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5" r:id="rId3"/>
    <p:sldId id="294" r:id="rId4"/>
    <p:sldId id="302" r:id="rId5"/>
    <p:sldId id="259" r:id="rId6"/>
    <p:sldId id="306" r:id="rId7"/>
    <p:sldId id="303" r:id="rId8"/>
    <p:sldId id="304" r:id="rId9"/>
    <p:sldId id="305" r:id="rId10"/>
    <p:sldId id="301" r:id="rId11"/>
    <p:sldId id="271" r:id="rId12"/>
    <p:sldId id="299" r:id="rId13"/>
    <p:sldId id="300" r:id="rId14"/>
    <p:sldId id="297" r:id="rId15"/>
    <p:sldId id="29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699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49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2018/08/15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2018/08/15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web projects to include module in namespace</a:t>
            </a:r>
          </a:p>
          <a:p>
            <a:pPr lvl="1"/>
            <a:r>
              <a:rPr lang="en-US" sz="2000" dirty="0"/>
              <a:t>Defect Corrected</a:t>
            </a:r>
          </a:p>
          <a:p>
            <a:pPr lvl="2"/>
            <a:r>
              <a:rPr lang="en-US" sz="1600" dirty="0"/>
              <a:t>In Receipt sample, renamed ‘YesNoValue’ property for optional fields to be ‘YesOrNoValue’</a:t>
            </a:r>
          </a:p>
          <a:p>
            <a:pPr lvl="2"/>
            <a:r>
              <a:rPr lang="en-US" sz="1600" dirty="0"/>
              <a:t>Note: This field name is expected by the Optional Fields JavaScript framework (…</a:t>
            </a:r>
            <a:r>
              <a:rPr lang="en-US" sz="1600" dirty="0" err="1"/>
              <a:t>Common.OptionalFields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Updated section for deployment of ExternalContent folder</a:t>
            </a:r>
          </a:p>
          <a:p>
            <a:pPr lvl="1"/>
            <a:r>
              <a:rPr lang="en-US" sz="2400" dirty="0"/>
              <a:t>New Sage300SDK_GlobalSearch.docx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New!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6" y="1366944"/>
            <a:ext cx="3107492" cy="5008456"/>
          </a:xfrm>
        </p:spPr>
        <p:txBody>
          <a:bodyPr numCol="1"/>
          <a:lstStyle/>
          <a:p>
            <a:pPr lvl="1"/>
            <a:r>
              <a:rPr lang="en-US" sz="2400" dirty="0"/>
              <a:t>Web Screen Proxy</a:t>
            </a:r>
          </a:p>
          <a:p>
            <a:pPr lvl="2"/>
            <a:r>
              <a:rPr lang="en-US" sz="2000" dirty="0"/>
              <a:t>Installed with Sage 300 Web Screens</a:t>
            </a:r>
          </a:p>
          <a:p>
            <a:pPr lvl="2"/>
            <a:r>
              <a:rPr lang="en-US" sz="2000" dirty="0"/>
              <a:t>Accepts Sage 300 credentials and URL</a:t>
            </a:r>
          </a:p>
          <a:p>
            <a:pPr lvl="3"/>
            <a:r>
              <a:rPr lang="en-US" sz="1800" dirty="0"/>
              <a:t>URL does not contain base (protocol, server, etc.)</a:t>
            </a:r>
          </a:p>
          <a:p>
            <a:pPr lvl="3"/>
            <a:r>
              <a:rPr lang="en-US" sz="1800" dirty="0"/>
              <a:t>Password is encrypted</a:t>
            </a:r>
          </a:p>
          <a:p>
            <a:pPr lvl="3"/>
            <a:r>
              <a:rPr lang="en-US" sz="1800" dirty="0"/>
              <a:t>Cookie for performance and caching</a:t>
            </a:r>
          </a:p>
          <a:p>
            <a:pPr lvl="2"/>
            <a:r>
              <a:rPr lang="en-US" sz="2000" dirty="0"/>
              <a:t>CRM is the first consumer of this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8A527-B438-4EA1-ADDE-834537A3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72" y="1317625"/>
            <a:ext cx="8130802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7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In-Progress Items – Non-Committed Items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Documentation on metadata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Wizard/Utility to create partner metadata for participation in Global Search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Looking forward to Orchid’s RMA screens for CRM integration whenever they are ready to undertake development!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Partner Menus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Recently Opened partner menu items missing from list (D-37872) since 2018.2 install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Solution Wizard, Customization Wizard, Upgrade Wizard, Samples Enhancement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Get majority of global files and packages from local install instead of delivering and synching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Big change to the project (csproj) file for Web Project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Still evaluating impact on Upgrade Wizard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51AF-256A-4A37-9AB6-225292B188D8}"/>
              </a:ext>
            </a:extLst>
          </p:cNvPr>
          <p:cNvSpPr/>
          <p:nvPr/>
        </p:nvSpPr>
        <p:spPr>
          <a:xfrm>
            <a:off x="849289" y="5913735"/>
            <a:ext cx="9895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New ‘ExternalContent’ Folder</a:t>
            </a:r>
          </a:p>
          <a:p>
            <a:pPr lvl="2"/>
            <a:r>
              <a:rPr lang="en-US" sz="1600" dirty="0"/>
              <a:t>Creates a location in the web project for external content folders and files</a:t>
            </a:r>
          </a:p>
          <a:p>
            <a:pPr lvl="3"/>
            <a:r>
              <a:rPr lang="en-US" sz="1400" dirty="0"/>
              <a:t>Areas\{module}\ExternalContent</a:t>
            </a:r>
          </a:p>
          <a:p>
            <a:pPr lvl="2"/>
            <a:r>
              <a:rPr lang="en-US" sz="1600" dirty="0"/>
              <a:t>bg_menu_{module}.jpg and icon_{module}.png will be created here. </a:t>
            </a:r>
          </a:p>
          <a:p>
            <a:pPr lvl="3"/>
            <a:r>
              <a:rPr lang="en-US" sz="1400" dirty="0"/>
              <a:t>Formerly named menuBackGroundImage.jpg and menuIcon.png</a:t>
            </a:r>
          </a:p>
          <a:p>
            <a:pPr lvl="2"/>
            <a:r>
              <a:rPr lang="en-US" sz="1600" dirty="0"/>
              <a:t>{module}menuDetails.xml to reference the new location</a:t>
            </a:r>
          </a:p>
          <a:p>
            <a:pPr lvl="3"/>
            <a:r>
              <a:rPr lang="en-US" sz="1400" dirty="0"/>
              <a:t>../../../../Areas/{module}/ExternalContent/bg_menu_{module}.jpg</a:t>
            </a:r>
          </a:p>
          <a:p>
            <a:pPr lvl="3"/>
            <a:r>
              <a:rPr lang="en-US" sz="1400" dirty="0"/>
              <a:t>../../../../Areas/{module}/ExternalContent/icon_{module}.png</a:t>
            </a:r>
          </a:p>
          <a:p>
            <a:pPr lvl="2"/>
            <a:r>
              <a:rPr lang="en-US" sz="1600" dirty="0"/>
              <a:t>MergeISVProject to copy </a:t>
            </a:r>
            <a:r>
              <a:rPr lang="en-US" sz="1600" dirty="0" err="1"/>
              <a:t>ExternalFolder</a:t>
            </a:r>
            <a:r>
              <a:rPr lang="en-US" sz="1600" dirty="0"/>
              <a:t> to Staging, Compiled, and __READYTODEPLOY__ folders</a:t>
            </a:r>
          </a:p>
          <a:p>
            <a:pPr lvl="2"/>
            <a:r>
              <a:rPr lang="en-US" sz="1600" dirty="0"/>
              <a:t>Upgrade Wizard to upgrade partner web project with changes</a:t>
            </a:r>
          </a:p>
          <a:p>
            <a:pPr lvl="2"/>
            <a:r>
              <a:rPr lang="en-US" sz="1600" dirty="0"/>
              <a:t>Note: Partner installations must be modified to reflect new deployment folder</a:t>
            </a:r>
          </a:p>
          <a:p>
            <a:pPr lvl="3"/>
            <a:r>
              <a:rPr lang="en-US" sz="1400" dirty="0"/>
              <a:t>Old location: ..\Online\Web\External\Content\Images\nav\{</a:t>
            </a:r>
            <a:r>
              <a:rPr lang="en-US" sz="1400" dirty="0" err="1"/>
              <a:t>partnername</a:t>
            </a:r>
            <a:r>
              <a:rPr lang="en-US" sz="1400" dirty="0"/>
              <a:t>}</a:t>
            </a:r>
          </a:p>
          <a:p>
            <a:pPr lvl="3"/>
            <a:r>
              <a:rPr lang="en-US" sz="1400" dirty="0"/>
              <a:t>New location: ..\Online\Web\Areas\{module}\ExternalContent</a:t>
            </a:r>
          </a:p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  <a:p>
            <a:pPr lvl="2"/>
            <a:r>
              <a:rPr lang="en-US" sz="1800" dirty="0" err="1"/>
              <a:t>ValidRecordFilter</a:t>
            </a:r>
            <a:r>
              <a:rPr lang="en-US" sz="1800" dirty="0"/>
              <a:t> in Repository</a:t>
            </a:r>
          </a:p>
          <a:p>
            <a:pPr lvl="3"/>
            <a:r>
              <a:rPr lang="en-US" sz="1600" dirty="0"/>
              <a:t>Where a zero value key is legitimate, this filter may prevent proper CRUD</a:t>
            </a:r>
          </a:p>
          <a:p>
            <a:pPr lvl="3"/>
            <a:r>
              <a:rPr lang="en-US" sz="1600" dirty="0"/>
              <a:t>Filter is still generated by wizard, but now commented with TODO statement for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4E237-58AF-4C78-9704-3BD3D42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17" y="4312329"/>
            <a:ext cx="6352683" cy="2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Duplicate entries created in Web Bootstrapper class</a:t>
            </a:r>
          </a:p>
          <a:p>
            <a:pPr lvl="3"/>
            <a:r>
              <a:rPr lang="en-US" sz="1600" dirty="0"/>
              <a:t>Corrected!</a:t>
            </a:r>
          </a:p>
          <a:p>
            <a:pPr lvl="2"/>
            <a:r>
              <a:rPr lang="en-US" sz="1800" dirty="0" err="1"/>
              <a:t>Enums</a:t>
            </a:r>
            <a:r>
              <a:rPr lang="en-US" sz="1800" dirty="0"/>
              <a:t> in </a:t>
            </a:r>
            <a:r>
              <a:rPr lang="en-US" sz="1800" dirty="0" err="1"/>
              <a:t>ViewModel</a:t>
            </a:r>
            <a:r>
              <a:rPr lang="en-US" sz="1800" dirty="0"/>
              <a:t> must be manually changed to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CustomSelectList</a:t>
            </a:r>
            <a:r>
              <a:rPr lang="en-US" sz="1800" dirty="0"/>
              <a:t>&gt; for Kendo binding</a:t>
            </a:r>
          </a:p>
          <a:p>
            <a:pPr lvl="3"/>
            <a:r>
              <a:rPr lang="en-US" sz="1600" dirty="0"/>
              <a:t>Wizard now generates proper statement</a:t>
            </a:r>
          </a:p>
          <a:p>
            <a:pPr lvl="3"/>
            <a:r>
              <a:rPr lang="en-US" sz="1600" dirty="0"/>
              <a:t>Note: Existing partner code will not be modified to reflect this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7AC95-FE03-4359-8F1C-3AACFF93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2" y="3869158"/>
            <a:ext cx="572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Delayed until 2019.1</a:t>
            </a:r>
          </a:p>
          <a:p>
            <a:pPr lvl="1"/>
            <a:r>
              <a:rPr lang="en-US" sz="20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975</Words>
  <Application>Microsoft Office PowerPoint</Application>
  <PresentationFormat>Widescreen</PresentationFormat>
  <Paragraphs>130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1_Orange</vt:lpstr>
      <vt:lpstr>PowerPoint Presentation</vt:lpstr>
      <vt:lpstr>Version Change</vt:lpstr>
      <vt:lpstr>Web Screen Development</vt:lpstr>
      <vt:lpstr>Solution Wizard</vt:lpstr>
      <vt:lpstr>Code Generation Wizard</vt:lpstr>
      <vt:lpstr>Code Generation Wizard</vt:lpstr>
      <vt:lpstr>Customization Wizard</vt:lpstr>
      <vt:lpstr>Upgrade Wizard</vt:lpstr>
      <vt:lpstr>Inquiry Configuration Wizard</vt:lpstr>
      <vt:lpstr>Samples</vt:lpstr>
      <vt:lpstr>Documentation</vt:lpstr>
      <vt:lpstr>New!</vt:lpstr>
      <vt:lpstr>Unit of Work Enhancement</vt:lpstr>
      <vt:lpstr>In-Progress Items – Non-Committed Items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126</cp:revision>
  <dcterms:created xsi:type="dcterms:W3CDTF">2016-07-18T14:13:16Z</dcterms:created>
  <dcterms:modified xsi:type="dcterms:W3CDTF">2018-08-15T21:55:23Z</dcterms:modified>
</cp:coreProperties>
</file>