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94" r:id="rId3"/>
    <p:sldId id="295" r:id="rId4"/>
    <p:sldId id="302" r:id="rId5"/>
    <p:sldId id="308" r:id="rId6"/>
    <p:sldId id="259" r:id="rId7"/>
    <p:sldId id="306" r:id="rId8"/>
    <p:sldId id="303" r:id="rId9"/>
    <p:sldId id="304" r:id="rId10"/>
    <p:sldId id="305" r:id="rId11"/>
    <p:sldId id="301" r:id="rId12"/>
    <p:sldId id="307" r:id="rId13"/>
    <p:sldId id="271" r:id="rId14"/>
    <p:sldId id="300" r:id="rId15"/>
    <p:sldId id="297" r:id="rId16"/>
    <p:sldId id="298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6395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0353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9632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2140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9881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2112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712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1280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39217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84987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0372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72691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2132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2018/09/06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2018/09/06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2018/09/06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2018/09/06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thomas903.wordpress.com/2018/08/21/sage-300-how-to-return-super-view-values-from-the-process-servic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2019.0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September 2018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Inquiry Configuration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Delayed until 2019.1</a:t>
            </a:r>
          </a:p>
          <a:p>
            <a:pPr lvl="1"/>
            <a:r>
              <a:rPr lang="en-US" sz="2000" dirty="0"/>
              <a:t>Wizard allows for the creation of metadata to drive generic inquiry and adhoc inquiry displays</a:t>
            </a:r>
          </a:p>
        </p:txBody>
      </p:sp>
    </p:spTree>
    <p:extLst>
      <p:ext uri="{BB962C8B-B14F-4D97-AF65-F5344CB8AC3E}">
        <p14:creationId xmlns:p14="http://schemas.microsoft.com/office/powerpoint/2010/main" val="1664025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Added kendo.all.min.js to samples instead of requiring manual addition</a:t>
            </a:r>
          </a:p>
          <a:p>
            <a:pPr lvl="1"/>
            <a:r>
              <a:rPr lang="en-US" sz="2000" dirty="0"/>
              <a:t>Renamed web projects to include module in namespace (</a:t>
            </a:r>
            <a:r>
              <a:rPr lang="en-US" sz="2000" dirty="0" err="1"/>
              <a:t>ValuedPartner.</a:t>
            </a:r>
            <a:r>
              <a:rPr lang="en-US" sz="2000" b="1" dirty="0" err="1"/>
              <a:t>TU</a:t>
            </a:r>
            <a:r>
              <a:rPr lang="en-US" sz="2000" dirty="0" err="1"/>
              <a:t>.Web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Defect Corrected</a:t>
            </a:r>
          </a:p>
          <a:p>
            <a:pPr lvl="2"/>
            <a:r>
              <a:rPr lang="en-US" sz="1600" dirty="0"/>
              <a:t>In Receipt sample, renamed ‘YesNoValue’ property for optional fields to be ‘YesOrNoValue’</a:t>
            </a:r>
          </a:p>
          <a:p>
            <a:pPr lvl="2"/>
            <a:r>
              <a:rPr lang="en-US" sz="1600" dirty="0"/>
              <a:t>Note: This field name is expected by the Optional Fields JavaScript framework (…</a:t>
            </a:r>
            <a:r>
              <a:rPr lang="en-US" sz="1600" dirty="0" err="1"/>
              <a:t>Common.OptionalFields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165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ISV Project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WebGrease cannot minify subfolders in a single call and thus need to iterate folders</a:t>
            </a:r>
          </a:p>
          <a:p>
            <a:pPr lvl="2"/>
            <a:r>
              <a:rPr lang="en-US" sz="1800" dirty="0"/>
              <a:t>Solution and Upgrade Wizards modified</a:t>
            </a:r>
          </a:p>
          <a:p>
            <a:pPr lvl="2"/>
            <a:r>
              <a:rPr lang="en-US" sz="1800" dirty="0"/>
              <a:t>Samples use MergeISVProject executable from bin\utilities folder</a:t>
            </a:r>
          </a:p>
        </p:txBody>
      </p:sp>
    </p:spTree>
    <p:extLst>
      <p:ext uri="{BB962C8B-B14F-4D97-AF65-F5344CB8AC3E}">
        <p14:creationId xmlns:p14="http://schemas.microsoft.com/office/powerpoint/2010/main" val="852043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10241599" cy="5008456"/>
          </a:xfrm>
        </p:spPr>
        <p:txBody>
          <a:bodyPr numCol="1"/>
          <a:lstStyle/>
          <a:p>
            <a:pPr lvl="1"/>
            <a:r>
              <a:rPr lang="en-US" sz="2400" dirty="0"/>
              <a:t>Updated Upgrade Instructions for 2018.2 to 2019 in </a:t>
            </a:r>
            <a:r>
              <a:rPr lang="en-US" sz="2400" b="1" dirty="0"/>
              <a:t>docs\upgrades</a:t>
            </a:r>
          </a:p>
          <a:p>
            <a:pPr lvl="1"/>
            <a:r>
              <a:rPr lang="en-US" sz="2400" dirty="0"/>
              <a:t>New Sage300SDK_2019WebSDKOverview.pptx in </a:t>
            </a:r>
            <a:r>
              <a:rPr lang="en-US" sz="2400" b="1" dirty="0"/>
              <a:t>docs\presentations</a:t>
            </a:r>
          </a:p>
          <a:p>
            <a:pPr lvl="1"/>
            <a:r>
              <a:rPr lang="en-US" sz="2400" dirty="0"/>
              <a:t>Updated Sage300SDK_MergeISVProject_Utility.docx in </a:t>
            </a:r>
            <a:r>
              <a:rPr lang="en-US" sz="2400" b="1" dirty="0"/>
              <a:t>docs\utilities</a:t>
            </a:r>
          </a:p>
          <a:p>
            <a:pPr lvl="2"/>
            <a:r>
              <a:rPr lang="en-US" sz="2000" dirty="0"/>
              <a:t>Updated section for deployment of ExternalContent folder</a:t>
            </a:r>
          </a:p>
          <a:p>
            <a:pPr lvl="1"/>
            <a:r>
              <a:rPr lang="en-US" sz="2400" dirty="0"/>
              <a:t>New Sage300SDK_GlobalSearch.docx in </a:t>
            </a:r>
            <a:r>
              <a:rPr lang="en-US" sz="2400" b="1" dirty="0"/>
              <a:t>docs\development</a:t>
            </a:r>
          </a:p>
          <a:p>
            <a:pPr lvl="1"/>
            <a:r>
              <a:rPr lang="en-US" sz="2400" dirty="0"/>
              <a:t>KB:91472</a:t>
            </a:r>
          </a:p>
          <a:p>
            <a:pPr lvl="2"/>
            <a:r>
              <a:rPr lang="en-US" sz="2000" dirty="0"/>
              <a:t>Using Visual Studio 2017 with Sage 300 2019 SDK</a:t>
            </a:r>
          </a:p>
          <a:p>
            <a:pPr lvl="1"/>
            <a:r>
              <a:rPr lang="en-US" sz="2400" dirty="0"/>
              <a:t>KB:91473</a:t>
            </a:r>
          </a:p>
          <a:p>
            <a:pPr lvl="2"/>
            <a:r>
              <a:rPr lang="en-US" sz="2000" dirty="0"/>
              <a:t>Writing SDK apps that do not require “Run As Administrator”</a:t>
            </a:r>
          </a:p>
          <a:p>
            <a:pPr marL="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Unit of Work Enhancement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000" dirty="0"/>
              <a:t>ProcessUow base class’ OnExecute() method needed to be overridden to be able to set ResultObject</a:t>
            </a:r>
          </a:p>
          <a:p>
            <a:pPr lvl="2"/>
            <a:r>
              <a:rPr lang="en-US" sz="1800" dirty="0"/>
              <a:t>Partner’s unable to see base class method without peeking into object to override</a:t>
            </a:r>
          </a:p>
          <a:p>
            <a:pPr lvl="2"/>
            <a:r>
              <a:rPr lang="en-US" sz="1800" dirty="0"/>
              <a:t>Even 10 Sage process screens did this!</a:t>
            </a:r>
          </a:p>
          <a:p>
            <a:pPr lvl="1"/>
            <a:r>
              <a:rPr lang="en-US" sz="2000" dirty="0"/>
              <a:t>New GetResultObject(T model) method can simply be implemented and no longer have to override OnExecute()</a:t>
            </a:r>
          </a:p>
          <a:p>
            <a:pPr lvl="1"/>
            <a:r>
              <a:rPr lang="en-US" sz="2000" dirty="0"/>
              <a:t>See blog: </a:t>
            </a:r>
          </a:p>
          <a:p>
            <a:pPr lvl="2"/>
            <a:r>
              <a:rPr lang="en-US" sz="1600" dirty="0">
                <a:hlinkClick r:id="rId3"/>
              </a:rPr>
              <a:t>https://jthomas903.wordpress.com/2018/08/21/sage-300-how-to-return-super-view-values-from-the-process-service/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324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Defects in the Application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3"/>
            <a:ext cx="11238295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Recently Opened partner menu items missing from list (D-37872) since 2018.2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Resolved!</a:t>
            </a:r>
          </a:p>
        </p:txBody>
      </p:sp>
    </p:spTree>
    <p:extLst>
      <p:ext uri="{BB962C8B-B14F-4D97-AF65-F5344CB8AC3E}">
        <p14:creationId xmlns:p14="http://schemas.microsoft.com/office/powerpoint/2010/main" val="360643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Needs to Hear Partner Requests?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3"/>
            <a:ext cx="6496478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Sage 300 Product Manager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Allocates capacity per release and sets roadmap for product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Contact him regarding functionality, documentation, tutorials, enhancements, etc. </a:t>
            </a:r>
            <a:r>
              <a:rPr lang="en-US" sz="2000" b="1" i="1" dirty="0"/>
              <a:t>not in the SDK </a:t>
            </a:r>
            <a:r>
              <a:rPr lang="en-US" sz="2000" dirty="0"/>
              <a:t>that should be there to </a:t>
            </a:r>
            <a:r>
              <a:rPr lang="en-US" sz="2000" b="1" i="1" dirty="0"/>
              <a:t>better assist with efficient development practices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Architecture/Development capacity requests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We will advise, address and allocate resources within our capacity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Tracking requests on high, medium, low priority basis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partner’s voice and feedback resounds the loudest!</a:t>
            </a:r>
          </a:p>
          <a:p>
            <a:pPr lvl="2"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1BD35F-48F4-4C7E-95DE-20D9D110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615" y="1366943"/>
            <a:ext cx="4733925" cy="3219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AC040-D2D9-483D-8212-2867916E9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615" y="4713105"/>
            <a:ext cx="4733925" cy="20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09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5008456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2019 is available in the “master” branch</a:t>
            </a:r>
          </a:p>
          <a:p>
            <a:pPr lvl="2"/>
            <a:r>
              <a:rPr lang="en-US" sz="2000" dirty="0"/>
              <a:t>2019.1 is available in the “develop” branch (in-progress)</a:t>
            </a:r>
          </a:p>
          <a:p>
            <a:pPr lvl="2"/>
            <a:r>
              <a:rPr lang="en-US" sz="2000" dirty="0"/>
              <a:t>2018.2 is available in the “release-2018.2” branch (archive)</a:t>
            </a:r>
          </a:p>
          <a:p>
            <a:pPr lvl="2"/>
            <a:r>
              <a:rPr lang="en-US" sz="2000" dirty="0"/>
              <a:t>2018.1 is available in the “release-2018.1” branch (archive)</a:t>
            </a:r>
          </a:p>
          <a:p>
            <a:pPr lvl="2"/>
            <a:r>
              <a:rPr lang="en-US" sz="2000" dirty="0"/>
              <a:t>2018.0 is available in the “release-2018” branch (archive)</a:t>
            </a:r>
          </a:p>
          <a:p>
            <a:pPr lvl="2"/>
            <a:r>
              <a:rPr lang="en-US" sz="2000" dirty="0"/>
              <a:t>2017.2 is available in the “release-2017.2” branch (archive)</a:t>
            </a:r>
          </a:p>
          <a:p>
            <a:pPr lvl="2"/>
            <a:r>
              <a:rPr lang="en-US" sz="2000" dirty="0"/>
              <a:t>2017.1 is available in the “release-2017.1” branch (archive)</a:t>
            </a:r>
          </a:p>
          <a:p>
            <a:pPr lvl="2"/>
            <a:r>
              <a:rPr lang="en-US" sz="2000" dirty="0"/>
              <a:t>2017 is available in the “release-2017” branch (archive)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Screen Development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3" y="1366944"/>
            <a:ext cx="10075693" cy="5008456"/>
          </a:xfrm>
        </p:spPr>
        <p:txBody>
          <a:bodyPr numCol="1"/>
          <a:lstStyle/>
          <a:p>
            <a:pPr lvl="1"/>
            <a:r>
              <a:rPr lang="en-US" sz="2000" dirty="0"/>
              <a:t>Wizard manifests ONLY include Visual Studio 2017 as a targeted IDE</a:t>
            </a:r>
          </a:p>
          <a:p>
            <a:pPr lvl="1"/>
            <a:r>
              <a:rPr lang="en-US" sz="2000" dirty="0"/>
              <a:t>Visual Studio 2013 and Visual Studio 2015 as targeted IDEs have been deprecated</a:t>
            </a:r>
          </a:p>
          <a:p>
            <a:pPr lvl="2"/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ED4E8D-FE77-4E38-8333-1178B9ED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78" y="3171691"/>
            <a:ext cx="3095238" cy="961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41CB11-0C6D-40B9-A28D-34982525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77" y="3024236"/>
            <a:ext cx="2428571" cy="809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F1FA87-6C80-4A8E-BF85-95CF18FFE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20" y="2828835"/>
            <a:ext cx="2657143" cy="164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8872F9-B488-43B3-A5AD-182F338837C9}"/>
              </a:ext>
            </a:extLst>
          </p:cNvPr>
          <p:cNvSpPr/>
          <p:nvPr/>
        </p:nvSpPr>
        <p:spPr>
          <a:xfrm>
            <a:off x="187837" y="2828835"/>
            <a:ext cx="3213511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2052C-C30A-4EA9-89B6-0DD4F1E93C21}"/>
              </a:ext>
            </a:extLst>
          </p:cNvPr>
          <p:cNvSpPr/>
          <p:nvPr/>
        </p:nvSpPr>
        <p:spPr>
          <a:xfrm>
            <a:off x="3503008" y="2828834"/>
            <a:ext cx="3213511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E2287-F26A-4AF5-B24E-0D5498B61952}"/>
              </a:ext>
            </a:extLst>
          </p:cNvPr>
          <p:cNvSpPr/>
          <p:nvPr/>
        </p:nvSpPr>
        <p:spPr>
          <a:xfrm>
            <a:off x="187837" y="4099935"/>
            <a:ext cx="3213511" cy="64633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bg1"/>
                  </a:outerShdw>
                </a:effectLst>
              </a:rPr>
              <a:t>2013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dist="38100" dir="2640000" algn="bl" rotWithShape="0">
                  <a:schemeClr val="bg1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12B65A-C45A-4061-89DF-87FEAB5E3E6F}"/>
              </a:ext>
            </a:extLst>
          </p:cNvPr>
          <p:cNvSpPr/>
          <p:nvPr/>
        </p:nvSpPr>
        <p:spPr>
          <a:xfrm>
            <a:off x="3503006" y="4099934"/>
            <a:ext cx="3213511" cy="64633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bg1"/>
                  </a:outerShdw>
                </a:effectLst>
              </a:rPr>
              <a:t>2015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dist="38100" dir="2640000" algn="bl" rotWithShape="0">
                  <a:schemeClr val="bg1"/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61630-84AB-465D-B553-BE950CE59B72}"/>
              </a:ext>
            </a:extLst>
          </p:cNvPr>
          <p:cNvSpPr/>
          <p:nvPr/>
        </p:nvSpPr>
        <p:spPr>
          <a:xfrm>
            <a:off x="7387341" y="4099933"/>
            <a:ext cx="3213511" cy="64633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bg1"/>
                  </a:outerShdw>
                </a:effectLst>
              </a:rPr>
              <a:t>2017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dist="38100" dir="2640000" algn="bl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292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Change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8295" cy="5008456"/>
          </a:xfrm>
        </p:spPr>
        <p:txBody>
          <a:bodyPr numCol="1"/>
          <a:lstStyle/>
          <a:p>
            <a:pPr lvl="1"/>
            <a:r>
              <a:rPr lang="en-US" sz="2400" dirty="0"/>
              <a:t>Accpac.Advantage and Accpac.Advantage.Types versions are now </a:t>
            </a:r>
            <a:r>
              <a:rPr lang="en-US" sz="2400" b="1" dirty="0"/>
              <a:t>6.6.0.0</a:t>
            </a:r>
          </a:p>
          <a:p>
            <a:pPr lvl="2"/>
            <a:r>
              <a:rPr lang="en-US" sz="2000" dirty="0"/>
              <a:t>AccpacDotNetVersion.props files have been updated for samples and source</a:t>
            </a:r>
          </a:p>
          <a:p>
            <a:pPr lvl="1"/>
            <a:r>
              <a:rPr lang="en-US" sz="2200" dirty="0"/>
              <a:t>Version in Code Generation Wizard is now 66A</a:t>
            </a:r>
          </a:p>
          <a:p>
            <a:pPr lvl="1"/>
            <a:r>
              <a:rPr lang="en-US" sz="2200" dirty="0"/>
              <a:t>Going forward, any changes to the version will be made in ALL the 5 core libraries</a:t>
            </a:r>
          </a:p>
          <a:p>
            <a:pPr lvl="2"/>
            <a:r>
              <a:rPr lang="en-US" sz="1800" dirty="0"/>
              <a:t>No more will the Types library be at a different version</a:t>
            </a:r>
          </a:p>
          <a:p>
            <a:pPr lvl="2"/>
            <a:r>
              <a:rPr lang="en-US" sz="1800" dirty="0"/>
              <a:t>No more repeat of 2018.2 issue!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1D2F7-5C1E-4D5F-8BCB-165A79235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02" y="3266515"/>
            <a:ext cx="5427116" cy="31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8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87680" y="924772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New ‘ExternalContent’ Folder</a:t>
            </a:r>
          </a:p>
          <a:p>
            <a:pPr lvl="2"/>
            <a:r>
              <a:rPr lang="en-US" sz="1600" dirty="0"/>
              <a:t>Creates a location in the web project for external content folders and files</a:t>
            </a:r>
          </a:p>
          <a:p>
            <a:pPr lvl="3"/>
            <a:r>
              <a:rPr lang="en-US" sz="1400" dirty="0"/>
              <a:t>Areas\{module}\ExternalContent</a:t>
            </a:r>
          </a:p>
          <a:p>
            <a:pPr lvl="2"/>
            <a:r>
              <a:rPr lang="en-US" sz="1600" dirty="0"/>
              <a:t>bg_menu_{module}.jpg and icon_{module}.png will be created here</a:t>
            </a:r>
          </a:p>
          <a:p>
            <a:pPr lvl="3"/>
            <a:r>
              <a:rPr lang="en-US" sz="1400" dirty="0"/>
              <a:t>Formerly named menuBackGroundImage.jpg and menuIcon.png</a:t>
            </a:r>
          </a:p>
          <a:p>
            <a:pPr lvl="2"/>
            <a:r>
              <a:rPr lang="en-US" sz="1600" dirty="0"/>
              <a:t>{module}menuDetails.xml to reference the new location</a:t>
            </a:r>
          </a:p>
          <a:p>
            <a:pPr lvl="3"/>
            <a:r>
              <a:rPr lang="en-US" sz="1400" dirty="0"/>
              <a:t>../../../../Areas/{module}/ExternalContent/bg_menu_{module}.jpg and ../../../../Areas/{module}/ExternalContent/icon_{module}.png</a:t>
            </a:r>
          </a:p>
          <a:p>
            <a:pPr lvl="2"/>
            <a:r>
              <a:rPr lang="en-US" sz="1600" dirty="0"/>
              <a:t>MergeISVProject to copy </a:t>
            </a:r>
            <a:r>
              <a:rPr lang="en-US" sz="1600" dirty="0" err="1"/>
              <a:t>ExternalFolder</a:t>
            </a:r>
            <a:r>
              <a:rPr lang="en-US" sz="1600" dirty="0"/>
              <a:t> to Staging, Compiled, and __READYTODEPLOY__ folders</a:t>
            </a:r>
          </a:p>
          <a:p>
            <a:pPr lvl="2"/>
            <a:r>
              <a:rPr lang="en-US" sz="1600" dirty="0"/>
              <a:t>Upgrade Wizard to upgrade partner web project with changes</a:t>
            </a:r>
          </a:p>
          <a:p>
            <a:pPr lvl="2"/>
            <a:r>
              <a:rPr lang="en-US" sz="1600" dirty="0"/>
              <a:t>Note: Partner installations must be modified to reflect new deployment folder</a:t>
            </a:r>
          </a:p>
          <a:p>
            <a:pPr lvl="3"/>
            <a:r>
              <a:rPr lang="en-US" sz="1400" dirty="0"/>
              <a:t>Old location: ..\Online\Web\External\Content\Images\nav\{</a:t>
            </a:r>
            <a:r>
              <a:rPr lang="en-US" sz="1400" dirty="0" err="1"/>
              <a:t>partnername</a:t>
            </a:r>
            <a:r>
              <a:rPr lang="en-US" sz="1400" dirty="0"/>
              <a:t>}</a:t>
            </a:r>
          </a:p>
          <a:p>
            <a:pPr lvl="3"/>
            <a:r>
              <a:rPr lang="en-US" sz="1400" dirty="0"/>
              <a:t>New location: ..\Online\Web\Areas\{module}\ExternalContent</a:t>
            </a:r>
          </a:p>
        </p:txBody>
      </p:sp>
    </p:spTree>
    <p:extLst>
      <p:ext uri="{BB962C8B-B14F-4D97-AF65-F5344CB8AC3E}">
        <p14:creationId xmlns:p14="http://schemas.microsoft.com/office/powerpoint/2010/main" val="313533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Wizard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87680" y="924772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</a:t>
            </a:r>
          </a:p>
          <a:p>
            <a:pPr lvl="2"/>
            <a:r>
              <a:rPr lang="en-US" sz="1600" dirty="0"/>
              <a:t>Crystal Reports components upgraded from 13.0.2000.0 to 13.0.3500.0</a:t>
            </a:r>
          </a:p>
          <a:p>
            <a:pPr lvl="1"/>
            <a:r>
              <a:rPr lang="en-US" sz="2000" dirty="0"/>
              <a:t>‘</a:t>
            </a:r>
            <a:r>
              <a:rPr lang="en-US" sz="2000" dirty="0" err="1"/>
              <a:t>aspnet_client</a:t>
            </a:r>
            <a:r>
              <a:rPr lang="en-US" sz="2000" dirty="0"/>
              <a:t>’ folder added to Web project for Reports to work in Debug mode</a:t>
            </a:r>
          </a:p>
          <a:p>
            <a:pPr lvl="1"/>
            <a:r>
              <a:rPr lang="en-US" sz="2000" dirty="0"/>
              <a:t>Updated MergeISVProject to reflect Minify JavaScript changes</a:t>
            </a:r>
          </a:p>
        </p:txBody>
      </p:sp>
    </p:spTree>
    <p:extLst>
      <p:ext uri="{BB962C8B-B14F-4D97-AF65-F5344CB8AC3E}">
        <p14:creationId xmlns:p14="http://schemas.microsoft.com/office/powerpoint/2010/main" val="28739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</a:t>
            </a:r>
          </a:p>
          <a:p>
            <a:pPr lvl="1"/>
            <a:r>
              <a:rPr lang="en-US" sz="2000" dirty="0"/>
              <a:t>Defects Corrected</a:t>
            </a:r>
          </a:p>
          <a:p>
            <a:pPr lvl="2"/>
            <a:r>
              <a:rPr lang="en-US" sz="1800" dirty="0"/>
              <a:t>Replaced invalid character ‘%’, if discovered, in property naming algorithm</a:t>
            </a:r>
          </a:p>
          <a:p>
            <a:pPr lvl="2"/>
            <a:r>
              <a:rPr lang="en-US" sz="1800" dirty="0"/>
              <a:t>Add property name to user message if invalid, duplicate or blank properties discovered on Save action</a:t>
            </a:r>
          </a:p>
          <a:p>
            <a:pPr lvl="2"/>
            <a:r>
              <a:rPr lang="en-US" sz="1800" dirty="0" err="1"/>
              <a:t>ValidRecordFilter</a:t>
            </a:r>
            <a:r>
              <a:rPr lang="en-US" sz="1800" dirty="0"/>
              <a:t> in Business Repository</a:t>
            </a:r>
          </a:p>
          <a:p>
            <a:pPr lvl="3"/>
            <a:r>
              <a:rPr lang="en-US" sz="1600" dirty="0"/>
              <a:t>Where a zero value key is legitimate, this filter may prevent proper CRUD</a:t>
            </a:r>
          </a:p>
          <a:p>
            <a:pPr lvl="3"/>
            <a:r>
              <a:rPr lang="en-US" sz="1600" dirty="0"/>
              <a:t>Filter is still generated by wizard, but now commented with TODO statement for review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F4E237-58AF-4C78-9704-3BD3D429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17" y="4312329"/>
            <a:ext cx="6352683" cy="23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Defects Corrected (cont.)</a:t>
            </a:r>
          </a:p>
          <a:p>
            <a:pPr lvl="2"/>
            <a:r>
              <a:rPr lang="en-US" sz="1800" dirty="0"/>
              <a:t>Duplicate entries created in Web Bootstrapper class</a:t>
            </a:r>
          </a:p>
          <a:p>
            <a:pPr lvl="3"/>
            <a:r>
              <a:rPr lang="en-US" sz="1600" dirty="0"/>
              <a:t>Resolved!</a:t>
            </a:r>
          </a:p>
          <a:p>
            <a:pPr lvl="2"/>
            <a:r>
              <a:rPr lang="en-US" sz="1800" dirty="0"/>
              <a:t>Faulty logic to determine which language resource files are present</a:t>
            </a:r>
          </a:p>
          <a:p>
            <a:pPr lvl="3"/>
            <a:r>
              <a:rPr lang="en-US" sz="1600" dirty="0"/>
              <a:t>Only affected internal Sage developer projects. Resolved.</a:t>
            </a:r>
          </a:p>
          <a:p>
            <a:pPr lvl="2"/>
            <a:r>
              <a:rPr lang="en-US" sz="1800" dirty="0" err="1"/>
              <a:t>Enums</a:t>
            </a:r>
            <a:r>
              <a:rPr lang="en-US" sz="1800" dirty="0"/>
              <a:t> in </a:t>
            </a:r>
            <a:r>
              <a:rPr lang="en-US" sz="1800" dirty="0" err="1"/>
              <a:t>ViewModel</a:t>
            </a:r>
            <a:r>
              <a:rPr lang="en-US" sz="1800" dirty="0"/>
              <a:t> must be manually changed to 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CustomSelectList</a:t>
            </a:r>
            <a:r>
              <a:rPr lang="en-US" sz="1800" dirty="0"/>
              <a:t>&gt; for Kendo binding</a:t>
            </a:r>
          </a:p>
          <a:p>
            <a:pPr lvl="3"/>
            <a:r>
              <a:rPr lang="en-US" sz="1600" dirty="0"/>
              <a:t>Wizard now generates proper statement</a:t>
            </a:r>
          </a:p>
          <a:p>
            <a:pPr lvl="3"/>
            <a:r>
              <a:rPr lang="en-US" sz="1600" dirty="0"/>
              <a:t>Note: Existing partner code will not be modified to reflect this change!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7AC95-FE03-4359-8F1C-3AACFF930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682" y="4731007"/>
            <a:ext cx="57245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</a:t>
            </a:r>
          </a:p>
          <a:p>
            <a:pPr lvl="1"/>
            <a:r>
              <a:rPr lang="en-US" sz="2000" dirty="0"/>
              <a:t>Default Compatibility level changed to 6.6A+ (informational property only)</a:t>
            </a:r>
          </a:p>
        </p:txBody>
      </p:sp>
    </p:spTree>
    <p:extLst>
      <p:ext uri="{BB962C8B-B14F-4D97-AF65-F5344CB8AC3E}">
        <p14:creationId xmlns:p14="http://schemas.microsoft.com/office/powerpoint/2010/main" val="151046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</a:t>
            </a:r>
          </a:p>
          <a:p>
            <a:pPr lvl="2"/>
            <a:r>
              <a:rPr lang="en-US" sz="1600" dirty="0"/>
              <a:t>Crystal Reports components upgraded from 13.0.2000.0 to 13.0.3500.0</a:t>
            </a:r>
          </a:p>
          <a:p>
            <a:pPr lvl="1"/>
            <a:r>
              <a:rPr lang="en-US" sz="2000" dirty="0"/>
              <a:t>ExternalContent folder changes</a:t>
            </a:r>
          </a:p>
          <a:p>
            <a:pPr lvl="1"/>
            <a:r>
              <a:rPr lang="en-US" sz="2000" dirty="0"/>
              <a:t>‘</a:t>
            </a:r>
            <a:r>
              <a:rPr lang="en-US" sz="2000" dirty="0" err="1"/>
              <a:t>aspnet_client</a:t>
            </a:r>
            <a:r>
              <a:rPr lang="en-US" sz="2000" dirty="0"/>
              <a:t>’ folder added, if not exists, to Web folder for Reports to work in Debug mode</a:t>
            </a:r>
          </a:p>
          <a:p>
            <a:pPr lvl="2"/>
            <a:r>
              <a:rPr lang="en-US" sz="1600" dirty="0"/>
              <a:t>Manual step</a:t>
            </a:r>
          </a:p>
          <a:p>
            <a:pPr lvl="1"/>
            <a:r>
              <a:rPr lang="en-US" sz="2000" dirty="0"/>
              <a:t>Updated MergeISVProject to reflect Minify JavaScript changes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201605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1023</Words>
  <Application>Microsoft Office PowerPoint</Application>
  <PresentationFormat>Widescreen</PresentationFormat>
  <Paragraphs>131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1_Orange</vt:lpstr>
      <vt:lpstr>PowerPoint Presentation</vt:lpstr>
      <vt:lpstr>Web Screen Development</vt:lpstr>
      <vt:lpstr>Version Change</vt:lpstr>
      <vt:lpstr>Solution Wizard</vt:lpstr>
      <vt:lpstr>Solution Wizard (cont)</vt:lpstr>
      <vt:lpstr>Code Generation Wizard</vt:lpstr>
      <vt:lpstr>Code Generation Wizard (cont)</vt:lpstr>
      <vt:lpstr>Customization Wizard</vt:lpstr>
      <vt:lpstr>Upgrade Wizard</vt:lpstr>
      <vt:lpstr>Inquiry Configuration Wizard</vt:lpstr>
      <vt:lpstr>Samples</vt:lpstr>
      <vt:lpstr>Merge ISV Project</vt:lpstr>
      <vt:lpstr>Documentation</vt:lpstr>
      <vt:lpstr>Process Unit of Work Enhancement</vt:lpstr>
      <vt:lpstr>Partner Defects in the Application</vt:lpstr>
      <vt:lpstr>Who Needs to Hear Partner Requests?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 300 2019 Web SDK Overview</dc:title>
  <dc:creator>Thomas, John</dc:creator>
  <cp:lastModifiedBy>Thomas, John</cp:lastModifiedBy>
  <cp:revision>133</cp:revision>
  <dcterms:created xsi:type="dcterms:W3CDTF">2016-07-18T14:13:16Z</dcterms:created>
  <dcterms:modified xsi:type="dcterms:W3CDTF">2018-09-06T16:59:18Z</dcterms:modified>
</cp:coreProperties>
</file>