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38"/>
  </p:notesMasterIdLst>
  <p:sldIdLst>
    <p:sldId id="258" r:id="rId2"/>
    <p:sldId id="268" r:id="rId3"/>
    <p:sldId id="270" r:id="rId4"/>
    <p:sldId id="516" r:id="rId5"/>
    <p:sldId id="271" r:id="rId6"/>
    <p:sldId id="594" r:id="rId7"/>
    <p:sldId id="624" r:id="rId8"/>
    <p:sldId id="625" r:id="rId9"/>
    <p:sldId id="626" r:id="rId10"/>
    <p:sldId id="627" r:id="rId11"/>
    <p:sldId id="628" r:id="rId12"/>
    <p:sldId id="629"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477" r:id="rId37"/>
  </p:sldIdLst>
  <p:sldSz cx="12192000" cy="6858000"/>
  <p:notesSz cx="6858000" cy="9144000"/>
  <p:embeddedFontLst>
    <p:embeddedFont>
      <p:font typeface="Consolas" panose="020B0609020204030204" pitchFamily="49" charset="0"/>
      <p:regular r:id="rId39"/>
      <p:bold r:id="rId40"/>
      <p:italic r:id="rId41"/>
      <p:boldItalic r:id="rId42"/>
    </p:embeddedFont>
    <p:embeddedFont>
      <p:font typeface="Sage Headline Black" panose="02010A03040201060103" pitchFamily="2" charset="0"/>
      <p:bold r:id="rId43"/>
    </p:embeddedFont>
    <p:embeddedFont>
      <p:font typeface="Sage Text" panose="02010503040201060103" pitchFamily="2" charset="0"/>
      <p:regular r:id="rId44"/>
      <p:bold r:id="rId45"/>
      <p:italic r:id="rId46"/>
      <p:boldItalic r:id="rId47"/>
    </p:embeddedFont>
    <p:embeddedFont>
      <p:font typeface="Sage Text Light" panose="02010303040201060103" pitchFamily="2" charset="0"/>
      <p:regular r:id="rId48"/>
      <p: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8" userDrawn="1">
          <p15:clr>
            <a:srgbClr val="A4A3A4"/>
          </p15:clr>
        </p15:guide>
        <p15:guide id="2" pos="3840" userDrawn="1">
          <p15:clr>
            <a:srgbClr val="A4A3A4"/>
          </p15:clr>
        </p15:guide>
        <p15:guide id="3" orient="horz" pos="288" userDrawn="1">
          <p15:clr>
            <a:srgbClr val="A4A3A4"/>
          </p15:clr>
        </p15:guide>
        <p15:guide id="4" pos="54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639"/>
    <a:srgbClr val="006362"/>
    <a:srgbClr val="00A65C"/>
    <a:srgbClr val="000000"/>
    <a:srgbClr val="006234"/>
    <a:srgbClr val="ABABAB"/>
    <a:srgbClr val="001C2D"/>
    <a:srgbClr val="00293F"/>
    <a:srgbClr val="003D3C"/>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95570" autoAdjust="0"/>
  </p:normalViewPr>
  <p:slideViewPr>
    <p:cSldViewPr snapToGrid="0" snapToObjects="1" showGuides="1">
      <p:cViewPr varScale="1">
        <p:scale>
          <a:sx n="50" d="100"/>
          <a:sy n="50" d="100"/>
        </p:scale>
        <p:origin x="42" y="1188"/>
      </p:cViewPr>
      <p:guideLst>
        <p:guide orient="horz" pos="3468"/>
        <p:guide pos="3840"/>
        <p:guide orient="horz" pos="288"/>
        <p:guide pos="5424"/>
      </p:guideLst>
    </p:cSldViewPr>
  </p:slideViewPr>
  <p:outlineViewPr>
    <p:cViewPr>
      <p:scale>
        <a:sx n="33" d="100"/>
        <a:sy n="33" d="100"/>
      </p:scale>
      <p:origin x="0" y="-19832"/>
    </p:cViewPr>
  </p:outlineViewPr>
  <p:notesTextViewPr>
    <p:cViewPr>
      <p:scale>
        <a:sx n="1" d="1"/>
        <a:sy n="1" d="1"/>
      </p:scale>
      <p:origin x="0" y="0"/>
    </p:cViewPr>
  </p:notesTextViewPr>
  <p:sorterViewPr>
    <p:cViewPr>
      <p:scale>
        <a:sx n="124" d="100"/>
        <a:sy n="124" d="100"/>
      </p:scale>
      <p:origin x="0" y="0"/>
    </p:cViewPr>
  </p:sorterViewPr>
  <p:notesViewPr>
    <p:cSldViewPr snapToGrid="0" snapToObjects="1">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for our hands on portion!.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611633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4257449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3036312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214031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17</a:t>
            </a:fld>
            <a:endParaRPr lang="en-US"/>
          </a:p>
        </p:txBody>
      </p:sp>
    </p:spTree>
    <p:extLst>
      <p:ext uri="{BB962C8B-B14F-4D97-AF65-F5344CB8AC3E}">
        <p14:creationId xmlns:p14="http://schemas.microsoft.com/office/powerpoint/2010/main" val="51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18</a:t>
            </a:fld>
            <a:endParaRPr lang="en-US"/>
          </a:p>
        </p:txBody>
      </p:sp>
    </p:spTree>
    <p:extLst>
      <p:ext uri="{BB962C8B-B14F-4D97-AF65-F5344CB8AC3E}">
        <p14:creationId xmlns:p14="http://schemas.microsoft.com/office/powerpoint/2010/main" val="11598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279928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4027867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192662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316193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399397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195809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431019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29</a:t>
            </a:fld>
            <a:endParaRPr lang="en-US"/>
          </a:p>
        </p:txBody>
      </p:sp>
    </p:spTree>
    <p:extLst>
      <p:ext uri="{BB962C8B-B14F-4D97-AF65-F5344CB8AC3E}">
        <p14:creationId xmlns:p14="http://schemas.microsoft.com/office/powerpoint/2010/main" val="2371019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920384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2139110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3535164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3749850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61416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400474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284826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1492379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113395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101015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36690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192431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2938739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2022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2022 The Sage Group plc, or its licensors. All rights reserved.</a:t>
            </a:r>
          </a:p>
        </p:txBody>
      </p:sp>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 Mountai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8F8B3E-58F6-514C-AEAF-89AAA7B22CD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289768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 Patter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242FFD-FFEE-7240-AD09-29C985CEAD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5278"/>
          <a:stretch/>
        </p:blipFill>
        <p:spPr>
          <a:xfrm>
            <a:off x="0" y="2322376"/>
            <a:ext cx="12192000" cy="443865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
        <p:nvSpPr>
          <p:cNvPr id="5" name="Slide Number Placeholder 2">
            <a:extLst>
              <a:ext uri="{FF2B5EF4-FFF2-40B4-BE49-F238E27FC236}">
                <a16:creationId xmlns:a16="http://schemas.microsoft.com/office/drawing/2014/main" id="{5B87F055-E8BA-2945-AA87-876E4504C850}"/>
              </a:ext>
            </a:extLst>
          </p:cNvPr>
          <p:cNvSpPr>
            <a:spLocks noGrp="1"/>
          </p:cNvSpPr>
          <p:nvPr>
            <p:ph type="sldNum" sz="quarter" idx="10"/>
          </p:nvPr>
        </p:nvSpPr>
        <p:spPr>
          <a:xfrm>
            <a:off x="11180249" y="6370500"/>
            <a:ext cx="597307" cy="365125"/>
          </a:xfrm>
        </p:spPr>
        <p:txBody>
          <a:bodyPr/>
          <a:lstStyle/>
          <a:p>
            <a:r>
              <a:rPr lang="en-US" dirty="0">
                <a:latin typeface="Sage Text Light" panose="02010303040201060103" pitchFamily="2" charset="77"/>
              </a:rPr>
              <a:t>Page </a:t>
            </a:r>
            <a:fld id="{C801F209-6BE7-4AF7-9211-E3F7558EC97C}" type="slidenum">
              <a:rPr smtClean="0">
                <a:latin typeface="Sage Text Light" panose="02010303040201060103" pitchFamily="2" charset="77"/>
              </a:rPr>
              <a:pPr/>
              <a:t>‹#›</a:t>
            </a:fld>
            <a:endParaRPr dirty="0">
              <a:latin typeface="Sage Text Light" panose="02010303040201060103" pitchFamily="2" charset="77"/>
            </a:endParaRPr>
          </a:p>
        </p:txBody>
      </p:sp>
    </p:spTree>
    <p:extLst>
      <p:ext uri="{BB962C8B-B14F-4D97-AF65-F5344CB8AC3E}">
        <p14:creationId xmlns:p14="http://schemas.microsoft.com/office/powerpoint/2010/main" val="74699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slide with patter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2336F0-3E91-C741-A3FD-12B5FD53D99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3343" t="7604" r="12911"/>
          <a:stretch/>
        </p:blipFill>
        <p:spPr>
          <a:xfrm>
            <a:off x="0" y="253999"/>
            <a:ext cx="12192000" cy="5880735"/>
          </a:xfrm>
          <a:prstGeom prst="rect">
            <a:avLst/>
          </a:prstGeom>
        </p:spPr>
      </p:pic>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3"/>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2022 The Sage Group plc or its licensors. All rights reserved. Sage, Sage logos, and Sage product and service names mentioned herein are the trademarks of Sage Global Services Limited or its licensors. All other trademarks are the property of their respective owners.</a:t>
            </a:r>
          </a:p>
        </p:txBody>
      </p:sp>
    </p:spTree>
    <p:extLst>
      <p:ext uri="{BB962C8B-B14F-4D97-AF65-F5344CB8AC3E}">
        <p14:creationId xmlns:p14="http://schemas.microsoft.com/office/powerpoint/2010/main" val="2995911322"/>
      </p:ext>
    </p:extLst>
  </p:cSld>
  <p:clrMapOvr>
    <a:masterClrMapping/>
  </p:clrMapOvr>
  <p:extLst>
    <p:ext uri="{DCECCB84-F9BA-43D5-87BE-67443E8EF086}">
      <p15:sldGuideLst xmlns:p15="http://schemas.microsoft.com/office/powerpoint/2012/main">
        <p15:guide id="1" orient="horz" pos="4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8"/>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2022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5" r:id="rId3"/>
    <p:sldLayoutId id="2147483672" r:id="rId4"/>
    <p:sldLayoutId id="2147483706" r:id="rId5"/>
    <p:sldLayoutId id="2147483709" r:id="rId6"/>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5EBC-230C-B747-AE2E-671A85F571C6}"/>
              </a:ext>
            </a:extLst>
          </p:cNvPr>
          <p:cNvSpPr>
            <a:spLocks noGrp="1"/>
          </p:cNvSpPr>
          <p:nvPr>
            <p:ph type="ctrTitle"/>
          </p:nvPr>
        </p:nvSpPr>
        <p:spPr>
          <a:xfrm>
            <a:off x="420623" y="309832"/>
            <a:ext cx="7143959" cy="1768350"/>
          </a:xfrm>
        </p:spPr>
        <p:txBody>
          <a:bodyPr/>
          <a:lstStyle/>
          <a:p>
            <a:r>
              <a:rPr lang="en-US" dirty="0"/>
              <a:t>Sage 300</a:t>
            </a:r>
            <a:br>
              <a:rPr lang="en-US" dirty="0"/>
            </a:br>
            <a:r>
              <a:rPr lang="en-US" dirty="0"/>
              <a:t>Technical Session</a:t>
            </a:r>
            <a:br>
              <a:rPr lang="en-US" dirty="0"/>
            </a:br>
            <a:r>
              <a:rPr lang="en-US" dirty="0"/>
              <a:t>Hands On</a:t>
            </a:r>
          </a:p>
        </p:txBody>
      </p:sp>
      <p:sp>
        <p:nvSpPr>
          <p:cNvPr id="3" name="Subtitle 2">
            <a:extLst>
              <a:ext uri="{FF2B5EF4-FFF2-40B4-BE49-F238E27FC236}">
                <a16:creationId xmlns:a16="http://schemas.microsoft.com/office/drawing/2014/main" id="{BA3A5602-F751-554B-9560-071726BA2EEE}"/>
              </a:ext>
            </a:extLst>
          </p:cNvPr>
          <p:cNvSpPr>
            <a:spLocks noGrp="1"/>
          </p:cNvSpPr>
          <p:nvPr>
            <p:ph type="subTitle" idx="1"/>
          </p:nvPr>
        </p:nvSpPr>
        <p:spPr/>
        <p:txBody>
          <a:bodyPr/>
          <a:lstStyle/>
          <a:p>
            <a:r>
              <a:rPr lang="en-US" dirty="0"/>
              <a:t>John Thomas (JT)</a:t>
            </a:r>
          </a:p>
          <a:p>
            <a:r>
              <a:rPr lang="en-US" dirty="0"/>
              <a:t>Principal Software Architect</a:t>
            </a:r>
          </a:p>
          <a:p>
            <a:r>
              <a:rPr lang="en-US" dirty="0"/>
              <a:t>August 2022</a:t>
            </a:r>
          </a:p>
        </p:txBody>
      </p:sp>
      <p:pic>
        <p:nvPicPr>
          <p:cNvPr id="10" name="Picture Placeholder 7">
            <a:extLst>
              <a:ext uri="{FF2B5EF4-FFF2-40B4-BE49-F238E27FC236}">
                <a16:creationId xmlns:a16="http://schemas.microsoft.com/office/drawing/2014/main" id="{7E0494FC-5835-9781-311F-96BD9A44E376}"/>
              </a:ext>
            </a:extLst>
          </p:cNvPr>
          <p:cNvPicPr>
            <a:picLocks noGrp="1" noChangeAspect="1"/>
          </p:cNvPicPr>
          <p:nvPr>
            <p:ph type="pic" sz="quarter" idx="13"/>
          </p:nvPr>
        </p:nvPicPr>
        <p:blipFill>
          <a:blip r:embed="rId3"/>
          <a:srcRect l="26647" r="26647"/>
          <a:stretch>
            <a:fillRect/>
          </a:stretch>
        </p:blipFill>
        <p:spPr>
          <a:xfrm>
            <a:off x="6460178" y="0"/>
            <a:ext cx="5757222" cy="6858000"/>
          </a:xfrm>
        </p:spPr>
      </p:pic>
    </p:spTree>
    <p:extLst>
      <p:ext uri="{BB962C8B-B14F-4D97-AF65-F5344CB8AC3E}">
        <p14:creationId xmlns:p14="http://schemas.microsoft.com/office/powerpoint/2010/main" val="136623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5866080" cy="37370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Load </a:t>
            </a:r>
            <a:r>
              <a:rPr lang="en-GB" sz="1800" b="1" i="0" dirty="0">
                <a:cs typeface="Arial"/>
              </a:rPr>
              <a:t>Receipt.sln </a:t>
            </a:r>
            <a:r>
              <a:rPr lang="en-GB" sz="1800" i="0" dirty="0">
                <a:cs typeface="Arial"/>
              </a:rPr>
              <a:t>from c:\{Sage300WebSDK}\samples\receipt folder by dropping receipt.sln onto desktop Visual Studio 2019 shortcut (loads as Administrator)</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Tools/Nuget Package Manager/Manage Nuget Packages for Solution… </a:t>
            </a:r>
            <a:r>
              <a:rPr lang="en-GB" sz="1800" i="0" dirty="0">
                <a:cs typeface="Arial"/>
              </a:rPr>
              <a:t>and select “</a:t>
            </a:r>
            <a:r>
              <a:rPr lang="en-GB" sz="1800" b="1" i="0" dirty="0">
                <a:cs typeface="Arial"/>
              </a:rPr>
              <a:t>Restore</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Success or did you get lots of compiler errors?</a:t>
            </a:r>
          </a:p>
        </p:txBody>
      </p:sp>
      <p:sp>
        <p:nvSpPr>
          <p:cNvPr id="10" name="TextBox 9">
            <a:extLst>
              <a:ext uri="{FF2B5EF4-FFF2-40B4-BE49-F238E27FC236}">
                <a16:creationId xmlns:a16="http://schemas.microsoft.com/office/drawing/2014/main" id="{1DD24AF5-DFE3-9DE5-C634-EFA7623AEF14}"/>
              </a:ext>
            </a:extLst>
          </p:cNvPr>
          <p:cNvSpPr txBox="1"/>
          <p:nvPr/>
        </p:nvSpPr>
        <p:spPr>
          <a:xfrm>
            <a:off x="6277559" y="1806645"/>
            <a:ext cx="5866080" cy="3419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Environment variable not established?</a:t>
            </a:r>
          </a:p>
          <a:p>
            <a:pPr marL="742950" lvl="1" indent="-285750">
              <a:lnSpc>
                <a:spcPct val="150000"/>
              </a:lnSpc>
              <a:buFont typeface="Arial" panose="020B0604020202020204" pitchFamily="34" charset="0"/>
              <a:buChar char="•"/>
            </a:pPr>
            <a:r>
              <a:rPr lang="en-GB" i="0" dirty="0">
                <a:cs typeface="Arial"/>
              </a:rPr>
              <a:t>Close Visual Studio</a:t>
            </a:r>
          </a:p>
          <a:p>
            <a:pPr marL="742950" lvl="1" indent="-285750">
              <a:lnSpc>
                <a:spcPct val="150000"/>
              </a:lnSpc>
              <a:buFont typeface="Arial" panose="020B0604020202020204" pitchFamily="34" charset="0"/>
              <a:buChar char="•"/>
            </a:pPr>
            <a:r>
              <a:rPr lang="en-GB" sz="1600" i="0" dirty="0">
                <a:cs typeface="Arial"/>
              </a:rPr>
              <a:t>Open </a:t>
            </a:r>
            <a:r>
              <a:rPr lang="en-GB" sz="1600" b="1" i="0" dirty="0">
                <a:cs typeface="Arial"/>
              </a:rPr>
              <a:t>README.md </a:t>
            </a:r>
            <a:r>
              <a:rPr lang="en-GB" sz="1600" i="0" dirty="0">
                <a:cs typeface="Arial"/>
              </a:rPr>
              <a:t>file in samples folder and follow instructions to create </a:t>
            </a:r>
            <a:r>
              <a:rPr lang="en-GB" sz="1600" b="1" i="0" dirty="0">
                <a:cs typeface="Arial"/>
              </a:rPr>
              <a:t>Sage300WebDir</a:t>
            </a:r>
            <a:r>
              <a:rPr lang="en-GB" sz="1600" i="0" dirty="0">
                <a:cs typeface="Arial"/>
              </a:rPr>
              <a:t> environment variable</a:t>
            </a:r>
          </a:p>
          <a:p>
            <a:pPr marL="742950" lvl="1" indent="-285750">
              <a:lnSpc>
                <a:spcPct val="150000"/>
              </a:lnSpc>
              <a:buFont typeface="Arial" panose="020B0604020202020204" pitchFamily="34" charset="0"/>
              <a:buChar char="•"/>
            </a:pPr>
            <a:r>
              <a:rPr lang="en-GB" sz="1600" i="0" dirty="0">
                <a:cs typeface="Arial"/>
              </a:rPr>
              <a:t>Reload </a:t>
            </a:r>
            <a:r>
              <a:rPr lang="en-GB" sz="1600" b="1" i="0" dirty="0">
                <a:cs typeface="Arial"/>
              </a:rPr>
              <a:t>Receipt.sln</a:t>
            </a:r>
            <a:r>
              <a:rPr lang="en-GB" sz="1600" i="0" dirty="0">
                <a:cs typeface="Arial"/>
              </a:rPr>
              <a:t> and select “</a:t>
            </a:r>
            <a:r>
              <a:rPr lang="en-GB" sz="1600" b="1" i="0" dirty="0">
                <a:cs typeface="Arial"/>
              </a:rPr>
              <a:t>Build/Build Solution</a:t>
            </a:r>
            <a:r>
              <a:rPr lang="en-GB" sz="1600" i="0" dirty="0">
                <a:cs typeface="Arial"/>
              </a:rPr>
              <a:t>”</a:t>
            </a:r>
          </a:p>
          <a:p>
            <a:pPr marL="1103313" lvl="2" indent="-285750">
              <a:lnSpc>
                <a:spcPct val="150000"/>
              </a:lnSpc>
              <a:buFont typeface="Arial" panose="020B0604020202020204" pitchFamily="34" charset="0"/>
              <a:buChar char="•"/>
            </a:pPr>
            <a:r>
              <a:rPr lang="en-GB" sz="1600" i="0" dirty="0">
                <a:cs typeface="Arial"/>
              </a:rPr>
              <a:t>Notice that it now compiles as expected!</a:t>
            </a:r>
          </a:p>
          <a:p>
            <a:pPr marL="342797" indent="-342797">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7143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11454258" cy="4377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green</a:t>
            </a:r>
            <a:r>
              <a:rPr lang="en-GB" sz="1800" i="0" dirty="0">
                <a:cs typeface="Arial"/>
              </a:rPr>
              <a:t> arrow to start debug</a:t>
            </a:r>
          </a:p>
          <a:p>
            <a:pPr marL="646113" lvl="1" indent="-285750">
              <a:lnSpc>
                <a:spcPct val="150000"/>
              </a:lnSpc>
              <a:buFont typeface="Arial" panose="020B0604020202020204" pitchFamily="34" charset="0"/>
              <a:buChar char="•"/>
            </a:pPr>
            <a:r>
              <a:rPr lang="en-GB" sz="1600" i="0" dirty="0">
                <a:cs typeface="Arial"/>
              </a:rPr>
              <a:t>Login and screen now displays!</a:t>
            </a:r>
          </a:p>
          <a:p>
            <a:pPr marL="285750" indent="-285750">
              <a:lnSpc>
                <a:spcPct val="150000"/>
              </a:lnSpc>
              <a:buFont typeface="Arial" panose="020B0604020202020204" pitchFamily="34" charset="0"/>
              <a:buChar char="•"/>
            </a:pPr>
            <a:r>
              <a:rPr lang="en-GB" sz="1800" i="0" dirty="0">
                <a:cs typeface="Arial"/>
              </a:rPr>
              <a:t>Switch back to Visual Studio and let’s create some breakpoints</a:t>
            </a:r>
          </a:p>
          <a:p>
            <a:pPr marL="646113" lvl="1" indent="-285750">
              <a:lnSpc>
                <a:spcPct val="150000"/>
              </a:lnSpc>
              <a:buFont typeface="Arial" panose="020B0604020202020204" pitchFamily="34" charset="0"/>
              <a:buChar char="•"/>
            </a:pPr>
            <a:r>
              <a:rPr lang="en-GB" sz="1600" i="0" dirty="0">
                <a:cs typeface="Arial"/>
              </a:rPr>
              <a:t>	In the </a:t>
            </a:r>
            <a:r>
              <a:rPr lang="en-GB" sz="1600" b="1" i="0" dirty="0">
                <a:cs typeface="Arial"/>
              </a:rPr>
              <a:t>Web</a:t>
            </a:r>
            <a:r>
              <a:rPr lang="en-GB" sz="1600" i="0" dirty="0">
                <a:cs typeface="Arial"/>
              </a:rPr>
              <a:t> project, select the Areas/TU/Controllers/ReceiptController.cs file</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function</a:t>
            </a:r>
          </a:p>
          <a:p>
            <a:pPr marL="646113" lvl="1" indent="-285750">
              <a:lnSpc>
                <a:spcPct val="150000"/>
              </a:lnSpc>
              <a:buFont typeface="Arial" panose="020B0604020202020204" pitchFamily="34" charset="0"/>
              <a:buChar char="•"/>
            </a:pPr>
            <a:r>
              <a:rPr lang="en-GB" sz="1800" i="0" dirty="0">
                <a:cs typeface="Arial"/>
              </a:rPr>
              <a:t>In the </a:t>
            </a:r>
            <a:r>
              <a:rPr lang="en-GB" sz="1800" b="1" i="0" dirty="0">
                <a:cs typeface="Arial"/>
              </a:rPr>
              <a:t>BusinessRepository</a:t>
            </a:r>
            <a:r>
              <a:rPr lang="en-GB" sz="1800" i="0" dirty="0">
                <a:cs typeface="Arial"/>
              </a:rPr>
              <a:t> project, select the ReceiptRepository.cs file </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method</a:t>
            </a:r>
          </a:p>
          <a:p>
            <a:pPr marL="646113" lvl="1" indent="-285750">
              <a:lnSpc>
                <a:spcPct val="150000"/>
              </a:lnSpc>
              <a:buFont typeface="Arial" panose="020B0604020202020204" pitchFamily="34" charset="0"/>
              <a:buChar char="•"/>
            </a:pPr>
            <a:r>
              <a:rPr lang="en-GB" sz="1800" i="0" dirty="0">
                <a:cs typeface="Arial"/>
              </a:rPr>
              <a:t>Switch back to the browser and display the finder and select a record</a:t>
            </a:r>
          </a:p>
          <a:p>
            <a:pPr marL="1000125" lvl="2" indent="-285750">
              <a:lnSpc>
                <a:spcPct val="150000"/>
              </a:lnSpc>
              <a:buFont typeface="Arial" panose="020B0604020202020204" pitchFamily="34" charset="0"/>
              <a:buChar char="•"/>
            </a:pPr>
            <a:r>
              <a:rPr lang="en-GB" sz="1600" i="0" dirty="0">
                <a:cs typeface="Arial"/>
              </a:rPr>
              <a:t>Breakpoint hit in the controller. Press </a:t>
            </a:r>
            <a:r>
              <a:rPr lang="en-GB" sz="1600" b="1" i="0" dirty="0">
                <a:cs typeface="Arial"/>
              </a:rPr>
              <a:t>F11</a:t>
            </a:r>
            <a:r>
              <a:rPr lang="en-GB" sz="1600" i="0" dirty="0">
                <a:cs typeface="Arial"/>
              </a:rPr>
              <a:t> to debug</a:t>
            </a:r>
          </a:p>
          <a:p>
            <a:pPr marL="1000125" lvl="2" indent="-285750">
              <a:lnSpc>
                <a:spcPct val="150000"/>
              </a:lnSpc>
              <a:buFont typeface="Arial" panose="020B0604020202020204" pitchFamily="34" charset="0"/>
              <a:buChar char="•"/>
            </a:pPr>
            <a:r>
              <a:rPr lang="en-GB" sz="1800" i="0" dirty="0">
                <a:cs typeface="Arial"/>
              </a:rPr>
              <a:t>Watch debug steps and at some point hit </a:t>
            </a:r>
            <a:r>
              <a:rPr lang="en-GB" sz="1800" b="1" i="0" dirty="0">
                <a:cs typeface="Arial"/>
              </a:rPr>
              <a:t>F5</a:t>
            </a:r>
            <a:r>
              <a:rPr lang="en-GB" sz="1800" i="0" dirty="0">
                <a:cs typeface="Arial"/>
              </a:rPr>
              <a:t> to continue without debug</a:t>
            </a:r>
          </a:p>
          <a:p>
            <a:pPr marL="285750" indent="-285750">
              <a:lnSpc>
                <a:spcPct val="150000"/>
              </a:lnSpc>
            </a:pPr>
            <a:r>
              <a:rPr lang="en-GB" sz="2000" i="0" dirty="0">
                <a:cs typeface="Arial"/>
              </a:rPr>
              <a:t>You are now a debug expert!</a:t>
            </a:r>
          </a:p>
        </p:txBody>
      </p:sp>
    </p:spTree>
    <p:extLst>
      <p:ext uri="{BB962C8B-B14F-4D97-AF65-F5344CB8AC3E}">
        <p14:creationId xmlns:p14="http://schemas.microsoft.com/office/powerpoint/2010/main" val="37194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Generate Screen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12</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Simplistic</a:t>
            </a:r>
          </a:p>
        </p:txBody>
      </p:sp>
    </p:spTree>
    <p:extLst>
      <p:ext uri="{BB962C8B-B14F-4D97-AF65-F5344CB8AC3E}">
        <p14:creationId xmlns:p14="http://schemas.microsoft.com/office/powerpoint/2010/main" val="71937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DB55BA70-D091-BB2C-F2AF-A29576625ACA}"/>
              </a:ext>
            </a:extLst>
          </p:cNvPr>
          <p:cNvPicPr>
            <a:picLocks noChangeAspect="1"/>
          </p:cNvPicPr>
          <p:nvPr/>
        </p:nvPicPr>
        <p:blipFill>
          <a:blip r:embed="rId3"/>
          <a:stretch>
            <a:fillRect/>
          </a:stretch>
        </p:blipFill>
        <p:spPr>
          <a:xfrm>
            <a:off x="138266" y="2042475"/>
            <a:ext cx="3388705" cy="2327644"/>
          </a:xfrm>
          <a:prstGeom prst="rect">
            <a:avLst/>
          </a:prstGeom>
        </p:spPr>
      </p:pic>
      <p:pic>
        <p:nvPicPr>
          <p:cNvPr id="10" name="Picture 9">
            <a:extLst>
              <a:ext uri="{FF2B5EF4-FFF2-40B4-BE49-F238E27FC236}">
                <a16:creationId xmlns:a16="http://schemas.microsoft.com/office/drawing/2014/main" id="{1B455DCC-9826-CEBE-FDBA-F408BAF83ED3}"/>
              </a:ext>
            </a:extLst>
          </p:cNvPr>
          <p:cNvPicPr>
            <a:picLocks noChangeAspect="1"/>
          </p:cNvPicPr>
          <p:nvPr/>
        </p:nvPicPr>
        <p:blipFill>
          <a:blip r:embed="rId4"/>
          <a:stretch>
            <a:fillRect/>
          </a:stretch>
        </p:blipFill>
        <p:spPr>
          <a:xfrm>
            <a:off x="4212472" y="2087145"/>
            <a:ext cx="3388705" cy="2238441"/>
          </a:xfrm>
          <a:prstGeom prst="rect">
            <a:avLst/>
          </a:prstGeom>
        </p:spPr>
      </p:pic>
      <p:pic>
        <p:nvPicPr>
          <p:cNvPr id="11" name="Picture 10">
            <a:extLst>
              <a:ext uri="{FF2B5EF4-FFF2-40B4-BE49-F238E27FC236}">
                <a16:creationId xmlns:a16="http://schemas.microsoft.com/office/drawing/2014/main" id="{5A0F7751-462F-25BA-D563-611479523C86}"/>
              </a:ext>
            </a:extLst>
          </p:cNvPr>
          <p:cNvPicPr>
            <a:picLocks noChangeAspect="1"/>
          </p:cNvPicPr>
          <p:nvPr/>
        </p:nvPicPr>
        <p:blipFill>
          <a:blip r:embed="rId5"/>
          <a:stretch>
            <a:fillRect/>
          </a:stretch>
        </p:blipFill>
        <p:spPr>
          <a:xfrm>
            <a:off x="8361305" y="2053711"/>
            <a:ext cx="3370564" cy="2238441"/>
          </a:xfrm>
          <a:prstGeom prst="rect">
            <a:avLst/>
          </a:prstGeom>
        </p:spPr>
      </p:pic>
    </p:spTree>
    <p:extLst>
      <p:ext uri="{BB962C8B-B14F-4D97-AF65-F5344CB8AC3E}">
        <p14:creationId xmlns:p14="http://schemas.microsoft.com/office/powerpoint/2010/main" val="86603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8389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Access Visual Studio </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Continue without code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File</a:t>
            </a:r>
            <a:r>
              <a:rPr lang="en-GB" sz="1800" i="0" dirty="0">
                <a:cs typeface="Arial"/>
              </a:rPr>
              <a:t> – </a:t>
            </a:r>
            <a:r>
              <a:rPr lang="en-GB" sz="1800" b="1" i="0" dirty="0">
                <a:cs typeface="Arial"/>
              </a:rPr>
              <a:t>New</a:t>
            </a:r>
            <a:r>
              <a:rPr lang="en-GB" sz="1800" i="0" dirty="0">
                <a:cs typeface="Arial"/>
              </a:rPr>
              <a:t> – </a:t>
            </a:r>
            <a:r>
              <a:rPr lang="en-GB" sz="1800" b="1" i="0" dirty="0">
                <a:cs typeface="Arial"/>
              </a:rPr>
              <a:t>Project</a:t>
            </a:r>
          </a:p>
          <a:p>
            <a:pPr marL="285750" indent="-285750">
              <a:lnSpc>
                <a:spcPct val="150000"/>
              </a:lnSpc>
              <a:buFont typeface="Arial" panose="020B0604020202020204" pitchFamily="34" charset="0"/>
              <a:buChar char="•"/>
            </a:pPr>
            <a:r>
              <a:rPr lang="en-GB" sz="1800" i="0" dirty="0">
                <a:cs typeface="Arial"/>
              </a:rPr>
              <a:t>Select the “</a:t>
            </a:r>
            <a:r>
              <a:rPr lang="en-GB" sz="1800" b="1" i="0" dirty="0">
                <a:cs typeface="Arial"/>
              </a:rPr>
              <a:t>Sage 300 Solution Wizard</a:t>
            </a:r>
            <a:r>
              <a:rPr lang="en-GB" sz="1800" i="0" dirty="0">
                <a:cs typeface="Arial"/>
              </a:rPr>
              <a:t>” and press “</a:t>
            </a:r>
            <a:r>
              <a:rPr lang="en-GB" sz="1800" b="1" i="0" dirty="0">
                <a:cs typeface="Arial"/>
              </a:rPr>
              <a:t>Next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HandsOn</a:t>
            </a:r>
            <a:r>
              <a:rPr lang="en-GB" sz="1800" i="0" dirty="0">
                <a:cs typeface="Arial"/>
              </a:rPr>
              <a:t>” for project name, enter “</a:t>
            </a:r>
            <a:r>
              <a:rPr lang="en-GB" sz="1800" b="1" i="0" dirty="0">
                <a:cs typeface="Arial"/>
              </a:rPr>
              <a:t>C:\HandsOn</a:t>
            </a:r>
            <a:r>
              <a:rPr lang="en-GB" sz="1800" i="0" dirty="0">
                <a:cs typeface="Arial"/>
              </a:rPr>
              <a:t>” for Location</a:t>
            </a:r>
          </a:p>
          <a:p>
            <a:pPr marL="285750" indent="-285750">
              <a:lnSpc>
                <a:spcPct val="150000"/>
              </a:lnSpc>
              <a:buFont typeface="Arial" panose="020B0604020202020204" pitchFamily="34" charset="0"/>
              <a:buChar char="•"/>
            </a:pPr>
            <a:r>
              <a:rPr lang="en-GB" sz="1800" i="0" dirty="0">
                <a:cs typeface="Arial"/>
              </a:rPr>
              <a:t>Solution Wizard</a:t>
            </a:r>
          </a:p>
          <a:p>
            <a:pPr marL="646113" lvl="1" indent="-285750">
              <a:lnSpc>
                <a:spcPct val="150000"/>
              </a:lnSpc>
              <a:buFont typeface="Arial" panose="020B0604020202020204" pitchFamily="34" charset="0"/>
              <a:buChar char="•"/>
            </a:pPr>
            <a:r>
              <a:rPr lang="en-GB" sz="1400" i="0" dirty="0">
                <a:cs typeface="Arial"/>
              </a:rPr>
              <a:t>Enter “</a:t>
            </a:r>
            <a:r>
              <a:rPr lang="en-GB" sz="1400" b="1" i="0" dirty="0">
                <a:cs typeface="Arial"/>
              </a:rPr>
              <a:t>Valued Partner</a:t>
            </a:r>
            <a:r>
              <a:rPr lang="en-GB" sz="1400" i="0" dirty="0">
                <a:cs typeface="Arial"/>
              </a:rPr>
              <a:t>” for Company Name, “</a:t>
            </a:r>
            <a:r>
              <a:rPr lang="en-GB" sz="1400" b="1" i="0" dirty="0">
                <a:cs typeface="Arial"/>
              </a:rPr>
              <a:t>TU</a:t>
            </a:r>
            <a:r>
              <a:rPr lang="en-GB" sz="1400" i="0" dirty="0">
                <a:cs typeface="Arial"/>
              </a:rPr>
              <a:t>” for Module ID and press “</a:t>
            </a:r>
            <a:r>
              <a:rPr lang="en-GB" sz="1400" b="1" i="0" dirty="0">
                <a:cs typeface="Arial"/>
              </a:rPr>
              <a:t>Next</a:t>
            </a:r>
            <a:r>
              <a:rPr lang="en-GB" sz="1400" i="0" dirty="0">
                <a:cs typeface="Arial"/>
              </a:rPr>
              <a:t>” button</a:t>
            </a:r>
          </a:p>
          <a:p>
            <a:pPr marL="646113" lvl="1" indent="-285750">
              <a:lnSpc>
                <a:spcPct val="150000"/>
              </a:lnSpc>
              <a:buFont typeface="Arial" panose="020B0604020202020204" pitchFamily="34" charset="0"/>
              <a:buChar char="•"/>
            </a:pPr>
            <a:r>
              <a:rPr lang="en-GB" sz="1400" i="0" dirty="0">
                <a:cs typeface="Arial"/>
              </a:rPr>
              <a:t>Check “</a:t>
            </a:r>
            <a:r>
              <a:rPr lang="en-GB" sz="1400" b="1" i="0" dirty="0">
                <a:cs typeface="Arial"/>
              </a:rPr>
              <a:t>Purchased Kendo UI</a:t>
            </a:r>
            <a:r>
              <a:rPr lang="en-GB" sz="1400" i="0" dirty="0">
                <a:cs typeface="Arial"/>
              </a:rPr>
              <a:t>…”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Only select the “English” resource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Press the “</a:t>
            </a:r>
            <a:r>
              <a:rPr lang="en-GB" sz="1400" b="1" i="0" dirty="0">
                <a:cs typeface="Arial"/>
              </a:rPr>
              <a:t>Generate</a:t>
            </a:r>
            <a:r>
              <a:rPr lang="en-GB" sz="1400" i="0" dirty="0">
                <a:cs typeface="Arial"/>
              </a:rPr>
              <a:t>” button and solution with projects will be created</a:t>
            </a:r>
          </a:p>
          <a:p>
            <a:pPr marL="285750" indent="-285750">
              <a:lnSpc>
                <a:spcPct val="150000"/>
              </a:lnSpc>
              <a:buFont typeface="Arial" panose="020B0604020202020204" pitchFamily="34" charset="0"/>
              <a:buChar char="•"/>
            </a:pPr>
            <a:r>
              <a:rPr lang="en-GB" sz="1800" i="0" dirty="0">
                <a:cs typeface="Arial"/>
              </a:rPr>
              <a:t>Now that solution is created, select Tools – Nuget Package Manager – Manage Nuget Packages for Solution…” and press “</a:t>
            </a:r>
            <a:r>
              <a:rPr lang="en-GB" sz="1800" b="1" i="0" dirty="0">
                <a:cs typeface="Arial"/>
              </a:rPr>
              <a:t>Restore</a:t>
            </a:r>
            <a:r>
              <a:rPr lang="en-GB" sz="1800" i="0" dirty="0">
                <a:cs typeface="Arial"/>
              </a:rPr>
              <a:t>”</a:t>
            </a:r>
          </a:p>
        </p:txBody>
      </p:sp>
    </p:spTree>
    <p:extLst>
      <p:ext uri="{BB962C8B-B14F-4D97-AF65-F5344CB8AC3E}">
        <p14:creationId xmlns:p14="http://schemas.microsoft.com/office/powerpoint/2010/main" val="412348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1368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Solution is now created and packages downloaded</a:t>
            </a:r>
          </a:p>
          <a:p>
            <a:pPr marL="285750" indent="-285750">
              <a:lnSpc>
                <a:spcPct val="150000"/>
              </a:lnSpc>
              <a:buFont typeface="Arial" panose="020B0604020202020204" pitchFamily="34" charset="0"/>
              <a:buChar char="•"/>
            </a:pPr>
            <a:r>
              <a:rPr lang="en-GB" sz="1800" i="0" dirty="0">
                <a:cs typeface="Arial"/>
              </a:rPr>
              <a:t>Right click solution in solution explorer to invoke context menu and select “</a:t>
            </a:r>
            <a:r>
              <a:rPr lang="en-GB" sz="1800" b="1" i="0" dirty="0">
                <a:cs typeface="Arial"/>
              </a:rPr>
              <a:t>Sage 300 Code Generation Wizard</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Enter password field, if needed, </a:t>
            </a:r>
            <a:r>
              <a:rPr lang="en-GB" sz="1600" dirty="0">
                <a:cs typeface="Arial"/>
              </a:rPr>
              <a:t>and </a:t>
            </a: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Right click “</a:t>
            </a:r>
            <a:r>
              <a:rPr lang="en-GB" sz="1600" b="1" i="0" dirty="0">
                <a:cs typeface="Arial"/>
              </a:rPr>
              <a:t>entities</a:t>
            </a:r>
            <a:r>
              <a:rPr lang="en-GB" sz="1600" i="0" dirty="0">
                <a:cs typeface="Arial"/>
              </a:rPr>
              <a:t>” and select “</a:t>
            </a:r>
            <a:r>
              <a:rPr lang="en-GB" sz="1600" b="1" i="0" dirty="0">
                <a:cs typeface="Arial"/>
              </a:rPr>
              <a:t>Add Entity</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AR0012</a:t>
            </a:r>
            <a:r>
              <a:rPr lang="en-GB" sz="1600" i="0" dirty="0">
                <a:cs typeface="Arial"/>
              </a:rPr>
              <a:t>” in the View ID field and press </a:t>
            </a:r>
            <a:r>
              <a:rPr lang="en-GB" sz="1600" b="1" i="0" dirty="0">
                <a:cs typeface="Arial"/>
              </a:rPr>
              <a:t>tab</a:t>
            </a:r>
          </a:p>
          <a:p>
            <a:pPr marL="646113" lvl="1" indent="-285750">
              <a:lnSpc>
                <a:spcPct val="150000"/>
              </a:lnSpc>
              <a:buFont typeface="Arial" panose="020B0604020202020204" pitchFamily="34" charset="0"/>
              <a:buChar char="•"/>
            </a:pPr>
            <a:r>
              <a:rPr lang="en-GB" sz="1600" i="0" dirty="0">
                <a:cs typeface="Arial"/>
              </a:rPr>
              <a:t>Change Model Name to “</a:t>
            </a:r>
            <a:r>
              <a:rPr lang="en-GB" sz="1600" b="1" i="0" dirty="0">
                <a:cs typeface="Arial"/>
              </a:rPr>
              <a:t>PaymentCodes</a:t>
            </a:r>
            <a:r>
              <a:rPr lang="en-GB" sz="1600" i="0" dirty="0">
                <a:cs typeface="Arial"/>
              </a:rPr>
              <a:t>” and click on other tabs to evaluate and press “</a:t>
            </a:r>
            <a:r>
              <a:rPr lang="en-GB" sz="1600" b="1" i="0" dirty="0">
                <a:cs typeface="Arial"/>
              </a:rPr>
              <a:t>Save</a:t>
            </a:r>
            <a:r>
              <a:rPr lang="en-GB" sz="1600" i="0" dirty="0">
                <a:cs typeface="Arial"/>
              </a:rPr>
              <a:t>” when done and then press “</a:t>
            </a:r>
            <a:r>
              <a:rPr lang="en-GB" sz="1600" b="1" i="0" dirty="0">
                <a:cs typeface="Arial"/>
              </a:rPr>
              <a:t>Next</a:t>
            </a:r>
            <a:r>
              <a:rPr lang="en-GB" sz="1600" i="0" dirty="0">
                <a:cs typeface="Arial"/>
              </a:rPr>
              <a:t>”</a:t>
            </a:r>
          </a:p>
        </p:txBody>
      </p:sp>
    </p:spTree>
    <p:extLst>
      <p:ext uri="{BB962C8B-B14F-4D97-AF65-F5344CB8AC3E}">
        <p14:creationId xmlns:p14="http://schemas.microsoft.com/office/powerpoint/2010/main" val="224866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646331"/>
          </a:xfrm>
          <a:prstGeom prst="rect">
            <a:avLst/>
          </a:prstGeom>
          <a:noFill/>
        </p:spPr>
        <p:txBody>
          <a:bodyPr wrap="square" rtlCol="0">
            <a:spAutoFit/>
          </a:bodyPr>
          <a:lstStyle/>
          <a:p>
            <a:pPr marL="646113" lvl="1" indent="-285750">
              <a:buFont typeface="Arial" panose="020B0604020202020204" pitchFamily="34" charset="0"/>
              <a:buChar char="•"/>
            </a:pPr>
            <a:r>
              <a:rPr lang="en-GB" sz="1800" i="0" dirty="0">
                <a:cs typeface="Arial"/>
              </a:rPr>
              <a:t>Expand “</a:t>
            </a:r>
            <a:r>
              <a:rPr lang="en-GB" sz="1800" b="1" i="0" dirty="0">
                <a:cs typeface="Arial"/>
              </a:rPr>
              <a:t>Available Fields</a:t>
            </a:r>
            <a:r>
              <a:rPr lang="en-GB" sz="1800" i="0" dirty="0">
                <a:cs typeface="Arial"/>
              </a:rPr>
              <a:t>” tree for “</a:t>
            </a:r>
            <a:r>
              <a:rPr lang="en-GB" sz="1800" b="1" i="0" dirty="0">
                <a:cs typeface="Arial"/>
              </a:rPr>
              <a:t>PaymentCode</a:t>
            </a:r>
            <a:r>
              <a:rPr lang="en-GB" sz="1800" i="0" dirty="0">
                <a:cs typeface="Arial"/>
              </a:rPr>
              <a:t>” and it’s time to design the screen</a:t>
            </a:r>
          </a:p>
          <a:p>
            <a:pPr marL="646113" lvl="1" indent="-285750">
              <a:buFont typeface="Arial" panose="020B0604020202020204" pitchFamily="34" charset="0"/>
              <a:buChar char="•"/>
            </a:pPr>
            <a:r>
              <a:rPr lang="en-GB" sz="1800" i="0" dirty="0">
                <a:cs typeface="Arial"/>
              </a:rPr>
              <a:t>Drag and drop </a:t>
            </a:r>
            <a:r>
              <a:rPr lang="en-GB" sz="1800" b="1" i="0" dirty="0">
                <a:cs typeface="Arial"/>
              </a:rPr>
              <a:t>PaymentCode</a:t>
            </a:r>
            <a:r>
              <a:rPr lang="en-GB" sz="1800" i="0" dirty="0">
                <a:cs typeface="Arial"/>
              </a:rPr>
              <a:t>, </a:t>
            </a:r>
            <a:r>
              <a:rPr lang="en-GB" sz="1800" b="1" i="0" dirty="0">
                <a:cs typeface="Arial"/>
              </a:rPr>
              <a:t>Description</a:t>
            </a:r>
            <a:r>
              <a:rPr lang="en-GB" sz="1800" i="0" dirty="0">
                <a:cs typeface="Arial"/>
              </a:rPr>
              <a:t>, </a:t>
            </a:r>
            <a:r>
              <a:rPr lang="en-GB" sz="1800" b="1" i="0" dirty="0">
                <a:cs typeface="Arial"/>
              </a:rPr>
              <a:t>PaymentType</a:t>
            </a:r>
            <a:r>
              <a:rPr lang="en-GB" sz="1800" i="0" dirty="0">
                <a:cs typeface="Arial"/>
              </a:rPr>
              <a:t> and </a:t>
            </a:r>
            <a:r>
              <a:rPr lang="en-GB" sz="1800" b="1" i="0" dirty="0">
                <a:cs typeface="Arial"/>
              </a:rPr>
              <a:t>Status</a:t>
            </a:r>
            <a:r>
              <a:rPr lang="en-GB" sz="1800" i="0" dirty="0">
                <a:cs typeface="Arial"/>
              </a:rPr>
              <a:t> fields to palette</a:t>
            </a:r>
          </a:p>
        </p:txBody>
      </p:sp>
      <p:pic>
        <p:nvPicPr>
          <p:cNvPr id="6" name="Picture 5">
            <a:extLst>
              <a:ext uri="{FF2B5EF4-FFF2-40B4-BE49-F238E27FC236}">
                <a16:creationId xmlns:a16="http://schemas.microsoft.com/office/drawing/2014/main" id="{1CF6922D-68B1-1817-31E7-6407D9BA1BC2}"/>
              </a:ext>
            </a:extLst>
          </p:cNvPr>
          <p:cNvPicPr>
            <a:picLocks noChangeAspect="1"/>
          </p:cNvPicPr>
          <p:nvPr/>
        </p:nvPicPr>
        <p:blipFill>
          <a:blip r:embed="rId3"/>
          <a:stretch>
            <a:fillRect/>
          </a:stretch>
        </p:blipFill>
        <p:spPr>
          <a:xfrm>
            <a:off x="3314757" y="2532945"/>
            <a:ext cx="5184136" cy="3424429"/>
          </a:xfrm>
          <a:prstGeom prst="rect">
            <a:avLst/>
          </a:prstGeom>
        </p:spPr>
      </p:pic>
    </p:spTree>
    <p:extLst>
      <p:ext uri="{BB962C8B-B14F-4D97-AF65-F5344CB8AC3E}">
        <p14:creationId xmlns:p14="http://schemas.microsoft.com/office/powerpoint/2010/main" val="62628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8293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PaymentCode</a:t>
            </a:r>
            <a:r>
              <a:rPr lang="en-GB" sz="1800" i="0" dirty="0">
                <a:cs typeface="Arial"/>
              </a:rPr>
              <a:t>” cell and select “</a:t>
            </a:r>
            <a:r>
              <a:rPr lang="en-GB" sz="1800" b="1" i="0" dirty="0">
                <a:cs typeface="Arial"/>
              </a:rPr>
              <a:t>Finder</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Finder tab on right is now active and it’s time to associate a finder with this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a:t>
            </a:r>
            <a:r>
              <a:rPr lang="en-GB" sz="1600" b="1" i="0" dirty="0">
                <a:cs typeface="Arial"/>
              </a:rPr>
              <a:t>“…”,</a:t>
            </a:r>
            <a:r>
              <a:rPr lang="en-GB" sz="1600" i="0" dirty="0">
                <a:cs typeface="Arial"/>
              </a:rPr>
              <a:t> and select “…</a:t>
            </a:r>
            <a:r>
              <a:rPr lang="en-GB" sz="1600" b="1" i="0" dirty="0">
                <a:cs typeface="Arial"/>
              </a:rPr>
              <a:t>ViewFinderProperties.js</a:t>
            </a:r>
            <a:r>
              <a:rPr lang="en-GB" sz="1600" i="0" dirty="0">
                <a:cs typeface="Arial"/>
              </a:rPr>
              <a:t>”,and press “</a:t>
            </a:r>
            <a:r>
              <a:rPr lang="en-GB" sz="1600" b="1" i="0" dirty="0">
                <a:cs typeface="Arial"/>
              </a:rPr>
              <a:t>Open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dropdown for “</a:t>
            </a:r>
            <a:r>
              <a:rPr lang="en-GB" sz="1600" b="1" i="0" dirty="0">
                <a:cs typeface="Arial"/>
              </a:rPr>
              <a:t>Config</a:t>
            </a:r>
            <a:r>
              <a:rPr lang="en-GB" sz="1600" i="0" dirty="0">
                <a:cs typeface="Arial"/>
              </a:rPr>
              <a:t>” field and scroll down and select “</a:t>
            </a:r>
            <a:r>
              <a:rPr lang="en-GB" sz="1600" b="1" i="0" dirty="0">
                <a:cs typeface="Arial"/>
              </a:rPr>
              <a:t>AR.PaymentCodes</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Review assignments and press “</a:t>
            </a:r>
            <a:r>
              <a:rPr lang="en-GB" sz="1600" b="1" i="0" dirty="0">
                <a:cs typeface="Arial"/>
              </a:rPr>
              <a:t>Generate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Notice projects in background being updated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Build/Build Solution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green</a:t>
            </a:r>
            <a:r>
              <a:rPr lang="en-GB" sz="1600" i="0" dirty="0">
                <a:cs typeface="Arial"/>
              </a:rPr>
              <a:t> arrow to debug</a:t>
            </a:r>
          </a:p>
        </p:txBody>
      </p:sp>
    </p:spTree>
    <p:extLst>
      <p:ext uri="{BB962C8B-B14F-4D97-AF65-F5344CB8AC3E}">
        <p14:creationId xmlns:p14="http://schemas.microsoft.com/office/powerpoint/2010/main" val="159807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4956168" cy="2530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Login by entering required credentials</a:t>
            </a:r>
          </a:p>
          <a:p>
            <a:pPr marL="285750" indent="-285750">
              <a:lnSpc>
                <a:spcPct val="150000"/>
              </a:lnSpc>
              <a:buFont typeface="Arial" panose="020B0604020202020204" pitchFamily="34" charset="0"/>
              <a:buChar char="•"/>
            </a:pPr>
            <a:r>
              <a:rPr lang="en-GB" sz="1800" i="0" dirty="0">
                <a:cs typeface="Arial"/>
              </a:rPr>
              <a:t>Press the “</a:t>
            </a:r>
            <a:r>
              <a:rPr lang="en-GB" sz="1800" b="1" i="0" dirty="0">
                <a:cs typeface="Arial"/>
              </a:rPr>
              <a:t>finder</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 code manually</a:t>
            </a:r>
          </a:p>
          <a:p>
            <a:pPr marL="285750" indent="-285750">
              <a:lnSpc>
                <a:spcPct val="150000"/>
              </a:lnSpc>
              <a:buFont typeface="Arial" panose="020B0604020202020204" pitchFamily="34" charset="0"/>
              <a:buChar char="•"/>
            </a:pPr>
            <a:r>
              <a:rPr lang="en-GB" sz="1800" i="0" dirty="0">
                <a:cs typeface="Arial"/>
              </a:rPr>
              <a:t>Press “</a:t>
            </a:r>
            <a:r>
              <a:rPr lang="en-GB" sz="1800" b="1" i="0" dirty="0">
                <a:cs typeface="Arial"/>
              </a:rPr>
              <a:t>Save</a:t>
            </a:r>
            <a:r>
              <a:rPr lang="en-GB" sz="1800" i="0" dirty="0">
                <a:cs typeface="Arial"/>
              </a:rPr>
              <a:t>” </a:t>
            </a:r>
          </a:p>
          <a:p>
            <a:pPr marL="285750" indent="-285750">
              <a:lnSpc>
                <a:spcPct val="150000"/>
              </a:lnSpc>
              <a:buFont typeface="Arial" panose="020B0604020202020204" pitchFamily="34" charset="0"/>
              <a:buChar char="•"/>
            </a:pPr>
            <a:r>
              <a:rPr lang="en-GB" sz="1800" i="0" dirty="0">
                <a:cs typeface="Arial"/>
              </a:rPr>
              <a:t>Retrieve “</a:t>
            </a:r>
            <a:r>
              <a:rPr lang="en-GB" sz="1800" b="1" i="0" dirty="0">
                <a:cs typeface="Arial"/>
              </a:rPr>
              <a:t>CASH</a:t>
            </a:r>
            <a:r>
              <a:rPr lang="en-GB" sz="1800" i="0" dirty="0">
                <a:cs typeface="Arial"/>
              </a:rPr>
              <a:t>” and press “</a:t>
            </a:r>
            <a:r>
              <a:rPr lang="en-GB" sz="1800" b="1" i="0" dirty="0">
                <a:cs typeface="Arial"/>
              </a:rPr>
              <a:t>Delete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Fully functional screen without any code!</a:t>
            </a:r>
          </a:p>
        </p:txBody>
      </p:sp>
      <p:pic>
        <p:nvPicPr>
          <p:cNvPr id="8" name="Picture 7">
            <a:extLst>
              <a:ext uri="{FF2B5EF4-FFF2-40B4-BE49-F238E27FC236}">
                <a16:creationId xmlns:a16="http://schemas.microsoft.com/office/drawing/2014/main" id="{89C07ADB-24EA-D95C-A5C9-C1A6C423CDC9}"/>
              </a:ext>
            </a:extLst>
          </p:cNvPr>
          <p:cNvPicPr>
            <a:picLocks noChangeAspect="1"/>
          </p:cNvPicPr>
          <p:nvPr/>
        </p:nvPicPr>
        <p:blipFill>
          <a:blip r:embed="rId3"/>
          <a:stretch>
            <a:fillRect/>
          </a:stretch>
        </p:blipFill>
        <p:spPr>
          <a:xfrm>
            <a:off x="7592538" y="962038"/>
            <a:ext cx="2515765" cy="2778984"/>
          </a:xfrm>
          <a:prstGeom prst="rect">
            <a:avLst/>
          </a:prstGeom>
        </p:spPr>
      </p:pic>
      <p:pic>
        <p:nvPicPr>
          <p:cNvPr id="11" name="Picture 10">
            <a:extLst>
              <a:ext uri="{FF2B5EF4-FFF2-40B4-BE49-F238E27FC236}">
                <a16:creationId xmlns:a16="http://schemas.microsoft.com/office/drawing/2014/main" id="{E493C318-C0A5-8731-7DB2-3E4A0B022AB3}"/>
              </a:ext>
            </a:extLst>
          </p:cNvPr>
          <p:cNvPicPr>
            <a:picLocks noChangeAspect="1"/>
          </p:cNvPicPr>
          <p:nvPr/>
        </p:nvPicPr>
        <p:blipFill>
          <a:blip r:embed="rId4"/>
          <a:stretch>
            <a:fillRect/>
          </a:stretch>
        </p:blipFill>
        <p:spPr>
          <a:xfrm>
            <a:off x="5906825" y="3954245"/>
            <a:ext cx="5887192" cy="2196375"/>
          </a:xfrm>
          <a:prstGeom prst="rect">
            <a:avLst/>
          </a:prstGeom>
        </p:spPr>
      </p:pic>
    </p:spTree>
    <p:extLst>
      <p:ext uri="{BB962C8B-B14F-4D97-AF65-F5344CB8AC3E}">
        <p14:creationId xmlns:p14="http://schemas.microsoft.com/office/powerpoint/2010/main" val="5868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Generate Screen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19</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Complex</a:t>
            </a:r>
          </a:p>
        </p:txBody>
      </p:sp>
    </p:spTree>
    <p:extLst>
      <p:ext uri="{BB962C8B-B14F-4D97-AF65-F5344CB8AC3E}">
        <p14:creationId xmlns:p14="http://schemas.microsoft.com/office/powerpoint/2010/main" val="213762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The Basics</a:t>
            </a:r>
          </a:p>
          <a:p>
            <a:pPr lvl="1"/>
            <a:r>
              <a:rPr lang="en-US" dirty="0"/>
              <a:t>Recap</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8933943" y="1714500"/>
            <a:ext cx="3143262" cy="987552"/>
          </a:xfrm>
        </p:spPr>
        <p:txBody>
          <a:bodyPr/>
          <a:lstStyle/>
          <a:p>
            <a:r>
              <a:rPr lang="en-US" dirty="0"/>
              <a:t>Generate Screen</a:t>
            </a:r>
          </a:p>
          <a:p>
            <a:pPr lvl="1"/>
            <a:r>
              <a:rPr lang="en-US" dirty="0"/>
              <a:t>Simplistic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2935225"/>
            <a:ext cx="2838958" cy="987552"/>
          </a:xfrm>
        </p:spPr>
        <p:txBody>
          <a:bodyPr/>
          <a:lstStyle/>
          <a:p>
            <a:r>
              <a:rPr lang="en-US" dirty="0"/>
              <a:t>Web API</a:t>
            </a:r>
          </a:p>
          <a:p>
            <a:pPr lvl="1"/>
            <a:r>
              <a:rPr lang="en-US" dirty="0"/>
              <a:t>Working with Swagger</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p:txBody>
          <a:bodyPr/>
          <a:lstStyle/>
          <a:p>
            <a:r>
              <a:rPr lang="en-US" dirty="0"/>
              <a:t>Standalone Sample</a:t>
            </a:r>
          </a:p>
          <a:p>
            <a:pPr lvl="1"/>
            <a:r>
              <a:rPr lang="en-US" dirty="0"/>
              <a:t>Debugging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9" name="Text Placeholder 4">
            <a:extLst>
              <a:ext uri="{FF2B5EF4-FFF2-40B4-BE49-F238E27FC236}">
                <a16:creationId xmlns:a16="http://schemas.microsoft.com/office/drawing/2014/main" id="{5EA0A0F6-8537-8160-E67D-6EF33FD4403D}"/>
              </a:ext>
            </a:extLst>
          </p:cNvPr>
          <p:cNvSpPr txBox="1">
            <a:spLocks/>
          </p:cNvSpPr>
          <p:nvPr/>
        </p:nvSpPr>
        <p:spPr>
          <a:xfrm>
            <a:off x="8933942" y="2935224"/>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Generate Screen</a:t>
            </a:r>
          </a:p>
          <a:p>
            <a:pPr lvl="1"/>
            <a:r>
              <a:rPr lang="en-US" dirty="0"/>
              <a:t>Complex</a:t>
            </a:r>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8933943" y="4155567"/>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Customization</a:t>
            </a:r>
          </a:p>
          <a:p>
            <a:pPr lvl="1"/>
            <a:r>
              <a:rPr lang="en-US" dirty="0"/>
              <a:t>Create and Apply</a:t>
            </a:r>
          </a:p>
        </p:txBody>
      </p:sp>
    </p:spTree>
    <p:extLst>
      <p:ext uri="{BB962C8B-B14F-4D97-AF65-F5344CB8AC3E}">
        <p14:creationId xmlns:p14="http://schemas.microsoft.com/office/powerpoint/2010/main" val="23266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081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We will use the same solution and simply add another screen</a:t>
            </a:r>
          </a:p>
          <a:p>
            <a:pPr marL="285750" indent="-285750">
              <a:lnSpc>
                <a:spcPct val="150000"/>
              </a:lnSpc>
              <a:buFont typeface="Arial" panose="020B0604020202020204" pitchFamily="34" charset="0"/>
              <a:buChar char="•"/>
            </a:pPr>
            <a:r>
              <a:rPr lang="en-GB" sz="1800" i="0" dirty="0">
                <a:cs typeface="Arial"/>
              </a:rPr>
              <a:t>Right click on the solution in the Solution Explorer and select “</a:t>
            </a:r>
            <a:r>
              <a:rPr lang="en-GB" sz="1800" b="1" i="0" dirty="0">
                <a:cs typeface="Arial"/>
              </a:rPr>
              <a:t>Sage 300 Code Generation Wizard</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HeaderDetail</a:t>
            </a:r>
            <a:r>
              <a:rPr lang="en-GB" sz="1800" i="0" dirty="0">
                <a:cs typeface="Arial"/>
              </a:rPr>
              <a:t>” from Code Type field</a:t>
            </a:r>
          </a:p>
          <a:p>
            <a:pPr marL="285750" indent="-285750">
              <a:lnSpc>
                <a:spcPct val="150000"/>
              </a:lnSpc>
              <a:buFont typeface="Arial" panose="020B0604020202020204" pitchFamily="34" charset="0"/>
              <a:buChar char="•"/>
            </a:pPr>
            <a:r>
              <a:rPr lang="en-GB" sz="1800" i="0" dirty="0">
                <a:cs typeface="Arial"/>
              </a:rPr>
              <a:t>Enter password, if required,  and press “</a:t>
            </a:r>
            <a:r>
              <a:rPr lang="en-GB" sz="1800" b="1" i="0" dirty="0">
                <a:cs typeface="Arial"/>
              </a:rPr>
              <a:t>Next</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“entities” and select “</a:t>
            </a:r>
            <a:r>
              <a:rPr lang="en-GB" sz="1800" b="1" i="0" dirty="0">
                <a:cs typeface="Arial"/>
              </a:rPr>
              <a:t>Edit container name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DistSets</a:t>
            </a:r>
            <a:r>
              <a:rPr lang="en-GB" sz="1800" i="0" dirty="0">
                <a:cs typeface="Arial"/>
              </a:rPr>
              <a:t>” in Container Name field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entities</a:t>
            </a:r>
            <a:r>
              <a:rPr lang="en-GB" sz="1800" i="0" dirty="0">
                <a:cs typeface="Arial"/>
              </a:rPr>
              <a:t>” and select “</a:t>
            </a:r>
            <a:r>
              <a:rPr lang="en-GB" sz="1800" b="1" i="0" dirty="0">
                <a:cs typeface="Arial"/>
              </a:rPr>
              <a:t>Add Entity</a:t>
            </a:r>
            <a:r>
              <a:rPr lang="en-GB" sz="1800" i="0" dirty="0">
                <a:cs typeface="Arial"/>
              </a:rPr>
              <a:t>” (this is for the header)</a:t>
            </a:r>
          </a:p>
          <a:p>
            <a:pPr marL="285750" indent="-285750">
              <a:lnSpc>
                <a:spcPct val="150000"/>
              </a:lnSpc>
              <a:buFont typeface="Arial" panose="020B0604020202020204" pitchFamily="34" charset="0"/>
              <a:buChar char="•"/>
            </a:pPr>
            <a:r>
              <a:rPr lang="en-GB" sz="1800" i="0" dirty="0">
                <a:cs typeface="Arial"/>
              </a:rPr>
              <a:t>In the View ID field, enter “</a:t>
            </a:r>
            <a:r>
              <a:rPr lang="en-GB" sz="1800" b="1" i="0" dirty="0">
                <a:cs typeface="Arial"/>
              </a:rPr>
              <a:t>AP0009</a:t>
            </a:r>
            <a:r>
              <a:rPr lang="en-GB" sz="1800" i="0" dirty="0">
                <a:cs typeface="Arial"/>
              </a:rPr>
              <a:t>” and press </a:t>
            </a:r>
            <a:r>
              <a:rPr lang="en-GB" sz="1800" b="1" i="0" dirty="0">
                <a:cs typeface="Arial"/>
              </a:rPr>
              <a:t>tab</a:t>
            </a:r>
          </a:p>
          <a:p>
            <a:pPr marL="285750" indent="-285750">
              <a:lnSpc>
                <a:spcPct val="150000"/>
              </a:lnSpc>
              <a:buFont typeface="Arial" panose="020B0604020202020204" pitchFamily="34" charset="0"/>
              <a:buChar char="•"/>
            </a:pPr>
            <a:r>
              <a:rPr lang="en-GB" sz="1800" i="0" dirty="0">
                <a:cs typeface="Arial"/>
              </a:rPr>
              <a:t>Change Model Name to “</a:t>
            </a:r>
            <a:r>
              <a:rPr lang="en-GB" sz="1800" b="1" i="0" dirty="0">
                <a:cs typeface="Arial"/>
              </a:rPr>
              <a:t>DistributionSets</a:t>
            </a:r>
            <a:r>
              <a:rPr lang="en-GB" sz="1800" i="0" dirty="0">
                <a:cs typeface="Arial"/>
              </a:rPr>
              <a:t>”, evaluate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the “</a:t>
            </a:r>
            <a:r>
              <a:rPr lang="en-GB" sz="1800" b="1" i="0" dirty="0">
                <a:cs typeface="Arial"/>
              </a:rPr>
              <a:t>DistributionSet</a:t>
            </a:r>
            <a:r>
              <a:rPr lang="en-GB" sz="1800" i="0" dirty="0">
                <a:cs typeface="Arial"/>
              </a:rPr>
              <a:t>” entity and select “</a:t>
            </a:r>
            <a:r>
              <a:rPr lang="en-GB" sz="1800" b="1" i="0" dirty="0">
                <a:cs typeface="Arial"/>
              </a:rPr>
              <a:t>Add Entity</a:t>
            </a:r>
            <a:r>
              <a:rPr lang="en-GB" sz="1800" i="0" dirty="0">
                <a:cs typeface="Arial"/>
              </a:rPr>
              <a:t>” (this is for the detail)</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AP0008</a:t>
            </a:r>
            <a:r>
              <a:rPr lang="en-GB" sz="1800" i="0" dirty="0">
                <a:cs typeface="Arial"/>
              </a:rPr>
              <a:t>” for the View ID field and press </a:t>
            </a:r>
            <a:r>
              <a:rPr lang="en-GB" sz="1800" b="1" i="0" dirty="0">
                <a:cs typeface="Arial"/>
              </a:rPr>
              <a:t>tab</a:t>
            </a:r>
            <a:r>
              <a:rPr lang="en-GB" sz="1800" i="0" dirty="0">
                <a:cs typeface="Arial"/>
              </a:rPr>
              <a:t>, evaluate and press “</a:t>
            </a:r>
            <a:r>
              <a:rPr lang="en-GB" sz="1800" b="1" i="0" dirty="0">
                <a:cs typeface="Arial"/>
              </a:rPr>
              <a:t>Save</a:t>
            </a:r>
            <a:r>
              <a:rPr lang="en-GB" sz="1800" i="0" dirty="0">
                <a:cs typeface="Arial"/>
              </a:rPr>
              <a:t>” and press “</a:t>
            </a:r>
            <a:r>
              <a:rPr lang="en-GB" sz="1800" b="1" i="0" dirty="0">
                <a:cs typeface="Arial"/>
              </a:rPr>
              <a:t>Next</a:t>
            </a:r>
            <a:r>
              <a:rPr lang="en-GB" sz="1800" i="0" dirty="0">
                <a:cs typeface="Arial"/>
              </a:rPr>
              <a:t>”</a:t>
            </a:r>
          </a:p>
        </p:txBody>
      </p:sp>
    </p:spTree>
    <p:extLst>
      <p:ext uri="{BB962C8B-B14F-4D97-AF65-F5344CB8AC3E}">
        <p14:creationId xmlns:p14="http://schemas.microsoft.com/office/powerpoint/2010/main" val="213210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054123"/>
          </a:xfrm>
          <a:prstGeom prst="rect">
            <a:avLst/>
          </a:prstGeom>
          <a:noFill/>
        </p:spPr>
        <p:txBody>
          <a:bodyPr wrap="square" rtlCol="0">
            <a:spAutoFit/>
          </a:bodyPr>
          <a:lstStyle/>
          <a:p>
            <a:pPr marL="188913" indent="-285750">
              <a:lnSpc>
                <a:spcPct val="150000"/>
              </a:lnSpc>
              <a:buFont typeface="Arial" panose="020B0604020202020204" pitchFamily="34" charset="0"/>
              <a:buChar char="•"/>
            </a:pPr>
            <a:r>
              <a:rPr lang="en-GB" i="0" dirty="0">
                <a:cs typeface="Arial"/>
              </a:rPr>
              <a:t>Expand “</a:t>
            </a:r>
            <a:r>
              <a:rPr lang="en-GB" b="1" i="0" dirty="0">
                <a:cs typeface="Arial"/>
              </a:rPr>
              <a:t>Available Fields</a:t>
            </a:r>
            <a:r>
              <a:rPr lang="en-GB" i="0" dirty="0">
                <a:cs typeface="Arial"/>
              </a:rPr>
              <a:t>” tree for “</a:t>
            </a:r>
            <a:r>
              <a:rPr lang="en-GB" b="1" i="0" dirty="0">
                <a:cs typeface="Arial"/>
              </a:rPr>
              <a:t>DistributionSet</a:t>
            </a:r>
            <a:r>
              <a:rPr lang="en-GB" i="0" dirty="0">
                <a:cs typeface="Arial"/>
              </a:rPr>
              <a:t>” and “</a:t>
            </a:r>
            <a:r>
              <a:rPr lang="en-GB" b="1" i="0" dirty="0">
                <a:cs typeface="Arial"/>
              </a:rPr>
              <a:t>DistributionSetDetail</a:t>
            </a:r>
            <a:r>
              <a:rPr lang="en-GB" i="0" dirty="0">
                <a:cs typeface="Arial"/>
              </a:rPr>
              <a:t>”</a:t>
            </a:r>
          </a:p>
          <a:p>
            <a:pPr marL="188913" indent="-285750">
              <a:lnSpc>
                <a:spcPct val="150000"/>
              </a:lnSpc>
              <a:buFont typeface="Arial" panose="020B0604020202020204" pitchFamily="34" charset="0"/>
              <a:buChar char="•"/>
            </a:pPr>
            <a:r>
              <a:rPr lang="en-GB" dirty="0">
                <a:cs typeface="Arial"/>
              </a:rPr>
              <a:t>I</a:t>
            </a:r>
            <a:r>
              <a:rPr lang="en-GB" i="0" dirty="0">
                <a:cs typeface="Arial"/>
              </a:rPr>
              <a:t>t’s time to design the screen</a:t>
            </a:r>
          </a:p>
          <a:p>
            <a:pPr marL="85725" indent="-285750">
              <a:lnSpc>
                <a:spcPct val="150000"/>
              </a:lnSpc>
              <a:buFont typeface="Arial" panose="020B0604020202020204" pitchFamily="34" charset="0"/>
              <a:buChar char="•"/>
            </a:pPr>
            <a:r>
              <a:rPr lang="en-GB" i="0" dirty="0">
                <a:cs typeface="Arial"/>
              </a:rPr>
              <a:t>Drag and drop </a:t>
            </a:r>
            <a:r>
              <a:rPr lang="en-GB" b="1" i="0" dirty="0">
                <a:cs typeface="Arial"/>
              </a:rPr>
              <a:t>DistributionSet</a:t>
            </a:r>
            <a:r>
              <a:rPr lang="en-GB" i="0" dirty="0">
                <a:cs typeface="Arial"/>
              </a:rPr>
              <a:t> and </a:t>
            </a:r>
            <a:r>
              <a:rPr lang="en-GB" b="1" i="0" dirty="0">
                <a:cs typeface="Arial"/>
              </a:rPr>
              <a:t>Description</a:t>
            </a:r>
            <a:r>
              <a:rPr lang="en-GB" i="0" dirty="0">
                <a:cs typeface="Arial"/>
              </a:rPr>
              <a:t> fields to palette from the “</a:t>
            </a:r>
            <a:r>
              <a:rPr lang="en-GB" b="1" i="0" dirty="0">
                <a:cs typeface="Arial"/>
              </a:rPr>
              <a:t>DistributionSet</a:t>
            </a:r>
            <a:r>
              <a:rPr lang="en-GB" i="0" dirty="0">
                <a:cs typeface="Arial"/>
              </a:rPr>
              <a:t>” tree (header)</a:t>
            </a:r>
          </a:p>
          <a:p>
            <a:pPr marL="542925" lvl="1" indent="-285750">
              <a:lnSpc>
                <a:spcPct val="150000"/>
              </a:lnSpc>
              <a:buFont typeface="Arial" panose="020B0604020202020204" pitchFamily="34" charset="0"/>
              <a:buChar char="•"/>
            </a:pPr>
            <a:r>
              <a:rPr lang="en-GB" sz="1600" i="0" dirty="0">
                <a:cs typeface="Arial"/>
              </a:rPr>
              <a:t>Right click the “</a:t>
            </a:r>
            <a:r>
              <a:rPr lang="en-GB" sz="1600" b="1" i="0" dirty="0">
                <a:cs typeface="Arial"/>
              </a:rPr>
              <a:t>DistributionSet</a:t>
            </a:r>
            <a:r>
              <a:rPr lang="en-GB" sz="1600" i="0" dirty="0">
                <a:cs typeface="Arial"/>
              </a:rPr>
              <a:t>: cell and select “</a:t>
            </a:r>
            <a:r>
              <a:rPr lang="en-GB" sz="1600" b="1" i="0" dirty="0">
                <a:cs typeface="Arial"/>
              </a:rPr>
              <a:t>Finder</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 and select “…</a:t>
            </a:r>
            <a:r>
              <a:rPr lang="en-GB" sz="1600" b="1" i="0" dirty="0">
                <a:cs typeface="Arial"/>
              </a:rPr>
              <a:t>ViewFinderProperties.js</a:t>
            </a:r>
            <a:r>
              <a:rPr lang="en-GB" sz="1600" i="0" dirty="0">
                <a:cs typeface="Arial"/>
              </a:rPr>
              <a:t>”, and press “</a:t>
            </a:r>
            <a:r>
              <a:rPr lang="en-GB" sz="1600" b="1" i="0" dirty="0">
                <a:cs typeface="Arial"/>
              </a:rPr>
              <a:t>Open</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AP.DistributionSet</a:t>
            </a:r>
            <a:r>
              <a:rPr lang="en-GB" sz="1600" i="0" dirty="0">
                <a:cs typeface="Arial"/>
              </a:rPr>
              <a:t>”</a:t>
            </a:r>
          </a:p>
          <a:p>
            <a:pPr marL="188913" indent="-285750">
              <a:lnSpc>
                <a:spcPct val="150000"/>
              </a:lnSpc>
              <a:buFont typeface="Arial" panose="020B0604020202020204" pitchFamily="34" charset="0"/>
              <a:buChar char="•"/>
            </a:pPr>
            <a:r>
              <a:rPr lang="en-GB" i="0" dirty="0">
                <a:cs typeface="Arial"/>
              </a:rPr>
              <a:t>Drag and Drop a </a:t>
            </a:r>
            <a:r>
              <a:rPr lang="en-GB" b="1" i="0" dirty="0">
                <a:cs typeface="Arial"/>
              </a:rPr>
              <a:t>grid</a:t>
            </a:r>
            <a:r>
              <a:rPr lang="en-GB" i="0" dirty="0">
                <a:cs typeface="Arial"/>
              </a:rPr>
              <a:t> from the toolbar to the palette</a:t>
            </a:r>
          </a:p>
          <a:p>
            <a:pPr marL="188913" indent="-285750">
              <a:lnSpc>
                <a:spcPct val="150000"/>
              </a:lnSpc>
              <a:buFont typeface="Arial" panose="020B0604020202020204" pitchFamily="34" charset="0"/>
              <a:buChar char="•"/>
            </a:pPr>
            <a:r>
              <a:rPr lang="en-GB" i="0" dirty="0">
                <a:cs typeface="Arial"/>
              </a:rPr>
              <a:t>Drag and Drop fields from the “</a:t>
            </a:r>
            <a:r>
              <a:rPr lang="en-GB" b="1" i="0" dirty="0">
                <a:cs typeface="Arial"/>
              </a:rPr>
              <a:t>DistrubutionSetDetail</a:t>
            </a:r>
            <a:r>
              <a:rPr lang="en-GB" i="0" dirty="0">
                <a:cs typeface="Arial"/>
              </a:rPr>
              <a:t>” tree to the grid in the palette in the order in which columns are to appear (detail)</a:t>
            </a:r>
          </a:p>
          <a:p>
            <a:pPr marL="188913" indent="-285750">
              <a:lnSpc>
                <a:spcPct val="150000"/>
              </a:lnSpc>
              <a:buFont typeface="Arial" panose="020B0604020202020204" pitchFamily="34" charset="0"/>
              <a:buChar char="•"/>
            </a:pPr>
            <a:r>
              <a:rPr lang="en-GB" i="0" dirty="0">
                <a:cs typeface="Arial"/>
              </a:rPr>
              <a:t>Press “</a:t>
            </a:r>
            <a:r>
              <a:rPr lang="en-GB" b="1" i="0" dirty="0">
                <a:cs typeface="Arial"/>
              </a:rPr>
              <a:t>Next</a:t>
            </a:r>
            <a:r>
              <a:rPr lang="en-GB" i="0" dirty="0">
                <a:cs typeface="Arial"/>
              </a:rPr>
              <a:t>”</a:t>
            </a:r>
          </a:p>
        </p:txBody>
      </p:sp>
    </p:spTree>
    <p:extLst>
      <p:ext uri="{BB962C8B-B14F-4D97-AF65-F5344CB8AC3E}">
        <p14:creationId xmlns:p14="http://schemas.microsoft.com/office/powerpoint/2010/main" val="384169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D8ED3DF7-05CA-D19E-7859-CF3809CA8AF3}"/>
              </a:ext>
            </a:extLst>
          </p:cNvPr>
          <p:cNvPicPr>
            <a:picLocks noChangeAspect="1"/>
          </p:cNvPicPr>
          <p:nvPr/>
        </p:nvPicPr>
        <p:blipFill>
          <a:blip r:embed="rId3"/>
          <a:stretch>
            <a:fillRect/>
          </a:stretch>
        </p:blipFill>
        <p:spPr>
          <a:xfrm>
            <a:off x="2788573" y="1691431"/>
            <a:ext cx="6236503" cy="4115853"/>
          </a:xfrm>
          <a:prstGeom prst="rect">
            <a:avLst/>
          </a:prstGeom>
        </p:spPr>
      </p:pic>
    </p:spTree>
    <p:extLst>
      <p:ext uri="{BB962C8B-B14F-4D97-AF65-F5344CB8AC3E}">
        <p14:creationId xmlns:p14="http://schemas.microsoft.com/office/powerpoint/2010/main" val="118762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777124"/>
          </a:xfrm>
          <a:prstGeom prst="rect">
            <a:avLst/>
          </a:prstGeom>
          <a:noFill/>
        </p:spPr>
        <p:txBody>
          <a:bodyPr wrap="square" rtlCol="0">
            <a:spAutoFit/>
          </a:bodyPr>
          <a:lstStyle/>
          <a:p>
            <a:pPr marL="646113" lvl="1" indent="-285750">
              <a:lnSpc>
                <a:spcPct val="150000"/>
              </a:lnSpc>
              <a:buFont typeface="Arial" panose="020B0604020202020204" pitchFamily="34" charset="0"/>
              <a:buChar char="•"/>
            </a:pPr>
            <a:r>
              <a:rPr lang="en-GB" sz="1800" i="0" dirty="0">
                <a:cs typeface="Arial"/>
              </a:rPr>
              <a:t>Evaluate settings and press “</a:t>
            </a:r>
            <a:r>
              <a:rPr lang="en-GB" sz="1800" b="1" i="0" dirty="0">
                <a:cs typeface="Arial"/>
              </a:rPr>
              <a:t>Generate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Finish</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pPr marL="646113" lvl="1" indent="-285750">
              <a:lnSpc>
                <a:spcPct val="150000"/>
              </a:lnSpc>
              <a:buFont typeface="Arial" panose="020B0604020202020204" pitchFamily="34" charset="0"/>
              <a:buChar char="•"/>
            </a:pPr>
            <a:r>
              <a:rPr lang="en-GB" sz="1800" i="0" dirty="0">
                <a:cs typeface="Arial"/>
              </a:rPr>
              <a:t>Enter credentials to login and notice AP Distribution Sets comes up with grid</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Finder</a:t>
            </a:r>
            <a:r>
              <a:rPr lang="en-GB" sz="1800" i="0" dirty="0">
                <a:cs typeface="Arial"/>
              </a:rPr>
              <a:t>” button and select a record</a:t>
            </a:r>
          </a:p>
          <a:p>
            <a:pPr marL="646113" lvl="1" indent="-285750">
              <a:lnSpc>
                <a:spcPct val="150000"/>
              </a:lnSpc>
              <a:buFont typeface="Arial" panose="020B0604020202020204" pitchFamily="34" charset="0"/>
              <a:buChar char="•"/>
            </a:pPr>
            <a:r>
              <a:rPr lang="en-GB" sz="1800" i="0" dirty="0">
                <a:cs typeface="Arial"/>
              </a:rPr>
              <a:t>Grid populates!</a:t>
            </a:r>
          </a:p>
          <a:p>
            <a:pPr marL="646113" lvl="1" indent="-285750">
              <a:lnSpc>
                <a:spcPct val="150000"/>
              </a:lnSpc>
              <a:buFont typeface="Arial" panose="020B0604020202020204" pitchFamily="34" charset="0"/>
              <a:buChar char="•"/>
            </a:pPr>
            <a:r>
              <a:rPr lang="en-GB" sz="1800" i="0" dirty="0">
                <a:cs typeface="Arial"/>
              </a:rPr>
              <a:t>In address bar, the first payment code screen can be select to by changing “</a:t>
            </a:r>
            <a:r>
              <a:rPr lang="en-GB" sz="1800" b="1" i="0" dirty="0">
                <a:cs typeface="Arial"/>
              </a:rPr>
              <a:t>DistSets</a:t>
            </a:r>
            <a:r>
              <a:rPr lang="en-GB" sz="1800" i="0" dirty="0">
                <a:cs typeface="Arial"/>
              </a:rPr>
              <a:t>” to “</a:t>
            </a:r>
            <a:r>
              <a:rPr lang="en-GB" sz="1800" b="1" i="0" dirty="0">
                <a:cs typeface="Arial"/>
              </a:rPr>
              <a:t>PaymentCode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Switch back to “</a:t>
            </a:r>
            <a:r>
              <a:rPr lang="en-GB" sz="1800" b="1" i="0" dirty="0">
                <a:cs typeface="Arial"/>
              </a:rPr>
              <a:t>DistSets</a:t>
            </a:r>
            <a:r>
              <a:rPr lang="en-GB" sz="1800" i="0" dirty="0">
                <a:cs typeface="Arial"/>
              </a:rPr>
              <a:t>” by changing “</a:t>
            </a:r>
            <a:r>
              <a:rPr lang="en-GB" sz="1800" b="1" i="0" dirty="0">
                <a:cs typeface="Arial"/>
              </a:rPr>
              <a:t>PaymentCode</a:t>
            </a:r>
            <a:r>
              <a:rPr lang="en-GB" sz="1800" i="0" dirty="0">
                <a:cs typeface="Arial"/>
              </a:rPr>
              <a:t>” back to “</a:t>
            </a:r>
            <a:r>
              <a:rPr lang="en-GB" sz="1800" b="1" i="0" dirty="0">
                <a:cs typeface="Arial"/>
              </a:rPr>
              <a:t>DistSets</a:t>
            </a:r>
            <a:r>
              <a:rPr lang="en-GB" sz="1800" i="0" dirty="0">
                <a:cs typeface="Arial"/>
              </a:rPr>
              <a:t>”</a:t>
            </a:r>
          </a:p>
        </p:txBody>
      </p:sp>
    </p:spTree>
    <p:extLst>
      <p:ext uri="{BB962C8B-B14F-4D97-AF65-F5344CB8AC3E}">
        <p14:creationId xmlns:p14="http://schemas.microsoft.com/office/powerpoint/2010/main" val="233883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121745A5-7EAF-9003-1AAA-411C4169F70F}"/>
              </a:ext>
            </a:extLst>
          </p:cNvPr>
          <p:cNvPicPr>
            <a:picLocks noChangeAspect="1"/>
          </p:cNvPicPr>
          <p:nvPr/>
        </p:nvPicPr>
        <p:blipFill>
          <a:blip r:embed="rId3"/>
          <a:stretch>
            <a:fillRect/>
          </a:stretch>
        </p:blipFill>
        <p:spPr>
          <a:xfrm>
            <a:off x="669223" y="2301973"/>
            <a:ext cx="2515765" cy="2778984"/>
          </a:xfrm>
          <a:prstGeom prst="rect">
            <a:avLst/>
          </a:prstGeom>
        </p:spPr>
      </p:pic>
      <p:pic>
        <p:nvPicPr>
          <p:cNvPr id="8" name="Picture 7">
            <a:extLst>
              <a:ext uri="{FF2B5EF4-FFF2-40B4-BE49-F238E27FC236}">
                <a16:creationId xmlns:a16="http://schemas.microsoft.com/office/drawing/2014/main" id="{B2EAE91A-3D08-DCCE-14CC-00B64C233E85}"/>
              </a:ext>
            </a:extLst>
          </p:cNvPr>
          <p:cNvPicPr>
            <a:picLocks noChangeAspect="1"/>
          </p:cNvPicPr>
          <p:nvPr/>
        </p:nvPicPr>
        <p:blipFill>
          <a:blip r:embed="rId4"/>
          <a:stretch>
            <a:fillRect/>
          </a:stretch>
        </p:blipFill>
        <p:spPr>
          <a:xfrm>
            <a:off x="4623589" y="1820426"/>
            <a:ext cx="5546558" cy="3742078"/>
          </a:xfrm>
          <a:prstGeom prst="rect">
            <a:avLst/>
          </a:prstGeom>
        </p:spPr>
      </p:pic>
    </p:spTree>
    <p:extLst>
      <p:ext uri="{BB962C8B-B14F-4D97-AF65-F5344CB8AC3E}">
        <p14:creationId xmlns:p14="http://schemas.microsoft.com/office/powerpoint/2010/main" val="261543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32037"/>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add a finder to the Distribution Code cell in the grid</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add finder definition to the config</a:t>
            </a:r>
          </a:p>
          <a:p>
            <a:r>
              <a:rPr lang="en-US" sz="1800" dirty="0">
                <a:solidFill>
                  <a:srgbClr val="000000"/>
                </a:solidFill>
                <a:latin typeface="Consolas" panose="020B0609020204030204" pitchFamily="49" charset="0"/>
              </a:rPr>
              <a:t> </a:t>
            </a:r>
          </a:p>
          <a:p>
            <a:pPr lvl="2"/>
            <a:r>
              <a:rPr lang="en-US" dirty="0">
                <a:solidFill>
                  <a:srgbClr val="2E75B6"/>
                </a:solidFill>
                <a:latin typeface="Consolas" panose="020B0609020204030204" pitchFamily="49" charset="0"/>
              </a:rPr>
              <a:t>,"Finder"</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"AP0005"</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"viewOrder"</a:t>
            </a:r>
            <a:r>
              <a:rPr lang="en-US" dirty="0">
                <a:solidFill>
                  <a:srgbClr val="000000"/>
                </a:solidFill>
                <a:latin typeface="Consolas" panose="020B0609020204030204" pitchFamily="49" charset="0"/>
              </a:rPr>
              <a:t>: 0,</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"displayFieldNames"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"returnFieldNames"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"SWDISCABL"</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"initKeyFieldNames"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endParaRPr lang="en-GB" i="0" dirty="0">
              <a:cs typeface="Arial"/>
            </a:endParaRPr>
          </a:p>
          <a:p>
            <a:pPr marL="285750" indent="-285750">
              <a:buFont typeface="Arial" panose="020B0604020202020204" pitchFamily="34" charset="0"/>
              <a:buChar char="•"/>
            </a:pPr>
            <a:endParaRPr lang="en-GB"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endParaRPr lang="en-GB" sz="1800" i="0" dirty="0">
              <a:cs typeface="Arial"/>
            </a:endParaRPr>
          </a:p>
          <a:p>
            <a:r>
              <a:rPr lang="en-GB" sz="2000" i="0" dirty="0">
                <a:cs typeface="Arial"/>
              </a:rPr>
              <a:t>You are now a complex screen expert!</a:t>
            </a:r>
          </a:p>
        </p:txBody>
      </p:sp>
    </p:spTree>
    <p:extLst>
      <p:ext uri="{BB962C8B-B14F-4D97-AF65-F5344CB8AC3E}">
        <p14:creationId xmlns:p14="http://schemas.microsoft.com/office/powerpoint/2010/main" val="122148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65A794A-A395-E08D-0575-DDCD0619A4A1}"/>
              </a:ext>
            </a:extLst>
          </p:cNvPr>
          <p:cNvPicPr>
            <a:picLocks noChangeAspect="1"/>
          </p:cNvPicPr>
          <p:nvPr/>
        </p:nvPicPr>
        <p:blipFill>
          <a:blip r:embed="rId3"/>
          <a:stretch>
            <a:fillRect/>
          </a:stretch>
        </p:blipFill>
        <p:spPr>
          <a:xfrm>
            <a:off x="2540275" y="1577592"/>
            <a:ext cx="6733099" cy="4528562"/>
          </a:xfrm>
          <a:prstGeom prst="rect">
            <a:avLst/>
          </a:prstGeom>
        </p:spPr>
      </p:pic>
    </p:spTree>
    <p:extLst>
      <p:ext uri="{BB962C8B-B14F-4D97-AF65-F5344CB8AC3E}">
        <p14:creationId xmlns:p14="http://schemas.microsoft.com/office/powerpoint/2010/main" val="3822381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Customization</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27</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Create and Apply</a:t>
            </a:r>
          </a:p>
        </p:txBody>
      </p:sp>
    </p:spTree>
    <p:extLst>
      <p:ext uri="{BB962C8B-B14F-4D97-AF65-F5344CB8AC3E}">
        <p14:creationId xmlns:p14="http://schemas.microsoft.com/office/powerpoint/2010/main" val="413336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Create a new customization and apply it to the </a:t>
            </a:r>
            <a:r>
              <a:rPr lang="en-GB" sz="1800" b="1" i="0" dirty="0">
                <a:cs typeface="Arial"/>
              </a:rPr>
              <a:t>AP Distribution Sets</a:t>
            </a:r>
            <a:r>
              <a:rPr lang="en-GB" sz="1800" i="0" dirty="0">
                <a:cs typeface="Arial"/>
              </a:rPr>
              <a:t> screen</a:t>
            </a:r>
          </a:p>
          <a:p>
            <a:pPr marL="646113" lvl="1" indent="-285750">
              <a:lnSpc>
                <a:spcPct val="150000"/>
              </a:lnSpc>
              <a:buFont typeface="Arial" panose="020B0604020202020204" pitchFamily="34" charset="0"/>
              <a:buChar char="•"/>
            </a:pPr>
            <a:r>
              <a:rPr lang="en-GB" sz="1600" i="0" dirty="0">
                <a:cs typeface="Arial"/>
              </a:rPr>
              <a:t>Click on an Edge browser to invoke the web screens (localhost/sage300)</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where we will be adding a button before the “</a:t>
            </a:r>
            <a:r>
              <a:rPr lang="en-GB" sz="1600" b="1" i="0" dirty="0">
                <a:cs typeface="Arial"/>
              </a:rPr>
              <a:t>Save</a:t>
            </a:r>
            <a:r>
              <a:rPr lang="en-GB" sz="1600" i="0" dirty="0">
                <a:cs typeface="Arial"/>
              </a:rPr>
              <a:t>” button called “btnHello”, which will display the message “Hello World”.</a:t>
            </a:r>
          </a:p>
          <a:p>
            <a:pPr marL="646113" lvl="1" indent="-285750">
              <a:lnSpc>
                <a:spcPct val="150000"/>
              </a:lnSpc>
              <a:buFont typeface="Arial" panose="020B0604020202020204" pitchFamily="34" charset="0"/>
              <a:buChar char="•"/>
            </a:pPr>
            <a:r>
              <a:rPr lang="en-GB" sz="1600" i="0" dirty="0">
                <a:cs typeface="Arial"/>
              </a:rPr>
              <a:t>Right-click the “</a:t>
            </a:r>
            <a:r>
              <a:rPr lang="en-GB" sz="1600" b="1" i="0" dirty="0">
                <a:cs typeface="Arial"/>
              </a:rPr>
              <a:t>Save</a:t>
            </a:r>
            <a:r>
              <a:rPr lang="en-GB" sz="1600" i="0" dirty="0">
                <a:cs typeface="Arial"/>
              </a:rPr>
              <a:t>” button and select “</a:t>
            </a:r>
            <a:r>
              <a:rPr lang="en-GB" sz="1600" b="1" i="0" dirty="0">
                <a:cs typeface="Arial"/>
              </a:rPr>
              <a:t>Inspect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Click on the “</a:t>
            </a:r>
            <a:r>
              <a:rPr lang="en-GB" sz="1600" b="1" i="0" dirty="0">
                <a:cs typeface="Arial"/>
              </a:rPr>
              <a:t>Save</a:t>
            </a:r>
            <a:r>
              <a:rPr lang="en-GB" sz="1600" i="0" dirty="0">
                <a:cs typeface="Arial"/>
              </a:rPr>
              <a:t>” button to see that its name is or id is “</a:t>
            </a:r>
            <a:r>
              <a:rPr lang="en-GB" sz="1600" b="1" i="0" dirty="0">
                <a:cs typeface="Arial"/>
              </a:rPr>
              <a:t>btnAdd</a:t>
            </a:r>
            <a:r>
              <a:rPr lang="en-GB" sz="1600" i="0" dirty="0">
                <a:cs typeface="Arial"/>
              </a:rPr>
              <a:t>”</a:t>
            </a:r>
          </a:p>
          <a:p>
            <a:pPr marL="285750" indent="-285750">
              <a:lnSpc>
                <a:spcPct val="150000"/>
              </a:lnSpc>
              <a:buFont typeface="Arial" panose="020B0604020202020204" pitchFamily="34" charset="0"/>
              <a:buChar char="•"/>
            </a:pPr>
            <a:r>
              <a:rPr lang="en-GB" sz="1800" i="0" dirty="0">
                <a:cs typeface="Arial"/>
              </a:rPr>
              <a:t>In a file explorer, navigate to the c:\</a:t>
            </a:r>
            <a:r>
              <a:rPr lang="en-GB" sz="1800" i="1" dirty="0">
                <a:cs typeface="Arial"/>
              </a:rPr>
              <a:t>{Sage300WebSDK}</a:t>
            </a:r>
            <a:r>
              <a:rPr lang="en-GB" sz="1800" i="0" dirty="0">
                <a:cs typeface="Arial"/>
              </a:rPr>
              <a:t>\bin\wizards folder</a:t>
            </a:r>
          </a:p>
          <a:p>
            <a:pPr marL="646113" lvl="1" indent="-285750">
              <a:lnSpc>
                <a:spcPct val="150000"/>
              </a:lnSpc>
              <a:buFont typeface="Arial" panose="020B0604020202020204" pitchFamily="34" charset="0"/>
              <a:buChar char="•"/>
            </a:pPr>
            <a:r>
              <a:rPr lang="en-GB" sz="1600" i="0" dirty="0">
                <a:cs typeface="Arial"/>
              </a:rPr>
              <a:t>Right  click on the </a:t>
            </a:r>
            <a:r>
              <a:rPr lang="en-GB" sz="1600" b="1" i="0" dirty="0">
                <a:cs typeface="Arial"/>
              </a:rPr>
              <a:t>Sage.CA.SBS.ERP.Sage300.CustomizationWizard.exe </a:t>
            </a:r>
            <a:r>
              <a:rPr lang="en-GB" sz="1600" i="0" dirty="0">
                <a:cs typeface="Arial"/>
              </a:rPr>
              <a:t>and select “</a:t>
            </a:r>
            <a:r>
              <a:rPr lang="en-GB" sz="1600" b="1" i="0" dirty="0">
                <a:cs typeface="Arial"/>
              </a:rPr>
              <a:t>properties</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the “</a:t>
            </a:r>
            <a:r>
              <a:rPr lang="en-GB" sz="1600" b="1" i="0" dirty="0">
                <a:cs typeface="Arial"/>
              </a:rPr>
              <a:t>Unblock</a:t>
            </a:r>
            <a:r>
              <a:rPr lang="en-GB" sz="1600" i="0" dirty="0">
                <a:cs typeface="Arial"/>
              </a:rPr>
              <a:t>” checkbox if there is this option (internet clone safety)</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Double click the </a:t>
            </a:r>
            <a:r>
              <a:rPr lang="en-GB" sz="1600" b="1" i="0" dirty="0">
                <a:cs typeface="Arial"/>
              </a:rPr>
              <a:t>Sage.CA.SBS.ERP.Sage300.CustomizationWizard.exe</a:t>
            </a:r>
            <a:endParaRPr lang="en-GB" sz="1600" i="0" dirty="0">
              <a:cs typeface="Arial"/>
            </a:endParaRPr>
          </a:p>
        </p:txBody>
      </p:sp>
    </p:spTree>
    <p:extLst>
      <p:ext uri="{BB962C8B-B14F-4D97-AF65-F5344CB8AC3E}">
        <p14:creationId xmlns:p14="http://schemas.microsoft.com/office/powerpoint/2010/main" val="329021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wizard appears</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a:t>
            </a:r>
            <a:r>
              <a:rPr lang="en-GB" sz="1600" i="0" dirty="0">
                <a:cs typeface="Arial"/>
              </a:rPr>
              <a:t> for a new package</a:t>
            </a:r>
          </a:p>
          <a:p>
            <a:pPr marL="646113" lvl="1" indent="-285750">
              <a:lnSpc>
                <a:spcPct val="150000"/>
              </a:lnSpc>
              <a:buFont typeface="Arial" panose="020B0604020202020204" pitchFamily="34" charset="0"/>
              <a:buChar char="•"/>
            </a:pPr>
            <a:r>
              <a:rPr lang="en-GB" sz="1600" i="0" dirty="0">
                <a:cs typeface="Arial"/>
              </a:rPr>
              <a:t>Click the </a:t>
            </a:r>
            <a:r>
              <a:rPr lang="en-GB" sz="1600" b="1" i="0" dirty="0">
                <a:cs typeface="Arial"/>
              </a:rPr>
              <a:t>ellipse</a:t>
            </a:r>
            <a:r>
              <a:rPr lang="en-GB" sz="1600" i="0" dirty="0">
                <a:cs typeface="Arial"/>
              </a:rPr>
              <a:t> field for the folder and select the “c:\HandsOn” folder</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a:t>
            </a:r>
            <a:r>
              <a:rPr lang="en-GB" sz="1600" i="0" dirty="0">
                <a:cs typeface="Arial"/>
              </a:rPr>
              <a:t>” for the Name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DPP Training</a:t>
            </a:r>
            <a:r>
              <a:rPr lang="en-GB" sz="1600" i="0" dirty="0">
                <a:cs typeface="Arial"/>
              </a:rPr>
              <a:t>” for the Description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Valued Partner</a:t>
            </a:r>
            <a:r>
              <a:rPr lang="en-GB" sz="1600" i="0" dirty="0">
                <a:cs typeface="Arial"/>
              </a:rPr>
              <a:t>” for the Company Name field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Next</a:t>
            </a:r>
            <a:r>
              <a:rPr lang="en-GB" sz="1600" i="0" dirty="0">
                <a:cs typeface="Arial"/>
              </a:rPr>
              <a:t>” button</a:t>
            </a:r>
          </a:p>
        </p:txBody>
      </p:sp>
      <p:pic>
        <p:nvPicPr>
          <p:cNvPr id="8" name="Picture 7">
            <a:extLst>
              <a:ext uri="{FF2B5EF4-FFF2-40B4-BE49-F238E27FC236}">
                <a16:creationId xmlns:a16="http://schemas.microsoft.com/office/drawing/2014/main" id="{375BB705-3F55-DBAA-5269-868BC96EA4AE}"/>
              </a:ext>
            </a:extLst>
          </p:cNvPr>
          <p:cNvPicPr>
            <a:picLocks noChangeAspect="1"/>
          </p:cNvPicPr>
          <p:nvPr/>
        </p:nvPicPr>
        <p:blipFill>
          <a:blip r:embed="rId3"/>
          <a:stretch>
            <a:fillRect/>
          </a:stretch>
        </p:blipFill>
        <p:spPr>
          <a:xfrm>
            <a:off x="6285177" y="1624476"/>
            <a:ext cx="5461882" cy="3609048"/>
          </a:xfrm>
          <a:prstGeom prst="rect">
            <a:avLst/>
          </a:prstGeom>
        </p:spPr>
      </p:pic>
    </p:spTree>
    <p:extLst>
      <p:ext uri="{BB962C8B-B14F-4D97-AF65-F5344CB8AC3E}">
        <p14:creationId xmlns:p14="http://schemas.microsoft.com/office/powerpoint/2010/main" val="397596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79" y="356401"/>
            <a:ext cx="7129351" cy="594360"/>
          </a:xfrm>
        </p:spPr>
        <p:txBody>
          <a:bodyPr/>
          <a:lstStyle/>
          <a:p>
            <a:r>
              <a:rPr lang="en-US" dirty="0"/>
              <a:t>The Basics</a:t>
            </a:r>
          </a:p>
        </p:txBody>
      </p:sp>
      <p:sp>
        <p:nvSpPr>
          <p:cNvPr id="3" name="Text Placeholder 3">
            <a:extLst>
              <a:ext uri="{FF2B5EF4-FFF2-40B4-BE49-F238E27FC236}">
                <a16:creationId xmlns:a16="http://schemas.microsoft.com/office/drawing/2014/main" id="{10D92526-7DFF-152A-6EEB-F7228888211E}"/>
              </a:ext>
            </a:extLst>
          </p:cNvPr>
          <p:cNvSpPr txBox="1">
            <a:spLocks/>
          </p:cNvSpPr>
          <p:nvPr/>
        </p:nvSpPr>
        <p:spPr>
          <a:xfrm>
            <a:off x="411478" y="1033640"/>
            <a:ext cx="3483627"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Recap</a:t>
            </a:r>
          </a:p>
        </p:txBody>
      </p:sp>
    </p:spTree>
    <p:extLst>
      <p:ext uri="{BB962C8B-B14F-4D97-AF65-F5344CB8AC3E}">
        <p14:creationId xmlns:p14="http://schemas.microsoft.com/office/powerpoint/2010/main" val="333875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067503"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cs typeface="Arial"/>
              </a:rPr>
              <a:t>Right click on “</a:t>
            </a:r>
            <a:r>
              <a:rPr lang="en-GB" sz="1600" b="1" i="0" dirty="0">
                <a:cs typeface="Arial"/>
              </a:rPr>
              <a:t>screens</a:t>
            </a:r>
            <a:r>
              <a:rPr lang="en-GB" sz="1600" i="0" dirty="0">
                <a:cs typeface="Arial"/>
              </a:rPr>
              <a:t>” and select “</a:t>
            </a:r>
            <a:r>
              <a:rPr lang="en-GB" sz="1600" b="1" i="0" dirty="0">
                <a:cs typeface="Arial"/>
              </a:rPr>
              <a:t>Add Screen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AP</a:t>
            </a:r>
            <a:r>
              <a:rPr lang="en-GB" sz="1600" i="0" dirty="0">
                <a:cs typeface="Arial"/>
              </a:rPr>
              <a:t>” module for the Module Id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Setup</a:t>
            </a:r>
            <a:r>
              <a:rPr lang="en-GB" sz="1600" i="0" dirty="0">
                <a:cs typeface="Arial"/>
              </a:rPr>
              <a:t>” for the Category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Distribution Sets</a:t>
            </a:r>
            <a:r>
              <a:rPr lang="en-GB" sz="1600" i="0" dirty="0">
                <a:cs typeface="Arial"/>
              </a:rPr>
              <a:t>” for the Target Screen field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p:txBody>
      </p:sp>
      <p:pic>
        <p:nvPicPr>
          <p:cNvPr id="7" name="Picture 6">
            <a:extLst>
              <a:ext uri="{FF2B5EF4-FFF2-40B4-BE49-F238E27FC236}">
                <a16:creationId xmlns:a16="http://schemas.microsoft.com/office/drawing/2014/main" id="{3982C49F-EEDC-D405-E809-66B7613C811B}"/>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200176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780022" cy="41525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cs typeface="Arial"/>
              </a:rPr>
              <a:t>Right click on the “Distribution Set” screen name and select “</a:t>
            </a:r>
            <a:r>
              <a:rPr lang="en-GB" sz="1600" b="1" i="0" dirty="0">
                <a:cs typeface="Arial"/>
              </a:rPr>
              <a:t>Add Control</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btnHello</a:t>
            </a:r>
            <a:r>
              <a:rPr lang="en-GB" sz="1600" i="0" dirty="0">
                <a:cs typeface="Arial"/>
              </a:rPr>
              <a:t>” for the Name field</a:t>
            </a:r>
          </a:p>
          <a:p>
            <a:pPr marL="1000125" lvl="2" indent="-285750">
              <a:lnSpc>
                <a:spcPct val="150000"/>
              </a:lnSpc>
              <a:buFont typeface="Arial" panose="020B0604020202020204" pitchFamily="34" charset="0"/>
              <a:buChar char="•"/>
            </a:pPr>
            <a:r>
              <a:rPr lang="en-GB" sz="1600" i="0" dirty="0">
                <a:cs typeface="Arial"/>
              </a:rPr>
              <a:t>Select “</a:t>
            </a:r>
            <a:r>
              <a:rPr lang="en-GB" sz="1600" b="1" i="0" dirty="0">
                <a:cs typeface="Arial"/>
              </a:rPr>
              <a:t>Button</a:t>
            </a:r>
            <a:r>
              <a:rPr lang="en-GB" sz="1600" i="0" dirty="0">
                <a:cs typeface="Arial"/>
              </a:rPr>
              <a:t>” for the Type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 </a:t>
            </a:r>
            <a:r>
              <a:rPr lang="en-GB" sz="1600" i="0" dirty="0">
                <a:cs typeface="Arial"/>
              </a:rPr>
              <a:t>for the Label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btnAdd</a:t>
            </a:r>
            <a:r>
              <a:rPr lang="en-GB" sz="1600" i="0" dirty="0">
                <a:cs typeface="Arial"/>
              </a:rPr>
              <a:t>” for the ID field</a:t>
            </a:r>
          </a:p>
          <a:p>
            <a:pPr marL="1000125" lvl="2" indent="-285750">
              <a:lnSpc>
                <a:spcPct val="150000"/>
              </a:lnSpc>
              <a:buFont typeface="Arial" panose="020B0604020202020204" pitchFamily="34" charset="0"/>
              <a:buChar char="•"/>
            </a:pPr>
            <a:r>
              <a:rPr lang="en-GB" sz="1600" i="0" dirty="0">
                <a:cs typeface="Arial"/>
              </a:rPr>
              <a:t>Check the “</a:t>
            </a:r>
            <a:r>
              <a:rPr lang="en-GB" sz="1600" b="1" i="0" dirty="0">
                <a:cs typeface="Arial"/>
              </a:rPr>
              <a:t>Before ID?” </a:t>
            </a:r>
            <a:r>
              <a:rPr lang="en-GB" sz="1600" i="0" dirty="0">
                <a:cs typeface="Arial"/>
              </a:rPr>
              <a:t>checkbox	</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Evaluate the settings and press “</a:t>
            </a:r>
            <a:r>
              <a:rPr lang="en-GB" sz="1600" b="1" i="0" dirty="0">
                <a:cs typeface="Arial"/>
              </a:rPr>
              <a:t>Generate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a:t>
            </a:r>
          </a:p>
        </p:txBody>
      </p:sp>
      <p:pic>
        <p:nvPicPr>
          <p:cNvPr id="6" name="Picture 5">
            <a:extLst>
              <a:ext uri="{FF2B5EF4-FFF2-40B4-BE49-F238E27FC236}">
                <a16:creationId xmlns:a16="http://schemas.microsoft.com/office/drawing/2014/main" id="{ABA44449-F946-8F41-47AE-3FCCDE65CC13}"/>
              </a:ext>
            </a:extLst>
          </p:cNvPr>
          <p:cNvPicPr>
            <a:picLocks noChangeAspect="1"/>
          </p:cNvPicPr>
          <p:nvPr/>
        </p:nvPicPr>
        <p:blipFill>
          <a:blip r:embed="rId3"/>
          <a:stretch>
            <a:fillRect/>
          </a:stretch>
        </p:blipFill>
        <p:spPr>
          <a:xfrm>
            <a:off x="6924797" y="2672999"/>
            <a:ext cx="4940940" cy="3264825"/>
          </a:xfrm>
          <a:prstGeom prst="rect">
            <a:avLst/>
          </a:prstGeom>
        </p:spPr>
      </p:pic>
    </p:spTree>
    <p:extLst>
      <p:ext uri="{BB962C8B-B14F-4D97-AF65-F5344CB8AC3E}">
        <p14:creationId xmlns:p14="http://schemas.microsoft.com/office/powerpoint/2010/main" val="285289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2831544"/>
          </a:xfrm>
          <a:prstGeom prst="rect">
            <a:avLst/>
          </a:prstGeom>
          <a:noFill/>
        </p:spPr>
        <p:txBody>
          <a:bodyPr wrap="square" rtlCol="0">
            <a:spAutoFit/>
          </a:bodyPr>
          <a:lstStyle/>
          <a:p>
            <a:pPr marL="285750" indent="-285750">
              <a:buFont typeface="Arial" panose="020B0604020202020204" pitchFamily="34" charset="0"/>
              <a:buChar char="•"/>
            </a:pPr>
            <a:r>
              <a:rPr lang="en-GB" sz="1800" i="0" dirty="0">
                <a:cs typeface="Arial"/>
              </a:rPr>
              <a:t>The customization files have been created and navigate to the </a:t>
            </a:r>
            <a:r>
              <a:rPr lang="en-GB" sz="1800" b="1" i="0" dirty="0">
                <a:cs typeface="Arial"/>
              </a:rPr>
              <a:t>C:\HandsOn </a:t>
            </a:r>
            <a:r>
              <a:rPr lang="en-GB" sz="1800" i="0" dirty="0">
                <a:cs typeface="Arial"/>
              </a:rPr>
              <a:t>folder to view</a:t>
            </a:r>
          </a:p>
          <a:p>
            <a:pPr marL="646113" lvl="1" indent="-285750">
              <a:buFont typeface="Arial" panose="020B0604020202020204" pitchFamily="34" charset="0"/>
              <a:buChar char="•"/>
            </a:pPr>
            <a:r>
              <a:rPr lang="en-GB" sz="1600" i="0" dirty="0">
                <a:cs typeface="Arial"/>
              </a:rPr>
              <a:t>There will be a JavaScript file, an XML file, an XSD file and a JSON file</a:t>
            </a:r>
          </a:p>
          <a:p>
            <a:pPr marL="646113" lvl="1" indent="-285750">
              <a:buFont typeface="Arial" panose="020B0604020202020204" pitchFamily="34" charset="0"/>
              <a:buChar char="•"/>
            </a:pPr>
            <a:r>
              <a:rPr lang="en-GB" sz="1600" i="0" dirty="0">
                <a:cs typeface="Arial"/>
              </a:rPr>
              <a:t>Edit the JavaScript file to handle the click even for the btnHello button</a:t>
            </a:r>
          </a:p>
          <a:p>
            <a:pPr marL="1000125" lvl="2" indent="-285750">
              <a:buFont typeface="Arial" panose="020B0604020202020204" pitchFamily="34" charset="0"/>
              <a:buChar char="•"/>
            </a:pPr>
            <a:r>
              <a:rPr lang="en-GB" sz="1600" i="0" dirty="0">
                <a:cs typeface="Arial"/>
              </a:rPr>
              <a:t>Navigate to the </a:t>
            </a:r>
            <a:r>
              <a:rPr lang="en-GB" sz="1600" b="1" i="0" dirty="0">
                <a:cs typeface="Arial"/>
              </a:rPr>
              <a:t>initButtons</a:t>
            </a:r>
            <a:r>
              <a:rPr lang="en-GB" sz="1600" i="0" dirty="0">
                <a:cs typeface="Arial"/>
              </a:rPr>
              <a:t> routine and enter the alert statement for the btnHello click event</a:t>
            </a:r>
          </a:p>
          <a:p>
            <a:pPr lvl="3" indent="0">
              <a:buNone/>
            </a:pPr>
            <a:endParaRPr lang="en-GB" sz="1600" b="1" i="0" dirty="0">
              <a:cs typeface="Arial"/>
            </a:endParaRPr>
          </a:p>
          <a:p>
            <a:pPr lvl="3" indent="0">
              <a:buNone/>
            </a:pPr>
            <a:r>
              <a:rPr lang="en-GB" sz="1600" b="1" i="0" dirty="0">
                <a:cs typeface="Arial"/>
              </a:rPr>
              <a:t>$("#btnHello").on('click', () =&gt; {</a:t>
            </a:r>
          </a:p>
          <a:p>
            <a:pPr lvl="3" indent="0">
              <a:buNone/>
            </a:pPr>
            <a:r>
              <a:rPr lang="en-GB" sz="1600" b="1" i="0" dirty="0">
                <a:cs typeface="Arial"/>
              </a:rPr>
              <a:t>   	alert("Hello World!");</a:t>
            </a:r>
          </a:p>
          <a:p>
            <a:pPr lvl="3" indent="0">
              <a:buNone/>
            </a:pPr>
            <a:r>
              <a:rPr lang="en-GB" sz="1600" b="1" i="0" dirty="0">
                <a:cs typeface="Arial"/>
              </a:rPr>
              <a:t> });</a:t>
            </a:r>
          </a:p>
          <a:p>
            <a:pPr lvl="3" indent="0">
              <a:buNone/>
            </a:pPr>
            <a:endParaRPr lang="en-GB" sz="1600" b="1" i="0" dirty="0">
              <a:cs typeface="Arial"/>
            </a:endParaRPr>
          </a:p>
          <a:p>
            <a:pPr marL="1000125" lvl="2" indent="-285750">
              <a:buFont typeface="Arial" panose="020B0604020202020204" pitchFamily="34" charset="0"/>
              <a:buChar char="•"/>
            </a:pPr>
            <a:r>
              <a:rPr lang="en-GB" sz="1600" b="1" i="0" dirty="0">
                <a:cs typeface="Arial"/>
              </a:rPr>
              <a:t>Save</a:t>
            </a:r>
            <a:r>
              <a:rPr lang="en-GB" sz="1600" i="0" dirty="0">
                <a:cs typeface="Arial"/>
              </a:rPr>
              <a:t> changes to file</a:t>
            </a:r>
          </a:p>
          <a:p>
            <a:pPr marL="646113" lvl="1" indent="-285750">
              <a:buFont typeface="Arial" panose="020B0604020202020204" pitchFamily="34" charset="0"/>
              <a:buChar char="•"/>
            </a:pPr>
            <a:r>
              <a:rPr lang="en-GB" sz="1600" i="0" dirty="0">
                <a:cs typeface="Arial"/>
              </a:rPr>
              <a:t>Zip these 4 files into a zip file called “</a:t>
            </a:r>
            <a:r>
              <a:rPr lang="en-GB" sz="1600" b="1" i="0" dirty="0">
                <a:cs typeface="Arial"/>
              </a:rPr>
              <a:t>DPPTraining</a:t>
            </a:r>
            <a:r>
              <a:rPr lang="en-GB" sz="1600" i="0" dirty="0">
                <a:cs typeface="Arial"/>
              </a:rPr>
              <a:t>”</a:t>
            </a:r>
          </a:p>
        </p:txBody>
      </p:sp>
      <p:pic>
        <p:nvPicPr>
          <p:cNvPr id="7" name="Picture 6">
            <a:extLst>
              <a:ext uri="{FF2B5EF4-FFF2-40B4-BE49-F238E27FC236}">
                <a16:creationId xmlns:a16="http://schemas.microsoft.com/office/drawing/2014/main" id="{ADE6DBE7-9813-E09A-23E9-11F6824166C5}"/>
              </a:ext>
            </a:extLst>
          </p:cNvPr>
          <p:cNvPicPr>
            <a:picLocks noChangeAspect="1"/>
          </p:cNvPicPr>
          <p:nvPr/>
        </p:nvPicPr>
        <p:blipFill>
          <a:blip r:embed="rId3"/>
          <a:stretch>
            <a:fillRect/>
          </a:stretch>
        </p:blipFill>
        <p:spPr>
          <a:xfrm>
            <a:off x="6775739" y="2927003"/>
            <a:ext cx="5242090" cy="3014959"/>
          </a:xfrm>
          <a:prstGeom prst="rect">
            <a:avLst/>
          </a:prstGeom>
        </p:spPr>
      </p:pic>
    </p:spTree>
    <p:extLst>
      <p:ext uri="{BB962C8B-B14F-4D97-AF65-F5344CB8AC3E}">
        <p14:creationId xmlns:p14="http://schemas.microsoft.com/office/powerpoint/2010/main" val="378638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1197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a:t>
            </a:r>
          </a:p>
        </p:txBody>
      </p:sp>
      <p:pic>
        <p:nvPicPr>
          <p:cNvPr id="8" name="Picture 7">
            <a:extLst>
              <a:ext uri="{FF2B5EF4-FFF2-40B4-BE49-F238E27FC236}">
                <a16:creationId xmlns:a16="http://schemas.microsoft.com/office/drawing/2014/main" id="{7317ED48-3571-0781-7646-907CAA38C169}"/>
              </a:ext>
            </a:extLst>
          </p:cNvPr>
          <p:cNvPicPr>
            <a:picLocks noChangeAspect="1"/>
          </p:cNvPicPr>
          <p:nvPr/>
        </p:nvPicPr>
        <p:blipFill>
          <a:blip r:embed="rId3"/>
          <a:stretch>
            <a:fillRect/>
          </a:stretch>
        </p:blipFill>
        <p:spPr>
          <a:xfrm>
            <a:off x="3351119" y="2987621"/>
            <a:ext cx="4325777" cy="3087959"/>
          </a:xfrm>
          <a:prstGeom prst="rect">
            <a:avLst/>
          </a:prstGeom>
        </p:spPr>
      </p:pic>
    </p:spTree>
    <p:extLst>
      <p:ext uri="{BB962C8B-B14F-4D97-AF65-F5344CB8AC3E}">
        <p14:creationId xmlns:p14="http://schemas.microsoft.com/office/powerpoint/2010/main" val="408926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Browse</a:t>
            </a:r>
            <a:r>
              <a:rPr lang="en-GB" sz="1600" i="0" dirty="0">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Import</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Assign</a:t>
            </a:r>
            <a:r>
              <a:rPr lang="en-GB" sz="1600" i="0" dirty="0">
                <a:cs typeface="Arial"/>
              </a:rPr>
              <a:t>” button at the bottom of the screen</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SAMLTD</a:t>
            </a:r>
            <a:r>
              <a:rPr lang="en-GB" sz="1600" i="0" dirty="0">
                <a:cs typeface="Arial"/>
              </a:rPr>
              <a:t>” company and 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Sign out of the admin screen and log into sage 300 (localhost/sage300) (SAMLTD company)</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to see and test the customization</a:t>
            </a:r>
          </a:p>
          <a:p>
            <a:pPr lvl="1" indent="0">
              <a:lnSpc>
                <a:spcPct val="150000"/>
              </a:lnSpc>
              <a:buNone/>
            </a:pPr>
            <a:endParaRPr lang="en-GB" sz="1800" i="0" dirty="0">
              <a:cs typeface="Arial"/>
            </a:endParaRPr>
          </a:p>
          <a:p>
            <a:pPr lvl="1" indent="0">
              <a:lnSpc>
                <a:spcPct val="150000"/>
              </a:lnSpc>
              <a:buNone/>
            </a:pPr>
            <a:endParaRPr lang="en-GB" sz="1800" i="0" dirty="0">
              <a:cs typeface="Arial"/>
            </a:endParaRPr>
          </a:p>
          <a:p>
            <a:pPr lvl="1" indent="0">
              <a:lnSpc>
                <a:spcPct val="150000"/>
              </a:lnSpc>
              <a:buNone/>
            </a:pPr>
            <a:r>
              <a:rPr lang="en-GB" sz="1800" i="0" dirty="0">
                <a:cs typeface="Arial"/>
              </a:rPr>
              <a:t>You are now a customization expert!</a:t>
            </a:r>
          </a:p>
        </p:txBody>
      </p:sp>
    </p:spTree>
    <p:extLst>
      <p:ext uri="{BB962C8B-B14F-4D97-AF65-F5344CB8AC3E}">
        <p14:creationId xmlns:p14="http://schemas.microsoft.com/office/powerpoint/2010/main" val="373987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15319CE6-0A35-BB56-2707-D884B6131F3A}"/>
              </a:ext>
            </a:extLst>
          </p:cNvPr>
          <p:cNvPicPr>
            <a:picLocks noChangeAspect="1"/>
          </p:cNvPicPr>
          <p:nvPr/>
        </p:nvPicPr>
        <p:blipFill>
          <a:blip r:embed="rId3"/>
          <a:stretch>
            <a:fillRect/>
          </a:stretch>
        </p:blipFill>
        <p:spPr>
          <a:xfrm>
            <a:off x="3063834" y="1662179"/>
            <a:ext cx="5267133" cy="4276967"/>
          </a:xfrm>
          <a:prstGeom prst="rect">
            <a:avLst/>
          </a:prstGeom>
        </p:spPr>
      </p:pic>
    </p:spTree>
    <p:extLst>
      <p:ext uri="{BB962C8B-B14F-4D97-AF65-F5344CB8AC3E}">
        <p14:creationId xmlns:p14="http://schemas.microsoft.com/office/powerpoint/2010/main" val="192518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9689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The Basics</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Recap</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2028232"/>
            <a:ext cx="4949338" cy="2801536"/>
          </a:xfrm>
          <a:prstGeom prst="rect">
            <a:avLst/>
          </a:prstGeom>
          <a:noFill/>
        </p:spPr>
        <p:txBody>
          <a:bodyPr wrap="square" rtlCol="0">
            <a:spAutoFit/>
          </a:bodyPr>
          <a:lstStyle/>
          <a:p>
            <a:pPr>
              <a:lnSpc>
                <a:spcPct val="150000"/>
              </a:lnSpc>
            </a:pPr>
            <a:r>
              <a:rPr lang="en-GB" sz="2000" dirty="0"/>
              <a:t>Vision</a:t>
            </a:r>
          </a:p>
          <a:p>
            <a:pPr>
              <a:lnSpc>
                <a:spcPct val="150000"/>
              </a:lnSpc>
            </a:pPr>
            <a:r>
              <a:rPr lang="en-GB" sz="2000" dirty="0"/>
              <a:t>Multiple Deployments</a:t>
            </a:r>
          </a:p>
          <a:p>
            <a:pPr>
              <a:lnSpc>
                <a:spcPct val="150000"/>
              </a:lnSpc>
            </a:pPr>
            <a:r>
              <a:rPr lang="en-GB" sz="2000" dirty="0"/>
              <a:t>Desktop Architecture</a:t>
            </a:r>
          </a:p>
          <a:p>
            <a:pPr>
              <a:lnSpc>
                <a:spcPct val="150000"/>
              </a:lnSpc>
            </a:pPr>
            <a:r>
              <a:rPr lang="en-GB" sz="2000" dirty="0"/>
              <a:t>Web Architecture</a:t>
            </a:r>
          </a:p>
          <a:p>
            <a:pPr>
              <a:lnSpc>
                <a:spcPct val="150000"/>
              </a:lnSpc>
            </a:pPr>
            <a:r>
              <a:rPr lang="en-GB" sz="2000" dirty="0"/>
              <a:t>Web API</a:t>
            </a:r>
          </a:p>
          <a:p>
            <a:pPr>
              <a:lnSpc>
                <a:spcPct val="150000"/>
              </a:lnSpc>
            </a:pPr>
            <a:r>
              <a:rPr lang="en-GB" sz="2000" dirty="0"/>
              <a:t>Web SDK</a:t>
            </a:r>
          </a:p>
        </p:txBody>
      </p:sp>
      <p:pic>
        <p:nvPicPr>
          <p:cNvPr id="12" name="Picture 11">
            <a:extLst>
              <a:ext uri="{FF2B5EF4-FFF2-40B4-BE49-F238E27FC236}">
                <a16:creationId xmlns:a16="http://schemas.microsoft.com/office/drawing/2014/main" id="{0781071D-7962-DBC0-CF60-F399A11F9F18}"/>
              </a:ext>
            </a:extLst>
          </p:cNvPr>
          <p:cNvPicPr>
            <a:picLocks noChangeAspect="1"/>
          </p:cNvPicPr>
          <p:nvPr/>
        </p:nvPicPr>
        <p:blipFill>
          <a:blip r:embed="rId3"/>
          <a:stretch>
            <a:fillRect/>
          </a:stretch>
        </p:blipFill>
        <p:spPr>
          <a:xfrm>
            <a:off x="1343989" y="1992419"/>
            <a:ext cx="422044" cy="444046"/>
          </a:xfrm>
          <a:prstGeom prst="rect">
            <a:avLst/>
          </a:prstGeom>
        </p:spPr>
      </p:pic>
      <p:pic>
        <p:nvPicPr>
          <p:cNvPr id="13" name="Picture 12">
            <a:extLst>
              <a:ext uri="{FF2B5EF4-FFF2-40B4-BE49-F238E27FC236}">
                <a16:creationId xmlns:a16="http://schemas.microsoft.com/office/drawing/2014/main" id="{E9AD7A8A-AD03-C167-A264-B622ECD8D014}"/>
              </a:ext>
            </a:extLst>
          </p:cNvPr>
          <p:cNvPicPr>
            <a:picLocks noChangeAspect="1"/>
          </p:cNvPicPr>
          <p:nvPr/>
        </p:nvPicPr>
        <p:blipFill>
          <a:blip r:embed="rId3"/>
          <a:stretch>
            <a:fillRect/>
          </a:stretch>
        </p:blipFill>
        <p:spPr>
          <a:xfrm>
            <a:off x="3084194" y="2407192"/>
            <a:ext cx="422044" cy="444046"/>
          </a:xfrm>
          <a:prstGeom prst="rect">
            <a:avLst/>
          </a:prstGeom>
        </p:spPr>
      </p:pic>
      <p:pic>
        <p:nvPicPr>
          <p:cNvPr id="14" name="Picture 13">
            <a:extLst>
              <a:ext uri="{FF2B5EF4-FFF2-40B4-BE49-F238E27FC236}">
                <a16:creationId xmlns:a16="http://schemas.microsoft.com/office/drawing/2014/main" id="{178D6A14-0523-A11B-BD0D-6C392A3A62A5}"/>
              </a:ext>
            </a:extLst>
          </p:cNvPr>
          <p:cNvPicPr>
            <a:picLocks noChangeAspect="1"/>
          </p:cNvPicPr>
          <p:nvPr/>
        </p:nvPicPr>
        <p:blipFill>
          <a:blip r:embed="rId3"/>
          <a:stretch>
            <a:fillRect/>
          </a:stretch>
        </p:blipFill>
        <p:spPr>
          <a:xfrm>
            <a:off x="3084194" y="2887051"/>
            <a:ext cx="422044" cy="444046"/>
          </a:xfrm>
          <a:prstGeom prst="rect">
            <a:avLst/>
          </a:prstGeom>
        </p:spPr>
      </p:pic>
      <p:pic>
        <p:nvPicPr>
          <p:cNvPr id="15" name="Picture 14">
            <a:extLst>
              <a:ext uri="{FF2B5EF4-FFF2-40B4-BE49-F238E27FC236}">
                <a16:creationId xmlns:a16="http://schemas.microsoft.com/office/drawing/2014/main" id="{0B1E3B9A-6FD1-1963-3727-76EE09833C4A}"/>
              </a:ext>
            </a:extLst>
          </p:cNvPr>
          <p:cNvPicPr>
            <a:picLocks noChangeAspect="1"/>
          </p:cNvPicPr>
          <p:nvPr/>
        </p:nvPicPr>
        <p:blipFill>
          <a:blip r:embed="rId3"/>
          <a:stretch>
            <a:fillRect/>
          </a:stretch>
        </p:blipFill>
        <p:spPr>
          <a:xfrm>
            <a:off x="2549804" y="3423679"/>
            <a:ext cx="422044" cy="444046"/>
          </a:xfrm>
          <a:prstGeom prst="rect">
            <a:avLst/>
          </a:prstGeom>
        </p:spPr>
      </p:pic>
      <p:pic>
        <p:nvPicPr>
          <p:cNvPr id="16" name="Picture 15">
            <a:extLst>
              <a:ext uri="{FF2B5EF4-FFF2-40B4-BE49-F238E27FC236}">
                <a16:creationId xmlns:a16="http://schemas.microsoft.com/office/drawing/2014/main" id="{7C9B2318-639B-3F34-01E6-C02A1A5A3BF7}"/>
              </a:ext>
            </a:extLst>
          </p:cNvPr>
          <p:cNvPicPr>
            <a:picLocks noChangeAspect="1"/>
          </p:cNvPicPr>
          <p:nvPr/>
        </p:nvPicPr>
        <p:blipFill>
          <a:blip r:embed="rId3"/>
          <a:stretch>
            <a:fillRect/>
          </a:stretch>
        </p:blipFill>
        <p:spPr>
          <a:xfrm>
            <a:off x="1555011" y="3862404"/>
            <a:ext cx="422044" cy="444046"/>
          </a:xfrm>
          <a:prstGeom prst="rect">
            <a:avLst/>
          </a:prstGeom>
        </p:spPr>
      </p:pic>
      <p:pic>
        <p:nvPicPr>
          <p:cNvPr id="17" name="Picture 16">
            <a:extLst>
              <a:ext uri="{FF2B5EF4-FFF2-40B4-BE49-F238E27FC236}">
                <a16:creationId xmlns:a16="http://schemas.microsoft.com/office/drawing/2014/main" id="{8FE8593E-FD90-BF33-D983-90BD72ED6580}"/>
              </a:ext>
            </a:extLst>
          </p:cNvPr>
          <p:cNvPicPr>
            <a:picLocks noChangeAspect="1"/>
          </p:cNvPicPr>
          <p:nvPr/>
        </p:nvPicPr>
        <p:blipFill>
          <a:blip r:embed="rId3"/>
          <a:stretch>
            <a:fillRect/>
          </a:stretch>
        </p:blipFill>
        <p:spPr>
          <a:xfrm>
            <a:off x="1555011" y="4303829"/>
            <a:ext cx="422044" cy="444046"/>
          </a:xfrm>
          <a:prstGeom prst="rect">
            <a:avLst/>
          </a:prstGeom>
        </p:spPr>
      </p:pic>
    </p:spTree>
    <p:extLst>
      <p:ext uri="{BB962C8B-B14F-4D97-AF65-F5344CB8AC3E}">
        <p14:creationId xmlns:p14="http://schemas.microsoft.com/office/powerpoint/2010/main" val="263505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Web API</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5</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Working with Swagger</a:t>
            </a:r>
          </a:p>
        </p:txBody>
      </p:sp>
    </p:spTree>
    <p:extLst>
      <p:ext uri="{BB962C8B-B14F-4D97-AF65-F5344CB8AC3E}">
        <p14:creationId xmlns:p14="http://schemas.microsoft.com/office/powerpoint/2010/main" val="302366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1806646"/>
            <a:ext cx="5866080"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Launch Chrome browser and enter “</a:t>
            </a:r>
            <a:r>
              <a:rPr lang="en-GB" sz="1800" b="1" i="0" dirty="0">
                <a:cs typeface="Arial"/>
              </a:rPr>
              <a:t>localhost/sage300webapi</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Click “</a:t>
            </a:r>
            <a:r>
              <a:rPr lang="en-GB" sz="1800" b="1" i="0" dirty="0">
                <a:cs typeface="Arial"/>
              </a:rPr>
              <a:t>Open Swagger UI</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ARCustomers</a:t>
            </a:r>
            <a:r>
              <a:rPr lang="en-GB" sz="1800" i="0" dirty="0">
                <a:cs typeface="Arial"/>
              </a:rPr>
              <a:t>” endpoint to expand Actions</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Get</a:t>
            </a:r>
            <a:r>
              <a:rPr lang="en-GB" sz="1800" i="0" dirty="0">
                <a:cs typeface="Arial"/>
              </a:rPr>
              <a:t>” action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Try it out!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ADMIN</a:t>
            </a:r>
            <a:r>
              <a:rPr lang="en-GB" sz="1800" i="0" dirty="0">
                <a:cs typeface="Arial"/>
              </a:rPr>
              <a:t>” for Username and click “</a:t>
            </a:r>
            <a:r>
              <a:rPr lang="en-GB" sz="1800" b="1" i="0" dirty="0">
                <a:cs typeface="Arial"/>
              </a:rPr>
              <a:t>Sign in</a:t>
            </a:r>
            <a:r>
              <a:rPr lang="en-GB" sz="1800" i="0" dirty="0">
                <a:cs typeface="Arial"/>
              </a:rPr>
              <a:t>” button</a:t>
            </a:r>
          </a:p>
          <a:p>
            <a:pPr marL="646113" lvl="1" indent="-285750">
              <a:lnSpc>
                <a:spcPct val="150000"/>
              </a:lnSpc>
              <a:buFont typeface="Arial" panose="020B0604020202020204" pitchFamily="34" charset="0"/>
              <a:buChar char="•"/>
            </a:pPr>
            <a:r>
              <a:rPr lang="en-GB" sz="1600" i="0" dirty="0">
                <a:cs typeface="Arial"/>
              </a:rPr>
              <a:t>Success or did you get “Insufficient security rights for user.”?</a:t>
            </a:r>
          </a:p>
          <a:p>
            <a:pPr marL="646113" lvl="1" indent="-285750">
              <a:lnSpc>
                <a:spcPct val="150000"/>
              </a:lnSpc>
              <a:buFont typeface="Arial" panose="020B0604020202020204" pitchFamily="34" charset="0"/>
              <a:buChar char="•"/>
            </a:pPr>
            <a:r>
              <a:rPr lang="en-GB" sz="1600" i="0" dirty="0">
                <a:cs typeface="Arial"/>
              </a:rPr>
              <a:t>ADMIN needs to be approved for Web API!</a:t>
            </a:r>
          </a:p>
          <a:p>
            <a:pPr marL="342797" indent="-342797">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0731EFB0-1AC6-798A-9107-1BA52D4FFD68}"/>
              </a:ext>
            </a:extLst>
          </p:cNvPr>
          <p:cNvSpPr txBox="1"/>
          <p:nvPr/>
        </p:nvSpPr>
        <p:spPr>
          <a:xfrm>
            <a:off x="6277559" y="1806645"/>
            <a:ext cx="5866080"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Edit </a:t>
            </a:r>
            <a:r>
              <a:rPr lang="en-GB" sz="1800" b="1" i="0" dirty="0">
                <a:cs typeface="Arial"/>
              </a:rPr>
              <a:t>web.config </a:t>
            </a:r>
            <a:r>
              <a:rPr lang="en-GB" sz="1800" i="0" dirty="0">
                <a:cs typeface="Arial"/>
              </a:rPr>
              <a:t>in both c:\{Sage300}\Online\Web and c:\{Sage300}\Online\WebApi folders</a:t>
            </a:r>
          </a:p>
          <a:p>
            <a:pPr marL="646113" lvl="1" indent="-285750">
              <a:lnSpc>
                <a:spcPct val="150000"/>
              </a:lnSpc>
              <a:buFont typeface="Arial" panose="020B0604020202020204" pitchFamily="34" charset="0"/>
              <a:buChar char="•"/>
            </a:pPr>
            <a:r>
              <a:rPr lang="en-GB" sz="1800" i="0" dirty="0">
                <a:cs typeface="Arial"/>
              </a:rPr>
              <a:t>Search for “</a:t>
            </a:r>
            <a:r>
              <a:rPr lang="en-GB" sz="1800" b="1" i="0" dirty="0">
                <a:cs typeface="Arial"/>
              </a:rPr>
              <a:t>AllowWebApiAccessforAdmin</a:t>
            </a:r>
            <a:r>
              <a:rPr lang="en-GB" sz="1800" i="0" dirty="0">
                <a:cs typeface="Arial"/>
              </a:rPr>
              <a:t>” and change value to “</a:t>
            </a:r>
            <a:r>
              <a:rPr lang="en-GB" sz="1800" b="1" i="0" dirty="0">
                <a:cs typeface="Arial"/>
              </a:rPr>
              <a:t>true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Restart IIS</a:t>
            </a:r>
          </a:p>
          <a:p>
            <a:pPr marL="646113" lvl="1" indent="-285750">
              <a:lnSpc>
                <a:spcPct val="150000"/>
              </a:lnSpc>
              <a:buFont typeface="Arial" panose="020B0604020202020204" pitchFamily="34" charset="0"/>
              <a:buChar char="•"/>
            </a:pPr>
            <a:r>
              <a:rPr lang="en-GB" sz="1800" i="0" dirty="0">
                <a:cs typeface="Arial"/>
              </a:rPr>
              <a:t>Close Swagger tab and Refresh Sage 300 Web API Landing page</a:t>
            </a:r>
          </a:p>
          <a:p>
            <a:pPr marL="646113" lvl="1" indent="-285750">
              <a:lnSpc>
                <a:spcPct val="150000"/>
              </a:lnSpc>
              <a:buFont typeface="Arial" panose="020B0604020202020204" pitchFamily="34" charset="0"/>
              <a:buChar char="•"/>
            </a:pPr>
            <a:r>
              <a:rPr lang="en-GB" sz="1800" i="0" dirty="0">
                <a:cs typeface="Arial"/>
              </a:rPr>
              <a:t>Retry and notice that it now works!!!</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424318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8" y="1806646"/>
            <a:ext cx="9005653" cy="278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Play with the Swagger interface:</a:t>
            </a:r>
          </a:p>
          <a:p>
            <a:pPr marL="646113" lvl="1" indent="-285750">
              <a:lnSpc>
                <a:spcPct val="150000"/>
              </a:lnSpc>
              <a:buFont typeface="Arial" panose="020B0604020202020204" pitchFamily="34" charset="0"/>
              <a:buChar char="•"/>
            </a:pPr>
            <a:r>
              <a:rPr lang="en-GB" sz="1600" i="0" dirty="0">
                <a:cs typeface="Arial"/>
              </a:rPr>
              <a:t>Enter “10” in $skip field to skip the first 10 rows</a:t>
            </a:r>
          </a:p>
          <a:p>
            <a:pPr marL="646113" lvl="1" indent="-285750">
              <a:lnSpc>
                <a:spcPct val="150000"/>
              </a:lnSpc>
              <a:buFont typeface="Arial" panose="020B0604020202020204" pitchFamily="34" charset="0"/>
              <a:buChar char="•"/>
            </a:pPr>
            <a:r>
              <a:rPr lang="en-GB" sz="1600" i="0" dirty="0">
                <a:cs typeface="Arial"/>
              </a:rPr>
              <a:t>Enter “3” in $top field to return only the first 3 rows</a:t>
            </a:r>
          </a:p>
          <a:p>
            <a:pPr marL="646113" lvl="1" indent="-285750">
              <a:lnSpc>
                <a:spcPct val="150000"/>
              </a:lnSpc>
              <a:buFont typeface="Arial" panose="020B0604020202020204" pitchFamily="34" charset="0"/>
              <a:buChar char="•"/>
            </a:pPr>
            <a:r>
              <a:rPr lang="en-GB" sz="1600" i="0" dirty="0">
                <a:cs typeface="Arial"/>
              </a:rPr>
              <a:t>Enter in $filter field “ShortName </a:t>
            </a:r>
            <a:r>
              <a:rPr lang="en-GB" sz="1600" i="0" dirty="0" err="1">
                <a:cs typeface="Arial"/>
              </a:rPr>
              <a:t>eq</a:t>
            </a:r>
            <a:r>
              <a:rPr lang="en-GB" sz="1600" i="0" dirty="0">
                <a:cs typeface="Arial"/>
              </a:rPr>
              <a:t> ‘BLACK’ </a:t>
            </a:r>
          </a:p>
          <a:p>
            <a:pPr marL="646113" lvl="1" indent="-285750">
              <a:lnSpc>
                <a:spcPct val="150000"/>
              </a:lnSpc>
              <a:buFont typeface="Arial" panose="020B0604020202020204" pitchFamily="34" charset="0"/>
              <a:buChar char="•"/>
            </a:pPr>
            <a:r>
              <a:rPr lang="en-GB" sz="1600" i="0" dirty="0">
                <a:cs typeface="Arial"/>
              </a:rPr>
              <a:t>Depress Ctl key while selecting fields you want back in the $select field</a:t>
            </a:r>
          </a:p>
          <a:p>
            <a:endParaRPr lang="en-GB" sz="1800" i="0" dirty="0">
              <a:cs typeface="Arial"/>
            </a:endParaRPr>
          </a:p>
          <a:p>
            <a:r>
              <a:rPr lang="en-GB" sz="2000" i="0" dirty="0">
                <a:cs typeface="Arial"/>
              </a:rPr>
              <a:t>You are a Swagger expert!</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152608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a:xfrm>
            <a:off x="411480" y="356401"/>
            <a:ext cx="5933564" cy="594360"/>
          </a:xfrm>
        </p:spPr>
        <p:txBody>
          <a:bodyPr/>
          <a:lstStyle/>
          <a:p>
            <a:r>
              <a:rPr lang="en-US" dirty="0"/>
              <a:t>Standalone Sample</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10"/>
          </p:nvPr>
        </p:nvSpPr>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8</a:t>
            </a:fld>
            <a:endParaRPr dirty="0">
              <a:latin typeface="Sage Text Light" panose="02010303040201060103" pitchFamily="2" charset="77"/>
            </a:endParaRPr>
          </a:p>
        </p:txBody>
      </p:sp>
      <p:sp>
        <p:nvSpPr>
          <p:cNvPr id="5" name="Text Placeholder 3">
            <a:extLst>
              <a:ext uri="{FF2B5EF4-FFF2-40B4-BE49-F238E27FC236}">
                <a16:creationId xmlns:a16="http://schemas.microsoft.com/office/drawing/2014/main" id="{1DD396F3-BAF1-6B10-D0BA-6619FE3BAA61}"/>
              </a:ext>
            </a:extLst>
          </p:cNvPr>
          <p:cNvSpPr txBox="1">
            <a:spLocks/>
          </p:cNvSpPr>
          <p:nvPr/>
        </p:nvSpPr>
        <p:spPr>
          <a:xfrm>
            <a:off x="411478" y="1033640"/>
            <a:ext cx="374488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rgbClr val="00D639"/>
                </a:solidFill>
              </a:rPr>
              <a:t>Debugging</a:t>
            </a:r>
          </a:p>
        </p:txBody>
      </p:sp>
    </p:spTree>
    <p:extLst>
      <p:ext uri="{BB962C8B-B14F-4D97-AF65-F5344CB8AC3E}">
        <p14:creationId xmlns:p14="http://schemas.microsoft.com/office/powerpoint/2010/main" val="275586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942C1EE0-E577-8B7A-68F1-115E846B381D}"/>
              </a:ext>
            </a:extLst>
          </p:cNvPr>
          <p:cNvPicPr>
            <a:picLocks noChangeAspect="1"/>
          </p:cNvPicPr>
          <p:nvPr/>
        </p:nvPicPr>
        <p:blipFill>
          <a:blip r:embed="rId3"/>
          <a:stretch>
            <a:fillRect/>
          </a:stretch>
        </p:blipFill>
        <p:spPr>
          <a:xfrm>
            <a:off x="2929695" y="1882242"/>
            <a:ext cx="6332610" cy="4174493"/>
          </a:xfrm>
          <a:prstGeom prst="rect">
            <a:avLst/>
          </a:prstGeom>
        </p:spPr>
      </p:pic>
    </p:spTree>
    <p:extLst>
      <p:ext uri="{BB962C8B-B14F-4D97-AF65-F5344CB8AC3E}">
        <p14:creationId xmlns:p14="http://schemas.microsoft.com/office/powerpoint/2010/main" val="3163572985"/>
      </p:ext>
    </p:extLst>
  </p:cSld>
  <p:clrMapOvr>
    <a:masterClrMapping/>
  </p:clrMapOvr>
</p:sld>
</file>

<file path=ppt/theme/theme1.xml><?xml version="1.0" encoding="utf-8"?>
<a:theme xmlns:a="http://schemas.openxmlformats.org/drawingml/2006/main" name="Office Theme">
  <a:themeElements>
    <a:clrScheme name="Sage 2022 PPT template">
      <a:dk1>
        <a:srgbClr val="000000"/>
      </a:dk1>
      <a:lt1>
        <a:srgbClr val="FFFFFF"/>
      </a:lt1>
      <a:dk2>
        <a:srgbClr val="00D639"/>
      </a:dk2>
      <a:lt2>
        <a:srgbClr val="FFFFFF"/>
      </a:lt2>
      <a:accent1>
        <a:srgbClr val="00A65C"/>
      </a:accent1>
      <a:accent2>
        <a:srgbClr val="006362"/>
      </a:accent2>
      <a:accent3>
        <a:srgbClr val="00293F"/>
      </a:accent3>
      <a:accent4>
        <a:srgbClr val="003D3C"/>
      </a:accent4>
      <a:accent5>
        <a:srgbClr val="003652"/>
      </a:accent5>
      <a:accent6>
        <a:srgbClr val="001C2D"/>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1" id="{01E03AEB-C29B-1A42-B938-A236DE6A277A}" vid="{65C6A350-D52B-C749-8446-4ADD4E5F0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2876</TotalTime>
  <Words>2234</Words>
  <Application>Microsoft Office PowerPoint</Application>
  <PresentationFormat>Widescreen</PresentationFormat>
  <Paragraphs>389</Paragraphs>
  <Slides>36</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Consolas</vt:lpstr>
      <vt:lpstr>Arial</vt:lpstr>
      <vt:lpstr>Sage Text Light</vt:lpstr>
      <vt:lpstr>Sage Headline Black</vt:lpstr>
      <vt:lpstr>Sage Text</vt:lpstr>
      <vt:lpstr>Office Theme</vt:lpstr>
      <vt:lpstr>Sage 300 Technical Session Hands On</vt:lpstr>
      <vt:lpstr>Table of contents</vt:lpstr>
      <vt:lpstr>The Basics</vt:lpstr>
      <vt:lpstr>The Basics</vt:lpstr>
      <vt:lpstr>Web API</vt:lpstr>
      <vt:lpstr>Web API</vt:lpstr>
      <vt:lpstr>Web API</vt:lpstr>
      <vt:lpstr>Standalone Sample</vt:lpstr>
      <vt:lpstr>Standalone Sample</vt:lpstr>
      <vt:lpstr>Standalone Sample</vt:lpstr>
      <vt:lpstr>Standalone Sample</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Customization</vt:lpstr>
      <vt:lpstr>Customization</vt:lpstr>
      <vt:lpstr>Customization</vt:lpstr>
      <vt:lpstr>Customization</vt:lpstr>
      <vt:lpstr>Customization</vt:lpstr>
      <vt:lpstr>Customization</vt:lpstr>
      <vt:lpstr>Customization</vt:lpstr>
      <vt:lpstr>Customization</vt:lpstr>
      <vt:lpstr>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112</cp:revision>
  <dcterms:created xsi:type="dcterms:W3CDTF">2022-05-24T17:10:57Z</dcterms:created>
  <dcterms:modified xsi:type="dcterms:W3CDTF">2022-08-29T23:58:45Z</dcterms:modified>
</cp:coreProperties>
</file>