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7" r:id="rId2"/>
    <p:sldId id="295" r:id="rId3"/>
    <p:sldId id="302" r:id="rId4"/>
    <p:sldId id="259" r:id="rId5"/>
    <p:sldId id="303" r:id="rId6"/>
    <p:sldId id="304" r:id="rId7"/>
    <p:sldId id="301" r:id="rId8"/>
    <p:sldId id="307" r:id="rId9"/>
    <p:sldId id="271" r:id="rId10"/>
    <p:sldId id="297" r:id="rId11"/>
    <p:sldId id="300" r:id="rId12"/>
    <p:sldId id="309" r:id="rId13"/>
    <p:sldId id="320" r:id="rId14"/>
    <p:sldId id="321" r:id="rId15"/>
    <p:sldId id="322" r:id="rId16"/>
    <p:sldId id="323" r:id="rId17"/>
    <p:sldId id="319" r:id="rId18"/>
    <p:sldId id="310" r:id="rId19"/>
    <p:sldId id="311" r:id="rId20"/>
    <p:sldId id="315" r:id="rId21"/>
    <p:sldId id="316" r:id="rId22"/>
    <p:sldId id="317" r:id="rId23"/>
    <p:sldId id="318" r:id="rId24"/>
    <p:sldId id="312" r:id="rId25"/>
    <p:sldId id="313" r:id="rId26"/>
    <p:sldId id="314" r:id="rId27"/>
    <p:sldId id="298" r:id="rId28"/>
    <p:sldId id="26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E098C-C2B2-472C-9728-F51906A9149D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3CF9D-4898-48EE-B3C3-189DD21E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80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57124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42140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39802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61079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71387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00777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97679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82644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27031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590296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22799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128075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853456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745582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86016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571167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721146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344243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221124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0796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47850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60372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72691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40353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39632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84031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8988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0000" y="4438836"/>
            <a:ext cx="11232000" cy="1771848"/>
          </a:xfrm>
        </p:spPr>
        <p:txBody>
          <a:bodyPr anchor="b" anchorCtr="0"/>
          <a:lstStyle>
            <a:lvl1pPr>
              <a:spcBef>
                <a:spcPts val="0"/>
              </a:spcBef>
              <a:defRPr sz="16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you can enter a caption for the photo here.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2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F3F68318-33E8-C346-A4D6-FB3D4EB97184}" type="datetime1">
              <a:rPr lang="en-ZA" smtClean="0">
                <a:solidFill>
                  <a:prstClr val="white"/>
                </a:solidFill>
              </a:rPr>
              <a:pPr/>
              <a:t>2019/04/28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371732" y="6552000"/>
            <a:ext cx="340269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75C98292-3D9A-421B-B307-DC2AE3C5CEA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458478" y="368249"/>
            <a:ext cx="1250700" cy="358875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6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8" y="1836967"/>
            <a:ext cx="11232001" cy="3010244"/>
          </a:xfrm>
        </p:spPr>
        <p:txBody>
          <a:bodyPr anchor="b" anchorCtr="0"/>
          <a:lstStyle>
            <a:lvl1pPr algn="l">
              <a:defRPr sz="4000" spc="-1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7" y="4864967"/>
            <a:ext cx="11231999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D7210472-9995-5941-AC6E-0AF1993DA336}" type="datetime1">
              <a:rPr lang="en-ZA" smtClean="0">
                <a:solidFill>
                  <a:prstClr val="white"/>
                </a:solidFill>
              </a:rPr>
              <a:pPr/>
              <a:t>2019/04/28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@SageGroupZA          |           #SageBPCon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9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87680" y="365760"/>
            <a:ext cx="9895392" cy="100118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480006" y="1366945"/>
            <a:ext cx="4740071" cy="504248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5397629" y="1363438"/>
            <a:ext cx="6314377" cy="5045991"/>
          </a:xfrm>
        </p:spPr>
        <p:txBody>
          <a:bodyPr/>
          <a:lstStyle>
            <a:lvl1pPr>
              <a:spcBef>
                <a:spcPts val="0"/>
              </a:spcBef>
              <a:defRPr sz="3200" b="0" spc="-100" baseline="0">
                <a:solidFill>
                  <a:srgbClr val="ED1C5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remember to resize text based on size of quote or copy.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E1C84F4-270C-2249-89D9-A705BDADDAAB}" type="datetime1">
              <a:rPr lang="en-ZA" smtClean="0"/>
              <a:pPr/>
              <a:t>2019/04/28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@SageGroupZA          |           #SageBPCon</a:t>
            </a:r>
          </a:p>
        </p:txBody>
      </p:sp>
    </p:spTree>
    <p:extLst>
      <p:ext uri="{BB962C8B-B14F-4D97-AF65-F5344CB8AC3E}">
        <p14:creationId xmlns:p14="http://schemas.microsoft.com/office/powerpoint/2010/main" val="159255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0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5" y="380851"/>
            <a:ext cx="9527041" cy="395395"/>
          </a:xfrm>
        </p:spPr>
        <p:txBody>
          <a:bodyPr anchor="t" anchorCtr="0"/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Divider Page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0" y="776242"/>
            <a:ext cx="9527040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67" b="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Optional sub heading</a:t>
            </a:r>
          </a:p>
        </p:txBody>
      </p:sp>
    </p:spTree>
    <p:extLst>
      <p:ext uri="{BB962C8B-B14F-4D97-AF65-F5344CB8AC3E}">
        <p14:creationId xmlns:p14="http://schemas.microsoft.com/office/powerpoint/2010/main" val="219302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80000" y="374377"/>
            <a:ext cx="9895392" cy="10011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80000" y="1375561"/>
            <a:ext cx="11232000" cy="50334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0440689" y="6552000"/>
            <a:ext cx="931043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fld id="{2AE6851E-022E-D141-8BE0-1745E9557F71}" type="datetime1">
              <a:rPr lang="en-ZA" smtClean="0"/>
              <a:pPr/>
              <a:t>2019/04/28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371732" y="6552000"/>
            <a:ext cx="340269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700">
                <a:solidFill>
                  <a:srgbClr val="A6A6A6"/>
                </a:solidFill>
              </a:defRPr>
            </a:lvl1pPr>
          </a:lstStyle>
          <a:p>
            <a:fld id="{75C98292-3D9A-421B-B307-DC2AE3C5CE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61305" y="374377"/>
            <a:ext cx="1250700" cy="3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5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1800" b="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182558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357179" indent="-174621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4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539737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712770" indent="-173034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26">
          <p15:clr>
            <a:srgbClr val="F26B43"/>
          </p15:clr>
        </p15:guide>
        <p15:guide id="4" pos="5602">
          <p15:clr>
            <a:srgbClr val="F26B43"/>
          </p15:clr>
        </p15:guide>
        <p15:guide id="5" orient="horz" pos="210">
          <p15:clr>
            <a:srgbClr val="F26B43"/>
          </p15:clr>
        </p15:guide>
        <p15:guide id="6" orient="horz" pos="1321">
          <p15:clr>
            <a:srgbClr val="F26B43"/>
          </p15:clr>
        </p15:guide>
        <p15:guide id="7" orient="horz" pos="3838">
          <p15:clr>
            <a:srgbClr val="F26B43"/>
          </p15:clr>
        </p15:guide>
        <p15:guide id="8" orient="horz" pos="41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geNADev/Sage300-SDK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gray">
          <a:xfrm>
            <a:off x="309885" y="3778025"/>
            <a:ext cx="8424001" cy="1276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Sage 300 2019.2 Web SDK Overview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87685" y="5287024"/>
            <a:ext cx="8423999" cy="652509"/>
          </a:xfrm>
        </p:spPr>
        <p:txBody>
          <a:bodyPr/>
          <a:lstStyle/>
          <a:p>
            <a:r>
              <a:rPr lang="en-US" dirty="0"/>
              <a:t>John Thomas (JT)</a:t>
            </a:r>
          </a:p>
          <a:p>
            <a:r>
              <a:rPr lang="en-US" dirty="0"/>
              <a:t>May 2019</a:t>
            </a:r>
          </a:p>
        </p:txBody>
      </p:sp>
    </p:spTree>
    <p:extLst>
      <p:ext uri="{BB962C8B-B14F-4D97-AF65-F5344CB8AC3E}">
        <p14:creationId xmlns:p14="http://schemas.microsoft.com/office/powerpoint/2010/main" val="137758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 Defects in the Application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3"/>
            <a:ext cx="11238295" cy="4916411"/>
          </a:xfrm>
        </p:spPr>
        <p:txBody>
          <a:bodyPr numCol="1"/>
          <a:lstStyle/>
          <a:p>
            <a:pPr lvl="1">
              <a:lnSpc>
                <a:spcPct val="100000"/>
              </a:lnSpc>
            </a:pPr>
            <a:r>
              <a:rPr lang="en-US" sz="2000" dirty="0"/>
              <a:t>PageUrl.txt extension</a:t>
            </a:r>
          </a:p>
          <a:p>
            <a:pPr lvl="2">
              <a:lnSpc>
                <a:spcPct val="100000"/>
              </a:lnSpc>
            </a:pPr>
            <a:r>
              <a:rPr lang="en-US" sz="1600" dirty="0"/>
              <a:t>Can have multiple lines in the pageurl.txt file for developer efficiency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Deserialization of model from JavaScript to C#</a:t>
            </a:r>
          </a:p>
          <a:p>
            <a:pPr lvl="2">
              <a:lnSpc>
                <a:spcPct val="100000"/>
              </a:lnSpc>
            </a:pPr>
            <a:r>
              <a:rPr lang="en-US" sz="1600" dirty="0"/>
              <a:t>An error is likely if Resx entries for the model attributes are missing</a:t>
            </a:r>
          </a:p>
        </p:txBody>
      </p:sp>
    </p:spTree>
    <p:extLst>
      <p:ext uri="{BB962C8B-B14F-4D97-AF65-F5344CB8AC3E}">
        <p14:creationId xmlns:p14="http://schemas.microsoft.com/office/powerpoint/2010/main" val="3606436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Process Enhancement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9917047" cy="5008456"/>
          </a:xfrm>
        </p:spPr>
        <p:txBody>
          <a:bodyPr numCol="1"/>
          <a:lstStyle/>
          <a:p>
            <a:pPr lvl="1"/>
            <a:r>
              <a:rPr lang="en-US" sz="2000" dirty="0"/>
              <a:t>Debugging a Process Type screen just got easier</a:t>
            </a:r>
          </a:p>
          <a:p>
            <a:pPr lvl="1"/>
            <a:r>
              <a:rPr lang="en-US" sz="2000" dirty="0"/>
              <a:t>Difficulty</a:t>
            </a:r>
          </a:p>
          <a:p>
            <a:pPr lvl="2"/>
            <a:r>
              <a:rPr lang="en-US" sz="1600" dirty="0"/>
              <a:t>Part of the Process is in the Web Role while another part is in the Worker Role</a:t>
            </a:r>
          </a:p>
          <a:p>
            <a:pPr lvl="2"/>
            <a:r>
              <a:rPr lang="en-US" sz="1600" dirty="0"/>
              <a:t>Must debug with Logger statements or attaching to process running in IIS</a:t>
            </a:r>
          </a:p>
          <a:p>
            <a:pPr lvl="1"/>
            <a:r>
              <a:rPr lang="en-US" sz="2000" dirty="0"/>
              <a:t>Solution</a:t>
            </a:r>
          </a:p>
          <a:p>
            <a:pPr lvl="2"/>
            <a:r>
              <a:rPr lang="en-US" sz="1600" dirty="0"/>
              <a:t>Workflow Manager Class has been modified to determine if running in IDE</a:t>
            </a:r>
          </a:p>
          <a:p>
            <a:pPr lvl="2"/>
            <a:r>
              <a:rPr lang="en-US" sz="1600" dirty="0"/>
              <a:t>Instead of offloading work to MSMQ to deliver to Worker Role, Worker Processor will be accessed</a:t>
            </a:r>
          </a:p>
          <a:p>
            <a:pPr lvl="2"/>
            <a:r>
              <a:rPr lang="en-US" sz="1600" dirty="0"/>
              <a:t>Message payload manually handed off to processor instead of via queue</a:t>
            </a:r>
          </a:p>
          <a:p>
            <a:pPr lvl="1"/>
            <a:r>
              <a:rPr lang="en-US" sz="2000" dirty="0"/>
              <a:t>Results</a:t>
            </a:r>
          </a:p>
          <a:p>
            <a:pPr lvl="2"/>
            <a:r>
              <a:rPr lang="en-US" sz="1600" dirty="0"/>
              <a:t>Put debug statements in your UOW Service or Business repository classes</a:t>
            </a:r>
          </a:p>
          <a:p>
            <a:pPr lvl="2"/>
            <a:r>
              <a:rPr lang="en-US" sz="1600" dirty="0"/>
              <a:t>No longer need to shutdown worker service and build in Release mode to get artifacts to Worker folder</a:t>
            </a:r>
          </a:p>
          <a:p>
            <a:pPr lvl="1"/>
            <a:r>
              <a:rPr lang="en-US" sz="2000" dirty="0"/>
              <a:t>Documentation</a:t>
            </a:r>
          </a:p>
          <a:p>
            <a:pPr lvl="2"/>
            <a:r>
              <a:rPr lang="en-US" sz="1600" dirty="0"/>
              <a:t>See updated Sage300SDK_WorkerProcessing.docx in </a:t>
            </a:r>
            <a:r>
              <a:rPr lang="en-US" sz="1600" b="1" dirty="0"/>
              <a:t>docs\development</a:t>
            </a:r>
            <a:endParaRPr lang="en-US" sz="16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324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Finder - Motivation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7F91BA-13CB-493C-9B31-B601C1795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7924800" cy="4876800"/>
          </a:xfrm>
        </p:spPr>
        <p:txBody>
          <a:bodyPr/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Too much code</a:t>
            </a:r>
            <a:endParaRPr lang="en-US" sz="2000" dirty="0">
              <a:solidFill>
                <a:schemeClr val="tx1"/>
              </a:solidFill>
            </a:endParaRP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/>
                </a:solidFill>
              </a:rPr>
              <a:t>Lots of code in the internal finder controller just to configure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Too much complex and redundant code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Finder definition info can be found/gathered elsewhere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Customization</a:t>
            </a:r>
            <a:endParaRPr lang="en-US" sz="2000" dirty="0">
              <a:solidFill>
                <a:schemeClr val="tx1"/>
              </a:solidFill>
            </a:endParaRP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Can’t add a partner finder to a Sage 300 screen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Inefficient</a:t>
            </a:r>
            <a:endParaRPr lang="en-US" sz="2000" dirty="0">
              <a:solidFill>
                <a:schemeClr val="tx1"/>
              </a:solidFill>
            </a:endParaRP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/>
                </a:solidFill>
              </a:rPr>
              <a:t>Designed to re-use </a:t>
            </a:r>
            <a:r>
              <a:rPr lang="en-US" sz="1800" dirty="0" err="1">
                <a:solidFill>
                  <a:schemeClr val="tx1"/>
                </a:solidFill>
              </a:rPr>
              <a:t>Controller</a:t>
            </a:r>
            <a:r>
              <a:rPr lang="en-US" sz="1800" dirty="0" err="1">
                <a:solidFill>
                  <a:schemeClr val="tx1"/>
                </a:solidFill>
                <a:sym typeface="Wingdings" panose="05000000000000000000" pitchFamily="2" charset="2"/>
              </a:rPr>
              <a:t>ServiceRepository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 classes</a:t>
            </a:r>
            <a:endParaRPr lang="en-US" sz="1800" dirty="0">
              <a:solidFill>
                <a:schemeClr val="tx1"/>
              </a:solidFill>
            </a:endParaRP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/>
                </a:solidFill>
              </a:rPr>
              <a:t>Maps Accpac view to model for all properties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Dynamic or on-the-fly finders are not possible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3EF6F3-415A-4BDF-8F6F-A66AA9DEC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1508760"/>
            <a:ext cx="3581400" cy="384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69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Finder – New Design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7F91BA-13CB-493C-9B31-B601C1795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7924800" cy="4876800"/>
          </a:xfrm>
        </p:spPr>
        <p:txBody>
          <a:bodyPr/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Minimal Code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Specify a definition in 1 line of code or use one of our definitions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Eliminate complex and redundant code</a:t>
            </a:r>
            <a:endParaRPr lang="en-US" sz="2000" dirty="0">
              <a:solidFill>
                <a:schemeClr val="tx1"/>
              </a:solidFill>
            </a:endParaRP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/>
                </a:solidFill>
              </a:rPr>
              <a:t>Grid and column definitions will be discovered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Customization</a:t>
            </a:r>
            <a:endParaRPr lang="en-US" sz="2000" dirty="0">
              <a:solidFill>
                <a:schemeClr val="tx1"/>
              </a:solidFill>
            </a:endParaRP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/>
                </a:solidFill>
              </a:rPr>
              <a:t>Put a partner finder on a Sage 300 screen and visa-versa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Ability to create dynamic finders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Efficiency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Access Accpac View directly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/>
                </a:solidFill>
              </a:rPr>
              <a:t>No more inefficient mapping of all properties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D80C6-9D04-4CF0-B6E9-D62734B2D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1781175"/>
            <a:ext cx="35147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61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Finder – New Interface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7F91BA-13CB-493C-9B31-B601C1795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53" y="2035124"/>
            <a:ext cx="7924800" cy="471195"/>
          </a:xfrm>
        </p:spPr>
        <p:txBody>
          <a:bodyPr/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Define your own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883C25-0ACE-499E-B0E5-5EA81BE98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53" y="2448493"/>
            <a:ext cx="11096625" cy="22383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7FCC339-D53E-43A6-9A12-500163972455}"/>
              </a:ext>
            </a:extLst>
          </p:cNvPr>
          <p:cNvSpPr txBox="1">
            <a:spLocks/>
          </p:cNvSpPr>
          <p:nvPr/>
        </p:nvSpPr>
        <p:spPr bwMode="gray">
          <a:xfrm>
            <a:off x="487680" y="4853280"/>
            <a:ext cx="7924800" cy="4711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58" indent="-182558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FFB000"/>
              </a:buClr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79" indent="-174621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FFB000"/>
              </a:buClr>
              <a:buFont typeface="Arial" panose="020B0604020202020204" pitchFamily="34" charset="0"/>
              <a:buChar char="−"/>
              <a:defRPr sz="14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37" indent="-182558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FFB000"/>
              </a:buClr>
              <a:buFont typeface="Arial" panose="020B0604020202020204" pitchFamily="34" charset="0"/>
              <a:buChar char="•"/>
              <a:defRPr sz="12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2770" indent="-173034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FFB000"/>
              </a:buClr>
              <a:buFont typeface="Arial" panose="020B0604020202020204" pitchFamily="34" charset="0"/>
              <a:buChar char="−"/>
              <a:defRPr sz="12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Use one of ours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6FB673-FDDB-4D4A-9B2F-DF62A2B85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53" y="5324475"/>
            <a:ext cx="11210925" cy="1533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8D580F8-7020-425F-B8E0-B8506DB098DD}"/>
              </a:ext>
            </a:extLst>
          </p:cNvPr>
          <p:cNvSpPr/>
          <p:nvPr/>
        </p:nvSpPr>
        <p:spPr>
          <a:xfrm>
            <a:off x="487680" y="1184443"/>
            <a:ext cx="6096000" cy="7232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Documentation</a:t>
            </a:r>
          </a:p>
          <a:p>
            <a:pPr marL="468308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Sage300SDK-FinderInterface.docx</a:t>
            </a:r>
          </a:p>
        </p:txBody>
      </p:sp>
    </p:spTree>
    <p:extLst>
      <p:ext uri="{BB962C8B-B14F-4D97-AF65-F5344CB8AC3E}">
        <p14:creationId xmlns:p14="http://schemas.microsoft.com/office/powerpoint/2010/main" val="848821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Finder – Finder Properties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7F91BA-13CB-493C-9B31-B601C1795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1" y="1254968"/>
            <a:ext cx="10386527" cy="471195"/>
          </a:xfrm>
        </p:spPr>
        <p:txBody>
          <a:bodyPr/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Sage.CA.SBS.ERP.Sage300.Common.Plugin.ViewFinderProperties.js</a:t>
            </a:r>
          </a:p>
          <a:p>
            <a:pPr marL="468308" lvl="1" indent="-28575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Minimal definitions for 2019.2</a:t>
            </a:r>
          </a:p>
          <a:p>
            <a:pPr marL="468308" lvl="1" indent="-28575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More definitions coming in 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3930FA-0BAD-4525-A446-7ABEBB200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613" y="2044960"/>
            <a:ext cx="7128588" cy="414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4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Finder – Old Vs. New Finder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7F91BA-13CB-493C-9B31-B601C1795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1" y="1254968"/>
            <a:ext cx="10386527" cy="1550144"/>
          </a:xfrm>
        </p:spPr>
        <p:txBody>
          <a:bodyPr/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Old finders will continue to work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Upgrade wizard will not replace existing old finders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Code Generation wizard will generate new finder logic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Web.config setting for controlling display of new finder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D858B6-2B65-4DDC-AFEB-40804F1A2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76" y="2805112"/>
            <a:ext cx="9601200" cy="12477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EE4501-30E8-4E9E-8460-6723A1B4E4D9}"/>
              </a:ext>
            </a:extLst>
          </p:cNvPr>
          <p:cNvSpPr txBox="1">
            <a:spLocks/>
          </p:cNvSpPr>
          <p:nvPr/>
        </p:nvSpPr>
        <p:spPr bwMode="gray">
          <a:xfrm>
            <a:off x="487680" y="4241726"/>
            <a:ext cx="10386527" cy="15501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58" indent="-182558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FFB000"/>
              </a:buClr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79" indent="-174621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FFB000"/>
              </a:buClr>
              <a:buFont typeface="Arial" panose="020B0604020202020204" pitchFamily="34" charset="0"/>
              <a:buChar char="−"/>
              <a:defRPr sz="14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37" indent="-182558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FFB000"/>
              </a:buClr>
              <a:buFont typeface="Arial" panose="020B0604020202020204" pitchFamily="34" charset="0"/>
              <a:buChar char="•"/>
              <a:defRPr sz="12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2770" indent="-173034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FFB000"/>
              </a:buClr>
              <a:buFont typeface="Arial" panose="020B0604020202020204" pitchFamily="34" charset="0"/>
              <a:buChar char="−"/>
              <a:defRPr sz="12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308" lvl="1" indent="-285750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FF0000"/>
                </a:solidFill>
              </a:rPr>
              <a:t>NOTE: This is for future use to present a display similar to the desktop. However, only the “</a:t>
            </a:r>
            <a:r>
              <a:rPr lang="en-US" dirty="0" err="1">
                <a:solidFill>
                  <a:srgbClr val="FF0000"/>
                </a:solidFill>
              </a:rPr>
              <a:t>MatchOnly</a:t>
            </a:r>
            <a:r>
              <a:rPr lang="en-US" dirty="0">
                <a:solidFill>
                  <a:srgbClr val="FF0000"/>
                </a:solidFill>
              </a:rPr>
              <a:t>” behavior is supported and changes to the other behaviors are not supported and are at your own risk</a:t>
            </a:r>
          </a:p>
        </p:txBody>
      </p:sp>
    </p:spTree>
    <p:extLst>
      <p:ext uri="{BB962C8B-B14F-4D97-AF65-F5344CB8AC3E}">
        <p14:creationId xmlns:p14="http://schemas.microsoft.com/office/powerpoint/2010/main" val="1735936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Grid - Motivation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7F91BA-13CB-493C-9B31-B601C1795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7924800" cy="4876800"/>
          </a:xfrm>
        </p:spPr>
        <p:txBody>
          <a:bodyPr/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Overly complex framework and implementation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/>
                </a:solidFill>
              </a:rPr>
              <a:t>Lots of setup, lots of code for every screen with a grid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Repository pattern (entire screen UI as one repository)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/>
                </a:solidFill>
              </a:rPr>
              <a:t>Unlike the desktop where every grid has its own data source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No generic grid control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/>
                </a:solidFill>
              </a:rPr>
              <a:t>No “standard” implementation, interface, events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Usability issues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/>
                </a:solidFill>
              </a:rPr>
              <a:t>Differences from screen to screen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/>
                </a:solidFill>
              </a:rPr>
              <a:t>Selecting multiple lines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/>
                </a:solidFill>
              </a:rPr>
              <a:t>Editing inside a cell can be finicky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3EF6F3-415A-4BDF-8F6F-A66AA9DEC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1508760"/>
            <a:ext cx="3581400" cy="384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14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Grid – New Design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440E036-9F29-4907-9D61-9A01EC94D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7924800" cy="4876800"/>
          </a:xfrm>
        </p:spPr>
        <p:txBody>
          <a:bodyPr/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Addresses the motivation points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/>
                </a:solidFill>
              </a:rPr>
              <a:t>Complexity, bundled with UI payload, generic control, usability issues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New pattern for header-detail type repository on server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/>
                </a:solidFill>
              </a:rPr>
              <a:t>Elimination of fixed header-detail pattern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/>
                </a:solidFill>
              </a:rPr>
              <a:t>Common repository interfaces directly with Business Views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/>
                </a:solidFill>
              </a:rPr>
              <a:t>Code Generation Wizard generates entities and compositions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New generic grids on the client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/>
                </a:solidFill>
              </a:rPr>
              <a:t>View List (the most common grid which supports CRUD operations)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/>
                </a:solidFill>
              </a:rPr>
              <a:t>Optional Fields Control (setup or edit of optional fields)</a:t>
            </a:r>
          </a:p>
          <a:p>
            <a:pPr marL="1200150" lvl="2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solidFill>
                  <a:schemeClr val="tx1"/>
                </a:solidFill>
              </a:rPr>
              <a:t>Only setup for 2019.2 release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/>
                </a:solidFill>
              </a:rPr>
              <a:t>Other (i.e. Tax Authorities type grid)</a:t>
            </a:r>
          </a:p>
          <a:p>
            <a:pPr marL="1200150" lvl="2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solidFill>
                  <a:schemeClr val="tx1"/>
                </a:solidFill>
              </a:rPr>
              <a:t>Not in 2019.2 release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899D9E-3940-40A5-8A7A-90EE01125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1781175"/>
            <a:ext cx="35147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29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Grid – Architecture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AFFFCD0-E79A-4470-B446-46815B2BF86E}"/>
              </a:ext>
            </a:extLst>
          </p:cNvPr>
          <p:cNvSpPr txBox="1">
            <a:spLocks/>
          </p:cNvSpPr>
          <p:nvPr/>
        </p:nvSpPr>
        <p:spPr bwMode="gray">
          <a:xfrm>
            <a:off x="381000" y="1600200"/>
            <a:ext cx="5562600" cy="4876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58" indent="-182558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FFB000"/>
              </a:buClr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79" indent="-174621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FFB000"/>
              </a:buClr>
              <a:buFont typeface="Arial" panose="020B0604020202020204" pitchFamily="34" charset="0"/>
              <a:buChar char="−"/>
              <a:defRPr sz="14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37" indent="-182558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FFB000"/>
              </a:buClr>
              <a:buFont typeface="Arial" panose="020B0604020202020204" pitchFamily="34" charset="0"/>
              <a:buChar char="•"/>
              <a:defRPr sz="12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2770" indent="-173034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FFB000"/>
              </a:buClr>
              <a:buFont typeface="Arial" panose="020B0604020202020204" pitchFamily="34" charset="0"/>
              <a:buChar char="−"/>
              <a:defRPr sz="12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Header-Detail Differences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Generic grid and controller manages the CRUD operations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Compartmentalizing the grid with backend Business Views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Simplifies the payload for the UI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More responsive and better performing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Less developer code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Extensible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Grid defined in JSON file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Client interface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Server interface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Extend JSON to participate in events and methods</a:t>
            </a:r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C785A6-333B-4A54-B6EA-3C0C0512D60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195" y="1676400"/>
            <a:ext cx="5943600" cy="4724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9326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Versions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238295" cy="5008456"/>
          </a:xfrm>
        </p:spPr>
        <p:txBody>
          <a:bodyPr numCol="1"/>
          <a:lstStyle/>
          <a:p>
            <a:pPr lvl="1"/>
            <a:r>
              <a:rPr lang="en-US" sz="2400" dirty="0"/>
              <a:t>Accpac.Advantage and Accpac.Advantage.Types versions are still </a:t>
            </a:r>
            <a:r>
              <a:rPr lang="en-US" sz="2400" b="1" dirty="0"/>
              <a:t>6.6.0.10</a:t>
            </a:r>
          </a:p>
          <a:p>
            <a:pPr lvl="1"/>
            <a:r>
              <a:rPr lang="en-US" sz="2200" dirty="0"/>
              <a:t>Version in Code Generation Wizard is still 66A</a:t>
            </a:r>
          </a:p>
          <a:p>
            <a:pPr lvl="1"/>
            <a:r>
              <a:rPr lang="en-US" sz="2200" dirty="0"/>
              <a:t>Kendo has been upgraded to 2019.1.115</a:t>
            </a:r>
          </a:p>
          <a:p>
            <a:pPr lvl="1"/>
            <a:r>
              <a:rPr lang="en-US" sz="2200" dirty="0"/>
              <a:t>.NET Framework has been updated to 4.7.2</a:t>
            </a:r>
          </a:p>
          <a:p>
            <a:pPr lvl="1"/>
            <a:r>
              <a:rPr lang="en-US" sz="2200" dirty="0" err="1"/>
              <a:t>SDK.BuildTasks</a:t>
            </a:r>
            <a:r>
              <a:rPr lang="en-US" sz="2200" dirty="0"/>
              <a:t> updated to 14.0.14.9.23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36485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Grid – Interactions with Business Entity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DBE29A-8C40-4B0E-97A8-30E7AE58F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8241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Added a “guid” property to each Business 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Grid DOM object has “</a:t>
            </a:r>
            <a:r>
              <a:rPr lang="en-US" sz="2000" dirty="0" err="1"/>
              <a:t>guid</a:t>
            </a:r>
            <a:r>
              <a:rPr lang="en-US" sz="2000" dirty="0"/>
              <a:t>” 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Grid library sends the “</a:t>
            </a:r>
            <a:r>
              <a:rPr lang="en-US" sz="2000" dirty="0" err="1"/>
              <a:t>guid</a:t>
            </a:r>
            <a:r>
              <a:rPr lang="en-US" sz="2000" dirty="0"/>
              <a:t>” to the </a:t>
            </a:r>
            <a:r>
              <a:rPr lang="en-US" sz="2000" dirty="0" err="1"/>
              <a:t>GridDataServiceController</a:t>
            </a:r>
            <a:r>
              <a:rPr lang="en-US" sz="2000" dirty="0"/>
              <a:t> for every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GridDataServiceController</a:t>
            </a:r>
            <a:r>
              <a:rPr lang="en-US" sz="2000" dirty="0"/>
              <a:t> looks up the Business Entity in the session pool using “</a:t>
            </a:r>
            <a:r>
              <a:rPr lang="en-US" sz="2000" dirty="0" err="1"/>
              <a:t>guid</a:t>
            </a:r>
            <a:r>
              <a:rPr lang="en-US" sz="2000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GridDataServiceController</a:t>
            </a:r>
            <a:r>
              <a:rPr lang="en-US" sz="2000" dirty="0"/>
              <a:t> performing CRUD operations on the Business Entity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7D2CB2-5BE4-4856-80CF-85073AF03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130" y="2133456"/>
            <a:ext cx="6840010" cy="37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4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Grid – Grid HTML Helper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7DCF8F44-DB0C-4BC9-9694-94152D964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9060" y="1366944"/>
            <a:ext cx="8912545" cy="19118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4935C9-D2DA-4CD7-B3DC-8659C9F39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25" y="3363984"/>
            <a:ext cx="10631217" cy="231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59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Grid – Grid HTML Helper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2C45D0-A538-4C8F-B98B-8078451C7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41" y="1728012"/>
            <a:ext cx="10828608" cy="370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10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Grid – JSON Configuration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1339E9-B6D1-4DEC-A7CB-A0EB14D22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968" y="1366944"/>
            <a:ext cx="6561538" cy="49258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29AEE9-1423-4A5A-A1CE-B779FEEC9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8241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Config is now in a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generated by the wizard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Customization / Extension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47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Grid – Client Interface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FCA822-10E8-4F4A-88B8-0AEC3106C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199"/>
            <a:ext cx="11430000" cy="5145833"/>
          </a:xfrm>
        </p:spPr>
        <p:txBody>
          <a:bodyPr/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Documentation</a:t>
            </a:r>
          </a:p>
          <a:p>
            <a:pPr marL="468308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Sage300SDK-GridClientInterface.docx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Assumptions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solidFill>
                  <a:schemeClr val="tx1"/>
                </a:solidFill>
              </a:rPr>
              <a:t>Client and server are always synchronized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solidFill>
                  <a:schemeClr val="tx1"/>
                </a:solidFill>
              </a:rPr>
              <a:t>All columns must be defined in the JSON file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solidFill>
                  <a:schemeClr val="tx1"/>
                </a:solidFill>
              </a:rPr>
              <a:t>Control is created using an HTML helper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Configuration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dirty="0" err="1">
                <a:solidFill>
                  <a:schemeClr val="tx1"/>
                </a:solidFill>
              </a:rPr>
              <a:t>init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Methods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solidFill>
                  <a:schemeClr val="tx1"/>
                </a:solidFill>
              </a:rPr>
              <a:t>refresh, commit, dirty, </a:t>
            </a:r>
            <a:r>
              <a:rPr lang="en-US" sz="1600" dirty="0" err="1">
                <a:solidFill>
                  <a:schemeClr val="tx1"/>
                </a:solidFill>
              </a:rPr>
              <a:t>allowsInsert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allowsDelete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showColumn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columnTemplate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currentRecord</a:t>
            </a:r>
            <a:r>
              <a:rPr lang="en-US" sz="1600" dirty="0">
                <a:solidFill>
                  <a:schemeClr val="tx1"/>
                </a:solidFill>
              </a:rPr>
              <a:t>, filter, </a:t>
            </a:r>
            <a:r>
              <a:rPr lang="en-US" sz="1600" dirty="0" err="1">
                <a:solidFill>
                  <a:schemeClr val="tx1"/>
                </a:solidFill>
              </a:rPr>
              <a:t>readOnly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columnCount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fieldName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columnTitle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columnEditable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setValue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Events (grid and column level)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solidFill>
                  <a:schemeClr val="tx1"/>
                </a:solidFill>
              </a:rPr>
              <a:t>columnChanged, gridChanged, gridAfterSetActiveRecord, gridBeforeDelete, gridAfterDelete, gridBeforeCreate, gridAfterCreate, gridAfterInsert, columnBeforeDisplay, columnDoubleClick, columnBeforeFinder, columnBeforeEdit, columnStartEdit, columnEndEdit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endParaRPr lang="en-US" sz="1600" dirty="0">
              <a:solidFill>
                <a:schemeClr val="tx1"/>
              </a:solidFill>
            </a:endParaRP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9661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Grid – Server Interface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A0AF32-5879-4D2C-917D-145BD268D22C}"/>
              </a:ext>
            </a:extLst>
          </p:cNvPr>
          <p:cNvSpPr txBox="1">
            <a:spLocks/>
          </p:cNvSpPr>
          <p:nvPr/>
        </p:nvSpPr>
        <p:spPr bwMode="gray">
          <a:xfrm>
            <a:off x="381000" y="1600200"/>
            <a:ext cx="11430000" cy="4876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58" indent="-182558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FFB000"/>
              </a:buClr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79" indent="-174621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FFB000"/>
              </a:buClr>
              <a:buFont typeface="Arial" panose="020B0604020202020204" pitchFamily="34" charset="0"/>
              <a:buChar char="−"/>
              <a:defRPr sz="14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37" indent="-182558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FFB000"/>
              </a:buClr>
              <a:buFont typeface="Arial" panose="020B0604020202020204" pitchFamily="34" charset="0"/>
              <a:buChar char="•"/>
              <a:defRPr sz="12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2770" indent="-173034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FFB000"/>
              </a:buClr>
              <a:buFont typeface="Arial" panose="020B0604020202020204" pitchFamily="34" charset="0"/>
              <a:buChar char="−"/>
              <a:defRPr sz="12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Documentation</a:t>
            </a:r>
          </a:p>
          <a:p>
            <a:pPr marL="468308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Sage300SDK-GridServerInterface.docx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Customization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400" dirty="0"/>
              <a:t>Server side only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400" dirty="0"/>
              <a:t>CRUD routed to the GridDataServiceController</a:t>
            </a:r>
          </a:p>
          <a:p>
            <a:pPr marL="1200150" lvl="2" indent="-28575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Create your controller to inherit and override as needed</a:t>
            </a:r>
          </a:p>
          <a:p>
            <a:pPr marL="1200150" lvl="2" indent="-28575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Register your controller in the bootstrapper</a:t>
            </a:r>
          </a:p>
          <a:p>
            <a:pPr marL="1200150" lvl="2" indent="-28575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Define your controller in the grid’s JSON file (i.e. GridDataServiceController : </a:t>
            </a:r>
            <a:r>
              <a:rPr lang="en-US" dirty="0" err="1"/>
              <a:t>MyGridDataServerController</a:t>
            </a:r>
            <a:r>
              <a:rPr lang="en-US" dirty="0"/>
              <a:t>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Customization Methods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Read, Create, Insert, Update, MoveTo, Delete</a:t>
            </a:r>
          </a:p>
        </p:txBody>
      </p:sp>
    </p:spTree>
    <p:extLst>
      <p:ext uri="{BB962C8B-B14F-4D97-AF65-F5344CB8AC3E}">
        <p14:creationId xmlns:p14="http://schemas.microsoft.com/office/powerpoint/2010/main" val="1958049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Grid – Web SDK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821B08-7C6A-4F5C-93B7-AD04BFACD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4876800"/>
          </a:xfrm>
        </p:spPr>
        <p:txBody>
          <a:bodyPr/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Code Generation Wizard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/>
                </a:solidFill>
              </a:rPr>
              <a:t>Generates working grid for header-detail type UI</a:t>
            </a:r>
          </a:p>
          <a:p>
            <a:pPr marL="1147971" lvl="2" indent="-28575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Select “Generate Grid” in options tab</a:t>
            </a:r>
            <a:endParaRPr lang="en-US" dirty="0">
              <a:solidFill>
                <a:schemeClr val="tx1"/>
              </a:solidFill>
            </a:endParaRP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/>
                </a:solidFill>
              </a:rPr>
              <a:t>Generates new Finder (dynamic, extensible, faster, less code, …)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Samples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/>
                </a:solidFill>
              </a:rPr>
              <a:t>All refactored to use new finder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Receipt refactored to use new grid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Documentation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Grid Client Interface Definition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Grid Server Interface Definition</a:t>
            </a:r>
          </a:p>
          <a:p>
            <a:pPr marL="973350" lvl="1" indent="-285750">
              <a:spcBef>
                <a:spcPts val="300"/>
              </a:spcBef>
              <a:spcAft>
                <a:spcPts val="300"/>
              </a:spcAft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60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Needs to Hear Partner Requests?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3"/>
            <a:ext cx="6496478" cy="4916411"/>
          </a:xfrm>
        </p:spPr>
        <p:txBody>
          <a:bodyPr numCol="1"/>
          <a:lstStyle/>
          <a:p>
            <a:pPr lvl="1">
              <a:lnSpc>
                <a:spcPct val="100000"/>
              </a:lnSpc>
            </a:pPr>
            <a:r>
              <a:rPr lang="en-US" sz="2400" dirty="0"/>
              <a:t>Sage 300 Product Manager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Allocates capacity per release and sets roadmap for product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Contact him regarding functionality, documentation, tutorials, enhancements, etc. </a:t>
            </a:r>
            <a:r>
              <a:rPr lang="en-US" sz="2000" b="1" i="1" dirty="0"/>
              <a:t>not in the SDK </a:t>
            </a:r>
            <a:r>
              <a:rPr lang="en-US" sz="2000" dirty="0"/>
              <a:t>that should be there to </a:t>
            </a:r>
            <a:r>
              <a:rPr lang="en-US" sz="2000" b="1" i="1" dirty="0"/>
              <a:t>better assist with efficient development practices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Architecture/Development capacity requests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We will advise, address and allocate resources within our capacity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Tracking requests on high, medium, low priority basis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The partner’s voice and feedback resounds the loudest!</a:t>
            </a:r>
          </a:p>
          <a:p>
            <a:pPr lvl="2">
              <a:lnSpc>
                <a:spcPct val="100000"/>
              </a:lnSpc>
            </a:pP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1BD35F-48F4-4C7E-95DE-20D9D1104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615" y="1366943"/>
            <a:ext cx="4733925" cy="3219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CAC040-D2D9-483D-8212-2867916E9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615" y="4713105"/>
            <a:ext cx="4733925" cy="201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09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231999" cy="2366157"/>
          </a:xfrm>
        </p:spPr>
        <p:txBody>
          <a:bodyPr numCol="1"/>
          <a:lstStyle/>
          <a:p>
            <a:pPr lvl="1"/>
            <a:r>
              <a:rPr lang="en-US" sz="2400" dirty="0"/>
              <a:t>Open Source</a:t>
            </a:r>
          </a:p>
          <a:p>
            <a:pPr lvl="2"/>
            <a:r>
              <a:rPr lang="en-US" sz="2000" dirty="0">
                <a:hlinkClick r:id="rId3"/>
              </a:rPr>
              <a:t>https://github.com/SageNADev/Sage300-SDK</a:t>
            </a:r>
            <a:endParaRPr lang="en-US" sz="2000" dirty="0"/>
          </a:p>
          <a:p>
            <a:pPr lvl="2"/>
            <a:r>
              <a:rPr lang="en-US" sz="2000" dirty="0"/>
              <a:t>2019.2 is available in the “master” branch</a:t>
            </a:r>
          </a:p>
          <a:p>
            <a:pPr lvl="2"/>
            <a:r>
              <a:rPr lang="en-US" sz="2000" dirty="0"/>
              <a:t>2020 is available in the “develop” branch (in-progress)</a:t>
            </a:r>
          </a:p>
          <a:p>
            <a:pPr lvl="2"/>
            <a:r>
              <a:rPr lang="en-US" sz="2000" dirty="0"/>
              <a:t>Archives</a:t>
            </a:r>
          </a:p>
          <a:p>
            <a:pPr lvl="2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2107B3-4426-4D33-BC58-851F15C5C72A}"/>
              </a:ext>
            </a:extLst>
          </p:cNvPr>
          <p:cNvSpPr/>
          <p:nvPr/>
        </p:nvSpPr>
        <p:spPr>
          <a:xfrm>
            <a:off x="757806" y="3598877"/>
            <a:ext cx="10940218" cy="2062103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2019.1 available in “release-2019.1”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2019.0 available in “release-2019.0”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2018.2 available in “release-2018.2”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2018.1 available in “release-2018.1”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2018.0 available in “release-2018”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2017.2 available in “release-2017.2”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2017.1 available in “release-2017.1”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2017.0 available in “release-2017”</a:t>
            </a:r>
          </a:p>
        </p:txBody>
      </p:sp>
    </p:spTree>
    <p:extLst>
      <p:ext uri="{BB962C8B-B14F-4D97-AF65-F5344CB8AC3E}">
        <p14:creationId xmlns:p14="http://schemas.microsoft.com/office/powerpoint/2010/main" val="178442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Wizard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8478560-D11F-490D-B623-DBF1AA638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25" y="1366944"/>
            <a:ext cx="11379134" cy="5125296"/>
          </a:xfrm>
        </p:spPr>
        <p:txBody>
          <a:bodyPr numCol="1"/>
          <a:lstStyle/>
          <a:p>
            <a:pPr lvl="1"/>
            <a:r>
              <a:rPr lang="en-US" sz="2000" dirty="0"/>
              <a:t>Global Files updated to 2019.2</a:t>
            </a:r>
          </a:p>
          <a:p>
            <a:pPr lvl="1"/>
            <a:r>
              <a:rPr lang="en-US" sz="2000" dirty="0"/>
              <a:t>Target Framework 4.7.2</a:t>
            </a:r>
          </a:p>
          <a:p>
            <a:pPr lvl="1"/>
            <a:r>
              <a:rPr lang="en-US" sz="2000" dirty="0"/>
              <a:t>Kendo has been upgraded to 2019.1.115</a:t>
            </a:r>
          </a:p>
          <a:p>
            <a:pPr lvl="1"/>
            <a:r>
              <a:rPr lang="en-US" sz="2000" dirty="0"/>
              <a:t>Defects Corrected</a:t>
            </a:r>
          </a:p>
          <a:p>
            <a:pPr lvl="2"/>
            <a:r>
              <a:rPr lang="en-US" sz="1600" dirty="0"/>
              <a:t>None</a:t>
            </a:r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3533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379134" cy="5125296"/>
          </a:xfrm>
        </p:spPr>
        <p:txBody>
          <a:bodyPr numCol="1"/>
          <a:lstStyle/>
          <a:p>
            <a:pPr lvl="1"/>
            <a:r>
              <a:rPr lang="en-US" sz="2000" dirty="0"/>
              <a:t>Global Files updated to 2019.2</a:t>
            </a:r>
          </a:p>
          <a:p>
            <a:pPr lvl="1"/>
            <a:r>
              <a:rPr lang="en-US" sz="2000" dirty="0"/>
              <a:t>Target Framework 4.7.2</a:t>
            </a:r>
          </a:p>
          <a:p>
            <a:pPr lvl="1"/>
            <a:r>
              <a:rPr lang="en-US" sz="2000" dirty="0"/>
              <a:t>Defects Corrected</a:t>
            </a:r>
          </a:p>
          <a:p>
            <a:pPr lvl="2"/>
            <a:r>
              <a:rPr lang="en-US" sz="1600" dirty="0"/>
              <a:t>Wizard properly generates check for </a:t>
            </a:r>
            <a:r>
              <a:rPr lang="en-US" sz="1600" dirty="0" err="1"/>
              <a:t>ViewModel.UserAccess</a:t>
            </a:r>
            <a:r>
              <a:rPr lang="en-US" sz="1600" dirty="0"/>
              <a:t> == null and invokes </a:t>
            </a:r>
            <a:r>
              <a:rPr lang="en-US" sz="1600" dirty="0" err="1"/>
              <a:t>GetAccessRights</a:t>
            </a:r>
            <a:r>
              <a:rPr lang="en-US" sz="1600" dirty="0"/>
              <a:t>()</a:t>
            </a:r>
          </a:p>
          <a:p>
            <a:pPr lvl="1"/>
            <a:r>
              <a:rPr lang="en-US" sz="2000" dirty="0"/>
              <a:t>Generates new code for Finder</a:t>
            </a:r>
          </a:p>
          <a:p>
            <a:pPr lvl="2"/>
            <a:r>
              <a:rPr lang="en-US" sz="1600" dirty="0"/>
              <a:t>No more Finder Controller, </a:t>
            </a:r>
            <a:r>
              <a:rPr lang="en-US" sz="1600" dirty="0" err="1"/>
              <a:t>BootStrapper</a:t>
            </a:r>
            <a:r>
              <a:rPr lang="en-US" sz="1600" dirty="0"/>
              <a:t>, JavaScript code</a:t>
            </a:r>
          </a:p>
          <a:p>
            <a:pPr lvl="2"/>
            <a:r>
              <a:rPr lang="en-US" sz="1600" dirty="0"/>
              <a:t>Replaced with simple finder definition in JavaScript code</a:t>
            </a:r>
          </a:p>
          <a:p>
            <a:pPr lvl="1"/>
            <a:r>
              <a:rPr lang="en-US" sz="2000" dirty="0"/>
              <a:t>Generates new code for Grid on Header/Detail type if option selected</a:t>
            </a:r>
          </a:p>
          <a:p>
            <a:pPr lvl="2"/>
            <a:r>
              <a:rPr lang="en-US" sz="1600" dirty="0"/>
              <a:t>Creates JSON Grid Definition file and the necessary code to display a grid</a:t>
            </a:r>
          </a:p>
          <a:p>
            <a:pPr lvl="1"/>
            <a:endParaRPr lang="en-US" sz="20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6301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Global Files updated to 2019.2</a:t>
            </a:r>
          </a:p>
          <a:p>
            <a:pPr lvl="1"/>
            <a:r>
              <a:rPr lang="en-US" sz="2000" dirty="0"/>
              <a:t>Target Framework 4.7.2</a:t>
            </a:r>
          </a:p>
          <a:p>
            <a:pPr lvl="1"/>
            <a:r>
              <a:rPr lang="en-US" sz="2000" dirty="0"/>
              <a:t>Defects Corrected</a:t>
            </a:r>
          </a:p>
          <a:p>
            <a:pPr lvl="2"/>
            <a:r>
              <a:rPr lang="en-US" sz="1600" dirty="0"/>
              <a:t>None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046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Global Files updated to 2019.2</a:t>
            </a:r>
          </a:p>
          <a:p>
            <a:pPr lvl="1"/>
            <a:r>
              <a:rPr lang="en-US" sz="2000" dirty="0"/>
              <a:t>Target Framework 4.7.2</a:t>
            </a:r>
          </a:p>
          <a:p>
            <a:pPr lvl="1"/>
            <a:r>
              <a:rPr lang="en-US" sz="2000" dirty="0"/>
              <a:t>All projects in solution upgraded to target Microsoft .NET Framework 4.7.2</a:t>
            </a:r>
          </a:p>
          <a:p>
            <a:pPr lvl="1"/>
            <a:r>
              <a:rPr lang="en-US" sz="2000" dirty="0"/>
              <a:t>Defects Corrected</a:t>
            </a:r>
          </a:p>
          <a:p>
            <a:pPr lvl="2"/>
            <a:r>
              <a:rPr lang="en-US" sz="1600" dirty="0"/>
              <a:t>None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4201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3F3EFE56-28F7-42AC-93BC-069057415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25" y="1366944"/>
            <a:ext cx="11379134" cy="5125296"/>
          </a:xfrm>
        </p:spPr>
        <p:txBody>
          <a:bodyPr numCol="1"/>
          <a:lstStyle/>
          <a:p>
            <a:pPr lvl="1"/>
            <a:r>
              <a:rPr lang="en-US" sz="2000" dirty="0"/>
              <a:t>Global Files updated to 2019.2</a:t>
            </a:r>
          </a:p>
          <a:p>
            <a:pPr lvl="1"/>
            <a:r>
              <a:rPr lang="en-US" sz="2000" dirty="0"/>
              <a:t>Target Framework 4.7.2</a:t>
            </a:r>
          </a:p>
          <a:p>
            <a:pPr lvl="1"/>
            <a:r>
              <a:rPr lang="en-US" sz="2000" dirty="0"/>
              <a:t>All samples upgraded to use new Finder</a:t>
            </a:r>
          </a:p>
          <a:p>
            <a:pPr lvl="1"/>
            <a:r>
              <a:rPr lang="en-US" sz="2000" dirty="0"/>
              <a:t>Receipt sample upgraded to use new Grid</a:t>
            </a:r>
          </a:p>
          <a:p>
            <a:pPr lvl="2"/>
            <a:endParaRPr lang="en-US" sz="1600" dirty="0"/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1651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ISV Project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5454BE28-522F-46B0-88ED-CD536B737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25" y="1366944"/>
            <a:ext cx="11379134" cy="5125296"/>
          </a:xfrm>
        </p:spPr>
        <p:txBody>
          <a:bodyPr numCol="1"/>
          <a:lstStyle/>
          <a:p>
            <a:pPr lvl="1"/>
            <a:r>
              <a:rPr lang="en-US" sz="2000" dirty="0"/>
              <a:t>Defects Corrected</a:t>
            </a:r>
            <a:endParaRPr lang="en-US" sz="1600" dirty="0"/>
          </a:p>
          <a:p>
            <a:pPr lvl="2"/>
            <a:r>
              <a:rPr lang="en-US" sz="1600" dirty="0"/>
              <a:t>Removed web.config file(s) from deployment folders</a:t>
            </a:r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204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4"/>
            <a:ext cx="10241599" cy="5008456"/>
          </a:xfrm>
        </p:spPr>
        <p:txBody>
          <a:bodyPr numCol="1"/>
          <a:lstStyle/>
          <a:p>
            <a:pPr lvl="1"/>
            <a:r>
              <a:rPr lang="en-US" sz="2400" dirty="0"/>
              <a:t>Updated Upgrade Instructions for 2019.1 to 2019.2 in </a:t>
            </a:r>
            <a:r>
              <a:rPr lang="en-US" sz="2400" b="1" dirty="0"/>
              <a:t>docs/upgrades</a:t>
            </a:r>
          </a:p>
          <a:p>
            <a:pPr lvl="1"/>
            <a:r>
              <a:rPr lang="en-US" sz="2400" dirty="0"/>
              <a:t>New Sage300SDK_20192WebSDKOverview.pptx in </a:t>
            </a:r>
            <a:r>
              <a:rPr lang="en-US" sz="2400" b="1" dirty="0"/>
              <a:t>docs/presentations</a:t>
            </a:r>
          </a:p>
          <a:p>
            <a:pPr lvl="1"/>
            <a:r>
              <a:rPr lang="en-US" sz="2400" dirty="0"/>
              <a:t>Updated Sage300SDK_WorkerProcessing.docx in </a:t>
            </a:r>
            <a:r>
              <a:rPr lang="en-US" sz="2400" b="1" dirty="0"/>
              <a:t>docs/development</a:t>
            </a:r>
          </a:p>
          <a:p>
            <a:pPr lvl="1"/>
            <a:r>
              <a:rPr lang="en-US" sz="2400" dirty="0"/>
              <a:t>New Sage300SDK_GridClientInterface.docx in </a:t>
            </a:r>
            <a:r>
              <a:rPr lang="en-US" sz="2400" b="1" dirty="0"/>
              <a:t>docs/development</a:t>
            </a:r>
          </a:p>
          <a:p>
            <a:pPr lvl="1"/>
            <a:r>
              <a:rPr lang="en-US" sz="2400" dirty="0"/>
              <a:t>New Sage300SDK_GridServerInterface.docx in </a:t>
            </a:r>
            <a:r>
              <a:rPr lang="en-US" sz="2400" b="1" dirty="0"/>
              <a:t>docs/development</a:t>
            </a:r>
          </a:p>
          <a:p>
            <a:pPr lvl="1"/>
            <a:r>
              <a:rPr lang="en-US" sz="2400" dirty="0"/>
              <a:t>New Sage300SDK_FinderInterface.docx in </a:t>
            </a:r>
            <a:r>
              <a:rPr lang="en-US" sz="2400" b="1" dirty="0"/>
              <a:t>docs/development</a:t>
            </a:r>
          </a:p>
          <a:p>
            <a:pPr lvl="1"/>
            <a:r>
              <a:rPr lang="en-US" sz="2400" dirty="0"/>
              <a:t>Updated docs for copyrights, screenshots, etc.</a:t>
            </a:r>
          </a:p>
          <a:p>
            <a:pPr lvl="2"/>
            <a:endParaRPr lang="en-US" sz="2000" dirty="0"/>
          </a:p>
          <a:p>
            <a:pPr marL="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6550886"/>
      </p:ext>
    </p:extLst>
  </p:cSld>
  <p:clrMapOvr>
    <a:masterClrMapping/>
  </p:clrMapOvr>
</p:sld>
</file>

<file path=ppt/theme/theme1.xml><?xml version="1.0" encoding="utf-8"?>
<a:theme xmlns:a="http://schemas.openxmlformats.org/drawingml/2006/main" name="1_Orange">
  <a:themeElements>
    <a:clrScheme name="Orange 1">
      <a:dk1>
        <a:srgbClr val="2B2421"/>
      </a:dk1>
      <a:lt1>
        <a:sysClr val="window" lastClr="FFFFFF"/>
      </a:lt1>
      <a:dk2>
        <a:srgbClr val="44546A"/>
      </a:dk2>
      <a:lt2>
        <a:srgbClr val="E7E6E6"/>
      </a:lt2>
      <a:accent1>
        <a:srgbClr val="FFB000"/>
      </a:accent1>
      <a:accent2>
        <a:srgbClr val="8E8A86"/>
      </a:accent2>
      <a:accent3>
        <a:srgbClr val="C6BEB8"/>
      </a:accent3>
      <a:accent4>
        <a:srgbClr val="ECE9E5"/>
      </a:accent4>
      <a:accent5>
        <a:srgbClr val="A59F98"/>
      </a:accent5>
      <a:accent6>
        <a:srgbClr val="DAD3CC"/>
      </a:accent6>
      <a:hlink>
        <a:srgbClr val="1963F6"/>
      </a:hlink>
      <a:folHlink>
        <a:srgbClr val="1963F6"/>
      </a:folHlink>
    </a:clrScheme>
    <a:fontScheme name="Sag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81E29A2-1F45-4EF4-9198-633BD3794DF4}" vid="{013C412F-4D8D-4D09-B36F-15C7E3976D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3692</TotalTime>
  <Words>1447</Words>
  <Application>Microsoft Office PowerPoint</Application>
  <PresentationFormat>Widescreen</PresentationFormat>
  <Paragraphs>248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1_Orange</vt:lpstr>
      <vt:lpstr>PowerPoint Presentation</vt:lpstr>
      <vt:lpstr>Versions</vt:lpstr>
      <vt:lpstr>Solution Wizard</vt:lpstr>
      <vt:lpstr>Code Generation Wizard</vt:lpstr>
      <vt:lpstr>Customization Wizard</vt:lpstr>
      <vt:lpstr>Upgrade Wizard</vt:lpstr>
      <vt:lpstr>Samples</vt:lpstr>
      <vt:lpstr>Merge ISV Project</vt:lpstr>
      <vt:lpstr>Documentation</vt:lpstr>
      <vt:lpstr>Partner Defects in the Application</vt:lpstr>
      <vt:lpstr>Worker Process Enhancement</vt:lpstr>
      <vt:lpstr>Finder - Motivation</vt:lpstr>
      <vt:lpstr>Finder – New Design</vt:lpstr>
      <vt:lpstr>Finder – New Interface</vt:lpstr>
      <vt:lpstr>Finder – Finder Properties</vt:lpstr>
      <vt:lpstr>Finder – Old Vs. New Finder</vt:lpstr>
      <vt:lpstr>Web Grid - Motivation</vt:lpstr>
      <vt:lpstr>Web Grid – New Design</vt:lpstr>
      <vt:lpstr>Web Grid – Architecture</vt:lpstr>
      <vt:lpstr>Web Grid – Interactions with Business Entity</vt:lpstr>
      <vt:lpstr>Web Grid – Grid HTML Helper</vt:lpstr>
      <vt:lpstr>Web Grid – Grid HTML Helper</vt:lpstr>
      <vt:lpstr>Web Grid – JSON Configuration File</vt:lpstr>
      <vt:lpstr>Web Grid – Client Interface</vt:lpstr>
      <vt:lpstr>Web Grid – Server Interface</vt:lpstr>
      <vt:lpstr>Web Grid – Web SDK</vt:lpstr>
      <vt:lpstr>Who Needs to Hear Partner Requests?</vt:lpstr>
      <vt:lpstr>GitHub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Sage 300 2019.2 Web SDK Overview</dc:title>
  <dc:creator>Thomas, John</dc:creator>
  <cp:lastModifiedBy>Thomas, John</cp:lastModifiedBy>
  <cp:revision>161</cp:revision>
  <dcterms:created xsi:type="dcterms:W3CDTF">2016-07-18T14:13:16Z</dcterms:created>
  <dcterms:modified xsi:type="dcterms:W3CDTF">2019-04-29T04:03:28Z</dcterms:modified>
</cp:coreProperties>
</file>