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4"/>
  </p:notesMasterIdLst>
  <p:handoutMasterIdLst>
    <p:handoutMasterId r:id="rId35"/>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0" r:id="rId20"/>
    <p:sldId id="435" r:id="rId21"/>
    <p:sldId id="399" r:id="rId22"/>
    <p:sldId id="455" r:id="rId23"/>
    <p:sldId id="458" r:id="rId24"/>
    <p:sldId id="456" r:id="rId25"/>
    <p:sldId id="457" r:id="rId26"/>
    <p:sldId id="460" r:id="rId27"/>
    <p:sldId id="461" r:id="rId28"/>
    <p:sldId id="451" r:id="rId29"/>
    <p:sldId id="402" r:id="rId30"/>
    <p:sldId id="453" r:id="rId31"/>
    <p:sldId id="454" r:id="rId32"/>
    <p:sldId id="367" r:id="rId33"/>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3" autoAdjust="0"/>
    <p:restoredTop sz="94014" autoAdjust="0"/>
  </p:normalViewPr>
  <p:slideViewPr>
    <p:cSldViewPr snapToGrid="0" snapToObjects="1" showGuides="1">
      <p:cViewPr varScale="1">
        <p:scale>
          <a:sx n="108" d="100"/>
          <a:sy n="108" d="100"/>
        </p:scale>
        <p:origin x="528" y="96"/>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19/03/2021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3/19/2021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3/19/2021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3/19/2021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3/19/2021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3/19/2021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3/19/2021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3/19/2021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March 18, 2021</a:t>
            </a:r>
          </a:p>
        </p:txBody>
      </p:sp>
      <p:sp>
        <p:nvSpPr>
          <p:cNvPr id="6" name="Text Placeholder 5"/>
          <p:cNvSpPr>
            <a:spLocks noGrp="1"/>
          </p:cNvSpPr>
          <p:nvPr>
            <p:ph type="body" sz="quarter" idx="15"/>
          </p:nvPr>
        </p:nvSpPr>
        <p:spPr/>
        <p:txBody>
          <a:bodyPr/>
          <a:lstStyle/>
          <a:p>
            <a:r>
              <a:rPr lang="en-GB" dirty="0"/>
              <a:t>2021.2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Known defects addressed</a:t>
            </a:r>
          </a:p>
          <a:p>
            <a:pPr lvl="1"/>
            <a:r>
              <a:rPr lang="en-US" dirty="0"/>
              <a:t>Updated JDOC in JavaScript files</a:t>
            </a:r>
          </a:p>
          <a:p>
            <a:pPr lvl="1"/>
            <a:r>
              <a:rPr lang="en-US" dirty="0"/>
              <a:t>Customization samples refactored to adhere to new Module, Area and JavaScript changes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2021.0 </a:t>
            </a:r>
            <a:r>
              <a:rPr lang="en-US" dirty="0">
                <a:sym typeface="Wingdings" panose="05000000000000000000" pitchFamily="2" charset="2"/>
              </a:rPr>
              <a:t></a:t>
            </a:r>
            <a:r>
              <a:rPr lang="en-US" dirty="0"/>
              <a:t> 2021.2</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Added new document for new Options Menu interface with examples</a:t>
            </a:r>
          </a:p>
          <a:p>
            <a:pPr lvl="1"/>
            <a:r>
              <a:rPr lang="en-US" dirty="0"/>
              <a:t>Added new document for Server-Side Reporting Callback Feature with examples</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Easily add, remove, and otherwise manage the available options in the OptionsMenu</a:t>
            </a:r>
          </a:p>
          <a:p>
            <a:pPr lvl="1"/>
            <a:r>
              <a:rPr lang="en-GB" dirty="0"/>
              <a:t>Areas\Shared\Scripts\..OptionsMenu.js</a:t>
            </a:r>
          </a:p>
          <a:p>
            <a:pPr lvl="1"/>
            <a:r>
              <a:rPr lang="en-GB" dirty="0"/>
              <a:t>No longer allows only if Import, Export, etc. security is in place</a:t>
            </a:r>
          </a:p>
          <a:p>
            <a:pPr lvl="1"/>
            <a:r>
              <a:rPr lang="en-GB" dirty="0"/>
              <a:t>New interface eliminates DOM interaction</a:t>
            </a:r>
          </a:p>
          <a:p>
            <a:pPr lvl="1"/>
            <a:r>
              <a:rPr lang="en-GB" dirty="0"/>
              <a:t>All menu items assigned an id</a:t>
            </a:r>
          </a:p>
          <a:p>
            <a:pPr lvl="1"/>
            <a:r>
              <a:rPr lang="en-GB" dirty="0"/>
              <a:t>See documentation for usage</a:t>
            </a:r>
          </a:p>
          <a:p>
            <a:pPr lvl="1"/>
            <a:r>
              <a:rPr lang="en-GB" dirty="0"/>
              <a:t>Note: disable method coming in August</a:t>
            </a:r>
          </a:p>
        </p:txBody>
      </p:sp>
      <p:sp>
        <p:nvSpPr>
          <p:cNvPr id="6" name="Title 5"/>
          <p:cNvSpPr>
            <a:spLocks noGrp="1"/>
          </p:cNvSpPr>
          <p:nvPr>
            <p:ph type="title"/>
          </p:nvPr>
        </p:nvSpPr>
        <p:spPr/>
        <p:txBody>
          <a:bodyPr/>
          <a:lstStyle/>
          <a:p>
            <a:r>
              <a:rPr lang="en-GB" dirty="0"/>
              <a:t>Options Menu JavaScript</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7" name="Picture 6">
            <a:extLst>
              <a:ext uri="{FF2B5EF4-FFF2-40B4-BE49-F238E27FC236}">
                <a16:creationId xmlns:a16="http://schemas.microsoft.com/office/drawing/2014/main" id="{03AB0DDA-7325-424D-8E23-488AEBEB2BA9}"/>
              </a:ext>
            </a:extLst>
          </p:cNvPr>
          <p:cNvPicPr>
            <a:picLocks noChangeAspect="1"/>
          </p:cNvPicPr>
          <p:nvPr/>
        </p:nvPicPr>
        <p:blipFill>
          <a:blip r:embed="rId2"/>
          <a:stretch>
            <a:fillRect/>
          </a:stretch>
        </p:blipFill>
        <p:spPr>
          <a:xfrm>
            <a:off x="6340353" y="1983082"/>
            <a:ext cx="5600114" cy="4152465"/>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Easily invoke functionality when report is complete</a:t>
            </a:r>
          </a:p>
          <a:p>
            <a:pPr lvl="1"/>
            <a:r>
              <a:rPr lang="en-GB" dirty="0"/>
              <a:t>Replaces previous client callback functionality on sg.utls.openReport call when report was closed</a:t>
            </a:r>
          </a:p>
          <a:p>
            <a:pPr lvl="1"/>
            <a:r>
              <a:rPr lang="en-GB" dirty="0"/>
              <a:t>Print to PDF feature requires this change</a:t>
            </a:r>
          </a:p>
          <a:p>
            <a:pPr lvl="1"/>
            <a:r>
              <a:rPr lang="en-GB" dirty="0"/>
              <a:t>Note: New functionality is when report has completed as opposed to closed</a:t>
            </a:r>
          </a:p>
          <a:p>
            <a:pPr lvl="1"/>
            <a:r>
              <a:rPr lang="en-GB" dirty="0"/>
              <a:t>See documentation for usage</a:t>
            </a:r>
          </a:p>
        </p:txBody>
      </p:sp>
      <p:sp>
        <p:nvSpPr>
          <p:cNvPr id="6" name="Title 5"/>
          <p:cNvSpPr>
            <a:spLocks noGrp="1"/>
          </p:cNvSpPr>
          <p:nvPr>
            <p:ph type="title"/>
          </p:nvPr>
        </p:nvSpPr>
        <p:spPr>
          <a:xfrm>
            <a:off x="508000" y="1227382"/>
            <a:ext cx="5618815" cy="525218"/>
          </a:xfrm>
        </p:spPr>
        <p:txBody>
          <a:bodyPr/>
          <a:lstStyle/>
          <a:p>
            <a:r>
              <a:rPr lang="en-GB" dirty="0"/>
              <a:t>Server-Side Report Callback</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8" name="Picture 7">
            <a:extLst>
              <a:ext uri="{FF2B5EF4-FFF2-40B4-BE49-F238E27FC236}">
                <a16:creationId xmlns:a16="http://schemas.microsoft.com/office/drawing/2014/main" id="{821398BA-76F8-48FC-9888-977E0A63FC49}"/>
              </a:ext>
            </a:extLst>
          </p:cNvPr>
          <p:cNvPicPr/>
          <p:nvPr/>
        </p:nvPicPr>
        <p:blipFill>
          <a:blip r:embed="rId2"/>
          <a:stretch>
            <a:fillRect/>
          </a:stretch>
        </p:blipFill>
        <p:spPr>
          <a:xfrm>
            <a:off x="6501221" y="2209060"/>
            <a:ext cx="4930082" cy="1492188"/>
          </a:xfrm>
          <a:prstGeom prst="rect">
            <a:avLst/>
          </a:prstGeom>
        </p:spPr>
      </p:pic>
      <p:pic>
        <p:nvPicPr>
          <p:cNvPr id="10" name="Picture 9">
            <a:extLst>
              <a:ext uri="{FF2B5EF4-FFF2-40B4-BE49-F238E27FC236}">
                <a16:creationId xmlns:a16="http://schemas.microsoft.com/office/drawing/2014/main" id="{7BFE78E0-46DF-4C97-A165-21F9ED50323F}"/>
              </a:ext>
            </a:extLst>
          </p:cNvPr>
          <p:cNvPicPr>
            <a:picLocks noChangeAspect="1"/>
          </p:cNvPicPr>
          <p:nvPr/>
        </p:nvPicPr>
        <p:blipFill>
          <a:blip r:embed="rId3"/>
          <a:stretch>
            <a:fillRect/>
          </a:stretch>
        </p:blipFill>
        <p:spPr>
          <a:xfrm>
            <a:off x="6094412" y="3770174"/>
            <a:ext cx="5981700" cy="2600325"/>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Easily invoke a new endpoint for the location of the ExternalContent folder</a:t>
            </a:r>
          </a:p>
          <a:p>
            <a:pPr lvl="1"/>
            <a:r>
              <a:rPr lang="en-GB" dirty="0"/>
              <a:t>Added to the Core\Common controller</a:t>
            </a:r>
          </a:p>
          <a:p>
            <a:pPr lvl="1"/>
            <a:r>
              <a:rPr lang="en-GB" dirty="0"/>
              <a:t>Method for JavaScript and C#</a:t>
            </a:r>
          </a:p>
          <a:p>
            <a:pPr lvl="1"/>
            <a:endParaRPr lang="en-GB" dirty="0"/>
          </a:p>
        </p:txBody>
      </p:sp>
      <p:sp>
        <p:nvSpPr>
          <p:cNvPr id="6" name="Title 5"/>
          <p:cNvSpPr>
            <a:spLocks noGrp="1"/>
          </p:cNvSpPr>
          <p:nvPr>
            <p:ph type="title"/>
          </p:nvPr>
        </p:nvSpPr>
        <p:spPr/>
        <p:txBody>
          <a:bodyPr/>
          <a:lstStyle/>
          <a:p>
            <a:r>
              <a:rPr lang="en-GB" dirty="0"/>
              <a:t>External Content Location</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8" name="Picture 7">
            <a:extLst>
              <a:ext uri="{FF2B5EF4-FFF2-40B4-BE49-F238E27FC236}">
                <a16:creationId xmlns:a16="http://schemas.microsoft.com/office/drawing/2014/main" id="{AB9E6C58-DA7A-4D5F-9AF3-0AFA610B7D66}"/>
              </a:ext>
            </a:extLst>
          </p:cNvPr>
          <p:cNvPicPr>
            <a:picLocks noChangeAspect="1"/>
          </p:cNvPicPr>
          <p:nvPr/>
        </p:nvPicPr>
        <p:blipFill>
          <a:blip r:embed="rId2"/>
          <a:stretch>
            <a:fillRect/>
          </a:stretch>
        </p:blipFill>
        <p:spPr>
          <a:xfrm>
            <a:off x="6232656" y="1088993"/>
            <a:ext cx="5548930" cy="5210263"/>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Partners have reported having to manual bind dropdown controls</a:t>
            </a:r>
          </a:p>
          <a:p>
            <a:pPr lvl="1"/>
            <a:r>
              <a:rPr lang="en-GB" dirty="0"/>
              <a:t>KoSageDropDownListFor interface is fine</a:t>
            </a:r>
          </a:p>
          <a:p>
            <a:pPr lvl="1"/>
            <a:r>
              <a:rPr lang="en-GB" dirty="0"/>
              <a:t>A missing supplied attribute is the cause</a:t>
            </a:r>
          </a:p>
          <a:p>
            <a:pPr lvl="2"/>
            <a:r>
              <a:rPr lang="en-GB" dirty="0"/>
              <a:t>See highlighted text</a:t>
            </a:r>
          </a:p>
          <a:p>
            <a:pPr lvl="1"/>
            <a:r>
              <a:rPr lang="en-GB" dirty="0"/>
              <a:t>Adding this attribute allow manual code to be removed</a:t>
            </a:r>
          </a:p>
          <a:p>
            <a:pPr lvl="1"/>
            <a:r>
              <a:rPr lang="en-GB" dirty="0"/>
              <a:t>Any affected samples have been updated</a:t>
            </a:r>
          </a:p>
          <a:p>
            <a:pPr lvl="1"/>
            <a:endParaRPr lang="en-GB" dirty="0"/>
          </a:p>
        </p:txBody>
      </p:sp>
      <p:sp>
        <p:nvSpPr>
          <p:cNvPr id="6" name="Title 5"/>
          <p:cNvSpPr>
            <a:spLocks noGrp="1"/>
          </p:cNvSpPr>
          <p:nvPr>
            <p:ph type="title"/>
          </p:nvPr>
        </p:nvSpPr>
        <p:spPr>
          <a:xfrm>
            <a:off x="508000" y="1227382"/>
            <a:ext cx="6469849" cy="525218"/>
          </a:xfrm>
        </p:spPr>
        <p:txBody>
          <a:bodyPr/>
          <a:lstStyle/>
          <a:p>
            <a:r>
              <a:rPr lang="en-GB" dirty="0"/>
              <a:t>Two-Way Binding for Dropdown</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10" name="Picture 9">
            <a:extLst>
              <a:ext uri="{FF2B5EF4-FFF2-40B4-BE49-F238E27FC236}">
                <a16:creationId xmlns:a16="http://schemas.microsoft.com/office/drawing/2014/main" id="{F87ACF56-B6E3-4DE6-925C-E37240993C5C}"/>
              </a:ext>
            </a:extLst>
          </p:cNvPr>
          <p:cNvPicPr>
            <a:picLocks noChangeAspect="1"/>
          </p:cNvPicPr>
          <p:nvPr/>
        </p:nvPicPr>
        <p:blipFill>
          <a:blip r:embed="rId2"/>
          <a:stretch>
            <a:fillRect/>
          </a:stretch>
        </p:blipFill>
        <p:spPr>
          <a:xfrm>
            <a:off x="6246813" y="2048383"/>
            <a:ext cx="5789299" cy="367101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Note: Minification tool used by post-build utility does not support ES6 and therefore JavaScript files containing ES6 will not be minified</a:t>
            </a:r>
          </a:p>
          <a:p>
            <a:pPr lvl="1"/>
            <a:r>
              <a:rPr lang="en-GB" dirty="0"/>
              <a:t>Note: New minification tool coming in August</a:t>
            </a:r>
          </a:p>
        </p:txBody>
      </p:sp>
      <p:sp>
        <p:nvSpPr>
          <p:cNvPr id="6" name="Title 5"/>
          <p:cNvSpPr>
            <a:spLocks noGrp="1"/>
          </p:cNvSpPr>
          <p:nvPr>
            <p:ph type="title"/>
          </p:nvPr>
        </p:nvSpPr>
        <p:spPr>
          <a:xfrm>
            <a:off x="508000" y="1227382"/>
            <a:ext cx="6469849" cy="525218"/>
          </a:xfrm>
        </p:spPr>
        <p:txBody>
          <a:bodyPr/>
          <a:lstStyle/>
          <a:p>
            <a:r>
              <a:rPr lang="en-GB" dirty="0"/>
              <a:t>JavaScript ES6</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7" name="Picture 6">
            <a:extLst>
              <a:ext uri="{FF2B5EF4-FFF2-40B4-BE49-F238E27FC236}">
                <a16:creationId xmlns:a16="http://schemas.microsoft.com/office/drawing/2014/main" id="{5FBDC3E5-C0B9-47A3-9B7D-791019350C45}"/>
              </a:ext>
            </a:extLst>
          </p:cNvPr>
          <p:cNvPicPr>
            <a:picLocks noChangeAspect="1"/>
          </p:cNvPicPr>
          <p:nvPr/>
        </p:nvPicPr>
        <p:blipFill>
          <a:blip r:embed="rId3"/>
          <a:stretch>
            <a:fillRect/>
          </a:stretch>
        </p:blipFill>
        <p:spPr>
          <a:xfrm>
            <a:off x="6874031" y="1038204"/>
            <a:ext cx="3788052" cy="5334514"/>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4720001" cy="4013198"/>
          </a:xfrm>
        </p:spPr>
        <p:txBody>
          <a:bodyPr/>
          <a:lstStyle/>
          <a:p>
            <a:pPr lvl="1"/>
            <a:r>
              <a:rPr lang="en-GB" dirty="0"/>
              <a:t>Performance issue discovered</a:t>
            </a:r>
          </a:p>
          <a:p>
            <a:pPr lvl="1"/>
            <a:r>
              <a:rPr lang="en-GB" dirty="0"/>
              <a:t>18% of Sage screens did not prefix module in bootstrapper registration</a:t>
            </a:r>
          </a:p>
          <a:p>
            <a:pPr lvl="1"/>
            <a:r>
              <a:rPr lang="en-GB" dirty="0"/>
              <a:t>Any entries in XXBootstrapper.cs needs prefix for efficient lookup and to avoid collisions with other modules</a:t>
            </a:r>
          </a:p>
          <a:p>
            <a:pPr lvl="1"/>
            <a:r>
              <a:rPr lang="en-GB" dirty="0"/>
              <a:t>Code Generation Wizard generates correctly</a:t>
            </a:r>
          </a:p>
          <a:p>
            <a:pPr lvl="1"/>
            <a:r>
              <a:rPr lang="en-GB" dirty="0"/>
              <a:t>Partners not affected unless manual entries do not specify prefix</a:t>
            </a:r>
          </a:p>
        </p:txBody>
      </p:sp>
      <p:sp>
        <p:nvSpPr>
          <p:cNvPr id="6" name="Title 5"/>
          <p:cNvSpPr>
            <a:spLocks noGrp="1"/>
          </p:cNvSpPr>
          <p:nvPr>
            <p:ph type="title"/>
          </p:nvPr>
        </p:nvSpPr>
        <p:spPr>
          <a:xfrm>
            <a:off x="508000" y="1227382"/>
            <a:ext cx="6469849" cy="525218"/>
          </a:xfrm>
        </p:spPr>
        <p:txBody>
          <a:bodyPr/>
          <a:lstStyle/>
          <a:p>
            <a:r>
              <a:rPr lang="en-GB" dirty="0"/>
              <a:t>Controller Factory</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5FE4AB12-3D10-4D51-98B6-AFBB31DDB0A3}"/>
              </a:ext>
            </a:extLst>
          </p:cNvPr>
          <p:cNvPicPr>
            <a:picLocks noChangeAspect="1"/>
          </p:cNvPicPr>
          <p:nvPr/>
        </p:nvPicPr>
        <p:blipFill>
          <a:blip r:embed="rId2"/>
          <a:stretch>
            <a:fillRect/>
          </a:stretch>
        </p:blipFill>
        <p:spPr>
          <a:xfrm>
            <a:off x="5379868" y="1900237"/>
            <a:ext cx="6645542" cy="4198722"/>
          </a:xfrm>
          <a:prstGeom prst="rect">
            <a:avLst/>
          </a:prstGeom>
        </p:spPr>
      </p:pic>
    </p:spTree>
    <p:extLst>
      <p:ext uri="{BB962C8B-B14F-4D97-AF65-F5344CB8AC3E}">
        <p14:creationId xmlns:p14="http://schemas.microsoft.com/office/powerpoint/2010/main" val="17100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3/19/2021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07138" y="1233488"/>
            <a:ext cx="5457734" cy="4978400"/>
          </a:xfrm>
        </p:spPr>
        <p:txBody>
          <a:bodyPr/>
          <a:lstStyle/>
          <a:p>
            <a:r>
              <a:rPr lang="en-GB" dirty="0"/>
              <a:t>Coming in August</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20</a:t>
            </a:fld>
            <a:endParaRPr lang="en-GB" dirty="0"/>
          </a:p>
        </p:txBody>
      </p:sp>
    </p:spTree>
    <p:extLst>
      <p:ext uri="{BB962C8B-B14F-4D97-AF65-F5344CB8AC3E}">
        <p14:creationId xmlns:p14="http://schemas.microsoft.com/office/powerpoint/2010/main" val="153825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Accpac.Advantage and Accpac.Advantage.Types</a:t>
            </a:r>
          </a:p>
          <a:p>
            <a:pPr lvl="2"/>
            <a:r>
              <a:rPr lang="en-US" dirty="0"/>
              <a:t>6.8.0.0 </a:t>
            </a:r>
            <a:r>
              <a:rPr lang="en-US" dirty="0">
                <a:sym typeface="Wingdings" panose="05000000000000000000" pitchFamily="2" charset="2"/>
              </a:rPr>
              <a:t> 6.9.0.0</a:t>
            </a:r>
          </a:p>
          <a:p>
            <a:pPr lvl="1"/>
            <a:r>
              <a:rPr lang="en-US" dirty="0">
                <a:sym typeface="Wingdings" panose="05000000000000000000" pitchFamily="2" charset="2"/>
              </a:rPr>
              <a:t>JQuery</a:t>
            </a:r>
          </a:p>
          <a:p>
            <a:pPr lvl="2"/>
            <a:r>
              <a:rPr lang="en-US" dirty="0"/>
              <a:t>3.4.1 </a:t>
            </a:r>
            <a:r>
              <a:rPr lang="en-US" dirty="0">
                <a:sym typeface="Wingdings" panose="05000000000000000000" pitchFamily="2" charset="2"/>
              </a:rPr>
              <a:t> 3.5.2</a:t>
            </a:r>
          </a:p>
          <a:p>
            <a:pPr lvl="1"/>
            <a:r>
              <a:rPr lang="en-US" dirty="0">
                <a:sym typeface="Wingdings" panose="05000000000000000000" pitchFamily="2" charset="2"/>
              </a:rPr>
              <a:t>Kendo UI</a:t>
            </a:r>
          </a:p>
          <a:p>
            <a:pPr lvl="2"/>
            <a:r>
              <a:rPr lang="en-US" dirty="0">
                <a:sym typeface="Wingdings" panose="05000000000000000000" pitchFamily="2" charset="2"/>
              </a:rPr>
              <a:t>2019.1.115  2021.1.224</a:t>
            </a:r>
          </a:p>
          <a:p>
            <a:pPr lvl="1"/>
            <a:r>
              <a:rPr lang="en-US" dirty="0">
                <a:sym typeface="Wingdings" panose="05000000000000000000" pitchFamily="2" charset="2"/>
              </a:rPr>
              <a:t>Visual Studio 2019 support only</a:t>
            </a:r>
          </a:p>
          <a:p>
            <a:pPr lvl="2"/>
            <a:r>
              <a:rPr lang="en-US" dirty="0">
                <a:sym typeface="Wingdings" panose="05000000000000000000" pitchFamily="2" charset="2"/>
              </a:rPr>
              <a:t>Deprecating support for Wizards using Visual Studio 2017</a:t>
            </a:r>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21</a:t>
            </a:fld>
            <a:endParaRPr lang="en-GB"/>
          </a:p>
        </p:txBody>
      </p:sp>
    </p:spTree>
    <p:extLst>
      <p:ext uri="{BB962C8B-B14F-4D97-AF65-F5344CB8AC3E}">
        <p14:creationId xmlns:p14="http://schemas.microsoft.com/office/powerpoint/2010/main" val="171164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11163420" cy="4573588"/>
          </a:xfrm>
        </p:spPr>
        <p:txBody>
          <a:bodyPr/>
          <a:lstStyle/>
          <a:p>
            <a:pPr lvl="1"/>
            <a:r>
              <a:rPr lang="en-US" dirty="0"/>
              <a:t>All “old” finders to be deprecated</a:t>
            </a:r>
          </a:p>
          <a:p>
            <a:pPr lvl="1"/>
            <a:r>
              <a:rPr lang="en-US" dirty="0"/>
              <a:t>Enhancements in:</a:t>
            </a:r>
          </a:p>
          <a:p>
            <a:pPr lvl="2"/>
            <a:r>
              <a:rPr lang="en-US" dirty="0"/>
              <a:t>Data Handling</a:t>
            </a:r>
          </a:p>
          <a:p>
            <a:pPr lvl="2"/>
            <a:r>
              <a:rPr lang="en-US" dirty="0"/>
              <a:t>Persistence and Filtering</a:t>
            </a:r>
          </a:p>
          <a:p>
            <a:pPr lvl="2"/>
            <a:r>
              <a:rPr lang="en-US" dirty="0"/>
              <a:t>Resizing and expanding the grid</a:t>
            </a:r>
          </a:p>
          <a:p>
            <a:pPr lvl="2"/>
            <a:r>
              <a:rPr lang="en-US" dirty="0"/>
              <a:t>Sorting</a:t>
            </a:r>
          </a:p>
          <a:p>
            <a:pPr lvl="2"/>
            <a:r>
              <a:rPr lang="en-US" dirty="0"/>
              <a:t>Keyboard Navigation</a:t>
            </a:r>
          </a:p>
          <a:p>
            <a:pPr lvl="2"/>
            <a:r>
              <a:rPr lang="en-US" dirty="0"/>
              <a:t>Reordering of columns</a:t>
            </a:r>
          </a:p>
          <a:p>
            <a:pPr lvl="2"/>
            <a:r>
              <a:rPr lang="en-US" dirty="0"/>
              <a:t>More like the desktop finder!</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22</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508000" y="2157967"/>
            <a:ext cx="8188414" cy="4573588"/>
          </a:xfrm>
        </p:spPr>
        <p:txBody>
          <a:bodyPr/>
          <a:lstStyle/>
          <a:p>
            <a:pPr lvl="1"/>
            <a:r>
              <a:rPr lang="en-US" dirty="0"/>
              <a:t>Terser - Minification tool</a:t>
            </a:r>
          </a:p>
          <a:p>
            <a:pPr marL="342900" indent="-342900">
              <a:buFont typeface="Arial" panose="020B0604020202020204" pitchFamily="34" charset="0"/>
              <a:buChar char="•"/>
            </a:pPr>
            <a:r>
              <a:rPr lang="en-US" sz="2000" dirty="0"/>
              <a:t>JavaScript parser, mangler, optimizer and beautifier toolkit for ES6+</a:t>
            </a:r>
          </a:p>
          <a:p>
            <a:pPr marL="342900" indent="-342900">
              <a:buFont typeface="Arial" panose="020B0604020202020204" pitchFamily="34" charset="0"/>
              <a:buChar char="•"/>
            </a:pPr>
            <a:r>
              <a:rPr lang="en-US" sz="2000" dirty="0"/>
              <a:t>A plugin of WebPack to minify</a:t>
            </a:r>
          </a:p>
          <a:p>
            <a:pPr marL="342900" indent="-342900">
              <a:buFont typeface="Arial" panose="020B0604020202020204" pitchFamily="34" charset="0"/>
              <a:buChar char="•"/>
            </a:pPr>
            <a:r>
              <a:rPr lang="en-US" sz="2000" dirty="0"/>
              <a:t>A fork of uglify-es which was widely used</a:t>
            </a:r>
          </a:p>
          <a:p>
            <a:pPr marL="342900" indent="-342900">
              <a:buFont typeface="Arial" panose="020B0604020202020204" pitchFamily="34" charset="0"/>
              <a:buChar char="•"/>
            </a:pPr>
            <a:r>
              <a:rPr lang="en-US" dirty="0"/>
              <a:t>Command line</a:t>
            </a:r>
          </a:p>
          <a:p>
            <a:pPr marL="342900" indent="-342900">
              <a:buFont typeface="Arial" panose="020B0604020202020204" pitchFamily="34" charset="0"/>
              <a:buChar char="•"/>
            </a:pPr>
            <a:r>
              <a:rPr lang="en-US" sz="2000" dirty="0"/>
              <a:t>Basic syntax check</a:t>
            </a:r>
          </a:p>
          <a:p>
            <a:pPr marL="342900" indent="-342900">
              <a:buFont typeface="Arial" panose="020B0604020202020204" pitchFamily="34" charset="0"/>
              <a:buChar char="•"/>
            </a:pPr>
            <a:r>
              <a:rPr lang="en-US" dirty="0"/>
              <a:t>65% compression rate</a:t>
            </a:r>
          </a:p>
          <a:p>
            <a:pPr marL="342900" indent="-342900">
              <a:buFont typeface="Arial" panose="020B0604020202020204" pitchFamily="34" charset="0"/>
              <a:buChar char="•"/>
            </a:pPr>
            <a:r>
              <a:rPr lang="en-US" sz="2000" dirty="0"/>
              <a:t>~ 5-minute run for 1600+ files</a:t>
            </a:r>
          </a:p>
          <a:p>
            <a:pPr lvl="1"/>
            <a:endParaRPr lang="en-US" dirty="0"/>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23</a:t>
            </a:fld>
            <a:endParaRPr lang="en-GB"/>
          </a:p>
        </p:txBody>
      </p:sp>
      <p:pic>
        <p:nvPicPr>
          <p:cNvPr id="7" name="Picture 6">
            <a:extLst>
              <a:ext uri="{FF2B5EF4-FFF2-40B4-BE49-F238E27FC236}">
                <a16:creationId xmlns:a16="http://schemas.microsoft.com/office/drawing/2014/main" id="{DD31BC7F-6308-4ACF-8C68-230C8B36A102}"/>
              </a:ext>
            </a:extLst>
          </p:cNvPr>
          <p:cNvPicPr>
            <a:picLocks noChangeAspect="1"/>
          </p:cNvPicPr>
          <p:nvPr/>
        </p:nvPicPr>
        <p:blipFill>
          <a:blip r:embed="rId2"/>
          <a:stretch>
            <a:fillRect/>
          </a:stretch>
        </p:blipFill>
        <p:spPr>
          <a:xfrm>
            <a:off x="6791678" y="3308612"/>
            <a:ext cx="5169085" cy="1950598"/>
          </a:xfrm>
          <a:prstGeom prst="rect">
            <a:avLst/>
          </a:prstGeom>
        </p:spPr>
      </p:pic>
      <p:sp>
        <p:nvSpPr>
          <p:cNvPr id="8" name="Title 5">
            <a:extLst>
              <a:ext uri="{FF2B5EF4-FFF2-40B4-BE49-F238E27FC236}">
                <a16:creationId xmlns:a16="http://schemas.microsoft.com/office/drawing/2014/main" id="{4161FF83-8407-46AA-ACBA-8D2C86CE92EF}"/>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Minification Enhancement</a:t>
            </a:r>
          </a:p>
        </p:txBody>
      </p:sp>
    </p:spTree>
    <p:extLst>
      <p:ext uri="{BB962C8B-B14F-4D97-AF65-F5344CB8AC3E}">
        <p14:creationId xmlns:p14="http://schemas.microsoft.com/office/powerpoint/2010/main" val="322142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Add web help to Sage 300’s Help section for screen sensitive help</a:t>
            </a:r>
          </a:p>
          <a:p>
            <a:pPr lvl="1"/>
            <a:r>
              <a:rPr lang="en-US" dirty="0"/>
              <a:t>Partner or other hosts</a:t>
            </a:r>
          </a:p>
          <a:p>
            <a:pPr lvl="1"/>
            <a:r>
              <a:rPr lang="en-US" dirty="0"/>
              <a:t>Partner supplies tokenized URL</a:t>
            </a:r>
          </a:p>
          <a:p>
            <a:pPr lvl="1"/>
            <a:r>
              <a:rPr lang="en-US" dirty="0"/>
              <a:t>Partner supplies a MenuHelp.xml for inclusion in the Web Help</a:t>
            </a:r>
          </a:p>
          <a:p>
            <a:pPr lvl="1"/>
            <a:r>
              <a:rPr lang="en-US" dirty="0"/>
              <a:t>Partner supplies an optional resource for localization</a:t>
            </a:r>
          </a:p>
          <a:p>
            <a:pPr lvl="1"/>
            <a:r>
              <a:rPr lang="en-US" dirty="0"/>
              <a:t>Bonus - Add context sensitive help for our screens too!</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24</a:t>
            </a:fld>
            <a:endParaRPr lang="en-GB"/>
          </a:p>
        </p:txBody>
      </p:sp>
      <p:pic>
        <p:nvPicPr>
          <p:cNvPr id="7" name="Picture 6">
            <a:extLst>
              <a:ext uri="{FF2B5EF4-FFF2-40B4-BE49-F238E27FC236}">
                <a16:creationId xmlns:a16="http://schemas.microsoft.com/office/drawing/2014/main" id="{A40DC94B-CE8E-400F-913A-7BDC597C43BC}"/>
              </a:ext>
            </a:extLst>
          </p:cNvPr>
          <p:cNvPicPr>
            <a:picLocks noChangeAspect="1"/>
          </p:cNvPicPr>
          <p:nvPr/>
        </p:nvPicPr>
        <p:blipFill>
          <a:blip r:embed="rId2"/>
          <a:stretch>
            <a:fillRect/>
          </a:stretch>
        </p:blipFill>
        <p:spPr>
          <a:xfrm>
            <a:off x="5304531" y="2018226"/>
            <a:ext cx="6706956" cy="4204772"/>
          </a:xfrm>
          <a:prstGeom prst="rect">
            <a:avLst/>
          </a:prstGeom>
        </p:spPr>
      </p:pic>
    </p:spTree>
    <p:extLst>
      <p:ext uri="{BB962C8B-B14F-4D97-AF65-F5344CB8AC3E}">
        <p14:creationId xmlns:p14="http://schemas.microsoft.com/office/powerpoint/2010/main" val="83765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Use properties being generated for a screen to layout widgets for screen generation</a:t>
            </a:r>
          </a:p>
          <a:p>
            <a:pPr lvl="1"/>
            <a:r>
              <a:rPr lang="en-US" dirty="0"/>
              <a:t>Textboxes, Finders, Grids, Labels, Buttons, Checkboxes, Radio Buttons, Tabs, etc.</a:t>
            </a:r>
          </a:p>
          <a:p>
            <a:pPr lvl="1"/>
            <a:r>
              <a:rPr lang="en-US" dirty="0"/>
              <a:t>Supporting JavaScript stubs and active code for data binding, event handling, initialization, etc.</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UI Layout Wizard</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25</a:t>
            </a:fld>
            <a:endParaRPr lang="en-GB"/>
          </a:p>
        </p:txBody>
      </p:sp>
      <p:pic>
        <p:nvPicPr>
          <p:cNvPr id="7" name="Picture 6">
            <a:extLst>
              <a:ext uri="{FF2B5EF4-FFF2-40B4-BE49-F238E27FC236}">
                <a16:creationId xmlns:a16="http://schemas.microsoft.com/office/drawing/2014/main" id="{B6308570-FEC6-490E-87EE-6680715A02C4}"/>
              </a:ext>
            </a:extLst>
          </p:cNvPr>
          <p:cNvPicPr>
            <a:picLocks noChangeAspect="1"/>
          </p:cNvPicPr>
          <p:nvPr/>
        </p:nvPicPr>
        <p:blipFill>
          <a:blip r:embed="rId2"/>
          <a:stretch>
            <a:fillRect/>
          </a:stretch>
        </p:blipFill>
        <p:spPr>
          <a:xfrm>
            <a:off x="5461370" y="1752600"/>
            <a:ext cx="6480911" cy="4281026"/>
          </a:xfrm>
          <a:prstGeom prst="rect">
            <a:avLst/>
          </a:prstGeom>
        </p:spPr>
      </p:pic>
    </p:spTree>
    <p:extLst>
      <p:ext uri="{BB962C8B-B14F-4D97-AF65-F5344CB8AC3E}">
        <p14:creationId xmlns:p14="http://schemas.microsoft.com/office/powerpoint/2010/main" val="1027773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Internal developers define finders in ..ViewFinderProperties.js</a:t>
            </a:r>
          </a:p>
          <a:p>
            <a:pPr lvl="1"/>
            <a:r>
              <a:rPr lang="en-US" dirty="0"/>
              <a:t>External developers define their finders in their version of ..ViewFinderProperties.js</a:t>
            </a:r>
          </a:p>
          <a:p>
            <a:pPr lvl="2"/>
            <a:r>
              <a:rPr lang="en-US" dirty="0"/>
              <a:t>To be included in partner bundle</a:t>
            </a:r>
          </a:p>
          <a:p>
            <a:pPr lvl="1"/>
            <a:r>
              <a:rPr lang="en-US" dirty="0"/>
              <a:t>Define a file before usage in Code Generation Wizard</a:t>
            </a:r>
          </a:p>
          <a:p>
            <a:pPr lvl="1"/>
            <a:r>
              <a:rPr lang="en-US" dirty="0"/>
              <a:t>Plugin available in Visual Studio</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Finder Definition Generator</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26</a:t>
            </a:fld>
            <a:endParaRPr lang="en-GB"/>
          </a:p>
        </p:txBody>
      </p:sp>
      <p:pic>
        <p:nvPicPr>
          <p:cNvPr id="12" name="Picture 11">
            <a:extLst>
              <a:ext uri="{FF2B5EF4-FFF2-40B4-BE49-F238E27FC236}">
                <a16:creationId xmlns:a16="http://schemas.microsoft.com/office/drawing/2014/main" id="{6396E401-D0D1-4A2B-A140-F1A2CBF4A6F9}"/>
              </a:ext>
            </a:extLst>
          </p:cNvPr>
          <p:cNvPicPr>
            <a:picLocks noChangeAspect="1"/>
          </p:cNvPicPr>
          <p:nvPr/>
        </p:nvPicPr>
        <p:blipFill>
          <a:blip r:embed="rId2"/>
          <a:stretch>
            <a:fillRect/>
          </a:stretch>
        </p:blipFill>
        <p:spPr>
          <a:xfrm>
            <a:off x="6441302" y="1849990"/>
            <a:ext cx="5197343" cy="4423118"/>
          </a:xfrm>
          <a:prstGeom prst="rect">
            <a:avLst/>
          </a:prstGeom>
        </p:spPr>
      </p:pic>
    </p:spTree>
    <p:extLst>
      <p:ext uri="{BB962C8B-B14F-4D97-AF65-F5344CB8AC3E}">
        <p14:creationId xmlns:p14="http://schemas.microsoft.com/office/powerpoint/2010/main" val="1829774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Current debug credentials are supplied/hardcoded in partner global.asax.cs</a:t>
            </a:r>
          </a:p>
          <a:p>
            <a:pPr lvl="1"/>
            <a:r>
              <a:rPr lang="en-US" dirty="0"/>
              <a:t>Hardcoding is not optimal, secure, and not efficient for multiple developers</a:t>
            </a:r>
          </a:p>
          <a:p>
            <a:pPr lvl="1"/>
            <a:r>
              <a:rPr lang="en-US" dirty="0"/>
              <a:t>New Login.aspx to be included in solution for dynamic assignment of credentials for debug</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Debug Solution Credentials</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27</a:t>
            </a:fld>
            <a:endParaRPr lang="en-GB"/>
          </a:p>
        </p:txBody>
      </p:sp>
      <p:pic>
        <p:nvPicPr>
          <p:cNvPr id="11" name="Picture 10">
            <a:extLst>
              <a:ext uri="{FF2B5EF4-FFF2-40B4-BE49-F238E27FC236}">
                <a16:creationId xmlns:a16="http://schemas.microsoft.com/office/drawing/2014/main" id="{F2FA34D6-8830-4814-B428-58761697E6D5}"/>
              </a:ext>
            </a:extLst>
          </p:cNvPr>
          <p:cNvPicPr>
            <a:picLocks noChangeAspect="1"/>
          </p:cNvPicPr>
          <p:nvPr/>
        </p:nvPicPr>
        <p:blipFill>
          <a:blip r:embed="rId2"/>
          <a:stretch>
            <a:fillRect/>
          </a:stretch>
        </p:blipFill>
        <p:spPr>
          <a:xfrm>
            <a:off x="6780814" y="1939817"/>
            <a:ext cx="4760157" cy="4219416"/>
          </a:xfrm>
          <a:prstGeom prst="rect">
            <a:avLst/>
          </a:prstGeom>
        </p:spPr>
      </p:pic>
    </p:spTree>
    <p:extLst>
      <p:ext uri="{BB962C8B-B14F-4D97-AF65-F5344CB8AC3E}">
        <p14:creationId xmlns:p14="http://schemas.microsoft.com/office/powerpoint/2010/main" val="100187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28</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3/19/2021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29</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2021.2 is available in the “master” branch</a:t>
            </a:r>
          </a:p>
          <a:p>
            <a:pPr lvl="1"/>
            <a:r>
              <a:rPr lang="en-US" dirty="0"/>
              <a:t>2022.0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3785652"/>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30</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3/19/2021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31</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No changes from 2021.0</a:t>
            </a:r>
          </a:p>
          <a:p>
            <a:pPr lvl="1"/>
            <a:r>
              <a:rPr lang="en-US" dirty="0"/>
              <a:t>Note: Sage 300 2021.1 did not require a Web SDK version </a:t>
            </a:r>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3/19/2021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671107798"/>
              </p:ext>
            </p:extLst>
          </p:nvPr>
        </p:nvGraphicFramePr>
        <p:xfrm>
          <a:off x="1995054" y="1194546"/>
          <a:ext cx="4973917" cy="5066987"/>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not minifying all JavaScript files due to ES6 syntax</a:t>
                      </a:r>
                    </a:p>
                    <a:p>
                      <a:pPr marL="171450" indent="-171450">
                        <a:spcAft>
                          <a:spcPts val="300"/>
                        </a:spcAft>
                        <a:buFont typeface="Arial" panose="020B0604020202020204" pitchFamily="34" charset="0"/>
                        <a:buChar char="•"/>
                      </a:pPr>
                      <a:r>
                        <a:rPr lang="en-GB" sz="1600" dirty="0"/>
                        <a:t>Resource Lock Test method failing in Accpac layer</a:t>
                      </a:r>
                    </a:p>
                    <a:p>
                      <a:pPr marL="171450" indent="-171450">
                        <a:spcAft>
                          <a:spcPts val="300"/>
                        </a:spcAft>
                        <a:buFont typeface="Arial" panose="020B0604020202020204" pitchFamily="34" charset="0"/>
                        <a:buChar char="•"/>
                      </a:pPr>
                      <a:r>
                        <a:rPr lang="en-GB" sz="1600" dirty="0"/>
                        <a:t>Import/Export user identified in as correct user in Accpac layer from Web</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Order Entry’s height of grid</a:t>
                      </a:r>
                    </a:p>
                    <a:p>
                      <a:pPr marL="171450" indent="-171450">
                        <a:spcAft>
                          <a:spcPts val="300"/>
                        </a:spcAft>
                        <a:buFont typeface="Arial" panose="020B0604020202020204" pitchFamily="34" charset="0"/>
                        <a:buChar char="•"/>
                      </a:pPr>
                      <a:r>
                        <a:rPr lang="en-US" sz="1600" dirty="0"/>
                        <a:t>Receipt’s data-binding for drop box</a:t>
                      </a:r>
                    </a:p>
                    <a:p>
                      <a:pPr marL="171450" indent="-171450">
                        <a:spcAft>
                          <a:spcPts val="300"/>
                        </a:spcAft>
                        <a:buFont typeface="Arial" panose="020B0604020202020204" pitchFamily="34" charset="0"/>
                        <a:buChar char="•"/>
                      </a:pPr>
                      <a:r>
                        <a:rPr lang="en-US" sz="1600" dirty="0"/>
                        <a:t>Segment Code’s grid with no data</a:t>
                      </a:r>
                    </a:p>
                    <a:p>
                      <a:pPr marL="171450" indent="-171450">
                        <a:spcAft>
                          <a:spcPts val="300"/>
                        </a:spcAft>
                        <a:buFont typeface="Arial" panose="020B0604020202020204" pitchFamily="34" charset="0"/>
                        <a:buChar char="•"/>
                      </a:pPr>
                      <a:r>
                        <a:rPr lang="en-US" sz="1600" dirty="0"/>
                        <a:t>Source Journal Profile Report not printing</a:t>
                      </a:r>
                    </a:p>
                    <a:p>
                      <a:pPr marL="171450" indent="-171450">
                        <a:spcAft>
                          <a:spcPts val="300"/>
                        </a:spcAft>
                        <a:buFont typeface="Arial" panose="020B0604020202020204" pitchFamily="34" charset="0"/>
                        <a:buChar char="•"/>
                      </a:pPr>
                      <a:endParaRPr lang="en-US" sz="1600" dirty="0"/>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Admin screen not displaying enabled/disabled properly</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Increased size of package field in Manage tab</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3/19/2021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507338964"/>
              </p:ext>
            </p:extLst>
          </p:nvPr>
        </p:nvGraphicFramePr>
        <p:xfrm>
          <a:off x="1995055"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Add files for support of Print to PDF</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2291202273"/>
              </p:ext>
            </p:extLst>
          </p:nvPr>
        </p:nvGraphicFramePr>
        <p:xfrm>
          <a:off x="7737042" y="1194546"/>
          <a:ext cx="3946958" cy="4984116"/>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Removed “module” requirement</a:t>
                      </a:r>
                    </a:p>
                    <a:p>
                      <a:pPr marL="400004" lvl="1" indent="-171450">
                        <a:spcAft>
                          <a:spcPts val="300"/>
                        </a:spcAft>
                        <a:buFont typeface="Arial" panose="020B0604020202020204" pitchFamily="34" charset="0"/>
                        <a:buChar char="•"/>
                      </a:pPr>
                      <a:r>
                        <a:rPr lang="en-GB" sz="1600" dirty="0"/>
                        <a:t>XML generated even if no UI elements</a:t>
                      </a:r>
                    </a:p>
                    <a:p>
                      <a:pPr marL="400004" lvl="1" indent="-171450">
                        <a:spcAft>
                          <a:spcPts val="300"/>
                        </a:spcAft>
                        <a:buFont typeface="Arial" panose="020B0604020202020204" pitchFamily="34" charset="0"/>
                        <a:buChar char="•"/>
                      </a:pPr>
                      <a:r>
                        <a:rPr lang="en-GB" sz="1600" dirty="0"/>
                        <a:t>New JavaScript namespace</a:t>
                      </a:r>
                    </a:p>
                    <a:p>
                      <a:pPr marL="628559" lvl="2" indent="-171450">
                        <a:spcAft>
                          <a:spcPts val="300"/>
                        </a:spcAft>
                        <a:buFont typeface="Arial" panose="020B0604020202020204" pitchFamily="34" charset="0"/>
                        <a:buChar char="•"/>
                      </a:pPr>
                      <a:r>
                        <a:rPr lang="en-GB" sz="1400" dirty="0"/>
                        <a:t>Comp+Name+Screen+”CustomizationUI”</a:t>
                      </a:r>
                    </a:p>
                    <a:p>
                      <a:pPr marL="400004" lvl="1" indent="-171450">
                        <a:spcAft>
                          <a:spcPts val="300"/>
                        </a:spcAft>
                        <a:buFont typeface="Arial" panose="020B0604020202020204" pitchFamily="34" charset="0"/>
                        <a:buChar char="•"/>
                      </a:pPr>
                      <a:r>
                        <a:rPr lang="en-GB" sz="1600" dirty="0"/>
                        <a:t>Samples refactored</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“module” area is now “Customization”</a:t>
                      </a:r>
                    </a:p>
                    <a:p>
                      <a:pPr marL="400004" lvl="1" indent="-171450">
                        <a:spcAft>
                          <a:spcPts val="300"/>
                        </a:spcAft>
                        <a:buFont typeface="Arial" panose="020B0604020202020204" pitchFamily="34" charset="0"/>
                        <a:buChar char="•"/>
                      </a:pPr>
                      <a:r>
                        <a:rPr lang="en-US" sz="1600" dirty="0"/>
                        <a:t>Sample refactored</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1173</Words>
  <Application>Microsoft Office PowerPoint</Application>
  <PresentationFormat>Custom</PresentationFormat>
  <Paragraphs>238</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Options Menu JavaScript</vt:lpstr>
      <vt:lpstr>Server-Side Report Callback</vt:lpstr>
      <vt:lpstr>External Content Location</vt:lpstr>
      <vt:lpstr>Two-Way Binding for Dropdown</vt:lpstr>
      <vt:lpstr>JavaScript ES6</vt:lpstr>
      <vt:lpstr>Controller Factory</vt:lpstr>
      <vt:lpstr>Coming in August</vt:lpstr>
      <vt:lpstr>Versions</vt:lpstr>
      <vt:lpstr>PowerPoint Presentation</vt:lpstr>
      <vt:lpstr>PowerPoint Presentation</vt:lpstr>
      <vt:lpstr>External Web Help for Partners</vt:lpstr>
      <vt:lpstr>UI Layout Wizard</vt:lpstr>
      <vt:lpstr>Finder Definition Generator</vt:lpstr>
      <vt:lpstr>Debug Solution Credentials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34</cp:revision>
  <cp:lastPrinted>2017-11-01T18:10:23Z</cp:lastPrinted>
  <dcterms:created xsi:type="dcterms:W3CDTF">2021-03-16T20:52:53Z</dcterms:created>
  <dcterms:modified xsi:type="dcterms:W3CDTF">2021-03-19T15:40:11Z</dcterms:modified>
</cp:coreProperties>
</file>