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7" r:id="rId2"/>
    <p:sldId id="259" r:id="rId3"/>
    <p:sldId id="295" r:id="rId4"/>
    <p:sldId id="292" r:id="rId5"/>
    <p:sldId id="293" r:id="rId6"/>
    <p:sldId id="297" r:id="rId7"/>
    <p:sldId id="294" r:id="rId8"/>
    <p:sldId id="271" r:id="rId9"/>
    <p:sldId id="273" r:id="rId10"/>
    <p:sldId id="296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91" d="100"/>
          <a:sy n="91" d="100"/>
        </p:scale>
        <p:origin x="108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DE098C-C2B2-472C-9728-F51906A9149D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53CF9D-4898-48EE-B3C3-189DD21EB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7803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69E77B-23F2-4D26-B3FA-6109AB5D8139}" type="slidenum">
              <a: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40478506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69E77B-23F2-4D26-B3FA-6109AB5D8139}" type="slidenum">
              <a: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507961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69E77B-23F2-4D26-B3FA-6109AB5D8139}" type="slidenum">
              <a: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6571244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69E77B-23F2-4D26-B3FA-6109AB5D8139}" type="slidenum">
              <a: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973181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69E77B-23F2-4D26-B3FA-6109AB5D8139}" type="slidenum">
              <a: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4607405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69E77B-23F2-4D26-B3FA-6109AB5D8139}" type="slidenum">
              <a: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7210466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69E77B-23F2-4D26-B3FA-6109AB5D8139}" type="slidenum">
              <a: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063957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69E77B-23F2-4D26-B3FA-6109AB5D8139}" type="slidenum">
              <a: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9840311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69E77B-23F2-4D26-B3FA-6109AB5D8139}" type="slidenum">
              <a: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2093973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69E77B-23F2-4D26-B3FA-6109AB5D8139}" type="slidenum">
              <a: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42768865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lide Imag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480000" y="4438836"/>
            <a:ext cx="11232000" cy="1771848"/>
          </a:xfrm>
        </p:spPr>
        <p:txBody>
          <a:bodyPr anchor="b" anchorCtr="0"/>
          <a:lstStyle>
            <a:lvl1pPr>
              <a:spcBef>
                <a:spcPts val="0"/>
              </a:spcBef>
              <a:defRPr sz="1600" b="0" i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Click to edit master text styles you can enter a caption for the photo here.</a:t>
            </a:r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2"/>
          </p:nvPr>
        </p:nvSpPr>
        <p:spPr>
          <a:xfrm>
            <a:off x="10440689" y="6552000"/>
            <a:ext cx="931043" cy="144000"/>
          </a:xfrm>
        </p:spPr>
        <p:txBody>
          <a:bodyPr/>
          <a:lstStyle>
            <a:lvl1pPr>
              <a:defRPr sz="700">
                <a:solidFill>
                  <a:schemeClr val="bg1"/>
                </a:solidFill>
              </a:defRPr>
            </a:lvl1pPr>
          </a:lstStyle>
          <a:p>
            <a:fld id="{F3F68318-33E8-C346-A4D6-FB3D4EB97184}" type="datetime1">
              <a:rPr lang="en-ZA" smtClean="0">
                <a:solidFill>
                  <a:prstClr val="white"/>
                </a:solidFill>
              </a:rPr>
              <a:pPr/>
              <a:t>2018/04/26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4"/>
          </p:nvPr>
        </p:nvSpPr>
        <p:spPr>
          <a:xfrm>
            <a:off x="11371732" y="6552000"/>
            <a:ext cx="340269" cy="144000"/>
          </a:xfrm>
        </p:spPr>
        <p:txBody>
          <a:bodyPr/>
          <a:lstStyle>
            <a:lvl1pPr>
              <a:defRPr sz="700">
                <a:solidFill>
                  <a:schemeClr val="bg1"/>
                </a:solidFill>
              </a:defRPr>
            </a:lvl1pPr>
          </a:lstStyle>
          <a:p>
            <a:fld id="{75C98292-3D9A-421B-B307-DC2AE3C5CEA4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invGray">
          <a:xfrm>
            <a:off x="10458478" y="368249"/>
            <a:ext cx="1250700" cy="358875"/>
          </a:xfrm>
          <a:prstGeom prst="rect">
            <a:avLst/>
          </a:prstGeom>
        </p:spPr>
      </p:pic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475488" y="6553200"/>
            <a:ext cx="9887712" cy="1524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700">
                <a:solidFill>
                  <a:srgbClr val="FFFFFF"/>
                </a:solidFill>
              </a:defRPr>
            </a:lvl1pPr>
          </a:lstStyle>
          <a:p>
            <a:r>
              <a:rPr lang="en-US"/>
              <a:t>@SageGroupZA          |           #SageBPCon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767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with image 0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87688" y="1836967"/>
            <a:ext cx="11232001" cy="3010244"/>
          </a:xfrm>
        </p:spPr>
        <p:txBody>
          <a:bodyPr anchor="b" anchorCtr="0"/>
          <a:lstStyle>
            <a:lvl1pPr algn="l">
              <a:defRPr sz="4000" spc="-100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87687" y="4864967"/>
            <a:ext cx="11231999" cy="870012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400" b="0">
                <a:solidFill>
                  <a:schemeClr val="bg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9" name="Date Placeholder 2"/>
          <p:cNvSpPr>
            <a:spLocks noGrp="1"/>
          </p:cNvSpPr>
          <p:nvPr>
            <p:ph type="dt" sz="half" idx="10"/>
          </p:nvPr>
        </p:nvSpPr>
        <p:spPr>
          <a:xfrm>
            <a:off x="10440689" y="6552000"/>
            <a:ext cx="931043" cy="144000"/>
          </a:xfrm>
        </p:spPr>
        <p:txBody>
          <a:bodyPr/>
          <a:lstStyle>
            <a:lvl1pPr>
              <a:defRPr sz="700">
                <a:solidFill>
                  <a:schemeClr val="bg1"/>
                </a:solidFill>
              </a:defRPr>
            </a:lvl1pPr>
          </a:lstStyle>
          <a:p>
            <a:fld id="{D7210472-9995-5941-AC6E-0AF1993DA336}" type="datetime1">
              <a:rPr lang="en-ZA" smtClean="0">
                <a:solidFill>
                  <a:prstClr val="white"/>
                </a:solidFill>
              </a:rPr>
              <a:pPr/>
              <a:t>2018/04/26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475488" y="6553200"/>
            <a:ext cx="9887712" cy="1524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700">
                <a:solidFill>
                  <a:schemeClr val="bg1"/>
                </a:solidFill>
              </a:defRPr>
            </a:lvl1pPr>
          </a:lstStyle>
          <a:p>
            <a:r>
              <a:rPr lang="en-US">
                <a:solidFill>
                  <a:prstClr val="white"/>
                </a:solidFill>
              </a:rPr>
              <a:t>@SageGroupZA          |           #SageBPCon</a:t>
            </a:r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4497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487680" y="365760"/>
            <a:ext cx="9895392" cy="1001184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 bwMode="gray">
          <a:xfrm>
            <a:off x="480006" y="1366945"/>
            <a:ext cx="4740071" cy="5042483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 bwMode="gray">
          <a:xfrm>
            <a:off x="5397629" y="1363438"/>
            <a:ext cx="6314377" cy="5045991"/>
          </a:xfrm>
        </p:spPr>
        <p:txBody>
          <a:bodyPr/>
          <a:lstStyle>
            <a:lvl1pPr>
              <a:spcBef>
                <a:spcPts val="0"/>
              </a:spcBef>
              <a:defRPr sz="3200" b="0" spc="-100" baseline="0">
                <a:solidFill>
                  <a:srgbClr val="ED1C5F"/>
                </a:solidFill>
              </a:defRPr>
            </a:lvl1pPr>
          </a:lstStyle>
          <a:p>
            <a:pPr lvl="0"/>
            <a:r>
              <a:rPr lang="en-US" noProof="0" dirty="0"/>
              <a:t>Click to edit master text styles remember to resize text based on size of quote or copy.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EE1C84F4-270C-2249-89D9-A705BDADDAAB}" type="datetime1">
              <a:rPr lang="en-ZA" smtClean="0"/>
              <a:pPr/>
              <a:t>2018/04/26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US"/>
              <a:t>@SageGroupZA          |           #SageBPCon</a:t>
            </a:r>
          </a:p>
        </p:txBody>
      </p:sp>
    </p:spTree>
    <p:extLst>
      <p:ext uri="{BB962C8B-B14F-4D97-AF65-F5344CB8AC3E}">
        <p14:creationId xmlns:p14="http://schemas.microsoft.com/office/powerpoint/2010/main" val="1592552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vider slide 02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87685" y="380851"/>
            <a:ext cx="9527041" cy="395395"/>
          </a:xfrm>
        </p:spPr>
        <p:txBody>
          <a:bodyPr anchor="t" anchorCtr="0"/>
          <a:lstStyle>
            <a:lvl1pPr algn="l">
              <a:defRPr sz="3200" b="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Divider Page Title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87680" y="776242"/>
            <a:ext cx="9527040" cy="870012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867" b="0" baseline="0">
                <a:solidFill>
                  <a:schemeClr val="bg1"/>
                </a:solidFill>
              </a:defRPr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noProof="0" dirty="0"/>
              <a:t>Optional sub heading</a:t>
            </a:r>
          </a:p>
        </p:txBody>
      </p:sp>
    </p:spTree>
    <p:extLst>
      <p:ext uri="{BB962C8B-B14F-4D97-AF65-F5344CB8AC3E}">
        <p14:creationId xmlns:p14="http://schemas.microsoft.com/office/powerpoint/2010/main" val="2193028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emf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480000" y="374377"/>
            <a:ext cx="9895392" cy="100118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80000" y="1375561"/>
            <a:ext cx="11232000" cy="503340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gray">
          <a:xfrm>
            <a:off x="10440689" y="6552000"/>
            <a:ext cx="931043" cy="144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700">
                <a:solidFill>
                  <a:srgbClr val="A6A6A6"/>
                </a:solidFill>
              </a:defRPr>
            </a:lvl1pPr>
          </a:lstStyle>
          <a:p>
            <a:fld id="{2AE6851E-022E-D141-8BE0-1745E9557F71}" type="datetime1">
              <a:rPr lang="en-ZA" smtClean="0"/>
              <a:pPr/>
              <a:t>2018/04/26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1371732" y="6552000"/>
            <a:ext cx="340269" cy="144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r">
              <a:defRPr sz="700">
                <a:solidFill>
                  <a:srgbClr val="A6A6A6"/>
                </a:solidFill>
              </a:defRPr>
            </a:lvl1pPr>
          </a:lstStyle>
          <a:p>
            <a:fld id="{75C98292-3D9A-421B-B307-DC2AE3C5CEA4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10461305" y="374377"/>
            <a:ext cx="1250700" cy="35887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475488" y="6553200"/>
            <a:ext cx="9887712" cy="1524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700">
                <a:solidFill>
                  <a:srgbClr val="A6A6A6"/>
                </a:solidFill>
              </a:defRPr>
            </a:lvl1pPr>
          </a:lstStyle>
          <a:p>
            <a:r>
              <a:rPr lang="en-US"/>
              <a:t>@SageGroupZA          |           #SageBPCon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050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hf sldNum="0" hd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2400" kern="1200" spc="-51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377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1800" b="0" kern="1200" spc="-20" baseline="0">
          <a:solidFill>
            <a:schemeClr val="tx1"/>
          </a:solidFill>
          <a:latin typeface="+mn-lt"/>
          <a:ea typeface="+mn-ea"/>
          <a:cs typeface="+mn-cs"/>
        </a:defRPr>
      </a:lvl1pPr>
      <a:lvl2pPr marL="182558" indent="-182558" algn="l" defTabSz="914377" rtl="0" eaLnBrk="1" latinLnBrk="0" hangingPunct="1">
        <a:lnSpc>
          <a:spcPct val="110000"/>
        </a:lnSpc>
        <a:spcBef>
          <a:spcPts val="1000"/>
        </a:spcBef>
        <a:buClr>
          <a:srgbClr val="FFB000"/>
        </a:buClr>
        <a:buFont typeface="Arial" panose="020B0604020202020204" pitchFamily="34" charset="0"/>
        <a:buChar char="•"/>
        <a:defRPr sz="1800" kern="1200" spc="-20" baseline="0">
          <a:solidFill>
            <a:schemeClr val="tx1"/>
          </a:solidFill>
          <a:latin typeface="+mn-lt"/>
          <a:ea typeface="+mn-ea"/>
          <a:cs typeface="+mn-cs"/>
        </a:defRPr>
      </a:lvl2pPr>
      <a:lvl3pPr marL="357179" indent="-174621" algn="l" defTabSz="914377" rtl="0" eaLnBrk="1" latinLnBrk="0" hangingPunct="1">
        <a:lnSpc>
          <a:spcPct val="110000"/>
        </a:lnSpc>
        <a:spcBef>
          <a:spcPts val="1000"/>
        </a:spcBef>
        <a:buClr>
          <a:srgbClr val="FFB000"/>
        </a:buClr>
        <a:buFont typeface="Arial" panose="020B0604020202020204" pitchFamily="34" charset="0"/>
        <a:buChar char="−"/>
        <a:defRPr sz="1400" kern="1200" spc="-20" baseline="0">
          <a:solidFill>
            <a:schemeClr val="tx1"/>
          </a:solidFill>
          <a:latin typeface="+mn-lt"/>
          <a:ea typeface="+mn-ea"/>
          <a:cs typeface="+mn-cs"/>
        </a:defRPr>
      </a:lvl3pPr>
      <a:lvl4pPr marL="539737" indent="-182558" algn="l" defTabSz="914377" rtl="0" eaLnBrk="1" latinLnBrk="0" hangingPunct="1">
        <a:lnSpc>
          <a:spcPct val="110000"/>
        </a:lnSpc>
        <a:spcBef>
          <a:spcPts val="1000"/>
        </a:spcBef>
        <a:buClr>
          <a:srgbClr val="FFB000"/>
        </a:buClr>
        <a:buFont typeface="Arial" panose="020B0604020202020204" pitchFamily="34" charset="0"/>
        <a:buChar char="•"/>
        <a:defRPr sz="1200" kern="1200" spc="-20" baseline="0">
          <a:solidFill>
            <a:schemeClr val="tx1"/>
          </a:solidFill>
          <a:latin typeface="+mn-lt"/>
          <a:ea typeface="+mn-ea"/>
          <a:cs typeface="+mn-cs"/>
        </a:defRPr>
      </a:lvl4pPr>
      <a:lvl5pPr marL="712770" indent="-173034" algn="l" defTabSz="914377" rtl="0" eaLnBrk="1" latinLnBrk="0" hangingPunct="1">
        <a:lnSpc>
          <a:spcPct val="110000"/>
        </a:lnSpc>
        <a:spcBef>
          <a:spcPts val="1000"/>
        </a:spcBef>
        <a:buClr>
          <a:srgbClr val="FFB000"/>
        </a:buClr>
        <a:buFont typeface="Arial" panose="020B0604020202020204" pitchFamily="34" charset="0"/>
        <a:buChar char="−"/>
        <a:defRPr sz="1200" kern="1200" spc="-2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2880">
          <p15:clr>
            <a:srgbClr val="F26B43"/>
          </p15:clr>
        </p15:guide>
        <p15:guide id="3" pos="226">
          <p15:clr>
            <a:srgbClr val="F26B43"/>
          </p15:clr>
        </p15:guide>
        <p15:guide id="4" pos="5602">
          <p15:clr>
            <a:srgbClr val="F26B43"/>
          </p15:clr>
        </p15:guide>
        <p15:guide id="5" orient="horz" pos="210">
          <p15:clr>
            <a:srgbClr val="F26B43"/>
          </p15:clr>
        </p15:guide>
        <p15:guide id="6" orient="horz" pos="1321">
          <p15:clr>
            <a:srgbClr val="F26B43"/>
          </p15:clr>
        </p15:guide>
        <p15:guide id="7" orient="horz" pos="3838">
          <p15:clr>
            <a:srgbClr val="F26B43"/>
          </p15:clr>
        </p15:guide>
        <p15:guide id="8" orient="horz" pos="413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cid:image001.png@01D3A647.F9CFCB70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ageNADev/Sage300-SDK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 bwMode="gray">
          <a:xfrm>
            <a:off x="309885" y="3778025"/>
            <a:ext cx="8424001" cy="127657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kern="1200" spc="-51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Sage 300 2018.2 Web SDK Overview</a:t>
            </a:r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487685" y="5287024"/>
            <a:ext cx="8423999" cy="652509"/>
          </a:xfrm>
        </p:spPr>
        <p:txBody>
          <a:bodyPr/>
          <a:lstStyle/>
          <a:p>
            <a:r>
              <a:rPr lang="en-US" dirty="0"/>
              <a:t>John Thomas (JT)</a:t>
            </a:r>
          </a:p>
          <a:p>
            <a:r>
              <a:rPr lang="en-US" dirty="0"/>
              <a:t>April 2018</a:t>
            </a:r>
          </a:p>
        </p:txBody>
      </p:sp>
    </p:spTree>
    <p:extLst>
      <p:ext uri="{BB962C8B-B14F-4D97-AF65-F5344CB8AC3E}">
        <p14:creationId xmlns:p14="http://schemas.microsoft.com/office/powerpoint/2010/main" val="13775879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 Invoice Entry Customization Sample</a:t>
            </a:r>
          </a:p>
        </p:txBody>
      </p:sp>
      <p:sp>
        <p:nvSpPr>
          <p:cNvPr id="12" name="Content Placeholder 4"/>
          <p:cNvSpPr>
            <a:spLocks noGrp="1"/>
          </p:cNvSpPr>
          <p:nvPr>
            <p:ph idx="1"/>
          </p:nvPr>
        </p:nvSpPr>
        <p:spPr>
          <a:xfrm>
            <a:off x="466025" y="1366943"/>
            <a:ext cx="3521360" cy="4916411"/>
          </a:xfrm>
        </p:spPr>
        <p:txBody>
          <a:bodyPr numCol="1"/>
          <a:lstStyle/>
          <a:p>
            <a:pPr lvl="1">
              <a:lnSpc>
                <a:spcPct val="100000"/>
              </a:lnSpc>
            </a:pPr>
            <a:r>
              <a:rPr lang="en-US" sz="2400" dirty="0"/>
              <a:t>Add Payment Code screen functionality to new tab page</a:t>
            </a:r>
          </a:p>
          <a:p>
            <a:pPr lvl="1">
              <a:lnSpc>
                <a:spcPct val="100000"/>
              </a:lnSpc>
            </a:pPr>
            <a:r>
              <a:rPr lang="en-US" sz="2400" dirty="0"/>
              <a:t>Highlights</a:t>
            </a:r>
          </a:p>
          <a:p>
            <a:pPr lvl="2">
              <a:lnSpc>
                <a:spcPct val="100000"/>
              </a:lnSpc>
            </a:pPr>
            <a:r>
              <a:rPr lang="en-US" sz="2000" dirty="0"/>
              <a:t>Add a tab control</a:t>
            </a:r>
          </a:p>
          <a:p>
            <a:pPr lvl="2">
              <a:lnSpc>
                <a:spcPct val="100000"/>
              </a:lnSpc>
            </a:pPr>
            <a:r>
              <a:rPr lang="en-US" sz="2000" dirty="0"/>
              <a:t>Enhance display via CSS</a:t>
            </a:r>
          </a:p>
          <a:p>
            <a:pPr lvl="2">
              <a:lnSpc>
                <a:spcPct val="100000"/>
              </a:lnSpc>
            </a:pPr>
            <a:r>
              <a:rPr lang="en-US" sz="2000" dirty="0"/>
              <a:t>Populate dropdown list</a:t>
            </a:r>
          </a:p>
          <a:p>
            <a:pPr lvl="2">
              <a:lnSpc>
                <a:spcPct val="100000"/>
              </a:lnSpc>
            </a:pPr>
            <a:r>
              <a:rPr lang="en-US" sz="2000" dirty="0"/>
              <a:t>Populate grid with Finder method</a:t>
            </a:r>
          </a:p>
          <a:p>
            <a:pPr lvl="2">
              <a:lnSpc>
                <a:spcPct val="100000"/>
              </a:lnSpc>
            </a:pPr>
            <a:r>
              <a:rPr lang="en-US" sz="2000" dirty="0"/>
              <a:t>Save, Delete, Update, Grid Refresh</a:t>
            </a:r>
          </a:p>
        </p:txBody>
      </p:sp>
      <p:pic>
        <p:nvPicPr>
          <p:cNvPr id="5" name="Picture 4" descr="cid:image001.png@01D3A647.F9CFCB70">
            <a:extLst>
              <a:ext uri="{FF2B5EF4-FFF2-40B4-BE49-F238E27FC236}">
                <a16:creationId xmlns:a16="http://schemas.microsoft.com/office/drawing/2014/main" id="{6511B2A5-6750-4947-AED0-C7894EB67BD1}"/>
              </a:ext>
            </a:extLst>
          </p:cNvPr>
          <p:cNvPicPr/>
          <p:nvPr/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1296" y="1360487"/>
            <a:ext cx="6983565" cy="498159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863386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Repository</a:t>
            </a:r>
          </a:p>
        </p:txBody>
      </p:sp>
      <p:sp>
        <p:nvSpPr>
          <p:cNvPr id="12" name="Content Placeholder 4"/>
          <p:cNvSpPr>
            <a:spLocks noGrp="1"/>
          </p:cNvSpPr>
          <p:nvPr>
            <p:ph idx="1"/>
          </p:nvPr>
        </p:nvSpPr>
        <p:spPr>
          <a:xfrm>
            <a:off x="466025" y="1366944"/>
            <a:ext cx="11231999" cy="5008456"/>
          </a:xfrm>
        </p:spPr>
        <p:txBody>
          <a:bodyPr numCol="1"/>
          <a:lstStyle/>
          <a:p>
            <a:pPr lvl="1"/>
            <a:r>
              <a:rPr lang="en-US" sz="2400" dirty="0"/>
              <a:t>Open Source</a:t>
            </a:r>
          </a:p>
          <a:p>
            <a:pPr lvl="2"/>
            <a:r>
              <a:rPr lang="en-US" sz="2000" dirty="0">
                <a:hlinkClick r:id="rId3"/>
              </a:rPr>
              <a:t>https://github.com/SageNADev/Sage300-SDK</a:t>
            </a:r>
            <a:endParaRPr lang="en-US" sz="2000" dirty="0"/>
          </a:p>
          <a:p>
            <a:pPr lvl="2"/>
            <a:r>
              <a:rPr lang="en-US" sz="2000" dirty="0"/>
              <a:t>2018.2 is available in the “master” branch</a:t>
            </a:r>
          </a:p>
          <a:p>
            <a:pPr lvl="2"/>
            <a:r>
              <a:rPr lang="en-US" sz="2000" dirty="0"/>
              <a:t>2018.1 is available in the “release-2018.1” branch (archive)</a:t>
            </a:r>
          </a:p>
          <a:p>
            <a:pPr lvl="2"/>
            <a:r>
              <a:rPr lang="en-US" sz="2000" dirty="0"/>
              <a:t>2018.0 is available in the “release-2018” branch (archive)</a:t>
            </a:r>
          </a:p>
          <a:p>
            <a:pPr lvl="2"/>
            <a:r>
              <a:rPr lang="en-US" sz="2000" dirty="0"/>
              <a:t>2017.2 is available in the “release-2017.2” branch (archive)</a:t>
            </a:r>
          </a:p>
          <a:p>
            <a:pPr lvl="2"/>
            <a:r>
              <a:rPr lang="en-US" sz="2000" dirty="0"/>
              <a:t>2017.1 is available in the “release-2017.1” branch (archive)</a:t>
            </a:r>
          </a:p>
          <a:p>
            <a:pPr lvl="2"/>
            <a:r>
              <a:rPr lang="en-US" sz="2000" dirty="0"/>
              <a:t>2017 is available in the “release-2017” branch (archive)</a:t>
            </a:r>
          </a:p>
          <a:p>
            <a:pPr lvl="2"/>
            <a:r>
              <a:rPr lang="en-US" sz="2000" dirty="0"/>
              <a:t>2019 is available in the “develop” branch (in-progress)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428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Defects Corrected</a:t>
            </a:r>
          </a:p>
        </p:txBody>
      </p:sp>
      <p:sp>
        <p:nvSpPr>
          <p:cNvPr id="12" name="Content Placeholder 4"/>
          <p:cNvSpPr>
            <a:spLocks noGrp="1"/>
          </p:cNvSpPr>
          <p:nvPr>
            <p:ph idx="1"/>
          </p:nvPr>
        </p:nvSpPr>
        <p:spPr>
          <a:xfrm>
            <a:off x="466025" y="1366944"/>
            <a:ext cx="11571077" cy="5008456"/>
          </a:xfrm>
        </p:spPr>
        <p:txBody>
          <a:bodyPr numCol="1"/>
          <a:lstStyle/>
          <a:p>
            <a:pPr lvl="1"/>
            <a:r>
              <a:rPr lang="en-US" sz="2000" dirty="0"/>
              <a:t>Code Generation Wizard</a:t>
            </a:r>
          </a:p>
          <a:p>
            <a:pPr lvl="2"/>
            <a:r>
              <a:rPr lang="en-US" sz="1800" dirty="0"/>
              <a:t>Simplified and corrected Expression in Finder generated code</a:t>
            </a:r>
          </a:p>
          <a:p>
            <a:pPr lvl="2"/>
            <a:r>
              <a:rPr lang="en-US" sz="1800" dirty="0"/>
              <a:t>Validation for “EntityName” as a generated property</a:t>
            </a:r>
          </a:p>
          <a:p>
            <a:pPr lvl="2"/>
            <a:r>
              <a:rPr lang="en-US" sz="1800" dirty="0"/>
              <a:t>…Behavior JavaScript file on successful return from finder to invoke controller’s Get method</a:t>
            </a:r>
          </a:p>
          <a:p>
            <a:pPr lvl="2"/>
            <a:r>
              <a:rPr lang="en-US" sz="1800" dirty="0"/>
              <a:t>“Type” enumeration used to be generated as {</a:t>
            </a:r>
            <a:r>
              <a:rPr lang="en-US" sz="1800" dirty="0" err="1"/>
              <a:t>entityname</a:t>
            </a:r>
            <a:r>
              <a:rPr lang="en-US" sz="1800" dirty="0"/>
              <a:t>}</a:t>
            </a:r>
            <a:r>
              <a:rPr lang="en-US" sz="1800" dirty="0" err="1"/>
              <a:t>Type.cs</a:t>
            </a:r>
            <a:endParaRPr lang="en-US" sz="1800" dirty="0"/>
          </a:p>
          <a:p>
            <a:pPr lvl="3"/>
            <a:r>
              <a:rPr lang="en-US" sz="1600" dirty="0"/>
              <a:t>Caused issues with global Optional Fields implementation</a:t>
            </a:r>
          </a:p>
          <a:p>
            <a:pPr lvl="3"/>
            <a:r>
              <a:rPr lang="en-US" sz="1600" dirty="0"/>
              <a:t>“Type” is now generated as “Type” but avoid conflict with </a:t>
            </a:r>
            <a:r>
              <a:rPr lang="en-US" sz="1600" dirty="0" err="1"/>
              <a:t>System.Type</a:t>
            </a:r>
            <a:r>
              <a:rPr lang="en-US" sz="1600" dirty="0"/>
              <a:t> with $companynamespace$.$</a:t>
            </a:r>
            <a:r>
              <a:rPr lang="en-US" sz="1600" dirty="0" err="1"/>
              <a:t>moduleId</a:t>
            </a:r>
            <a:r>
              <a:rPr lang="en-US" sz="1600" dirty="0"/>
              <a:t>$.</a:t>
            </a:r>
            <a:r>
              <a:rPr lang="en-US" sz="1600" dirty="0" err="1"/>
              <a:t>Models.Enums</a:t>
            </a:r>
            <a:r>
              <a:rPr lang="en-US" sz="1600" dirty="0"/>
              <a:t> prefix</a:t>
            </a:r>
          </a:p>
          <a:p>
            <a:pPr lvl="2"/>
            <a:r>
              <a:rPr lang="en-US" sz="1800" dirty="0"/>
              <a:t>Corrected issue where Next step validated credentials for Code Types that do not use credentials</a:t>
            </a:r>
          </a:p>
          <a:p>
            <a:pPr marL="0" lvl="1" indent="0">
              <a:buNone/>
            </a:pPr>
            <a:endParaRPr lang="en-US" sz="2400" dirty="0"/>
          </a:p>
          <a:p>
            <a:pPr lvl="1"/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363019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 Change</a:t>
            </a:r>
          </a:p>
        </p:txBody>
      </p:sp>
      <p:sp>
        <p:nvSpPr>
          <p:cNvPr id="12" name="Content Placeholder 4"/>
          <p:cNvSpPr>
            <a:spLocks noGrp="1"/>
          </p:cNvSpPr>
          <p:nvPr>
            <p:ph idx="1"/>
          </p:nvPr>
        </p:nvSpPr>
        <p:spPr>
          <a:xfrm>
            <a:off x="466025" y="1366944"/>
            <a:ext cx="11238295" cy="5008456"/>
          </a:xfrm>
        </p:spPr>
        <p:txBody>
          <a:bodyPr numCol="1"/>
          <a:lstStyle/>
          <a:p>
            <a:pPr lvl="1"/>
            <a:r>
              <a:rPr lang="en-US" sz="2400" dirty="0" err="1"/>
              <a:t>Accpac.Advantage.Types</a:t>
            </a:r>
            <a:r>
              <a:rPr lang="en-US" sz="2400" dirty="0"/>
              <a:t> version is now 6.5.0.20</a:t>
            </a:r>
          </a:p>
          <a:p>
            <a:pPr lvl="2"/>
            <a:r>
              <a:rPr lang="en-US" sz="2000" dirty="0" err="1"/>
              <a:t>AccpacDotNetVersion.props</a:t>
            </a:r>
            <a:r>
              <a:rPr lang="en-US" sz="2000" dirty="0"/>
              <a:t> files have been updated in samples and source</a:t>
            </a:r>
          </a:p>
          <a:p>
            <a:pPr lvl="1"/>
            <a:r>
              <a:rPr lang="en-US" sz="2400" dirty="0"/>
              <a:t>New </a:t>
            </a:r>
            <a:r>
              <a:rPr lang="en-US" sz="2400" b="1" dirty="0"/>
              <a:t>settings</a:t>
            </a:r>
            <a:r>
              <a:rPr lang="en-US" sz="2400" dirty="0"/>
              <a:t> folder in Web SDK contains a single file that the samples reference</a:t>
            </a:r>
          </a:p>
          <a:p>
            <a:pPr lvl="2"/>
            <a:r>
              <a:rPr lang="en-US" sz="2000" dirty="0"/>
              <a:t>Generated solutions will still get their own copy</a:t>
            </a:r>
            <a:endParaRPr lang="en-US" sz="2400" dirty="0"/>
          </a:p>
          <a:p>
            <a:pPr lvl="1"/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1364850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Images for Partner Menus</a:t>
            </a:r>
          </a:p>
        </p:txBody>
      </p:sp>
      <p:sp>
        <p:nvSpPr>
          <p:cNvPr id="12" name="Content Placeholder 4"/>
          <p:cNvSpPr>
            <a:spLocks noGrp="1"/>
          </p:cNvSpPr>
          <p:nvPr>
            <p:ph idx="1"/>
          </p:nvPr>
        </p:nvSpPr>
        <p:spPr>
          <a:xfrm>
            <a:off x="466024" y="1366944"/>
            <a:ext cx="8902828" cy="5008456"/>
          </a:xfrm>
        </p:spPr>
        <p:txBody>
          <a:bodyPr numCol="1"/>
          <a:lstStyle/>
          <a:p>
            <a:pPr lvl="1"/>
            <a:r>
              <a:rPr lang="en-US" sz="2000" dirty="0"/>
              <a:t>Added </a:t>
            </a:r>
            <a:r>
              <a:rPr lang="en-US" sz="2000" b="1" dirty="0" err="1"/>
              <a:t>IconName</a:t>
            </a:r>
            <a:r>
              <a:rPr lang="en-US" sz="2000" dirty="0"/>
              <a:t> element to {module}MenuDetails.xml</a:t>
            </a:r>
          </a:p>
          <a:p>
            <a:pPr lvl="2"/>
            <a:r>
              <a:rPr lang="en-US" sz="2000" dirty="0"/>
              <a:t>Defaults to “puzzle piece” image if not specified (menuIcon.png)</a:t>
            </a:r>
          </a:p>
          <a:p>
            <a:pPr lvl="2"/>
            <a:r>
              <a:rPr lang="en-US" sz="2000" dirty="0"/>
              <a:t>Added as $</a:t>
            </a:r>
            <a:r>
              <a:rPr lang="en-US" sz="2000" dirty="0" err="1"/>
              <a:t>companynamespace</a:t>
            </a:r>
            <a:r>
              <a:rPr lang="en-US" sz="2000" dirty="0"/>
              <a:t>$/menuIcon.png</a:t>
            </a:r>
          </a:p>
          <a:p>
            <a:pPr lvl="1"/>
            <a:r>
              <a:rPr lang="en-US" sz="2000" dirty="0"/>
              <a:t>Added </a:t>
            </a:r>
            <a:r>
              <a:rPr lang="en-US" sz="2000" b="1" dirty="0" err="1"/>
              <a:t>MenuBackGroundImage</a:t>
            </a:r>
            <a:r>
              <a:rPr lang="en-US" sz="2000" dirty="0"/>
              <a:t> element to {module}MenuDetails.xml</a:t>
            </a:r>
          </a:p>
          <a:p>
            <a:pPr lvl="2"/>
            <a:r>
              <a:rPr lang="en-US" sz="2000" dirty="0"/>
              <a:t>Defaults to “discussion” image if not specified (menuBackGroundImage.jpg)</a:t>
            </a:r>
          </a:p>
          <a:p>
            <a:pPr lvl="2"/>
            <a:r>
              <a:rPr lang="en-US" sz="2000" dirty="0"/>
              <a:t>Added as $</a:t>
            </a:r>
            <a:r>
              <a:rPr lang="en-US" sz="2000" dirty="0" err="1"/>
              <a:t>companynamespace</a:t>
            </a:r>
            <a:r>
              <a:rPr lang="en-US" sz="2000" dirty="0"/>
              <a:t>$/menuBackGroundImage.jpg</a:t>
            </a:r>
          </a:p>
          <a:p>
            <a:pPr lvl="1"/>
            <a:r>
              <a:rPr lang="en-US" sz="2000" b="1" dirty="0" err="1"/>
              <a:t>MergeISVProject</a:t>
            </a:r>
            <a:r>
              <a:rPr lang="en-US" sz="2000" dirty="0"/>
              <a:t> copies from Web project’s Content\Images\</a:t>
            </a:r>
            <a:r>
              <a:rPr lang="en-US" sz="2000" dirty="0" err="1"/>
              <a:t>Nav</a:t>
            </a:r>
            <a:r>
              <a:rPr lang="en-US" sz="2000" dirty="0"/>
              <a:t>  folder to </a:t>
            </a:r>
            <a:r>
              <a:rPr lang="en-US" sz="2000" b="1" dirty="0"/>
              <a:t>External\Content\Images\</a:t>
            </a:r>
            <a:r>
              <a:rPr lang="en-US" sz="2000" b="1" dirty="0" err="1"/>
              <a:t>Nav</a:t>
            </a:r>
            <a:r>
              <a:rPr lang="en-US" sz="2000" b="1" dirty="0"/>
              <a:t>\$</a:t>
            </a:r>
            <a:r>
              <a:rPr lang="en-US" sz="2000" b="1" dirty="0" err="1"/>
              <a:t>companynamespace</a:t>
            </a:r>
            <a:r>
              <a:rPr lang="en-US" sz="2000" b="1" dirty="0"/>
              <a:t>$ </a:t>
            </a:r>
            <a:r>
              <a:rPr lang="en-US" sz="2000" dirty="0"/>
              <a:t>folder</a:t>
            </a:r>
          </a:p>
          <a:p>
            <a:pPr lvl="2"/>
            <a:r>
              <a:rPr lang="en-US" sz="2000" dirty="0"/>
              <a:t>This is where you will deploy your images, if any, with these names:</a:t>
            </a:r>
          </a:p>
          <a:p>
            <a:pPr lvl="3"/>
            <a:r>
              <a:rPr lang="en-US" sz="1800" dirty="0"/>
              <a:t>menuIcon.png</a:t>
            </a:r>
          </a:p>
          <a:p>
            <a:pPr lvl="3"/>
            <a:r>
              <a:rPr lang="en-US" sz="1800" dirty="0"/>
              <a:t>menuBackGroundImage.jpg</a:t>
            </a:r>
          </a:p>
          <a:p>
            <a:pPr lvl="1"/>
            <a:endParaRPr lang="en-US" sz="22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9500EF2-3DDE-4D47-967A-8BD3444640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7083" y="1366944"/>
            <a:ext cx="771974" cy="77197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BCBB43B-318F-4175-876E-BFE631060B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15449" y="3642610"/>
            <a:ext cx="3005065" cy="2849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448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MergeISVProject Executable</a:t>
            </a:r>
          </a:p>
        </p:txBody>
      </p:sp>
      <p:sp>
        <p:nvSpPr>
          <p:cNvPr id="12" name="Content Placeholder 4"/>
          <p:cNvSpPr>
            <a:spLocks noGrp="1"/>
          </p:cNvSpPr>
          <p:nvPr>
            <p:ph idx="1"/>
          </p:nvPr>
        </p:nvSpPr>
        <p:spPr>
          <a:xfrm>
            <a:off x="466024" y="1366944"/>
            <a:ext cx="8902828" cy="5008456"/>
          </a:xfrm>
        </p:spPr>
        <p:txBody>
          <a:bodyPr numCol="1"/>
          <a:lstStyle/>
          <a:p>
            <a:pPr lvl="1"/>
            <a:r>
              <a:rPr lang="en-US" sz="2000" dirty="0"/>
              <a:t>Used by various wizards as well as partners projects</a:t>
            </a:r>
          </a:p>
          <a:p>
            <a:pPr lvl="1"/>
            <a:r>
              <a:rPr lang="en-US" sz="2000" dirty="0"/>
              <a:t>Existing functionality when partner project is in Release mode:</a:t>
            </a:r>
          </a:p>
          <a:p>
            <a:pPr lvl="2"/>
            <a:r>
              <a:rPr lang="en-US" sz="1600" dirty="0"/>
              <a:t>Pre-compiles razor views</a:t>
            </a:r>
          </a:p>
          <a:p>
            <a:pPr lvl="2"/>
            <a:r>
              <a:rPr lang="en-US" sz="1600" dirty="0"/>
              <a:t>Deploys assets to local Sage 300 installation folders for testing</a:t>
            </a:r>
          </a:p>
          <a:p>
            <a:pPr lvl="1"/>
            <a:r>
              <a:rPr lang="en-US" sz="2000" dirty="0"/>
              <a:t>New for 2018.2 when the partner project is in Release mode:</a:t>
            </a:r>
          </a:p>
          <a:p>
            <a:pPr lvl="2"/>
            <a:r>
              <a:rPr lang="en-US" sz="1600" dirty="0"/>
              <a:t>Minifies JavaScript files</a:t>
            </a:r>
          </a:p>
          <a:p>
            <a:pPr lvl="2"/>
            <a:r>
              <a:rPr lang="en-US" sz="1600" dirty="0"/>
              <a:t>Takes the compiled assets and bundles them up for deployment</a:t>
            </a:r>
          </a:p>
          <a:p>
            <a:pPr lvl="2"/>
            <a:r>
              <a:rPr lang="en-US" sz="1600" dirty="0"/>
              <a:t>New informative messages in Visual Studio output window</a:t>
            </a:r>
          </a:p>
        </p:txBody>
      </p:sp>
    </p:spTree>
    <p:extLst>
      <p:ext uri="{BB962C8B-B14F-4D97-AF65-F5344CB8AC3E}">
        <p14:creationId xmlns:p14="http://schemas.microsoft.com/office/powerpoint/2010/main" val="26789603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Sage300Utilities Executable</a:t>
            </a:r>
          </a:p>
        </p:txBody>
      </p:sp>
      <p:sp>
        <p:nvSpPr>
          <p:cNvPr id="12" name="Content Placeholder 4"/>
          <p:cNvSpPr>
            <a:spLocks noGrp="1"/>
          </p:cNvSpPr>
          <p:nvPr>
            <p:ph idx="1"/>
          </p:nvPr>
        </p:nvSpPr>
        <p:spPr>
          <a:xfrm>
            <a:off x="466024" y="1366944"/>
            <a:ext cx="8902828" cy="5008456"/>
          </a:xfrm>
        </p:spPr>
        <p:txBody>
          <a:bodyPr numCol="1"/>
          <a:lstStyle/>
          <a:p>
            <a:pPr lvl="1"/>
            <a:r>
              <a:rPr lang="en-US" sz="2000" dirty="0"/>
              <a:t>New for 2018.2</a:t>
            </a:r>
          </a:p>
          <a:p>
            <a:pPr lvl="1"/>
            <a:r>
              <a:rPr lang="en-US" sz="2000" dirty="0"/>
              <a:t>Prebuild utility for the Sage 300 UI Wizard project</a:t>
            </a:r>
          </a:p>
          <a:p>
            <a:pPr lvl="2"/>
            <a:r>
              <a:rPr lang="en-US" sz="1600" dirty="0"/>
              <a:t>Facilitates the building of the template files in the src\templates folder</a:t>
            </a:r>
          </a:p>
          <a:p>
            <a:pPr lvl="2"/>
            <a:r>
              <a:rPr lang="en-US" sz="1600" dirty="0"/>
              <a:t>Note: Only relevant if Wizard package is built in Visual Studio</a:t>
            </a:r>
          </a:p>
        </p:txBody>
      </p:sp>
    </p:spTree>
    <p:extLst>
      <p:ext uri="{BB962C8B-B14F-4D97-AF65-F5344CB8AC3E}">
        <p14:creationId xmlns:p14="http://schemas.microsoft.com/office/powerpoint/2010/main" val="25283259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Studio 2017</a:t>
            </a:r>
          </a:p>
        </p:txBody>
      </p:sp>
      <p:sp>
        <p:nvSpPr>
          <p:cNvPr id="12" name="Content Placeholder 4"/>
          <p:cNvSpPr>
            <a:spLocks noGrp="1"/>
          </p:cNvSpPr>
          <p:nvPr>
            <p:ph idx="1"/>
          </p:nvPr>
        </p:nvSpPr>
        <p:spPr>
          <a:xfrm>
            <a:off x="466024" y="1366944"/>
            <a:ext cx="8902828" cy="5008456"/>
          </a:xfrm>
        </p:spPr>
        <p:txBody>
          <a:bodyPr numCol="1"/>
          <a:lstStyle/>
          <a:p>
            <a:pPr lvl="1"/>
            <a:r>
              <a:rPr lang="en-US" sz="2000" dirty="0"/>
              <a:t>Wizard manifests now include Visual Studio 2017 as a targeted IDE</a:t>
            </a:r>
          </a:p>
          <a:p>
            <a:pPr lvl="1"/>
            <a:r>
              <a:rPr lang="en-US" sz="2000" dirty="0"/>
              <a:t>Visual Studio 2013 and Visual Studio 2015 still supported</a:t>
            </a:r>
            <a:endParaRPr lang="en-US" sz="22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EED4E8D-FE77-4E38-8333-1178B9ED1E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6479" y="5174994"/>
            <a:ext cx="3095238" cy="96190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841CB11-0C6D-40B9-A28D-3498252560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1090" y="4200579"/>
            <a:ext cx="2428571" cy="80952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FF1FA87-6C80-4A8E-BF85-95CF18FFEF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4995" y="2771988"/>
            <a:ext cx="2657143" cy="16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9253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Documentation</a:t>
            </a:r>
          </a:p>
        </p:txBody>
      </p:sp>
      <p:sp>
        <p:nvSpPr>
          <p:cNvPr id="12" name="Content Placeholder 4"/>
          <p:cNvSpPr>
            <a:spLocks noGrp="1"/>
          </p:cNvSpPr>
          <p:nvPr>
            <p:ph idx="1"/>
          </p:nvPr>
        </p:nvSpPr>
        <p:spPr>
          <a:xfrm>
            <a:off x="466024" y="1366944"/>
            <a:ext cx="10241599" cy="5008456"/>
          </a:xfrm>
        </p:spPr>
        <p:txBody>
          <a:bodyPr numCol="1"/>
          <a:lstStyle/>
          <a:p>
            <a:pPr lvl="1"/>
            <a:r>
              <a:rPr lang="en-US" sz="2400" dirty="0"/>
              <a:t>Upgrade Instructions for 2018.1 to 2018.2 in </a:t>
            </a:r>
            <a:r>
              <a:rPr lang="en-US" sz="2400" b="1" dirty="0"/>
              <a:t>docs\upgrades</a:t>
            </a:r>
          </a:p>
          <a:p>
            <a:pPr lvl="1"/>
            <a:r>
              <a:rPr lang="en-US" sz="2400" dirty="0"/>
              <a:t>Wizard and Tutorial documents modified with updated …</a:t>
            </a:r>
            <a:r>
              <a:rPr lang="en-US" sz="2400" dirty="0" err="1"/>
              <a:t>Behaviour</a:t>
            </a:r>
            <a:r>
              <a:rPr lang="en-US" sz="2400" dirty="0"/>
              <a:t> JavaScript change</a:t>
            </a:r>
          </a:p>
          <a:p>
            <a:pPr lvl="1"/>
            <a:r>
              <a:rPr lang="en-US" sz="2400" dirty="0"/>
              <a:t>New Sample4_AR_Invoice_Entry_Customization.docx in </a:t>
            </a:r>
            <a:r>
              <a:rPr lang="en-US" sz="2400" b="1" dirty="0"/>
              <a:t>samples\customization\Sample4_AR_Invoice_Entry_Customization</a:t>
            </a:r>
          </a:p>
          <a:p>
            <a:pPr lvl="1"/>
            <a:r>
              <a:rPr lang="en-US" sz="2400" dirty="0"/>
              <a:t>New Sage300SDK_2018.2WebSDKOverview.pptx in </a:t>
            </a:r>
            <a:r>
              <a:rPr lang="en-US" sz="2400" b="1" dirty="0"/>
              <a:t>docs\presentations</a:t>
            </a:r>
          </a:p>
          <a:p>
            <a:pPr lvl="1"/>
            <a:r>
              <a:rPr lang="en-US" sz="2400" dirty="0"/>
              <a:t>Updated Sage300SDK_MergeISVProject_Utility.docx in </a:t>
            </a:r>
            <a:r>
              <a:rPr lang="en-US" sz="2400" b="1" dirty="0"/>
              <a:t>docs\utilities</a:t>
            </a:r>
          </a:p>
          <a:p>
            <a:pPr lvl="1"/>
            <a:r>
              <a:rPr lang="en-US" sz="2400" dirty="0"/>
              <a:t>New Sage300SDK_Sage300Utilities_Utility.docx in </a:t>
            </a:r>
            <a:r>
              <a:rPr lang="en-US" sz="2400" b="1" dirty="0"/>
              <a:t>docs\utilities</a:t>
            </a:r>
          </a:p>
          <a:p>
            <a:pPr marL="0" lvl="1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8465508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 Files Updated to 2018.2</a:t>
            </a:r>
          </a:p>
        </p:txBody>
      </p:sp>
      <p:sp>
        <p:nvSpPr>
          <p:cNvPr id="12" name="Content Placeholder 4"/>
          <p:cNvSpPr>
            <a:spLocks noGrp="1"/>
          </p:cNvSpPr>
          <p:nvPr>
            <p:ph idx="1"/>
          </p:nvPr>
        </p:nvSpPr>
        <p:spPr>
          <a:xfrm>
            <a:off x="466025" y="1366944"/>
            <a:ext cx="9917047" cy="5008456"/>
          </a:xfrm>
        </p:spPr>
        <p:txBody>
          <a:bodyPr numCol="1"/>
          <a:lstStyle/>
          <a:p>
            <a:pPr lvl="1"/>
            <a:r>
              <a:rPr lang="en-US" sz="2400" dirty="0"/>
              <a:t>Solution Wizard</a:t>
            </a:r>
          </a:p>
          <a:p>
            <a:pPr lvl="1"/>
            <a:r>
              <a:rPr lang="en-US" sz="2400" dirty="0"/>
              <a:t>Code Generation Wizard</a:t>
            </a:r>
          </a:p>
          <a:p>
            <a:pPr lvl="1"/>
            <a:r>
              <a:rPr lang="en-US" sz="2400" dirty="0"/>
              <a:t>Customization Wizard</a:t>
            </a:r>
          </a:p>
          <a:p>
            <a:pPr lvl="1"/>
            <a:r>
              <a:rPr lang="en-US" sz="2400" dirty="0"/>
              <a:t>Upgrade Wizard</a:t>
            </a:r>
          </a:p>
        </p:txBody>
      </p:sp>
    </p:spTree>
    <p:extLst>
      <p:ext uri="{BB962C8B-B14F-4D97-AF65-F5344CB8AC3E}">
        <p14:creationId xmlns:p14="http://schemas.microsoft.com/office/powerpoint/2010/main" val="934146181"/>
      </p:ext>
    </p:extLst>
  </p:cSld>
  <p:clrMapOvr>
    <a:masterClrMapping/>
  </p:clrMapOvr>
</p:sld>
</file>

<file path=ppt/theme/theme1.xml><?xml version="1.0" encoding="utf-8"?>
<a:theme xmlns:a="http://schemas.openxmlformats.org/drawingml/2006/main" name="1_Orange">
  <a:themeElements>
    <a:clrScheme name="Orange 1">
      <a:dk1>
        <a:srgbClr val="2B2421"/>
      </a:dk1>
      <a:lt1>
        <a:sysClr val="window" lastClr="FFFFFF"/>
      </a:lt1>
      <a:dk2>
        <a:srgbClr val="44546A"/>
      </a:dk2>
      <a:lt2>
        <a:srgbClr val="E7E6E6"/>
      </a:lt2>
      <a:accent1>
        <a:srgbClr val="FFB000"/>
      </a:accent1>
      <a:accent2>
        <a:srgbClr val="8E8A86"/>
      </a:accent2>
      <a:accent3>
        <a:srgbClr val="C6BEB8"/>
      </a:accent3>
      <a:accent4>
        <a:srgbClr val="ECE9E5"/>
      </a:accent4>
      <a:accent5>
        <a:srgbClr val="A59F98"/>
      </a:accent5>
      <a:accent6>
        <a:srgbClr val="DAD3CC"/>
      </a:accent6>
      <a:hlink>
        <a:srgbClr val="1963F6"/>
      </a:hlink>
      <a:folHlink>
        <a:srgbClr val="1963F6"/>
      </a:folHlink>
    </a:clrScheme>
    <a:fontScheme name="Sage 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581E29A2-1F45-4EF4-9198-633BD3794DF4}" vid="{013C412F-4D8D-4D09-B36F-15C7E3976DE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2204</TotalTime>
  <Words>639</Words>
  <Application>Microsoft Office PowerPoint</Application>
  <PresentationFormat>Widescreen</PresentationFormat>
  <Paragraphs>85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1_Orange</vt:lpstr>
      <vt:lpstr>PowerPoint Presentation</vt:lpstr>
      <vt:lpstr>Defects Corrected</vt:lpstr>
      <vt:lpstr>Version Change</vt:lpstr>
      <vt:lpstr>Images for Partner Menus</vt:lpstr>
      <vt:lpstr>MergeISVProject Executable</vt:lpstr>
      <vt:lpstr>Sage300Utilities Executable</vt:lpstr>
      <vt:lpstr>Visual Studio 2017</vt:lpstr>
      <vt:lpstr>Documentation</vt:lpstr>
      <vt:lpstr>Global Files Updated to 2018.2</vt:lpstr>
      <vt:lpstr>AR Invoice Entry Customization Sample</vt:lpstr>
      <vt:lpstr>GitHub Repository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Sage 300 2018.2 Web SDK Overview</dc:title>
  <dc:creator>Thomas, John</dc:creator>
  <cp:lastModifiedBy>Thomas, John</cp:lastModifiedBy>
  <cp:revision>92</cp:revision>
  <dcterms:created xsi:type="dcterms:W3CDTF">2016-07-18T14:13:16Z</dcterms:created>
  <dcterms:modified xsi:type="dcterms:W3CDTF">2018-04-26T15:06:54Z</dcterms:modified>
</cp:coreProperties>
</file>