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9" r:id="rId3"/>
    <p:sldId id="271" r:id="rId4"/>
    <p:sldId id="273" r:id="rId5"/>
    <p:sldId id="268" r:id="rId6"/>
    <p:sldId id="279" r:id="rId7"/>
    <p:sldId id="280" r:id="rId8"/>
    <p:sldId id="283" r:id="rId9"/>
    <p:sldId id="28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E098C-C2B2-472C-9728-F51906A9149D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CF9D-4898-48EE-B3C3-189DD21EB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4785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4031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9397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89302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58842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72413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75159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64575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69E77B-23F2-4D26-B3FA-6109AB5D8139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79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80000" y="4438836"/>
            <a:ext cx="11232000" cy="1771848"/>
          </a:xfrm>
        </p:spPr>
        <p:txBody>
          <a:bodyPr anchor="b" anchorCtr="0"/>
          <a:lstStyle>
            <a:lvl1pPr>
              <a:spcBef>
                <a:spcPts val="0"/>
              </a:spcBef>
              <a:defRPr sz="16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you can enter a caption for the photo here.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2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F3F68318-33E8-C346-A4D6-FB3D4EB97184}" type="datetime1">
              <a:rPr lang="en-ZA" smtClean="0">
                <a:solidFill>
                  <a:prstClr val="white"/>
                </a:solidFill>
              </a:rPr>
              <a:pPr/>
              <a:t>2017/08/01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11371732" y="6552000"/>
            <a:ext cx="340269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75C98292-3D9A-421B-B307-DC2AE3C5CEA4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458478" y="368249"/>
            <a:ext cx="1250700" cy="358875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6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8" y="1836967"/>
            <a:ext cx="11232001" cy="3010244"/>
          </a:xfrm>
        </p:spPr>
        <p:txBody>
          <a:bodyPr anchor="b" anchorCtr="0"/>
          <a:lstStyle>
            <a:lvl1pPr algn="l"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7" y="4864967"/>
            <a:ext cx="11231999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0440689" y="6552000"/>
            <a:ext cx="931043" cy="144000"/>
          </a:xfrm>
        </p:spPr>
        <p:txBody>
          <a:bodyPr/>
          <a:lstStyle>
            <a:lvl1pPr>
              <a:defRPr sz="700">
                <a:solidFill>
                  <a:schemeClr val="bg1"/>
                </a:solidFill>
              </a:defRPr>
            </a:lvl1pPr>
          </a:lstStyle>
          <a:p>
            <a:fld id="{D7210472-9995-5941-AC6E-0AF1993DA336}" type="datetime1">
              <a:rPr lang="en-ZA" smtClean="0">
                <a:solidFill>
                  <a:prstClr val="white"/>
                </a:solidFill>
              </a:rPr>
              <a:pPr/>
              <a:t>2017/08/01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@SageGroupZA          |           #SageBPCon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9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7680" y="365760"/>
            <a:ext cx="9895392" cy="100118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480006" y="1366945"/>
            <a:ext cx="4740071" cy="50424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5397629" y="1363438"/>
            <a:ext cx="6314377" cy="5045991"/>
          </a:xfrm>
        </p:spPr>
        <p:txBody>
          <a:bodyPr/>
          <a:lstStyle>
            <a:lvl1pPr>
              <a:spcBef>
                <a:spcPts val="0"/>
              </a:spcBef>
              <a:defRPr sz="3200" b="0" spc="-100" baseline="0">
                <a:solidFill>
                  <a:srgbClr val="ED1C5F"/>
                </a:solidFill>
              </a:defRPr>
            </a:lvl1pPr>
          </a:lstStyle>
          <a:p>
            <a:pPr lvl="0"/>
            <a:r>
              <a:rPr lang="en-US" noProof="0" dirty="0"/>
              <a:t>Click to edit master text styles remember to resize text based on size of quote or copy.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E1C84F4-270C-2249-89D9-A705BDADDAAB}" type="datetime1">
              <a:rPr lang="en-ZA" smtClean="0"/>
              <a:pPr/>
              <a:t>2017/08/01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/>
              <a:t>@SageGroupZA          |           #SageBPCon</a:t>
            </a:r>
          </a:p>
        </p:txBody>
      </p:sp>
    </p:spTree>
    <p:extLst>
      <p:ext uri="{BB962C8B-B14F-4D97-AF65-F5344CB8AC3E}">
        <p14:creationId xmlns:p14="http://schemas.microsoft.com/office/powerpoint/2010/main" val="159255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87685" y="380851"/>
            <a:ext cx="9527041" cy="395395"/>
          </a:xfrm>
        </p:spPr>
        <p:txBody>
          <a:bodyPr anchor="t" anchorCtr="0"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Divider Page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7680" y="776242"/>
            <a:ext cx="9527040" cy="8700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7" b="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Optional sub heading</a:t>
            </a:r>
          </a:p>
        </p:txBody>
      </p:sp>
    </p:spTree>
    <p:extLst>
      <p:ext uri="{BB962C8B-B14F-4D97-AF65-F5344CB8AC3E}">
        <p14:creationId xmlns:p14="http://schemas.microsoft.com/office/powerpoint/2010/main" val="219302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0000" y="374377"/>
            <a:ext cx="9895392" cy="10011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80000" y="1375561"/>
            <a:ext cx="11232000" cy="50334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440689" y="6552000"/>
            <a:ext cx="93104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fld id="{2AE6851E-022E-D141-8BE0-1745E9557F71}" type="datetime1">
              <a:rPr lang="en-ZA" smtClean="0"/>
              <a:pPr/>
              <a:t>2017/08/01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371732" y="6552000"/>
            <a:ext cx="340269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>
                <a:solidFill>
                  <a:srgbClr val="A6A6A6"/>
                </a:solidFill>
              </a:defRPr>
            </a:lvl1pPr>
          </a:lstStyle>
          <a:p>
            <a:fld id="{75C98292-3D9A-421B-B307-DC2AE3C5CE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61305" y="374377"/>
            <a:ext cx="1250700" cy="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5488" y="6553200"/>
            <a:ext cx="9887712" cy="152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rgbClr val="A6A6A6"/>
                </a:solidFill>
              </a:defRPr>
            </a:lvl1pPr>
          </a:lstStyle>
          <a:p>
            <a:r>
              <a:rPr lang="en-US"/>
              <a:t>@SageGroupZA          |           #SageBPCon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1800" b="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182558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357179" indent="-174621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4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37" indent="-182558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•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712770" indent="-173034" algn="l" defTabSz="914377" rtl="0" eaLnBrk="1" latinLnBrk="0" hangingPunct="1">
        <a:lnSpc>
          <a:spcPct val="110000"/>
        </a:lnSpc>
        <a:spcBef>
          <a:spcPts val="1000"/>
        </a:spcBef>
        <a:buClr>
          <a:srgbClr val="FFB000"/>
        </a:buClr>
        <a:buFont typeface="Arial" panose="020B0604020202020204" pitchFamily="34" charset="0"/>
        <a:buChar char="−"/>
        <a:defRPr sz="12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26">
          <p15:clr>
            <a:srgbClr val="F26B43"/>
          </p15:clr>
        </p15:guide>
        <p15:guide id="4" pos="5602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1321">
          <p15:clr>
            <a:srgbClr val="F26B43"/>
          </p15:clr>
        </p15:guide>
        <p15:guide id="7" orient="horz" pos="3838">
          <p15:clr>
            <a:srgbClr val="F26B43"/>
          </p15:clr>
        </p15:guide>
        <p15:guide id="8" orient="horz" pos="41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geNADev/Sage300-SD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gray">
          <a:xfrm>
            <a:off x="309885" y="3778025"/>
            <a:ext cx="8424001" cy="1276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Sage 300 2018.0 Web SDK Overview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87685" y="5287024"/>
            <a:ext cx="8423999" cy="652509"/>
          </a:xfrm>
        </p:spPr>
        <p:txBody>
          <a:bodyPr/>
          <a:lstStyle/>
          <a:p>
            <a:r>
              <a:rPr lang="en-US" dirty="0"/>
              <a:t>John Thomas (JT)</a:t>
            </a:r>
          </a:p>
          <a:p>
            <a:r>
              <a:rPr lang="en-US" dirty="0"/>
              <a:t>August 2017</a:t>
            </a:r>
          </a:p>
        </p:txBody>
      </p:sp>
    </p:spTree>
    <p:extLst>
      <p:ext uri="{BB962C8B-B14F-4D97-AF65-F5344CB8AC3E}">
        <p14:creationId xmlns:p14="http://schemas.microsoft.com/office/powerpoint/2010/main" val="137758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11231999" cy="5008456"/>
          </a:xfrm>
        </p:spPr>
        <p:txBody>
          <a:bodyPr numCol="1"/>
          <a:lstStyle/>
          <a:p>
            <a:pPr lvl="1"/>
            <a:r>
              <a:rPr lang="en-US" sz="2400" dirty="0"/>
              <a:t>Open Source</a:t>
            </a:r>
          </a:p>
          <a:p>
            <a:pPr lvl="2"/>
            <a:r>
              <a:rPr lang="en-US" sz="2000" dirty="0">
                <a:hlinkClick r:id="rId3"/>
              </a:rPr>
              <a:t>https://github.com/SageNADev/Sage300-SDK</a:t>
            </a:r>
            <a:endParaRPr lang="en-US" sz="2000" dirty="0"/>
          </a:p>
          <a:p>
            <a:pPr lvl="2"/>
            <a:r>
              <a:rPr lang="en-US" sz="2000" dirty="0"/>
              <a:t>2018.0 is available in the “master” branch</a:t>
            </a:r>
          </a:p>
          <a:p>
            <a:pPr lvl="2"/>
            <a:r>
              <a:rPr lang="en-US" sz="2000" dirty="0"/>
              <a:t>2017.2 is available in the “release-2017.2” branch (archive)</a:t>
            </a:r>
          </a:p>
          <a:p>
            <a:pPr lvl="2"/>
            <a:r>
              <a:rPr lang="en-US" sz="2000" dirty="0"/>
              <a:t>2017.1 is available in the “release-2017.1” branch (archive)</a:t>
            </a:r>
          </a:p>
          <a:p>
            <a:pPr lvl="2"/>
            <a:r>
              <a:rPr lang="en-US" sz="2000" dirty="0"/>
              <a:t>2017 is available in the “release-2017” branch (archive)</a:t>
            </a:r>
          </a:p>
          <a:p>
            <a:pPr lvl="2"/>
            <a:r>
              <a:rPr lang="en-US" sz="2000" dirty="0"/>
              <a:t>2018.1 is available in the “develop” branch (in-progress)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2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468807" cy="5008456"/>
          </a:xfrm>
        </p:spPr>
        <p:txBody>
          <a:bodyPr numCol="1"/>
          <a:lstStyle/>
          <a:p>
            <a:pPr lvl="1"/>
            <a:r>
              <a:rPr lang="en-US" sz="2400" dirty="0"/>
              <a:t>Sync global files to current 2018.0 versions</a:t>
            </a:r>
            <a:endParaRPr lang="en-US" sz="2000" dirty="0"/>
          </a:p>
          <a:p>
            <a:pPr lvl="1"/>
            <a:r>
              <a:rPr lang="en-US" sz="2400" dirty="0"/>
              <a:t>Upgrade Accpac .NET references to 6.5.0.0</a:t>
            </a:r>
            <a:endParaRPr lang="en-US" sz="2000" dirty="0"/>
          </a:p>
          <a:p>
            <a:pPr lvl="1"/>
            <a:r>
              <a:rPr lang="en-US" sz="2600" dirty="0"/>
              <a:t>Updated Docs</a:t>
            </a:r>
          </a:p>
          <a:p>
            <a:pPr lvl="1"/>
            <a:r>
              <a:rPr lang="en-US" sz="2600" dirty="0"/>
              <a:t>Defect with </a:t>
            </a:r>
            <a:r>
              <a:rPr lang="en-US" sz="2600" dirty="0" err="1"/>
              <a:t>JQuery.validator.format</a:t>
            </a:r>
            <a:r>
              <a:rPr lang="en-US" sz="2600" dirty="0"/>
              <a:t> resolved</a:t>
            </a:r>
          </a:p>
          <a:p>
            <a:pPr lvl="1"/>
            <a:r>
              <a:rPr lang="en-US" sz="2600" dirty="0"/>
              <a:t>New Import/Export Engine implemented in a sample</a:t>
            </a:r>
          </a:p>
        </p:txBody>
      </p:sp>
    </p:spTree>
    <p:extLst>
      <p:ext uri="{BB962C8B-B14F-4D97-AF65-F5344CB8AC3E}">
        <p14:creationId xmlns:p14="http://schemas.microsoft.com/office/powerpoint/2010/main" val="236301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8954812" cy="5008456"/>
          </a:xfrm>
        </p:spPr>
        <p:txBody>
          <a:bodyPr numCol="1"/>
          <a:lstStyle/>
          <a:p>
            <a:pPr lvl="1"/>
            <a:r>
              <a:rPr lang="en-US" sz="2400" dirty="0"/>
              <a:t>Upgrade Instructions for 2017.2 to 2018.0</a:t>
            </a:r>
          </a:p>
          <a:p>
            <a:pPr lvl="1"/>
            <a:r>
              <a:rPr lang="en-US" sz="2400" dirty="0"/>
              <a:t>New Pagination CVIEW Document</a:t>
            </a:r>
          </a:p>
          <a:p>
            <a:pPr lvl="1"/>
            <a:r>
              <a:rPr lang="en-US" sz="2400" dirty="0"/>
              <a:t>Updated WebApi Endpoint Reference</a:t>
            </a:r>
          </a:p>
          <a:p>
            <a:pPr lvl="2"/>
            <a:r>
              <a:rPr lang="en-US" sz="2000" dirty="0"/>
              <a:t>Updated a few endpoints, but no breaking changes</a:t>
            </a:r>
          </a:p>
          <a:p>
            <a:pPr lvl="1"/>
            <a:r>
              <a:rPr lang="en-US" sz="2400" dirty="0"/>
              <a:t>Updated Wizard Documents</a:t>
            </a:r>
          </a:p>
          <a:p>
            <a:pPr lvl="1"/>
            <a:r>
              <a:rPr lang="en-US" sz="2400" dirty="0"/>
              <a:t>Updated Upgrade Document</a:t>
            </a:r>
          </a:p>
          <a:p>
            <a:pPr lvl="2"/>
            <a:r>
              <a:rPr lang="en-US" sz="2000" dirty="0"/>
              <a:t>Manual Document for Import/Export Modification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655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9917047" cy="5008456"/>
          </a:xfrm>
        </p:spPr>
        <p:txBody>
          <a:bodyPr numCol="1"/>
          <a:lstStyle/>
          <a:p>
            <a:pPr lvl="1"/>
            <a:r>
              <a:rPr lang="en-US" sz="2400" dirty="0"/>
              <a:t>Global Files Updated to 2018.0</a:t>
            </a:r>
          </a:p>
          <a:p>
            <a:pPr lvl="1"/>
            <a:r>
              <a:rPr lang="en-US" sz="2400" dirty="0"/>
              <a:t>XML Documentation Checkbox now selected by default</a:t>
            </a:r>
          </a:p>
          <a:p>
            <a:pPr lvl="1"/>
            <a:r>
              <a:rPr lang="en-US" sz="2400" dirty="0"/>
              <a:t>Updated User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46CB3-8CA3-4B82-8E40-5E24A406409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71660" y="2573319"/>
            <a:ext cx="5696788" cy="402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4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5643373" cy="5008456"/>
          </a:xfrm>
        </p:spPr>
        <p:txBody>
          <a:bodyPr numCol="1"/>
          <a:lstStyle/>
          <a:p>
            <a:pPr lvl="1"/>
            <a:r>
              <a:rPr lang="en-US" sz="2400" dirty="0"/>
              <a:t>Global Files Updated to 2018.0</a:t>
            </a:r>
          </a:p>
          <a:p>
            <a:pPr lvl="1"/>
            <a:r>
              <a:rPr lang="en-US" sz="2400" dirty="0"/>
              <a:t>Updated </a:t>
            </a:r>
            <a:r>
              <a:rPr lang="en-US" sz="2400" dirty="0" err="1"/>
              <a:t>AccpacDotNet.props</a:t>
            </a:r>
            <a:r>
              <a:rPr lang="en-US" sz="2400" dirty="0"/>
              <a:t> file to 6.5.0.0</a:t>
            </a:r>
          </a:p>
          <a:p>
            <a:pPr lvl="1"/>
            <a:r>
              <a:rPr lang="en-US" sz="2400" dirty="0"/>
              <a:t>Import/Export Changes for default code</a:t>
            </a:r>
          </a:p>
          <a:p>
            <a:pPr lvl="1"/>
            <a:r>
              <a:rPr lang="en-US" sz="2400" dirty="0"/>
              <a:t>Pagination TODO Comments for manual implementation</a:t>
            </a:r>
          </a:p>
          <a:p>
            <a:pPr lvl="1"/>
            <a:r>
              <a:rPr lang="en-US" sz="2400" dirty="0"/>
              <a:t>Updated User Interface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D5716-0F82-423E-B5FE-2D025D10F7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82297" y="1080347"/>
            <a:ext cx="45339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0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Wizard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5641160" cy="5008456"/>
          </a:xfrm>
        </p:spPr>
        <p:txBody>
          <a:bodyPr numCol="1"/>
          <a:lstStyle/>
          <a:p>
            <a:pPr lvl="1"/>
            <a:r>
              <a:rPr lang="en-US" sz="2400" dirty="0"/>
              <a:t>Upgrades Projects and Solution</a:t>
            </a:r>
          </a:p>
          <a:p>
            <a:pPr lvl="2"/>
            <a:r>
              <a:rPr lang="en-US" sz="2000" dirty="0"/>
              <a:t>Upgrade files from 2017.2 to 2018.0</a:t>
            </a:r>
          </a:p>
          <a:p>
            <a:pPr lvl="2"/>
            <a:r>
              <a:rPr lang="en-US" sz="2000" dirty="0"/>
              <a:t>Turn on XML Documentation</a:t>
            </a:r>
          </a:p>
          <a:p>
            <a:pPr lvl="2"/>
            <a:r>
              <a:rPr lang="en-US" sz="2000" dirty="0"/>
              <a:t>Update .props file</a:t>
            </a:r>
          </a:p>
          <a:p>
            <a:pPr lvl="2"/>
            <a:r>
              <a:rPr lang="en-US" sz="2000" dirty="0"/>
              <a:t>Search for invalid </a:t>
            </a:r>
            <a:r>
              <a:rPr lang="en-US" sz="2000" dirty="0" err="1"/>
              <a:t>JQuery.validator.Format</a:t>
            </a:r>
            <a:r>
              <a:rPr lang="en-US" sz="2000" dirty="0"/>
              <a:t> signature</a:t>
            </a:r>
          </a:p>
          <a:p>
            <a:pPr lvl="3"/>
            <a:r>
              <a:rPr lang="en-US" sz="1800" dirty="0"/>
              <a:t>Manual correction required, if found</a:t>
            </a:r>
          </a:p>
          <a:p>
            <a:pPr lvl="2"/>
            <a:r>
              <a:rPr lang="en-US" sz="2000" dirty="0"/>
              <a:t>Import/Export changes</a:t>
            </a:r>
          </a:p>
          <a:p>
            <a:pPr lvl="3"/>
            <a:r>
              <a:rPr lang="en-US" sz="1800" dirty="0"/>
              <a:t>Manual steps in document as automation not possible</a:t>
            </a:r>
          </a:p>
          <a:p>
            <a:pPr lvl="2"/>
            <a:r>
              <a:rPr lang="en-US" sz="2000" dirty="0"/>
              <a:t>Pagination TODO Comments</a:t>
            </a:r>
          </a:p>
          <a:p>
            <a:pPr lvl="2"/>
            <a:r>
              <a:rPr lang="en-US" sz="2000" dirty="0"/>
              <a:t>Updated User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E2D14-D6DE-420B-A733-F371FACF5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60" y="1200972"/>
            <a:ext cx="4831499" cy="51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3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File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4332478" cy="5008456"/>
          </a:xfrm>
        </p:spPr>
        <p:txBody>
          <a:bodyPr numCol="1"/>
          <a:lstStyle/>
          <a:p>
            <a:pPr lvl="1"/>
            <a:r>
              <a:rPr lang="en-US" sz="2400" dirty="0"/>
              <a:t>CommonCore.chm</a:t>
            </a:r>
          </a:p>
          <a:p>
            <a:pPr lvl="2"/>
            <a:r>
              <a:rPr lang="en-US" sz="2000" dirty="0"/>
              <a:t>Updated content</a:t>
            </a:r>
          </a:p>
          <a:p>
            <a:pPr lvl="2"/>
            <a:r>
              <a:rPr lang="en-US" sz="2000" dirty="0"/>
              <a:t>More to be done</a:t>
            </a:r>
          </a:p>
          <a:p>
            <a:pPr lvl="2"/>
            <a:r>
              <a:rPr lang="en-US" sz="2000" dirty="0"/>
              <a:t>Note: Still a work in progress!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1116" y="1366944"/>
            <a:ext cx="7155677" cy="417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8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 Menu Defects and Enhancement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8466960" cy="5008456"/>
          </a:xfrm>
        </p:spPr>
        <p:txBody>
          <a:bodyPr numCol="1"/>
          <a:lstStyle/>
          <a:p>
            <a:pPr lvl="1"/>
            <a:r>
              <a:rPr lang="en-US" sz="2400" dirty="0"/>
              <a:t>Defects</a:t>
            </a:r>
          </a:p>
          <a:p>
            <a:pPr lvl="2"/>
            <a:r>
              <a:rPr lang="en-US" sz="2000" dirty="0"/>
              <a:t>Partner Menus with three columns not displaying correctly </a:t>
            </a:r>
          </a:p>
          <a:p>
            <a:pPr lvl="2"/>
            <a:r>
              <a:rPr lang="en-US" sz="2000" dirty="0"/>
              <a:t>Breadcrumbs missing from partner menu</a:t>
            </a:r>
          </a:p>
        </p:txBody>
      </p:sp>
    </p:spTree>
    <p:extLst>
      <p:ext uri="{BB962C8B-B14F-4D97-AF65-F5344CB8AC3E}">
        <p14:creationId xmlns:p14="http://schemas.microsoft.com/office/powerpoint/2010/main" val="175344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Customization Wizard Enhancement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66025" y="1366944"/>
            <a:ext cx="4332478" cy="5008456"/>
          </a:xfrm>
        </p:spPr>
        <p:txBody>
          <a:bodyPr numCol="1"/>
          <a:lstStyle/>
          <a:p>
            <a:pPr lvl="1"/>
            <a:r>
              <a:rPr lang="en-US" sz="2400" dirty="0"/>
              <a:t>Split into two wizards</a:t>
            </a:r>
          </a:p>
          <a:p>
            <a:pPr lvl="1"/>
            <a:r>
              <a:rPr lang="en-US" sz="2400" dirty="0"/>
              <a:t>First wizard (standalone) is outside of Visual Studio for customizations not requiring an endpoint</a:t>
            </a:r>
          </a:p>
          <a:p>
            <a:pPr lvl="2"/>
            <a:r>
              <a:rPr lang="en-US" sz="2000" dirty="0"/>
              <a:t>Generates Manifest, XML, and JavaScript</a:t>
            </a:r>
          </a:p>
          <a:p>
            <a:pPr lvl="2"/>
            <a:r>
              <a:rPr lang="en-US" sz="2000" dirty="0"/>
              <a:t>Inputs for Manifest and XML via WYSWYG editor</a:t>
            </a:r>
          </a:p>
          <a:p>
            <a:pPr lvl="1"/>
            <a:r>
              <a:rPr lang="en-US" sz="2400" dirty="0"/>
              <a:t>Second wizard (plug-in)is inside of Visual Studio and accepts JSON Manifest as input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DD28AB-B1BD-495A-A3ED-571CE7357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160" y="1949749"/>
            <a:ext cx="6730460" cy="410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63348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ge">
  <a:themeElements>
    <a:clrScheme name="Orange 1">
      <a:dk1>
        <a:srgbClr val="2B2421"/>
      </a:dk1>
      <a:lt1>
        <a:sysClr val="window" lastClr="FFFFFF"/>
      </a:lt1>
      <a:dk2>
        <a:srgbClr val="44546A"/>
      </a:dk2>
      <a:lt2>
        <a:srgbClr val="E7E6E6"/>
      </a:lt2>
      <a:accent1>
        <a:srgbClr val="FFB000"/>
      </a:accent1>
      <a:accent2>
        <a:srgbClr val="8E8A86"/>
      </a:accent2>
      <a:accent3>
        <a:srgbClr val="C6BEB8"/>
      </a:accent3>
      <a:accent4>
        <a:srgbClr val="ECE9E5"/>
      </a:accent4>
      <a:accent5>
        <a:srgbClr val="A59F98"/>
      </a:accent5>
      <a:accent6>
        <a:srgbClr val="DAD3CC"/>
      </a:accent6>
      <a:hlink>
        <a:srgbClr val="1963F6"/>
      </a:hlink>
      <a:folHlink>
        <a:srgbClr val="1963F6"/>
      </a:folHlink>
    </a:clrScheme>
    <a:fontScheme name="Sag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1E29A2-1F45-4EF4-9198-633BD3794DF4}" vid="{013C412F-4D8D-4D09-B36F-15C7E3976D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357</Words>
  <Application>Microsoft Office PowerPoint</Application>
  <PresentationFormat>Widescreen</PresentationFormat>
  <Paragraphs>70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1_Orange</vt:lpstr>
      <vt:lpstr>PowerPoint Presentation</vt:lpstr>
      <vt:lpstr>Samples</vt:lpstr>
      <vt:lpstr>Documentation</vt:lpstr>
      <vt:lpstr>Solution Wizard</vt:lpstr>
      <vt:lpstr>Code Generation Wizard</vt:lpstr>
      <vt:lpstr>Upgrade Wizard</vt:lpstr>
      <vt:lpstr>Help File</vt:lpstr>
      <vt:lpstr>Partner Menu Defects and Enhancement</vt:lpstr>
      <vt:lpstr> Customization Wizard Enhancement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Thomas, John</dc:creator>
  <cp:lastModifiedBy>Thomas, John</cp:lastModifiedBy>
  <cp:revision>61</cp:revision>
  <dcterms:created xsi:type="dcterms:W3CDTF">2016-07-18T14:13:16Z</dcterms:created>
  <dcterms:modified xsi:type="dcterms:W3CDTF">2017-08-01T18:59:06Z</dcterms:modified>
</cp:coreProperties>
</file>