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95" r:id="rId3"/>
    <p:sldId id="302" r:id="rId4"/>
    <p:sldId id="259" r:id="rId5"/>
    <p:sldId id="303" r:id="rId6"/>
    <p:sldId id="304" r:id="rId7"/>
    <p:sldId id="301" r:id="rId8"/>
    <p:sldId id="307" r:id="rId9"/>
    <p:sldId id="271" r:id="rId10"/>
    <p:sldId id="297" r:id="rId11"/>
    <p:sldId id="300" r:id="rId12"/>
    <p:sldId id="309" r:id="rId13"/>
    <p:sldId id="320" r:id="rId14"/>
    <p:sldId id="321" r:id="rId15"/>
    <p:sldId id="322" r:id="rId16"/>
    <p:sldId id="323" r:id="rId17"/>
    <p:sldId id="319" r:id="rId18"/>
    <p:sldId id="310" r:id="rId19"/>
    <p:sldId id="311" r:id="rId20"/>
    <p:sldId id="315" r:id="rId21"/>
    <p:sldId id="316" r:id="rId22"/>
    <p:sldId id="317" r:id="rId23"/>
    <p:sldId id="318" r:id="rId24"/>
    <p:sldId id="312" r:id="rId25"/>
    <p:sldId id="313" r:id="rId26"/>
    <p:sldId id="314" r:id="rId27"/>
    <p:sldId id="298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80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107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38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077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767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2644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703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902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27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5345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455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601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7116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2114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4424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2019/04/29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2019/04/29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2019/04/29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2019/04/29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Defects/Enhancements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5346947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000" dirty="0"/>
              <a:t>PageUrl.txt extension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Can have multiple lines in the pageurl.txt file for developer efficiency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Deserialization of model from JavaScript to C#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An error is likely if Resx entries for the model attributes are missing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Extended number of menu columns on Home Page to 6 if needed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Worker Service stops in under 2 seconds now (removed wait 60!)</a:t>
            </a:r>
          </a:p>
          <a:p>
            <a:pPr lvl="2"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856214-5117-41E6-9EC5-0205030E9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34" y="2999792"/>
            <a:ext cx="5656489" cy="34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Process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Debugging a Process Type screen just got easier</a:t>
            </a:r>
          </a:p>
          <a:p>
            <a:pPr lvl="1"/>
            <a:r>
              <a:rPr lang="en-US" sz="2000" dirty="0"/>
              <a:t>Difficulty</a:t>
            </a:r>
          </a:p>
          <a:p>
            <a:pPr lvl="2"/>
            <a:r>
              <a:rPr lang="en-US" sz="1600" dirty="0"/>
              <a:t>Part of the Process is in the Web Role while another part is in the Worker Role</a:t>
            </a:r>
          </a:p>
          <a:p>
            <a:pPr lvl="2"/>
            <a:r>
              <a:rPr lang="en-US" sz="1600" dirty="0"/>
              <a:t>Must debug with Logger statements or attaching to process running in IIS</a:t>
            </a:r>
          </a:p>
          <a:p>
            <a:pPr lvl="1"/>
            <a:r>
              <a:rPr lang="en-US" sz="2000" dirty="0"/>
              <a:t>Solution</a:t>
            </a:r>
          </a:p>
          <a:p>
            <a:pPr lvl="2"/>
            <a:r>
              <a:rPr lang="en-US" sz="1600" dirty="0"/>
              <a:t>Workflow Manager Class has been modified to determine if running in IDE</a:t>
            </a:r>
          </a:p>
          <a:p>
            <a:pPr lvl="2"/>
            <a:r>
              <a:rPr lang="en-US" sz="1600" dirty="0"/>
              <a:t>Instead of offloading work to MSMQ to deliver to Worker Role, Worker Processor will be accessed</a:t>
            </a:r>
          </a:p>
          <a:p>
            <a:pPr lvl="2"/>
            <a:r>
              <a:rPr lang="en-US" sz="1600" dirty="0"/>
              <a:t>Message payload manually handed off to processor instead of via queue</a:t>
            </a:r>
          </a:p>
          <a:p>
            <a:pPr lvl="1"/>
            <a:r>
              <a:rPr lang="en-US" sz="2000" dirty="0"/>
              <a:t>Results</a:t>
            </a:r>
          </a:p>
          <a:p>
            <a:pPr lvl="2"/>
            <a:r>
              <a:rPr lang="en-US" sz="1600" dirty="0"/>
              <a:t>Put debug statements in your UOW Service or Business repository classes</a:t>
            </a:r>
          </a:p>
          <a:p>
            <a:pPr lvl="2"/>
            <a:r>
              <a:rPr lang="en-US" sz="1600" dirty="0"/>
              <a:t>No longer need to shutdown worker service and build in Release mode to get artifacts to Worker folder</a:t>
            </a:r>
          </a:p>
          <a:p>
            <a:pPr lvl="1"/>
            <a:r>
              <a:rPr lang="en-US" sz="2000" dirty="0"/>
              <a:t>Documentation</a:t>
            </a:r>
          </a:p>
          <a:p>
            <a:pPr lvl="2"/>
            <a:r>
              <a:rPr lang="en-US" sz="1600" dirty="0"/>
              <a:t>See updated Sage300SDK_WorkerProcessing.docx in </a:t>
            </a:r>
            <a:r>
              <a:rPr lang="en-US" sz="1600" b="1" dirty="0"/>
              <a:t>docs\development</a:t>
            </a: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- 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Too much code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Lots of code in the internal finder controller just to configure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Too much complex and redundant code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Finder definition info can be found/gathered elsewhere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Can’t add a partner finder to a Sage 300 screen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Inefficient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Designed to re-use </a:t>
            </a:r>
            <a:r>
              <a:rPr lang="en-US" sz="1800" dirty="0" err="1">
                <a:solidFill>
                  <a:schemeClr val="tx1"/>
                </a:solidFill>
              </a:rPr>
              <a:t>Controller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ServiceRepository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classes</a:t>
            </a:r>
            <a:endParaRPr lang="en-US" sz="18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Maps Accpac view to model for all properties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Dynamic or on-the-fly finders are not possible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EF6F3-415A-4BDF-8F6F-A66AA9DE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08760"/>
            <a:ext cx="3581400" cy="3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New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Minimal Code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Specify a definition in 1 line of code or use one of our definitions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Eliminate complex and redundant code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Grid and column definitions will be discovered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Put a partner finder on a Sage 300 screen and visa-versa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Ability to create dynamic finders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Efficiency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Access Accpac View directly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No more inefficient mapping of all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80C6-9D04-4CF0-B6E9-D62734B2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781175"/>
            <a:ext cx="3514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New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53" y="2035124"/>
            <a:ext cx="7924800" cy="471195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Define your 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83C25-0ACE-499E-B0E5-5EA81BE9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" y="2448493"/>
            <a:ext cx="11096625" cy="2238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FCC339-D53E-43A6-9A12-500163972455}"/>
              </a:ext>
            </a:extLst>
          </p:cNvPr>
          <p:cNvSpPr txBox="1">
            <a:spLocks/>
          </p:cNvSpPr>
          <p:nvPr/>
        </p:nvSpPr>
        <p:spPr bwMode="gray">
          <a:xfrm>
            <a:off x="487680" y="4853280"/>
            <a:ext cx="7924800" cy="4711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one of 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FB673-FDDB-4D4A-9B2F-DF62A2B8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53" y="5324475"/>
            <a:ext cx="11210925" cy="1533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D580F8-7020-425F-B8E0-B8506DB098DD}"/>
              </a:ext>
            </a:extLst>
          </p:cNvPr>
          <p:cNvSpPr/>
          <p:nvPr/>
        </p:nvSpPr>
        <p:spPr>
          <a:xfrm>
            <a:off x="487680" y="1184443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/>
              <a:t>Sage300SDK-FinderArchitecture.</a:t>
            </a:r>
            <a:r>
              <a:rPr lang="en-US" sz="1600" dirty="0"/>
              <a:t>docx</a:t>
            </a:r>
          </a:p>
        </p:txBody>
      </p:sp>
    </p:spTree>
    <p:extLst>
      <p:ext uri="{BB962C8B-B14F-4D97-AF65-F5344CB8AC3E}">
        <p14:creationId xmlns:p14="http://schemas.microsoft.com/office/powerpoint/2010/main" val="84882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Finder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1" y="1254968"/>
            <a:ext cx="10386527" cy="471195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Sage.CA.SBS.ERP.Sage300.Common.Plugin.ViewFinderProperties.js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Minimal definitions for 2019.2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More definitions coming in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930FA-0BAD-4525-A446-7ABEBB20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3" y="2044960"/>
            <a:ext cx="7128588" cy="41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Old Vs. New Finder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1" y="1254968"/>
            <a:ext cx="10386527" cy="1550144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Old finders will continue to work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Upgrade wizard will not replace existing old finders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Code Generation wizard will generate new finder logic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Web.config setting for controlling display of new finder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858B6-2B65-4DDC-AFEB-40804F1A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6" y="2805112"/>
            <a:ext cx="9601200" cy="12477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EE4501-30E8-4E9E-8460-6723A1B4E4D9}"/>
              </a:ext>
            </a:extLst>
          </p:cNvPr>
          <p:cNvSpPr txBox="1">
            <a:spLocks/>
          </p:cNvSpPr>
          <p:nvPr/>
        </p:nvSpPr>
        <p:spPr bwMode="gray">
          <a:xfrm>
            <a:off x="487680" y="4241726"/>
            <a:ext cx="10386527" cy="1550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FF0000"/>
                </a:solidFill>
              </a:rPr>
              <a:t>NOTE: This is for future use to present a display similar to the desktop. However, only the “MatchOnly” behavior is supported and changes to the other behaviors are not supported and are at your own risk</a:t>
            </a:r>
          </a:p>
        </p:txBody>
      </p:sp>
    </p:spTree>
    <p:extLst>
      <p:ext uri="{BB962C8B-B14F-4D97-AF65-F5344CB8AC3E}">
        <p14:creationId xmlns:p14="http://schemas.microsoft.com/office/powerpoint/2010/main" val="173593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- 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Overly complex framework and implementation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Lots of setup, lots of code for every screen with a grid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Repository pattern (entire screen UI as one repository)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Unlike the desktop where every grid has its own data source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generic grid control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No “standard” implementation, interface, events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Usability issues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Differences from screen to screen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Selecting multiple lines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Editing inside a cell can be finicky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EF6F3-415A-4BDF-8F6F-A66AA9DE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08760"/>
            <a:ext cx="3581400" cy="3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New Design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40E036-9F29-4907-9D61-9A01EC94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Addresses the motivation points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Complexity, bundled with UI payload, generic control, usability issues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New pattern for header-detail type repository on server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Elimination of fixed header-detail pattern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Common repository interfaces directly with Business Views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Code Generation Wizard generates entities and compositions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New generic grids on the client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View List (the most common grid which supports CRUD operations)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Optional Fields Control (setup or edit of optional fields)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Only setup for 2019.2 release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Other (i.e. Tax Authorities type grid)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Not in 2019.2 release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9D9E-3940-40A5-8A7A-90EE0112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781175"/>
            <a:ext cx="3514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FFFCD0-E79A-4470-B446-46815B2BF86E}"/>
              </a:ext>
            </a:extLst>
          </p:cNvPr>
          <p:cNvSpPr txBox="1">
            <a:spLocks/>
          </p:cNvSpPr>
          <p:nvPr/>
        </p:nvSpPr>
        <p:spPr bwMode="gray">
          <a:xfrm>
            <a:off x="381000" y="1600200"/>
            <a:ext cx="5562600" cy="487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Header-Detail Differences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Generic grid and controller manages the CRUD operations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Compartmentalizing the grid with backend Business Views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Simplifies the payload for the UI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More responsive and better performing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Less developer code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Extensible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Grid defined in JSON file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interface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interface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Extend JSON to participate in events and methods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785A6-333B-4A54-B6EA-3C0C0512D6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95" y="1676400"/>
            <a:ext cx="5943600" cy="472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32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still </a:t>
            </a:r>
            <a:r>
              <a:rPr lang="en-US" sz="2400" b="1" dirty="0"/>
              <a:t>6.6.0.10</a:t>
            </a:r>
          </a:p>
          <a:p>
            <a:pPr lvl="1"/>
            <a:r>
              <a:rPr lang="en-US" sz="2200" dirty="0"/>
              <a:t>Version in Code Generation Wizard is still 66A</a:t>
            </a:r>
          </a:p>
          <a:p>
            <a:pPr lvl="1"/>
            <a:r>
              <a:rPr lang="en-US" sz="2200" dirty="0"/>
              <a:t>Kendo has been upgraded to 2019.1.115</a:t>
            </a:r>
          </a:p>
          <a:p>
            <a:pPr lvl="1"/>
            <a:r>
              <a:rPr lang="en-US" sz="2200" dirty="0"/>
              <a:t>.NET Framework has been updated to 4.7.2</a:t>
            </a:r>
          </a:p>
          <a:p>
            <a:pPr lvl="1"/>
            <a:r>
              <a:rPr lang="en-US" sz="2200" dirty="0" err="1"/>
              <a:t>SDK.BuildTasks</a:t>
            </a:r>
            <a:r>
              <a:rPr lang="en-US" sz="2200" dirty="0"/>
              <a:t> updated to 14.0.14.9.23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Interactions with Business Entity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DBE29A-8C40-4B0E-97A8-30E7AE58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824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Added a “guid” property to each Business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 DOM object has “guid”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 library sends the “guid” to the GridDataServiceController for every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GridDataServiceController looks up the Business Entity in the session pool using “guid”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GridDataServiceController performing CRUD operations on the Business Entity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D2CB2-5BE4-4856-80CF-85073AF0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30" y="2133456"/>
            <a:ext cx="6840010" cy="37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Grid HTML Helper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DCF8F44-DB0C-4BC9-9694-94152D96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060" y="1366944"/>
            <a:ext cx="8912545" cy="1911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935C9-D2DA-4CD7-B3DC-8659C9F39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5" y="3363984"/>
            <a:ext cx="10631217" cy="23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Grid HTML Helper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C45D0-A538-4C8F-B98B-8078451C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1" y="1728012"/>
            <a:ext cx="10828608" cy="37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JSON Configuration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339E9-B6D1-4DEC-A7CB-A0EB14D2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68" y="1366944"/>
            <a:ext cx="6561538" cy="492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29AEE9-1423-4A5A-A1CE-B779FEEC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824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 is now in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generated by the wizard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Customization /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4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Client Interface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CA822-10E8-4F4A-88B8-0AEC3106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199"/>
            <a:ext cx="11430000" cy="5145833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Documentation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Sage300SDK-GridClientInterface.docx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Assumptions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Client and server are always synchronized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All columns must be defined in the JSON file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Control is created using an HTML helper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Configuration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Methods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refresh, commit, dirty, allowsInsert, allowsDelete, showColumn, columnTemplate, currentRecord, filter, readOnly, columnCount, fieldName, columnTitle, columnEditable, </a:t>
            </a:r>
            <a:r>
              <a:rPr lang="en-US" sz="1600" dirty="0" err="1">
                <a:solidFill>
                  <a:schemeClr val="tx1"/>
                </a:solidFill>
              </a:rPr>
              <a:t>setValue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Events (grid and column level)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columnChanged, gridChanged, gridAfterSetActiveRecord, gridBeforeDelete, gridAfterDelete, gridBeforeCreate, gridAfterCreate, gridAfterInsert, columnBeforeDisplay, columnDoubleClick, columnBeforeFinder, columnBeforeEdit, columnStartEdit, columnEndEdit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66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Server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0AF32-5879-4D2C-917D-145BD268D22C}"/>
              </a:ext>
            </a:extLst>
          </p:cNvPr>
          <p:cNvSpPr txBox="1">
            <a:spLocks/>
          </p:cNvSpPr>
          <p:nvPr/>
        </p:nvSpPr>
        <p:spPr bwMode="gray">
          <a:xfrm>
            <a:off x="381000" y="1600200"/>
            <a:ext cx="11430000" cy="487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Sage300SDK-GridServerInterface.docx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Server side only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CRUD routed to the GridDataServiceController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Create your controller to inherit and override as needed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Register your controller in the bootstrapper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Define your controller in the grid’s JSON file (i.e. GridDataServiceController : </a:t>
            </a:r>
            <a:r>
              <a:rPr lang="en-US" dirty="0" err="1"/>
              <a:t>MyGridDataServerController</a:t>
            </a:r>
            <a:r>
              <a:rPr lang="en-US" dirty="0"/>
              <a:t>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 Methods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Read, Create, Insert, Update, MoveTo, Delete</a:t>
            </a:r>
          </a:p>
        </p:txBody>
      </p:sp>
    </p:spTree>
    <p:extLst>
      <p:ext uri="{BB962C8B-B14F-4D97-AF65-F5344CB8AC3E}">
        <p14:creationId xmlns:p14="http://schemas.microsoft.com/office/powerpoint/2010/main" val="195804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Web SDK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21B08-7C6A-4F5C-93B7-AD04BFAC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Code Generation Wizard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Generates working grid for header-detail type UI</a:t>
            </a:r>
          </a:p>
          <a:p>
            <a:pPr marL="1147971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Select “Generate Grid” in options tab</a:t>
            </a:r>
            <a:endParaRPr lang="en-US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Generates new Finder (dynamic, extensible, faster, less code, …)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Samples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All refactored to use new finder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Receipt refactored to use new grid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Documentation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Grid Client Interface Definition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Grid Server Interface Definition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2366157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2019.2 is available in the “master” branch</a:t>
            </a:r>
          </a:p>
          <a:p>
            <a:pPr lvl="2"/>
            <a:r>
              <a:rPr lang="en-US" sz="2000" dirty="0"/>
              <a:t>2020 is available in the “develop” branch (in-progress)</a:t>
            </a:r>
          </a:p>
          <a:p>
            <a:pPr lvl="2"/>
            <a:r>
              <a:rPr lang="en-US" sz="2000" dirty="0"/>
              <a:t>Archives</a:t>
            </a:r>
          </a:p>
          <a:p>
            <a:pPr lvl="2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107B3-4426-4D33-BC58-851F15C5C72A}"/>
              </a:ext>
            </a:extLst>
          </p:cNvPr>
          <p:cNvSpPr/>
          <p:nvPr/>
        </p:nvSpPr>
        <p:spPr>
          <a:xfrm>
            <a:off x="757806" y="3598877"/>
            <a:ext cx="10940218" cy="206210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2019.1 available in “release-2019.1”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2019.0 available in “release-2019.0”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2018.2 available in “release-2018.2”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2018.1 available in “release-2018.1”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2018.0 available in “release-2018”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2017.2 available in “release-2017.2”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2017.1 available in “release-2017.1”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2017.0 available in “release-2017”</a:t>
            </a:r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8478560-D11F-490D-B623-DBF1AA63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Kendo has been upgraded to 2019.1.115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None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Wizard properly generates check for ViewModel.UserAccess == null and invokes GetAccessRights()</a:t>
            </a:r>
          </a:p>
          <a:p>
            <a:pPr lvl="1"/>
            <a:r>
              <a:rPr lang="en-US" sz="2000" dirty="0"/>
              <a:t>Generates new code for Finder</a:t>
            </a:r>
          </a:p>
          <a:p>
            <a:pPr lvl="2"/>
            <a:r>
              <a:rPr lang="en-US" sz="1600" dirty="0"/>
              <a:t>No more Finder Controller, BootStrapper, JavaScript code</a:t>
            </a:r>
          </a:p>
          <a:p>
            <a:pPr lvl="2"/>
            <a:r>
              <a:rPr lang="en-US" sz="1600" dirty="0"/>
              <a:t>Replaced with simple finder definition in JavaScript code</a:t>
            </a:r>
          </a:p>
          <a:p>
            <a:pPr lvl="1"/>
            <a:r>
              <a:rPr lang="en-US" sz="2000" dirty="0"/>
              <a:t>Generates new code for Grid on Header/Detail type if option selected</a:t>
            </a:r>
          </a:p>
          <a:p>
            <a:pPr lvl="2"/>
            <a:r>
              <a:rPr lang="en-US" sz="1600" dirty="0"/>
              <a:t>Creates JSON Grid Definition file and the necessary code to display a grid</a:t>
            </a:r>
          </a:p>
          <a:p>
            <a:pPr lvl="1"/>
            <a:endParaRPr lang="en-US" sz="2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None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All projects in solution upgraded to target Microsoft .NET Framework 4.7.2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None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F3EFE56-28F7-42AC-93BC-0690574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All samples upgraded to use new Finder</a:t>
            </a:r>
          </a:p>
          <a:p>
            <a:pPr lvl="1"/>
            <a:r>
              <a:rPr lang="en-US" sz="2000" dirty="0"/>
              <a:t>Receipt sample upgraded to use new Grid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54BE28-522F-46B0-88ED-CD536B73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</a:t>
            </a:r>
            <a:endParaRPr lang="en-US" sz="1600" dirty="0"/>
          </a:p>
          <a:p>
            <a:pPr lvl="2"/>
            <a:r>
              <a:rPr lang="en-US" sz="1600" dirty="0"/>
              <a:t>Removed web.config file(s) from deployment folders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2019.1 to 2019.2 in </a:t>
            </a:r>
            <a:r>
              <a:rPr lang="en-US" sz="2400" b="1" dirty="0"/>
              <a:t>docs/upgrades</a:t>
            </a:r>
          </a:p>
          <a:p>
            <a:pPr lvl="1"/>
            <a:r>
              <a:rPr lang="en-US" sz="2400" dirty="0"/>
              <a:t>New Sage300SDK_20192WebSDKOverview.pptx in </a:t>
            </a:r>
            <a:r>
              <a:rPr lang="en-US" sz="2400" b="1" dirty="0"/>
              <a:t>docs/presentations</a:t>
            </a:r>
          </a:p>
          <a:p>
            <a:pPr lvl="1"/>
            <a:r>
              <a:rPr lang="en-US" sz="2400" dirty="0"/>
              <a:t>Updated Sage300SDK_WorkerProcessing.docx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New Sage300SDK_GridClientInterface.docx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New Sage300SDK_GridServerInterface.docx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New Sage300SDK_FinderArchitecture.docx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Updated docs for copyrights, screenshots, etc.</a:t>
            </a:r>
          </a:p>
          <a:p>
            <a:pPr lvl="2"/>
            <a:endParaRPr lang="en-US" sz="2000" dirty="0"/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1474</Words>
  <Application>Microsoft Office PowerPoint</Application>
  <PresentationFormat>Widescreen</PresentationFormat>
  <Paragraphs>250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1_Orange</vt:lpstr>
      <vt:lpstr>PowerPoint Presentation</vt:lpstr>
      <vt:lpstr>Versions</vt:lpstr>
      <vt:lpstr>Solution Wizard</vt:lpstr>
      <vt:lpstr>Code Generation Wizard</vt:lpstr>
      <vt:lpstr>Customization Wizard</vt:lpstr>
      <vt:lpstr>Upgrade Wizard</vt:lpstr>
      <vt:lpstr>Samples</vt:lpstr>
      <vt:lpstr>Merge ISV Project</vt:lpstr>
      <vt:lpstr>Documentation</vt:lpstr>
      <vt:lpstr>Partner Defects/Enhancements in the Application</vt:lpstr>
      <vt:lpstr>Worker Process Enhancement</vt:lpstr>
      <vt:lpstr>Finder - Motivation</vt:lpstr>
      <vt:lpstr>Finder – New Design</vt:lpstr>
      <vt:lpstr>Finder – New Interface</vt:lpstr>
      <vt:lpstr>Finder – Finder Properties</vt:lpstr>
      <vt:lpstr>Finder – Old Vs. New Finder</vt:lpstr>
      <vt:lpstr>Web Grid - Motivation</vt:lpstr>
      <vt:lpstr>Web Grid – New Design</vt:lpstr>
      <vt:lpstr>Web Grid – Architecture</vt:lpstr>
      <vt:lpstr>Web Grid – Interactions with Business Entity</vt:lpstr>
      <vt:lpstr>Web Grid – Grid HTML Helper</vt:lpstr>
      <vt:lpstr>Web Grid – Grid HTML Helper</vt:lpstr>
      <vt:lpstr>Web Grid – JSON Configuration File</vt:lpstr>
      <vt:lpstr>Web Grid – Client Interface</vt:lpstr>
      <vt:lpstr>Web Grid – Server Interface</vt:lpstr>
      <vt:lpstr>Web Grid – Web SDK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2019.2 Web SDK Overview</dc:title>
  <dc:creator>Thomas, John</dc:creator>
  <cp:lastModifiedBy>Thomas, John</cp:lastModifiedBy>
  <cp:revision>166</cp:revision>
  <dcterms:created xsi:type="dcterms:W3CDTF">2016-07-18T14:13:16Z</dcterms:created>
  <dcterms:modified xsi:type="dcterms:W3CDTF">2019-05-01T20:31:00Z</dcterms:modified>
</cp:coreProperties>
</file>