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556" r:id="rId3"/>
    <p:sldId id="522" r:id="rId4"/>
    <p:sldId id="594" r:id="rId5"/>
    <p:sldId id="624" r:id="rId6"/>
    <p:sldId id="271" r:id="rId7"/>
    <p:sldId id="626" r:id="rId8"/>
    <p:sldId id="627" r:id="rId9"/>
    <p:sldId id="628" r:id="rId10"/>
    <p:sldId id="478" r:id="rId11"/>
    <p:sldId id="630" r:id="rId12"/>
    <p:sldId id="631" r:id="rId13"/>
    <p:sldId id="632" r:id="rId14"/>
    <p:sldId id="633" r:id="rId15"/>
    <p:sldId id="634" r:id="rId16"/>
    <p:sldId id="635" r:id="rId17"/>
    <p:sldId id="546" r:id="rId18"/>
    <p:sldId id="637" r:id="rId19"/>
    <p:sldId id="638" r:id="rId20"/>
    <p:sldId id="639" r:id="rId21"/>
    <p:sldId id="640" r:id="rId22"/>
    <p:sldId id="641" r:id="rId23"/>
    <p:sldId id="642" r:id="rId24"/>
    <p:sldId id="643" r:id="rId25"/>
    <p:sldId id="544" r:id="rId26"/>
    <p:sldId id="645" r:id="rId27"/>
    <p:sldId id="646" r:id="rId28"/>
    <p:sldId id="647" r:id="rId29"/>
    <p:sldId id="648" r:id="rId30"/>
    <p:sldId id="649" r:id="rId31"/>
    <p:sldId id="650" r:id="rId32"/>
    <p:sldId id="651" r:id="rId33"/>
    <p:sldId id="652" r:id="rId34"/>
    <p:sldId id="55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71266" autoAdjust="0"/>
  </p:normalViewPr>
  <p:slideViewPr>
    <p:cSldViewPr snapToGrid="0" snapToObjects="1" showGuides="1">
      <p:cViewPr varScale="1">
        <p:scale>
          <a:sx n="75" d="100"/>
          <a:sy n="75" d="100"/>
        </p:scale>
        <p:origin x="1656" y="66"/>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Sage 300 Technical Session for our hands on portion!.</a:t>
            </a:r>
          </a:p>
          <a:p>
            <a:endParaRPr lang="en-US" dirty="0"/>
          </a:p>
          <a:p>
            <a:r>
              <a:rPr lang="en-US" dirty="0"/>
              <a:t>I am John Thomas, also known as JT, and I’m the Architect on the Sage 300 product.</a:t>
            </a:r>
          </a:p>
          <a:p>
            <a:endParaRPr lang="en-US" dirty="0"/>
          </a:p>
          <a:p>
            <a:endParaRPr lang="en-US" dirty="0"/>
          </a:p>
          <a:p>
            <a:r>
              <a:rPr lang="en-US" dirty="0"/>
              <a:t>Let’s get started.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11</a:t>
            </a:fld>
            <a:endParaRPr lang="en-US"/>
          </a:p>
        </p:txBody>
      </p:sp>
    </p:spTree>
    <p:extLst>
      <p:ext uri="{BB962C8B-B14F-4D97-AF65-F5344CB8AC3E}">
        <p14:creationId xmlns:p14="http://schemas.microsoft.com/office/powerpoint/2010/main" val="2938739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12</a:t>
            </a:fld>
            <a:endParaRPr lang="en-US"/>
          </a:p>
        </p:txBody>
      </p:sp>
    </p:spTree>
    <p:extLst>
      <p:ext uri="{BB962C8B-B14F-4D97-AF65-F5344CB8AC3E}">
        <p14:creationId xmlns:p14="http://schemas.microsoft.com/office/powerpoint/2010/main" val="4257449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13</a:t>
            </a:fld>
            <a:endParaRPr lang="en-US"/>
          </a:p>
        </p:txBody>
      </p:sp>
    </p:spTree>
    <p:extLst>
      <p:ext uri="{BB962C8B-B14F-4D97-AF65-F5344CB8AC3E}">
        <p14:creationId xmlns:p14="http://schemas.microsoft.com/office/powerpoint/2010/main" val="3036312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14</a:t>
            </a:fld>
            <a:endParaRPr lang="en-US"/>
          </a:p>
        </p:txBody>
      </p:sp>
    </p:spTree>
    <p:extLst>
      <p:ext uri="{BB962C8B-B14F-4D97-AF65-F5344CB8AC3E}">
        <p14:creationId xmlns:p14="http://schemas.microsoft.com/office/powerpoint/2010/main" val="2140311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15</a:t>
            </a:fld>
            <a:endParaRPr lang="en-US"/>
          </a:p>
        </p:txBody>
      </p:sp>
    </p:spTree>
    <p:extLst>
      <p:ext uri="{BB962C8B-B14F-4D97-AF65-F5344CB8AC3E}">
        <p14:creationId xmlns:p14="http://schemas.microsoft.com/office/powerpoint/2010/main" val="512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16</a:t>
            </a:fld>
            <a:endParaRPr lang="en-US"/>
          </a:p>
        </p:txBody>
      </p:sp>
    </p:spTree>
    <p:extLst>
      <p:ext uri="{BB962C8B-B14F-4D97-AF65-F5344CB8AC3E}">
        <p14:creationId xmlns:p14="http://schemas.microsoft.com/office/powerpoint/2010/main" val="115984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18</a:t>
            </a:fld>
            <a:endParaRPr lang="en-US"/>
          </a:p>
        </p:txBody>
      </p:sp>
    </p:spTree>
    <p:extLst>
      <p:ext uri="{BB962C8B-B14F-4D97-AF65-F5344CB8AC3E}">
        <p14:creationId xmlns:p14="http://schemas.microsoft.com/office/powerpoint/2010/main" val="2799282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19</a:t>
            </a:fld>
            <a:endParaRPr lang="en-US"/>
          </a:p>
        </p:txBody>
      </p:sp>
    </p:spTree>
    <p:extLst>
      <p:ext uri="{BB962C8B-B14F-4D97-AF65-F5344CB8AC3E}">
        <p14:creationId xmlns:p14="http://schemas.microsoft.com/office/powerpoint/2010/main" val="4027867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20</a:t>
            </a:fld>
            <a:endParaRPr lang="en-US"/>
          </a:p>
        </p:txBody>
      </p:sp>
    </p:spTree>
    <p:extLst>
      <p:ext uri="{BB962C8B-B14F-4D97-AF65-F5344CB8AC3E}">
        <p14:creationId xmlns:p14="http://schemas.microsoft.com/office/powerpoint/2010/main" val="1926629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21</a:t>
            </a:fld>
            <a:endParaRPr lang="en-US"/>
          </a:p>
        </p:txBody>
      </p:sp>
    </p:spTree>
    <p:extLst>
      <p:ext uri="{BB962C8B-B14F-4D97-AF65-F5344CB8AC3E}">
        <p14:creationId xmlns:p14="http://schemas.microsoft.com/office/powerpoint/2010/main" val="316193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22</a:t>
            </a:fld>
            <a:endParaRPr lang="en-US"/>
          </a:p>
        </p:txBody>
      </p:sp>
    </p:spTree>
    <p:extLst>
      <p:ext uri="{BB962C8B-B14F-4D97-AF65-F5344CB8AC3E}">
        <p14:creationId xmlns:p14="http://schemas.microsoft.com/office/powerpoint/2010/main" val="3993971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23</a:t>
            </a:fld>
            <a:endParaRPr lang="en-US"/>
          </a:p>
        </p:txBody>
      </p:sp>
    </p:spTree>
    <p:extLst>
      <p:ext uri="{BB962C8B-B14F-4D97-AF65-F5344CB8AC3E}">
        <p14:creationId xmlns:p14="http://schemas.microsoft.com/office/powerpoint/2010/main" val="1958091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24</a:t>
            </a:fld>
            <a:endParaRPr lang="en-US"/>
          </a:p>
        </p:txBody>
      </p:sp>
    </p:spTree>
    <p:extLst>
      <p:ext uri="{BB962C8B-B14F-4D97-AF65-F5344CB8AC3E}">
        <p14:creationId xmlns:p14="http://schemas.microsoft.com/office/powerpoint/2010/main" val="431019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25</a:t>
            </a:fld>
            <a:endParaRPr lang="en-US"/>
          </a:p>
        </p:txBody>
      </p:sp>
    </p:spTree>
    <p:extLst>
      <p:ext uri="{BB962C8B-B14F-4D97-AF65-F5344CB8AC3E}">
        <p14:creationId xmlns:p14="http://schemas.microsoft.com/office/powerpoint/2010/main" val="2948658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26</a:t>
            </a:fld>
            <a:endParaRPr lang="en-US"/>
          </a:p>
        </p:txBody>
      </p:sp>
    </p:spTree>
    <p:extLst>
      <p:ext uri="{BB962C8B-B14F-4D97-AF65-F5344CB8AC3E}">
        <p14:creationId xmlns:p14="http://schemas.microsoft.com/office/powerpoint/2010/main" val="2870561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27</a:t>
            </a:fld>
            <a:endParaRPr lang="en-US"/>
          </a:p>
        </p:txBody>
      </p:sp>
    </p:spTree>
    <p:extLst>
      <p:ext uri="{BB962C8B-B14F-4D97-AF65-F5344CB8AC3E}">
        <p14:creationId xmlns:p14="http://schemas.microsoft.com/office/powerpoint/2010/main" val="2371019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28</a:t>
            </a:fld>
            <a:endParaRPr lang="en-US"/>
          </a:p>
        </p:txBody>
      </p:sp>
    </p:spTree>
    <p:extLst>
      <p:ext uri="{BB962C8B-B14F-4D97-AF65-F5344CB8AC3E}">
        <p14:creationId xmlns:p14="http://schemas.microsoft.com/office/powerpoint/2010/main" val="920384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29</a:t>
            </a:fld>
            <a:endParaRPr lang="en-US"/>
          </a:p>
        </p:txBody>
      </p:sp>
    </p:spTree>
    <p:extLst>
      <p:ext uri="{BB962C8B-B14F-4D97-AF65-F5344CB8AC3E}">
        <p14:creationId xmlns:p14="http://schemas.microsoft.com/office/powerpoint/2010/main" val="2139110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30</a:t>
            </a:fld>
            <a:endParaRPr lang="en-US"/>
          </a:p>
        </p:txBody>
      </p:sp>
    </p:spTree>
    <p:extLst>
      <p:ext uri="{BB962C8B-B14F-4D97-AF65-F5344CB8AC3E}">
        <p14:creationId xmlns:p14="http://schemas.microsoft.com/office/powerpoint/2010/main" val="3535164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31</a:t>
            </a:fld>
            <a:endParaRPr lang="en-US"/>
          </a:p>
        </p:txBody>
      </p:sp>
    </p:spTree>
    <p:extLst>
      <p:ext uri="{BB962C8B-B14F-4D97-AF65-F5344CB8AC3E}">
        <p14:creationId xmlns:p14="http://schemas.microsoft.com/office/powerpoint/2010/main" val="3749850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32</a:t>
            </a:fld>
            <a:endParaRPr lang="en-US"/>
          </a:p>
        </p:txBody>
      </p:sp>
    </p:spTree>
    <p:extLst>
      <p:ext uri="{BB962C8B-B14F-4D97-AF65-F5344CB8AC3E}">
        <p14:creationId xmlns:p14="http://schemas.microsoft.com/office/powerpoint/2010/main" val="16141657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33</a:t>
            </a:fld>
            <a:endParaRPr lang="en-US"/>
          </a:p>
        </p:txBody>
      </p:sp>
    </p:spTree>
    <p:extLst>
      <p:ext uri="{BB962C8B-B14F-4D97-AF65-F5344CB8AC3E}">
        <p14:creationId xmlns:p14="http://schemas.microsoft.com/office/powerpoint/2010/main" val="4004749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34</a:t>
            </a:fld>
            <a:endParaRPr lang="en-US"/>
          </a:p>
        </p:txBody>
      </p:sp>
    </p:spTree>
    <p:extLst>
      <p:ext uri="{BB962C8B-B14F-4D97-AF65-F5344CB8AC3E}">
        <p14:creationId xmlns:p14="http://schemas.microsoft.com/office/powerpoint/2010/main" val="1227856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1492379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a:t>
            </a:fld>
            <a:endParaRPr lang="en-US"/>
          </a:p>
        </p:txBody>
      </p:sp>
    </p:spTree>
    <p:extLst>
      <p:ext uri="{BB962C8B-B14F-4D97-AF65-F5344CB8AC3E}">
        <p14:creationId xmlns:p14="http://schemas.microsoft.com/office/powerpoint/2010/main" val="1133958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7</a:t>
            </a:fld>
            <a:endParaRPr lang="en-US"/>
          </a:p>
        </p:txBody>
      </p:sp>
    </p:spTree>
    <p:extLst>
      <p:ext uri="{BB962C8B-B14F-4D97-AF65-F5344CB8AC3E}">
        <p14:creationId xmlns:p14="http://schemas.microsoft.com/office/powerpoint/2010/main" val="1010156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8</a:t>
            </a:fld>
            <a:endParaRPr lang="en-US"/>
          </a:p>
        </p:txBody>
      </p:sp>
    </p:spTree>
    <p:extLst>
      <p:ext uri="{BB962C8B-B14F-4D97-AF65-F5344CB8AC3E}">
        <p14:creationId xmlns:p14="http://schemas.microsoft.com/office/powerpoint/2010/main" val="366905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9</a:t>
            </a:fld>
            <a:endParaRPr lang="en-US"/>
          </a:p>
        </p:txBody>
      </p:sp>
    </p:spTree>
    <p:extLst>
      <p:ext uri="{BB962C8B-B14F-4D97-AF65-F5344CB8AC3E}">
        <p14:creationId xmlns:p14="http://schemas.microsoft.com/office/powerpoint/2010/main" val="1924315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10</a:t>
            </a:fld>
            <a:endParaRPr lang="en-US"/>
          </a:p>
        </p:txBody>
      </p:sp>
    </p:spTree>
    <p:extLst>
      <p:ext uri="{BB962C8B-B14F-4D97-AF65-F5344CB8AC3E}">
        <p14:creationId xmlns:p14="http://schemas.microsoft.com/office/powerpoint/2010/main" val="587038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2023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1_Title: DATA DRIVEN INSIGHTS HERO ILLU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19" name="Picture 18">
            <a:extLst>
              <a:ext uri="{FF2B5EF4-FFF2-40B4-BE49-F238E27FC236}">
                <a16:creationId xmlns:a16="http://schemas.microsoft.com/office/drawing/2014/main" id="{679A7C02-4304-DE2C-0BD6-64711FB5411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542" t="-535" r="24075" b="549"/>
          <a:stretch/>
        </p:blipFill>
        <p:spPr>
          <a:xfrm>
            <a:off x="6980373" y="1"/>
            <a:ext cx="4436534" cy="6858000"/>
          </a:xfrm>
          <a:prstGeom prst="rect">
            <a:avLst/>
          </a:prstGeom>
        </p:spPr>
      </p:pic>
    </p:spTree>
    <p:extLst>
      <p:ext uri="{BB962C8B-B14F-4D97-AF65-F5344CB8AC3E}">
        <p14:creationId xmlns:p14="http://schemas.microsoft.com/office/powerpoint/2010/main" val="261878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1"/>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719" r:id="rId2"/>
    <p:sldLayoutId id="2147483668" r:id="rId3"/>
    <p:sldLayoutId id="2147483675" r:id="rId4"/>
    <p:sldLayoutId id="2147483716" r:id="rId5"/>
    <p:sldLayoutId id="2147483720" r:id="rId6"/>
    <p:sldLayoutId id="2147483734" r:id="rId7"/>
    <p:sldLayoutId id="2147483733" r:id="rId8"/>
    <p:sldLayoutId id="2147483735" r:id="rId9"/>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2"/>
            <a:ext cx="4043529" cy="1449394"/>
          </a:xfrm>
        </p:spPr>
        <p:txBody>
          <a:bodyPr/>
          <a:lstStyle/>
          <a:p>
            <a:r>
              <a:rPr lang="en-US" sz="2800" dirty="0"/>
              <a:t>Sage 300 </a:t>
            </a:r>
            <a:br>
              <a:rPr lang="en-US" sz="2800" dirty="0"/>
            </a:br>
            <a:r>
              <a:rPr lang="en-US" sz="2800" dirty="0"/>
              <a:t>Technical Session</a:t>
            </a:r>
            <a:br>
              <a:rPr lang="en-US" sz="2800" dirty="0"/>
            </a:br>
            <a:r>
              <a:rPr lang="en-US" sz="2800" dirty="0"/>
              <a:t>Hands On</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March 2023</a:t>
            </a:r>
          </a:p>
        </p:txBody>
      </p:sp>
      <p:sp>
        <p:nvSpPr>
          <p:cNvPr id="3" name="Picture Placeholder 2">
            <a:extLst>
              <a:ext uri="{FF2B5EF4-FFF2-40B4-BE49-F238E27FC236}">
                <a16:creationId xmlns:a16="http://schemas.microsoft.com/office/drawing/2014/main" id="{8E2D4D87-0089-C0A2-7B4D-5372F404EEF7}"/>
              </a:ext>
            </a:extLst>
          </p:cNvPr>
          <p:cNvSpPr>
            <a:spLocks noGrp="1"/>
          </p:cNvSpPr>
          <p:nvPr>
            <p:ph type="pic" sz="quarter" idx="13"/>
          </p:nvPr>
        </p:nvSpPr>
        <p:spPr>
          <a:xfrm>
            <a:off x="4497619" y="0"/>
            <a:ext cx="7720215" cy="6858008"/>
          </a:xfrm>
        </p:spPr>
      </p:sp>
      <p:pic>
        <p:nvPicPr>
          <p:cNvPr id="8" name="Picture Placeholder 8">
            <a:extLst>
              <a:ext uri="{FF2B5EF4-FFF2-40B4-BE49-F238E27FC236}">
                <a16:creationId xmlns:a16="http://schemas.microsoft.com/office/drawing/2014/main" id="{6724E4B2-7B0A-920F-3C0C-60177E4B50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64153" y="0"/>
            <a:ext cx="7707831" cy="6858000"/>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2B82-D4EC-F94A-838B-4074ABE30849}"/>
              </a:ext>
            </a:extLst>
          </p:cNvPr>
          <p:cNvSpPr>
            <a:spLocks noGrp="1"/>
          </p:cNvSpPr>
          <p:nvPr>
            <p:ph type="title"/>
          </p:nvPr>
        </p:nvSpPr>
        <p:spPr/>
        <p:txBody>
          <a:bodyPr/>
          <a:lstStyle/>
          <a:p>
            <a:r>
              <a:rPr lang="en-US" dirty="0"/>
              <a:t>Generate Screen</a:t>
            </a:r>
          </a:p>
        </p:txBody>
      </p:sp>
      <p:sp>
        <p:nvSpPr>
          <p:cNvPr id="3" name="Subtitle 2">
            <a:extLst>
              <a:ext uri="{FF2B5EF4-FFF2-40B4-BE49-F238E27FC236}">
                <a16:creationId xmlns:a16="http://schemas.microsoft.com/office/drawing/2014/main" id="{D3BB13E0-28FD-73EF-14F6-787043DB4129}"/>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Simplistic</a:t>
            </a:r>
          </a:p>
        </p:txBody>
      </p:sp>
    </p:spTree>
    <p:extLst>
      <p:ext uri="{BB962C8B-B14F-4D97-AF65-F5344CB8AC3E}">
        <p14:creationId xmlns:p14="http://schemas.microsoft.com/office/powerpoint/2010/main" val="362576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8" name="Picture 7">
            <a:extLst>
              <a:ext uri="{FF2B5EF4-FFF2-40B4-BE49-F238E27FC236}">
                <a16:creationId xmlns:a16="http://schemas.microsoft.com/office/drawing/2014/main" id="{DB55BA70-D091-BB2C-F2AF-A29576625ACA}"/>
              </a:ext>
            </a:extLst>
          </p:cNvPr>
          <p:cNvPicPr>
            <a:picLocks noChangeAspect="1"/>
          </p:cNvPicPr>
          <p:nvPr/>
        </p:nvPicPr>
        <p:blipFill>
          <a:blip r:embed="rId3"/>
          <a:stretch>
            <a:fillRect/>
          </a:stretch>
        </p:blipFill>
        <p:spPr>
          <a:xfrm>
            <a:off x="138266" y="2042475"/>
            <a:ext cx="3388705" cy="2327644"/>
          </a:xfrm>
          <a:prstGeom prst="rect">
            <a:avLst/>
          </a:prstGeom>
        </p:spPr>
      </p:pic>
      <p:pic>
        <p:nvPicPr>
          <p:cNvPr id="10" name="Picture 9">
            <a:extLst>
              <a:ext uri="{FF2B5EF4-FFF2-40B4-BE49-F238E27FC236}">
                <a16:creationId xmlns:a16="http://schemas.microsoft.com/office/drawing/2014/main" id="{1B455DCC-9826-CEBE-FDBA-F408BAF83ED3}"/>
              </a:ext>
            </a:extLst>
          </p:cNvPr>
          <p:cNvPicPr>
            <a:picLocks noChangeAspect="1"/>
          </p:cNvPicPr>
          <p:nvPr/>
        </p:nvPicPr>
        <p:blipFill>
          <a:blip r:embed="rId4"/>
          <a:stretch>
            <a:fillRect/>
          </a:stretch>
        </p:blipFill>
        <p:spPr>
          <a:xfrm>
            <a:off x="4212472" y="2087145"/>
            <a:ext cx="3388705" cy="2238441"/>
          </a:xfrm>
          <a:prstGeom prst="rect">
            <a:avLst/>
          </a:prstGeom>
        </p:spPr>
      </p:pic>
      <p:pic>
        <p:nvPicPr>
          <p:cNvPr id="11" name="Picture 10">
            <a:extLst>
              <a:ext uri="{FF2B5EF4-FFF2-40B4-BE49-F238E27FC236}">
                <a16:creationId xmlns:a16="http://schemas.microsoft.com/office/drawing/2014/main" id="{5A0F7751-462F-25BA-D563-611479523C86}"/>
              </a:ext>
            </a:extLst>
          </p:cNvPr>
          <p:cNvPicPr>
            <a:picLocks noChangeAspect="1"/>
          </p:cNvPicPr>
          <p:nvPr/>
        </p:nvPicPr>
        <p:blipFill>
          <a:blip r:embed="rId5"/>
          <a:stretch>
            <a:fillRect/>
          </a:stretch>
        </p:blipFill>
        <p:spPr>
          <a:xfrm>
            <a:off x="8361305" y="2053711"/>
            <a:ext cx="3370564" cy="2238441"/>
          </a:xfrm>
          <a:prstGeom prst="rect">
            <a:avLst/>
          </a:prstGeom>
        </p:spPr>
      </p:pic>
    </p:spTree>
    <p:extLst>
      <p:ext uri="{BB962C8B-B14F-4D97-AF65-F5344CB8AC3E}">
        <p14:creationId xmlns:p14="http://schemas.microsoft.com/office/powerpoint/2010/main" val="86603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8389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Access Visual Studio </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Continue without code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File</a:t>
            </a:r>
            <a:r>
              <a:rPr lang="en-GB" sz="1800" i="0" dirty="0">
                <a:cs typeface="Arial"/>
              </a:rPr>
              <a:t> – </a:t>
            </a:r>
            <a:r>
              <a:rPr lang="en-GB" sz="1800" b="1" i="0" dirty="0">
                <a:cs typeface="Arial"/>
              </a:rPr>
              <a:t>New</a:t>
            </a:r>
            <a:r>
              <a:rPr lang="en-GB" sz="1800" i="0" dirty="0">
                <a:cs typeface="Arial"/>
              </a:rPr>
              <a:t> – </a:t>
            </a:r>
            <a:r>
              <a:rPr lang="en-GB" sz="1800" b="1" i="0" dirty="0">
                <a:cs typeface="Arial"/>
              </a:rPr>
              <a:t>Project</a:t>
            </a:r>
          </a:p>
          <a:p>
            <a:pPr marL="285750" indent="-285750">
              <a:lnSpc>
                <a:spcPct val="150000"/>
              </a:lnSpc>
              <a:buFont typeface="Arial" panose="020B0604020202020204" pitchFamily="34" charset="0"/>
              <a:buChar char="•"/>
            </a:pPr>
            <a:r>
              <a:rPr lang="en-GB" sz="1800" i="0" dirty="0">
                <a:cs typeface="Arial"/>
              </a:rPr>
              <a:t>Select the “</a:t>
            </a:r>
            <a:r>
              <a:rPr lang="en-GB" sz="1800" b="1" i="0" dirty="0">
                <a:cs typeface="Arial"/>
              </a:rPr>
              <a:t>Sage 300 Solution Wizard</a:t>
            </a:r>
            <a:r>
              <a:rPr lang="en-GB" sz="1800" i="0" dirty="0">
                <a:cs typeface="Arial"/>
              </a:rPr>
              <a:t>” and press “</a:t>
            </a:r>
            <a:r>
              <a:rPr lang="en-GB" sz="1800" b="1" i="0" dirty="0">
                <a:cs typeface="Arial"/>
              </a:rPr>
              <a:t>Next</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HandsOn</a:t>
            </a:r>
            <a:r>
              <a:rPr lang="en-GB" sz="1800" i="0" dirty="0">
                <a:cs typeface="Arial"/>
              </a:rPr>
              <a:t>” for project name, enter “</a:t>
            </a:r>
            <a:r>
              <a:rPr lang="en-GB" sz="1800" b="1" i="0" dirty="0">
                <a:cs typeface="Arial"/>
              </a:rPr>
              <a:t>C:\HandsOn</a:t>
            </a:r>
            <a:r>
              <a:rPr lang="en-GB" sz="1800" i="0" dirty="0">
                <a:cs typeface="Arial"/>
              </a:rPr>
              <a:t>” for Location</a:t>
            </a:r>
          </a:p>
          <a:p>
            <a:pPr marL="285750" indent="-285750">
              <a:lnSpc>
                <a:spcPct val="150000"/>
              </a:lnSpc>
              <a:buFont typeface="Arial" panose="020B0604020202020204" pitchFamily="34" charset="0"/>
              <a:buChar char="•"/>
            </a:pPr>
            <a:r>
              <a:rPr lang="en-GB" sz="1800" i="0" dirty="0">
                <a:cs typeface="Arial"/>
              </a:rPr>
              <a:t>Solution Wizard</a:t>
            </a:r>
          </a:p>
          <a:p>
            <a:pPr marL="646113" lvl="1" indent="-285750">
              <a:lnSpc>
                <a:spcPct val="150000"/>
              </a:lnSpc>
              <a:buFont typeface="Arial" panose="020B0604020202020204" pitchFamily="34" charset="0"/>
              <a:buChar char="•"/>
            </a:pPr>
            <a:r>
              <a:rPr lang="en-GB" sz="1400" i="0" dirty="0">
                <a:cs typeface="Arial"/>
              </a:rPr>
              <a:t>Enter “</a:t>
            </a:r>
            <a:r>
              <a:rPr lang="en-GB" sz="1400" b="1" i="0" dirty="0">
                <a:cs typeface="Arial"/>
              </a:rPr>
              <a:t>Valued Partner</a:t>
            </a:r>
            <a:r>
              <a:rPr lang="en-GB" sz="1400" i="0" dirty="0">
                <a:cs typeface="Arial"/>
              </a:rPr>
              <a:t>” for Company Name, “</a:t>
            </a:r>
            <a:r>
              <a:rPr lang="en-GB" sz="1400" b="1" i="0" dirty="0">
                <a:cs typeface="Arial"/>
              </a:rPr>
              <a:t>TU</a:t>
            </a:r>
            <a:r>
              <a:rPr lang="en-GB" sz="1400" i="0" dirty="0">
                <a:cs typeface="Arial"/>
              </a:rPr>
              <a:t>” for Module ID and press “</a:t>
            </a:r>
            <a:r>
              <a:rPr lang="en-GB" sz="1400" b="1" i="0" dirty="0">
                <a:cs typeface="Arial"/>
              </a:rPr>
              <a:t>Next</a:t>
            </a:r>
            <a:r>
              <a:rPr lang="en-GB" sz="1400" i="0" dirty="0">
                <a:cs typeface="Arial"/>
              </a:rPr>
              <a:t>” button</a:t>
            </a:r>
          </a:p>
          <a:p>
            <a:pPr marL="646113" lvl="1" indent="-285750">
              <a:lnSpc>
                <a:spcPct val="150000"/>
              </a:lnSpc>
              <a:buFont typeface="Arial" panose="020B0604020202020204" pitchFamily="34" charset="0"/>
              <a:buChar char="•"/>
            </a:pPr>
            <a:r>
              <a:rPr lang="en-GB" sz="1400" i="0" dirty="0">
                <a:cs typeface="Arial"/>
              </a:rPr>
              <a:t>Check “</a:t>
            </a:r>
            <a:r>
              <a:rPr lang="en-GB" sz="1400" b="1" i="0" dirty="0">
                <a:cs typeface="Arial"/>
              </a:rPr>
              <a:t>Purchased Kendo UI</a:t>
            </a:r>
            <a:r>
              <a:rPr lang="en-GB" sz="1400" i="0" dirty="0">
                <a:cs typeface="Arial"/>
              </a:rPr>
              <a:t>…” and press “</a:t>
            </a:r>
            <a:r>
              <a:rPr lang="en-GB" sz="1400" b="1" i="0" dirty="0">
                <a:cs typeface="Arial"/>
              </a:rPr>
              <a:t>Next</a:t>
            </a:r>
            <a:r>
              <a:rPr lang="en-GB" sz="1400" i="0" dirty="0">
                <a:cs typeface="Arial"/>
              </a:rPr>
              <a:t>”</a:t>
            </a:r>
          </a:p>
          <a:p>
            <a:pPr marL="646113" lvl="1" indent="-285750">
              <a:lnSpc>
                <a:spcPct val="150000"/>
              </a:lnSpc>
              <a:buFont typeface="Arial" panose="020B0604020202020204" pitchFamily="34" charset="0"/>
              <a:buChar char="•"/>
            </a:pPr>
            <a:r>
              <a:rPr lang="en-GB" sz="1400" i="0" dirty="0">
                <a:cs typeface="Arial"/>
              </a:rPr>
              <a:t>Only select the “English” resource and press “</a:t>
            </a:r>
            <a:r>
              <a:rPr lang="en-GB" sz="1400" b="1" i="0" dirty="0">
                <a:cs typeface="Arial"/>
              </a:rPr>
              <a:t>Next</a:t>
            </a:r>
            <a:r>
              <a:rPr lang="en-GB" sz="1400" i="0" dirty="0">
                <a:cs typeface="Arial"/>
              </a:rPr>
              <a:t>”</a:t>
            </a:r>
          </a:p>
          <a:p>
            <a:pPr marL="646113" lvl="1" indent="-285750">
              <a:lnSpc>
                <a:spcPct val="150000"/>
              </a:lnSpc>
              <a:buFont typeface="Arial" panose="020B0604020202020204" pitchFamily="34" charset="0"/>
              <a:buChar char="•"/>
            </a:pPr>
            <a:r>
              <a:rPr lang="en-GB" sz="1400" i="0" dirty="0">
                <a:cs typeface="Arial"/>
              </a:rPr>
              <a:t>Press the “</a:t>
            </a:r>
            <a:r>
              <a:rPr lang="en-GB" sz="1400" b="1" i="0" dirty="0">
                <a:cs typeface="Arial"/>
              </a:rPr>
              <a:t>Generate</a:t>
            </a:r>
            <a:r>
              <a:rPr lang="en-GB" sz="1400" i="0" dirty="0">
                <a:cs typeface="Arial"/>
              </a:rPr>
              <a:t>” button and solution with projects will be created</a:t>
            </a:r>
          </a:p>
          <a:p>
            <a:pPr marL="285750" indent="-285750">
              <a:lnSpc>
                <a:spcPct val="150000"/>
              </a:lnSpc>
              <a:buFont typeface="Arial" panose="020B0604020202020204" pitchFamily="34" charset="0"/>
              <a:buChar char="•"/>
            </a:pPr>
            <a:r>
              <a:rPr lang="en-GB" sz="1800" i="0" dirty="0">
                <a:cs typeface="Arial"/>
              </a:rPr>
              <a:t>Now that solution is created, select Tools – Nuget Package Manager – Manage Nuget Packages for Solution…” and press “</a:t>
            </a:r>
            <a:r>
              <a:rPr lang="en-GB" sz="1800" b="1" i="0" dirty="0">
                <a:cs typeface="Arial"/>
              </a:rPr>
              <a:t>Restore</a:t>
            </a:r>
            <a:r>
              <a:rPr lang="en-GB" sz="1800" i="0" dirty="0">
                <a:cs typeface="Arial"/>
              </a:rPr>
              <a:t>”</a:t>
            </a:r>
          </a:p>
        </p:txBody>
      </p:sp>
    </p:spTree>
    <p:extLst>
      <p:ext uri="{BB962C8B-B14F-4D97-AF65-F5344CB8AC3E}">
        <p14:creationId xmlns:p14="http://schemas.microsoft.com/office/powerpoint/2010/main" val="4123488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1368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Solution is now created and packages downloaded</a:t>
            </a:r>
          </a:p>
          <a:p>
            <a:pPr marL="285750" indent="-285750">
              <a:lnSpc>
                <a:spcPct val="150000"/>
              </a:lnSpc>
              <a:buFont typeface="Arial" panose="020B0604020202020204" pitchFamily="34" charset="0"/>
              <a:buChar char="•"/>
            </a:pPr>
            <a:r>
              <a:rPr lang="en-GB" sz="1800" i="0" dirty="0">
                <a:cs typeface="Arial"/>
              </a:rPr>
              <a:t>Right click solution in solution explorer to invoke context menu and select “</a:t>
            </a:r>
            <a:r>
              <a:rPr lang="en-GB" sz="1800" b="1" i="0" dirty="0">
                <a:cs typeface="Arial"/>
              </a:rPr>
              <a:t>Sage 300 Code Generation Wizard</a:t>
            </a:r>
            <a:r>
              <a:rPr lang="en-GB" sz="1800" i="0" dirty="0">
                <a:cs typeface="Arial"/>
              </a:rPr>
              <a:t>”</a:t>
            </a:r>
          </a:p>
          <a:p>
            <a:pPr marL="646113" lvl="1" indent="-285750">
              <a:lnSpc>
                <a:spcPct val="150000"/>
              </a:lnSpc>
              <a:buFont typeface="Arial" panose="020B0604020202020204" pitchFamily="34" charset="0"/>
              <a:buChar char="•"/>
            </a:pPr>
            <a:r>
              <a:rPr lang="en-GB" sz="1600" i="0" dirty="0">
                <a:cs typeface="Arial"/>
              </a:rPr>
              <a:t>Enter password field, if needed, </a:t>
            </a:r>
            <a:r>
              <a:rPr lang="en-GB" sz="1600" dirty="0">
                <a:cs typeface="Arial"/>
              </a:rPr>
              <a:t>and </a:t>
            </a:r>
            <a:r>
              <a:rPr lang="en-GB" sz="1600" i="0" dirty="0">
                <a:cs typeface="Arial"/>
              </a:rPr>
              <a:t>press “</a:t>
            </a:r>
            <a:r>
              <a:rPr lang="en-GB" sz="1600" b="1" i="0" dirty="0">
                <a:cs typeface="Arial"/>
              </a:rPr>
              <a:t>Next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Right click “</a:t>
            </a:r>
            <a:r>
              <a:rPr lang="en-GB" sz="1600" b="1" i="0" dirty="0">
                <a:cs typeface="Arial"/>
              </a:rPr>
              <a:t>entities</a:t>
            </a:r>
            <a:r>
              <a:rPr lang="en-GB" sz="1600" i="0" dirty="0">
                <a:cs typeface="Arial"/>
              </a:rPr>
              <a:t>” and select “</a:t>
            </a:r>
            <a:r>
              <a:rPr lang="en-GB" sz="1600" b="1" i="0" dirty="0">
                <a:cs typeface="Arial"/>
              </a:rPr>
              <a:t>Add Entity</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AR0012</a:t>
            </a:r>
            <a:r>
              <a:rPr lang="en-GB" sz="1600" i="0" dirty="0">
                <a:cs typeface="Arial"/>
              </a:rPr>
              <a:t>” in the View ID field and press </a:t>
            </a:r>
            <a:r>
              <a:rPr lang="en-GB" sz="1600" b="1" i="0" dirty="0">
                <a:cs typeface="Arial"/>
              </a:rPr>
              <a:t>tab</a:t>
            </a:r>
          </a:p>
          <a:p>
            <a:pPr marL="646113" lvl="1" indent="-285750">
              <a:lnSpc>
                <a:spcPct val="150000"/>
              </a:lnSpc>
              <a:buFont typeface="Arial" panose="020B0604020202020204" pitchFamily="34" charset="0"/>
              <a:buChar char="•"/>
            </a:pPr>
            <a:r>
              <a:rPr lang="en-GB" sz="1600" i="0" dirty="0">
                <a:cs typeface="Arial"/>
              </a:rPr>
              <a:t>Change Model Name to “</a:t>
            </a:r>
            <a:r>
              <a:rPr lang="en-GB" sz="1600" b="1" i="0" dirty="0">
                <a:cs typeface="Arial"/>
              </a:rPr>
              <a:t>PaymentCodes</a:t>
            </a:r>
            <a:r>
              <a:rPr lang="en-GB" sz="1600" i="0" dirty="0">
                <a:cs typeface="Arial"/>
              </a:rPr>
              <a:t>” and click on other tabs to evaluate and press “</a:t>
            </a:r>
            <a:r>
              <a:rPr lang="en-GB" sz="1600" b="1" i="0" dirty="0">
                <a:cs typeface="Arial"/>
              </a:rPr>
              <a:t>Save</a:t>
            </a:r>
            <a:r>
              <a:rPr lang="en-GB" sz="1600" i="0" dirty="0">
                <a:cs typeface="Arial"/>
              </a:rPr>
              <a:t>” when done and then press “</a:t>
            </a:r>
            <a:r>
              <a:rPr lang="en-GB" sz="1600" b="1" i="0" dirty="0">
                <a:cs typeface="Arial"/>
              </a:rPr>
              <a:t>Next</a:t>
            </a:r>
            <a:r>
              <a:rPr lang="en-GB" sz="1600" i="0" dirty="0">
                <a:cs typeface="Arial"/>
              </a:rPr>
              <a:t>”</a:t>
            </a:r>
          </a:p>
        </p:txBody>
      </p:sp>
    </p:spTree>
    <p:extLst>
      <p:ext uri="{BB962C8B-B14F-4D97-AF65-F5344CB8AC3E}">
        <p14:creationId xmlns:p14="http://schemas.microsoft.com/office/powerpoint/2010/main" val="224866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646331"/>
          </a:xfrm>
          <a:prstGeom prst="rect">
            <a:avLst/>
          </a:prstGeom>
          <a:noFill/>
        </p:spPr>
        <p:txBody>
          <a:bodyPr wrap="square" rtlCol="0">
            <a:spAutoFit/>
          </a:bodyPr>
          <a:lstStyle/>
          <a:p>
            <a:pPr marL="646113" lvl="1" indent="-285750">
              <a:buFont typeface="Arial" panose="020B0604020202020204" pitchFamily="34" charset="0"/>
              <a:buChar char="•"/>
            </a:pPr>
            <a:r>
              <a:rPr lang="en-GB" sz="1800" i="0" dirty="0">
                <a:cs typeface="Arial"/>
              </a:rPr>
              <a:t>Expand “</a:t>
            </a:r>
            <a:r>
              <a:rPr lang="en-GB" sz="1800" b="1" i="0" dirty="0">
                <a:cs typeface="Arial"/>
              </a:rPr>
              <a:t>Available Fields</a:t>
            </a:r>
            <a:r>
              <a:rPr lang="en-GB" sz="1800" i="0" dirty="0">
                <a:cs typeface="Arial"/>
              </a:rPr>
              <a:t>” tree for “</a:t>
            </a:r>
            <a:r>
              <a:rPr lang="en-GB" sz="1800" b="1" i="0" dirty="0">
                <a:cs typeface="Arial"/>
              </a:rPr>
              <a:t>PaymentCode</a:t>
            </a:r>
            <a:r>
              <a:rPr lang="en-GB" sz="1800" i="0" dirty="0">
                <a:cs typeface="Arial"/>
              </a:rPr>
              <a:t>” and it’s time to design the screen</a:t>
            </a:r>
          </a:p>
          <a:p>
            <a:pPr marL="646113" lvl="1" indent="-285750">
              <a:buFont typeface="Arial" panose="020B0604020202020204" pitchFamily="34" charset="0"/>
              <a:buChar char="•"/>
            </a:pPr>
            <a:r>
              <a:rPr lang="en-GB" sz="1800" i="0" dirty="0">
                <a:cs typeface="Arial"/>
              </a:rPr>
              <a:t>Drag and drop </a:t>
            </a:r>
            <a:r>
              <a:rPr lang="en-GB" sz="1800" b="1" i="0" dirty="0">
                <a:cs typeface="Arial"/>
              </a:rPr>
              <a:t>PaymentCode</a:t>
            </a:r>
            <a:r>
              <a:rPr lang="en-GB" sz="1800" i="0" dirty="0">
                <a:cs typeface="Arial"/>
              </a:rPr>
              <a:t>, </a:t>
            </a:r>
            <a:r>
              <a:rPr lang="en-GB" sz="1800" b="1" i="0" dirty="0">
                <a:cs typeface="Arial"/>
              </a:rPr>
              <a:t>Description</a:t>
            </a:r>
            <a:r>
              <a:rPr lang="en-GB" sz="1800" i="0" dirty="0">
                <a:cs typeface="Arial"/>
              </a:rPr>
              <a:t>, </a:t>
            </a:r>
            <a:r>
              <a:rPr lang="en-GB" sz="1800" b="1" i="0" dirty="0">
                <a:cs typeface="Arial"/>
              </a:rPr>
              <a:t>PaymentType</a:t>
            </a:r>
            <a:r>
              <a:rPr lang="en-GB" sz="1800" i="0" dirty="0">
                <a:cs typeface="Arial"/>
              </a:rPr>
              <a:t> and </a:t>
            </a:r>
            <a:r>
              <a:rPr lang="en-GB" sz="1800" b="1" i="0" dirty="0">
                <a:cs typeface="Arial"/>
              </a:rPr>
              <a:t>Status</a:t>
            </a:r>
            <a:r>
              <a:rPr lang="en-GB" sz="1800" i="0" dirty="0">
                <a:cs typeface="Arial"/>
              </a:rPr>
              <a:t> fields to palette</a:t>
            </a:r>
          </a:p>
        </p:txBody>
      </p:sp>
      <p:pic>
        <p:nvPicPr>
          <p:cNvPr id="6" name="Picture 5">
            <a:extLst>
              <a:ext uri="{FF2B5EF4-FFF2-40B4-BE49-F238E27FC236}">
                <a16:creationId xmlns:a16="http://schemas.microsoft.com/office/drawing/2014/main" id="{1CF6922D-68B1-1817-31E7-6407D9BA1BC2}"/>
              </a:ext>
            </a:extLst>
          </p:cNvPr>
          <p:cNvPicPr>
            <a:picLocks noChangeAspect="1"/>
          </p:cNvPicPr>
          <p:nvPr/>
        </p:nvPicPr>
        <p:blipFill>
          <a:blip r:embed="rId3"/>
          <a:stretch>
            <a:fillRect/>
          </a:stretch>
        </p:blipFill>
        <p:spPr>
          <a:xfrm>
            <a:off x="3314757" y="2532945"/>
            <a:ext cx="5184136" cy="3424429"/>
          </a:xfrm>
          <a:prstGeom prst="rect">
            <a:avLst/>
          </a:prstGeom>
        </p:spPr>
      </p:pic>
    </p:spTree>
    <p:extLst>
      <p:ext uri="{BB962C8B-B14F-4D97-AF65-F5344CB8AC3E}">
        <p14:creationId xmlns:p14="http://schemas.microsoft.com/office/powerpoint/2010/main" val="62628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8293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Right click on “</a:t>
            </a:r>
            <a:r>
              <a:rPr lang="en-GB" sz="1800" b="1" i="0" dirty="0">
                <a:cs typeface="Arial"/>
              </a:rPr>
              <a:t>PaymentCode</a:t>
            </a:r>
            <a:r>
              <a:rPr lang="en-GB" sz="1800" i="0" dirty="0">
                <a:cs typeface="Arial"/>
              </a:rPr>
              <a:t>” cell and select “</a:t>
            </a:r>
            <a:r>
              <a:rPr lang="en-GB" sz="1800" b="1" i="0" dirty="0">
                <a:cs typeface="Arial"/>
              </a:rPr>
              <a:t>Finder</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Finder tab on right is now active and it’s time to associate a finder with this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Finder</a:t>
            </a:r>
            <a:r>
              <a:rPr lang="en-GB" sz="1600" i="0" dirty="0">
                <a:cs typeface="Arial"/>
              </a:rPr>
              <a:t>” tab, click </a:t>
            </a:r>
            <a:r>
              <a:rPr lang="en-GB" sz="1600" b="1" i="0" dirty="0">
                <a:cs typeface="Arial"/>
              </a:rPr>
              <a:t>“…”,</a:t>
            </a:r>
            <a:r>
              <a:rPr lang="en-GB" sz="1600" i="0" dirty="0">
                <a:cs typeface="Arial"/>
              </a:rPr>
              <a:t> and select “…</a:t>
            </a:r>
            <a:r>
              <a:rPr lang="en-GB" sz="1600" b="1" i="0" dirty="0">
                <a:cs typeface="Arial"/>
              </a:rPr>
              <a:t>ViewFinderProperties.js</a:t>
            </a:r>
            <a:r>
              <a:rPr lang="en-GB" sz="1600" i="0" dirty="0">
                <a:cs typeface="Arial"/>
              </a:rPr>
              <a:t>”,and press “</a:t>
            </a:r>
            <a:r>
              <a:rPr lang="en-GB" sz="1600" b="1" i="0" dirty="0">
                <a:cs typeface="Arial"/>
              </a:rPr>
              <a:t>Open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Select dropdown for “</a:t>
            </a:r>
            <a:r>
              <a:rPr lang="en-GB" sz="1600" b="1" i="0" dirty="0">
                <a:cs typeface="Arial"/>
              </a:rPr>
              <a:t>Config</a:t>
            </a:r>
            <a:r>
              <a:rPr lang="en-GB" sz="1600" i="0" dirty="0">
                <a:cs typeface="Arial"/>
              </a:rPr>
              <a:t>” field and scroll down and select “</a:t>
            </a:r>
            <a:r>
              <a:rPr lang="en-GB" sz="1600" b="1" i="0" dirty="0">
                <a:cs typeface="Arial"/>
              </a:rPr>
              <a:t>AR.PaymentCodes</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Review assignments and press “</a:t>
            </a:r>
            <a:r>
              <a:rPr lang="en-GB" sz="1600" b="1" i="0" dirty="0">
                <a:cs typeface="Arial"/>
              </a:rPr>
              <a:t>Generate</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Notice projects in background being updated</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Finish</a:t>
            </a:r>
            <a:r>
              <a:rPr lang="en-GB" sz="1600" i="0" dirty="0">
                <a:cs typeface="Arial"/>
              </a:rPr>
              <a:t>” button</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Build/Build Solution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green</a:t>
            </a:r>
            <a:r>
              <a:rPr lang="en-GB" sz="1600" i="0" dirty="0">
                <a:cs typeface="Arial"/>
              </a:rPr>
              <a:t> arrow to debug</a:t>
            </a:r>
          </a:p>
        </p:txBody>
      </p:sp>
    </p:spTree>
    <p:extLst>
      <p:ext uri="{BB962C8B-B14F-4D97-AF65-F5344CB8AC3E}">
        <p14:creationId xmlns:p14="http://schemas.microsoft.com/office/powerpoint/2010/main" val="1598076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4956168" cy="25306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Login by entering required credentials</a:t>
            </a:r>
          </a:p>
          <a:p>
            <a:pPr marL="285750" indent="-285750">
              <a:lnSpc>
                <a:spcPct val="150000"/>
              </a:lnSpc>
              <a:buFont typeface="Arial" panose="020B0604020202020204" pitchFamily="34" charset="0"/>
              <a:buChar char="•"/>
            </a:pPr>
            <a:r>
              <a:rPr lang="en-GB" sz="1800" i="0" dirty="0">
                <a:cs typeface="Arial"/>
              </a:rPr>
              <a:t>Press the “</a:t>
            </a:r>
            <a:r>
              <a:rPr lang="en-GB" sz="1800" b="1" i="0" dirty="0">
                <a:cs typeface="Arial"/>
              </a:rPr>
              <a:t>finder</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 code manually</a:t>
            </a:r>
          </a:p>
          <a:p>
            <a:pPr marL="285750" indent="-285750">
              <a:lnSpc>
                <a:spcPct val="150000"/>
              </a:lnSpc>
              <a:buFont typeface="Arial" panose="020B0604020202020204" pitchFamily="34" charset="0"/>
              <a:buChar char="•"/>
            </a:pPr>
            <a:r>
              <a:rPr lang="en-GB" sz="1800" i="0" dirty="0">
                <a:cs typeface="Arial"/>
              </a:rPr>
              <a:t>Press “</a:t>
            </a:r>
            <a:r>
              <a:rPr lang="en-GB" sz="1800" b="1" i="0" dirty="0">
                <a:cs typeface="Arial"/>
              </a:rPr>
              <a:t>Save</a:t>
            </a:r>
            <a:r>
              <a:rPr lang="en-GB" sz="1800" i="0" dirty="0">
                <a:cs typeface="Arial"/>
              </a:rPr>
              <a:t>” </a:t>
            </a:r>
          </a:p>
          <a:p>
            <a:pPr marL="285750" indent="-285750">
              <a:lnSpc>
                <a:spcPct val="150000"/>
              </a:lnSpc>
              <a:buFont typeface="Arial" panose="020B0604020202020204" pitchFamily="34" charset="0"/>
              <a:buChar char="•"/>
            </a:pPr>
            <a:r>
              <a:rPr lang="en-GB" sz="1800" i="0" dirty="0">
                <a:cs typeface="Arial"/>
              </a:rPr>
              <a:t>Retrieve “</a:t>
            </a:r>
            <a:r>
              <a:rPr lang="en-GB" sz="1800" b="1" i="0" dirty="0">
                <a:cs typeface="Arial"/>
              </a:rPr>
              <a:t>CASH</a:t>
            </a:r>
            <a:r>
              <a:rPr lang="en-GB" sz="1800" i="0" dirty="0">
                <a:cs typeface="Arial"/>
              </a:rPr>
              <a:t>” and press “</a:t>
            </a:r>
            <a:r>
              <a:rPr lang="en-GB" sz="1800" b="1" i="0" dirty="0">
                <a:cs typeface="Arial"/>
              </a:rPr>
              <a:t>Delete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Fully functional screen without any code!</a:t>
            </a:r>
          </a:p>
        </p:txBody>
      </p:sp>
      <p:pic>
        <p:nvPicPr>
          <p:cNvPr id="8" name="Picture 7">
            <a:extLst>
              <a:ext uri="{FF2B5EF4-FFF2-40B4-BE49-F238E27FC236}">
                <a16:creationId xmlns:a16="http://schemas.microsoft.com/office/drawing/2014/main" id="{89C07ADB-24EA-D95C-A5C9-C1A6C423CDC9}"/>
              </a:ext>
            </a:extLst>
          </p:cNvPr>
          <p:cNvPicPr>
            <a:picLocks noChangeAspect="1"/>
          </p:cNvPicPr>
          <p:nvPr/>
        </p:nvPicPr>
        <p:blipFill>
          <a:blip r:embed="rId3"/>
          <a:stretch>
            <a:fillRect/>
          </a:stretch>
        </p:blipFill>
        <p:spPr>
          <a:xfrm>
            <a:off x="7592538" y="962038"/>
            <a:ext cx="2515765" cy="2778984"/>
          </a:xfrm>
          <a:prstGeom prst="rect">
            <a:avLst/>
          </a:prstGeom>
        </p:spPr>
      </p:pic>
      <p:pic>
        <p:nvPicPr>
          <p:cNvPr id="11" name="Picture 10">
            <a:extLst>
              <a:ext uri="{FF2B5EF4-FFF2-40B4-BE49-F238E27FC236}">
                <a16:creationId xmlns:a16="http://schemas.microsoft.com/office/drawing/2014/main" id="{E493C318-C0A5-8731-7DB2-3E4A0B022AB3}"/>
              </a:ext>
            </a:extLst>
          </p:cNvPr>
          <p:cNvPicPr>
            <a:picLocks noChangeAspect="1"/>
          </p:cNvPicPr>
          <p:nvPr/>
        </p:nvPicPr>
        <p:blipFill>
          <a:blip r:embed="rId4"/>
          <a:stretch>
            <a:fillRect/>
          </a:stretch>
        </p:blipFill>
        <p:spPr>
          <a:xfrm>
            <a:off x="5906825" y="3954245"/>
            <a:ext cx="5887192" cy="2196375"/>
          </a:xfrm>
          <a:prstGeom prst="rect">
            <a:avLst/>
          </a:prstGeom>
        </p:spPr>
      </p:pic>
    </p:spTree>
    <p:extLst>
      <p:ext uri="{BB962C8B-B14F-4D97-AF65-F5344CB8AC3E}">
        <p14:creationId xmlns:p14="http://schemas.microsoft.com/office/powerpoint/2010/main" val="58685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586EA7-6A29-3516-1681-C3850E7C8E90}"/>
              </a:ext>
            </a:extLst>
          </p:cNvPr>
          <p:cNvSpPr>
            <a:spLocks noGrp="1"/>
          </p:cNvSpPr>
          <p:nvPr>
            <p:ph type="title"/>
          </p:nvPr>
        </p:nvSpPr>
        <p:spPr>
          <a:xfrm>
            <a:off x="411480" y="356401"/>
            <a:ext cx="9126220" cy="594360"/>
          </a:xfrm>
        </p:spPr>
        <p:txBody>
          <a:bodyPr/>
          <a:lstStyle/>
          <a:p>
            <a:r>
              <a:rPr lang="en-US" dirty="0"/>
              <a:t>Generate Screen</a:t>
            </a:r>
          </a:p>
        </p:txBody>
      </p:sp>
      <p:sp>
        <p:nvSpPr>
          <p:cNvPr id="6" name="Subtitle 2">
            <a:extLst>
              <a:ext uri="{FF2B5EF4-FFF2-40B4-BE49-F238E27FC236}">
                <a16:creationId xmlns:a16="http://schemas.microsoft.com/office/drawing/2014/main" id="{0D8B0ACD-1FD2-A964-E777-5A1D769E4357}"/>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Complex</a:t>
            </a:r>
          </a:p>
        </p:txBody>
      </p:sp>
    </p:spTree>
    <p:extLst>
      <p:ext uri="{BB962C8B-B14F-4D97-AF65-F5344CB8AC3E}">
        <p14:creationId xmlns:p14="http://schemas.microsoft.com/office/powerpoint/2010/main" val="311235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6081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We will use the same solution and simply add another screen</a:t>
            </a:r>
          </a:p>
          <a:p>
            <a:pPr marL="285750" indent="-285750">
              <a:lnSpc>
                <a:spcPct val="150000"/>
              </a:lnSpc>
              <a:buFont typeface="Arial" panose="020B0604020202020204" pitchFamily="34" charset="0"/>
              <a:buChar char="•"/>
            </a:pPr>
            <a:r>
              <a:rPr lang="en-GB" sz="1800" i="0" dirty="0">
                <a:cs typeface="Arial"/>
              </a:rPr>
              <a:t>Right click on the solution in the Solution Explorer and select “</a:t>
            </a:r>
            <a:r>
              <a:rPr lang="en-GB" sz="1800" b="1" i="0" dirty="0">
                <a:cs typeface="Arial"/>
              </a:rPr>
              <a:t>Sage 300 Code Generation Wizard</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HeaderDetail</a:t>
            </a:r>
            <a:r>
              <a:rPr lang="en-GB" sz="1800" i="0" dirty="0">
                <a:cs typeface="Arial"/>
              </a:rPr>
              <a:t>” from Code Type field</a:t>
            </a:r>
          </a:p>
          <a:p>
            <a:pPr marL="285750" indent="-285750">
              <a:lnSpc>
                <a:spcPct val="150000"/>
              </a:lnSpc>
              <a:buFont typeface="Arial" panose="020B0604020202020204" pitchFamily="34" charset="0"/>
              <a:buChar char="•"/>
            </a:pPr>
            <a:r>
              <a:rPr lang="en-GB" sz="1800" i="0" dirty="0">
                <a:cs typeface="Arial"/>
              </a:rPr>
              <a:t>Enter password, if required,  and press “</a:t>
            </a:r>
            <a:r>
              <a:rPr lang="en-GB" sz="1800" b="1" i="0" dirty="0">
                <a:cs typeface="Arial"/>
              </a:rPr>
              <a:t>Next</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“entities” and select “</a:t>
            </a:r>
            <a:r>
              <a:rPr lang="en-GB" sz="1800" b="1" i="0" dirty="0">
                <a:cs typeface="Arial"/>
              </a:rPr>
              <a:t>Edit container name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DistSets</a:t>
            </a:r>
            <a:r>
              <a:rPr lang="en-GB" sz="1800" i="0" dirty="0">
                <a:cs typeface="Arial"/>
              </a:rPr>
              <a:t>” in Container Name field and press “</a:t>
            </a:r>
            <a:r>
              <a:rPr lang="en-GB" sz="1800" b="1" i="0" dirty="0">
                <a:cs typeface="Arial"/>
              </a:rPr>
              <a:t>Save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a:t>
            </a:r>
            <a:r>
              <a:rPr lang="en-GB" sz="1800" b="1" i="0" dirty="0">
                <a:cs typeface="Arial"/>
              </a:rPr>
              <a:t>entities</a:t>
            </a:r>
            <a:r>
              <a:rPr lang="en-GB" sz="1800" i="0" dirty="0">
                <a:cs typeface="Arial"/>
              </a:rPr>
              <a:t>” and select “</a:t>
            </a:r>
            <a:r>
              <a:rPr lang="en-GB" sz="1800" b="1" i="0" dirty="0">
                <a:cs typeface="Arial"/>
              </a:rPr>
              <a:t>Add Entity</a:t>
            </a:r>
            <a:r>
              <a:rPr lang="en-GB" sz="1800" i="0" dirty="0">
                <a:cs typeface="Arial"/>
              </a:rPr>
              <a:t>” (this is for the header)</a:t>
            </a:r>
          </a:p>
          <a:p>
            <a:pPr marL="285750" indent="-285750">
              <a:lnSpc>
                <a:spcPct val="150000"/>
              </a:lnSpc>
              <a:buFont typeface="Arial" panose="020B0604020202020204" pitchFamily="34" charset="0"/>
              <a:buChar char="•"/>
            </a:pPr>
            <a:r>
              <a:rPr lang="en-GB" sz="1800" i="0" dirty="0">
                <a:cs typeface="Arial"/>
              </a:rPr>
              <a:t>In the View ID field, enter “</a:t>
            </a:r>
            <a:r>
              <a:rPr lang="en-GB" sz="1800" b="1" i="0" dirty="0">
                <a:cs typeface="Arial"/>
              </a:rPr>
              <a:t>AP0009</a:t>
            </a:r>
            <a:r>
              <a:rPr lang="en-GB" sz="1800" i="0" dirty="0">
                <a:cs typeface="Arial"/>
              </a:rPr>
              <a:t>” and press </a:t>
            </a:r>
            <a:r>
              <a:rPr lang="en-GB" sz="1800" b="1" i="0" dirty="0">
                <a:cs typeface="Arial"/>
              </a:rPr>
              <a:t>tab</a:t>
            </a:r>
          </a:p>
          <a:p>
            <a:pPr marL="285750" indent="-285750">
              <a:lnSpc>
                <a:spcPct val="150000"/>
              </a:lnSpc>
              <a:buFont typeface="Arial" panose="020B0604020202020204" pitchFamily="34" charset="0"/>
              <a:buChar char="•"/>
            </a:pPr>
            <a:r>
              <a:rPr lang="en-GB" sz="1800" i="0" dirty="0">
                <a:cs typeface="Arial"/>
              </a:rPr>
              <a:t>Change Model Name to “</a:t>
            </a:r>
            <a:r>
              <a:rPr lang="en-GB" sz="1800" b="1" i="0" dirty="0">
                <a:cs typeface="Arial"/>
              </a:rPr>
              <a:t>DistributionSets</a:t>
            </a:r>
            <a:r>
              <a:rPr lang="en-GB" sz="1800" i="0" dirty="0">
                <a:cs typeface="Arial"/>
              </a:rPr>
              <a:t>”, evaluate and press “</a:t>
            </a:r>
            <a:r>
              <a:rPr lang="en-GB" sz="1800" b="1" i="0" dirty="0">
                <a:cs typeface="Arial"/>
              </a:rPr>
              <a:t>Save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the “</a:t>
            </a:r>
            <a:r>
              <a:rPr lang="en-GB" sz="1800" b="1" i="0" dirty="0">
                <a:cs typeface="Arial"/>
              </a:rPr>
              <a:t>DistributionSet</a:t>
            </a:r>
            <a:r>
              <a:rPr lang="en-GB" sz="1800" i="0" dirty="0">
                <a:cs typeface="Arial"/>
              </a:rPr>
              <a:t>” entity and select “</a:t>
            </a:r>
            <a:r>
              <a:rPr lang="en-GB" sz="1800" b="1" i="0" dirty="0">
                <a:cs typeface="Arial"/>
              </a:rPr>
              <a:t>Add Entity</a:t>
            </a:r>
            <a:r>
              <a:rPr lang="en-GB" sz="1800" i="0" dirty="0">
                <a:cs typeface="Arial"/>
              </a:rPr>
              <a:t>” (this is for the detail)</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AP0008</a:t>
            </a:r>
            <a:r>
              <a:rPr lang="en-GB" sz="1800" i="0" dirty="0">
                <a:cs typeface="Arial"/>
              </a:rPr>
              <a:t>” for the View ID field and press </a:t>
            </a:r>
            <a:r>
              <a:rPr lang="en-GB" sz="1800" b="1" i="0" dirty="0">
                <a:cs typeface="Arial"/>
              </a:rPr>
              <a:t>tab</a:t>
            </a:r>
            <a:r>
              <a:rPr lang="en-GB" sz="1800" i="0" dirty="0">
                <a:cs typeface="Arial"/>
              </a:rPr>
              <a:t>, evaluate and press “</a:t>
            </a:r>
            <a:r>
              <a:rPr lang="en-GB" sz="1800" b="1" i="0" dirty="0">
                <a:cs typeface="Arial"/>
              </a:rPr>
              <a:t>Save</a:t>
            </a:r>
            <a:r>
              <a:rPr lang="en-GB" sz="1800" i="0" dirty="0">
                <a:cs typeface="Arial"/>
              </a:rPr>
              <a:t>” and press “</a:t>
            </a:r>
            <a:r>
              <a:rPr lang="en-GB" sz="1800" b="1" i="0" dirty="0">
                <a:cs typeface="Arial"/>
              </a:rPr>
              <a:t>Next</a:t>
            </a:r>
            <a:r>
              <a:rPr lang="en-GB" sz="1800" i="0" dirty="0">
                <a:cs typeface="Arial"/>
              </a:rPr>
              <a:t>”</a:t>
            </a:r>
          </a:p>
        </p:txBody>
      </p:sp>
    </p:spTree>
    <p:extLst>
      <p:ext uri="{BB962C8B-B14F-4D97-AF65-F5344CB8AC3E}">
        <p14:creationId xmlns:p14="http://schemas.microsoft.com/office/powerpoint/2010/main" val="2132102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054123"/>
          </a:xfrm>
          <a:prstGeom prst="rect">
            <a:avLst/>
          </a:prstGeom>
          <a:noFill/>
        </p:spPr>
        <p:txBody>
          <a:bodyPr wrap="square" rtlCol="0">
            <a:spAutoFit/>
          </a:bodyPr>
          <a:lstStyle/>
          <a:p>
            <a:pPr marL="188913" indent="-285750">
              <a:lnSpc>
                <a:spcPct val="150000"/>
              </a:lnSpc>
              <a:buFont typeface="Arial" panose="020B0604020202020204" pitchFamily="34" charset="0"/>
              <a:buChar char="•"/>
            </a:pPr>
            <a:r>
              <a:rPr lang="en-GB" i="0" dirty="0">
                <a:cs typeface="Arial"/>
              </a:rPr>
              <a:t>Expand “</a:t>
            </a:r>
            <a:r>
              <a:rPr lang="en-GB" b="1" i="0" dirty="0">
                <a:cs typeface="Arial"/>
              </a:rPr>
              <a:t>Available Fields</a:t>
            </a:r>
            <a:r>
              <a:rPr lang="en-GB" i="0" dirty="0">
                <a:cs typeface="Arial"/>
              </a:rPr>
              <a:t>” tree for “</a:t>
            </a:r>
            <a:r>
              <a:rPr lang="en-GB" b="1" i="0" dirty="0">
                <a:cs typeface="Arial"/>
              </a:rPr>
              <a:t>DistributionSet</a:t>
            </a:r>
            <a:r>
              <a:rPr lang="en-GB" i="0" dirty="0">
                <a:cs typeface="Arial"/>
              </a:rPr>
              <a:t>” and “</a:t>
            </a:r>
            <a:r>
              <a:rPr lang="en-GB" b="1" i="0" dirty="0">
                <a:cs typeface="Arial"/>
              </a:rPr>
              <a:t>DistributionSetDetail</a:t>
            </a:r>
            <a:r>
              <a:rPr lang="en-GB" i="0" dirty="0">
                <a:cs typeface="Arial"/>
              </a:rPr>
              <a:t>”</a:t>
            </a:r>
          </a:p>
          <a:p>
            <a:pPr marL="188913" indent="-285750">
              <a:lnSpc>
                <a:spcPct val="150000"/>
              </a:lnSpc>
              <a:buFont typeface="Arial" panose="020B0604020202020204" pitchFamily="34" charset="0"/>
              <a:buChar char="•"/>
            </a:pPr>
            <a:r>
              <a:rPr lang="en-GB" dirty="0">
                <a:cs typeface="Arial"/>
              </a:rPr>
              <a:t>I</a:t>
            </a:r>
            <a:r>
              <a:rPr lang="en-GB" i="0" dirty="0">
                <a:cs typeface="Arial"/>
              </a:rPr>
              <a:t>t’s time to design the screen</a:t>
            </a:r>
          </a:p>
          <a:p>
            <a:pPr marL="85725" indent="-285750">
              <a:lnSpc>
                <a:spcPct val="150000"/>
              </a:lnSpc>
              <a:buFont typeface="Arial" panose="020B0604020202020204" pitchFamily="34" charset="0"/>
              <a:buChar char="•"/>
            </a:pPr>
            <a:r>
              <a:rPr lang="en-GB" i="0" dirty="0">
                <a:cs typeface="Arial"/>
              </a:rPr>
              <a:t>Drag and drop </a:t>
            </a:r>
            <a:r>
              <a:rPr lang="en-GB" b="1" i="0" dirty="0">
                <a:cs typeface="Arial"/>
              </a:rPr>
              <a:t>DistributionSet</a:t>
            </a:r>
            <a:r>
              <a:rPr lang="en-GB" i="0" dirty="0">
                <a:cs typeface="Arial"/>
              </a:rPr>
              <a:t> and </a:t>
            </a:r>
            <a:r>
              <a:rPr lang="en-GB" b="1" i="0" dirty="0">
                <a:cs typeface="Arial"/>
              </a:rPr>
              <a:t>Description</a:t>
            </a:r>
            <a:r>
              <a:rPr lang="en-GB" i="0" dirty="0">
                <a:cs typeface="Arial"/>
              </a:rPr>
              <a:t> fields to palette from the “</a:t>
            </a:r>
            <a:r>
              <a:rPr lang="en-GB" b="1" i="0" dirty="0">
                <a:cs typeface="Arial"/>
              </a:rPr>
              <a:t>DistributionSet</a:t>
            </a:r>
            <a:r>
              <a:rPr lang="en-GB" i="0" dirty="0">
                <a:cs typeface="Arial"/>
              </a:rPr>
              <a:t>” tree (header)</a:t>
            </a:r>
          </a:p>
          <a:p>
            <a:pPr marL="542925" lvl="1" indent="-285750">
              <a:lnSpc>
                <a:spcPct val="150000"/>
              </a:lnSpc>
              <a:buFont typeface="Arial" panose="020B0604020202020204" pitchFamily="34" charset="0"/>
              <a:buChar char="•"/>
            </a:pPr>
            <a:r>
              <a:rPr lang="en-GB" sz="1600" i="0" dirty="0">
                <a:cs typeface="Arial"/>
              </a:rPr>
              <a:t>Right click the “</a:t>
            </a:r>
            <a:r>
              <a:rPr lang="en-GB" sz="1600" b="1" i="0" dirty="0">
                <a:cs typeface="Arial"/>
              </a:rPr>
              <a:t>DistributionSet</a:t>
            </a:r>
            <a:r>
              <a:rPr lang="en-GB" sz="1600" i="0" dirty="0">
                <a:cs typeface="Arial"/>
              </a:rPr>
              <a:t>: cell and select “</a:t>
            </a:r>
            <a:r>
              <a:rPr lang="en-GB" sz="1600" b="1" i="0" dirty="0">
                <a:cs typeface="Arial"/>
              </a:rPr>
              <a:t>Finder</a:t>
            </a:r>
            <a:r>
              <a:rPr lang="en-GB" sz="1600" i="0" dirty="0">
                <a:cs typeface="Arial"/>
              </a:rPr>
              <a:t>”</a:t>
            </a:r>
          </a:p>
          <a:p>
            <a:pPr marL="542925" lvl="1" indent="-285750">
              <a:lnSpc>
                <a:spcPct val="150000"/>
              </a:lnSpc>
              <a:buFont typeface="Arial" panose="020B0604020202020204" pitchFamily="34" charset="0"/>
              <a:buChar char="•"/>
            </a:pPr>
            <a:r>
              <a:rPr lang="en-GB" sz="1600" i="0" dirty="0">
                <a:cs typeface="Arial"/>
              </a:rPr>
              <a:t>Select “</a:t>
            </a:r>
            <a:r>
              <a:rPr lang="en-GB" sz="1600" b="1" i="0" dirty="0">
                <a:cs typeface="Arial"/>
              </a:rPr>
              <a:t>Finder</a:t>
            </a:r>
            <a:r>
              <a:rPr lang="en-GB" sz="1600" i="0" dirty="0">
                <a:cs typeface="Arial"/>
              </a:rPr>
              <a:t>” tab, click “…”, and select “…</a:t>
            </a:r>
            <a:r>
              <a:rPr lang="en-GB" sz="1600" b="1" i="0" dirty="0">
                <a:cs typeface="Arial"/>
              </a:rPr>
              <a:t>ViewFinderProperties.js</a:t>
            </a:r>
            <a:r>
              <a:rPr lang="en-GB" sz="1600" i="0" dirty="0">
                <a:cs typeface="Arial"/>
              </a:rPr>
              <a:t>”, and press “</a:t>
            </a:r>
            <a:r>
              <a:rPr lang="en-GB" sz="1600" b="1" i="0" dirty="0">
                <a:cs typeface="Arial"/>
              </a:rPr>
              <a:t>Open</a:t>
            </a:r>
            <a:r>
              <a:rPr lang="en-GB" sz="1600" i="0" dirty="0">
                <a:cs typeface="Arial"/>
              </a:rPr>
              <a:t>”</a:t>
            </a:r>
          </a:p>
          <a:p>
            <a:pPr marL="542925" lvl="1" indent="-285750">
              <a:lnSpc>
                <a:spcPct val="150000"/>
              </a:lnSpc>
              <a:buFont typeface="Arial" panose="020B0604020202020204" pitchFamily="34" charset="0"/>
              <a:buChar char="•"/>
            </a:pPr>
            <a:r>
              <a:rPr lang="en-GB" sz="1600" i="0" dirty="0">
                <a:cs typeface="Arial"/>
              </a:rPr>
              <a:t>Select “</a:t>
            </a:r>
            <a:r>
              <a:rPr lang="en-GB" sz="1600" b="1" i="0" dirty="0">
                <a:cs typeface="Arial"/>
              </a:rPr>
              <a:t>AP.DistributionSet</a:t>
            </a:r>
            <a:r>
              <a:rPr lang="en-GB" sz="1600" i="0" dirty="0">
                <a:cs typeface="Arial"/>
              </a:rPr>
              <a:t>”</a:t>
            </a:r>
          </a:p>
          <a:p>
            <a:pPr marL="188913" indent="-285750">
              <a:lnSpc>
                <a:spcPct val="150000"/>
              </a:lnSpc>
              <a:buFont typeface="Arial" panose="020B0604020202020204" pitchFamily="34" charset="0"/>
              <a:buChar char="•"/>
            </a:pPr>
            <a:r>
              <a:rPr lang="en-GB" i="0" dirty="0">
                <a:cs typeface="Arial"/>
              </a:rPr>
              <a:t>Drag and Drop a </a:t>
            </a:r>
            <a:r>
              <a:rPr lang="en-GB" b="1" i="0" dirty="0">
                <a:cs typeface="Arial"/>
              </a:rPr>
              <a:t>grid</a:t>
            </a:r>
            <a:r>
              <a:rPr lang="en-GB" i="0" dirty="0">
                <a:cs typeface="Arial"/>
              </a:rPr>
              <a:t> from the toolbar to the palette</a:t>
            </a:r>
          </a:p>
          <a:p>
            <a:pPr marL="188913" indent="-285750">
              <a:lnSpc>
                <a:spcPct val="150000"/>
              </a:lnSpc>
              <a:buFont typeface="Arial" panose="020B0604020202020204" pitchFamily="34" charset="0"/>
              <a:buChar char="•"/>
            </a:pPr>
            <a:r>
              <a:rPr lang="en-GB" i="0" dirty="0">
                <a:cs typeface="Arial"/>
              </a:rPr>
              <a:t>Drag and Drop fields from the “</a:t>
            </a:r>
            <a:r>
              <a:rPr lang="en-GB" b="1" i="0" dirty="0">
                <a:cs typeface="Arial"/>
              </a:rPr>
              <a:t>DistrubutionSetDetail</a:t>
            </a:r>
            <a:r>
              <a:rPr lang="en-GB" i="0" dirty="0">
                <a:cs typeface="Arial"/>
              </a:rPr>
              <a:t>” tree to the grid in the palette in the order in which columns are to appear (detail)</a:t>
            </a:r>
          </a:p>
          <a:p>
            <a:pPr marL="188913" indent="-285750">
              <a:lnSpc>
                <a:spcPct val="150000"/>
              </a:lnSpc>
              <a:buFont typeface="Arial" panose="020B0604020202020204" pitchFamily="34" charset="0"/>
              <a:buChar char="•"/>
            </a:pPr>
            <a:r>
              <a:rPr lang="en-GB" i="0" dirty="0">
                <a:cs typeface="Arial"/>
              </a:rPr>
              <a:t>Press “</a:t>
            </a:r>
            <a:r>
              <a:rPr lang="en-GB" b="1" i="0" dirty="0">
                <a:cs typeface="Arial"/>
              </a:rPr>
              <a:t>Next</a:t>
            </a:r>
            <a:r>
              <a:rPr lang="en-GB" i="0" dirty="0">
                <a:cs typeface="Arial"/>
              </a:rPr>
              <a:t>”</a:t>
            </a:r>
          </a:p>
        </p:txBody>
      </p:sp>
    </p:spTree>
    <p:extLst>
      <p:ext uri="{BB962C8B-B14F-4D97-AF65-F5344CB8AC3E}">
        <p14:creationId xmlns:p14="http://schemas.microsoft.com/office/powerpoint/2010/main" val="3841698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5" name="Text Placeholder 4">
            <a:extLst>
              <a:ext uri="{FF2B5EF4-FFF2-40B4-BE49-F238E27FC236}">
                <a16:creationId xmlns:a16="http://schemas.microsoft.com/office/drawing/2014/main" id="{23C60FB3-DA2E-EC40-8B08-61B3A8B56FE9}"/>
              </a:ext>
            </a:extLst>
          </p:cNvPr>
          <p:cNvSpPr>
            <a:spLocks noGrp="1"/>
          </p:cNvSpPr>
          <p:nvPr>
            <p:ph type="body" sz="quarter" idx="13"/>
          </p:nvPr>
        </p:nvSpPr>
        <p:spPr>
          <a:xfrm>
            <a:off x="6254751" y="4179809"/>
            <a:ext cx="3143262" cy="987552"/>
          </a:xfrm>
        </p:spPr>
        <p:txBody>
          <a:bodyPr/>
          <a:lstStyle/>
          <a:p>
            <a:r>
              <a:rPr lang="en-US" dirty="0"/>
              <a:t>Generate Screen</a:t>
            </a:r>
          </a:p>
          <a:p>
            <a:pPr lvl="1"/>
            <a:r>
              <a:rPr lang="en-US" dirty="0"/>
              <a:t>Simplistic</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50" y="1830896"/>
            <a:ext cx="2838958" cy="987552"/>
          </a:xfrm>
        </p:spPr>
        <p:txBody>
          <a:bodyPr/>
          <a:lstStyle/>
          <a:p>
            <a:r>
              <a:rPr lang="en-US" dirty="0"/>
              <a:t>Web API</a:t>
            </a:r>
          </a:p>
          <a:p>
            <a:pPr lvl="1"/>
            <a:r>
              <a:rPr lang="en-US" dirty="0"/>
              <a:t>Working with Swagger</a:t>
            </a:r>
          </a:p>
        </p:txBody>
      </p:sp>
      <p:sp>
        <p:nvSpPr>
          <p:cNvPr id="8" name="Text Placeholder 7">
            <a:extLst>
              <a:ext uri="{FF2B5EF4-FFF2-40B4-BE49-F238E27FC236}">
                <a16:creationId xmlns:a16="http://schemas.microsoft.com/office/drawing/2014/main" id="{4CBFE028-76A9-C843-9C32-57CCBB917B4B}"/>
              </a:ext>
            </a:extLst>
          </p:cNvPr>
          <p:cNvSpPr>
            <a:spLocks noGrp="1"/>
          </p:cNvSpPr>
          <p:nvPr>
            <p:ph type="body" sz="quarter" idx="16"/>
          </p:nvPr>
        </p:nvSpPr>
        <p:spPr>
          <a:xfrm>
            <a:off x="6254751" y="2959466"/>
            <a:ext cx="2679192" cy="987552"/>
          </a:xfrm>
        </p:spPr>
        <p:txBody>
          <a:bodyPr/>
          <a:lstStyle/>
          <a:p>
            <a:r>
              <a:rPr lang="en-US" dirty="0"/>
              <a:t>Standalone Sample</a:t>
            </a:r>
          </a:p>
          <a:p>
            <a:pPr lvl="1"/>
            <a:r>
              <a:rPr lang="en-US" dirty="0"/>
              <a:t>Debugging</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
        <p:nvSpPr>
          <p:cNvPr id="9" name="Text Placeholder 4">
            <a:extLst>
              <a:ext uri="{FF2B5EF4-FFF2-40B4-BE49-F238E27FC236}">
                <a16:creationId xmlns:a16="http://schemas.microsoft.com/office/drawing/2014/main" id="{5EA0A0F6-8537-8160-E67D-6EF33FD4403D}"/>
              </a:ext>
            </a:extLst>
          </p:cNvPr>
          <p:cNvSpPr txBox="1">
            <a:spLocks/>
          </p:cNvSpPr>
          <p:nvPr/>
        </p:nvSpPr>
        <p:spPr>
          <a:xfrm>
            <a:off x="8933942" y="1826825"/>
            <a:ext cx="3258058" cy="987552"/>
          </a:xfrm>
          <a:prstGeom prst="rect">
            <a:avLst/>
          </a:prstGeom>
        </p:spPr>
        <p:txBody>
          <a:bodyPr vert="horz" lIns="0" tIns="45720" rIns="0" bIns="45720" rtlCol="0">
            <a:noAutofit/>
          </a:bodyPr>
          <a:lstStyle>
            <a:lvl1pPr marL="0" indent="0" algn="l" defTabSz="914400" rtl="0" eaLnBrk="1" latinLnBrk="0" hangingPunct="1">
              <a:lnSpc>
                <a:spcPct val="100000"/>
              </a:lnSpc>
              <a:spcBef>
                <a:spcPts val="0"/>
              </a:spcBef>
              <a:buFont typeface="Sage Text" panose="02010503040201060103" pitchFamily="50" charset="0"/>
              <a:buNone/>
              <a:defRPr lang="en-US" sz="2000" b="1" i="0" kern="1200" dirty="0">
                <a:solidFill>
                  <a:schemeClr val="tx2">
                    <a:lumMod val="75000"/>
                  </a:schemeClr>
                </a:solidFill>
                <a:latin typeface="Sage Text" panose="02010503040201060103" pitchFamily="2" charset="77"/>
                <a:ea typeface="+mn-ea"/>
                <a:cs typeface="+mn-cs"/>
              </a:defRPr>
            </a:lvl1pPr>
            <a:lvl2pPr marL="0" indent="0" algn="l" defTabSz="914400" rtl="0" eaLnBrk="1" latinLnBrk="0" hangingPunct="1">
              <a:lnSpc>
                <a:spcPct val="100000"/>
              </a:lnSpc>
              <a:spcBef>
                <a:spcPts val="0"/>
              </a:spcBef>
              <a:buFont typeface="Sage Text" panose="02010503040201060103" pitchFamily="50" charset="0"/>
              <a:buNone/>
              <a:defRPr lang="en-US" sz="2000" b="0" i="0" kern="1200">
                <a:solidFill>
                  <a:schemeClr val="tx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a:solidFill>
                  <a:schemeClr val="tx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a:solidFill>
                  <a:schemeClr val="tx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a:solidFill>
                  <a:schemeClr val="tx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dirty="0"/>
              <a:t>Generate Screen</a:t>
            </a:r>
          </a:p>
          <a:p>
            <a:pPr lvl="1"/>
            <a:r>
              <a:rPr lang="en-US" dirty="0"/>
              <a:t>Complex</a:t>
            </a:r>
          </a:p>
        </p:txBody>
      </p:sp>
      <p:sp>
        <p:nvSpPr>
          <p:cNvPr id="11" name="Text Placeholder 4">
            <a:extLst>
              <a:ext uri="{FF2B5EF4-FFF2-40B4-BE49-F238E27FC236}">
                <a16:creationId xmlns:a16="http://schemas.microsoft.com/office/drawing/2014/main" id="{2BC58489-41D5-0555-70C4-2395DFFDE58B}"/>
              </a:ext>
            </a:extLst>
          </p:cNvPr>
          <p:cNvSpPr txBox="1">
            <a:spLocks/>
          </p:cNvSpPr>
          <p:nvPr/>
        </p:nvSpPr>
        <p:spPr>
          <a:xfrm>
            <a:off x="8933942" y="2955395"/>
            <a:ext cx="3258058" cy="987552"/>
          </a:xfrm>
          <a:prstGeom prst="rect">
            <a:avLst/>
          </a:prstGeom>
        </p:spPr>
        <p:txBody>
          <a:bodyPr vert="horz" lIns="0" tIns="45720" rIns="0" bIns="45720" rtlCol="0">
            <a:noAutofit/>
          </a:bodyPr>
          <a:lstStyle>
            <a:lvl1pPr marL="0" indent="0" algn="l" defTabSz="914400" rtl="0" eaLnBrk="1" latinLnBrk="0" hangingPunct="1">
              <a:lnSpc>
                <a:spcPct val="100000"/>
              </a:lnSpc>
              <a:spcBef>
                <a:spcPts val="0"/>
              </a:spcBef>
              <a:buFont typeface="Sage Text" panose="02010503040201060103" pitchFamily="50" charset="0"/>
              <a:buNone/>
              <a:defRPr lang="en-US" sz="2000" b="1" i="0" kern="1200" dirty="0">
                <a:solidFill>
                  <a:schemeClr val="tx2">
                    <a:lumMod val="75000"/>
                  </a:schemeClr>
                </a:solidFill>
                <a:latin typeface="Sage Text" panose="02010503040201060103" pitchFamily="2" charset="77"/>
                <a:ea typeface="+mn-ea"/>
                <a:cs typeface="+mn-cs"/>
              </a:defRPr>
            </a:lvl1pPr>
            <a:lvl2pPr marL="0" indent="0" algn="l" defTabSz="914400" rtl="0" eaLnBrk="1" latinLnBrk="0" hangingPunct="1">
              <a:lnSpc>
                <a:spcPct val="100000"/>
              </a:lnSpc>
              <a:spcBef>
                <a:spcPts val="0"/>
              </a:spcBef>
              <a:buFont typeface="Sage Text" panose="02010503040201060103" pitchFamily="50" charset="0"/>
              <a:buNone/>
              <a:defRPr lang="en-US" sz="2000" b="0" i="0" kern="1200">
                <a:solidFill>
                  <a:schemeClr val="tx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a:solidFill>
                  <a:schemeClr val="tx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a:solidFill>
                  <a:schemeClr val="tx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a:solidFill>
                  <a:schemeClr val="tx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dirty="0"/>
              <a:t>Customization</a:t>
            </a:r>
          </a:p>
          <a:p>
            <a:pPr lvl="1"/>
            <a:r>
              <a:rPr lang="en-US" dirty="0"/>
              <a:t>Create and Apply</a:t>
            </a:r>
          </a:p>
        </p:txBody>
      </p:sp>
    </p:spTree>
    <p:extLst>
      <p:ext uri="{BB962C8B-B14F-4D97-AF65-F5344CB8AC3E}">
        <p14:creationId xmlns:p14="http://schemas.microsoft.com/office/powerpoint/2010/main" val="138752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D8ED3DF7-05CA-D19E-7859-CF3809CA8AF3}"/>
              </a:ext>
            </a:extLst>
          </p:cNvPr>
          <p:cNvPicPr>
            <a:picLocks noChangeAspect="1"/>
          </p:cNvPicPr>
          <p:nvPr/>
        </p:nvPicPr>
        <p:blipFill>
          <a:blip r:embed="rId3"/>
          <a:stretch>
            <a:fillRect/>
          </a:stretch>
        </p:blipFill>
        <p:spPr>
          <a:xfrm>
            <a:off x="2788573" y="1691431"/>
            <a:ext cx="6236503" cy="4115853"/>
          </a:xfrm>
          <a:prstGeom prst="rect">
            <a:avLst/>
          </a:prstGeom>
        </p:spPr>
      </p:pic>
    </p:spTree>
    <p:extLst>
      <p:ext uri="{BB962C8B-B14F-4D97-AF65-F5344CB8AC3E}">
        <p14:creationId xmlns:p14="http://schemas.microsoft.com/office/powerpoint/2010/main" val="1187628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777124"/>
          </a:xfrm>
          <a:prstGeom prst="rect">
            <a:avLst/>
          </a:prstGeom>
          <a:noFill/>
        </p:spPr>
        <p:txBody>
          <a:bodyPr wrap="square" rtlCol="0">
            <a:spAutoFit/>
          </a:bodyPr>
          <a:lstStyle/>
          <a:p>
            <a:pPr marL="646113" lvl="1" indent="-285750">
              <a:lnSpc>
                <a:spcPct val="150000"/>
              </a:lnSpc>
              <a:buFont typeface="Arial" panose="020B0604020202020204" pitchFamily="34" charset="0"/>
              <a:buChar char="•"/>
            </a:pPr>
            <a:r>
              <a:rPr lang="en-GB" sz="1800" i="0" dirty="0">
                <a:cs typeface="Arial"/>
              </a:rPr>
              <a:t>Evaluate settings and press “</a:t>
            </a:r>
            <a:r>
              <a:rPr lang="en-GB" sz="1800" b="1" i="0" dirty="0">
                <a:cs typeface="Arial"/>
              </a:rPr>
              <a:t>Generate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Press “</a:t>
            </a:r>
            <a:r>
              <a:rPr lang="en-GB" sz="1800" b="1" i="0" dirty="0">
                <a:cs typeface="Arial"/>
              </a:rPr>
              <a:t>Finish</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Select “</a:t>
            </a:r>
            <a:r>
              <a:rPr lang="en-GB" sz="1800" b="1" i="0" dirty="0">
                <a:cs typeface="Arial"/>
              </a:rPr>
              <a:t>Build/Build Solution</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Press </a:t>
            </a:r>
            <a:r>
              <a:rPr lang="en-GB" sz="1800" b="1" i="0" dirty="0">
                <a:cs typeface="Arial"/>
              </a:rPr>
              <a:t>green</a:t>
            </a:r>
            <a:r>
              <a:rPr lang="en-GB" sz="1800" i="0" dirty="0">
                <a:cs typeface="Arial"/>
              </a:rPr>
              <a:t> arrow to debug</a:t>
            </a:r>
          </a:p>
          <a:p>
            <a:pPr marL="646113" lvl="1" indent="-285750">
              <a:lnSpc>
                <a:spcPct val="150000"/>
              </a:lnSpc>
              <a:buFont typeface="Arial" panose="020B0604020202020204" pitchFamily="34" charset="0"/>
              <a:buChar char="•"/>
            </a:pPr>
            <a:r>
              <a:rPr lang="en-GB" sz="1800" i="0" dirty="0">
                <a:cs typeface="Arial"/>
              </a:rPr>
              <a:t>Enter credentials to login and notice AP Distribution Sets comes up with grid</a:t>
            </a:r>
          </a:p>
          <a:p>
            <a:pPr marL="646113" lvl="1" indent="-285750">
              <a:lnSpc>
                <a:spcPct val="150000"/>
              </a:lnSpc>
              <a:buFont typeface="Arial" panose="020B0604020202020204" pitchFamily="34" charset="0"/>
              <a:buChar char="•"/>
            </a:pPr>
            <a:r>
              <a:rPr lang="en-GB" sz="1800" i="0" dirty="0">
                <a:cs typeface="Arial"/>
              </a:rPr>
              <a:t>Select “</a:t>
            </a:r>
            <a:r>
              <a:rPr lang="en-GB" sz="1800" b="1" i="0" dirty="0">
                <a:cs typeface="Arial"/>
              </a:rPr>
              <a:t>Finder</a:t>
            </a:r>
            <a:r>
              <a:rPr lang="en-GB" sz="1800" i="0" dirty="0">
                <a:cs typeface="Arial"/>
              </a:rPr>
              <a:t>” button and select a record</a:t>
            </a:r>
          </a:p>
          <a:p>
            <a:pPr marL="646113" lvl="1" indent="-285750">
              <a:lnSpc>
                <a:spcPct val="150000"/>
              </a:lnSpc>
              <a:buFont typeface="Arial" panose="020B0604020202020204" pitchFamily="34" charset="0"/>
              <a:buChar char="•"/>
            </a:pPr>
            <a:r>
              <a:rPr lang="en-GB" sz="1800" i="0" dirty="0">
                <a:cs typeface="Arial"/>
              </a:rPr>
              <a:t>Grid populates!</a:t>
            </a:r>
          </a:p>
          <a:p>
            <a:pPr marL="646113" lvl="1" indent="-285750">
              <a:lnSpc>
                <a:spcPct val="150000"/>
              </a:lnSpc>
              <a:buFont typeface="Arial" panose="020B0604020202020204" pitchFamily="34" charset="0"/>
              <a:buChar char="•"/>
            </a:pPr>
            <a:r>
              <a:rPr lang="en-GB" sz="1800" i="0" dirty="0">
                <a:cs typeface="Arial"/>
              </a:rPr>
              <a:t>In address bar, the first payment code screen can be select to by changing “</a:t>
            </a:r>
            <a:r>
              <a:rPr lang="en-GB" sz="1800" b="1" i="0" dirty="0">
                <a:cs typeface="Arial"/>
              </a:rPr>
              <a:t>DistSets</a:t>
            </a:r>
            <a:r>
              <a:rPr lang="en-GB" sz="1800" i="0" dirty="0">
                <a:cs typeface="Arial"/>
              </a:rPr>
              <a:t>” to “</a:t>
            </a:r>
            <a:r>
              <a:rPr lang="en-GB" sz="1800" b="1" i="0" dirty="0">
                <a:cs typeface="Arial"/>
              </a:rPr>
              <a:t>PaymentCode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Switch back to “</a:t>
            </a:r>
            <a:r>
              <a:rPr lang="en-GB" sz="1800" b="1" i="0" dirty="0">
                <a:cs typeface="Arial"/>
              </a:rPr>
              <a:t>DistSets</a:t>
            </a:r>
            <a:r>
              <a:rPr lang="en-GB" sz="1800" i="0" dirty="0">
                <a:cs typeface="Arial"/>
              </a:rPr>
              <a:t>” by changing “</a:t>
            </a:r>
            <a:r>
              <a:rPr lang="en-GB" sz="1800" b="1" i="0" dirty="0">
                <a:cs typeface="Arial"/>
              </a:rPr>
              <a:t>PaymentCode</a:t>
            </a:r>
            <a:r>
              <a:rPr lang="en-GB" sz="1800" i="0" dirty="0">
                <a:cs typeface="Arial"/>
              </a:rPr>
              <a:t>” back to “</a:t>
            </a:r>
            <a:r>
              <a:rPr lang="en-GB" sz="1800" b="1" i="0" dirty="0">
                <a:cs typeface="Arial"/>
              </a:rPr>
              <a:t>DistSets</a:t>
            </a:r>
            <a:r>
              <a:rPr lang="en-GB" sz="1800" i="0" dirty="0">
                <a:cs typeface="Arial"/>
              </a:rPr>
              <a:t>”</a:t>
            </a:r>
          </a:p>
        </p:txBody>
      </p:sp>
    </p:spTree>
    <p:extLst>
      <p:ext uri="{BB962C8B-B14F-4D97-AF65-F5344CB8AC3E}">
        <p14:creationId xmlns:p14="http://schemas.microsoft.com/office/powerpoint/2010/main" val="2338831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121745A5-7EAF-9003-1AAA-411C4169F70F}"/>
              </a:ext>
            </a:extLst>
          </p:cNvPr>
          <p:cNvPicPr>
            <a:picLocks noChangeAspect="1"/>
          </p:cNvPicPr>
          <p:nvPr/>
        </p:nvPicPr>
        <p:blipFill>
          <a:blip r:embed="rId3"/>
          <a:stretch>
            <a:fillRect/>
          </a:stretch>
        </p:blipFill>
        <p:spPr>
          <a:xfrm>
            <a:off x="669223" y="2301973"/>
            <a:ext cx="2515765" cy="2778984"/>
          </a:xfrm>
          <a:prstGeom prst="rect">
            <a:avLst/>
          </a:prstGeom>
        </p:spPr>
      </p:pic>
      <p:pic>
        <p:nvPicPr>
          <p:cNvPr id="8" name="Picture 7">
            <a:extLst>
              <a:ext uri="{FF2B5EF4-FFF2-40B4-BE49-F238E27FC236}">
                <a16:creationId xmlns:a16="http://schemas.microsoft.com/office/drawing/2014/main" id="{B2EAE91A-3D08-DCCE-14CC-00B64C233E85}"/>
              </a:ext>
            </a:extLst>
          </p:cNvPr>
          <p:cNvPicPr>
            <a:picLocks noChangeAspect="1"/>
          </p:cNvPicPr>
          <p:nvPr/>
        </p:nvPicPr>
        <p:blipFill>
          <a:blip r:embed="rId4"/>
          <a:stretch>
            <a:fillRect/>
          </a:stretch>
        </p:blipFill>
        <p:spPr>
          <a:xfrm>
            <a:off x="4623589" y="1820426"/>
            <a:ext cx="5546558" cy="3742078"/>
          </a:xfrm>
          <a:prstGeom prst="rect">
            <a:avLst/>
          </a:prstGeom>
        </p:spPr>
      </p:pic>
    </p:spTree>
    <p:extLst>
      <p:ext uri="{BB962C8B-B14F-4D97-AF65-F5344CB8AC3E}">
        <p14:creationId xmlns:p14="http://schemas.microsoft.com/office/powerpoint/2010/main" val="2615430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632037"/>
          </a:xfrm>
          <a:prstGeom prst="rect">
            <a:avLst/>
          </a:prstGeom>
          <a:noFill/>
        </p:spPr>
        <p:txBody>
          <a:bodyPr wrap="square" rtlCol="0">
            <a:spAutoFit/>
          </a:bodyPr>
          <a:lstStyle/>
          <a:p>
            <a:pPr marL="188913" indent="-285750">
              <a:buFont typeface="Arial" panose="020B0604020202020204" pitchFamily="34" charset="0"/>
              <a:buChar char="•"/>
            </a:pPr>
            <a:r>
              <a:rPr lang="en-GB" i="0" dirty="0">
                <a:cs typeface="Arial"/>
              </a:rPr>
              <a:t>Let’s now add a finder to the Distribution Code cell in the grid</a:t>
            </a:r>
          </a:p>
          <a:p>
            <a:pPr marL="542925" lvl="1" indent="-285750">
              <a:buFont typeface="Arial" panose="020B0604020202020204" pitchFamily="34" charset="0"/>
              <a:buChar char="•"/>
            </a:pPr>
            <a:r>
              <a:rPr lang="en-GB" sz="1600" i="0" dirty="0">
                <a:cs typeface="Arial"/>
              </a:rPr>
              <a:t>In the web project, select the Areas/TU/Views/DistSets/Partials/</a:t>
            </a:r>
            <a:r>
              <a:rPr lang="en-GB" sz="1600" b="1" i="0" dirty="0">
                <a:cs typeface="Arial"/>
              </a:rPr>
              <a:t>DistributionSetDetailGrid.json </a:t>
            </a:r>
            <a:r>
              <a:rPr lang="en-GB" sz="1600" i="0" dirty="0">
                <a:cs typeface="Arial"/>
              </a:rPr>
              <a:t>file</a:t>
            </a:r>
          </a:p>
          <a:p>
            <a:pPr marL="542925" lvl="1" indent="-285750">
              <a:buFont typeface="Arial" panose="020B0604020202020204" pitchFamily="34" charset="0"/>
              <a:buChar char="•"/>
            </a:pPr>
            <a:r>
              <a:rPr lang="en-GB" sz="1600" i="0" dirty="0">
                <a:cs typeface="Arial"/>
              </a:rPr>
              <a:t>Scroll to the “</a:t>
            </a:r>
            <a:r>
              <a:rPr lang="en-GB" sz="1600" b="1" i="0" dirty="0">
                <a:cs typeface="Arial"/>
              </a:rPr>
              <a:t>Distribution Code</a:t>
            </a:r>
            <a:r>
              <a:rPr lang="en-GB" sz="1600" i="0" dirty="0">
                <a:cs typeface="Arial"/>
              </a:rPr>
              <a:t>” cell and add finder definition to the config</a:t>
            </a:r>
          </a:p>
          <a:p>
            <a:r>
              <a:rPr lang="en-US" sz="1800" dirty="0">
                <a:solidFill>
                  <a:srgbClr val="000000"/>
                </a:solidFill>
                <a:latin typeface="Consolas" panose="020B0609020204030204" pitchFamily="49" charset="0"/>
              </a:rPr>
              <a:t> </a:t>
            </a:r>
          </a:p>
          <a:p>
            <a:pPr lvl="2"/>
            <a:r>
              <a:rPr lang="en-US" dirty="0">
                <a:solidFill>
                  <a:srgbClr val="2E75B6"/>
                </a:solidFill>
                <a:latin typeface="Consolas" panose="020B0609020204030204" pitchFamily="49" charset="0"/>
              </a:rPr>
              <a:t>,"Finder"</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"viewID"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"AP0005"</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"viewOrder"</a:t>
            </a:r>
            <a:r>
              <a:rPr lang="en-US" dirty="0">
                <a:solidFill>
                  <a:srgbClr val="000000"/>
                </a:solidFill>
                <a:latin typeface="Consolas" panose="020B0609020204030204" pitchFamily="49" charset="0"/>
              </a:rPr>
              <a:t>: 0,</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"displayFieldNames"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"DISTID"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"TEXTDESC"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"SWACTV"</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"IDGLACCT"</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"returnFieldNames"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"DISTID"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"TEXTDESC"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"SWACTV"</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"IDGLACCT"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"SWDISCABL"</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"initKeyFieldNames"</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      }</a:t>
            </a:r>
            <a:endParaRPr lang="en-GB" i="0" dirty="0">
              <a:cs typeface="Arial"/>
            </a:endParaRPr>
          </a:p>
          <a:p>
            <a:pPr marL="285750" indent="-285750">
              <a:buFont typeface="Arial" panose="020B0604020202020204" pitchFamily="34" charset="0"/>
              <a:buChar char="•"/>
            </a:pPr>
            <a:endParaRPr lang="en-GB" i="0" dirty="0">
              <a:cs typeface="Arial"/>
            </a:endParaRPr>
          </a:p>
          <a:p>
            <a:pPr marL="285750" indent="-285750">
              <a:buFont typeface="Arial" panose="020B0604020202020204" pitchFamily="34" charset="0"/>
              <a:buChar char="•"/>
            </a:pPr>
            <a:r>
              <a:rPr lang="en-GB" sz="1800" i="0" dirty="0">
                <a:cs typeface="Arial"/>
              </a:rPr>
              <a:t>Press </a:t>
            </a:r>
            <a:r>
              <a:rPr lang="en-GB" sz="1800" b="1" i="0" dirty="0">
                <a:cs typeface="Arial"/>
              </a:rPr>
              <a:t>green</a:t>
            </a:r>
            <a:r>
              <a:rPr lang="en-GB" sz="1800" i="0" dirty="0">
                <a:cs typeface="Arial"/>
              </a:rPr>
              <a:t> arrow to debug</a:t>
            </a:r>
          </a:p>
          <a:p>
            <a:endParaRPr lang="en-GB" sz="1800" i="0" dirty="0">
              <a:cs typeface="Arial"/>
            </a:endParaRPr>
          </a:p>
          <a:p>
            <a:r>
              <a:rPr lang="en-GB" sz="2000" i="0" dirty="0">
                <a:cs typeface="Arial"/>
              </a:rPr>
              <a:t>You are now a complex screen expert!</a:t>
            </a:r>
          </a:p>
        </p:txBody>
      </p:sp>
    </p:spTree>
    <p:extLst>
      <p:ext uri="{BB962C8B-B14F-4D97-AF65-F5344CB8AC3E}">
        <p14:creationId xmlns:p14="http://schemas.microsoft.com/office/powerpoint/2010/main" val="1221489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665A794A-A395-E08D-0575-DDCD0619A4A1}"/>
              </a:ext>
            </a:extLst>
          </p:cNvPr>
          <p:cNvPicPr>
            <a:picLocks noChangeAspect="1"/>
          </p:cNvPicPr>
          <p:nvPr/>
        </p:nvPicPr>
        <p:blipFill>
          <a:blip r:embed="rId3"/>
          <a:stretch>
            <a:fillRect/>
          </a:stretch>
        </p:blipFill>
        <p:spPr>
          <a:xfrm>
            <a:off x="2540275" y="1577592"/>
            <a:ext cx="6733099" cy="4528562"/>
          </a:xfrm>
          <a:prstGeom prst="rect">
            <a:avLst/>
          </a:prstGeom>
        </p:spPr>
      </p:pic>
    </p:spTree>
    <p:extLst>
      <p:ext uri="{BB962C8B-B14F-4D97-AF65-F5344CB8AC3E}">
        <p14:creationId xmlns:p14="http://schemas.microsoft.com/office/powerpoint/2010/main" val="3822381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E38FECC-D4FB-D296-53F0-888C8F598A3F}"/>
              </a:ext>
            </a:extLst>
          </p:cNvPr>
          <p:cNvSpPr txBox="1">
            <a:spLocks/>
          </p:cNvSpPr>
          <p:nvPr/>
        </p:nvSpPr>
        <p:spPr>
          <a:xfrm>
            <a:off x="411480" y="356401"/>
            <a:ext cx="9126220"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b="0" i="0" kern="1200">
                <a:solidFill>
                  <a:schemeClr val="bg1"/>
                </a:solidFill>
                <a:latin typeface="Sage Headline Black" panose="02010A03040201060103" pitchFamily="2" charset="77"/>
                <a:ea typeface="+mj-ea"/>
                <a:cs typeface="+mj-cs"/>
              </a:defRPr>
            </a:lvl1pPr>
          </a:lstStyle>
          <a:p>
            <a:r>
              <a:rPr lang="en-US" dirty="0"/>
              <a:t>Customization</a:t>
            </a:r>
          </a:p>
        </p:txBody>
      </p:sp>
      <p:sp>
        <p:nvSpPr>
          <p:cNvPr id="9" name="Subtitle 2">
            <a:extLst>
              <a:ext uri="{FF2B5EF4-FFF2-40B4-BE49-F238E27FC236}">
                <a16:creationId xmlns:a16="http://schemas.microsoft.com/office/drawing/2014/main" id="{90763248-3EF6-41E0-1D18-2063AACAAFE7}"/>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Create and Apply</a:t>
            </a:r>
          </a:p>
        </p:txBody>
      </p:sp>
    </p:spTree>
    <p:extLst>
      <p:ext uri="{BB962C8B-B14F-4D97-AF65-F5344CB8AC3E}">
        <p14:creationId xmlns:p14="http://schemas.microsoft.com/office/powerpoint/2010/main" val="1391085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1987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Create a new customization and apply it to the </a:t>
            </a:r>
            <a:r>
              <a:rPr lang="en-GB" sz="1800" b="1" i="0" dirty="0">
                <a:cs typeface="Arial"/>
              </a:rPr>
              <a:t>AP Distribution Sets</a:t>
            </a:r>
            <a:r>
              <a:rPr lang="en-GB" sz="1800" i="0" dirty="0">
                <a:cs typeface="Arial"/>
              </a:rPr>
              <a:t> screen</a:t>
            </a:r>
          </a:p>
          <a:p>
            <a:pPr marL="646113" lvl="1" indent="-285750">
              <a:lnSpc>
                <a:spcPct val="150000"/>
              </a:lnSpc>
              <a:buFont typeface="Arial" panose="020B0604020202020204" pitchFamily="34" charset="0"/>
              <a:buChar char="•"/>
            </a:pPr>
            <a:r>
              <a:rPr lang="en-GB" sz="1600" i="0" dirty="0">
                <a:cs typeface="Arial"/>
              </a:rPr>
              <a:t>Click on an Edge browser to invoke the web screens (localhost/sage300)</a:t>
            </a:r>
          </a:p>
          <a:p>
            <a:pPr marL="646113" lvl="1" indent="-285750">
              <a:lnSpc>
                <a:spcPct val="150000"/>
              </a:lnSpc>
              <a:buFont typeface="Arial" panose="020B0604020202020204" pitchFamily="34" charset="0"/>
              <a:buChar char="•"/>
            </a:pPr>
            <a:r>
              <a:rPr lang="en-GB" sz="1600" i="0" dirty="0">
                <a:cs typeface="Arial"/>
              </a:rPr>
              <a:t>Navigate to the </a:t>
            </a:r>
            <a:r>
              <a:rPr lang="en-GB" sz="1600" b="1" i="0" dirty="0">
                <a:cs typeface="Arial"/>
              </a:rPr>
              <a:t>AP Distribution Sets </a:t>
            </a:r>
            <a:r>
              <a:rPr lang="en-GB" sz="1600" i="0" dirty="0">
                <a:cs typeface="Arial"/>
              </a:rPr>
              <a:t>screen where we will be adding a button before the “</a:t>
            </a:r>
            <a:r>
              <a:rPr lang="en-GB" sz="1600" b="1" i="0" dirty="0">
                <a:cs typeface="Arial"/>
              </a:rPr>
              <a:t>Save</a:t>
            </a:r>
            <a:r>
              <a:rPr lang="en-GB" sz="1600" i="0" dirty="0">
                <a:cs typeface="Arial"/>
              </a:rPr>
              <a:t>” button called “btnHello”, which will display the message “Hello World”.</a:t>
            </a:r>
          </a:p>
          <a:p>
            <a:pPr marL="646113" lvl="1" indent="-285750">
              <a:lnSpc>
                <a:spcPct val="150000"/>
              </a:lnSpc>
              <a:buFont typeface="Arial" panose="020B0604020202020204" pitchFamily="34" charset="0"/>
              <a:buChar char="•"/>
            </a:pPr>
            <a:r>
              <a:rPr lang="en-GB" sz="1600" i="0" dirty="0">
                <a:cs typeface="Arial"/>
              </a:rPr>
              <a:t>Right-click the “</a:t>
            </a:r>
            <a:r>
              <a:rPr lang="en-GB" sz="1600" b="1" i="0" dirty="0">
                <a:cs typeface="Arial"/>
              </a:rPr>
              <a:t>Save</a:t>
            </a:r>
            <a:r>
              <a:rPr lang="en-GB" sz="1600" i="0" dirty="0">
                <a:cs typeface="Arial"/>
              </a:rPr>
              <a:t>” button and select “</a:t>
            </a:r>
            <a:r>
              <a:rPr lang="en-GB" sz="1600" b="1" i="0" dirty="0">
                <a:cs typeface="Arial"/>
              </a:rPr>
              <a:t>Inspect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Click on the “</a:t>
            </a:r>
            <a:r>
              <a:rPr lang="en-GB" sz="1600" b="1" i="0" dirty="0">
                <a:cs typeface="Arial"/>
              </a:rPr>
              <a:t>Save</a:t>
            </a:r>
            <a:r>
              <a:rPr lang="en-GB" sz="1600" i="0" dirty="0">
                <a:cs typeface="Arial"/>
              </a:rPr>
              <a:t>” button to see that its name is or id is “</a:t>
            </a:r>
            <a:r>
              <a:rPr lang="en-GB" sz="1600" b="1" i="0" dirty="0">
                <a:cs typeface="Arial"/>
              </a:rPr>
              <a:t>btnAdd</a:t>
            </a:r>
            <a:r>
              <a:rPr lang="en-GB" sz="1600" i="0" dirty="0">
                <a:cs typeface="Arial"/>
              </a:rPr>
              <a:t>”</a:t>
            </a:r>
          </a:p>
          <a:p>
            <a:pPr marL="285750" indent="-285750">
              <a:lnSpc>
                <a:spcPct val="150000"/>
              </a:lnSpc>
              <a:buFont typeface="Arial" panose="020B0604020202020204" pitchFamily="34" charset="0"/>
              <a:buChar char="•"/>
            </a:pPr>
            <a:r>
              <a:rPr lang="en-GB" sz="1800" i="0" dirty="0">
                <a:cs typeface="Arial"/>
              </a:rPr>
              <a:t>In a file explorer, navigate to the c:\</a:t>
            </a:r>
            <a:r>
              <a:rPr lang="en-GB" sz="1800" i="1" dirty="0">
                <a:cs typeface="Arial"/>
              </a:rPr>
              <a:t>{Sage300WebSDK}</a:t>
            </a:r>
            <a:r>
              <a:rPr lang="en-GB" sz="1800" i="0" dirty="0">
                <a:cs typeface="Arial"/>
              </a:rPr>
              <a:t>\bin\wizards folder</a:t>
            </a:r>
          </a:p>
          <a:p>
            <a:pPr marL="646113" lvl="1" indent="-285750">
              <a:lnSpc>
                <a:spcPct val="150000"/>
              </a:lnSpc>
              <a:buFont typeface="Arial" panose="020B0604020202020204" pitchFamily="34" charset="0"/>
              <a:buChar char="•"/>
            </a:pPr>
            <a:r>
              <a:rPr lang="en-GB" sz="1600" i="0" dirty="0">
                <a:cs typeface="Arial"/>
              </a:rPr>
              <a:t>Right  click on the </a:t>
            </a:r>
            <a:r>
              <a:rPr lang="en-GB" sz="1600" b="1" i="0" dirty="0">
                <a:cs typeface="Arial"/>
              </a:rPr>
              <a:t>Sage.CA.SBS.ERP.Sage300.CustomizationWizard.exe </a:t>
            </a:r>
            <a:r>
              <a:rPr lang="en-GB" sz="1600" i="0" dirty="0">
                <a:cs typeface="Arial"/>
              </a:rPr>
              <a:t>and select “</a:t>
            </a:r>
            <a:r>
              <a:rPr lang="en-GB" sz="1600" b="1" i="0" dirty="0">
                <a:cs typeface="Arial"/>
              </a:rPr>
              <a:t>properties</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Select the “</a:t>
            </a:r>
            <a:r>
              <a:rPr lang="en-GB" sz="1600" b="1" i="0" dirty="0">
                <a:cs typeface="Arial"/>
              </a:rPr>
              <a:t>Unblock</a:t>
            </a:r>
            <a:r>
              <a:rPr lang="en-GB" sz="1600" i="0" dirty="0">
                <a:cs typeface="Arial"/>
              </a:rPr>
              <a:t>” checkbox if there is this option (internet clone safety)</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OK</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Double click the </a:t>
            </a:r>
            <a:r>
              <a:rPr lang="en-GB" sz="1600" b="1" i="0" dirty="0">
                <a:cs typeface="Arial"/>
              </a:rPr>
              <a:t>Sage.CA.SBS.ERP.Sage300.CustomizationWizard.exe</a:t>
            </a:r>
            <a:endParaRPr lang="en-GB" sz="1600" i="0" dirty="0">
              <a:cs typeface="Arial"/>
            </a:endParaRPr>
          </a:p>
        </p:txBody>
      </p:sp>
    </p:spTree>
    <p:extLst>
      <p:ext uri="{BB962C8B-B14F-4D97-AF65-F5344CB8AC3E}">
        <p14:creationId xmlns:p14="http://schemas.microsoft.com/office/powerpoint/2010/main" val="3290218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6226827" cy="30445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wizard appears</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a:t>
            </a:r>
            <a:r>
              <a:rPr lang="en-GB" sz="1600" i="0" dirty="0">
                <a:cs typeface="Arial"/>
              </a:rPr>
              <a:t> for a new package</a:t>
            </a:r>
          </a:p>
          <a:p>
            <a:pPr marL="646113" lvl="1" indent="-285750">
              <a:lnSpc>
                <a:spcPct val="150000"/>
              </a:lnSpc>
              <a:buFont typeface="Arial" panose="020B0604020202020204" pitchFamily="34" charset="0"/>
              <a:buChar char="•"/>
            </a:pPr>
            <a:r>
              <a:rPr lang="en-GB" sz="1600" i="0" dirty="0">
                <a:cs typeface="Arial"/>
              </a:rPr>
              <a:t>Click the </a:t>
            </a:r>
            <a:r>
              <a:rPr lang="en-GB" sz="1600" b="1" i="0" dirty="0">
                <a:cs typeface="Arial"/>
              </a:rPr>
              <a:t>ellipse</a:t>
            </a:r>
            <a:r>
              <a:rPr lang="en-GB" sz="1600" i="0" dirty="0">
                <a:cs typeface="Arial"/>
              </a:rPr>
              <a:t> field for the folder and select the “C:\HandsOn” folder</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Hello World</a:t>
            </a:r>
            <a:r>
              <a:rPr lang="en-GB" sz="1600" i="0" dirty="0">
                <a:cs typeface="Arial"/>
              </a:rPr>
              <a:t>” for the Name field</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DPP Training</a:t>
            </a:r>
            <a:r>
              <a:rPr lang="en-GB" sz="1600" i="0" dirty="0">
                <a:cs typeface="Arial"/>
              </a:rPr>
              <a:t>” for the Description field</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Valued Partner</a:t>
            </a:r>
            <a:r>
              <a:rPr lang="en-GB" sz="1600" i="0" dirty="0">
                <a:cs typeface="Arial"/>
              </a:rPr>
              <a:t>” for the Company Name field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Next</a:t>
            </a:r>
            <a:r>
              <a:rPr lang="en-GB" sz="1600" i="0" dirty="0">
                <a:cs typeface="Arial"/>
              </a:rPr>
              <a:t>” button</a:t>
            </a:r>
          </a:p>
        </p:txBody>
      </p:sp>
      <p:pic>
        <p:nvPicPr>
          <p:cNvPr id="8" name="Picture 7">
            <a:extLst>
              <a:ext uri="{FF2B5EF4-FFF2-40B4-BE49-F238E27FC236}">
                <a16:creationId xmlns:a16="http://schemas.microsoft.com/office/drawing/2014/main" id="{375BB705-3F55-DBAA-5269-868BC96EA4AE}"/>
              </a:ext>
            </a:extLst>
          </p:cNvPr>
          <p:cNvPicPr>
            <a:picLocks noChangeAspect="1"/>
          </p:cNvPicPr>
          <p:nvPr/>
        </p:nvPicPr>
        <p:blipFill>
          <a:blip r:embed="rId3"/>
          <a:stretch>
            <a:fillRect/>
          </a:stretch>
        </p:blipFill>
        <p:spPr>
          <a:xfrm>
            <a:off x="6285177" y="1624476"/>
            <a:ext cx="5461882" cy="3609048"/>
          </a:xfrm>
          <a:prstGeom prst="rect">
            <a:avLst/>
          </a:prstGeom>
        </p:spPr>
      </p:pic>
    </p:spTree>
    <p:extLst>
      <p:ext uri="{BB962C8B-B14F-4D97-AF65-F5344CB8AC3E}">
        <p14:creationId xmlns:p14="http://schemas.microsoft.com/office/powerpoint/2010/main" val="3975966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8067503" cy="26752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Specify which Sage 300 web screen is to be customized</a:t>
            </a:r>
          </a:p>
          <a:p>
            <a:pPr marL="646113" lvl="1" indent="-285750">
              <a:lnSpc>
                <a:spcPct val="150000"/>
              </a:lnSpc>
              <a:buFont typeface="Arial" panose="020B0604020202020204" pitchFamily="34" charset="0"/>
              <a:buChar char="•"/>
            </a:pPr>
            <a:r>
              <a:rPr lang="en-GB" sz="1600" i="0" dirty="0">
                <a:cs typeface="Arial"/>
              </a:rPr>
              <a:t>Right click on “</a:t>
            </a:r>
            <a:r>
              <a:rPr lang="en-GB" sz="1600" b="1" i="0" dirty="0">
                <a:cs typeface="Arial"/>
              </a:rPr>
              <a:t>screens</a:t>
            </a:r>
            <a:r>
              <a:rPr lang="en-GB" sz="1600" i="0" dirty="0">
                <a:cs typeface="Arial"/>
              </a:rPr>
              <a:t>” and select “</a:t>
            </a:r>
            <a:r>
              <a:rPr lang="en-GB" sz="1600" b="1" i="0" dirty="0">
                <a:cs typeface="Arial"/>
              </a:rPr>
              <a:t>Add Screen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Select the “</a:t>
            </a:r>
            <a:r>
              <a:rPr lang="en-GB" sz="1600" b="1" i="0" dirty="0">
                <a:cs typeface="Arial"/>
              </a:rPr>
              <a:t>AP</a:t>
            </a:r>
            <a:r>
              <a:rPr lang="en-GB" sz="1600" i="0" dirty="0">
                <a:cs typeface="Arial"/>
              </a:rPr>
              <a:t>” module for the Module Id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Setup</a:t>
            </a:r>
            <a:r>
              <a:rPr lang="en-GB" sz="1600" i="0" dirty="0">
                <a:cs typeface="Arial"/>
              </a:rPr>
              <a:t>” for the Category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Distribution Sets</a:t>
            </a:r>
            <a:r>
              <a:rPr lang="en-GB" sz="1600" i="0" dirty="0">
                <a:cs typeface="Arial"/>
              </a:rPr>
              <a:t>” for the Target Screen field</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Save</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p:txBody>
      </p:sp>
      <p:pic>
        <p:nvPicPr>
          <p:cNvPr id="7" name="Picture 6">
            <a:extLst>
              <a:ext uri="{FF2B5EF4-FFF2-40B4-BE49-F238E27FC236}">
                <a16:creationId xmlns:a16="http://schemas.microsoft.com/office/drawing/2014/main" id="{3982C49F-EEDC-D405-E809-66B7613C811B}"/>
              </a:ext>
            </a:extLst>
          </p:cNvPr>
          <p:cNvPicPr>
            <a:picLocks noChangeAspect="1"/>
          </p:cNvPicPr>
          <p:nvPr/>
        </p:nvPicPr>
        <p:blipFill>
          <a:blip r:embed="rId3"/>
          <a:stretch>
            <a:fillRect/>
          </a:stretch>
        </p:blipFill>
        <p:spPr>
          <a:xfrm>
            <a:off x="6602075" y="2115694"/>
            <a:ext cx="5178446" cy="3421762"/>
          </a:xfrm>
          <a:prstGeom prst="rect">
            <a:avLst/>
          </a:prstGeom>
        </p:spPr>
      </p:pic>
    </p:spTree>
    <p:extLst>
      <p:ext uri="{BB962C8B-B14F-4D97-AF65-F5344CB8AC3E}">
        <p14:creationId xmlns:p14="http://schemas.microsoft.com/office/powerpoint/2010/main" val="2001765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8780022" cy="41525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Specify the controls to be added to the Distribution Sets screen</a:t>
            </a:r>
          </a:p>
          <a:p>
            <a:pPr marL="646113" lvl="1" indent="-285750">
              <a:lnSpc>
                <a:spcPct val="150000"/>
              </a:lnSpc>
              <a:buFont typeface="Arial" panose="020B0604020202020204" pitchFamily="34" charset="0"/>
              <a:buChar char="•"/>
            </a:pPr>
            <a:r>
              <a:rPr lang="en-GB" sz="1600" i="0" dirty="0">
                <a:cs typeface="Arial"/>
              </a:rPr>
              <a:t>Right click on the “Distribution Set” screen name and select “</a:t>
            </a:r>
            <a:r>
              <a:rPr lang="en-GB" sz="1600" b="1" i="0" dirty="0">
                <a:cs typeface="Arial"/>
              </a:rPr>
              <a:t>Add Control</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btnHello</a:t>
            </a:r>
            <a:r>
              <a:rPr lang="en-GB" sz="1600" i="0" dirty="0">
                <a:cs typeface="Arial"/>
              </a:rPr>
              <a:t>” for the Name field</a:t>
            </a:r>
          </a:p>
          <a:p>
            <a:pPr marL="1000125" lvl="2" indent="-285750">
              <a:lnSpc>
                <a:spcPct val="150000"/>
              </a:lnSpc>
              <a:buFont typeface="Arial" panose="020B0604020202020204" pitchFamily="34" charset="0"/>
              <a:buChar char="•"/>
            </a:pPr>
            <a:r>
              <a:rPr lang="en-GB" sz="1600" i="0" dirty="0">
                <a:cs typeface="Arial"/>
              </a:rPr>
              <a:t>Select “</a:t>
            </a:r>
            <a:r>
              <a:rPr lang="en-GB" sz="1600" b="1" i="0" dirty="0">
                <a:cs typeface="Arial"/>
              </a:rPr>
              <a:t>Button</a:t>
            </a:r>
            <a:r>
              <a:rPr lang="en-GB" sz="1600" i="0" dirty="0">
                <a:cs typeface="Arial"/>
              </a:rPr>
              <a:t>” for the Type field</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Hello World!” </a:t>
            </a:r>
            <a:r>
              <a:rPr lang="en-GB" sz="1600" i="0" dirty="0">
                <a:cs typeface="Arial"/>
              </a:rPr>
              <a:t>for the Label field</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btnAdd</a:t>
            </a:r>
            <a:r>
              <a:rPr lang="en-GB" sz="1600" i="0" dirty="0">
                <a:cs typeface="Arial"/>
              </a:rPr>
              <a:t>” for the ID field</a:t>
            </a:r>
          </a:p>
          <a:p>
            <a:pPr marL="1000125" lvl="2" indent="-285750">
              <a:lnSpc>
                <a:spcPct val="150000"/>
              </a:lnSpc>
              <a:buFont typeface="Arial" panose="020B0604020202020204" pitchFamily="34" charset="0"/>
              <a:buChar char="•"/>
            </a:pPr>
            <a:r>
              <a:rPr lang="en-GB" sz="1600" i="0" dirty="0">
                <a:cs typeface="Arial"/>
              </a:rPr>
              <a:t>Check the “</a:t>
            </a:r>
            <a:r>
              <a:rPr lang="en-GB" sz="1600" b="1" i="0" dirty="0">
                <a:cs typeface="Arial"/>
              </a:rPr>
              <a:t>Before ID?” </a:t>
            </a:r>
            <a:r>
              <a:rPr lang="en-GB" sz="1600" i="0" dirty="0">
                <a:cs typeface="Arial"/>
              </a:rPr>
              <a:t>checkbox	</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Save</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Evaluate the settings and press “</a:t>
            </a:r>
            <a:r>
              <a:rPr lang="en-GB" sz="1600" b="1" i="0" dirty="0">
                <a:cs typeface="Arial"/>
              </a:rPr>
              <a:t>Generate</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Finish</a:t>
            </a:r>
            <a:r>
              <a:rPr lang="en-GB" sz="1600" i="0" dirty="0">
                <a:cs typeface="Arial"/>
              </a:rPr>
              <a:t>”</a:t>
            </a:r>
          </a:p>
        </p:txBody>
      </p:sp>
      <p:pic>
        <p:nvPicPr>
          <p:cNvPr id="6" name="Picture 5">
            <a:extLst>
              <a:ext uri="{FF2B5EF4-FFF2-40B4-BE49-F238E27FC236}">
                <a16:creationId xmlns:a16="http://schemas.microsoft.com/office/drawing/2014/main" id="{ABA44449-F946-8F41-47AE-3FCCDE65CC13}"/>
              </a:ext>
            </a:extLst>
          </p:cNvPr>
          <p:cNvPicPr>
            <a:picLocks noChangeAspect="1"/>
          </p:cNvPicPr>
          <p:nvPr/>
        </p:nvPicPr>
        <p:blipFill>
          <a:blip r:embed="rId3"/>
          <a:stretch>
            <a:fillRect/>
          </a:stretch>
        </p:blipFill>
        <p:spPr>
          <a:xfrm>
            <a:off x="6924797" y="2672999"/>
            <a:ext cx="4940940" cy="3264825"/>
          </a:xfrm>
          <a:prstGeom prst="rect">
            <a:avLst/>
          </a:prstGeom>
        </p:spPr>
      </p:pic>
    </p:spTree>
    <p:extLst>
      <p:ext uri="{BB962C8B-B14F-4D97-AF65-F5344CB8AC3E}">
        <p14:creationId xmlns:p14="http://schemas.microsoft.com/office/powerpoint/2010/main" val="2852891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Web API</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Working with Swagger</a:t>
            </a:r>
          </a:p>
        </p:txBody>
      </p:sp>
    </p:spTree>
    <p:extLst>
      <p:ext uri="{BB962C8B-B14F-4D97-AF65-F5344CB8AC3E}">
        <p14:creationId xmlns:p14="http://schemas.microsoft.com/office/powerpoint/2010/main" val="1115640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2831544"/>
          </a:xfrm>
          <a:prstGeom prst="rect">
            <a:avLst/>
          </a:prstGeom>
          <a:noFill/>
        </p:spPr>
        <p:txBody>
          <a:bodyPr wrap="square" rtlCol="0">
            <a:spAutoFit/>
          </a:bodyPr>
          <a:lstStyle/>
          <a:p>
            <a:pPr marL="285750" indent="-285750">
              <a:buFont typeface="Arial" panose="020B0604020202020204" pitchFamily="34" charset="0"/>
              <a:buChar char="•"/>
            </a:pPr>
            <a:r>
              <a:rPr lang="en-GB" sz="1800" i="0" dirty="0">
                <a:cs typeface="Arial"/>
              </a:rPr>
              <a:t>The customization files have been created and navigate to the </a:t>
            </a:r>
            <a:r>
              <a:rPr lang="en-GB" sz="1800" b="1" i="0" dirty="0">
                <a:cs typeface="Arial"/>
              </a:rPr>
              <a:t>C:\HandsOn </a:t>
            </a:r>
            <a:r>
              <a:rPr lang="en-GB" sz="1800" i="0" dirty="0">
                <a:cs typeface="Arial"/>
              </a:rPr>
              <a:t>folder to view</a:t>
            </a:r>
          </a:p>
          <a:p>
            <a:pPr marL="646113" lvl="1" indent="-285750">
              <a:buFont typeface="Arial" panose="020B0604020202020204" pitchFamily="34" charset="0"/>
              <a:buChar char="•"/>
            </a:pPr>
            <a:r>
              <a:rPr lang="en-GB" sz="1600" i="0" dirty="0">
                <a:cs typeface="Arial"/>
              </a:rPr>
              <a:t>There will be a JavaScript file, an XML file, an XSD file and a JSON file</a:t>
            </a:r>
          </a:p>
          <a:p>
            <a:pPr marL="646113" lvl="1" indent="-285750">
              <a:buFont typeface="Arial" panose="020B0604020202020204" pitchFamily="34" charset="0"/>
              <a:buChar char="•"/>
            </a:pPr>
            <a:r>
              <a:rPr lang="en-GB" sz="1600" i="0" dirty="0">
                <a:cs typeface="Arial"/>
              </a:rPr>
              <a:t>Edit the JavaScript file to handle the click even for the btnHello button</a:t>
            </a:r>
          </a:p>
          <a:p>
            <a:pPr marL="1000125" lvl="2" indent="-285750">
              <a:buFont typeface="Arial" panose="020B0604020202020204" pitchFamily="34" charset="0"/>
              <a:buChar char="•"/>
            </a:pPr>
            <a:r>
              <a:rPr lang="en-GB" sz="1600" i="0" dirty="0">
                <a:cs typeface="Arial"/>
              </a:rPr>
              <a:t>Navigate to the </a:t>
            </a:r>
            <a:r>
              <a:rPr lang="en-GB" sz="1600" b="1" i="0" dirty="0">
                <a:cs typeface="Arial"/>
              </a:rPr>
              <a:t>initButtons</a:t>
            </a:r>
            <a:r>
              <a:rPr lang="en-GB" sz="1600" i="0" dirty="0">
                <a:cs typeface="Arial"/>
              </a:rPr>
              <a:t> routine and enter the alert statement for the btnHello click event</a:t>
            </a:r>
          </a:p>
          <a:p>
            <a:pPr lvl="3" indent="0">
              <a:buNone/>
            </a:pPr>
            <a:endParaRPr lang="en-GB" sz="1600" b="1" i="0" dirty="0">
              <a:cs typeface="Arial"/>
            </a:endParaRPr>
          </a:p>
          <a:p>
            <a:pPr lvl="3" indent="0">
              <a:buNone/>
            </a:pPr>
            <a:r>
              <a:rPr lang="en-GB" sz="1600" b="1" i="0" dirty="0">
                <a:cs typeface="Arial"/>
              </a:rPr>
              <a:t>$("#btnHello").on('click', () =&gt; {</a:t>
            </a:r>
          </a:p>
          <a:p>
            <a:pPr lvl="3" indent="0">
              <a:buNone/>
            </a:pPr>
            <a:r>
              <a:rPr lang="en-GB" sz="1600" b="1" i="0" dirty="0">
                <a:cs typeface="Arial"/>
              </a:rPr>
              <a:t>   	alert("Hello World!");</a:t>
            </a:r>
          </a:p>
          <a:p>
            <a:pPr lvl="3" indent="0">
              <a:buNone/>
            </a:pPr>
            <a:r>
              <a:rPr lang="en-GB" sz="1600" b="1" i="0" dirty="0">
                <a:cs typeface="Arial"/>
              </a:rPr>
              <a:t> });</a:t>
            </a:r>
          </a:p>
          <a:p>
            <a:pPr lvl="3" indent="0">
              <a:buNone/>
            </a:pPr>
            <a:endParaRPr lang="en-GB" sz="1600" b="1" i="0" dirty="0">
              <a:cs typeface="Arial"/>
            </a:endParaRPr>
          </a:p>
          <a:p>
            <a:pPr marL="1000125" lvl="2" indent="-285750">
              <a:buFont typeface="Arial" panose="020B0604020202020204" pitchFamily="34" charset="0"/>
              <a:buChar char="•"/>
            </a:pPr>
            <a:r>
              <a:rPr lang="en-GB" sz="1600" b="1" i="0" dirty="0">
                <a:cs typeface="Arial"/>
              </a:rPr>
              <a:t>Save</a:t>
            </a:r>
            <a:r>
              <a:rPr lang="en-GB" sz="1600" i="0" dirty="0">
                <a:cs typeface="Arial"/>
              </a:rPr>
              <a:t> changes to file</a:t>
            </a:r>
          </a:p>
          <a:p>
            <a:pPr marL="646113" lvl="1" indent="-285750">
              <a:buFont typeface="Arial" panose="020B0604020202020204" pitchFamily="34" charset="0"/>
              <a:buChar char="•"/>
            </a:pPr>
            <a:r>
              <a:rPr lang="en-GB" sz="1600" i="0" dirty="0">
                <a:cs typeface="Arial"/>
              </a:rPr>
              <a:t>Zip these 4 files into a zip file called “</a:t>
            </a:r>
            <a:r>
              <a:rPr lang="en-GB" sz="1600" b="1" i="0" dirty="0">
                <a:cs typeface="Arial"/>
              </a:rPr>
              <a:t>DPPTraining</a:t>
            </a:r>
            <a:r>
              <a:rPr lang="en-GB" sz="1600" i="0" dirty="0">
                <a:cs typeface="Arial"/>
              </a:rPr>
              <a:t>”</a:t>
            </a:r>
          </a:p>
        </p:txBody>
      </p:sp>
      <p:pic>
        <p:nvPicPr>
          <p:cNvPr id="7" name="Picture 6">
            <a:extLst>
              <a:ext uri="{FF2B5EF4-FFF2-40B4-BE49-F238E27FC236}">
                <a16:creationId xmlns:a16="http://schemas.microsoft.com/office/drawing/2014/main" id="{ADE6DBE7-9813-E09A-23E9-11F6824166C5}"/>
              </a:ext>
            </a:extLst>
          </p:cNvPr>
          <p:cNvPicPr>
            <a:picLocks noChangeAspect="1"/>
          </p:cNvPicPr>
          <p:nvPr/>
        </p:nvPicPr>
        <p:blipFill>
          <a:blip r:embed="rId3"/>
          <a:stretch>
            <a:fillRect/>
          </a:stretch>
        </p:blipFill>
        <p:spPr>
          <a:xfrm>
            <a:off x="6775739" y="2927003"/>
            <a:ext cx="5242090" cy="3014959"/>
          </a:xfrm>
          <a:prstGeom prst="rect">
            <a:avLst/>
          </a:prstGeom>
        </p:spPr>
      </p:pic>
    </p:spTree>
    <p:extLst>
      <p:ext uri="{BB962C8B-B14F-4D97-AF65-F5344CB8AC3E}">
        <p14:creationId xmlns:p14="http://schemas.microsoft.com/office/powerpoint/2010/main" val="3786387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11978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package is ready to be imported</a:t>
            </a:r>
          </a:p>
          <a:p>
            <a:pPr marL="646113" lvl="1" indent="-285750">
              <a:lnSpc>
                <a:spcPct val="150000"/>
              </a:lnSpc>
              <a:buFont typeface="Arial" panose="020B0604020202020204" pitchFamily="34" charset="0"/>
              <a:buChar char="•"/>
            </a:pPr>
            <a:r>
              <a:rPr lang="en-GB" sz="1600" i="0" dirty="0">
                <a:cs typeface="Arial"/>
              </a:rPr>
              <a:t>Click on an Edge browser and navigate to </a:t>
            </a:r>
            <a:r>
              <a:rPr lang="en-GB" sz="1600" b="1" i="0" dirty="0">
                <a:cs typeface="Arial"/>
              </a:rPr>
              <a:t>localhost/sage300/admin</a:t>
            </a:r>
          </a:p>
          <a:p>
            <a:pPr marL="646113" lvl="1" indent="-285750">
              <a:lnSpc>
                <a:spcPct val="150000"/>
              </a:lnSpc>
              <a:buFont typeface="Arial" panose="020B0604020202020204" pitchFamily="34" charset="0"/>
              <a:buChar char="•"/>
            </a:pPr>
            <a:r>
              <a:rPr lang="en-GB" sz="1600" i="0" dirty="0">
                <a:cs typeface="Arial"/>
              </a:rPr>
              <a:t>Login to the system database with “</a:t>
            </a:r>
            <a:r>
              <a:rPr lang="en-GB" sz="1600" b="1" i="0" dirty="0">
                <a:cs typeface="Arial"/>
              </a:rPr>
              <a:t>ADMIN</a:t>
            </a:r>
            <a:r>
              <a:rPr lang="en-GB" sz="1600" i="0" dirty="0">
                <a:cs typeface="Arial"/>
              </a:rPr>
              <a:t>” password</a:t>
            </a:r>
          </a:p>
        </p:txBody>
      </p:sp>
      <p:pic>
        <p:nvPicPr>
          <p:cNvPr id="8" name="Picture 7">
            <a:extLst>
              <a:ext uri="{FF2B5EF4-FFF2-40B4-BE49-F238E27FC236}">
                <a16:creationId xmlns:a16="http://schemas.microsoft.com/office/drawing/2014/main" id="{7317ED48-3571-0781-7646-907CAA38C169}"/>
              </a:ext>
            </a:extLst>
          </p:cNvPr>
          <p:cNvPicPr>
            <a:picLocks noChangeAspect="1"/>
          </p:cNvPicPr>
          <p:nvPr/>
        </p:nvPicPr>
        <p:blipFill>
          <a:blip r:embed="rId3"/>
          <a:stretch>
            <a:fillRect/>
          </a:stretch>
        </p:blipFill>
        <p:spPr>
          <a:xfrm>
            <a:off x="3351119" y="2987621"/>
            <a:ext cx="4325777" cy="3087959"/>
          </a:xfrm>
          <a:prstGeom prst="rect">
            <a:avLst/>
          </a:prstGeom>
        </p:spPr>
      </p:pic>
    </p:spTree>
    <p:extLst>
      <p:ext uri="{BB962C8B-B14F-4D97-AF65-F5344CB8AC3E}">
        <p14:creationId xmlns:p14="http://schemas.microsoft.com/office/powerpoint/2010/main" val="4089260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39156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package is ready to be imported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Browse</a:t>
            </a:r>
            <a:r>
              <a:rPr lang="en-GB" sz="1600" i="0" dirty="0">
                <a:cs typeface="Arial"/>
              </a:rPr>
              <a:t>” button and navigate to the customization package zip file just created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Import</a:t>
            </a:r>
            <a:r>
              <a:rPr lang="en-GB" sz="1600" i="0" dirty="0">
                <a:cs typeface="Arial"/>
              </a:rPr>
              <a:t>” button</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Assign</a:t>
            </a:r>
            <a:r>
              <a:rPr lang="en-GB" sz="1600" i="0" dirty="0">
                <a:cs typeface="Arial"/>
              </a:rPr>
              <a:t>” button at the bottom of the screen</a:t>
            </a:r>
          </a:p>
          <a:p>
            <a:pPr marL="646113" lvl="1" indent="-285750">
              <a:lnSpc>
                <a:spcPct val="150000"/>
              </a:lnSpc>
              <a:buFont typeface="Arial" panose="020B0604020202020204" pitchFamily="34" charset="0"/>
              <a:buChar char="•"/>
            </a:pPr>
            <a:r>
              <a:rPr lang="en-GB" sz="1600" i="0" dirty="0">
                <a:cs typeface="Arial"/>
              </a:rPr>
              <a:t>Select the “</a:t>
            </a:r>
            <a:r>
              <a:rPr lang="en-GB" sz="1600" b="1" i="0" dirty="0">
                <a:cs typeface="Arial"/>
              </a:rPr>
              <a:t>SAMLTD</a:t>
            </a:r>
            <a:r>
              <a:rPr lang="en-GB" sz="1600" i="0" dirty="0">
                <a:cs typeface="Arial"/>
              </a:rPr>
              <a:t>” company and press “</a:t>
            </a:r>
            <a:r>
              <a:rPr lang="en-GB" sz="1600" b="1" i="0" dirty="0">
                <a:cs typeface="Arial"/>
              </a:rPr>
              <a:t>OK</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Sign out of the admin screen and log into sage 300 (localhost/sage300) (SAMLTD company)</a:t>
            </a:r>
          </a:p>
          <a:p>
            <a:pPr marL="646113" lvl="1" indent="-285750">
              <a:lnSpc>
                <a:spcPct val="150000"/>
              </a:lnSpc>
              <a:buFont typeface="Arial" panose="020B0604020202020204" pitchFamily="34" charset="0"/>
              <a:buChar char="•"/>
            </a:pPr>
            <a:r>
              <a:rPr lang="en-GB" sz="1600" i="0" dirty="0">
                <a:cs typeface="Arial"/>
              </a:rPr>
              <a:t>Navigate to the </a:t>
            </a:r>
            <a:r>
              <a:rPr lang="en-GB" sz="1600" b="1" i="0" dirty="0">
                <a:cs typeface="Arial"/>
              </a:rPr>
              <a:t>AP Distribution Sets </a:t>
            </a:r>
            <a:r>
              <a:rPr lang="en-GB" sz="1600" i="0" dirty="0">
                <a:cs typeface="Arial"/>
              </a:rPr>
              <a:t>screen to see and test the customization</a:t>
            </a:r>
          </a:p>
          <a:p>
            <a:pPr lvl="1" indent="0">
              <a:lnSpc>
                <a:spcPct val="150000"/>
              </a:lnSpc>
              <a:buNone/>
            </a:pPr>
            <a:endParaRPr lang="en-GB" sz="1800" i="0" dirty="0">
              <a:cs typeface="Arial"/>
            </a:endParaRPr>
          </a:p>
          <a:p>
            <a:pPr lvl="1" indent="0">
              <a:lnSpc>
                <a:spcPct val="150000"/>
              </a:lnSpc>
              <a:buNone/>
            </a:pPr>
            <a:endParaRPr lang="en-GB" sz="1800" i="0" dirty="0">
              <a:cs typeface="Arial"/>
            </a:endParaRPr>
          </a:p>
          <a:p>
            <a:pPr lvl="1" indent="0">
              <a:lnSpc>
                <a:spcPct val="150000"/>
              </a:lnSpc>
              <a:buNone/>
            </a:pPr>
            <a:r>
              <a:rPr lang="en-GB" sz="1800" i="0" dirty="0">
                <a:cs typeface="Arial"/>
              </a:rPr>
              <a:t>You are now a customization expert!</a:t>
            </a:r>
          </a:p>
        </p:txBody>
      </p:sp>
    </p:spTree>
    <p:extLst>
      <p:ext uri="{BB962C8B-B14F-4D97-AF65-F5344CB8AC3E}">
        <p14:creationId xmlns:p14="http://schemas.microsoft.com/office/powerpoint/2010/main" val="3739870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15319CE6-0A35-BB56-2707-D884B6131F3A}"/>
              </a:ext>
            </a:extLst>
          </p:cNvPr>
          <p:cNvPicPr>
            <a:picLocks noChangeAspect="1"/>
          </p:cNvPicPr>
          <p:nvPr/>
        </p:nvPicPr>
        <p:blipFill>
          <a:blip r:embed="rId3"/>
          <a:stretch>
            <a:fillRect/>
          </a:stretch>
        </p:blipFill>
        <p:spPr>
          <a:xfrm>
            <a:off x="3063834" y="1662179"/>
            <a:ext cx="5267133" cy="4276967"/>
          </a:xfrm>
          <a:prstGeom prst="rect">
            <a:avLst/>
          </a:prstGeom>
        </p:spPr>
      </p:pic>
    </p:spTree>
    <p:extLst>
      <p:ext uri="{BB962C8B-B14F-4D97-AF65-F5344CB8AC3E}">
        <p14:creationId xmlns:p14="http://schemas.microsoft.com/office/powerpoint/2010/main" val="1925181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65176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Working with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0D3F61F3-240B-E77C-A6C8-EFD63CB17B58}"/>
              </a:ext>
            </a:extLst>
          </p:cNvPr>
          <p:cNvSpPr txBox="1"/>
          <p:nvPr/>
        </p:nvSpPr>
        <p:spPr>
          <a:xfrm>
            <a:off x="411479" y="1806646"/>
            <a:ext cx="5866080" cy="47397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Launch Chrome browser and enter “</a:t>
            </a:r>
            <a:r>
              <a:rPr lang="en-GB" sz="1800" b="1" i="0" dirty="0">
                <a:cs typeface="Arial"/>
              </a:rPr>
              <a:t>localhost/sage300webapi</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Click “</a:t>
            </a:r>
            <a:r>
              <a:rPr lang="en-GB" sz="1800" b="1" i="0" dirty="0">
                <a:cs typeface="Arial"/>
              </a:rPr>
              <a:t>Open Swagger UI</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ARCustomers</a:t>
            </a:r>
            <a:r>
              <a:rPr lang="en-GB" sz="1800" i="0" dirty="0">
                <a:cs typeface="Arial"/>
              </a:rPr>
              <a:t>” endpoint to expand Actions</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Get</a:t>
            </a:r>
            <a:r>
              <a:rPr lang="en-GB" sz="1800" i="0" dirty="0">
                <a:cs typeface="Arial"/>
              </a:rPr>
              <a:t>” action</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Try it out!</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ADMIN</a:t>
            </a:r>
            <a:r>
              <a:rPr lang="en-GB" sz="1800" i="0" dirty="0">
                <a:cs typeface="Arial"/>
              </a:rPr>
              <a:t>” for Username and click “</a:t>
            </a:r>
            <a:r>
              <a:rPr lang="en-GB" sz="1800" b="1" i="0" dirty="0">
                <a:cs typeface="Arial"/>
              </a:rPr>
              <a:t>Sign in</a:t>
            </a:r>
            <a:r>
              <a:rPr lang="en-GB" sz="1800" i="0" dirty="0">
                <a:cs typeface="Arial"/>
              </a:rPr>
              <a:t>” button</a:t>
            </a:r>
          </a:p>
          <a:p>
            <a:pPr marL="646113" lvl="1" indent="-285750">
              <a:lnSpc>
                <a:spcPct val="150000"/>
              </a:lnSpc>
              <a:buFont typeface="Arial" panose="020B0604020202020204" pitchFamily="34" charset="0"/>
              <a:buChar char="•"/>
            </a:pPr>
            <a:r>
              <a:rPr lang="en-GB" sz="1600" i="0" dirty="0">
                <a:cs typeface="Arial"/>
              </a:rPr>
              <a:t>Success or did you get “Insufficient security rights for user.”?</a:t>
            </a:r>
          </a:p>
          <a:p>
            <a:pPr marL="646113" lvl="1" indent="-285750">
              <a:lnSpc>
                <a:spcPct val="150000"/>
              </a:lnSpc>
              <a:buFont typeface="Arial" panose="020B0604020202020204" pitchFamily="34" charset="0"/>
              <a:buChar char="•"/>
            </a:pPr>
            <a:r>
              <a:rPr lang="en-GB" sz="1600" i="0" dirty="0">
                <a:cs typeface="Arial"/>
              </a:rPr>
              <a:t>ADMIN needs to be approved for Web API!</a:t>
            </a:r>
          </a:p>
          <a:p>
            <a:pPr marL="342797" indent="-342797">
              <a:buFont typeface="Arial" panose="020B0604020202020204" pitchFamily="34" charset="0"/>
              <a:buChar char="•"/>
            </a:pPr>
            <a:endParaRPr lang="en-US" sz="1400" dirty="0"/>
          </a:p>
        </p:txBody>
      </p:sp>
      <p:sp>
        <p:nvSpPr>
          <p:cNvPr id="10" name="TextBox 9">
            <a:extLst>
              <a:ext uri="{FF2B5EF4-FFF2-40B4-BE49-F238E27FC236}">
                <a16:creationId xmlns:a16="http://schemas.microsoft.com/office/drawing/2014/main" id="{0731EFB0-1AC6-798A-9107-1BA52D4FFD68}"/>
              </a:ext>
            </a:extLst>
          </p:cNvPr>
          <p:cNvSpPr txBox="1"/>
          <p:nvPr/>
        </p:nvSpPr>
        <p:spPr>
          <a:xfrm>
            <a:off x="6277559" y="1806645"/>
            <a:ext cx="5866080" cy="36317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Edit </a:t>
            </a:r>
            <a:r>
              <a:rPr lang="en-GB" sz="1800" b="1" i="0" dirty="0">
                <a:cs typeface="Arial"/>
              </a:rPr>
              <a:t>web.config </a:t>
            </a:r>
            <a:r>
              <a:rPr lang="en-GB" sz="1800" i="0" dirty="0">
                <a:cs typeface="Arial"/>
              </a:rPr>
              <a:t>in both c:\{Sage300}\Online\Web and c:\{Sage300}\Online\WebApi folders</a:t>
            </a:r>
          </a:p>
          <a:p>
            <a:pPr marL="646113" lvl="1" indent="-285750">
              <a:lnSpc>
                <a:spcPct val="150000"/>
              </a:lnSpc>
              <a:buFont typeface="Arial" panose="020B0604020202020204" pitchFamily="34" charset="0"/>
              <a:buChar char="•"/>
            </a:pPr>
            <a:r>
              <a:rPr lang="en-GB" sz="1800" i="0" dirty="0">
                <a:cs typeface="Arial"/>
              </a:rPr>
              <a:t>Search for “</a:t>
            </a:r>
            <a:r>
              <a:rPr lang="en-GB" sz="1800" b="1" i="0" dirty="0">
                <a:cs typeface="Arial"/>
              </a:rPr>
              <a:t>AllowWebApiAccessforAdmin</a:t>
            </a:r>
            <a:r>
              <a:rPr lang="en-GB" sz="1800" i="0" dirty="0">
                <a:cs typeface="Arial"/>
              </a:rPr>
              <a:t>” and change value to “</a:t>
            </a:r>
            <a:r>
              <a:rPr lang="en-GB" sz="1800" b="1" i="0" dirty="0">
                <a:cs typeface="Arial"/>
              </a:rPr>
              <a:t>true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Restart IIS</a:t>
            </a:r>
          </a:p>
          <a:p>
            <a:pPr marL="646113" lvl="1" indent="-285750">
              <a:lnSpc>
                <a:spcPct val="150000"/>
              </a:lnSpc>
              <a:buFont typeface="Arial" panose="020B0604020202020204" pitchFamily="34" charset="0"/>
              <a:buChar char="•"/>
            </a:pPr>
            <a:r>
              <a:rPr lang="en-GB" sz="1800" i="0" dirty="0">
                <a:cs typeface="Arial"/>
              </a:rPr>
              <a:t>Close Swagger tab and Refresh Sage 300 Web API Landing page</a:t>
            </a:r>
          </a:p>
          <a:p>
            <a:pPr marL="646113" lvl="1" indent="-285750">
              <a:lnSpc>
                <a:spcPct val="150000"/>
              </a:lnSpc>
              <a:buFont typeface="Arial" panose="020B0604020202020204" pitchFamily="34" charset="0"/>
              <a:buChar char="•"/>
            </a:pPr>
            <a:r>
              <a:rPr lang="en-GB" sz="1800" i="0" dirty="0">
                <a:cs typeface="Arial"/>
              </a:rPr>
              <a:t>Retry and notice that it now works!!!</a:t>
            </a:r>
          </a:p>
          <a:p>
            <a:pPr marL="342797" indent="-342797">
              <a:buFont typeface="Arial" panose="020B0604020202020204" pitchFamily="34" charset="0"/>
              <a:buChar char="•"/>
            </a:pPr>
            <a:endParaRPr lang="en-US" sz="1400" dirty="0"/>
          </a:p>
        </p:txBody>
      </p:sp>
    </p:spTree>
    <p:extLst>
      <p:ext uri="{BB962C8B-B14F-4D97-AF65-F5344CB8AC3E}">
        <p14:creationId xmlns:p14="http://schemas.microsoft.com/office/powerpoint/2010/main" val="424318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Working with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0D3F61F3-240B-E77C-A6C8-EFD63CB17B58}"/>
              </a:ext>
            </a:extLst>
          </p:cNvPr>
          <p:cNvSpPr txBox="1"/>
          <p:nvPr/>
        </p:nvSpPr>
        <p:spPr>
          <a:xfrm>
            <a:off x="411478" y="1806646"/>
            <a:ext cx="9005653" cy="27853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Play with the Swagger interface:</a:t>
            </a:r>
          </a:p>
          <a:p>
            <a:pPr marL="646113" lvl="1" indent="-285750">
              <a:lnSpc>
                <a:spcPct val="150000"/>
              </a:lnSpc>
              <a:buFont typeface="Arial" panose="020B0604020202020204" pitchFamily="34" charset="0"/>
              <a:buChar char="•"/>
            </a:pPr>
            <a:r>
              <a:rPr lang="en-GB" sz="1600" i="0" dirty="0">
                <a:cs typeface="Arial"/>
              </a:rPr>
              <a:t>Enter “10” in $skip field to skip the first 10 rows</a:t>
            </a:r>
          </a:p>
          <a:p>
            <a:pPr marL="646113" lvl="1" indent="-285750">
              <a:lnSpc>
                <a:spcPct val="150000"/>
              </a:lnSpc>
              <a:buFont typeface="Arial" panose="020B0604020202020204" pitchFamily="34" charset="0"/>
              <a:buChar char="•"/>
            </a:pPr>
            <a:r>
              <a:rPr lang="en-GB" sz="1600" i="0" dirty="0">
                <a:cs typeface="Arial"/>
              </a:rPr>
              <a:t>Enter “3” in $top field to return only the first 3 rows</a:t>
            </a:r>
          </a:p>
          <a:p>
            <a:pPr marL="646113" lvl="1" indent="-285750">
              <a:lnSpc>
                <a:spcPct val="150000"/>
              </a:lnSpc>
              <a:buFont typeface="Arial" panose="020B0604020202020204" pitchFamily="34" charset="0"/>
              <a:buChar char="•"/>
            </a:pPr>
            <a:r>
              <a:rPr lang="en-GB" sz="1600" i="0" dirty="0">
                <a:cs typeface="Arial"/>
              </a:rPr>
              <a:t>Enter in $filter field “ShortName” </a:t>
            </a:r>
            <a:r>
              <a:rPr lang="en-GB" sz="1600" dirty="0">
                <a:cs typeface="Arial"/>
              </a:rPr>
              <a:t>i.e.,</a:t>
            </a:r>
            <a:r>
              <a:rPr lang="en-GB" sz="1600" i="0" dirty="0">
                <a:cs typeface="Arial"/>
              </a:rPr>
              <a:t> ‘BLACK’ </a:t>
            </a:r>
          </a:p>
          <a:p>
            <a:pPr marL="646113" lvl="1" indent="-285750">
              <a:lnSpc>
                <a:spcPct val="150000"/>
              </a:lnSpc>
              <a:buFont typeface="Arial" panose="020B0604020202020204" pitchFamily="34" charset="0"/>
              <a:buChar char="•"/>
            </a:pPr>
            <a:r>
              <a:rPr lang="en-GB" sz="1600" i="0" dirty="0">
                <a:cs typeface="Arial"/>
              </a:rPr>
              <a:t>Depress Ctl key while selecting fields you want back in the $select field</a:t>
            </a:r>
          </a:p>
          <a:p>
            <a:endParaRPr lang="en-GB" sz="1800" i="0" dirty="0">
              <a:cs typeface="Arial"/>
            </a:endParaRPr>
          </a:p>
          <a:p>
            <a:r>
              <a:rPr lang="en-GB" sz="2000" i="0" dirty="0">
                <a:cs typeface="Arial"/>
              </a:rPr>
              <a:t>You are a Swagger expert!</a:t>
            </a:r>
          </a:p>
          <a:p>
            <a:pPr marL="342797" indent="-342797">
              <a:buFont typeface="Arial" panose="020B0604020202020204" pitchFamily="34" charset="0"/>
              <a:buChar char="•"/>
            </a:pPr>
            <a:endParaRPr lang="en-US" sz="1400" dirty="0"/>
          </a:p>
        </p:txBody>
      </p:sp>
    </p:spTree>
    <p:extLst>
      <p:ext uri="{BB962C8B-B14F-4D97-AF65-F5344CB8AC3E}">
        <p14:creationId xmlns:p14="http://schemas.microsoft.com/office/powerpoint/2010/main" val="152608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p:txBody>
          <a:bodyPr/>
          <a:lstStyle/>
          <a:p>
            <a:r>
              <a:rPr lang="en-US" dirty="0"/>
              <a:t>Standalone Sample</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4294967295"/>
          </p:nvPr>
        </p:nvSpPr>
        <p:spPr>
          <a:xfrm>
            <a:off x="11595100" y="6370638"/>
            <a:ext cx="596900" cy="365125"/>
          </a:xfrm>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6</a:t>
            </a:fld>
            <a:endParaRPr dirty="0">
              <a:latin typeface="Sage Text Light" panose="02010303040201060103" pitchFamily="2" charset="77"/>
            </a:endParaRPr>
          </a:p>
        </p:txBody>
      </p:sp>
      <p:sp>
        <p:nvSpPr>
          <p:cNvPr id="3" name="Subtitle 2">
            <a:extLst>
              <a:ext uri="{FF2B5EF4-FFF2-40B4-BE49-F238E27FC236}">
                <a16:creationId xmlns:a16="http://schemas.microsoft.com/office/drawing/2014/main" id="{EA515567-C881-9DDA-4B64-977C04BE7326}"/>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Debugging</a:t>
            </a:r>
          </a:p>
        </p:txBody>
      </p:sp>
    </p:spTree>
    <p:extLst>
      <p:ext uri="{BB962C8B-B14F-4D97-AF65-F5344CB8AC3E}">
        <p14:creationId xmlns:p14="http://schemas.microsoft.com/office/powerpoint/2010/main" val="302366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942C1EE0-E577-8B7A-68F1-115E846B381D}"/>
              </a:ext>
            </a:extLst>
          </p:cNvPr>
          <p:cNvPicPr>
            <a:picLocks noChangeAspect="1"/>
          </p:cNvPicPr>
          <p:nvPr/>
        </p:nvPicPr>
        <p:blipFill>
          <a:blip r:embed="rId3"/>
          <a:stretch>
            <a:fillRect/>
          </a:stretch>
        </p:blipFill>
        <p:spPr>
          <a:xfrm>
            <a:off x="2929695" y="1882242"/>
            <a:ext cx="6332610" cy="4174493"/>
          </a:xfrm>
          <a:prstGeom prst="rect">
            <a:avLst/>
          </a:prstGeom>
        </p:spPr>
      </p:pic>
    </p:spTree>
    <p:extLst>
      <p:ext uri="{BB962C8B-B14F-4D97-AF65-F5344CB8AC3E}">
        <p14:creationId xmlns:p14="http://schemas.microsoft.com/office/powerpoint/2010/main" val="316357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E6BBCBEF-4388-2B6E-E8D8-8BFB1B09ADB9}"/>
              </a:ext>
            </a:extLst>
          </p:cNvPr>
          <p:cNvSpPr txBox="1"/>
          <p:nvPr/>
        </p:nvSpPr>
        <p:spPr>
          <a:xfrm>
            <a:off x="411479" y="1806646"/>
            <a:ext cx="5866080" cy="37370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Load </a:t>
            </a:r>
            <a:r>
              <a:rPr lang="en-GB" sz="1800" b="1" i="0" dirty="0">
                <a:cs typeface="Arial"/>
              </a:rPr>
              <a:t>Receipt.sln </a:t>
            </a:r>
            <a:r>
              <a:rPr lang="en-GB" sz="1800" i="0" dirty="0">
                <a:cs typeface="Arial"/>
              </a:rPr>
              <a:t>from c:\{Sage300WebSDK}\samples\receipt folder by dropping receipt.sln onto desktop Visual Studio 2019 shortcut (loads as Administrator)</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Tools/Nuget Package Manager/Manage Nuget Packages for Solution… </a:t>
            </a:r>
            <a:r>
              <a:rPr lang="en-GB" sz="1800" i="0" dirty="0">
                <a:cs typeface="Arial"/>
              </a:rPr>
              <a:t>and select “</a:t>
            </a:r>
            <a:r>
              <a:rPr lang="en-GB" sz="1800" b="1" i="0" dirty="0">
                <a:cs typeface="Arial"/>
              </a:rPr>
              <a:t>Restore</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Build/Build Solution</a:t>
            </a:r>
            <a:r>
              <a:rPr lang="en-GB" sz="1800" i="0" dirty="0">
                <a:cs typeface="Arial"/>
              </a:rPr>
              <a:t>”</a:t>
            </a:r>
          </a:p>
          <a:p>
            <a:pPr marL="646113" lvl="1" indent="-285750">
              <a:lnSpc>
                <a:spcPct val="150000"/>
              </a:lnSpc>
              <a:buFont typeface="Arial" panose="020B0604020202020204" pitchFamily="34" charset="0"/>
              <a:buChar char="•"/>
            </a:pPr>
            <a:r>
              <a:rPr lang="en-GB" sz="1600" i="0" dirty="0">
                <a:cs typeface="Arial"/>
              </a:rPr>
              <a:t>Success or did you get lots of compiler errors?</a:t>
            </a:r>
          </a:p>
        </p:txBody>
      </p:sp>
      <p:sp>
        <p:nvSpPr>
          <p:cNvPr id="10" name="TextBox 9">
            <a:extLst>
              <a:ext uri="{FF2B5EF4-FFF2-40B4-BE49-F238E27FC236}">
                <a16:creationId xmlns:a16="http://schemas.microsoft.com/office/drawing/2014/main" id="{1DD24AF5-DFE3-9DE5-C634-EFA7623AEF14}"/>
              </a:ext>
            </a:extLst>
          </p:cNvPr>
          <p:cNvSpPr txBox="1"/>
          <p:nvPr/>
        </p:nvSpPr>
        <p:spPr>
          <a:xfrm>
            <a:off x="6277559" y="1806645"/>
            <a:ext cx="5866080" cy="34199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Environment variable not established?</a:t>
            </a:r>
          </a:p>
          <a:p>
            <a:pPr marL="742950" lvl="1" indent="-285750">
              <a:lnSpc>
                <a:spcPct val="150000"/>
              </a:lnSpc>
              <a:buFont typeface="Arial" panose="020B0604020202020204" pitchFamily="34" charset="0"/>
              <a:buChar char="•"/>
            </a:pPr>
            <a:r>
              <a:rPr lang="en-GB" i="0" dirty="0">
                <a:cs typeface="Arial"/>
              </a:rPr>
              <a:t>Close Visual Studio</a:t>
            </a:r>
          </a:p>
          <a:p>
            <a:pPr marL="742950" lvl="1" indent="-285750">
              <a:lnSpc>
                <a:spcPct val="150000"/>
              </a:lnSpc>
              <a:buFont typeface="Arial" panose="020B0604020202020204" pitchFamily="34" charset="0"/>
              <a:buChar char="•"/>
            </a:pPr>
            <a:r>
              <a:rPr lang="en-GB" sz="1600" i="0" dirty="0">
                <a:cs typeface="Arial"/>
              </a:rPr>
              <a:t>Open </a:t>
            </a:r>
            <a:r>
              <a:rPr lang="en-GB" sz="1600" b="1" i="0" dirty="0">
                <a:cs typeface="Arial"/>
              </a:rPr>
              <a:t>README.md </a:t>
            </a:r>
            <a:r>
              <a:rPr lang="en-GB" sz="1600" i="0" dirty="0">
                <a:cs typeface="Arial"/>
              </a:rPr>
              <a:t>file in samples folder and follow instructions to create </a:t>
            </a:r>
            <a:r>
              <a:rPr lang="en-GB" sz="1600" b="1" i="0" dirty="0">
                <a:cs typeface="Arial"/>
              </a:rPr>
              <a:t>Sage300WebDir</a:t>
            </a:r>
            <a:r>
              <a:rPr lang="en-GB" sz="1600" i="0" dirty="0">
                <a:cs typeface="Arial"/>
              </a:rPr>
              <a:t> environment variable</a:t>
            </a:r>
          </a:p>
          <a:p>
            <a:pPr marL="742950" lvl="1" indent="-285750">
              <a:lnSpc>
                <a:spcPct val="150000"/>
              </a:lnSpc>
              <a:buFont typeface="Arial" panose="020B0604020202020204" pitchFamily="34" charset="0"/>
              <a:buChar char="•"/>
            </a:pPr>
            <a:r>
              <a:rPr lang="en-GB" sz="1600" i="0" dirty="0">
                <a:cs typeface="Arial"/>
              </a:rPr>
              <a:t>Reload </a:t>
            </a:r>
            <a:r>
              <a:rPr lang="en-GB" sz="1600" b="1" i="0" dirty="0">
                <a:cs typeface="Arial"/>
              </a:rPr>
              <a:t>Receipt.sln</a:t>
            </a:r>
            <a:r>
              <a:rPr lang="en-GB" sz="1600" i="0" dirty="0">
                <a:cs typeface="Arial"/>
              </a:rPr>
              <a:t> and select “</a:t>
            </a:r>
            <a:r>
              <a:rPr lang="en-GB" sz="1600" b="1" i="0" dirty="0">
                <a:cs typeface="Arial"/>
              </a:rPr>
              <a:t>Build/Build Solution</a:t>
            </a:r>
            <a:r>
              <a:rPr lang="en-GB" sz="1600" i="0" dirty="0">
                <a:cs typeface="Arial"/>
              </a:rPr>
              <a:t>”</a:t>
            </a:r>
          </a:p>
          <a:p>
            <a:pPr marL="1103313" lvl="2" indent="-285750">
              <a:lnSpc>
                <a:spcPct val="150000"/>
              </a:lnSpc>
              <a:buFont typeface="Arial" panose="020B0604020202020204" pitchFamily="34" charset="0"/>
              <a:buChar char="•"/>
            </a:pPr>
            <a:r>
              <a:rPr lang="en-GB" sz="1600" i="0" dirty="0">
                <a:cs typeface="Arial"/>
              </a:rPr>
              <a:t>Notice that it now compiles as expected!</a:t>
            </a:r>
          </a:p>
          <a:p>
            <a:pPr marL="342797" indent="-342797">
              <a:lnSpc>
                <a:spcPct val="15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7143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E6BBCBEF-4388-2B6E-E8D8-8BFB1B09ADB9}"/>
              </a:ext>
            </a:extLst>
          </p:cNvPr>
          <p:cNvSpPr txBox="1"/>
          <p:nvPr/>
        </p:nvSpPr>
        <p:spPr>
          <a:xfrm>
            <a:off x="411479" y="1806646"/>
            <a:ext cx="11454258" cy="43772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green</a:t>
            </a:r>
            <a:r>
              <a:rPr lang="en-GB" sz="1800" i="0" dirty="0">
                <a:cs typeface="Arial"/>
              </a:rPr>
              <a:t> arrow to start debug</a:t>
            </a:r>
          </a:p>
          <a:p>
            <a:pPr marL="646113" lvl="1" indent="-285750">
              <a:lnSpc>
                <a:spcPct val="150000"/>
              </a:lnSpc>
              <a:buFont typeface="Arial" panose="020B0604020202020204" pitchFamily="34" charset="0"/>
              <a:buChar char="•"/>
            </a:pPr>
            <a:r>
              <a:rPr lang="en-GB" sz="1600" i="0" dirty="0">
                <a:cs typeface="Arial"/>
              </a:rPr>
              <a:t>Login and screen now displays!</a:t>
            </a:r>
          </a:p>
          <a:p>
            <a:pPr marL="285750" indent="-285750">
              <a:lnSpc>
                <a:spcPct val="150000"/>
              </a:lnSpc>
              <a:buFont typeface="Arial" panose="020B0604020202020204" pitchFamily="34" charset="0"/>
              <a:buChar char="•"/>
            </a:pPr>
            <a:r>
              <a:rPr lang="en-GB" sz="1800" i="0" dirty="0">
                <a:cs typeface="Arial"/>
              </a:rPr>
              <a:t>Switch back to Visual Studio and let’s create some breakpoints</a:t>
            </a:r>
          </a:p>
          <a:p>
            <a:pPr marL="646113" lvl="1" indent="-285750">
              <a:lnSpc>
                <a:spcPct val="150000"/>
              </a:lnSpc>
              <a:buFont typeface="Arial" panose="020B0604020202020204" pitchFamily="34" charset="0"/>
              <a:buChar char="•"/>
            </a:pPr>
            <a:r>
              <a:rPr lang="en-GB" sz="1600" i="0" dirty="0">
                <a:cs typeface="Arial"/>
              </a:rPr>
              <a:t>	In the </a:t>
            </a:r>
            <a:r>
              <a:rPr lang="en-GB" sz="1600" b="1" i="0" dirty="0">
                <a:cs typeface="Arial"/>
              </a:rPr>
              <a:t>Web</a:t>
            </a:r>
            <a:r>
              <a:rPr lang="en-GB" sz="1600" i="0" dirty="0">
                <a:cs typeface="Arial"/>
              </a:rPr>
              <a:t> project, select the Areas/TU/Controllers/ReceiptController.cs file</a:t>
            </a:r>
          </a:p>
          <a:p>
            <a:pPr marL="1000125" lvl="2" indent="-285750">
              <a:lnSpc>
                <a:spcPct val="150000"/>
              </a:lnSpc>
              <a:buFont typeface="Arial" panose="020B0604020202020204" pitchFamily="34" charset="0"/>
              <a:buChar char="•"/>
            </a:pPr>
            <a:r>
              <a:rPr lang="en-GB" sz="1600" i="0" dirty="0">
                <a:cs typeface="Arial"/>
              </a:rPr>
              <a:t>Put a breakpoint on the </a:t>
            </a:r>
            <a:r>
              <a:rPr lang="en-GB" sz="1600" b="1" i="0" dirty="0">
                <a:cs typeface="Arial"/>
              </a:rPr>
              <a:t>GetById</a:t>
            </a:r>
            <a:r>
              <a:rPr lang="en-GB" sz="1600" i="0" dirty="0">
                <a:cs typeface="Arial"/>
              </a:rPr>
              <a:t> function</a:t>
            </a:r>
          </a:p>
          <a:p>
            <a:pPr marL="646113" lvl="1" indent="-285750">
              <a:lnSpc>
                <a:spcPct val="150000"/>
              </a:lnSpc>
              <a:buFont typeface="Arial" panose="020B0604020202020204" pitchFamily="34" charset="0"/>
              <a:buChar char="•"/>
            </a:pPr>
            <a:r>
              <a:rPr lang="en-GB" sz="1800" i="0" dirty="0">
                <a:cs typeface="Arial"/>
              </a:rPr>
              <a:t>In the </a:t>
            </a:r>
            <a:r>
              <a:rPr lang="en-GB" sz="1800" b="1" i="0" dirty="0">
                <a:cs typeface="Arial"/>
              </a:rPr>
              <a:t>BusinessRepository</a:t>
            </a:r>
            <a:r>
              <a:rPr lang="en-GB" sz="1800" i="0" dirty="0">
                <a:cs typeface="Arial"/>
              </a:rPr>
              <a:t> project, select the ReceiptRepository.cs file </a:t>
            </a:r>
          </a:p>
          <a:p>
            <a:pPr marL="1000125" lvl="2" indent="-285750">
              <a:lnSpc>
                <a:spcPct val="150000"/>
              </a:lnSpc>
              <a:buFont typeface="Arial" panose="020B0604020202020204" pitchFamily="34" charset="0"/>
              <a:buChar char="•"/>
            </a:pPr>
            <a:r>
              <a:rPr lang="en-GB" sz="1600" i="0" dirty="0">
                <a:cs typeface="Arial"/>
              </a:rPr>
              <a:t>Put a breakpoint on the </a:t>
            </a:r>
            <a:r>
              <a:rPr lang="en-GB" sz="1600" b="1" i="0" dirty="0">
                <a:cs typeface="Arial"/>
              </a:rPr>
              <a:t>GetById</a:t>
            </a:r>
            <a:r>
              <a:rPr lang="en-GB" sz="1600" i="0" dirty="0">
                <a:cs typeface="Arial"/>
              </a:rPr>
              <a:t> method</a:t>
            </a:r>
          </a:p>
          <a:p>
            <a:pPr marL="646113" lvl="1" indent="-285750">
              <a:lnSpc>
                <a:spcPct val="150000"/>
              </a:lnSpc>
              <a:buFont typeface="Arial" panose="020B0604020202020204" pitchFamily="34" charset="0"/>
              <a:buChar char="•"/>
            </a:pPr>
            <a:r>
              <a:rPr lang="en-GB" sz="1800" i="0" dirty="0">
                <a:cs typeface="Arial"/>
              </a:rPr>
              <a:t>Switch back to the browser and display the finder and select a record</a:t>
            </a:r>
          </a:p>
          <a:p>
            <a:pPr marL="1000125" lvl="2" indent="-285750">
              <a:lnSpc>
                <a:spcPct val="150000"/>
              </a:lnSpc>
              <a:buFont typeface="Arial" panose="020B0604020202020204" pitchFamily="34" charset="0"/>
              <a:buChar char="•"/>
            </a:pPr>
            <a:r>
              <a:rPr lang="en-GB" sz="1600" i="0" dirty="0">
                <a:cs typeface="Arial"/>
              </a:rPr>
              <a:t>Breakpoint hit in the controller. Press </a:t>
            </a:r>
            <a:r>
              <a:rPr lang="en-GB" sz="1600" b="1" i="0" dirty="0">
                <a:cs typeface="Arial"/>
              </a:rPr>
              <a:t>F11</a:t>
            </a:r>
            <a:r>
              <a:rPr lang="en-GB" sz="1600" i="0" dirty="0">
                <a:cs typeface="Arial"/>
              </a:rPr>
              <a:t> to debug</a:t>
            </a:r>
          </a:p>
          <a:p>
            <a:pPr marL="1000125" lvl="2" indent="-285750">
              <a:lnSpc>
                <a:spcPct val="150000"/>
              </a:lnSpc>
              <a:buFont typeface="Arial" panose="020B0604020202020204" pitchFamily="34" charset="0"/>
              <a:buChar char="•"/>
            </a:pPr>
            <a:r>
              <a:rPr lang="en-GB" sz="1800" i="0" dirty="0">
                <a:cs typeface="Arial"/>
              </a:rPr>
              <a:t>Watch debug steps and at some point hit </a:t>
            </a:r>
            <a:r>
              <a:rPr lang="en-GB" sz="1800" b="1" i="0" dirty="0">
                <a:cs typeface="Arial"/>
              </a:rPr>
              <a:t>F5</a:t>
            </a:r>
            <a:r>
              <a:rPr lang="en-GB" sz="1800" i="0" dirty="0">
                <a:cs typeface="Arial"/>
              </a:rPr>
              <a:t> to continue without debug</a:t>
            </a:r>
          </a:p>
          <a:p>
            <a:pPr marL="285750" indent="-285750">
              <a:lnSpc>
                <a:spcPct val="150000"/>
              </a:lnSpc>
            </a:pPr>
            <a:r>
              <a:rPr lang="en-GB" sz="2000" i="0" dirty="0">
                <a:cs typeface="Arial"/>
              </a:rPr>
              <a:t>You are now a debug expert!</a:t>
            </a:r>
          </a:p>
        </p:txBody>
      </p:sp>
    </p:spTree>
    <p:extLst>
      <p:ext uri="{BB962C8B-B14F-4D97-AF65-F5344CB8AC3E}">
        <p14:creationId xmlns:p14="http://schemas.microsoft.com/office/powerpoint/2010/main" val="371940770"/>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2326</TotalTime>
  <Words>2209</Words>
  <Application>Microsoft Office PowerPoint</Application>
  <PresentationFormat>Widescreen</PresentationFormat>
  <Paragraphs>374</Paragraphs>
  <Slides>34</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Consolas</vt:lpstr>
      <vt:lpstr>Sage Headline Black</vt:lpstr>
      <vt:lpstr>Sage Text</vt:lpstr>
      <vt:lpstr>Sage Text Light</vt:lpstr>
      <vt:lpstr>SAGE 2023 MASTER</vt:lpstr>
      <vt:lpstr>Sage 300  Technical Session Hands On</vt:lpstr>
      <vt:lpstr>Table of contents</vt:lpstr>
      <vt:lpstr>Web API</vt:lpstr>
      <vt:lpstr>Web API</vt:lpstr>
      <vt:lpstr>Web API</vt:lpstr>
      <vt:lpstr>Standalone Sample</vt:lpstr>
      <vt:lpstr>Standalone Sample</vt:lpstr>
      <vt:lpstr>Standalone Sample</vt:lpstr>
      <vt:lpstr>Standalone Sample</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PowerPoint Presentation</vt:lpstr>
      <vt:lpstr>Customization</vt:lpstr>
      <vt:lpstr>Customization</vt:lpstr>
      <vt:lpstr>Customization</vt:lpstr>
      <vt:lpstr>Customization</vt:lpstr>
      <vt:lpstr>Customization</vt:lpstr>
      <vt:lpstr>Customization</vt:lpstr>
      <vt:lpstr>Customization</vt:lpstr>
      <vt:lpstr>Customization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46</cp:revision>
  <cp:lastPrinted>2022-12-16T14:25:32Z</cp:lastPrinted>
  <dcterms:created xsi:type="dcterms:W3CDTF">2023-01-20T23:04:46Z</dcterms:created>
  <dcterms:modified xsi:type="dcterms:W3CDTF">2023-03-29T19:16:40Z</dcterms:modified>
</cp:coreProperties>
</file>