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95" r:id="rId3"/>
    <p:sldId id="294" r:id="rId4"/>
    <p:sldId id="259" r:id="rId5"/>
    <p:sldId id="301" r:id="rId6"/>
    <p:sldId id="302" r:id="rId7"/>
    <p:sldId id="271" r:id="rId8"/>
    <p:sldId id="273" r:id="rId9"/>
    <p:sldId id="299" r:id="rId10"/>
    <p:sldId id="300" r:id="rId11"/>
    <p:sldId id="297" r:id="rId12"/>
    <p:sldId id="29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E098C-C2B2-472C-9728-F51906A9149D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3CF9D-4898-48EE-B3C3-189DD21E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80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57124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89881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22112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0796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6395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47850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40353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12807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84031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09397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46995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42140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0000" y="4438836"/>
            <a:ext cx="11232000" cy="1771848"/>
          </a:xfrm>
        </p:spPr>
        <p:txBody>
          <a:bodyPr anchor="b" anchorCtr="0"/>
          <a:lstStyle>
            <a:lvl1pPr>
              <a:spcBef>
                <a:spcPts val="0"/>
              </a:spcBef>
              <a:defRPr sz="16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you can enter a caption for the photo here.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2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F3F68318-33E8-C346-A4D6-FB3D4EB97184}" type="datetime1">
              <a:rPr lang="en-ZA" smtClean="0">
                <a:solidFill>
                  <a:prstClr val="white"/>
                </a:solidFill>
              </a:rPr>
              <a:pPr/>
              <a:t>2018/08/14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371732" y="6552000"/>
            <a:ext cx="340269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75C98292-3D9A-421B-B307-DC2AE3C5CEA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458478" y="368249"/>
            <a:ext cx="1250700" cy="358875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6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8" y="1836967"/>
            <a:ext cx="11232001" cy="3010244"/>
          </a:xfrm>
        </p:spPr>
        <p:txBody>
          <a:bodyPr anchor="b" anchorCtr="0"/>
          <a:lstStyle>
            <a:lvl1pPr algn="l">
              <a:defRPr sz="4000" spc="-1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7" y="4864967"/>
            <a:ext cx="11231999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D7210472-9995-5941-AC6E-0AF1993DA336}" type="datetime1">
              <a:rPr lang="en-ZA" smtClean="0">
                <a:solidFill>
                  <a:prstClr val="white"/>
                </a:solidFill>
              </a:rPr>
              <a:pPr/>
              <a:t>2018/08/14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@SageGroupZA          |           #SageBPCon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9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87680" y="365760"/>
            <a:ext cx="9895392" cy="100118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480006" y="1366945"/>
            <a:ext cx="4740071" cy="504248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5397629" y="1363438"/>
            <a:ext cx="6314377" cy="5045991"/>
          </a:xfrm>
        </p:spPr>
        <p:txBody>
          <a:bodyPr/>
          <a:lstStyle>
            <a:lvl1pPr>
              <a:spcBef>
                <a:spcPts val="0"/>
              </a:spcBef>
              <a:defRPr sz="3200" b="0" spc="-100" baseline="0">
                <a:solidFill>
                  <a:srgbClr val="ED1C5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remember to resize text based on size of quote or copy.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E1C84F4-270C-2249-89D9-A705BDADDAAB}" type="datetime1">
              <a:rPr lang="en-ZA" smtClean="0"/>
              <a:pPr/>
              <a:t>2018/08/14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@SageGroupZA          |           #SageBPCon</a:t>
            </a:r>
          </a:p>
        </p:txBody>
      </p:sp>
    </p:spTree>
    <p:extLst>
      <p:ext uri="{BB962C8B-B14F-4D97-AF65-F5344CB8AC3E}">
        <p14:creationId xmlns:p14="http://schemas.microsoft.com/office/powerpoint/2010/main" val="159255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0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5" y="380851"/>
            <a:ext cx="9527041" cy="395395"/>
          </a:xfrm>
        </p:spPr>
        <p:txBody>
          <a:bodyPr anchor="t" anchorCtr="0"/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Divider Page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0" y="776242"/>
            <a:ext cx="9527040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67" b="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Optional sub heading</a:t>
            </a:r>
          </a:p>
        </p:txBody>
      </p:sp>
    </p:spTree>
    <p:extLst>
      <p:ext uri="{BB962C8B-B14F-4D97-AF65-F5344CB8AC3E}">
        <p14:creationId xmlns:p14="http://schemas.microsoft.com/office/powerpoint/2010/main" val="219302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80000" y="374377"/>
            <a:ext cx="9895392" cy="10011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80000" y="1375561"/>
            <a:ext cx="11232000" cy="50334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0440689" y="6552000"/>
            <a:ext cx="931043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fld id="{2AE6851E-022E-D141-8BE0-1745E9557F71}" type="datetime1">
              <a:rPr lang="en-ZA" smtClean="0"/>
              <a:pPr/>
              <a:t>2018/08/14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371732" y="6552000"/>
            <a:ext cx="340269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700">
                <a:solidFill>
                  <a:srgbClr val="A6A6A6"/>
                </a:solidFill>
              </a:defRPr>
            </a:lvl1pPr>
          </a:lstStyle>
          <a:p>
            <a:fld id="{75C98292-3D9A-421B-B307-DC2AE3C5CE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61305" y="374377"/>
            <a:ext cx="1250700" cy="3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5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1800" b="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182558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357179" indent="-174621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4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539737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712770" indent="-173034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26">
          <p15:clr>
            <a:srgbClr val="F26B43"/>
          </p15:clr>
        </p15:guide>
        <p15:guide id="4" pos="5602">
          <p15:clr>
            <a:srgbClr val="F26B43"/>
          </p15:clr>
        </p15:guide>
        <p15:guide id="5" orient="horz" pos="210">
          <p15:clr>
            <a:srgbClr val="F26B43"/>
          </p15:clr>
        </p15:guide>
        <p15:guide id="6" orient="horz" pos="1321">
          <p15:clr>
            <a:srgbClr val="F26B43"/>
          </p15:clr>
        </p15:guide>
        <p15:guide id="7" orient="horz" pos="3838">
          <p15:clr>
            <a:srgbClr val="F26B43"/>
          </p15:clr>
        </p15:guide>
        <p15:guide id="8" orient="horz" pos="41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geNADev/Sage300-SDK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gray">
          <a:xfrm>
            <a:off x="309885" y="3778025"/>
            <a:ext cx="8424001" cy="1276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Sage 300 2019.0 Web SDK Overview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87685" y="5287024"/>
            <a:ext cx="8423999" cy="652509"/>
          </a:xfrm>
        </p:spPr>
        <p:txBody>
          <a:bodyPr/>
          <a:lstStyle/>
          <a:p>
            <a:r>
              <a:rPr lang="en-US" dirty="0"/>
              <a:t>John Thomas (JT)</a:t>
            </a:r>
          </a:p>
          <a:p>
            <a:r>
              <a:rPr lang="en-US" dirty="0"/>
              <a:t>August 2018</a:t>
            </a:r>
          </a:p>
        </p:txBody>
      </p:sp>
    </p:spTree>
    <p:extLst>
      <p:ext uri="{BB962C8B-B14F-4D97-AF65-F5344CB8AC3E}">
        <p14:creationId xmlns:p14="http://schemas.microsoft.com/office/powerpoint/2010/main" val="137758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of Work Enhancement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9917047" cy="5008456"/>
          </a:xfrm>
        </p:spPr>
        <p:txBody>
          <a:bodyPr numCol="1"/>
          <a:lstStyle/>
          <a:p>
            <a:pPr lvl="1"/>
            <a:r>
              <a:rPr lang="en-US" sz="2400" dirty="0"/>
              <a:t>ProcessUow base class’ OnExecute() method needed to be overridden to be able to set ResultObject</a:t>
            </a:r>
          </a:p>
          <a:p>
            <a:pPr lvl="2"/>
            <a:r>
              <a:rPr lang="en-US" sz="2000" dirty="0"/>
              <a:t>Partner’s unable to see base class method without peeking into object to override</a:t>
            </a:r>
          </a:p>
          <a:p>
            <a:pPr lvl="2"/>
            <a:r>
              <a:rPr lang="en-US" sz="2000" dirty="0"/>
              <a:t>Even 10 Sage process screens did this!</a:t>
            </a:r>
          </a:p>
          <a:p>
            <a:pPr lvl="1"/>
            <a:r>
              <a:rPr lang="en-US" sz="2400" dirty="0"/>
              <a:t>New GetResultObject(T model) method can simply be implemented and no longer have to override OnExecute()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7930E5-2B75-4916-8BF2-92A8CD26A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62" y="4039338"/>
            <a:ext cx="3840965" cy="27300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DF468C-CE3C-4CAE-8F57-7898A775E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365" y="4324404"/>
            <a:ext cx="7339473" cy="205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4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In-Progress Items – Non-Committed Items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3"/>
            <a:ext cx="11238295" cy="4916411"/>
          </a:xfrm>
        </p:spPr>
        <p:txBody>
          <a:bodyPr numCol="1"/>
          <a:lstStyle/>
          <a:p>
            <a:pPr lvl="1">
              <a:lnSpc>
                <a:spcPct val="100000"/>
              </a:lnSpc>
            </a:pPr>
            <a:r>
              <a:rPr lang="en-US" sz="2400" dirty="0"/>
              <a:t>Global Search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Documentation on metadata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Wizard/Utility to create partner metadata for participation in Global Search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Looking forward to Orchid’s RMA screens for CRM integration whenever they are ready to undertake development!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Partner Menus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Recently Opened partner menu items missing from list (D-37872) since 2018.2 install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Solution Wizard, Customization Wizard, Upgrade Wizard, Samples Enhancement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Get majority of global files and packages from local install instead of delivering and synching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Big change to the project (csproj) file for Web Project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Still evaluating impact on Upgrade Wizard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9951AF-256A-4A37-9AB6-225292B188D8}"/>
              </a:ext>
            </a:extLst>
          </p:cNvPr>
          <p:cNvSpPr/>
          <p:nvPr/>
        </p:nvSpPr>
        <p:spPr>
          <a:xfrm>
            <a:off x="849289" y="5913735"/>
            <a:ext cx="989514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In-Progress</a:t>
            </a:r>
          </a:p>
        </p:txBody>
      </p:sp>
    </p:spTree>
    <p:extLst>
      <p:ext uri="{BB962C8B-B14F-4D97-AF65-F5344CB8AC3E}">
        <p14:creationId xmlns:p14="http://schemas.microsoft.com/office/powerpoint/2010/main" val="3606436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Needs to Hear Partner Requests?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3"/>
            <a:ext cx="6496478" cy="4916411"/>
          </a:xfrm>
        </p:spPr>
        <p:txBody>
          <a:bodyPr numCol="1"/>
          <a:lstStyle/>
          <a:p>
            <a:pPr lvl="1">
              <a:lnSpc>
                <a:spcPct val="100000"/>
              </a:lnSpc>
            </a:pPr>
            <a:r>
              <a:rPr lang="en-US" sz="2400" dirty="0"/>
              <a:t>Sage 300 Product Manager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Allocates capacity per release and sets roadmap for product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Contact him regarding functionality, documentation, tutorials, enhancements, etc. </a:t>
            </a:r>
            <a:r>
              <a:rPr lang="en-US" sz="2000" b="1" i="1" dirty="0"/>
              <a:t>not in the SDK </a:t>
            </a:r>
            <a:r>
              <a:rPr lang="en-US" sz="2000" dirty="0"/>
              <a:t>that should be there to </a:t>
            </a:r>
            <a:r>
              <a:rPr lang="en-US" sz="2000" b="1" i="1" dirty="0"/>
              <a:t>better assist with efficient development practices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Architecture/Development capacity requests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We will advise, address and allocate resources within our capacity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Tracking requests on high, medium, low priority basis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The partner’s voice and feedback resounds the loudest!</a:t>
            </a:r>
          </a:p>
          <a:p>
            <a:pPr lvl="2">
              <a:lnSpc>
                <a:spcPct val="100000"/>
              </a:lnSpc>
            </a:pP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1BD35F-48F4-4C7E-95DE-20D9D1104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615" y="1366943"/>
            <a:ext cx="4733925" cy="3219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CAC040-D2D9-483D-8212-2867916E9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615" y="4713105"/>
            <a:ext cx="4733925" cy="201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09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231999" cy="5008456"/>
          </a:xfrm>
        </p:spPr>
        <p:txBody>
          <a:bodyPr numCol="1"/>
          <a:lstStyle/>
          <a:p>
            <a:pPr lvl="1"/>
            <a:r>
              <a:rPr lang="en-US" sz="2400" dirty="0"/>
              <a:t>Open Source</a:t>
            </a:r>
          </a:p>
          <a:p>
            <a:pPr lvl="2"/>
            <a:r>
              <a:rPr lang="en-US" sz="2000" dirty="0">
                <a:hlinkClick r:id="rId3"/>
              </a:rPr>
              <a:t>https://github.com/SageNADev/Sage300-SDK</a:t>
            </a:r>
            <a:endParaRPr lang="en-US" sz="2000" dirty="0"/>
          </a:p>
          <a:p>
            <a:pPr lvl="2"/>
            <a:r>
              <a:rPr lang="en-US" sz="2000" dirty="0"/>
              <a:t>2019 is available in the “master” branch</a:t>
            </a:r>
          </a:p>
          <a:p>
            <a:pPr lvl="2"/>
            <a:r>
              <a:rPr lang="en-US" sz="2000" dirty="0"/>
              <a:t>2019.1 is available in the “develop” branch (in-progress)</a:t>
            </a:r>
          </a:p>
          <a:p>
            <a:pPr lvl="2"/>
            <a:r>
              <a:rPr lang="en-US" sz="2000" dirty="0"/>
              <a:t>2018.2 is available in the “release-2018.2” branch (archive)</a:t>
            </a:r>
          </a:p>
          <a:p>
            <a:pPr lvl="2"/>
            <a:r>
              <a:rPr lang="en-US" sz="2000" dirty="0"/>
              <a:t>2018.1 is available in the “release-2018.1” branch (archive)</a:t>
            </a:r>
          </a:p>
          <a:p>
            <a:pPr lvl="2"/>
            <a:r>
              <a:rPr lang="en-US" sz="2000" dirty="0"/>
              <a:t>2018.0 is available in the “release-2018” branch (archive)</a:t>
            </a:r>
          </a:p>
          <a:p>
            <a:pPr lvl="2"/>
            <a:r>
              <a:rPr lang="en-US" sz="2000" dirty="0"/>
              <a:t>2017.2 is available in the “release-2017.2” branch (archive)</a:t>
            </a:r>
          </a:p>
          <a:p>
            <a:pPr lvl="2"/>
            <a:r>
              <a:rPr lang="en-US" sz="2000" dirty="0"/>
              <a:t>2017.1 is available in the “release-2017.1” branch (archive)</a:t>
            </a:r>
          </a:p>
          <a:p>
            <a:pPr lvl="2"/>
            <a:r>
              <a:rPr lang="en-US" sz="2000" dirty="0"/>
              <a:t>2017 is available in the “release-2017” branch (archive)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2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Change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238295" cy="5008456"/>
          </a:xfrm>
        </p:spPr>
        <p:txBody>
          <a:bodyPr numCol="1"/>
          <a:lstStyle/>
          <a:p>
            <a:pPr lvl="1"/>
            <a:r>
              <a:rPr lang="en-US" sz="2400" dirty="0"/>
              <a:t>Accpac.Advantage and Accpac.Advantage.Types versions are now </a:t>
            </a:r>
            <a:r>
              <a:rPr lang="en-US" sz="2400" b="1" dirty="0"/>
              <a:t>6.6.0.0</a:t>
            </a:r>
          </a:p>
          <a:p>
            <a:pPr lvl="2"/>
            <a:r>
              <a:rPr lang="en-US" sz="2000" dirty="0"/>
              <a:t>AccpacDotNetVersion.props files have been updated for samples and source</a:t>
            </a:r>
          </a:p>
          <a:p>
            <a:pPr lvl="1"/>
            <a:r>
              <a:rPr lang="en-US" sz="2200" dirty="0"/>
              <a:t>Version in Code Generation Wizard is now 66A</a:t>
            </a:r>
          </a:p>
          <a:p>
            <a:pPr lvl="1"/>
            <a:r>
              <a:rPr lang="en-US" sz="2200" dirty="0"/>
              <a:t>Going forward, any changes to the version will be made in ALL the 5 core libraries</a:t>
            </a:r>
          </a:p>
          <a:p>
            <a:pPr lvl="2"/>
            <a:r>
              <a:rPr lang="en-US" sz="1800" dirty="0"/>
              <a:t>No more will the Types library be at a different version</a:t>
            </a:r>
          </a:p>
          <a:p>
            <a:pPr lvl="2"/>
            <a:r>
              <a:rPr lang="en-US" sz="1800" dirty="0"/>
              <a:t>No more repeat of 2018.2 issue!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81D2F7-5C1E-4D5F-8BCB-165A79235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002" y="3266515"/>
            <a:ext cx="5427116" cy="310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85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Screen Development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3" y="1366944"/>
            <a:ext cx="10075693" cy="5008456"/>
          </a:xfrm>
        </p:spPr>
        <p:txBody>
          <a:bodyPr numCol="1"/>
          <a:lstStyle/>
          <a:p>
            <a:pPr lvl="1"/>
            <a:r>
              <a:rPr lang="en-US" sz="2000" dirty="0"/>
              <a:t>Wizard manifests ONLY include Visual Studio 2017 as a targeted IDE</a:t>
            </a:r>
          </a:p>
          <a:p>
            <a:pPr lvl="1"/>
            <a:r>
              <a:rPr lang="en-US" sz="2000" dirty="0"/>
              <a:t>Visual Studio 2013 and Visual Studio 2015 as targeted IDEs have been deprecated</a:t>
            </a:r>
          </a:p>
          <a:p>
            <a:pPr lvl="2"/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ED4E8D-FE77-4E38-8333-1178B9ED1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478" y="3171691"/>
            <a:ext cx="3095238" cy="9619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41CB11-0C6D-40B9-A28D-349825256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477" y="3024236"/>
            <a:ext cx="2428571" cy="8095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F1FA87-6C80-4A8E-BF85-95CF18FFE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20" y="2828835"/>
            <a:ext cx="2657143" cy="16476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8872F9-B488-43B3-A5AD-182F338837C9}"/>
              </a:ext>
            </a:extLst>
          </p:cNvPr>
          <p:cNvSpPr/>
          <p:nvPr/>
        </p:nvSpPr>
        <p:spPr>
          <a:xfrm>
            <a:off x="187837" y="2828835"/>
            <a:ext cx="3213511" cy="120032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4000"/>
              </a:srgb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82052C-C30A-4EA9-89B6-0DD4F1E93C21}"/>
              </a:ext>
            </a:extLst>
          </p:cNvPr>
          <p:cNvSpPr/>
          <p:nvPr/>
        </p:nvSpPr>
        <p:spPr>
          <a:xfrm>
            <a:off x="3503008" y="2828834"/>
            <a:ext cx="3213511" cy="120032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4000"/>
              </a:srgb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8E2287-F26A-4AF5-B24E-0D5498B61952}"/>
              </a:ext>
            </a:extLst>
          </p:cNvPr>
          <p:cNvSpPr/>
          <p:nvPr/>
        </p:nvSpPr>
        <p:spPr>
          <a:xfrm>
            <a:off x="187837" y="4099935"/>
            <a:ext cx="3213511" cy="64633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4000"/>
              </a:srgb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640000" algn="bl" rotWithShape="0">
                    <a:schemeClr val="bg1"/>
                  </a:outerShdw>
                </a:effectLst>
              </a:rPr>
              <a:t>2013</a:t>
            </a:r>
            <a:endParaRPr lang="en-US" sz="3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dist="38100" dir="2640000" algn="bl" rotWithShape="0">
                  <a:schemeClr val="bg1"/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12B65A-C45A-4061-89DF-87FEAB5E3E6F}"/>
              </a:ext>
            </a:extLst>
          </p:cNvPr>
          <p:cNvSpPr/>
          <p:nvPr/>
        </p:nvSpPr>
        <p:spPr>
          <a:xfrm>
            <a:off x="3503006" y="4099934"/>
            <a:ext cx="3213511" cy="64633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4000"/>
              </a:srgb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640000" algn="bl" rotWithShape="0">
                    <a:schemeClr val="bg1"/>
                  </a:outerShdw>
                </a:effectLst>
              </a:rPr>
              <a:t>2015</a:t>
            </a:r>
            <a:endParaRPr lang="en-US" sz="3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dist="38100" dir="2640000" algn="bl" rotWithShape="0">
                  <a:schemeClr val="bg1"/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361630-84AB-465D-B553-BE950CE59B72}"/>
              </a:ext>
            </a:extLst>
          </p:cNvPr>
          <p:cNvSpPr/>
          <p:nvPr/>
        </p:nvSpPr>
        <p:spPr>
          <a:xfrm>
            <a:off x="7387341" y="4099933"/>
            <a:ext cx="3213511" cy="64633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4000"/>
              </a:srgb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640000" algn="bl" rotWithShape="0">
                    <a:schemeClr val="bg1"/>
                  </a:outerShdw>
                </a:effectLst>
              </a:rPr>
              <a:t>2017</a:t>
            </a:r>
            <a:endParaRPr lang="en-US" sz="3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dist="38100" dir="2640000" algn="bl" rotWithShape="0">
                  <a:schemeClr val="bg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292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Defects Corrected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Code Generation Wizard</a:t>
            </a:r>
          </a:p>
          <a:p>
            <a:pPr lvl="2"/>
            <a:r>
              <a:rPr lang="en-US" sz="1800" dirty="0"/>
              <a:t>Replaced invalid character ‘%’, if discovered, in property naming algorithm</a:t>
            </a:r>
          </a:p>
          <a:p>
            <a:pPr lvl="2"/>
            <a:r>
              <a:rPr lang="en-US" sz="1800" dirty="0"/>
              <a:t>Add property name to user message if invalid, duplicate or blank properties discovered on Save action</a:t>
            </a:r>
          </a:p>
        </p:txBody>
      </p:sp>
    </p:spTree>
    <p:extLst>
      <p:ext uri="{BB962C8B-B14F-4D97-AF65-F5344CB8AC3E}">
        <p14:creationId xmlns:p14="http://schemas.microsoft.com/office/powerpoint/2010/main" val="236301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Added kendo.all.min.js to samples instead of requiring manual addition</a:t>
            </a:r>
          </a:p>
          <a:p>
            <a:pPr lvl="1"/>
            <a:r>
              <a:rPr lang="en-US" sz="2000" dirty="0"/>
              <a:t>Renamed solutions and web projects to include module in namespace</a:t>
            </a:r>
          </a:p>
        </p:txBody>
      </p:sp>
    </p:spTree>
    <p:extLst>
      <p:ext uri="{BB962C8B-B14F-4D97-AF65-F5344CB8AC3E}">
        <p14:creationId xmlns:p14="http://schemas.microsoft.com/office/powerpoint/2010/main" val="288165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ExternalContent</a:t>
            </a:r>
            <a:r>
              <a:rPr lang="en-US"/>
              <a:t> Folder</a:t>
            </a:r>
            <a:endParaRPr lang="en-US" dirty="0"/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Added kendo.all.min.js to samples instead of requiring manual addition</a:t>
            </a:r>
          </a:p>
          <a:p>
            <a:pPr lvl="1"/>
            <a:r>
              <a:rPr lang="en-US" sz="2000" dirty="0"/>
              <a:t>Renamed solutions and web projects to include module in namespace</a:t>
            </a:r>
          </a:p>
        </p:txBody>
      </p:sp>
    </p:spTree>
    <p:extLst>
      <p:ext uri="{BB962C8B-B14F-4D97-AF65-F5344CB8AC3E}">
        <p14:creationId xmlns:p14="http://schemas.microsoft.com/office/powerpoint/2010/main" val="313533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4"/>
            <a:ext cx="10241599" cy="5008456"/>
          </a:xfrm>
        </p:spPr>
        <p:txBody>
          <a:bodyPr numCol="1"/>
          <a:lstStyle/>
          <a:p>
            <a:pPr lvl="1"/>
            <a:r>
              <a:rPr lang="en-US" sz="2400" dirty="0"/>
              <a:t>Updated Upgrade Instructions for 2018.2 to 2019 in </a:t>
            </a:r>
            <a:r>
              <a:rPr lang="en-US" sz="2400" b="1" dirty="0"/>
              <a:t>docs\upgrades</a:t>
            </a:r>
          </a:p>
          <a:p>
            <a:pPr lvl="1"/>
            <a:r>
              <a:rPr lang="en-US" sz="2400" dirty="0"/>
              <a:t>New Sage300SDK_2019WebSDKOverview.pptx in </a:t>
            </a:r>
            <a:r>
              <a:rPr lang="en-US" sz="2400" b="1" dirty="0"/>
              <a:t>docs\presentations</a:t>
            </a:r>
          </a:p>
          <a:p>
            <a:pPr lvl="1"/>
            <a:r>
              <a:rPr lang="en-US" sz="2400" dirty="0"/>
              <a:t>Updated Sage300SDK_MergeISVProject_Utility.docx in </a:t>
            </a:r>
            <a:r>
              <a:rPr lang="en-US" sz="2400" b="1" dirty="0"/>
              <a:t>docs\utilities</a:t>
            </a:r>
          </a:p>
          <a:p>
            <a:pPr lvl="2"/>
            <a:r>
              <a:rPr lang="en-US" sz="2000" dirty="0"/>
              <a:t>Added sections with detailed explanations of output folders</a:t>
            </a:r>
          </a:p>
          <a:p>
            <a:pPr lvl="2"/>
            <a:r>
              <a:rPr lang="en-US" sz="2000" dirty="0"/>
              <a:t>Assists with identifying artifacts and locations for creating a partner installation</a:t>
            </a:r>
          </a:p>
          <a:p>
            <a:pPr lvl="1"/>
            <a:r>
              <a:rPr lang="en-US" sz="2400" dirty="0"/>
              <a:t>KB:91472</a:t>
            </a:r>
          </a:p>
          <a:p>
            <a:pPr lvl="2"/>
            <a:r>
              <a:rPr lang="en-US" sz="2000" dirty="0"/>
              <a:t>Using Visual Studio 2017 with Sage 300 2019 SDK</a:t>
            </a:r>
          </a:p>
          <a:p>
            <a:pPr lvl="1"/>
            <a:r>
              <a:rPr lang="en-US" sz="2400" dirty="0"/>
              <a:t>KB:91473</a:t>
            </a:r>
          </a:p>
          <a:p>
            <a:pPr lvl="2"/>
            <a:r>
              <a:rPr lang="en-US" sz="2000" dirty="0"/>
              <a:t>Writing SDK apps that do not require “Run As Administrator”</a:t>
            </a:r>
          </a:p>
          <a:p>
            <a:pPr marL="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655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Files Updated to 2019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9917047" cy="5008456"/>
          </a:xfrm>
        </p:spPr>
        <p:txBody>
          <a:bodyPr numCol="1"/>
          <a:lstStyle/>
          <a:p>
            <a:pPr lvl="1"/>
            <a:r>
              <a:rPr lang="en-US" sz="2400" dirty="0"/>
              <a:t>Solution Wizard</a:t>
            </a:r>
          </a:p>
          <a:p>
            <a:pPr lvl="1"/>
            <a:r>
              <a:rPr lang="en-US" sz="2400" dirty="0"/>
              <a:t>Code Generation Wizard</a:t>
            </a:r>
          </a:p>
          <a:p>
            <a:pPr lvl="1"/>
            <a:r>
              <a:rPr lang="en-US" sz="2400" dirty="0"/>
              <a:t>Customization Wizard</a:t>
            </a:r>
          </a:p>
          <a:p>
            <a:pPr lvl="1"/>
            <a:r>
              <a:rPr lang="en-US" sz="2400" dirty="0"/>
              <a:t>Upgrade Wizard</a:t>
            </a:r>
          </a:p>
        </p:txBody>
      </p:sp>
    </p:spTree>
    <p:extLst>
      <p:ext uri="{BB962C8B-B14F-4D97-AF65-F5344CB8AC3E}">
        <p14:creationId xmlns:p14="http://schemas.microsoft.com/office/powerpoint/2010/main" val="93414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New!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6" y="1366944"/>
            <a:ext cx="3107492" cy="5008456"/>
          </a:xfrm>
        </p:spPr>
        <p:txBody>
          <a:bodyPr numCol="1"/>
          <a:lstStyle/>
          <a:p>
            <a:pPr lvl="1"/>
            <a:r>
              <a:rPr lang="en-US" sz="2400" dirty="0"/>
              <a:t>Web Screen Proxy</a:t>
            </a:r>
          </a:p>
          <a:p>
            <a:pPr lvl="2"/>
            <a:r>
              <a:rPr lang="en-US" sz="2000" dirty="0"/>
              <a:t>Installed with Sage 300 Web Screens</a:t>
            </a:r>
          </a:p>
          <a:p>
            <a:pPr lvl="2"/>
            <a:r>
              <a:rPr lang="en-US" sz="2000" dirty="0"/>
              <a:t>Accepts Sage 300 credentials and URL</a:t>
            </a:r>
          </a:p>
          <a:p>
            <a:pPr lvl="3"/>
            <a:r>
              <a:rPr lang="en-US" sz="1800" dirty="0"/>
              <a:t>URL does not contain base (protocol, server, etc.)</a:t>
            </a:r>
          </a:p>
          <a:p>
            <a:pPr lvl="3"/>
            <a:r>
              <a:rPr lang="en-US" sz="1800" dirty="0"/>
              <a:t>Password is encrypted</a:t>
            </a:r>
          </a:p>
          <a:p>
            <a:pPr lvl="3"/>
            <a:r>
              <a:rPr lang="en-US" sz="1800" dirty="0"/>
              <a:t>Cookie for performance and caching</a:t>
            </a:r>
          </a:p>
          <a:p>
            <a:pPr lvl="2"/>
            <a:r>
              <a:rPr lang="en-US" sz="2000" dirty="0"/>
              <a:t>CRM is the first consumer of this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08A527-B438-4EA1-ADDE-834537A35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172" y="1317625"/>
            <a:ext cx="8130802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78071"/>
      </p:ext>
    </p:extLst>
  </p:cSld>
  <p:clrMapOvr>
    <a:masterClrMapping/>
  </p:clrMapOvr>
</p:sld>
</file>

<file path=ppt/theme/theme1.xml><?xml version="1.0" encoding="utf-8"?>
<a:theme xmlns:a="http://schemas.openxmlformats.org/drawingml/2006/main" name="1_Orange">
  <a:themeElements>
    <a:clrScheme name="Orange 1">
      <a:dk1>
        <a:srgbClr val="2B2421"/>
      </a:dk1>
      <a:lt1>
        <a:sysClr val="window" lastClr="FFFFFF"/>
      </a:lt1>
      <a:dk2>
        <a:srgbClr val="44546A"/>
      </a:dk2>
      <a:lt2>
        <a:srgbClr val="E7E6E6"/>
      </a:lt2>
      <a:accent1>
        <a:srgbClr val="FFB000"/>
      </a:accent1>
      <a:accent2>
        <a:srgbClr val="8E8A86"/>
      </a:accent2>
      <a:accent3>
        <a:srgbClr val="C6BEB8"/>
      </a:accent3>
      <a:accent4>
        <a:srgbClr val="ECE9E5"/>
      </a:accent4>
      <a:accent5>
        <a:srgbClr val="A59F98"/>
      </a:accent5>
      <a:accent6>
        <a:srgbClr val="DAD3CC"/>
      </a:accent6>
      <a:hlink>
        <a:srgbClr val="1963F6"/>
      </a:hlink>
      <a:folHlink>
        <a:srgbClr val="1963F6"/>
      </a:folHlink>
    </a:clrScheme>
    <a:fontScheme name="Sag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81E29A2-1F45-4EF4-9198-633BD3794DF4}" vid="{013C412F-4D8D-4D09-B36F-15C7E3976D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3181</TotalTime>
  <Words>702</Words>
  <Application>Microsoft Office PowerPoint</Application>
  <PresentationFormat>Widescreen</PresentationFormat>
  <Paragraphs>99</Paragraphs>
  <Slides>13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1_Orange</vt:lpstr>
      <vt:lpstr>PowerPoint Presentation</vt:lpstr>
      <vt:lpstr>Version Change</vt:lpstr>
      <vt:lpstr>Web Screen Development</vt:lpstr>
      <vt:lpstr>Defects Corrected</vt:lpstr>
      <vt:lpstr>Samples</vt:lpstr>
      <vt:lpstr>New ExternalContent Folder</vt:lpstr>
      <vt:lpstr>Documentation</vt:lpstr>
      <vt:lpstr>Global Files Updated to 2019</vt:lpstr>
      <vt:lpstr>New!</vt:lpstr>
      <vt:lpstr>Unit of Work Enhancement</vt:lpstr>
      <vt:lpstr>In-Progress Items – Non-Committed Items</vt:lpstr>
      <vt:lpstr>Who Needs to Hear Partner Requests?</vt:lpstr>
      <vt:lpstr>GitHub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Sage 300 2019 Web SDK Overview</dc:title>
  <dc:creator>Thomas, John</dc:creator>
  <cp:lastModifiedBy>Thomas, John</cp:lastModifiedBy>
  <cp:revision>119</cp:revision>
  <dcterms:created xsi:type="dcterms:W3CDTF">2016-07-18T14:13:16Z</dcterms:created>
  <dcterms:modified xsi:type="dcterms:W3CDTF">2018-08-14T20:45:02Z</dcterms:modified>
</cp:coreProperties>
</file>