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9"/>
  </p:notesMasterIdLst>
  <p:handoutMasterIdLst>
    <p:handoutMasterId r:id="rId30"/>
  </p:handoutMasterIdLst>
  <p:sldIdLst>
    <p:sldId id="416" r:id="rId2"/>
    <p:sldId id="423" r:id="rId3"/>
    <p:sldId id="434" r:id="rId4"/>
    <p:sldId id="436" r:id="rId5"/>
    <p:sldId id="437" r:id="rId6"/>
    <p:sldId id="431" r:id="rId7"/>
    <p:sldId id="440" r:id="rId8"/>
    <p:sldId id="439" r:id="rId9"/>
    <p:sldId id="442" r:id="rId10"/>
    <p:sldId id="438" r:id="rId11"/>
    <p:sldId id="443" r:id="rId12"/>
    <p:sldId id="444" r:id="rId13"/>
    <p:sldId id="445" r:id="rId14"/>
    <p:sldId id="362" r:id="rId15"/>
    <p:sldId id="448" r:id="rId16"/>
    <p:sldId id="446" r:id="rId17"/>
    <p:sldId id="447" r:id="rId18"/>
    <p:sldId id="449" r:id="rId19"/>
    <p:sldId id="455" r:id="rId20"/>
    <p:sldId id="530" r:id="rId21"/>
    <p:sldId id="548" r:id="rId22"/>
    <p:sldId id="531" r:id="rId23"/>
    <p:sldId id="451" r:id="rId24"/>
    <p:sldId id="402" r:id="rId25"/>
    <p:sldId id="453" r:id="rId26"/>
    <p:sldId id="454" r:id="rId27"/>
    <p:sldId id="367" r:id="rId28"/>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autoAdjust="0"/>
    <p:restoredTop sz="94014" autoAdjust="0"/>
  </p:normalViewPr>
  <p:slideViewPr>
    <p:cSldViewPr snapToGrid="0" snapToObjects="1" showGuides="1">
      <p:cViewPr varScale="1">
        <p:scale>
          <a:sx n="101" d="100"/>
          <a:sy n="101" d="100"/>
        </p:scale>
        <p:origin x="702" y="114"/>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23/08/2021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new step coming to the Code Generation wizard to optionally layout the UI elements, but before I get to that, we will be introducing the new Finder Definition Generator (the UI is still being finalized) which will allow for the creation of finder definitions. Finders can either be defined in a static JavaScript file or be dynamically created. For finders that are used in multiple places, a common definition is ideal. The new UI Layout Wizard will require that fields being specified as requiring a finder have a definition predefined. This wizard will be available from within Visual Studio as a plugin.</a:t>
            </a:r>
          </a:p>
          <a:p>
            <a:r>
              <a:rPr lang="en-US" dirty="0"/>
              <a:t>Note that this August our “old” web finders are being entirely replaced with our new web finders that are simpler, faster, and more robust than our previous implementation. Therefore, all finders must be defined either ahead of time or created dynamically.</a:t>
            </a:r>
          </a:p>
        </p:txBody>
      </p:sp>
    </p:spTree>
    <p:extLst>
      <p:ext uri="{BB962C8B-B14F-4D97-AF65-F5344CB8AC3E}">
        <p14:creationId xmlns:p14="http://schemas.microsoft.com/office/powerpoint/2010/main" val="259605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look at some finder definitions. Pretty simple and succinct. And, you may have heard if you have attended the What’s new in Sage 300 session, for our August release all of the web finders will be based upon this implementation and there will no longer be a mix of “old” and “new” web finders.</a:t>
            </a:r>
          </a:p>
        </p:txBody>
      </p:sp>
    </p:spTree>
    <p:extLst>
      <p:ext uri="{BB962C8B-B14F-4D97-AF65-F5344CB8AC3E}">
        <p14:creationId xmlns:p14="http://schemas.microsoft.com/office/powerpoint/2010/main" val="29497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the UI Layout Wizard is a new step that is being added to the Code Generation Wizard. Once a view or views have been specified for creation, there will be an extra step before generation which will give the developer the opportunity to roughly layout the UI. The properties in the new model can be dropped onto a palette indicating their basic placement and their underlying data type will dictate in most cases the widget that will be used, but this can be overridden in some cases. For example, you might want a dropdown control for a list, or you might want radio buttons. The wizard will allow this type of assignment based upon the data type of the property. Additionally, the developer will be able to create tabs and grids and buttons too. </a:t>
            </a:r>
          </a:p>
          <a:p>
            <a:endParaRPr lang="en-US" dirty="0"/>
          </a:p>
          <a:p>
            <a:r>
              <a:rPr lang="en-US" dirty="0"/>
              <a:t>Let’s look at leveraging this new step to layout a screen</a:t>
            </a:r>
          </a:p>
        </p:txBody>
      </p:sp>
    </p:spTree>
    <p:extLst>
      <p:ext uri="{BB962C8B-B14F-4D97-AF65-F5344CB8AC3E}">
        <p14:creationId xmlns:p14="http://schemas.microsoft.com/office/powerpoint/2010/main" val="3231467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8/23/2021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8/23/2021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8/23/2021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8/23/2021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8/23/2021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8/23/2021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White 2 column text and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solidFill>
                  <a:schemeClr val="tx2"/>
                </a:solidFill>
              </a:defRPr>
            </a:lvl1pPr>
          </a:lstStyle>
          <a:p>
            <a:r>
              <a:rPr lang="en-US" dirty="0"/>
              <a:t>Click to edit 32pt bold/titles two lines max</a:t>
            </a:r>
            <a:endParaRPr lang="en-GB" dirty="0"/>
          </a:p>
        </p:txBody>
      </p:sp>
      <p:sp>
        <p:nvSpPr>
          <p:cNvPr id="5" name="Content Placeholder 3"/>
          <p:cNvSpPr>
            <a:spLocks noGrp="1"/>
          </p:cNvSpPr>
          <p:nvPr>
            <p:ph sz="quarter" idx="14" hasCustomPrompt="1"/>
          </p:nvPr>
        </p:nvSpPr>
        <p:spPr>
          <a:xfrm>
            <a:off x="520700" y="1485900"/>
            <a:ext cx="5353050" cy="4419600"/>
          </a:xfrm>
        </p:spPr>
        <p:txBody>
          <a:bodyPr/>
          <a:lstStyle>
            <a:lvl1pPr>
              <a:defRPr>
                <a:solidFill>
                  <a:srgbClr val="004564"/>
                </a:solidFill>
              </a:defRPr>
            </a:lvl1pPr>
          </a:lstStyle>
          <a:p>
            <a:pPr lvl="0"/>
            <a:r>
              <a:rPr lang="en-GB" dirty="0"/>
              <a:t>Body text style 22pt. Dummy text means you won’t see the inevitable variations that show up once real information is entered. It means you won’t know what it’s like to fill out forms on your site. Dummy text is a veil between you and reality.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491700" y="412723"/>
            <a:ext cx="1123657" cy="430008"/>
          </a:xfrm>
          <a:prstGeom prst="rect">
            <a:avLst/>
          </a:prstGeom>
          <a:noFill/>
          <a:ln>
            <a:noFill/>
          </a:ln>
        </p:spPr>
      </p:pic>
      <p:sp>
        <p:nvSpPr>
          <p:cNvPr id="10" name="Content Placeholder 3"/>
          <p:cNvSpPr>
            <a:spLocks noGrp="1"/>
          </p:cNvSpPr>
          <p:nvPr>
            <p:ph sz="quarter" idx="15" hasCustomPrompt="1"/>
          </p:nvPr>
        </p:nvSpPr>
        <p:spPr>
          <a:xfrm>
            <a:off x="6238424" y="1485901"/>
            <a:ext cx="5353200" cy="4419600"/>
          </a:xfrm>
        </p:spPr>
        <p:txBody>
          <a:bodyPr/>
          <a:lstStyle>
            <a:lvl1pPr>
              <a:defRPr sz="3200">
                <a:solidFill>
                  <a:schemeClr val="tx2"/>
                </a:solidFill>
              </a:defRPr>
            </a:lvl1pPr>
          </a:lstStyle>
          <a:p>
            <a:pPr lvl="0"/>
            <a:r>
              <a:rPr lang="en-GB" dirty="0"/>
              <a:t>Pull Quote style 32pt</a:t>
            </a:r>
          </a:p>
        </p:txBody>
      </p:sp>
    </p:spTree>
    <p:extLst>
      <p:ext uri="{BB962C8B-B14F-4D97-AF65-F5344CB8AC3E}">
        <p14:creationId xmlns:p14="http://schemas.microsoft.com/office/powerpoint/2010/main" val="15088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8/23/2021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 id="2147484022" r:id="rId9"/>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js_es6.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August 2021</a:t>
            </a:r>
          </a:p>
        </p:txBody>
      </p:sp>
      <p:sp>
        <p:nvSpPr>
          <p:cNvPr id="6" name="Text Placeholder 5"/>
          <p:cNvSpPr>
            <a:spLocks noGrp="1"/>
          </p:cNvSpPr>
          <p:nvPr>
            <p:ph type="body" sz="quarter" idx="15"/>
          </p:nvPr>
        </p:nvSpPr>
        <p:spPr/>
        <p:txBody>
          <a:bodyPr/>
          <a:lstStyle/>
          <a:p>
            <a:r>
              <a:rPr lang="en-GB" dirty="0"/>
              <a:t>2022.0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a:p>
            <a:pPr lvl="1"/>
            <a:r>
              <a:rPr lang="en-US" dirty="0"/>
              <a:t>Modified to use new login.aspx for developer credentials</a:t>
            </a:r>
          </a:p>
          <a:p>
            <a:pPr lvl="1"/>
            <a:r>
              <a:rPr lang="en-US" dirty="0"/>
              <a:t>Refactored to leverage new composite helpers</a:t>
            </a:r>
          </a:p>
          <a:p>
            <a:pPr lvl="1"/>
            <a:r>
              <a:rPr lang="en-US" dirty="0"/>
              <a:t>Refactored to use new web finders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1622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2021.2 </a:t>
            </a:r>
            <a:r>
              <a:rPr lang="en-US" dirty="0">
                <a:sym typeface="Wingdings" panose="05000000000000000000" pitchFamily="2" charset="2"/>
              </a:rPr>
              <a:t></a:t>
            </a:r>
            <a:r>
              <a:rPr lang="en-US" dirty="0"/>
              <a:t> 2022.0</a:t>
            </a:r>
          </a:p>
          <a:p>
            <a:pPr lvl="1"/>
            <a:r>
              <a:rPr lang="en-US" dirty="0"/>
              <a:t>Updated wizards, samples and tutorials documents with correct text, images, and instructions</a:t>
            </a:r>
          </a:p>
          <a:p>
            <a:pPr lvl="1"/>
            <a:r>
              <a:rPr lang="en-US" dirty="0"/>
              <a:t>Updated CommonCore.chm</a:t>
            </a:r>
          </a:p>
          <a:p>
            <a:pPr lvl="1"/>
            <a:r>
              <a:rPr lang="en-US" dirty="0"/>
              <a:t>Updated Finder document with recent changes and enhancements</a:t>
            </a:r>
          </a:p>
          <a:p>
            <a:pPr lvl="1"/>
            <a:r>
              <a:rPr lang="en-US" dirty="0"/>
              <a:t>Updated Grid Client and Server documents for available and new functionality</a:t>
            </a:r>
          </a:p>
          <a:p>
            <a:pPr lvl="1"/>
            <a:r>
              <a:rPr lang="en-US" dirty="0"/>
              <a:t>Updated Global Search document with port configurations and requirements</a:t>
            </a:r>
          </a:p>
          <a:p>
            <a:pPr lvl="1"/>
            <a:r>
              <a:rPr lang="en-US" dirty="0"/>
              <a:t>Added new document for Html Helpers</a:t>
            </a:r>
          </a:p>
          <a:p>
            <a:pPr lvl="1"/>
            <a:r>
              <a:rPr lang="en-US" dirty="0"/>
              <a:t>Added new document for Web Help with example</a:t>
            </a:r>
          </a:p>
          <a:p>
            <a:pPr lvl="1"/>
            <a:r>
              <a:rPr lang="en-US" dirty="0"/>
              <a:t>Added new documents for UI Layout Wizard and Finder Generator</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Noteworthy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64686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025650"/>
            <a:ext cx="5600113" cy="4013198"/>
          </a:xfrm>
        </p:spPr>
        <p:txBody>
          <a:bodyPr/>
          <a:lstStyle/>
          <a:p>
            <a:pPr lvl="1"/>
            <a:r>
              <a:rPr lang="en-GB" dirty="0"/>
              <a:t>New Login.aspx screen for user credentials when debugging solution or samples</a:t>
            </a:r>
          </a:p>
          <a:p>
            <a:pPr lvl="1"/>
            <a:r>
              <a:rPr lang="en-GB" dirty="0"/>
              <a:t>Will store values in cookies (except password)</a:t>
            </a:r>
          </a:p>
          <a:p>
            <a:pPr lvl="1"/>
            <a:r>
              <a:rPr lang="en-GB" dirty="0"/>
              <a:t>Note: Right-click on Login.aspx in Solution Explorer and select “</a:t>
            </a:r>
            <a:r>
              <a:rPr lang="en-GB" b="1" dirty="0"/>
              <a:t>Set as Start Page</a:t>
            </a:r>
            <a:r>
              <a:rPr lang="en-GB" dirty="0"/>
              <a:t>”</a:t>
            </a:r>
          </a:p>
          <a:p>
            <a:pPr lvl="1"/>
            <a:r>
              <a:rPr lang="en-GB" dirty="0"/>
              <a:t>Note: Failure to set start page will result in re-direction to “real” Sage 300 login screen and solution/sample is now bypassed</a:t>
            </a:r>
          </a:p>
        </p:txBody>
      </p:sp>
      <p:sp>
        <p:nvSpPr>
          <p:cNvPr id="6" name="Title 5"/>
          <p:cNvSpPr>
            <a:spLocks noGrp="1"/>
          </p:cNvSpPr>
          <p:nvPr>
            <p:ph type="title"/>
          </p:nvPr>
        </p:nvSpPr>
        <p:spPr>
          <a:xfrm>
            <a:off x="692802" y="1334607"/>
            <a:ext cx="5434013" cy="525218"/>
          </a:xfrm>
        </p:spPr>
        <p:txBody>
          <a:bodyPr/>
          <a:lstStyle/>
          <a:p>
            <a:r>
              <a:rPr lang="en-GB" dirty="0"/>
              <a:t>Credentials in Global.asax</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14</a:t>
            </a:fld>
            <a:endParaRPr lang="en-GB"/>
          </a:p>
        </p:txBody>
      </p:sp>
      <p:pic>
        <p:nvPicPr>
          <p:cNvPr id="8" name="Picture 7">
            <a:extLst>
              <a:ext uri="{FF2B5EF4-FFF2-40B4-BE49-F238E27FC236}">
                <a16:creationId xmlns:a16="http://schemas.microsoft.com/office/drawing/2014/main" id="{A3743253-0E46-4C33-8CC6-3AEF92D7E47C}"/>
              </a:ext>
            </a:extLst>
          </p:cNvPr>
          <p:cNvPicPr>
            <a:picLocks noChangeAspect="1"/>
          </p:cNvPicPr>
          <p:nvPr/>
        </p:nvPicPr>
        <p:blipFill>
          <a:blip r:embed="rId2"/>
          <a:stretch>
            <a:fillRect/>
          </a:stretch>
        </p:blipFill>
        <p:spPr>
          <a:xfrm>
            <a:off x="6504716" y="1457982"/>
            <a:ext cx="5448152" cy="4296928"/>
          </a:xfrm>
          <a:prstGeom prst="rect">
            <a:avLst/>
          </a:prstGeom>
        </p:spPr>
      </p:pic>
    </p:spTree>
    <p:extLst>
      <p:ext uri="{BB962C8B-B14F-4D97-AF65-F5344CB8AC3E}">
        <p14:creationId xmlns:p14="http://schemas.microsoft.com/office/powerpoint/2010/main" val="1821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SgNumericFor, SgTextFor, SgFinderFor, SgPasswordFor, SgDropdownFor, SgDatepickerFor, SgTimerpickerFor, SgCheckboxFor, SgRadioButtonFor</a:t>
            </a:r>
          </a:p>
          <a:p>
            <a:pPr lvl="1"/>
            <a:r>
              <a:rPr lang="en-GB" dirty="0"/>
              <a:t>Consolidates multiple html helpers into a single helper for better assignment of default properties, encapsulation and simplification</a:t>
            </a:r>
          </a:p>
          <a:p>
            <a:pPr lvl="1"/>
            <a:r>
              <a:rPr lang="en-GB" dirty="0"/>
              <a:t>See document in SDK for information on helpers including flow, interface, parameters, and examples</a:t>
            </a:r>
          </a:p>
          <a:p>
            <a:pPr lvl="1"/>
            <a:endParaRPr lang="en-GB" dirty="0"/>
          </a:p>
        </p:txBody>
      </p:sp>
      <p:sp>
        <p:nvSpPr>
          <p:cNvPr id="6" name="Title 5"/>
          <p:cNvSpPr>
            <a:spLocks noGrp="1"/>
          </p:cNvSpPr>
          <p:nvPr>
            <p:ph type="title"/>
          </p:nvPr>
        </p:nvSpPr>
        <p:spPr>
          <a:xfrm>
            <a:off x="508000" y="1227382"/>
            <a:ext cx="5618815" cy="525218"/>
          </a:xfrm>
        </p:spPr>
        <p:txBody>
          <a:bodyPr/>
          <a:lstStyle/>
          <a:p>
            <a:r>
              <a:rPr lang="en-GB" dirty="0"/>
              <a:t>Composite Html Helpers</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15</a:t>
            </a:fld>
            <a:endParaRPr lang="en-GB"/>
          </a:p>
        </p:txBody>
      </p:sp>
      <p:pic>
        <p:nvPicPr>
          <p:cNvPr id="9" name="Picture 8">
            <a:extLst>
              <a:ext uri="{FF2B5EF4-FFF2-40B4-BE49-F238E27FC236}">
                <a16:creationId xmlns:a16="http://schemas.microsoft.com/office/drawing/2014/main" id="{2C34A94A-66FF-4E85-BF54-20C4503AA5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7504" y="1484745"/>
            <a:ext cx="3326823" cy="2339109"/>
          </a:xfrm>
          <a:prstGeom prst="rect">
            <a:avLst/>
          </a:prstGeom>
          <a:noFill/>
          <a:ln>
            <a:noFill/>
          </a:ln>
        </p:spPr>
      </p:pic>
      <p:pic>
        <p:nvPicPr>
          <p:cNvPr id="12" name="Picture 11" descr="Text&#10;&#10;Description automatically generated">
            <a:extLst>
              <a:ext uri="{FF2B5EF4-FFF2-40B4-BE49-F238E27FC236}">
                <a16:creationId xmlns:a16="http://schemas.microsoft.com/office/drawing/2014/main" id="{CDB65376-9831-4E26-B052-ABEE4C8B955D}"/>
              </a:ext>
            </a:extLst>
          </p:cNvPr>
          <p:cNvPicPr>
            <a:picLocks noChangeAspect="1"/>
          </p:cNvPicPr>
          <p:nvPr/>
        </p:nvPicPr>
        <p:blipFill>
          <a:blip r:embed="rId3"/>
          <a:stretch>
            <a:fillRect/>
          </a:stretch>
        </p:blipFill>
        <p:spPr>
          <a:xfrm>
            <a:off x="7104927" y="3823854"/>
            <a:ext cx="4371975" cy="942975"/>
          </a:xfrm>
          <a:prstGeom prst="rect">
            <a:avLst/>
          </a:prstGeom>
        </p:spPr>
      </p:pic>
      <p:pic>
        <p:nvPicPr>
          <p:cNvPr id="14" name="Picture 13" descr="Text&#10;&#10;Description automatically generated">
            <a:extLst>
              <a:ext uri="{FF2B5EF4-FFF2-40B4-BE49-F238E27FC236}">
                <a16:creationId xmlns:a16="http://schemas.microsoft.com/office/drawing/2014/main" id="{4844B975-E6E8-4192-92E6-4B4AF5DBF139}"/>
              </a:ext>
            </a:extLst>
          </p:cNvPr>
          <p:cNvPicPr>
            <a:picLocks noChangeAspect="1"/>
          </p:cNvPicPr>
          <p:nvPr/>
        </p:nvPicPr>
        <p:blipFill>
          <a:blip r:embed="rId4"/>
          <a:stretch>
            <a:fillRect/>
          </a:stretch>
        </p:blipFill>
        <p:spPr>
          <a:xfrm>
            <a:off x="7104927" y="5140039"/>
            <a:ext cx="4695825" cy="857250"/>
          </a:xfrm>
          <a:prstGeom prst="rect">
            <a:avLst/>
          </a:prstGeom>
        </p:spPr>
      </p:pic>
    </p:spTree>
    <p:extLst>
      <p:ext uri="{BB962C8B-B14F-4D97-AF65-F5344CB8AC3E}">
        <p14:creationId xmlns:p14="http://schemas.microsoft.com/office/powerpoint/2010/main" val="126425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839624" cy="4013198"/>
          </a:xfrm>
        </p:spPr>
        <p:txBody>
          <a:bodyPr/>
          <a:lstStyle/>
          <a:p>
            <a:pPr lvl="1"/>
            <a:r>
              <a:rPr lang="en-GB" dirty="0"/>
              <a:t>Available for models</a:t>
            </a:r>
          </a:p>
          <a:p>
            <a:pPr lvl="1"/>
            <a:r>
              <a:rPr lang="en-GB" dirty="0"/>
              <a:t>New helpers will provide making assignments to properties from JavaScript simpler and part of the framework</a:t>
            </a:r>
          </a:p>
          <a:p>
            <a:pPr lvl="2"/>
            <a:r>
              <a:rPr lang="en-GB" dirty="0"/>
              <a:t>ViewFieldHelper</a:t>
            </a:r>
          </a:p>
          <a:p>
            <a:pPr lvl="2"/>
            <a:r>
              <a:rPr lang="en-GB" dirty="0"/>
              <a:t>ViewModelHelper</a:t>
            </a:r>
          </a:p>
          <a:p>
            <a:pPr lvl="1"/>
            <a:r>
              <a:rPr lang="en-GB" dirty="0"/>
              <a:t>Attributes are assigned in new models using Code Generation Wizard and can be assigned manually to existing models</a:t>
            </a:r>
          </a:p>
        </p:txBody>
      </p:sp>
      <p:sp>
        <p:nvSpPr>
          <p:cNvPr id="6" name="Title 5"/>
          <p:cNvSpPr>
            <a:spLocks noGrp="1"/>
          </p:cNvSpPr>
          <p:nvPr>
            <p:ph type="title"/>
          </p:nvPr>
        </p:nvSpPr>
        <p:spPr/>
        <p:txBody>
          <a:bodyPr/>
          <a:lstStyle/>
          <a:p>
            <a:r>
              <a:rPr lang="en-GB" dirty="0"/>
              <a:t>New attributes and helpers</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16</a:t>
            </a:fld>
            <a:endParaRPr lang="en-GB"/>
          </a:p>
        </p:txBody>
      </p:sp>
      <p:pic>
        <p:nvPicPr>
          <p:cNvPr id="7" name="Picture 6" descr="Text&#10;&#10;Description automatically generated">
            <a:extLst>
              <a:ext uri="{FF2B5EF4-FFF2-40B4-BE49-F238E27FC236}">
                <a16:creationId xmlns:a16="http://schemas.microsoft.com/office/drawing/2014/main" id="{7FDFD79B-682F-4832-9DFA-C699F3559256}"/>
              </a:ext>
            </a:extLst>
          </p:cNvPr>
          <p:cNvPicPr>
            <a:picLocks noChangeAspect="1"/>
          </p:cNvPicPr>
          <p:nvPr/>
        </p:nvPicPr>
        <p:blipFill>
          <a:blip r:embed="rId2"/>
          <a:stretch>
            <a:fillRect/>
          </a:stretch>
        </p:blipFill>
        <p:spPr>
          <a:xfrm>
            <a:off x="5417416" y="2209800"/>
            <a:ext cx="6771409" cy="2360475"/>
          </a:xfrm>
          <a:prstGeom prst="rect">
            <a:avLst/>
          </a:prstGeom>
        </p:spPr>
      </p:pic>
      <p:sp>
        <p:nvSpPr>
          <p:cNvPr id="9" name="TextBox 8">
            <a:extLst>
              <a:ext uri="{FF2B5EF4-FFF2-40B4-BE49-F238E27FC236}">
                <a16:creationId xmlns:a16="http://schemas.microsoft.com/office/drawing/2014/main" id="{18FE8CB7-4C49-4886-B72F-7A6841825AE2}"/>
              </a:ext>
            </a:extLst>
          </p:cNvPr>
          <p:cNvSpPr txBox="1"/>
          <p:nvPr/>
        </p:nvSpPr>
        <p:spPr>
          <a:xfrm>
            <a:off x="5726545"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Field Helper</a:t>
            </a:r>
          </a:p>
        </p:txBody>
      </p:sp>
      <p:pic>
        <p:nvPicPr>
          <p:cNvPr id="11" name="Picture 10" descr="Text&#10;&#10;Description automatically generated">
            <a:extLst>
              <a:ext uri="{FF2B5EF4-FFF2-40B4-BE49-F238E27FC236}">
                <a16:creationId xmlns:a16="http://schemas.microsoft.com/office/drawing/2014/main" id="{B33B92D0-D2CE-4B31-9CCA-409FE4C1ECD5}"/>
              </a:ext>
            </a:extLst>
          </p:cNvPr>
          <p:cNvPicPr>
            <a:picLocks noChangeAspect="1"/>
          </p:cNvPicPr>
          <p:nvPr/>
        </p:nvPicPr>
        <p:blipFill>
          <a:blip r:embed="rId3"/>
          <a:stretch>
            <a:fillRect/>
          </a:stretch>
        </p:blipFill>
        <p:spPr>
          <a:xfrm>
            <a:off x="5951682" y="5260973"/>
            <a:ext cx="2019300" cy="962025"/>
          </a:xfrm>
          <a:prstGeom prst="rect">
            <a:avLst/>
          </a:prstGeom>
        </p:spPr>
      </p:pic>
      <p:sp>
        <p:nvSpPr>
          <p:cNvPr id="12" name="TextBox 11">
            <a:extLst>
              <a:ext uri="{FF2B5EF4-FFF2-40B4-BE49-F238E27FC236}">
                <a16:creationId xmlns:a16="http://schemas.microsoft.com/office/drawing/2014/main" id="{023DBE17-202B-4833-8AA7-1CE08610F812}"/>
              </a:ext>
            </a:extLst>
          </p:cNvPr>
          <p:cNvSpPr txBox="1"/>
          <p:nvPr/>
        </p:nvSpPr>
        <p:spPr>
          <a:xfrm>
            <a:off x="8331200"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Model Helper</a:t>
            </a:r>
          </a:p>
        </p:txBody>
      </p:sp>
      <p:pic>
        <p:nvPicPr>
          <p:cNvPr id="15" name="Picture 14">
            <a:extLst>
              <a:ext uri="{FF2B5EF4-FFF2-40B4-BE49-F238E27FC236}">
                <a16:creationId xmlns:a16="http://schemas.microsoft.com/office/drawing/2014/main" id="{3C62E6E1-9A9A-4602-9AED-9031C62D1FD6}"/>
              </a:ext>
            </a:extLst>
          </p:cNvPr>
          <p:cNvPicPr>
            <a:picLocks noChangeAspect="1"/>
          </p:cNvPicPr>
          <p:nvPr/>
        </p:nvPicPr>
        <p:blipFill>
          <a:blip r:embed="rId4"/>
          <a:stretch>
            <a:fillRect/>
          </a:stretch>
        </p:blipFill>
        <p:spPr>
          <a:xfrm>
            <a:off x="8556337" y="5258948"/>
            <a:ext cx="1276350" cy="247650"/>
          </a:xfrm>
          <a:prstGeom prst="rect">
            <a:avLst/>
          </a:prstGeom>
        </p:spPr>
      </p:pic>
    </p:spTree>
    <p:extLst>
      <p:ext uri="{BB962C8B-B14F-4D97-AF65-F5344CB8AC3E}">
        <p14:creationId xmlns:p14="http://schemas.microsoft.com/office/powerpoint/2010/main" val="17077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Participation in Help and Doc section</a:t>
            </a:r>
          </a:p>
          <a:p>
            <a:pPr lvl="1"/>
            <a:r>
              <a:rPr lang="en-GB" dirty="0"/>
              <a:t>Seamless integration</a:t>
            </a:r>
          </a:p>
          <a:p>
            <a:pPr lvl="1"/>
            <a:r>
              <a:rPr lang="en-GB" dirty="0"/>
              <a:t>Partner or customer hosted</a:t>
            </a:r>
          </a:p>
          <a:p>
            <a:pPr lvl="1"/>
            <a:r>
              <a:rPr lang="en-GB" dirty="0"/>
              <a:t>XML discovered and items injected into help</a:t>
            </a:r>
          </a:p>
          <a:p>
            <a:pPr lvl="1"/>
            <a:r>
              <a:rPr lang="en-GB" dirty="0"/>
              <a:t>Can even add to Sage 300 screen’s help topics</a:t>
            </a:r>
          </a:p>
          <a:p>
            <a:pPr lvl="1"/>
            <a:r>
              <a:rPr lang="en-GB" dirty="0"/>
              <a:t>See document in SDK for details and example</a:t>
            </a:r>
          </a:p>
        </p:txBody>
      </p:sp>
      <p:sp>
        <p:nvSpPr>
          <p:cNvPr id="6" name="Title 5"/>
          <p:cNvSpPr>
            <a:spLocks noGrp="1"/>
          </p:cNvSpPr>
          <p:nvPr>
            <p:ph type="title"/>
          </p:nvPr>
        </p:nvSpPr>
        <p:spPr>
          <a:xfrm>
            <a:off x="508000" y="1227382"/>
            <a:ext cx="6469849" cy="525218"/>
          </a:xfrm>
        </p:spPr>
        <p:txBody>
          <a:bodyPr/>
          <a:lstStyle/>
          <a:p>
            <a:r>
              <a:rPr lang="en-GB" dirty="0"/>
              <a:t>External Web Help for Partners</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17</a:t>
            </a:fld>
            <a:endParaRPr lang="en-GB"/>
          </a:p>
        </p:txBody>
      </p:sp>
      <p:pic>
        <p:nvPicPr>
          <p:cNvPr id="7" name="Picture 6">
            <a:extLst>
              <a:ext uri="{FF2B5EF4-FFF2-40B4-BE49-F238E27FC236}">
                <a16:creationId xmlns:a16="http://schemas.microsoft.com/office/drawing/2014/main" id="{814996C9-20F7-4281-BAEA-CA27F846C578}"/>
              </a:ext>
            </a:extLst>
          </p:cNvPr>
          <p:cNvPicPr>
            <a:picLocks noChangeAspect="1"/>
          </p:cNvPicPr>
          <p:nvPr/>
        </p:nvPicPr>
        <p:blipFill>
          <a:blip r:embed="rId2"/>
          <a:stretch>
            <a:fillRect/>
          </a:stretch>
        </p:blipFill>
        <p:spPr>
          <a:xfrm>
            <a:off x="6501490" y="2209800"/>
            <a:ext cx="5280096" cy="2846602"/>
          </a:xfrm>
          <a:prstGeom prst="rect">
            <a:avLst/>
          </a:prstGeom>
        </p:spPr>
      </p:pic>
    </p:spTree>
    <p:extLst>
      <p:ext uri="{BB962C8B-B14F-4D97-AF65-F5344CB8AC3E}">
        <p14:creationId xmlns:p14="http://schemas.microsoft.com/office/powerpoint/2010/main" val="55742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ES6 is not supported by IE11</a:t>
            </a:r>
          </a:p>
          <a:p>
            <a:pPr lvl="1"/>
            <a:r>
              <a:rPr lang="en-GB" dirty="0"/>
              <a:t>Web Screens do not support IE11</a:t>
            </a:r>
          </a:p>
          <a:p>
            <a:pPr lvl="1"/>
            <a:r>
              <a:rPr lang="en-GB" dirty="0"/>
              <a:t>Developers are free to use ES6 syntax</a:t>
            </a:r>
          </a:p>
          <a:p>
            <a:pPr lvl="2"/>
            <a:r>
              <a:rPr lang="en-GB" dirty="0">
                <a:hlinkClick r:id="rId2"/>
              </a:rPr>
              <a:t>https://www.w3schools.com/js/js_es6.asp</a:t>
            </a:r>
            <a:endParaRPr lang="en-GB" dirty="0"/>
          </a:p>
          <a:p>
            <a:pPr lvl="1"/>
            <a:r>
              <a:rPr lang="en-GB" dirty="0"/>
              <a:t>Minification tool, Terser, used by post-build utility now supports ES6 syntax</a:t>
            </a:r>
          </a:p>
          <a:p>
            <a:pPr lvl="1"/>
            <a:r>
              <a:rPr lang="en-GB" dirty="0"/>
              <a:t>Note: Requires node.js on developer machine</a:t>
            </a:r>
          </a:p>
        </p:txBody>
      </p:sp>
      <p:sp>
        <p:nvSpPr>
          <p:cNvPr id="6" name="Title 5"/>
          <p:cNvSpPr>
            <a:spLocks noGrp="1"/>
          </p:cNvSpPr>
          <p:nvPr>
            <p:ph type="title"/>
          </p:nvPr>
        </p:nvSpPr>
        <p:spPr>
          <a:xfrm>
            <a:off x="508000" y="1227382"/>
            <a:ext cx="6469849" cy="525218"/>
          </a:xfrm>
        </p:spPr>
        <p:txBody>
          <a:bodyPr/>
          <a:lstStyle/>
          <a:p>
            <a:r>
              <a:rPr lang="en-GB" dirty="0"/>
              <a:t>JavaScript Minification</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18</a:t>
            </a:fld>
            <a:endParaRPr lang="en-GB"/>
          </a:p>
        </p:txBody>
      </p:sp>
      <p:pic>
        <p:nvPicPr>
          <p:cNvPr id="8" name="Picture 7">
            <a:extLst>
              <a:ext uri="{FF2B5EF4-FFF2-40B4-BE49-F238E27FC236}">
                <a16:creationId xmlns:a16="http://schemas.microsoft.com/office/drawing/2014/main" id="{67F47FFB-6592-46DC-A9FF-D0D937E38E52}"/>
              </a:ext>
            </a:extLst>
          </p:cNvPr>
          <p:cNvPicPr>
            <a:picLocks noChangeAspect="1"/>
          </p:cNvPicPr>
          <p:nvPr/>
        </p:nvPicPr>
        <p:blipFill>
          <a:blip r:embed="rId3"/>
          <a:stretch>
            <a:fillRect/>
          </a:stretch>
        </p:blipFill>
        <p:spPr>
          <a:xfrm>
            <a:off x="6351411" y="2453701"/>
            <a:ext cx="5169085" cy="1950598"/>
          </a:xfrm>
          <a:prstGeom prst="rect">
            <a:avLst/>
          </a:prstGeom>
        </p:spPr>
      </p:pic>
    </p:spTree>
    <p:extLst>
      <p:ext uri="{BB962C8B-B14F-4D97-AF65-F5344CB8AC3E}">
        <p14:creationId xmlns:p14="http://schemas.microsoft.com/office/powerpoint/2010/main" val="287354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21753" y="2051017"/>
            <a:ext cx="4602829" cy="4573588"/>
          </a:xfrm>
        </p:spPr>
        <p:txBody>
          <a:bodyPr/>
          <a:lstStyle/>
          <a:p>
            <a:pPr lvl="1"/>
            <a:r>
              <a:rPr lang="en-US" dirty="0"/>
              <a:t>All “old” web finders are deprecated</a:t>
            </a:r>
          </a:p>
          <a:p>
            <a:pPr lvl="1"/>
            <a:r>
              <a:rPr lang="en-US" dirty="0"/>
              <a:t>Manual steps</a:t>
            </a:r>
          </a:p>
          <a:p>
            <a:pPr lvl="2"/>
            <a:r>
              <a:rPr lang="en-US" dirty="0"/>
              <a:t>Generate definitions using new Finder Generator</a:t>
            </a:r>
          </a:p>
          <a:p>
            <a:pPr lvl="2"/>
            <a:r>
              <a:rPr lang="en-US" dirty="0"/>
              <a:t>Update logic in JavaScript</a:t>
            </a:r>
          </a:p>
          <a:p>
            <a:pPr lvl="2"/>
            <a:r>
              <a:rPr lang="en-US" dirty="0"/>
              <a:t>Delete code in Bootstrapper</a:t>
            </a:r>
          </a:p>
          <a:p>
            <a:pPr lvl="2"/>
            <a:r>
              <a:rPr lang="en-US" dirty="0"/>
              <a:t>Delete old finder controller definitions</a:t>
            </a:r>
          </a:p>
          <a:p>
            <a:pPr lvl="1"/>
            <a:r>
              <a:rPr lang="en-US" dirty="0"/>
              <a:t>See Upgrade document in SDK for details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19</a:t>
            </a:fld>
            <a:endParaRPr lang="en-GB"/>
          </a:p>
        </p:txBody>
      </p:sp>
      <p:pic>
        <p:nvPicPr>
          <p:cNvPr id="7" name="Picture 6">
            <a:extLst>
              <a:ext uri="{FF2B5EF4-FFF2-40B4-BE49-F238E27FC236}">
                <a16:creationId xmlns:a16="http://schemas.microsoft.com/office/drawing/2014/main" id="{4725B439-576F-4D64-923E-45691475DB93}"/>
              </a:ext>
            </a:extLst>
          </p:cNvPr>
          <p:cNvPicPr>
            <a:picLocks noChangeAspect="1"/>
          </p:cNvPicPr>
          <p:nvPr/>
        </p:nvPicPr>
        <p:blipFill>
          <a:blip r:embed="rId2"/>
          <a:stretch>
            <a:fillRect/>
          </a:stretch>
        </p:blipFill>
        <p:spPr>
          <a:xfrm>
            <a:off x="5608987" y="2166430"/>
            <a:ext cx="6172599" cy="3707896"/>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8" name="Title 5">
            <a:extLst>
              <a:ext uri="{FF2B5EF4-FFF2-40B4-BE49-F238E27FC236}">
                <a16:creationId xmlns:a16="http://schemas.microsoft.com/office/drawing/2014/main" id="{28CD6D61-85E8-4705-9DCA-EA5BA844B380}"/>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Finder Enhancements</a:t>
            </a:r>
          </a:p>
        </p:txBody>
      </p:sp>
    </p:spTree>
    <p:extLst>
      <p:ext uri="{BB962C8B-B14F-4D97-AF65-F5344CB8AC3E}">
        <p14:creationId xmlns:p14="http://schemas.microsoft.com/office/powerpoint/2010/main" val="355912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8/23/2021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8435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finder definitions</a:t>
            </a:r>
          </a:p>
          <a:p>
            <a:pPr marL="703263" lvl="1" indent="-342900"/>
            <a:r>
              <a:rPr lang="en-GB" sz="1600" dirty="0">
                <a:solidFill>
                  <a:schemeClr val="tx1">
                    <a:lumMod val="50000"/>
                    <a:lumOff val="50000"/>
                  </a:schemeClr>
                </a:solidFill>
                <a:cs typeface="Arial"/>
              </a:rPr>
              <a:t>Internal developers define finders in ..ViewFinderProperties.js</a:t>
            </a:r>
          </a:p>
          <a:p>
            <a:pPr marL="703263" lvl="1" indent="-342900"/>
            <a:r>
              <a:rPr lang="en-GB" sz="1600" dirty="0">
                <a:solidFill>
                  <a:schemeClr val="tx1">
                    <a:lumMod val="50000"/>
                    <a:lumOff val="50000"/>
                  </a:schemeClr>
                </a:solidFill>
                <a:cs typeface="Arial"/>
              </a:rPr>
              <a:t>External developers define their finders in their version of ..ViewFinderProperties.js to be included in partner bundle</a:t>
            </a:r>
          </a:p>
          <a:p>
            <a:pPr marL="342900" indent="-342900">
              <a:buFont typeface="Arial" panose="020B0604020202020204" pitchFamily="34" charset="0"/>
              <a:buChar char="•"/>
            </a:pPr>
            <a:r>
              <a:rPr lang="en-GB" dirty="0">
                <a:solidFill>
                  <a:schemeClr val="tx1">
                    <a:lumMod val="50000"/>
                    <a:lumOff val="50000"/>
                  </a:schemeClr>
                </a:solidFill>
                <a:cs typeface="Arial"/>
              </a:rPr>
              <a:t>Used by new UI Layout Wizard where a finder is defined first</a:t>
            </a:r>
          </a:p>
          <a:p>
            <a:pPr marL="342900" indent="-342900">
              <a:buFont typeface="Arial" panose="020B0604020202020204" pitchFamily="34" charset="0"/>
              <a:buChar char="•"/>
            </a:pPr>
            <a:r>
              <a:rPr lang="en-GB" dirty="0">
                <a:solidFill>
                  <a:schemeClr val="tx1">
                    <a:lumMod val="50000"/>
                    <a:lumOff val="50000"/>
                  </a:schemeClr>
                </a:solidFill>
                <a:cs typeface="Arial"/>
              </a:rPr>
              <a:t>Define once and use in many places</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pPr marL="342900" indent="-342900">
              <a:buFont typeface="Arial" panose="020B0604020202020204" pitchFamily="34" charset="0"/>
              <a:buChar char="•"/>
            </a:pPr>
            <a:endParaRPr lang="en-GB" dirty="0">
              <a:solidFill>
                <a:schemeClr val="tx1">
                  <a:lumMod val="50000"/>
                  <a:lumOff val="50000"/>
                </a:schemeClr>
              </a:solidFill>
              <a:cs typeface="Arial"/>
            </a:endParaRP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Finder Definition Generator</a:t>
            </a:r>
          </a:p>
        </p:txBody>
      </p:sp>
      <p:pic>
        <p:nvPicPr>
          <p:cNvPr id="7" name="Picture 6">
            <a:extLst>
              <a:ext uri="{FF2B5EF4-FFF2-40B4-BE49-F238E27FC236}">
                <a16:creationId xmlns:a16="http://schemas.microsoft.com/office/drawing/2014/main" id="{546C58CA-EF8E-4542-B22D-961C70452C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86057" y="1261236"/>
            <a:ext cx="4977333" cy="4641531"/>
          </a:xfrm>
          <a:prstGeom prst="rect">
            <a:avLst/>
          </a:prstGeom>
        </p:spPr>
      </p:pic>
    </p:spTree>
    <p:extLst>
      <p:ext uri="{BB962C8B-B14F-4D97-AF65-F5344CB8AC3E}">
        <p14:creationId xmlns:p14="http://schemas.microsoft.com/office/powerpoint/2010/main" val="219862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741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ViewFinderProperties.js</a:t>
            </a:r>
          </a:p>
          <a:p>
            <a:pPr marL="342900" indent="-342900">
              <a:buFont typeface="Arial" panose="020B0604020202020204" pitchFamily="34" charset="0"/>
              <a:buChar char="•"/>
            </a:pPr>
            <a:r>
              <a:rPr lang="en-GB" dirty="0">
                <a:solidFill>
                  <a:schemeClr val="tx1">
                    <a:lumMod val="50000"/>
                    <a:lumOff val="50000"/>
                  </a:schemeClr>
                </a:solidFill>
                <a:cs typeface="Arial"/>
              </a:rPr>
              <a:t>The Finder Generator will create definitions</a:t>
            </a:r>
          </a:p>
          <a:p>
            <a:pPr marL="342900" indent="-342900">
              <a:buFont typeface="Arial" panose="020B0604020202020204" pitchFamily="34" charset="0"/>
              <a:buChar char="•"/>
            </a:pPr>
            <a:r>
              <a:rPr lang="en-GB" dirty="0">
                <a:solidFill>
                  <a:schemeClr val="tx1">
                    <a:lumMod val="50000"/>
                    <a:lumOff val="50000"/>
                  </a:schemeClr>
                </a:solidFill>
                <a:cs typeface="Arial"/>
              </a:rPr>
              <a:t>See finder document in the SDK for URL property (not created by Finder Generator)</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Finder Definitions</a:t>
            </a:r>
          </a:p>
        </p:txBody>
      </p:sp>
      <p:pic>
        <p:nvPicPr>
          <p:cNvPr id="4" name="Picture 3">
            <a:extLst>
              <a:ext uri="{FF2B5EF4-FFF2-40B4-BE49-F238E27FC236}">
                <a16:creationId xmlns:a16="http://schemas.microsoft.com/office/drawing/2014/main" id="{A2CC93FA-88A1-4B37-8FFB-E2307AEDCD98}"/>
              </a:ext>
            </a:extLst>
          </p:cNvPr>
          <p:cNvPicPr>
            <a:picLocks noChangeAspect="1"/>
          </p:cNvPicPr>
          <p:nvPr/>
        </p:nvPicPr>
        <p:blipFill>
          <a:blip r:embed="rId3"/>
          <a:stretch>
            <a:fillRect/>
          </a:stretch>
        </p:blipFill>
        <p:spPr>
          <a:xfrm>
            <a:off x="5969876" y="1239778"/>
            <a:ext cx="5117502" cy="4600583"/>
          </a:xfrm>
          <a:prstGeom prst="rect">
            <a:avLst/>
          </a:prstGeom>
        </p:spPr>
      </p:pic>
    </p:spTree>
    <p:extLst>
      <p:ext uri="{BB962C8B-B14F-4D97-AF65-F5344CB8AC3E}">
        <p14:creationId xmlns:p14="http://schemas.microsoft.com/office/powerpoint/2010/main" val="4403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426590" y="1360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generating UI widgets</a:t>
            </a:r>
          </a:p>
          <a:p>
            <a:pPr marL="342900" indent="-342900">
              <a:buFont typeface="Arial" panose="020B0604020202020204" pitchFamily="34" charset="0"/>
              <a:buChar char="•"/>
            </a:pPr>
            <a:r>
              <a:rPr lang="en-GB" dirty="0">
                <a:solidFill>
                  <a:schemeClr val="tx1">
                    <a:lumMod val="50000"/>
                    <a:lumOff val="50000"/>
                  </a:schemeClr>
                </a:solidFill>
                <a:cs typeface="Arial"/>
              </a:rPr>
              <a:t>Drag and drop model properties on palette</a:t>
            </a:r>
          </a:p>
          <a:p>
            <a:pPr marL="342900" indent="-342900">
              <a:buFont typeface="Arial" panose="020B0604020202020204" pitchFamily="34" charset="0"/>
              <a:buChar char="•"/>
            </a:pPr>
            <a:r>
              <a:rPr lang="en-GB" dirty="0">
                <a:solidFill>
                  <a:schemeClr val="tx1">
                    <a:lumMod val="50000"/>
                    <a:lumOff val="50000"/>
                  </a:schemeClr>
                </a:solidFill>
                <a:cs typeface="Arial"/>
              </a:rPr>
              <a:t>Create tabs and buttons and grids</a:t>
            </a:r>
          </a:p>
          <a:p>
            <a:pPr marL="703263" lvl="1" indent="-342900"/>
            <a:r>
              <a:rPr lang="en-GB" dirty="0">
                <a:solidFill>
                  <a:schemeClr val="tx1">
                    <a:lumMod val="50000"/>
                    <a:lumOff val="50000"/>
                  </a:schemeClr>
                </a:solidFill>
                <a:cs typeface="Arial"/>
              </a:rPr>
              <a:t>Only available for Flat, Header-Detail code types in 2022 release</a:t>
            </a:r>
          </a:p>
          <a:p>
            <a:pPr marL="342900" indent="-342900">
              <a:buFont typeface="Arial" panose="020B0604020202020204" pitchFamily="34" charset="0"/>
              <a:buChar char="•"/>
            </a:pPr>
            <a:r>
              <a:rPr lang="en-GB" dirty="0">
                <a:solidFill>
                  <a:schemeClr val="tx1">
                    <a:lumMod val="50000"/>
                    <a:lumOff val="50000"/>
                  </a:schemeClr>
                </a:solidFill>
                <a:cs typeface="Arial"/>
              </a:rPr>
              <a:t>Generates labels, textboxes, checkboxes, dropdowns, radio buttons, finders, etc.</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UI Layout Wizard</a:t>
            </a:r>
          </a:p>
        </p:txBody>
      </p:sp>
      <p:pic>
        <p:nvPicPr>
          <p:cNvPr id="9" name="Picture 8">
            <a:extLst>
              <a:ext uri="{FF2B5EF4-FFF2-40B4-BE49-F238E27FC236}">
                <a16:creationId xmlns:a16="http://schemas.microsoft.com/office/drawing/2014/main" id="{C57BF5B7-CAC7-4A64-B1E7-30351C3E0DA6}"/>
              </a:ext>
            </a:extLst>
          </p:cNvPr>
          <p:cNvPicPr>
            <a:picLocks noChangeAspect="1"/>
          </p:cNvPicPr>
          <p:nvPr/>
        </p:nvPicPr>
        <p:blipFill>
          <a:blip r:embed="rId3"/>
          <a:stretch>
            <a:fillRect/>
          </a:stretch>
        </p:blipFill>
        <p:spPr>
          <a:xfrm>
            <a:off x="5454328" y="1253655"/>
            <a:ext cx="6587304" cy="4695385"/>
          </a:xfrm>
          <a:prstGeom prst="rect">
            <a:avLst/>
          </a:prstGeom>
        </p:spPr>
      </p:pic>
    </p:spTree>
    <p:extLst>
      <p:ext uri="{BB962C8B-B14F-4D97-AF65-F5344CB8AC3E}">
        <p14:creationId xmlns:p14="http://schemas.microsoft.com/office/powerpoint/2010/main" val="173550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23</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8/23/2021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24</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2022.0 is available in the “master” branch</a:t>
            </a:r>
          </a:p>
          <a:p>
            <a:pPr lvl="1"/>
            <a:r>
              <a:rPr lang="en-US" dirty="0"/>
              <a:t>2022.1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031873"/>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25</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8/23/2021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26</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Versions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92143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68A </a:t>
            </a:r>
            <a:r>
              <a:rPr lang="en-US" dirty="0">
                <a:sym typeface="Wingdings" panose="05000000000000000000" pitchFamily="2" charset="2"/>
              </a:rPr>
              <a:t></a:t>
            </a:r>
            <a:r>
              <a:rPr lang="en-US" dirty="0"/>
              <a:t> 69A</a:t>
            </a:r>
          </a:p>
          <a:p>
            <a:pPr lvl="1"/>
            <a:r>
              <a:rPr lang="en-US" dirty="0"/>
              <a:t>6.8.0.0 </a:t>
            </a:r>
            <a:r>
              <a:rPr lang="en-US" dirty="0">
                <a:sym typeface="Wingdings" panose="05000000000000000000" pitchFamily="2" charset="2"/>
              </a:rPr>
              <a:t> 6.9.0.0</a:t>
            </a:r>
            <a:endParaRPr lang="en-US" dirty="0"/>
          </a:p>
          <a:p>
            <a:pPr lvl="1"/>
            <a:r>
              <a:rPr lang="en-US" dirty="0"/>
              <a:t>Wizards will only be supported in Visual Studio 2019</a:t>
            </a:r>
          </a:p>
          <a:p>
            <a:pPr lvl="2"/>
            <a:r>
              <a:rPr lang="en-US" dirty="0"/>
              <a:t>Wizard support for Visual Studio 2017 has been dropped</a:t>
            </a:r>
          </a:p>
          <a:p>
            <a:pPr lvl="1"/>
            <a:r>
              <a:rPr lang="en-US" dirty="0"/>
              <a:t>JQuery 3.4.1 </a:t>
            </a:r>
            <a:r>
              <a:rPr lang="en-US" dirty="0">
                <a:sym typeface="Wingdings" panose="05000000000000000000" pitchFamily="2" charset="2"/>
              </a:rPr>
              <a:t> 3.6.0</a:t>
            </a:r>
          </a:p>
          <a:p>
            <a:pPr lvl="1"/>
            <a:r>
              <a:rPr lang="en-US" dirty="0">
                <a:sym typeface="Wingdings" panose="05000000000000000000" pitchFamily="2" charset="2"/>
              </a:rPr>
              <a:t>Kendo UI 2019.1.115  2021.1.224</a:t>
            </a:r>
          </a:p>
          <a:p>
            <a:pPr lvl="1"/>
            <a:endParaRPr lang="en-US" dirty="0"/>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4</a:t>
            </a:fld>
            <a:endParaRPr lang="en-GB"/>
          </a:p>
        </p:txBody>
      </p:sp>
    </p:spTree>
    <p:extLst>
      <p:ext uri="{BB962C8B-B14F-4D97-AF65-F5344CB8AC3E}">
        <p14:creationId xmlns:p14="http://schemas.microsoft.com/office/powerpoint/2010/main" val="418380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8/23/2021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937562870"/>
              </p:ext>
            </p:extLst>
          </p:nvPr>
        </p:nvGraphicFramePr>
        <p:xfrm>
          <a:off x="1995054" y="1194546"/>
          <a:ext cx="4973917" cy="4956815"/>
        </p:xfrm>
        <a:graphic>
          <a:graphicData uri="http://schemas.openxmlformats.org/drawingml/2006/table">
            <a:tbl>
              <a:tblPr firstRow="1" bandRow="1">
                <a:tableStyleId>{5940675A-B579-460E-94D1-54222C63F5DA}</a:tableStyleId>
              </a:tblPr>
              <a:tblGrid>
                <a:gridCol w="4973917">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upgraded to use Terser instead of WebGrease for JavaScript minification</a:t>
                      </a:r>
                    </a:p>
                    <a:p>
                      <a:pPr marL="400004" lvl="1" indent="-171450">
                        <a:spcAft>
                          <a:spcPts val="300"/>
                        </a:spcAft>
                        <a:buFont typeface="Arial" panose="020B0604020202020204" pitchFamily="34" charset="0"/>
                        <a:buChar char="•"/>
                      </a:pPr>
                      <a:r>
                        <a:rPr lang="en-GB" sz="1600" dirty="0"/>
                        <a:t>Requires node.js</a:t>
                      </a:r>
                    </a:p>
                    <a:p>
                      <a:pPr marL="171450" indent="-171450">
                        <a:spcAft>
                          <a:spcPts val="300"/>
                        </a:spcAft>
                        <a:buFont typeface="Arial" panose="020B0604020202020204" pitchFamily="34" charset="0"/>
                        <a:buChar char="•"/>
                      </a:pPr>
                      <a:r>
                        <a:rPr lang="en-GB" sz="1600" dirty="0"/>
                        <a:t>Removed company namespace from bundle name</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Update receipt sample to support multiple views</a:t>
                      </a:r>
                    </a:p>
                    <a:p>
                      <a:pPr marL="171450" indent="-171450">
                        <a:spcAft>
                          <a:spcPts val="300"/>
                        </a:spcAft>
                        <a:buFont typeface="Arial" panose="020B0604020202020204" pitchFamily="34" charset="0"/>
                        <a:buChar char="•"/>
                      </a:pPr>
                      <a:r>
                        <a:rPr lang="en-US" sz="1600" dirty="0"/>
                        <a:t>Samples retrofitted to use new composite helpers</a:t>
                      </a:r>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Customization package no longer requiring module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Restrict punctuation in company name</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8/23/2021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8</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6246813"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6246813"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852656439"/>
              </p:ext>
            </p:extLst>
          </p:nvPr>
        </p:nvGraphicFramePr>
        <p:xfrm>
          <a:off x="1995055" y="1194546"/>
          <a:ext cx="3946958" cy="5028887"/>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Sync global files</a:t>
                      </a:r>
                    </a:p>
                    <a:p>
                      <a:pPr marL="171450" indent="-171450">
                        <a:spcAft>
                          <a:spcPts val="300"/>
                        </a:spcAft>
                        <a:buFont typeface="Arial" panose="020B0604020202020204" pitchFamily="34" charset="0"/>
                        <a:buChar char="•"/>
                      </a:pPr>
                      <a:r>
                        <a:rPr lang="en-GB" sz="1600" dirty="0"/>
                        <a:t>New login.aspx to replace hardcoded global.asax.cs logic</a:t>
                      </a:r>
                    </a:p>
                    <a:p>
                      <a:pPr marL="171450" indent="-171450">
                        <a:spcAft>
                          <a:spcPts val="300"/>
                        </a:spcAft>
                        <a:buFont typeface="Arial" panose="020B0604020202020204" pitchFamily="34" charset="0"/>
                        <a:buChar char="•"/>
                      </a:pPr>
                      <a:r>
                        <a:rPr lang="en-GB" sz="1600" dirty="0"/>
                        <a:t>New Terser minification process</a:t>
                      </a:r>
                    </a:p>
                    <a:p>
                      <a:pPr marL="400004" lvl="1" indent="-171450">
                        <a:spcAft>
                          <a:spcPts val="300"/>
                        </a:spcAft>
                        <a:buFont typeface="Arial" panose="020B0604020202020204" pitchFamily="34" charset="0"/>
                        <a:buChar char="•"/>
                      </a:pPr>
                      <a:r>
                        <a:rPr lang="en-GB" sz="1600" dirty="0"/>
                        <a:t>Requires node.js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Generates new composite html helpers</a:t>
                      </a:r>
                    </a:p>
                    <a:p>
                      <a:pPr marL="171450" indent="-171450">
                        <a:spcAft>
                          <a:spcPts val="300"/>
                        </a:spcAft>
                        <a:buFont typeface="Arial" panose="020B0604020202020204" pitchFamily="34" charset="0"/>
                        <a:buChar char="•"/>
                      </a:pPr>
                      <a:r>
                        <a:rPr lang="en-US" sz="1600" dirty="0"/>
                        <a:t>New UI Layout Wizard Step</a:t>
                      </a:r>
                    </a:p>
                    <a:p>
                      <a:pPr marL="171450" indent="-171450">
                        <a:spcAft>
                          <a:spcPts val="300"/>
                        </a:spcAft>
                        <a:buFont typeface="Arial" panose="020B0604020202020204" pitchFamily="34" charset="0"/>
                        <a:buChar char="•"/>
                      </a:pPr>
                      <a:r>
                        <a:rPr lang="en-US" sz="1600" dirty="0"/>
                        <a:t>New Finder Generator</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Replace hardcoded global.asax.cs credentials with login.aspx for login UI</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Deprecate “old” web finders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New Terser minification process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3177082705"/>
              </p:ext>
            </p:extLst>
          </p:nvPr>
        </p:nvGraphicFramePr>
        <p:xfrm>
          <a:off x="7737042"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211645390"/>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1756</TotalTime>
  <Words>1401</Words>
  <Application>Microsoft Office PowerPoint</Application>
  <PresentationFormat>Custom</PresentationFormat>
  <Paragraphs>203</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Versions</vt:lpstr>
      <vt:lpstr>Versions</vt:lpstr>
      <vt:lpstr>Corrected Issues</vt:lpstr>
      <vt:lpstr>Corrected Issues</vt:lpstr>
      <vt:lpstr>Wizards</vt:lpstr>
      <vt:lpstr>Wizards</vt:lpstr>
      <vt:lpstr>Samples</vt:lpstr>
      <vt:lpstr>Samples</vt:lpstr>
      <vt:lpstr>Documentation and Tutorials</vt:lpstr>
      <vt:lpstr>Documentation and Tutorials</vt:lpstr>
      <vt:lpstr>Noteworthy</vt:lpstr>
      <vt:lpstr>Credentials in Global.asax</vt:lpstr>
      <vt:lpstr>Composite Html Helpers</vt:lpstr>
      <vt:lpstr>New attributes and helpers</vt:lpstr>
      <vt:lpstr>External Web Help for Partners</vt:lpstr>
      <vt:lpstr>JavaScript Minification</vt:lpstr>
      <vt:lpstr>PowerPoint Presentation</vt:lpstr>
      <vt:lpstr>New Finder Definition Generator</vt:lpstr>
      <vt:lpstr>Finder Definitions</vt:lpstr>
      <vt:lpstr>New UI Layout Wizard</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Thomas, John</cp:lastModifiedBy>
  <cp:revision>48</cp:revision>
  <cp:lastPrinted>2017-11-01T18:10:23Z</cp:lastPrinted>
  <dcterms:created xsi:type="dcterms:W3CDTF">2021-03-16T20:52:53Z</dcterms:created>
  <dcterms:modified xsi:type="dcterms:W3CDTF">2021-08-23T18:41:06Z</dcterms:modified>
</cp:coreProperties>
</file>