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8" r:id="rId3"/>
    <p:sldId id="522" r:id="rId4"/>
    <p:sldId id="616" r:id="rId5"/>
    <p:sldId id="2140754133" r:id="rId6"/>
    <p:sldId id="617" r:id="rId7"/>
    <p:sldId id="2140754130" r:id="rId8"/>
    <p:sldId id="618" r:id="rId9"/>
    <p:sldId id="2140754135" r:id="rId10"/>
    <p:sldId id="494" r:id="rId11"/>
    <p:sldId id="2140754137" r:id="rId12"/>
    <p:sldId id="2140754138" r:id="rId13"/>
    <p:sldId id="2140754143" r:id="rId14"/>
    <p:sldId id="2140754164" r:id="rId15"/>
    <p:sldId id="271" r:id="rId16"/>
    <p:sldId id="2140754162" r:id="rId17"/>
    <p:sldId id="2140754136" r:id="rId18"/>
    <p:sldId id="2140754139" r:id="rId19"/>
    <p:sldId id="2140754140" r:id="rId20"/>
    <p:sldId id="2140754141" r:id="rId21"/>
    <p:sldId id="2140754142" r:id="rId22"/>
    <p:sldId id="2140754144" r:id="rId23"/>
    <p:sldId id="2140754145" r:id="rId24"/>
    <p:sldId id="2140754146" r:id="rId25"/>
    <p:sldId id="2140754149" r:id="rId26"/>
    <p:sldId id="2140754150" r:id="rId27"/>
    <p:sldId id="2140754151" r:id="rId28"/>
    <p:sldId id="2140754152" r:id="rId29"/>
    <p:sldId id="2140754147" r:id="rId30"/>
    <p:sldId id="478" r:id="rId31"/>
    <p:sldId id="2140754153" r:id="rId32"/>
    <p:sldId id="2140754154" r:id="rId33"/>
    <p:sldId id="2140754155" r:id="rId34"/>
    <p:sldId id="2140754156" r:id="rId35"/>
    <p:sldId id="2140754157" r:id="rId36"/>
    <p:sldId id="2140754158" r:id="rId37"/>
    <p:sldId id="2140754159" r:id="rId38"/>
    <p:sldId id="619" r:id="rId39"/>
    <p:sldId id="620" r:id="rId40"/>
    <p:sldId id="621" r:id="rId41"/>
    <p:sldId id="2140754160" r:id="rId42"/>
    <p:sldId id="622" r:id="rId43"/>
    <p:sldId id="623" r:id="rId44"/>
    <p:sldId id="624" r:id="rId45"/>
    <p:sldId id="625" r:id="rId46"/>
    <p:sldId id="628" r:id="rId47"/>
    <p:sldId id="2140754161" r:id="rId48"/>
    <p:sldId id="2140754163" r:id="rId49"/>
    <p:sldId id="546" r:id="rId50"/>
    <p:sldId id="629" r:id="rId51"/>
    <p:sldId id="630" r:id="rId52"/>
    <p:sldId id="631" r:id="rId53"/>
    <p:sldId id="632" r:id="rId54"/>
    <p:sldId id="633" r:id="rId55"/>
    <p:sldId id="55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71266" autoAdjust="0"/>
  </p:normalViewPr>
  <p:slideViewPr>
    <p:cSldViewPr snapToGrid="0" snapToObjects="1" showGuides="1">
      <p:cViewPr varScale="1">
        <p:scale>
          <a:sx n="77" d="100"/>
          <a:sy n="77" d="100"/>
        </p:scale>
        <p:origin x="1104" y="90"/>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which will cover information and topics after the basic's presentation.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5870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395883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8042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1688936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70286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358826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3369192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37</a:t>
            </a:fld>
            <a:endParaRPr lang="en-US"/>
          </a:p>
        </p:txBody>
      </p:sp>
    </p:spTree>
    <p:extLst>
      <p:ext uri="{BB962C8B-B14F-4D97-AF65-F5344CB8AC3E}">
        <p14:creationId xmlns:p14="http://schemas.microsoft.com/office/powerpoint/2010/main" val="409574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38</a:t>
            </a:fld>
            <a:endParaRPr lang="en-US"/>
          </a:p>
        </p:txBody>
      </p:sp>
    </p:spTree>
    <p:extLst>
      <p:ext uri="{BB962C8B-B14F-4D97-AF65-F5344CB8AC3E}">
        <p14:creationId xmlns:p14="http://schemas.microsoft.com/office/powerpoint/2010/main" val="1158040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39</a:t>
            </a:fld>
            <a:endParaRPr lang="en-US"/>
          </a:p>
        </p:txBody>
      </p:sp>
    </p:spTree>
    <p:extLst>
      <p:ext uri="{BB962C8B-B14F-4D97-AF65-F5344CB8AC3E}">
        <p14:creationId xmlns:p14="http://schemas.microsoft.com/office/powerpoint/2010/main" val="349816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excited to bring you this session on After the Basics.</a:t>
            </a:r>
          </a:p>
          <a:p>
            <a:endParaRPr lang="en-US" dirty="0"/>
          </a:p>
          <a:p>
            <a:r>
              <a:rPr lang="en-US" dirty="0"/>
              <a:t>You are familiar with the basics of the Web API and the Web SDK. This session will quickly review The Basics session, present what’s new in the Sage 300 application from a technical perspective, what’s new in our 2023 release of the Web SDK, review and highlight some upcoming changes to the Web API and Web SDK, share some relevant information on tips, tricks, and How To's in the code, and present our new Declarative Report Framework for simple reports.</a:t>
            </a:r>
          </a:p>
          <a:p>
            <a:endParaRPr lang="en-US" dirty="0"/>
          </a:p>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40</a:t>
            </a:fld>
            <a:endParaRPr lang="en-US"/>
          </a:p>
        </p:txBody>
      </p:sp>
    </p:spTree>
    <p:extLst>
      <p:ext uri="{BB962C8B-B14F-4D97-AF65-F5344CB8AC3E}">
        <p14:creationId xmlns:p14="http://schemas.microsoft.com/office/powerpoint/2010/main" val="3290963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41</a:t>
            </a:fld>
            <a:endParaRPr lang="en-US"/>
          </a:p>
        </p:txBody>
      </p:sp>
    </p:spTree>
    <p:extLst>
      <p:ext uri="{BB962C8B-B14F-4D97-AF65-F5344CB8AC3E}">
        <p14:creationId xmlns:p14="http://schemas.microsoft.com/office/powerpoint/2010/main" val="348349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42</a:t>
            </a:fld>
            <a:endParaRPr lang="en-US"/>
          </a:p>
        </p:txBody>
      </p:sp>
    </p:spTree>
    <p:extLst>
      <p:ext uri="{BB962C8B-B14F-4D97-AF65-F5344CB8AC3E}">
        <p14:creationId xmlns:p14="http://schemas.microsoft.com/office/powerpoint/2010/main" val="413976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43</a:t>
            </a:fld>
            <a:endParaRPr lang="en-US"/>
          </a:p>
        </p:txBody>
      </p:sp>
    </p:spTree>
    <p:extLst>
      <p:ext uri="{BB962C8B-B14F-4D97-AF65-F5344CB8AC3E}">
        <p14:creationId xmlns:p14="http://schemas.microsoft.com/office/powerpoint/2010/main" val="2898577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44</a:t>
            </a:fld>
            <a:endParaRPr lang="en-US"/>
          </a:p>
        </p:txBody>
      </p:sp>
    </p:spTree>
    <p:extLst>
      <p:ext uri="{BB962C8B-B14F-4D97-AF65-F5344CB8AC3E}">
        <p14:creationId xmlns:p14="http://schemas.microsoft.com/office/powerpoint/2010/main" val="137286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45</a:t>
            </a:fld>
            <a:endParaRPr lang="en-US"/>
          </a:p>
        </p:txBody>
      </p:sp>
    </p:spTree>
    <p:extLst>
      <p:ext uri="{BB962C8B-B14F-4D97-AF65-F5344CB8AC3E}">
        <p14:creationId xmlns:p14="http://schemas.microsoft.com/office/powerpoint/2010/main" val="373701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46</a:t>
            </a:fld>
            <a:endParaRPr lang="en-US"/>
          </a:p>
        </p:txBody>
      </p:sp>
    </p:spTree>
    <p:extLst>
      <p:ext uri="{BB962C8B-B14F-4D97-AF65-F5344CB8AC3E}">
        <p14:creationId xmlns:p14="http://schemas.microsoft.com/office/powerpoint/2010/main" val="931008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47</a:t>
            </a:fld>
            <a:endParaRPr lang="en-US"/>
          </a:p>
        </p:txBody>
      </p:sp>
    </p:spTree>
    <p:extLst>
      <p:ext uri="{BB962C8B-B14F-4D97-AF65-F5344CB8AC3E}">
        <p14:creationId xmlns:p14="http://schemas.microsoft.com/office/powerpoint/2010/main" val="106216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48</a:t>
            </a:fld>
            <a:endParaRPr lang="en-US"/>
          </a:p>
        </p:txBody>
      </p:sp>
    </p:spTree>
    <p:extLst>
      <p:ext uri="{BB962C8B-B14F-4D97-AF65-F5344CB8AC3E}">
        <p14:creationId xmlns:p14="http://schemas.microsoft.com/office/powerpoint/2010/main" val="1139559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50</a:t>
            </a:fld>
            <a:endParaRPr lang="en-US"/>
          </a:p>
        </p:txBody>
      </p:sp>
    </p:spTree>
    <p:extLst>
      <p:ext uri="{BB962C8B-B14F-4D97-AF65-F5344CB8AC3E}">
        <p14:creationId xmlns:p14="http://schemas.microsoft.com/office/powerpoint/2010/main" val="201293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51</a:t>
            </a:fld>
            <a:endParaRPr lang="en-US"/>
          </a:p>
        </p:txBody>
      </p:sp>
    </p:spTree>
    <p:extLst>
      <p:ext uri="{BB962C8B-B14F-4D97-AF65-F5344CB8AC3E}">
        <p14:creationId xmlns:p14="http://schemas.microsoft.com/office/powerpoint/2010/main" val="4257874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52</a:t>
            </a:fld>
            <a:endParaRPr lang="en-US"/>
          </a:p>
        </p:txBody>
      </p:sp>
    </p:spTree>
    <p:extLst>
      <p:ext uri="{BB962C8B-B14F-4D97-AF65-F5344CB8AC3E}">
        <p14:creationId xmlns:p14="http://schemas.microsoft.com/office/powerpoint/2010/main" val="563192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53</a:t>
            </a:fld>
            <a:endParaRPr lang="en-US"/>
          </a:p>
        </p:txBody>
      </p:sp>
    </p:spTree>
    <p:extLst>
      <p:ext uri="{BB962C8B-B14F-4D97-AF65-F5344CB8AC3E}">
        <p14:creationId xmlns:p14="http://schemas.microsoft.com/office/powerpoint/2010/main" val="2941818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54</a:t>
            </a:fld>
            <a:endParaRPr lang="en-US"/>
          </a:p>
        </p:txBody>
      </p:sp>
    </p:spTree>
    <p:extLst>
      <p:ext uri="{BB962C8B-B14F-4D97-AF65-F5344CB8AC3E}">
        <p14:creationId xmlns:p14="http://schemas.microsoft.com/office/powerpoint/2010/main" val="3294537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55</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358016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33345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33708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6801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413245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109963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hart headline and overview (with bar)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5074921" cy="594360"/>
          </a:xfrm>
        </p:spPr>
        <p:txBody>
          <a:bodyPr anchor="t" anchorCtr="0"/>
          <a:lstStyle>
            <a:lvl1pPr>
              <a:lnSpc>
                <a:spcPct val="100000"/>
              </a:lnSpc>
              <a:defRPr>
                <a:solidFill>
                  <a:schemeClr val="tx1"/>
                </a:solidFill>
              </a:defRPr>
            </a:lvl1pPr>
          </a:lstStyle>
          <a:p>
            <a:r>
              <a:rPr lang="en-US" dirty="0"/>
              <a:t>Click to edit master title slide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
        <p:nvSpPr>
          <p:cNvPr id="5" name="Text Placeholder 4">
            <a:extLst>
              <a:ext uri="{FF2B5EF4-FFF2-40B4-BE49-F238E27FC236}">
                <a16:creationId xmlns:a16="http://schemas.microsoft.com/office/drawing/2014/main" id="{91A11BC1-DB21-FF4C-AE86-BE5F574C7EF7}"/>
              </a:ext>
            </a:extLst>
          </p:cNvPr>
          <p:cNvSpPr>
            <a:spLocks noGrp="1"/>
          </p:cNvSpPr>
          <p:nvPr>
            <p:ph type="body" sz="quarter" idx="13" hasCustomPrompt="1"/>
          </p:nvPr>
        </p:nvSpPr>
        <p:spPr>
          <a:xfrm>
            <a:off x="6254750" y="499867"/>
            <a:ext cx="5518150" cy="1214633"/>
          </a:xfrm>
        </p:spPr>
        <p:txBody>
          <a:bodyPr/>
          <a:lstStyle>
            <a:lvl1pPr marL="0" indent="0">
              <a:buNone/>
              <a:defRPr lang="en-US" sz="2001" b="0" i="0" kern="1200" dirty="0" smtClean="0">
                <a:solidFill>
                  <a:schemeClr val="tx1"/>
                </a:solidFill>
                <a:latin typeface="Sage Text" panose="02010503040201060103" pitchFamily="2" charset="77"/>
                <a:ea typeface="+mn-ea"/>
                <a:cs typeface="+mn-cs"/>
              </a:defRPr>
            </a:lvl1pPr>
            <a:lvl2pPr marL="342900" indent="-342900">
              <a:defRPr lang="en-US" sz="2001" b="0" i="0" kern="1200" dirty="0" smtClean="0">
                <a:solidFill>
                  <a:schemeClr val="tx1"/>
                </a:solidFill>
                <a:latin typeface="Sage Text" panose="02010503040201060103" pitchFamily="2" charset="77"/>
                <a:ea typeface="+mn-ea"/>
                <a:cs typeface="+mn-cs"/>
              </a:defRPr>
            </a:lvl2pPr>
            <a:lvl3pPr marL="685800" indent="-342900">
              <a:defRPr lang="en-US" sz="1801" b="0" i="0" kern="1200" dirty="0" smtClean="0">
                <a:solidFill>
                  <a:schemeClr val="tx1"/>
                </a:solidFill>
                <a:latin typeface="Sage Text" panose="02010503040201060103" pitchFamily="2" charset="77"/>
                <a:ea typeface="+mn-ea"/>
                <a:cs typeface="+mn-cs"/>
              </a:defRPr>
            </a:lvl3pPr>
            <a:lvl4pPr marL="974725" indent="-285750">
              <a:defRPr lang="en-US" sz="1600" b="0" i="0" kern="1200" dirty="0" smtClean="0">
                <a:solidFill>
                  <a:schemeClr val="tx1"/>
                </a:solidFill>
                <a:latin typeface="Sage Text" panose="02010503040201060103" pitchFamily="2" charset="77"/>
                <a:ea typeface="+mn-ea"/>
                <a:cs typeface="+mn-cs"/>
              </a:defRPr>
            </a:lvl4pPr>
            <a:lvl5pPr marL="1314450" indent="-285750">
              <a:defRPr lang="en-US" sz="1400" b="0" i="0" kern="1200" dirty="0">
                <a:solidFill>
                  <a:schemeClr val="tx1"/>
                </a:solidFill>
                <a:latin typeface="Sage Text" panose="02010503040201060103" pitchFamily="2" charset="77"/>
                <a:ea typeface="+mn-ea"/>
                <a:cs typeface="+mn-cs"/>
              </a:defRPr>
            </a:lvl5pPr>
          </a:lstStyle>
          <a:p>
            <a:pPr marL="0" lvl="0" indent="0" algn="l" defTabSz="914400" rtl="0" eaLnBrk="1" latinLnBrk="0" hangingPunct="1">
              <a:lnSpc>
                <a:spcPct val="100000"/>
              </a:lnSpc>
              <a:spcBef>
                <a:spcPts val="1200"/>
              </a:spcBef>
              <a:spcAft>
                <a:spcPts val="600"/>
              </a:spcAft>
              <a:buFont typeface="Sage Text" panose="02010503040201060103" pitchFamily="50" charset="0"/>
              <a:buNone/>
            </a:pPr>
            <a:r>
              <a:rPr lang="en-US" dirty="0"/>
              <a:t>Click to edit master text styles</a:t>
            </a:r>
          </a:p>
        </p:txBody>
      </p:sp>
    </p:spTree>
    <p:extLst>
      <p:ext uri="{BB962C8B-B14F-4D97-AF65-F5344CB8AC3E}">
        <p14:creationId xmlns:p14="http://schemas.microsoft.com/office/powerpoint/2010/main" val="3893821471"/>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After The Basics</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February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95036"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52665" cy="1946687"/>
          </a:xfrm>
          <a:prstGeom prst="rect">
            <a:avLst/>
          </a:prstGeom>
          <a:noFill/>
        </p:spPr>
        <p:txBody>
          <a:bodyPr wrap="square" lIns="0" tIns="0" rIns="0" bIns="0" rtlCol="0">
            <a:spAutoFit/>
          </a:bodyPr>
          <a:lstStyle/>
          <a:p>
            <a:pPr algn="l"/>
            <a:r>
              <a:rPr lang="en-US" b="1" dirty="0">
                <a:latin typeface="Sage Text" panose="02010503040201060103" pitchFamily="2" charset="77"/>
              </a:rPr>
              <a:t>Enhancement to delete customization files from file system</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when a customization is deleted, it is removed from the database but not the file system. </a:t>
            </a:r>
          </a:p>
          <a:p>
            <a:pPr algn="l"/>
            <a:r>
              <a:rPr lang="en-US" sz="1600" dirty="0">
                <a:latin typeface="Sage Text" panose="02010503040201060103" pitchFamily="2" charset="77"/>
              </a:rPr>
              <a:t>The desire is to remove the customization completely when deleted</a:t>
            </a:r>
            <a:r>
              <a:rPr lang="en-US" sz="1050" dirty="0">
                <a:latin typeface="Sage Text" panose="02010503040201060103" pitchFamily="2" charset="77"/>
              </a:rPr>
              <a:t>.</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0367213A-DAFB-5081-1D12-F6C9D22DA67D}"/>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C9149A1C-A57D-B61C-CF7A-6AC797C1F952}"/>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Customization Cleanup</a:t>
            </a:r>
          </a:p>
        </p:txBody>
      </p:sp>
    </p:spTree>
    <p:extLst>
      <p:ext uri="{BB962C8B-B14F-4D97-AF65-F5344CB8AC3E}">
        <p14:creationId xmlns:p14="http://schemas.microsoft.com/office/powerpoint/2010/main" val="31393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62130"/>
          </a:xfrm>
          <a:prstGeom prst="rect">
            <a:avLst/>
          </a:prstGeom>
          <a:noFill/>
        </p:spPr>
        <p:txBody>
          <a:bodyPr wrap="square" lIns="0" tIns="0" rIns="0" bIns="0" rtlCol="0">
            <a:spAutoFit/>
          </a:bodyPr>
          <a:lstStyle/>
          <a:p>
            <a:pPr algn="l"/>
            <a:r>
              <a:rPr lang="en-US" b="1" dirty="0">
                <a:latin typeface="Sage Text" panose="02010503040201060103" pitchFamily="2" charset="77"/>
              </a:rPr>
              <a:t>Suppression of Debug Messages</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During the debug session of a solution, the debug output window is filled with numerous messages from the Sage Business Layers thus making it difficult to see developer debug messages to the console. </a:t>
            </a:r>
          </a:p>
          <a:p>
            <a:pPr algn="l"/>
            <a:r>
              <a:rPr lang="en-US" sz="1600" b="0" i="0" dirty="0">
                <a:solidFill>
                  <a:schemeClr val="tx1"/>
                </a:solidFill>
                <a:latin typeface="Sage Text" panose="02010503040201060103" pitchFamily="2" charset="77"/>
              </a:rPr>
              <a:t>The desire is to allow developers to enable or disable debug messages from the business layers.</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18A4E048-352B-1560-B502-3BF547BD9BB4}"/>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77FA8E81-B91D-D1F4-056C-C74710DE1C5C}"/>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Suppression of Debug Messages</a:t>
            </a:r>
          </a:p>
        </p:txBody>
      </p:sp>
    </p:spTree>
    <p:extLst>
      <p:ext uri="{BB962C8B-B14F-4D97-AF65-F5344CB8AC3E}">
        <p14:creationId xmlns:p14="http://schemas.microsoft.com/office/powerpoint/2010/main" val="50350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Completed</a:t>
            </a:r>
            <a:r>
              <a:rPr lang="en-US" sz="2000" b="1" i="0" dirty="0">
                <a:solidFill>
                  <a:schemeClr val="bg1"/>
                </a:solidFill>
                <a:latin typeface="Sage Text" panose="02010503040201060103" pitchFamily="2" charset="77"/>
              </a:rPr>
              <a:t> – 2023.2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39129"/>
          </a:xfrm>
          <a:prstGeom prst="rect">
            <a:avLst/>
          </a:prstGeom>
          <a:noFill/>
        </p:spPr>
        <p:txBody>
          <a:bodyPr wrap="square" lIns="0" tIns="0" rIns="0" bIns="0" rtlCol="0">
            <a:spAutoFit/>
          </a:bodyPr>
          <a:lstStyle/>
          <a:p>
            <a:pPr algn="l"/>
            <a:r>
              <a:rPr lang="en-US" b="1" dirty="0">
                <a:latin typeface="Sage Text" panose="02010503040201060103" pitchFamily="2" charset="77"/>
              </a:rPr>
              <a:t>Drilldown Framework Requires Global Implementation</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drilldown framework in the desktop has a global implementation which the web screens utilize. However, the drilldown framework in the web screens is module specific. </a:t>
            </a:r>
          </a:p>
          <a:p>
            <a:pPr algn="l"/>
            <a:r>
              <a:rPr lang="en-US" sz="1600" dirty="0">
                <a:latin typeface="Sage Text" panose="02010503040201060103" pitchFamily="2" charset="77"/>
              </a:rPr>
              <a:t>The desire is to have a global implementation in the web screens that can be implemented and invoked in any web screen where applicable.</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70FE50BD-0A95-5F3B-5B05-CF381EC8F88B}"/>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4D167553-C0D9-313E-5C33-F0AA28E2AEAB}"/>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Drilldown Framework</a:t>
            </a:r>
          </a:p>
        </p:txBody>
      </p:sp>
    </p:spTree>
    <p:extLst>
      <p:ext uri="{BB962C8B-B14F-4D97-AF65-F5344CB8AC3E}">
        <p14:creationId xmlns:p14="http://schemas.microsoft.com/office/powerpoint/2010/main" val="38640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Completed</a:t>
            </a:r>
            <a:r>
              <a:rPr lang="en-US" sz="2000" b="1" i="0" dirty="0">
                <a:solidFill>
                  <a:schemeClr val="bg1"/>
                </a:solidFill>
                <a:latin typeface="Sage Text" panose="02010503040201060103" pitchFamily="2" charset="77"/>
              </a:rPr>
              <a:t>– 2024.1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438582"/>
          </a:xfrm>
          <a:prstGeom prst="rect">
            <a:avLst/>
          </a:prstGeom>
          <a:noFill/>
        </p:spPr>
        <p:txBody>
          <a:bodyPr wrap="square" lIns="0" tIns="0" rIns="0" bIns="0" rtlCol="0">
            <a:spAutoFit/>
          </a:bodyPr>
          <a:lstStyle/>
          <a:p>
            <a:pPr algn="l"/>
            <a:r>
              <a:rPr lang="en-US" b="1" dirty="0">
                <a:latin typeface="Sage Text" panose="02010503040201060103" pitchFamily="2" charset="77"/>
              </a:rPr>
              <a:t>Singapore IRAS Tax Reporting</a:t>
            </a:r>
          </a:p>
          <a:p>
            <a:pPr algn="l"/>
            <a:endParaRPr lang="en-US" sz="1050" b="1" i="0" dirty="0">
              <a:solidFill>
                <a:schemeClr val="tx1"/>
              </a:solidFill>
              <a:latin typeface="Sage Text" panose="02010503040201060103" pitchFamily="2" charset="77"/>
            </a:endParaRPr>
          </a:p>
        </p:txBody>
      </p:sp>
      <p:sp>
        <p:nvSpPr>
          <p:cNvPr id="2" name="Subtitle 2">
            <a:extLst>
              <a:ext uri="{FF2B5EF4-FFF2-40B4-BE49-F238E27FC236}">
                <a16:creationId xmlns:a16="http://schemas.microsoft.com/office/drawing/2014/main" id="{537575DE-D13E-73B9-D973-C719E8F9D8F2}"/>
              </a:ext>
            </a:extLst>
          </p:cNvPr>
          <p:cNvSpPr txBox="1">
            <a:spLocks/>
          </p:cNvSpPr>
          <p:nvPr/>
        </p:nvSpPr>
        <p:spPr>
          <a:xfrm>
            <a:off x="1599874" y="5881204"/>
            <a:ext cx="3253952"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Singapore Tax module to  upload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6" name="Graphic 5">
            <a:extLst>
              <a:ext uri="{FF2B5EF4-FFF2-40B4-BE49-F238E27FC236}">
                <a16:creationId xmlns:a16="http://schemas.microsoft.com/office/drawing/2014/main" id="{D022EF42-82C2-FE2A-04E4-982CD8FE60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46272" y="3684045"/>
            <a:ext cx="2122954" cy="2122954"/>
          </a:xfrm>
          <a:prstGeom prst="rect">
            <a:avLst/>
          </a:prstGeom>
        </p:spPr>
      </p:pic>
      <p:pic>
        <p:nvPicPr>
          <p:cNvPr id="7" name="Picture 6">
            <a:extLst>
              <a:ext uri="{FF2B5EF4-FFF2-40B4-BE49-F238E27FC236}">
                <a16:creationId xmlns:a16="http://schemas.microsoft.com/office/drawing/2014/main" id="{31C42898-0E0C-290E-00AC-6F19521E038D}"/>
              </a:ext>
            </a:extLst>
          </p:cNvPr>
          <p:cNvPicPr>
            <a:picLocks noChangeAspect="1"/>
          </p:cNvPicPr>
          <p:nvPr/>
        </p:nvPicPr>
        <p:blipFill>
          <a:blip r:embed="rId4"/>
          <a:stretch>
            <a:fillRect/>
          </a:stretch>
        </p:blipFill>
        <p:spPr>
          <a:xfrm>
            <a:off x="4543714" y="4276660"/>
            <a:ext cx="630937" cy="630937"/>
          </a:xfrm>
          <a:prstGeom prst="rect">
            <a:avLst/>
          </a:prstGeom>
        </p:spPr>
      </p:pic>
      <p:pic>
        <p:nvPicPr>
          <p:cNvPr id="8" name="Picture 7">
            <a:extLst>
              <a:ext uri="{FF2B5EF4-FFF2-40B4-BE49-F238E27FC236}">
                <a16:creationId xmlns:a16="http://schemas.microsoft.com/office/drawing/2014/main" id="{12C5DB61-4854-308B-F690-FF7D70FC5E4C}"/>
              </a:ext>
            </a:extLst>
          </p:cNvPr>
          <p:cNvPicPr>
            <a:picLocks noChangeAspect="1"/>
          </p:cNvPicPr>
          <p:nvPr/>
        </p:nvPicPr>
        <p:blipFill>
          <a:blip r:embed="rId4"/>
          <a:stretch>
            <a:fillRect/>
          </a:stretch>
        </p:blipFill>
        <p:spPr>
          <a:xfrm>
            <a:off x="8481960" y="3931247"/>
            <a:ext cx="630937" cy="630937"/>
          </a:xfrm>
          <a:prstGeom prst="rect">
            <a:avLst/>
          </a:prstGeom>
        </p:spPr>
      </p:pic>
      <p:sp>
        <p:nvSpPr>
          <p:cNvPr id="9" name="Subtitle 2">
            <a:extLst>
              <a:ext uri="{FF2B5EF4-FFF2-40B4-BE49-F238E27FC236}">
                <a16:creationId xmlns:a16="http://schemas.microsoft.com/office/drawing/2014/main" id="{C71578F2-2B0B-206A-A2B2-B4BDEDADEFE6}"/>
              </a:ext>
            </a:extLst>
          </p:cNvPr>
          <p:cNvSpPr txBox="1">
            <a:spLocks/>
          </p:cNvSpPr>
          <p:nvPr/>
        </p:nvSpPr>
        <p:spPr>
          <a:xfrm>
            <a:off x="6071265" y="5881204"/>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Upload to Sage CE</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sp>
        <p:nvSpPr>
          <p:cNvPr id="11" name="Subtitle 2">
            <a:extLst>
              <a:ext uri="{FF2B5EF4-FFF2-40B4-BE49-F238E27FC236}">
                <a16:creationId xmlns:a16="http://schemas.microsoft.com/office/drawing/2014/main" id="{188C7E25-5981-2AA7-9803-DD2CD6A56F96}"/>
              </a:ext>
            </a:extLst>
          </p:cNvPr>
          <p:cNvSpPr txBox="1">
            <a:spLocks/>
          </p:cNvSpPr>
          <p:nvPr/>
        </p:nvSpPr>
        <p:spPr>
          <a:xfrm>
            <a:off x="9760867" y="5806998"/>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IRAS receives payload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12" name="Graphic 11">
            <a:extLst>
              <a:ext uri="{FF2B5EF4-FFF2-40B4-BE49-F238E27FC236}">
                <a16:creationId xmlns:a16="http://schemas.microsoft.com/office/drawing/2014/main" id="{59B554BF-EBF4-19CD-F5AE-3DDE7357E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5588" y="3684045"/>
            <a:ext cx="2122953" cy="2122953"/>
          </a:xfrm>
          <a:prstGeom prst="rect">
            <a:avLst/>
          </a:prstGeom>
        </p:spPr>
      </p:pic>
      <p:pic>
        <p:nvPicPr>
          <p:cNvPr id="14" name="Graphic 13">
            <a:extLst>
              <a:ext uri="{FF2B5EF4-FFF2-40B4-BE49-F238E27FC236}">
                <a16:creationId xmlns:a16="http://schemas.microsoft.com/office/drawing/2014/main" id="{07B91046-0748-3FF4-9884-27973FA9B4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3786" y="3631638"/>
            <a:ext cx="2116735" cy="2116735"/>
          </a:xfrm>
          <a:prstGeom prst="rect">
            <a:avLst/>
          </a:prstGeom>
        </p:spPr>
      </p:pic>
      <p:pic>
        <p:nvPicPr>
          <p:cNvPr id="16" name="Picture 15">
            <a:extLst>
              <a:ext uri="{FF2B5EF4-FFF2-40B4-BE49-F238E27FC236}">
                <a16:creationId xmlns:a16="http://schemas.microsoft.com/office/drawing/2014/main" id="{7B49093A-5651-79C6-8F81-CF044CFCA6A5}"/>
              </a:ext>
            </a:extLst>
          </p:cNvPr>
          <p:cNvPicPr>
            <a:picLocks noChangeAspect="1"/>
          </p:cNvPicPr>
          <p:nvPr/>
        </p:nvPicPr>
        <p:blipFill>
          <a:blip r:embed="rId4"/>
          <a:stretch>
            <a:fillRect/>
          </a:stretch>
        </p:blipFill>
        <p:spPr>
          <a:xfrm rot="10800000">
            <a:off x="8403029" y="4677037"/>
            <a:ext cx="630937" cy="630937"/>
          </a:xfrm>
          <a:prstGeom prst="rect">
            <a:avLst/>
          </a:prstGeom>
        </p:spPr>
      </p:pic>
    </p:spTree>
    <p:extLst>
      <p:ext uri="{BB962C8B-B14F-4D97-AF65-F5344CB8AC3E}">
        <p14:creationId xmlns:p14="http://schemas.microsoft.com/office/powerpoint/2010/main" val="217758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Completed</a:t>
            </a:r>
            <a:r>
              <a:rPr lang="en-US" sz="2000" b="1" i="0" dirty="0">
                <a:solidFill>
                  <a:schemeClr val="bg1"/>
                </a:solidFill>
                <a:latin typeface="Sage Text" panose="02010503040201060103" pitchFamily="2" charset="77"/>
              </a:rPr>
              <a:t> – 2024.2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761979" cy="2654573"/>
          </a:xfrm>
          <a:prstGeom prst="rect">
            <a:avLst/>
          </a:prstGeom>
          <a:noFill/>
        </p:spPr>
        <p:txBody>
          <a:bodyPr wrap="square" lIns="0" tIns="0" rIns="0" bIns="0" rtlCol="0">
            <a:spAutoFit/>
          </a:bodyPr>
          <a:lstStyle/>
          <a:p>
            <a:pPr algn="l"/>
            <a:r>
              <a:rPr lang="en-US" b="1" dirty="0">
                <a:latin typeface="Sage Text" panose="02010503040201060103" pitchFamily="2" charset="77"/>
              </a:rPr>
              <a:t>Subclassing Framework Web and Web API</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Two new wizards have been created for the Web Screens and one new wizard for the Web API to support partner subclassing of a business view while the Web Screen’s framework has been enhanced to performing the extended field mapping.</a:t>
            </a:r>
          </a:p>
          <a:p>
            <a:pPr algn="l"/>
            <a:endParaRPr lang="en-US" sz="1600" b="0" i="0" dirty="0">
              <a:solidFill>
                <a:schemeClr val="tx1"/>
              </a:solidFill>
              <a:latin typeface="Sage Text" panose="02010503040201060103" pitchFamily="2" charset="77"/>
            </a:endParaRPr>
          </a:p>
          <a:p>
            <a:pPr algn="l"/>
            <a:r>
              <a:rPr lang="en-US" sz="1600" dirty="0">
                <a:latin typeface="Sage Text" panose="02010503040201060103" pitchFamily="2" charset="77"/>
              </a:rPr>
              <a:t>The Customization Framework does not require enhancements to be able to create a customization package for the extended field(s).</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70FE50BD-0A95-5F3B-5B05-CF381EC8F88B}"/>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4D167553-C0D9-313E-5C33-F0AA28E2AEAB}"/>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Subclassing Framework</a:t>
            </a:r>
          </a:p>
        </p:txBody>
      </p:sp>
      <p:pic>
        <p:nvPicPr>
          <p:cNvPr id="2" name="Picture 1">
            <a:extLst>
              <a:ext uri="{FF2B5EF4-FFF2-40B4-BE49-F238E27FC236}">
                <a16:creationId xmlns:a16="http://schemas.microsoft.com/office/drawing/2014/main" id="{FD89B601-E7D3-906E-A991-426DB0EAAEB0}"/>
              </a:ext>
            </a:extLst>
          </p:cNvPr>
          <p:cNvPicPr>
            <a:picLocks noChangeAspect="1"/>
          </p:cNvPicPr>
          <p:nvPr/>
        </p:nvPicPr>
        <p:blipFill>
          <a:blip r:embed="rId2"/>
          <a:stretch>
            <a:fillRect/>
          </a:stretch>
        </p:blipFill>
        <p:spPr>
          <a:xfrm>
            <a:off x="8333931" y="1714500"/>
            <a:ext cx="3096397" cy="4004821"/>
          </a:xfrm>
          <a:prstGeom prst="rect">
            <a:avLst/>
          </a:prstGeom>
        </p:spPr>
      </p:pic>
    </p:spTree>
    <p:extLst>
      <p:ext uri="{BB962C8B-B14F-4D97-AF65-F5344CB8AC3E}">
        <p14:creationId xmlns:p14="http://schemas.microsoft.com/office/powerpoint/2010/main" val="107505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Upcoming Items</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15</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Overview</a:t>
            </a:r>
          </a:p>
        </p:txBody>
      </p:sp>
    </p:spTree>
    <p:extLst>
      <p:ext uri="{BB962C8B-B14F-4D97-AF65-F5344CB8AC3E}">
        <p14:creationId xmlns:p14="http://schemas.microsoft.com/office/powerpoint/2010/main" val="302366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“Before ID” logic is Incorrect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When creating a customization and determining widget placement, if a widget is required, does not respond to this property. </a:t>
            </a:r>
          </a:p>
          <a:p>
            <a:pPr algn="l"/>
            <a:r>
              <a:rPr lang="en-US" sz="1600" dirty="0">
                <a:latin typeface="Sage Text" panose="02010503040201060103" pitchFamily="2" charset="77"/>
              </a:rPr>
              <a:t>The desire is to properly react to placement of a widget either before or after a target widget.</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109327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Target</a:t>
            </a:r>
            <a:r>
              <a:rPr lang="en-US" sz="2000" b="1" i="0" dirty="0">
                <a:solidFill>
                  <a:schemeClr val="bg1"/>
                </a:solidFill>
                <a:latin typeface="Sage Text" panose="02010503040201060103" pitchFamily="2" charset="77"/>
              </a:rPr>
              <a: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08352"/>
          </a:xfrm>
          <a:prstGeom prst="rect">
            <a:avLst/>
          </a:prstGeom>
          <a:noFill/>
        </p:spPr>
        <p:txBody>
          <a:bodyPr wrap="square" lIns="0" tIns="0" rIns="0" bIns="0" rtlCol="0">
            <a:spAutoFit/>
          </a:bodyPr>
          <a:lstStyle/>
          <a:p>
            <a:pPr algn="l"/>
            <a:r>
              <a:rPr lang="en-US" b="1" dirty="0">
                <a:latin typeface="Sage Text" panose="02010503040201060103" pitchFamily="2" charset="77"/>
              </a:rPr>
              <a:t>Web API Error Messages are not Specific</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Error messages in the Web API do not raise the specific error message from the server which leads to frustration when attempting to diagnose failure. </a:t>
            </a:r>
          </a:p>
          <a:p>
            <a:pPr algn="l"/>
            <a:r>
              <a:rPr lang="en-US" sz="1600" dirty="0">
                <a:latin typeface="Sage Text" panose="02010503040201060103" pitchFamily="2" charset="77"/>
              </a:rPr>
              <a:t>The desire is to have specific error messages from server exposed while some messages will continue to remain generic (i.e., authentication, etc.).</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91767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15909"/>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API</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administration of web screen customizations are performed by the Customization Administration screen. </a:t>
            </a:r>
          </a:p>
          <a:p>
            <a:pPr algn="l"/>
            <a:r>
              <a:rPr lang="en-US" sz="1600" dirty="0">
                <a:latin typeface="Sage Text" panose="02010503040201060103" pitchFamily="2" charset="77"/>
              </a:rPr>
              <a:t>The desire is to provide a UI-less API for the import and maintenance of web screen customizations.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07121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Web Finder Compatibility with AS0020</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web screen finder is not compatible with business view AS0020. </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 finder definition to be successful with this business view.</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99940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5092449" y="4272085"/>
            <a:ext cx="2679192" cy="987552"/>
          </a:xfrm>
        </p:spPr>
        <p:txBody>
          <a:bodyPr/>
          <a:lstStyle/>
          <a:p>
            <a:r>
              <a:rPr lang="en-US" dirty="0"/>
              <a:t>Information Sharing</a:t>
            </a:r>
          </a:p>
          <a:p>
            <a:pPr lvl="1"/>
            <a:r>
              <a:rPr lang="en-US" dirty="0"/>
              <a:t>Tips, How To’s, etc.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5092449" y="1791618"/>
            <a:ext cx="2838958" cy="987552"/>
          </a:xfrm>
        </p:spPr>
        <p:txBody>
          <a:bodyPr/>
          <a:lstStyle/>
          <a:p>
            <a:r>
              <a:rPr lang="en-US" dirty="0"/>
              <a:t>What’s New</a:t>
            </a:r>
          </a:p>
          <a:p>
            <a:pPr lvl="1"/>
            <a:r>
              <a:rPr lang="en-US" dirty="0"/>
              <a:t>Application and SDK</a:t>
            </a:r>
          </a:p>
        </p:txBody>
      </p:sp>
      <p:sp>
        <p:nvSpPr>
          <p:cNvPr id="7" name="Text Placeholder 6">
            <a:extLst>
              <a:ext uri="{FF2B5EF4-FFF2-40B4-BE49-F238E27FC236}">
                <a16:creationId xmlns:a16="http://schemas.microsoft.com/office/drawing/2014/main" id="{05320C11-531B-C545-A4DF-617EB1EE0B3D}"/>
              </a:ext>
            </a:extLst>
          </p:cNvPr>
          <p:cNvSpPr>
            <a:spLocks noGrp="1"/>
          </p:cNvSpPr>
          <p:nvPr>
            <p:ph type="body" sz="quarter" idx="15"/>
          </p:nvPr>
        </p:nvSpPr>
        <p:spPr>
          <a:xfrm>
            <a:off x="8005944" y="1791618"/>
            <a:ext cx="3443487" cy="987552"/>
          </a:xfrm>
        </p:spPr>
        <p:txBody>
          <a:bodyPr/>
          <a:lstStyle/>
          <a:p>
            <a:r>
              <a:rPr lang="en-US" dirty="0"/>
              <a:t>Declarative  Report Framework</a:t>
            </a:r>
          </a:p>
          <a:p>
            <a:pPr lvl="1"/>
            <a:r>
              <a:rPr lang="en-US" dirty="0"/>
              <a:t>Explained</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5092449" y="3012343"/>
            <a:ext cx="2679192" cy="987552"/>
          </a:xfrm>
        </p:spPr>
        <p:txBody>
          <a:bodyPr/>
          <a:lstStyle/>
          <a:p>
            <a:r>
              <a:rPr lang="en-US" dirty="0"/>
              <a:t>Upcoming Items</a:t>
            </a:r>
          </a:p>
          <a:p>
            <a:pPr lvl="1"/>
            <a:r>
              <a:rPr lang="en-US" dirty="0"/>
              <a:t>Overview</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31572"/>
          </a:xfrm>
          <a:prstGeom prst="rect">
            <a:avLst/>
          </a:prstGeom>
          <a:noFill/>
        </p:spPr>
        <p:txBody>
          <a:bodyPr wrap="square" lIns="0" tIns="0" rIns="0" bIns="0" rtlCol="0">
            <a:spAutoFit/>
          </a:bodyPr>
          <a:lstStyle/>
          <a:p>
            <a:pPr algn="l"/>
            <a:r>
              <a:rPr lang="en-US" b="1" dirty="0">
                <a:latin typeface="Sage Text" panose="02010503040201060103" pitchFamily="2" charset="77"/>
              </a:rPr>
              <a:t>Numeric Composite Helper has hide/show issue.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numeric composite helper hides the label and input widget successfully, but un-hiding only displays the label. This is due to a layering issue in the supporting helpers. </a:t>
            </a:r>
          </a:p>
          <a:p>
            <a:pPr algn="l"/>
            <a:r>
              <a:rPr lang="en-US" sz="1600" b="0" i="0" dirty="0">
                <a:solidFill>
                  <a:schemeClr val="tx1"/>
                </a:solidFill>
                <a:latin typeface="Sage Text" panose="02010503040201060103" pitchFamily="2" charset="77"/>
              </a:rPr>
              <a:t>The desire is to be able to successfully hide and un-hide widgets as expected. </a:t>
            </a:r>
          </a:p>
          <a:p>
            <a:pPr algn="l"/>
            <a:r>
              <a:rPr lang="en-US" sz="1600" b="0" i="0" dirty="0">
                <a:solidFill>
                  <a:schemeClr val="tx1"/>
                </a:solidFill>
                <a:latin typeface="Sage Text" panose="02010503040201060103" pitchFamily="2" charset="77"/>
              </a:rPr>
              <a:t>Note: A workaround is </a:t>
            </a:r>
            <a:r>
              <a:rPr lang="en-US" sz="1600" dirty="0">
                <a:latin typeface="Sage Text" panose="02010503040201060103" pitchFamily="2" charset="77"/>
              </a:rPr>
              <a:t>to place the hide/un-hide check on the &lt;DIV&gt; element as opposed to using the composite helper property.</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43219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92908"/>
          </a:xfrm>
          <a:prstGeom prst="rect">
            <a:avLst/>
          </a:prstGeom>
          <a:noFill/>
        </p:spPr>
        <p:txBody>
          <a:bodyPr wrap="square" lIns="0" tIns="0" rIns="0" bIns="0" rtlCol="0">
            <a:spAutoFit/>
          </a:bodyPr>
          <a:lstStyle/>
          <a:p>
            <a:pPr algn="l"/>
            <a:r>
              <a:rPr lang="en-US" b="1" dirty="0">
                <a:latin typeface="Sage Text" panose="02010503040201060103" pitchFamily="2" charset="77"/>
              </a:rPr>
              <a:t>Finder Composite Helper does not Implement a Hamburger Label</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finder composite helper has the interface properties to create a hamburger label; however, the composite helper does not have the supporting logic. </a:t>
            </a:r>
          </a:p>
          <a:p>
            <a:pPr algn="l"/>
            <a:r>
              <a:rPr lang="en-US" sz="1600" b="0" i="0" dirty="0">
                <a:solidFill>
                  <a:schemeClr val="tx1"/>
                </a:solidFill>
                <a:latin typeface="Sage Text" panose="02010503040201060103" pitchFamily="2" charset="77"/>
              </a:rPr>
              <a:t>The desire is to implement this functionality for the exposed interface.</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85973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Solution Generation Wizard to create {XX}CommonResx file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Internal Sage solution</a:t>
            </a:r>
            <a:r>
              <a:rPr lang="en-US" sz="1600" dirty="0">
                <a:latin typeface="Sage Text" panose="02010503040201060103" pitchFamily="2" charset="77"/>
              </a:rPr>
              <a:t>s have a common resource file per module, and this should also be done for partner solutions. </a:t>
            </a:r>
          </a:p>
          <a:p>
            <a:pPr algn="l"/>
            <a:r>
              <a:rPr lang="en-US" sz="1600" dirty="0">
                <a:latin typeface="Sage Text" panose="02010503040201060103" pitchFamily="2" charset="77"/>
              </a:rPr>
              <a:t>The desire is to provide this feature for partner solutions.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631513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00794"/>
          </a:xfrm>
          <a:prstGeom prst="rect">
            <a:avLst/>
          </a:prstGeom>
          <a:noFill/>
        </p:spPr>
        <p:txBody>
          <a:bodyPr wrap="square" lIns="0" tIns="0" rIns="0" bIns="0" rtlCol="0">
            <a:spAutoFit/>
          </a:bodyPr>
          <a:lstStyle/>
          <a:p>
            <a:pPr algn="l"/>
            <a:r>
              <a:rPr lang="en-US" b="1" dirty="0">
                <a:latin typeface="Sage Text" panose="02010503040201060103" pitchFamily="2" charset="77"/>
              </a:rPr>
              <a:t>Visual Studio 2022 for Development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Sage 300 Web SDK Wizards are compatible with Visual Studio 2019. With the recent release of Visual Studio 2022, the desire is to have these wizards be compatible with 2022.</a:t>
            </a:r>
          </a:p>
          <a:p>
            <a:pPr algn="l"/>
            <a:r>
              <a:rPr lang="en-US" sz="1600" dirty="0">
                <a:latin typeface="Sage Text" panose="02010503040201060103" pitchFamily="2" charset="77"/>
              </a:rPr>
              <a:t>Note: This was attempted for the recent release of Sage 300 2023; however, with the new Visual Studio 2022 format, the 2019 wizards are not compatible with 2022 and this could not be overcome for 2023. Work with Microsoft is on-going.</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790535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654573"/>
          </a:xfrm>
          <a:prstGeom prst="rect">
            <a:avLst/>
          </a:prstGeom>
          <a:noFill/>
        </p:spPr>
        <p:txBody>
          <a:bodyPr wrap="square" lIns="0" tIns="0" rIns="0" bIns="0" rtlCol="0">
            <a:spAutoFit/>
          </a:bodyPr>
          <a:lstStyle/>
          <a:p>
            <a:pPr algn="l"/>
            <a:r>
              <a:rPr lang="en-US" b="1" dirty="0">
                <a:latin typeface="Sage Text" panose="02010503040201060103" pitchFamily="2" charset="77"/>
              </a:rPr>
              <a:t>Web Screen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screens can be invoked and displayed within an iFrame in Sage CRM. However, this proxy has specific Sage CRM bits. With the upcoming development of Sage 300 Payroll web screens and the integration with Sage HRMS, this proxy will be modified to allow generic access.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the display a Sage 300 web screen from any caller by leveraging the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CC3AD6AC-8F39-EFC6-BC86-935BB022E295}"/>
              </a:ext>
            </a:extLst>
          </p:cNvPr>
          <p:cNvGrpSpPr/>
          <p:nvPr/>
        </p:nvGrpSpPr>
        <p:grpSpPr>
          <a:xfrm>
            <a:off x="7903871" y="2347759"/>
            <a:ext cx="3961866" cy="3625923"/>
            <a:chOff x="8209976" y="2399992"/>
            <a:chExt cx="3961866" cy="3625923"/>
          </a:xfrm>
        </p:grpSpPr>
        <p:grpSp>
          <p:nvGrpSpPr>
            <p:cNvPr id="6" name="Group 5">
              <a:extLst>
                <a:ext uri="{FF2B5EF4-FFF2-40B4-BE49-F238E27FC236}">
                  <a16:creationId xmlns:a16="http://schemas.microsoft.com/office/drawing/2014/main" id="{5957A193-C876-34BF-5AD2-512B364B4B07}"/>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94D69F4D-09E9-77C2-EF7D-3D4A32698260}"/>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E15F1799-3F60-678E-663B-8CB35CBDFFFD}"/>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214403AE-6670-B8D3-8F33-149F684C4801}"/>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2B5B1030-C5D0-513D-CDF2-F18F7BB56160}"/>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F71D44C-796C-964B-89CE-A394CBB2E6BC}"/>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268F4407-A9B3-5E86-539F-F451D952EB46}"/>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8B59FEF1-202A-27D4-4867-7C349B174A6A}"/>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B00966E0-919C-D398-3A1F-F6494A78C2E8}"/>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DA65A3E3-9ABC-9E8B-5B97-8CF9F24AEAB5}"/>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DA0555BD-C327-6D0E-10B8-79BFE3A7CFF5}"/>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B18EFFF-3FE7-E11A-4E56-F9E960BF4A6A}"/>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B5289432-9A05-AFB8-CE0F-15A7258ED364}"/>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4E29AD3C-62D8-1DF4-42C3-07878049B79B}"/>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B147059-B664-E720-5375-FF56982BD3B4}"/>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2319A51-AAD6-BD0E-6847-74C524DAB85C}"/>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19A05384-E57F-6497-E4C8-2415496A5E92}"/>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9DD7291D-FC9A-5F89-C7AE-3EF0F3C965E3}"/>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08708E0D-1323-CA0E-71AB-52378278B04E}"/>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371170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915909"/>
          </a:xfrm>
          <a:prstGeom prst="rect">
            <a:avLst/>
          </a:prstGeom>
          <a:noFill/>
        </p:spPr>
        <p:txBody>
          <a:bodyPr wrap="square" lIns="0" tIns="0" rIns="0" bIns="0" rtlCol="0">
            <a:spAutoFit/>
          </a:bodyPr>
          <a:lstStyle/>
          <a:p>
            <a:pPr algn="l"/>
            <a:r>
              <a:rPr lang="en-US" b="1" dirty="0">
                <a:latin typeface="Sage Text" panose="02010503040201060103" pitchFamily="2" charset="77"/>
              </a:rPr>
              <a:t>Public – Private Key Encryption for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 proxy is only utilized by CRM integration. New proxy will remove CRM logic and offer a public key for consumer to encrypt before entering.</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any caller to encrypt credentials before accessing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8F037771-8D7D-E52C-E082-D6256E0D85C2}"/>
              </a:ext>
            </a:extLst>
          </p:cNvPr>
          <p:cNvGrpSpPr/>
          <p:nvPr/>
        </p:nvGrpSpPr>
        <p:grpSpPr>
          <a:xfrm>
            <a:off x="7760617" y="2198081"/>
            <a:ext cx="3961866" cy="3625923"/>
            <a:chOff x="8209976" y="2399992"/>
            <a:chExt cx="3961866" cy="3625923"/>
          </a:xfrm>
        </p:grpSpPr>
        <p:grpSp>
          <p:nvGrpSpPr>
            <p:cNvPr id="6" name="Group 5">
              <a:extLst>
                <a:ext uri="{FF2B5EF4-FFF2-40B4-BE49-F238E27FC236}">
                  <a16:creationId xmlns:a16="http://schemas.microsoft.com/office/drawing/2014/main" id="{7F572B36-C084-03DC-A540-BCB21CEEDA25}"/>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27E43CFE-E882-A420-5F46-97C56CC89BF6}"/>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A196B059-90B0-42FB-9A91-A5F9848AD669}"/>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345E5EF5-6072-D4C9-F0F8-2C06F2256122}"/>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B69E8FC0-B141-0A5D-9883-D0E1359DDF5A}"/>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4E925EB-8B4A-42FD-B2EE-185F1667A537}"/>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F1777D2C-9ED3-CDFA-0155-CF0013311ABF}"/>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D658EE25-FED7-510E-67B6-A059246A8172}"/>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4FF417BC-B0C3-DD75-E8AB-2ADED561FC50}"/>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8B74D1C3-82F4-6A1E-7406-708E58D8393F}"/>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FA2902EC-3743-7C35-2E45-B0D21C20ED7C}"/>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CAB42C4-9AB7-CCEC-9B38-23BCE0BFCB5C}"/>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CE6ECC38-78B8-D3E8-283E-8C34EF77D7A0}"/>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3C6D64F2-1E11-D2ED-B8F0-0FE28579592A}"/>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25D4720-5095-2224-FD43-D3D67D749BD5}"/>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E8BC799-CCCD-D1E5-E2CC-B408A6C65BB2}"/>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FEB9BB5A-93E3-D47B-1F53-8FFD5F2171A4}"/>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EE9ED7F8-F8AC-6826-2762-600674FB2D88}"/>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A1E6BAFE-DBA0-6A9E-0B89-2AD579095EED}"/>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155088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a:t>
            </a:r>
            <a:r>
              <a:rPr lang="en-US" sz="2000" b="1" dirty="0">
                <a:solidFill>
                  <a:schemeClr val="bg1"/>
                </a:solidFill>
                <a:latin typeface="Sage Text" panose="02010503040201060103" pitchFamily="2" charset="77"/>
              </a:rPr>
              <a:t>x</a:t>
            </a:r>
            <a:endParaRPr lang="en-US" sz="2000" b="1" i="0" dirty="0">
              <a:solidFill>
                <a:schemeClr val="bg1"/>
              </a:solidFill>
              <a:latin typeface="Sage Text" panose="02010503040201060103" pitchFamily="2" charset="77"/>
            </a:endParaRP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423467"/>
          </a:xfrm>
          <a:prstGeom prst="rect">
            <a:avLst/>
          </a:prstGeom>
          <a:noFill/>
        </p:spPr>
        <p:txBody>
          <a:bodyPr wrap="square" lIns="0" tIns="0" rIns="0" bIns="0" rtlCol="0">
            <a:spAutoFit/>
          </a:bodyPr>
          <a:lstStyle/>
          <a:p>
            <a:pPr algn="l"/>
            <a:r>
              <a:rPr lang="en-US" b="1" dirty="0">
                <a:latin typeface="Sage Text" panose="02010503040201060103" pitchFamily="2" charset="77"/>
              </a:rPr>
              <a:t>Wizard Enhancements for Grid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Code Generation Wizard makes “assumptions” for generation of code for grids.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remove some of these assumptions during code generation.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115070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AOM to be included in Web SDK</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AOM is delivered via DPP.</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the AOM in the Web SDK and make the source code and project available for partners to generate an AOM for their views.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485485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Enhanced Flow in Customization Wizard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the flow in the Customization Wizard is not ideal or efficient.</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an enhanced flow during the customization creation process.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62789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669688"/>
          </a:xfrm>
          <a:prstGeom prst="rect">
            <a:avLst/>
          </a:prstGeom>
          <a:noFill/>
        </p:spPr>
        <p:txBody>
          <a:bodyPr wrap="square" lIns="0" tIns="0" rIns="0" bIns="0" rtlCol="0">
            <a:spAutoFit/>
          </a:bodyPr>
          <a:lstStyle/>
          <a:p>
            <a:pPr algn="l"/>
            <a:r>
              <a:rPr lang="en-US" b="1" dirty="0">
                <a:latin typeface="Sage Text" panose="02010503040201060103" pitchFamily="2" charset="77"/>
              </a:rPr>
              <a:t>Moving Away from Knockout</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Knock</a:t>
            </a:r>
            <a:r>
              <a:rPr lang="en-US" sz="1600" dirty="0">
                <a:latin typeface="Sage Text" panose="02010503040201060103" pitchFamily="2" charset="77"/>
              </a:rPr>
              <a:t>out is used for two-way binding in the web screens. We have performed a POC with using Kendo MVVM for two-way native binding.</a:t>
            </a:r>
          </a:p>
          <a:p>
            <a:pPr algn="l"/>
            <a:r>
              <a:rPr lang="en-US" sz="1600" b="0" i="0" dirty="0">
                <a:solidFill>
                  <a:schemeClr val="tx1"/>
                </a:solidFill>
                <a:latin typeface="Sage Text" panose="02010503040201060103" pitchFamily="2" charset="77"/>
              </a:rPr>
              <a:t>The desire is to eliminate Knockout in-lieu of a more native implementation.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6447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What’s New</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Application and SDK</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Information Sharing</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Tips, How To’s, etc.</a:t>
            </a:r>
          </a:p>
        </p:txBody>
      </p:sp>
    </p:spTree>
    <p:extLst>
      <p:ext uri="{BB962C8B-B14F-4D97-AF65-F5344CB8AC3E}">
        <p14:creationId xmlns:p14="http://schemas.microsoft.com/office/powerpoint/2010/main" val="3625769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631763"/>
          </a:xfrm>
          <a:prstGeom prst="rect">
            <a:avLst/>
          </a:prstGeom>
          <a:noFill/>
        </p:spPr>
        <p:txBody>
          <a:bodyPr wrap="square" numCol="1" rtlCol="0">
            <a:spAutoFit/>
          </a:bodyPr>
          <a:lstStyle/>
          <a:p>
            <a:pPr marL="285664" indent="-285664">
              <a:buFont typeface="Arial" panose="020B0604020202020204" pitchFamily="34" charset="0"/>
              <a:buChar char="•"/>
            </a:pPr>
            <a:r>
              <a:rPr lang="en-CA" dirty="0"/>
              <a:t>What is it?</a:t>
            </a:r>
          </a:p>
          <a:p>
            <a:pPr marL="742864" lvl="1" indent="-285664">
              <a:buFont typeface="Arial" panose="020B0604020202020204" pitchFamily="34" charset="0"/>
              <a:buChar char="•"/>
            </a:pPr>
            <a:r>
              <a:rPr lang="en-CA" sz="1600" dirty="0"/>
              <a:t>An attribute assigned to every public property of an MVC model containing relevant information from the underlying business view</a:t>
            </a:r>
          </a:p>
          <a:p>
            <a:pPr marL="285664" indent="-285664">
              <a:buFont typeface="Arial" panose="020B0604020202020204" pitchFamily="34" charset="0"/>
              <a:buChar char="•"/>
            </a:pPr>
            <a:r>
              <a:rPr lang="en-CA" dirty="0"/>
              <a:t>Why is it needed?</a:t>
            </a:r>
          </a:p>
          <a:p>
            <a:pPr marL="742864" lvl="1" indent="-285664">
              <a:buFont typeface="Arial" panose="020B0604020202020204" pitchFamily="34" charset="0"/>
              <a:buChar char="•"/>
            </a:pPr>
            <a:r>
              <a:rPr lang="en-CA" sz="1600" dirty="0"/>
              <a:t>Not all business logic requires this attribute, but for those that do, it simplifies the managed code when the property is being assigned from JavaScript</a:t>
            </a:r>
          </a:p>
          <a:p>
            <a:pPr marL="742864" lvl="1" indent="-285664">
              <a:buFont typeface="Arial" panose="020B0604020202020204" pitchFamily="34" charset="0"/>
              <a:buChar char="•"/>
            </a:pPr>
            <a:r>
              <a:rPr lang="en-CA" sz="1600" dirty="0"/>
              <a:t>Will be leveraged by future HTML Helpers to simplify CSHTML code</a:t>
            </a:r>
          </a:p>
          <a:p>
            <a:pPr marL="285664" indent="-285664">
              <a:buFont typeface="Arial" panose="020B0604020202020204" pitchFamily="34" charset="0"/>
              <a:buChar char="•"/>
            </a:pPr>
            <a:r>
              <a:rPr lang="en-CA" dirty="0"/>
              <a:t>Do all model properties have this attribute?</a:t>
            </a:r>
          </a:p>
          <a:p>
            <a:pPr marL="742864" lvl="1" indent="-285664">
              <a:buFont typeface="Arial" panose="020B0604020202020204" pitchFamily="34" charset="0"/>
              <a:buChar char="•"/>
            </a:pPr>
            <a:r>
              <a:rPr lang="en-CA" sz="1600" dirty="0"/>
              <a:t>Yes, as of Sage 300 2023 (whether they require it or not) via the new Sage 300 View Field Attribute Wizard. See Web SDK for more information.</a:t>
            </a:r>
          </a:p>
        </p:txBody>
      </p:sp>
      <p:pic>
        <p:nvPicPr>
          <p:cNvPr id="7" name="Picture 6">
            <a:extLst>
              <a:ext uri="{FF2B5EF4-FFF2-40B4-BE49-F238E27FC236}">
                <a16:creationId xmlns:a16="http://schemas.microsoft.com/office/drawing/2014/main" id="{FFF2CCB5-7A00-3AD1-72D7-B7B4FD640CED}"/>
              </a:ext>
            </a:extLst>
          </p:cNvPr>
          <p:cNvPicPr>
            <a:picLocks noChangeAspect="1"/>
          </p:cNvPicPr>
          <p:nvPr/>
        </p:nvPicPr>
        <p:blipFill>
          <a:blip r:embed="rId3"/>
          <a:stretch>
            <a:fillRect/>
          </a:stretch>
        </p:blipFill>
        <p:spPr>
          <a:xfrm>
            <a:off x="170670" y="1938545"/>
            <a:ext cx="5957889" cy="1604963"/>
          </a:xfrm>
          <a:prstGeom prst="rect">
            <a:avLst/>
          </a:prstGeom>
        </p:spPr>
      </p:pic>
      <p:sp>
        <p:nvSpPr>
          <p:cNvPr id="10" name="TextBox 9">
            <a:extLst>
              <a:ext uri="{FF2B5EF4-FFF2-40B4-BE49-F238E27FC236}">
                <a16:creationId xmlns:a16="http://schemas.microsoft.com/office/drawing/2014/main" id="{E6860725-0A0C-D654-F899-5BAFFDB38619}"/>
              </a:ext>
            </a:extLst>
          </p:cNvPr>
          <p:cNvSpPr txBox="1"/>
          <p:nvPr/>
        </p:nvSpPr>
        <p:spPr>
          <a:xfrm>
            <a:off x="419098" y="4337186"/>
            <a:ext cx="8858501" cy="1785104"/>
          </a:xfrm>
          <a:prstGeom prst="rect">
            <a:avLst/>
          </a:prstGeom>
          <a:noFill/>
        </p:spPr>
        <p:txBody>
          <a:bodyPr wrap="square" numCol="1" rtlCol="0">
            <a:spAutoFit/>
          </a:bodyPr>
          <a:lstStyle/>
          <a:p>
            <a:pPr marL="285664" indent="-285664">
              <a:buFont typeface="Arial" panose="020B0604020202020204" pitchFamily="34" charset="0"/>
              <a:buChar char="•"/>
            </a:pPr>
            <a:r>
              <a:rPr lang="en-CA" dirty="0"/>
              <a:t>ViewFieldHelper</a:t>
            </a:r>
          </a:p>
          <a:p>
            <a:pPr marL="742864" lvl="1" indent="-285664">
              <a:buFont typeface="Arial" panose="020B0604020202020204" pitchFamily="34" charset="0"/>
              <a:buChar char="•"/>
            </a:pPr>
            <a:r>
              <a:rPr lang="en-CA" sz="1600" dirty="0"/>
              <a:t>GetPropertyId</a:t>
            </a:r>
          </a:p>
          <a:p>
            <a:pPr marL="742864" lvl="1" indent="-285664">
              <a:buFont typeface="Arial" panose="020B0604020202020204" pitchFamily="34" charset="0"/>
              <a:buChar char="•"/>
            </a:pPr>
            <a:r>
              <a:rPr lang="en-CA" sz="1600" dirty="0"/>
              <a:t>GetPropertyName, GetPropertyFieldType</a:t>
            </a:r>
          </a:p>
          <a:p>
            <a:pPr marL="742864" lvl="1" indent="-285664">
              <a:buFont typeface="Arial" panose="020B0604020202020204" pitchFamily="34" charset="0"/>
              <a:buChar char="•"/>
            </a:pPr>
            <a:r>
              <a:rPr lang="en-CA" sz="1600" dirty="0"/>
              <a:t>GetPropertySize, GetPropertyPrecision</a:t>
            </a:r>
          </a:p>
          <a:p>
            <a:pPr marL="742864" lvl="1" indent="-285664">
              <a:buFont typeface="Arial" panose="020B0604020202020204" pitchFamily="34" charset="0"/>
              <a:buChar char="•"/>
            </a:pPr>
            <a:r>
              <a:rPr lang="en-CA" sz="1600" dirty="0"/>
              <a:t>GetPropertyMask, GetPropertyNumberDomain</a:t>
            </a:r>
          </a:p>
          <a:p>
            <a:pPr marL="742864" lvl="1"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(U).GetCustomAttributeValue&lt;ViewFieldAttribute,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&gt;(attr =&gt; attr.Mask, property);</a:t>
            </a:r>
            <a:endParaRPr lang="en-CA" sz="1400" dirty="0"/>
          </a:p>
        </p:txBody>
      </p:sp>
    </p:spTree>
    <p:extLst>
      <p:ext uri="{BB962C8B-B14F-4D97-AF65-F5344CB8AC3E}">
        <p14:creationId xmlns:p14="http://schemas.microsoft.com/office/powerpoint/2010/main" val="373250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559C925E-AFE4-385B-7316-2212A7912C8E}"/>
              </a:ext>
            </a:extLst>
          </p:cNvPr>
          <p:cNvPicPr>
            <a:picLocks noChangeAspect="1"/>
          </p:cNvPicPr>
          <p:nvPr/>
        </p:nvPicPr>
        <p:blipFill>
          <a:blip r:embed="rId3"/>
          <a:stretch>
            <a:fillRect/>
          </a:stretch>
        </p:blipFill>
        <p:spPr>
          <a:xfrm>
            <a:off x="275593" y="1904156"/>
            <a:ext cx="5820407" cy="1006072"/>
          </a:xfrm>
          <a:prstGeom prst="rect">
            <a:avLst/>
          </a:prstGeom>
        </p:spPr>
      </p:pic>
      <p:pic>
        <p:nvPicPr>
          <p:cNvPr id="11" name="Picture 10">
            <a:extLst>
              <a:ext uri="{FF2B5EF4-FFF2-40B4-BE49-F238E27FC236}">
                <a16:creationId xmlns:a16="http://schemas.microsoft.com/office/drawing/2014/main" id="{FF303B87-51F8-4B4E-7BA8-877D245C6BD6}"/>
              </a:ext>
            </a:extLst>
          </p:cNvPr>
          <p:cNvPicPr>
            <a:picLocks noChangeAspect="1"/>
          </p:cNvPicPr>
          <p:nvPr/>
        </p:nvPicPr>
        <p:blipFill>
          <a:blip r:embed="rId4"/>
          <a:stretch>
            <a:fillRect/>
          </a:stretch>
        </p:blipFill>
        <p:spPr>
          <a:xfrm>
            <a:off x="419098" y="3110185"/>
            <a:ext cx="5343009" cy="1551197"/>
          </a:xfrm>
          <a:prstGeom prst="rect">
            <a:avLst/>
          </a:prstGeom>
        </p:spPr>
      </p:pic>
      <p:pic>
        <p:nvPicPr>
          <p:cNvPr id="14" name="Picture 13">
            <a:extLst>
              <a:ext uri="{FF2B5EF4-FFF2-40B4-BE49-F238E27FC236}">
                <a16:creationId xmlns:a16="http://schemas.microsoft.com/office/drawing/2014/main" id="{3D401C02-DDD6-3921-575E-C079835E2AF6}"/>
              </a:ext>
            </a:extLst>
          </p:cNvPr>
          <p:cNvPicPr>
            <a:picLocks noChangeAspect="1"/>
          </p:cNvPicPr>
          <p:nvPr/>
        </p:nvPicPr>
        <p:blipFill>
          <a:blip r:embed="rId5"/>
          <a:stretch>
            <a:fillRect/>
          </a:stretch>
        </p:blipFill>
        <p:spPr>
          <a:xfrm>
            <a:off x="419098" y="5015027"/>
            <a:ext cx="6004920" cy="912048"/>
          </a:xfrm>
          <a:prstGeom prst="rect">
            <a:avLst/>
          </a:prstGeom>
        </p:spPr>
      </p:pic>
      <p:graphicFrame>
        <p:nvGraphicFramePr>
          <p:cNvPr id="15" name="Object 14">
            <a:extLst>
              <a:ext uri="{FF2B5EF4-FFF2-40B4-BE49-F238E27FC236}">
                <a16:creationId xmlns:a16="http://schemas.microsoft.com/office/drawing/2014/main" id="{41C7607C-2467-2A96-BDF0-F86C83230172}"/>
              </a:ext>
            </a:extLst>
          </p:cNvPr>
          <p:cNvGraphicFramePr>
            <a:graphicFrameLocks noChangeAspect="1"/>
          </p:cNvGraphicFramePr>
          <p:nvPr/>
        </p:nvGraphicFramePr>
        <p:xfrm>
          <a:off x="6536455" y="1869702"/>
          <a:ext cx="5228823" cy="1794712"/>
        </p:xfrm>
        <a:graphic>
          <a:graphicData uri="http://schemas.openxmlformats.org/presentationml/2006/ole">
            <mc:AlternateContent xmlns:mc="http://schemas.openxmlformats.org/markup-compatibility/2006">
              <mc:Choice xmlns:v="urn:schemas-microsoft-com:vml" Requires="v">
                <p:oleObj name="Bitmap Image" r:id="rId6" imgW="8658360" imgH="2971800" progId="Paint.Picture">
                  <p:embed/>
                </p:oleObj>
              </mc:Choice>
              <mc:Fallback>
                <p:oleObj name="Bitmap Image" r:id="rId6" imgW="8658360" imgH="2971800" progId="Paint.Picture">
                  <p:embed/>
                  <p:pic>
                    <p:nvPicPr>
                      <p:cNvPr id="15" name="Object 14">
                        <a:extLst>
                          <a:ext uri="{FF2B5EF4-FFF2-40B4-BE49-F238E27FC236}">
                            <a16:creationId xmlns:a16="http://schemas.microsoft.com/office/drawing/2014/main" id="{41C7607C-2467-2A96-BDF0-F86C83230172}"/>
                          </a:ext>
                        </a:extLst>
                      </p:cNvPr>
                      <p:cNvPicPr/>
                      <p:nvPr/>
                    </p:nvPicPr>
                    <p:blipFill>
                      <a:blip r:embed="rId7"/>
                      <a:stretch>
                        <a:fillRect/>
                      </a:stretch>
                    </p:blipFill>
                    <p:spPr>
                      <a:xfrm>
                        <a:off x="6536455" y="1869702"/>
                        <a:ext cx="5228823" cy="1794712"/>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1F235977-AB26-6BA0-D179-0908EF908C54}"/>
              </a:ext>
            </a:extLst>
          </p:cNvPr>
          <p:cNvSpPr txBox="1"/>
          <p:nvPr/>
        </p:nvSpPr>
        <p:spPr>
          <a:xfrm>
            <a:off x="6624848" y="3885783"/>
            <a:ext cx="5228823" cy="2215991"/>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Gets access to business layer property without having to know Index or Name</a:t>
            </a:r>
          </a:p>
          <a:p>
            <a:pPr marL="285664" indent="-285664">
              <a:buFont typeface="Arial" panose="020B0604020202020204" pitchFamily="34" charset="0"/>
              <a:buChar char="•"/>
            </a:pPr>
            <a:r>
              <a:rPr lang="en-CA" sz="1600" dirty="0"/>
              <a:t>Base Repositories have methods that already use helpers today</a:t>
            </a:r>
          </a:p>
          <a:p>
            <a:pPr marL="742864" lvl="1" indent="-285664">
              <a:buFont typeface="Arial" panose="020B0604020202020204" pitchFamily="34" charset="0"/>
              <a:buChar char="•"/>
            </a:pPr>
            <a:r>
              <a:rPr lang="en-CA" sz="1600" dirty="0"/>
              <a:t>GetValuesByProperty</a:t>
            </a:r>
          </a:p>
          <a:p>
            <a:pPr marL="1200064" lvl="2"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GetValue&lt;U&gt;(ViewFieldHelper.GetPropertyId&lt;U&gt;(property));</a:t>
            </a:r>
          </a:p>
          <a:p>
            <a:pPr marL="742864" lvl="1" indent="-285664">
              <a:buFont typeface="Arial" panose="020B0604020202020204" pitchFamily="34" charset="0"/>
              <a:buChar char="•"/>
            </a:pPr>
            <a:r>
              <a:rPr lang="en-US" sz="1600" dirty="0">
                <a:solidFill>
                  <a:srgbClr val="000000"/>
                </a:solidFill>
                <a:latin typeface="Consolas" panose="020B0609020204030204" pitchFamily="49" charset="0"/>
              </a:rPr>
              <a:t>SetValueByProperty</a:t>
            </a:r>
            <a:endParaRPr lang="en-CA" sz="1600" dirty="0"/>
          </a:p>
        </p:txBody>
      </p:sp>
      <p:sp>
        <p:nvSpPr>
          <p:cNvPr id="17" name="Arrow: Down 16">
            <a:extLst>
              <a:ext uri="{FF2B5EF4-FFF2-40B4-BE49-F238E27FC236}">
                <a16:creationId xmlns:a16="http://schemas.microsoft.com/office/drawing/2014/main" id="{EF29FBC8-6A75-CBC8-49BC-A7F2B49F648A}"/>
              </a:ext>
            </a:extLst>
          </p:cNvPr>
          <p:cNvSpPr/>
          <p:nvPr/>
        </p:nvSpPr>
        <p:spPr>
          <a:xfrm>
            <a:off x="2969274" y="281588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8" name="Arrow: Down 17">
            <a:extLst>
              <a:ext uri="{FF2B5EF4-FFF2-40B4-BE49-F238E27FC236}">
                <a16:creationId xmlns:a16="http://schemas.microsoft.com/office/drawing/2014/main" id="{AFAED571-62C0-C023-30A0-DB18C6F42CAF}"/>
              </a:ext>
            </a:extLst>
          </p:cNvPr>
          <p:cNvSpPr/>
          <p:nvPr/>
        </p:nvSpPr>
        <p:spPr>
          <a:xfrm>
            <a:off x="3064468" y="4634844"/>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9" name="Arrow: Down 18">
            <a:extLst>
              <a:ext uri="{FF2B5EF4-FFF2-40B4-BE49-F238E27FC236}">
                <a16:creationId xmlns:a16="http://schemas.microsoft.com/office/drawing/2014/main" id="{0B44E01D-09C4-8BB5-9C59-BC3673B89A86}"/>
              </a:ext>
            </a:extLst>
          </p:cNvPr>
          <p:cNvSpPr/>
          <p:nvPr/>
        </p:nvSpPr>
        <p:spPr>
          <a:xfrm>
            <a:off x="8365703" y="144107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407670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2</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C27E1852-B9FE-0B3F-EF6B-46E863ABA289}"/>
              </a:ext>
            </a:extLst>
          </p:cNvPr>
          <p:cNvPicPr>
            <a:picLocks noChangeAspect="1"/>
          </p:cNvPicPr>
          <p:nvPr/>
        </p:nvPicPr>
        <p:blipFill>
          <a:blip r:embed="rId3"/>
          <a:stretch>
            <a:fillRect/>
          </a:stretch>
        </p:blipFill>
        <p:spPr>
          <a:xfrm>
            <a:off x="810950" y="2407192"/>
            <a:ext cx="10191750" cy="2533650"/>
          </a:xfrm>
          <a:prstGeom prst="rect">
            <a:avLst/>
          </a:prstGeom>
        </p:spPr>
      </p:pic>
    </p:spTree>
    <p:extLst>
      <p:ext uri="{BB962C8B-B14F-4D97-AF65-F5344CB8AC3E}">
        <p14:creationId xmlns:p14="http://schemas.microsoft.com/office/powerpoint/2010/main" val="4750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035355" y="2567225"/>
            <a:ext cx="6156645" cy="1723549"/>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Can you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Can the Code Generation Wizard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What needs to be added to sync the grids?</a:t>
            </a:r>
          </a:p>
          <a:p>
            <a:pPr marL="742864" lvl="1" indent="-285664">
              <a:buFont typeface="Arial" panose="020B0604020202020204" pitchFamily="34" charset="0"/>
              <a:buChar char="•"/>
            </a:pPr>
            <a:r>
              <a:rPr lang="en-CA" sz="1400" dirty="0"/>
              <a:t>Let’s see!</a:t>
            </a:r>
          </a:p>
          <a:p>
            <a:pPr marL="742864" lvl="1"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3B5E330C-CBB9-63B8-6FC2-9F8ADA771408}"/>
              </a:ext>
            </a:extLst>
          </p:cNvPr>
          <p:cNvPicPr>
            <a:picLocks noChangeAspect="1"/>
          </p:cNvPicPr>
          <p:nvPr/>
        </p:nvPicPr>
        <p:blipFill>
          <a:blip r:embed="rId3"/>
          <a:stretch>
            <a:fillRect/>
          </a:stretch>
        </p:blipFill>
        <p:spPr>
          <a:xfrm>
            <a:off x="419098" y="2020765"/>
            <a:ext cx="5309156" cy="3483568"/>
          </a:xfrm>
          <a:prstGeom prst="rect">
            <a:avLst/>
          </a:prstGeom>
        </p:spPr>
      </p:pic>
    </p:spTree>
    <p:extLst>
      <p:ext uri="{BB962C8B-B14F-4D97-AF65-F5344CB8AC3E}">
        <p14:creationId xmlns:p14="http://schemas.microsoft.com/office/powerpoint/2010/main" val="4184206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83099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Behaviour JavaScript File</a:t>
            </a:r>
          </a:p>
          <a:p>
            <a:pPr marL="742864" lvl="1" indent="-285664">
              <a:buFont typeface="Arial" panose="020B0604020202020204" pitchFamily="34" charset="0"/>
              <a:buChar char="•"/>
            </a:pPr>
            <a:r>
              <a:rPr lang="en-CA" sz="1600" dirty="0"/>
              <a:t>Note: Case of grid name is important!</a:t>
            </a:r>
          </a:p>
          <a:p>
            <a:pPr marL="742864" lvl="1" indent="-285664">
              <a:buFont typeface="Arial" panose="020B0604020202020204" pitchFamily="34" charset="0"/>
              <a:buChar char="•"/>
            </a:pPr>
            <a:endParaRPr lang="en-CA" sz="1600" dirty="0"/>
          </a:p>
        </p:txBody>
      </p:sp>
      <p:pic>
        <p:nvPicPr>
          <p:cNvPr id="11" name="Picture 10">
            <a:extLst>
              <a:ext uri="{FF2B5EF4-FFF2-40B4-BE49-F238E27FC236}">
                <a16:creationId xmlns:a16="http://schemas.microsoft.com/office/drawing/2014/main" id="{186F1F8E-456F-287A-449B-FBB62F1F1801}"/>
              </a:ext>
            </a:extLst>
          </p:cNvPr>
          <p:cNvPicPr>
            <a:picLocks noChangeAspect="1"/>
          </p:cNvPicPr>
          <p:nvPr/>
        </p:nvPicPr>
        <p:blipFill>
          <a:blip r:embed="rId3"/>
          <a:stretch>
            <a:fillRect/>
          </a:stretch>
        </p:blipFill>
        <p:spPr>
          <a:xfrm>
            <a:off x="869248" y="1764427"/>
            <a:ext cx="4782406" cy="2561053"/>
          </a:xfrm>
          <a:prstGeom prst="rect">
            <a:avLst/>
          </a:prstGeom>
        </p:spPr>
      </p:pic>
      <p:pic>
        <p:nvPicPr>
          <p:cNvPr id="7" name="Picture 6">
            <a:extLst>
              <a:ext uri="{FF2B5EF4-FFF2-40B4-BE49-F238E27FC236}">
                <a16:creationId xmlns:a16="http://schemas.microsoft.com/office/drawing/2014/main" id="{049593F0-4031-3061-50D3-56D576C14CD7}"/>
              </a:ext>
            </a:extLst>
          </p:cNvPr>
          <p:cNvPicPr>
            <a:picLocks noChangeAspect="1"/>
          </p:cNvPicPr>
          <p:nvPr/>
        </p:nvPicPr>
        <p:blipFill>
          <a:blip r:embed="rId4"/>
          <a:stretch>
            <a:fillRect/>
          </a:stretch>
        </p:blipFill>
        <p:spPr>
          <a:xfrm>
            <a:off x="3872486" y="4777192"/>
            <a:ext cx="6841150" cy="1130728"/>
          </a:xfrm>
          <a:prstGeom prst="rect">
            <a:avLst/>
          </a:prstGeom>
        </p:spPr>
      </p:pic>
      <p:sp>
        <p:nvSpPr>
          <p:cNvPr id="12" name="TextBox 11">
            <a:extLst>
              <a:ext uri="{FF2B5EF4-FFF2-40B4-BE49-F238E27FC236}">
                <a16:creationId xmlns:a16="http://schemas.microsoft.com/office/drawing/2014/main" id="{242A4AF4-E624-DEB0-B971-1D779BDA54FA}"/>
              </a:ext>
            </a:extLst>
          </p:cNvPr>
          <p:cNvSpPr txBox="1"/>
          <p:nvPr/>
        </p:nvSpPr>
        <p:spPr>
          <a:xfrm>
            <a:off x="949326" y="5126001"/>
            <a:ext cx="2824455" cy="33855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Grid Header JSON File</a:t>
            </a:r>
          </a:p>
        </p:txBody>
      </p:sp>
      <p:pic>
        <p:nvPicPr>
          <p:cNvPr id="10" name="Picture 9">
            <a:extLst>
              <a:ext uri="{FF2B5EF4-FFF2-40B4-BE49-F238E27FC236}">
                <a16:creationId xmlns:a16="http://schemas.microsoft.com/office/drawing/2014/main" id="{60FB6208-C445-C1B0-5791-51AE20A9A3DC}"/>
              </a:ext>
            </a:extLst>
          </p:cNvPr>
          <p:cNvPicPr>
            <a:picLocks noChangeAspect="1"/>
          </p:cNvPicPr>
          <p:nvPr/>
        </p:nvPicPr>
        <p:blipFill>
          <a:blip r:embed="rId5"/>
          <a:stretch>
            <a:fillRect/>
          </a:stretch>
        </p:blipFill>
        <p:spPr>
          <a:xfrm>
            <a:off x="6540348" y="2468071"/>
            <a:ext cx="4656635" cy="2309121"/>
          </a:xfrm>
          <a:prstGeom prst="rect">
            <a:avLst/>
          </a:prstGeom>
        </p:spPr>
      </p:pic>
    </p:spTree>
    <p:extLst>
      <p:ext uri="{BB962C8B-B14F-4D97-AF65-F5344CB8AC3E}">
        <p14:creationId xmlns:p14="http://schemas.microsoft.com/office/powerpoint/2010/main" val="94311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 the Optional URL Property in a Finder Definition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9703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The URL is an optional array that sets a path to override the default entry point of a finder</a:t>
            </a:r>
          </a:p>
          <a:p>
            <a:pPr marL="285664" indent="-285664">
              <a:buFont typeface="Arial" panose="020B0604020202020204" pitchFamily="34" charset="0"/>
              <a:buChar char="•"/>
            </a:pPr>
            <a:r>
              <a:rPr lang="en-CA" sz="1600" dirty="0"/>
              <a:t>It is used when a finder requires logic before the initial load (i.e., showing or hiding a column depending on some logic)</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top left is our finder definition for a Vendor</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bottom left is the VendorViewFinder class/controller that is invoked prior to the finder controller (framework) being invoked</a:t>
            </a:r>
          </a:p>
          <a:p>
            <a:pPr marL="742864" lvl="1" indent="-285664">
              <a:buFont typeface="Arial" panose="020B0604020202020204" pitchFamily="34" charset="0"/>
              <a:buChar char="•"/>
            </a:pPr>
            <a:r>
              <a:rPr lang="en-CA" sz="1400" dirty="0"/>
              <a:t>If multicurrency is not enabled, it removes the CurrenyCode field from the definition/display</a:t>
            </a:r>
          </a:p>
          <a:p>
            <a:pPr marL="742864" lvl="1"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Encapsulates logic in a single location instead of having multiple definitions or distributed logic</a:t>
            </a:r>
          </a:p>
          <a:p>
            <a:pPr marL="285664" indent="-285664">
              <a:buFont typeface="Arial" panose="020B0604020202020204" pitchFamily="34" charset="0"/>
              <a:buChar char="•"/>
            </a:pPr>
            <a:endParaRPr lang="en-CA" sz="1600" dirty="0"/>
          </a:p>
        </p:txBody>
      </p:sp>
      <p:pic>
        <p:nvPicPr>
          <p:cNvPr id="7" name="Picture 6">
            <a:extLst>
              <a:ext uri="{FF2B5EF4-FFF2-40B4-BE49-F238E27FC236}">
                <a16:creationId xmlns:a16="http://schemas.microsoft.com/office/drawing/2014/main" id="{A5578A24-3A9E-2D70-EE86-7414CA966FC2}"/>
              </a:ext>
            </a:extLst>
          </p:cNvPr>
          <p:cNvPicPr>
            <a:picLocks noChangeAspect="1"/>
          </p:cNvPicPr>
          <p:nvPr/>
        </p:nvPicPr>
        <p:blipFill>
          <a:blip r:embed="rId3"/>
          <a:stretch>
            <a:fillRect/>
          </a:stretch>
        </p:blipFill>
        <p:spPr>
          <a:xfrm>
            <a:off x="482884" y="1820426"/>
            <a:ext cx="5232555" cy="1407173"/>
          </a:xfrm>
          <a:prstGeom prst="rect">
            <a:avLst/>
          </a:prstGeom>
        </p:spPr>
      </p:pic>
      <p:pic>
        <p:nvPicPr>
          <p:cNvPr id="10" name="Picture 9">
            <a:extLst>
              <a:ext uri="{FF2B5EF4-FFF2-40B4-BE49-F238E27FC236}">
                <a16:creationId xmlns:a16="http://schemas.microsoft.com/office/drawing/2014/main" id="{87C03DDC-118E-3FE9-3B58-E623A3F292F5}"/>
              </a:ext>
            </a:extLst>
          </p:cNvPr>
          <p:cNvPicPr>
            <a:picLocks noChangeAspect="1"/>
          </p:cNvPicPr>
          <p:nvPr/>
        </p:nvPicPr>
        <p:blipFill>
          <a:blip r:embed="rId4"/>
          <a:stretch>
            <a:fillRect/>
          </a:stretch>
        </p:blipFill>
        <p:spPr>
          <a:xfrm>
            <a:off x="488620" y="3470433"/>
            <a:ext cx="4934065" cy="2445054"/>
          </a:xfrm>
          <a:prstGeom prst="rect">
            <a:avLst/>
          </a:prstGeom>
        </p:spPr>
      </p:pic>
    </p:spTree>
    <p:extLst>
      <p:ext uri="{BB962C8B-B14F-4D97-AF65-F5344CB8AC3E}">
        <p14:creationId xmlns:p14="http://schemas.microsoft.com/office/powerpoint/2010/main" val="3710663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Public controller methods introduced a couple of releases ago that allow consistent and encapsulated error trapping of public methods</a:t>
            </a:r>
          </a:p>
          <a:p>
            <a:pPr marL="285664" indent="-285664">
              <a:buFont typeface="Arial" panose="020B0604020202020204" pitchFamily="34" charset="0"/>
              <a:buChar char="•"/>
            </a:pPr>
            <a:r>
              <a:rPr lang="en-CA" sz="1600" dirty="0"/>
              <a:t>Code Generation Wizard generates this code</a:t>
            </a:r>
          </a:p>
          <a:p>
            <a:pPr marL="285664" indent="-285664">
              <a:buFont typeface="Arial" panose="020B0604020202020204" pitchFamily="34" charset="0"/>
              <a:buChar char="•"/>
            </a:pPr>
            <a:r>
              <a:rPr lang="en-CA" sz="1600" dirty="0"/>
              <a:t>Still lots of boilerplate code that can be pushed down into a base class</a:t>
            </a:r>
          </a:p>
          <a:p>
            <a:pPr marL="285664" indent="-285664">
              <a:buFont typeface="Arial" panose="020B0604020202020204" pitchFamily="34" charset="0"/>
              <a:buChar char="•"/>
            </a:pPr>
            <a:r>
              <a:rPr lang="en-CA" sz="1600" dirty="0"/>
              <a:t>Public and Internal controller’s for a simple screen contain over 300 lines of code</a:t>
            </a:r>
          </a:p>
          <a:p>
            <a:pPr marL="742864" lvl="1" indent="-285664">
              <a:buFont typeface="Arial" panose="020B0604020202020204" pitchFamily="34" charset="0"/>
              <a:buChar char="•"/>
            </a:pPr>
            <a:r>
              <a:rPr lang="en-CA" sz="1600" dirty="0"/>
              <a:t>AR Payment Code</a:t>
            </a:r>
          </a:p>
          <a:p>
            <a:pPr marL="1200064" lvl="2" indent="-285664">
              <a:buFont typeface="Arial" panose="020B0604020202020204" pitchFamily="34" charset="0"/>
              <a:buChar char="•"/>
            </a:pPr>
            <a:r>
              <a:rPr lang="en-CA" sz="1600" dirty="0"/>
              <a:t>Public controller has 161 lines</a:t>
            </a:r>
          </a:p>
          <a:p>
            <a:pPr marL="1200064" lvl="2" indent="-285664">
              <a:buFont typeface="Arial" panose="020B0604020202020204" pitchFamily="34" charset="0"/>
              <a:buChar char="•"/>
            </a:pPr>
            <a:r>
              <a:rPr lang="en-CA" sz="1600" dirty="0"/>
              <a:t>Internal controller has 163 lines</a:t>
            </a:r>
          </a:p>
          <a:p>
            <a:pPr marL="1200064" lvl="2" indent="-285664">
              <a:buFont typeface="Arial" panose="020B0604020202020204" pitchFamily="34" charset="0"/>
              <a:buChar char="•"/>
            </a:pPr>
            <a:r>
              <a:rPr lang="en-CA" sz="1600" dirty="0"/>
              <a:t>That’s 324 lines for a simple screen</a:t>
            </a:r>
          </a:p>
          <a:p>
            <a:pPr marL="285664" indent="-285664">
              <a:buFont typeface="Arial" panose="020B0604020202020204" pitchFamily="34" charset="0"/>
              <a:buChar char="•"/>
            </a:pPr>
            <a:r>
              <a:rPr lang="en-CA" sz="1600" dirty="0"/>
              <a:t>What if the 324 lines can be reduced to 106?</a:t>
            </a:r>
          </a:p>
          <a:p>
            <a:pPr marL="742864" lvl="1" indent="-285664">
              <a:buFont typeface="Arial" panose="020B0604020202020204" pitchFamily="34" charset="0"/>
              <a:buChar char="•"/>
            </a:pPr>
            <a:r>
              <a:rPr lang="en-CA" sz="1600" dirty="0"/>
              <a:t>Let’s see how</a:t>
            </a:r>
          </a:p>
        </p:txBody>
      </p:sp>
      <p:pic>
        <p:nvPicPr>
          <p:cNvPr id="6" name="Picture 5">
            <a:extLst>
              <a:ext uri="{FF2B5EF4-FFF2-40B4-BE49-F238E27FC236}">
                <a16:creationId xmlns:a16="http://schemas.microsoft.com/office/drawing/2014/main" id="{DDA71B7F-1AD8-85C0-A430-FD817CDEB588}"/>
              </a:ext>
            </a:extLst>
          </p:cNvPr>
          <p:cNvPicPr>
            <a:picLocks noChangeAspect="1"/>
          </p:cNvPicPr>
          <p:nvPr/>
        </p:nvPicPr>
        <p:blipFill>
          <a:blip r:embed="rId3"/>
          <a:stretch>
            <a:fillRect/>
          </a:stretch>
        </p:blipFill>
        <p:spPr>
          <a:xfrm>
            <a:off x="496563" y="2007082"/>
            <a:ext cx="5022888" cy="3494444"/>
          </a:xfrm>
          <a:prstGeom prst="rect">
            <a:avLst/>
          </a:prstGeom>
        </p:spPr>
      </p:pic>
    </p:spTree>
    <p:extLst>
      <p:ext uri="{BB962C8B-B14F-4D97-AF65-F5344CB8AC3E}">
        <p14:creationId xmlns:p14="http://schemas.microsoft.com/office/powerpoint/2010/main" val="411699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 and the Future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280076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New controller inheritance</a:t>
            </a:r>
          </a:p>
          <a:p>
            <a:pPr marL="285664" indent="-285664">
              <a:buFont typeface="Arial" panose="020B0604020202020204" pitchFamily="34" charset="0"/>
              <a:buChar char="•"/>
            </a:pPr>
            <a:r>
              <a:rPr lang="en-CA" sz="1600" dirty="0"/>
              <a:t>Eliminate internal controller</a:t>
            </a:r>
          </a:p>
          <a:p>
            <a:pPr marL="285664" indent="-285664">
              <a:buFont typeface="Arial" panose="020B0604020202020204" pitchFamily="34" charset="0"/>
              <a:buChar char="•"/>
            </a:pPr>
            <a:r>
              <a:rPr lang="en-CA" sz="1600" dirty="0"/>
              <a:t>Public methods pushed down to base class</a:t>
            </a:r>
          </a:p>
          <a:p>
            <a:pPr marL="285664" indent="-285664">
              <a:buFont typeface="Arial" panose="020B0604020202020204" pitchFamily="34" charset="0"/>
              <a:buChar char="•"/>
            </a:pPr>
            <a:r>
              <a:rPr lang="en-CA" sz="1600" dirty="0"/>
              <a:t>Overrides in derived class for common token replacements and usage</a:t>
            </a:r>
          </a:p>
          <a:p>
            <a:pPr marL="742864" lvl="1" indent="-285664">
              <a:buFont typeface="Arial" panose="020B0604020202020204" pitchFamily="34" charset="0"/>
              <a:buChar char="•"/>
            </a:pPr>
            <a:r>
              <a:rPr lang="en-CA" sz="1600" dirty="0"/>
              <a:t>3 minimum overrides</a:t>
            </a:r>
          </a:p>
          <a:p>
            <a:pPr marL="742864" lvl="1" indent="-285664">
              <a:buFont typeface="Arial" panose="020B0604020202020204" pitchFamily="34" charset="0"/>
              <a:buChar char="•"/>
            </a:pPr>
            <a:r>
              <a:rPr lang="en-CA" sz="1600" dirty="0"/>
              <a:t>Any base method may be overridden</a:t>
            </a:r>
          </a:p>
          <a:p>
            <a:pPr marL="285664" indent="-285664">
              <a:buFont typeface="Arial" panose="020B0604020202020204" pitchFamily="34" charset="0"/>
              <a:buChar char="•"/>
            </a:pPr>
            <a:r>
              <a:rPr lang="en-CA" sz="1600" dirty="0"/>
              <a:t>Reduces code by 68%</a:t>
            </a:r>
          </a:p>
          <a:p>
            <a:pPr marL="285664" indent="-285664">
              <a:buFont typeface="Arial" panose="020B0604020202020204" pitchFamily="34" charset="0"/>
              <a:buChar char="•"/>
            </a:pPr>
            <a:r>
              <a:rPr lang="en-CA" sz="1600" dirty="0"/>
              <a:t>Reduces developer error by eliminating redundancy</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Still in POC but super excited</a:t>
            </a:r>
          </a:p>
        </p:txBody>
      </p:sp>
      <p:pic>
        <p:nvPicPr>
          <p:cNvPr id="7" name="Picture 6">
            <a:extLst>
              <a:ext uri="{FF2B5EF4-FFF2-40B4-BE49-F238E27FC236}">
                <a16:creationId xmlns:a16="http://schemas.microsoft.com/office/drawing/2014/main" id="{C08F5F35-90C3-F6CB-92CF-0DE0C1E4DCBC}"/>
              </a:ext>
            </a:extLst>
          </p:cNvPr>
          <p:cNvPicPr>
            <a:picLocks noChangeAspect="1"/>
          </p:cNvPicPr>
          <p:nvPr/>
        </p:nvPicPr>
        <p:blipFill>
          <a:blip r:embed="rId3"/>
          <a:stretch>
            <a:fillRect/>
          </a:stretch>
        </p:blipFill>
        <p:spPr>
          <a:xfrm>
            <a:off x="411479" y="2207137"/>
            <a:ext cx="5430729" cy="2785255"/>
          </a:xfrm>
          <a:prstGeom prst="rect">
            <a:avLst/>
          </a:prstGeom>
        </p:spPr>
      </p:pic>
    </p:spTree>
    <p:extLst>
      <p:ext uri="{BB962C8B-B14F-4D97-AF65-F5344CB8AC3E}">
        <p14:creationId xmlns:p14="http://schemas.microsoft.com/office/powerpoint/2010/main" val="351146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Adding or Altering a Report’s Access Rights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774680" y="2434376"/>
            <a:ext cx="6156645"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GetAccessRights() in BaseReportRepository not virtual</a:t>
            </a:r>
          </a:p>
          <a:p>
            <a:pPr marL="285664" indent="-285664">
              <a:buFont typeface="Arial" panose="020B0604020202020204" pitchFamily="34" charset="0"/>
              <a:buChar char="•"/>
            </a:pPr>
            <a:r>
              <a:rPr lang="en-CA" sz="1600" dirty="0"/>
              <a:t>Overriding can be accomplished by implementing own method</a:t>
            </a:r>
          </a:p>
          <a:p>
            <a:pPr marL="285664" indent="-285664">
              <a:buFont typeface="Arial" panose="020B0604020202020204" pitchFamily="34" charset="0"/>
              <a:buChar char="•"/>
            </a:pPr>
            <a:r>
              <a:rPr lang="en-CA" sz="1600" dirty="0"/>
              <a:t>Discovered recently!</a:t>
            </a:r>
          </a:p>
          <a:p>
            <a:pPr marL="285664" indent="-285664">
              <a:buFont typeface="Arial" panose="020B0604020202020204" pitchFamily="34" charset="0"/>
              <a:buChar char="•"/>
            </a:pPr>
            <a:r>
              <a:rPr lang="en-CA" sz="1600" dirty="0"/>
              <a:t>Base class changed for 2023.1 release </a:t>
            </a:r>
          </a:p>
        </p:txBody>
      </p:sp>
      <p:pic>
        <p:nvPicPr>
          <p:cNvPr id="6" name="Picture 5">
            <a:extLst>
              <a:ext uri="{FF2B5EF4-FFF2-40B4-BE49-F238E27FC236}">
                <a16:creationId xmlns:a16="http://schemas.microsoft.com/office/drawing/2014/main" id="{1C18A926-B8F3-C175-76AE-5FD09FC0471B}"/>
              </a:ext>
            </a:extLst>
          </p:cNvPr>
          <p:cNvPicPr>
            <a:picLocks noChangeAspect="1"/>
          </p:cNvPicPr>
          <p:nvPr/>
        </p:nvPicPr>
        <p:blipFill>
          <a:blip r:embed="rId3"/>
          <a:stretch>
            <a:fillRect/>
          </a:stretch>
        </p:blipFill>
        <p:spPr>
          <a:xfrm>
            <a:off x="419098" y="2034266"/>
            <a:ext cx="5355582" cy="2416543"/>
          </a:xfrm>
          <a:prstGeom prst="rect">
            <a:avLst/>
          </a:prstGeom>
        </p:spPr>
      </p:pic>
    </p:spTree>
    <p:extLst>
      <p:ext uri="{BB962C8B-B14F-4D97-AF65-F5344CB8AC3E}">
        <p14:creationId xmlns:p14="http://schemas.microsoft.com/office/powerpoint/2010/main" val="9979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Rebranding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B7A18071-4EA7-EBC6-7B43-9A32BEC20E54}"/>
              </a:ext>
            </a:extLst>
          </p:cNvPr>
          <p:cNvPicPr>
            <a:picLocks noChangeAspect="1"/>
          </p:cNvPicPr>
          <p:nvPr/>
        </p:nvPicPr>
        <p:blipFill>
          <a:blip r:embed="rId3"/>
          <a:stretch>
            <a:fillRect/>
          </a:stretch>
        </p:blipFill>
        <p:spPr>
          <a:xfrm>
            <a:off x="643757" y="1883039"/>
            <a:ext cx="5121596" cy="3429000"/>
          </a:xfrm>
          <a:prstGeom prst="rect">
            <a:avLst/>
          </a:prstGeom>
        </p:spPr>
      </p:pic>
      <p:pic>
        <p:nvPicPr>
          <p:cNvPr id="11" name="Picture 10">
            <a:extLst>
              <a:ext uri="{FF2B5EF4-FFF2-40B4-BE49-F238E27FC236}">
                <a16:creationId xmlns:a16="http://schemas.microsoft.com/office/drawing/2014/main" id="{356C19EC-857B-E13A-1C16-CE4FCDC481B3}"/>
              </a:ext>
            </a:extLst>
          </p:cNvPr>
          <p:cNvPicPr>
            <a:picLocks noChangeAspect="1"/>
          </p:cNvPicPr>
          <p:nvPr/>
        </p:nvPicPr>
        <p:blipFill>
          <a:blip r:embed="rId4"/>
          <a:stretch>
            <a:fillRect/>
          </a:stretch>
        </p:blipFill>
        <p:spPr>
          <a:xfrm>
            <a:off x="6476051" y="1912803"/>
            <a:ext cx="5189660" cy="3369473"/>
          </a:xfrm>
          <a:prstGeom prst="rect">
            <a:avLst/>
          </a:prstGeom>
        </p:spPr>
      </p:pic>
      <p:sp>
        <p:nvSpPr>
          <p:cNvPr id="12" name="TextBox 11">
            <a:extLst>
              <a:ext uri="{FF2B5EF4-FFF2-40B4-BE49-F238E27FC236}">
                <a16:creationId xmlns:a16="http://schemas.microsoft.com/office/drawing/2014/main" id="{AC18A9F8-423C-043F-96C7-158054C1BC42}"/>
              </a:ext>
            </a:extLst>
          </p:cNvPr>
          <p:cNvSpPr txBox="1"/>
          <p:nvPr/>
        </p:nvSpPr>
        <p:spPr>
          <a:xfrm>
            <a:off x="643756" y="5418363"/>
            <a:ext cx="11121521" cy="646331"/>
          </a:xfrm>
          <a:prstGeom prst="rect">
            <a:avLst/>
          </a:prstGeom>
          <a:noFill/>
        </p:spPr>
        <p:txBody>
          <a:bodyPr wrap="square" numCol="2" rtlCol="0">
            <a:spAutoFit/>
          </a:bodyPr>
          <a:lstStyle/>
          <a:p>
            <a:pPr marL="285664" indent="-285664">
              <a:buFont typeface="Arial" panose="020B0604020202020204" pitchFamily="34" charset="0"/>
              <a:buChar char="•"/>
            </a:pPr>
            <a:r>
              <a:rPr lang="en-CA" dirty="0"/>
              <a:t>New color schemes, styles, and icons</a:t>
            </a:r>
          </a:p>
          <a:p>
            <a:pPr marL="285664" indent="-285664">
              <a:buFont typeface="Arial" panose="020B0604020202020204" pitchFamily="34" charset="0"/>
              <a:buChar char="•"/>
            </a:pPr>
            <a:r>
              <a:rPr lang="en-CA" sz="1800" dirty="0"/>
              <a:t>No code changes require</a:t>
            </a:r>
            <a:r>
              <a:rPr lang="en-CA" dirty="0"/>
              <a:t>d</a:t>
            </a:r>
          </a:p>
          <a:p>
            <a:pPr marL="285664" indent="-285664">
              <a:buFont typeface="Arial" panose="020B0604020202020204" pitchFamily="34" charset="0"/>
              <a:buChar char="•"/>
            </a:pPr>
            <a:r>
              <a:rPr lang="en-CA" sz="1800" dirty="0"/>
              <a:t>Upgrade Wizard upgrades all styles and icons</a:t>
            </a:r>
          </a:p>
          <a:p>
            <a:pPr marL="285664" indent="-285664">
              <a:buFont typeface="Arial" panose="020B0604020202020204" pitchFamily="34" charset="0"/>
              <a:buChar char="•"/>
            </a:pPr>
            <a:r>
              <a:rPr lang="en-CA" dirty="0"/>
              <a:t>No developer work involved</a:t>
            </a:r>
            <a:endParaRPr lang="en-CA" sz="1800" dirty="0"/>
          </a:p>
        </p:txBody>
      </p:sp>
    </p:spTree>
    <p:extLst>
      <p:ext uri="{BB962C8B-B14F-4D97-AF65-F5344CB8AC3E}">
        <p14:creationId xmlns:p14="http://schemas.microsoft.com/office/powerpoint/2010/main" val="333911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Instrumentation Page and Caching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71985" y="1673144"/>
            <a:ext cx="4715423"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Look at opened sessions and views</a:t>
            </a:r>
          </a:p>
          <a:p>
            <a:pPr marL="285664" indent="-285664">
              <a:buFont typeface="Arial" panose="020B0604020202020204" pitchFamily="34" charset="0"/>
              <a:buChar char="•"/>
            </a:pPr>
            <a:r>
              <a:rPr lang="en-CA" sz="1600" dirty="0"/>
              <a:t>Access the …/Core/Instrumentation endpoint in a separate browser tab</a:t>
            </a:r>
          </a:p>
          <a:p>
            <a:pPr marL="285664" indent="-285664">
              <a:buFont typeface="Arial" panose="020B0604020202020204" pitchFamily="34" charset="0"/>
              <a:buChar char="•"/>
            </a:pPr>
            <a:r>
              <a:rPr lang="en-CA" sz="1600" dirty="0"/>
              <a:t>Any stateless screen will not show any opened views as only stateful screens are cached</a:t>
            </a:r>
          </a:p>
          <a:p>
            <a:pPr marL="285664" indent="-285664">
              <a:buFont typeface="Arial" panose="020B0604020202020204" pitchFamily="34" charset="0"/>
              <a:buChar char="•"/>
            </a:pPr>
            <a:r>
              <a:rPr lang="en-CA" sz="1600" dirty="0"/>
              <a:t>Notice how Order Entry Screen also caches any view opened by Order Entry endpoint</a:t>
            </a:r>
          </a:p>
          <a:p>
            <a:pPr marL="285664" indent="-285664">
              <a:buFont typeface="Arial" panose="020B0604020202020204" pitchFamily="34" charset="0"/>
              <a:buChar char="•"/>
            </a:pPr>
            <a:r>
              <a:rPr lang="en-CA" sz="1600" dirty="0"/>
              <a:t>Caching of stateful screens</a:t>
            </a:r>
          </a:p>
          <a:p>
            <a:pPr marL="742864" lvl="1" indent="-285664">
              <a:buFont typeface="Arial" panose="020B0604020202020204" pitchFamily="34" charset="0"/>
              <a:buChar char="•"/>
            </a:pPr>
            <a:r>
              <a:rPr lang="en-CA" sz="1600" dirty="0"/>
              <a:t>Achieved by NOT wrapping repository in Using statement</a:t>
            </a:r>
          </a:p>
          <a:p>
            <a:pPr marL="742864" lvl="1" indent="-285664">
              <a:buFont typeface="Arial" panose="020B0604020202020204" pitchFamily="34" charset="0"/>
              <a:buChar char="•"/>
            </a:pPr>
            <a:r>
              <a:rPr lang="en-CA" sz="1600" dirty="0"/>
              <a:t>Session destroyed upon screen closure</a:t>
            </a:r>
          </a:p>
          <a:p>
            <a:pPr marL="742864" lvl="1" indent="-285664">
              <a:buFont typeface="Arial" panose="020B0604020202020204" pitchFamily="34" charset="0"/>
              <a:buChar char="•"/>
            </a:pPr>
            <a:r>
              <a:rPr lang="en-CA" sz="1600" dirty="0"/>
              <a:t>Non-stateful sessions are reused or marked as not in use when processing is complete</a:t>
            </a:r>
          </a:p>
        </p:txBody>
      </p:sp>
      <p:pic>
        <p:nvPicPr>
          <p:cNvPr id="7" name="Picture 6">
            <a:extLst>
              <a:ext uri="{FF2B5EF4-FFF2-40B4-BE49-F238E27FC236}">
                <a16:creationId xmlns:a16="http://schemas.microsoft.com/office/drawing/2014/main" id="{612CF4F5-163E-32D3-E716-7E10A642F052}"/>
              </a:ext>
            </a:extLst>
          </p:cNvPr>
          <p:cNvPicPr>
            <a:picLocks noChangeAspect="1"/>
          </p:cNvPicPr>
          <p:nvPr/>
        </p:nvPicPr>
        <p:blipFill>
          <a:blip r:embed="rId3"/>
          <a:stretch>
            <a:fillRect/>
          </a:stretch>
        </p:blipFill>
        <p:spPr>
          <a:xfrm>
            <a:off x="558834" y="2043596"/>
            <a:ext cx="6429893" cy="3151044"/>
          </a:xfrm>
          <a:prstGeom prst="rect">
            <a:avLst/>
          </a:prstGeom>
        </p:spPr>
      </p:pic>
    </p:spTree>
    <p:extLst>
      <p:ext uri="{BB962C8B-B14F-4D97-AF65-F5344CB8AC3E}">
        <p14:creationId xmlns:p14="http://schemas.microsoft.com/office/powerpoint/2010/main" val="3244581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Caching of Stateful Entities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67926" y="1163760"/>
            <a:ext cx="4715423"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Caching of any view opened by Order Entry endpoint, i.e., in controller, may be told NOT to cache</a:t>
            </a:r>
          </a:p>
          <a:p>
            <a:pPr marL="285664" indent="-285664">
              <a:buFont typeface="Arial" panose="020B0604020202020204" pitchFamily="34" charset="0"/>
              <a:buChar char="•"/>
            </a:pPr>
            <a:r>
              <a:rPr lang="en-CA" sz="1600" dirty="0"/>
              <a:t>Implemented for 2024.2</a:t>
            </a:r>
          </a:p>
        </p:txBody>
      </p:sp>
      <p:pic>
        <p:nvPicPr>
          <p:cNvPr id="5" name="Picture 4">
            <a:extLst>
              <a:ext uri="{FF2B5EF4-FFF2-40B4-BE49-F238E27FC236}">
                <a16:creationId xmlns:a16="http://schemas.microsoft.com/office/drawing/2014/main" id="{151B7B40-0CE6-8847-1EAB-A9634AF5EDCA}"/>
              </a:ext>
            </a:extLst>
          </p:cNvPr>
          <p:cNvPicPr>
            <a:picLocks noChangeAspect="1"/>
          </p:cNvPicPr>
          <p:nvPr/>
        </p:nvPicPr>
        <p:blipFill>
          <a:blip r:embed="rId3"/>
          <a:stretch>
            <a:fillRect/>
          </a:stretch>
        </p:blipFill>
        <p:spPr>
          <a:xfrm>
            <a:off x="204592" y="2407192"/>
            <a:ext cx="6934817" cy="3026735"/>
          </a:xfrm>
          <a:prstGeom prst="rect">
            <a:avLst/>
          </a:prstGeom>
        </p:spPr>
      </p:pic>
      <p:grpSp>
        <p:nvGrpSpPr>
          <p:cNvPr id="22" name="Group 21">
            <a:extLst>
              <a:ext uri="{FF2B5EF4-FFF2-40B4-BE49-F238E27FC236}">
                <a16:creationId xmlns:a16="http://schemas.microsoft.com/office/drawing/2014/main" id="{36F755EA-CA88-4E95-BF47-E1F5E4511EAE}"/>
              </a:ext>
            </a:extLst>
          </p:cNvPr>
          <p:cNvGrpSpPr/>
          <p:nvPr/>
        </p:nvGrpSpPr>
        <p:grpSpPr>
          <a:xfrm>
            <a:off x="7723377" y="2569252"/>
            <a:ext cx="3804523" cy="3466316"/>
            <a:chOff x="4267454" y="2567853"/>
            <a:chExt cx="3712537" cy="3625923"/>
          </a:xfrm>
        </p:grpSpPr>
        <p:grpSp>
          <p:nvGrpSpPr>
            <p:cNvPr id="23" name="Group 22">
              <a:extLst>
                <a:ext uri="{FF2B5EF4-FFF2-40B4-BE49-F238E27FC236}">
                  <a16:creationId xmlns:a16="http://schemas.microsoft.com/office/drawing/2014/main" id="{9D4D718F-6DE6-BBA2-043B-A903091B1F0F}"/>
                </a:ext>
              </a:extLst>
            </p:cNvPr>
            <p:cNvGrpSpPr/>
            <p:nvPr/>
          </p:nvGrpSpPr>
          <p:grpSpPr>
            <a:xfrm>
              <a:off x="4267454" y="2567853"/>
              <a:ext cx="3712537" cy="3625923"/>
              <a:chOff x="8592469" y="2734197"/>
              <a:chExt cx="3339940" cy="3304186"/>
            </a:xfrm>
          </p:grpSpPr>
          <p:sp>
            <p:nvSpPr>
              <p:cNvPr id="28" name="Rectangle: Rounded Corners 27" descr="aa&#10;&#10;">
                <a:extLst>
                  <a:ext uri="{FF2B5EF4-FFF2-40B4-BE49-F238E27FC236}">
                    <a16:creationId xmlns:a16="http://schemas.microsoft.com/office/drawing/2014/main" id="{D7EFD908-8A94-D4FA-42F5-CD62F2FF1CFC}"/>
                  </a:ext>
                </a:extLst>
              </p:cNvPr>
              <p:cNvSpPr/>
              <p:nvPr/>
            </p:nvSpPr>
            <p:spPr>
              <a:xfrm>
                <a:off x="8655488" y="3588869"/>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Controller</a:t>
                </a:r>
              </a:p>
            </p:txBody>
          </p:sp>
          <p:sp>
            <p:nvSpPr>
              <p:cNvPr id="29" name="Rectangle: Rounded Corners 28" descr="aa&#10;&#10;">
                <a:extLst>
                  <a:ext uri="{FF2B5EF4-FFF2-40B4-BE49-F238E27FC236}">
                    <a16:creationId xmlns:a16="http://schemas.microsoft.com/office/drawing/2014/main" id="{EC45E9C4-2CB8-CCDF-822F-122C2172E455}"/>
                  </a:ext>
                </a:extLst>
              </p:cNvPr>
              <p:cNvSpPr/>
              <p:nvPr/>
            </p:nvSpPr>
            <p:spPr>
              <a:xfrm>
                <a:off x="9632115" y="523114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OpenEntity</a:t>
                </a:r>
              </a:p>
            </p:txBody>
          </p:sp>
          <p:grpSp>
            <p:nvGrpSpPr>
              <p:cNvPr id="30" name="Group 29">
                <a:extLst>
                  <a:ext uri="{FF2B5EF4-FFF2-40B4-BE49-F238E27FC236}">
                    <a16:creationId xmlns:a16="http://schemas.microsoft.com/office/drawing/2014/main" id="{54DB7292-4F1D-0A74-B3E3-B000C9950431}"/>
                  </a:ext>
                </a:extLst>
              </p:cNvPr>
              <p:cNvGrpSpPr/>
              <p:nvPr/>
            </p:nvGrpSpPr>
            <p:grpSpPr>
              <a:xfrm>
                <a:off x="8592469" y="2734197"/>
                <a:ext cx="3339940" cy="3304186"/>
                <a:chOff x="8063113" y="1403287"/>
                <a:chExt cx="1493580" cy="1499147"/>
              </a:xfrm>
            </p:grpSpPr>
            <p:sp>
              <p:nvSpPr>
                <p:cNvPr id="34" name="Rounded Rectangle 4">
                  <a:extLst>
                    <a:ext uri="{FF2B5EF4-FFF2-40B4-BE49-F238E27FC236}">
                      <a16:creationId xmlns:a16="http://schemas.microsoft.com/office/drawing/2014/main" id="{88062713-806B-02DA-3328-37AA6936ACEC}"/>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5" name="TextBox 34">
                  <a:extLst>
                    <a:ext uri="{FF2B5EF4-FFF2-40B4-BE49-F238E27FC236}">
                      <a16:creationId xmlns:a16="http://schemas.microsoft.com/office/drawing/2014/main" id="{1F09915B-F384-E92D-B802-9C8E04A7A5B5}"/>
                    </a:ext>
                  </a:extLst>
                </p:cNvPr>
                <p:cNvSpPr txBox="1"/>
                <p:nvPr/>
              </p:nvSpPr>
              <p:spPr>
                <a:xfrm>
                  <a:off x="8477811" y="1478969"/>
                  <a:ext cx="650058" cy="244255"/>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Sage 300 Screen</a:t>
                  </a:r>
                </a:p>
              </p:txBody>
            </p:sp>
          </p:grpSp>
          <p:grpSp>
            <p:nvGrpSpPr>
              <p:cNvPr id="31" name="Group 30">
                <a:extLst>
                  <a:ext uri="{FF2B5EF4-FFF2-40B4-BE49-F238E27FC236}">
                    <a16:creationId xmlns:a16="http://schemas.microsoft.com/office/drawing/2014/main" id="{4C3FD968-3DC2-42F2-4D64-AA5845019F7B}"/>
                  </a:ext>
                </a:extLst>
              </p:cNvPr>
              <p:cNvGrpSpPr/>
              <p:nvPr/>
            </p:nvGrpSpPr>
            <p:grpSpPr>
              <a:xfrm>
                <a:off x="8882892" y="4566176"/>
                <a:ext cx="2696115" cy="1151516"/>
                <a:chOff x="8063113" y="1403287"/>
                <a:chExt cx="1493580" cy="1499147"/>
              </a:xfrm>
            </p:grpSpPr>
            <p:sp>
              <p:nvSpPr>
                <p:cNvPr id="32" name="Rounded Rectangle 4">
                  <a:extLst>
                    <a:ext uri="{FF2B5EF4-FFF2-40B4-BE49-F238E27FC236}">
                      <a16:creationId xmlns:a16="http://schemas.microsoft.com/office/drawing/2014/main" id="{06CF6A21-6773-4B3D-0E11-2577C53E980D}"/>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3" name="TextBox 32">
                  <a:extLst>
                    <a:ext uri="{FF2B5EF4-FFF2-40B4-BE49-F238E27FC236}">
                      <a16:creationId xmlns:a16="http://schemas.microsoft.com/office/drawing/2014/main" id="{F5A33357-E1E2-A441-DE87-B4264D4DEA22}"/>
                    </a:ext>
                  </a:extLst>
                </p:cNvPr>
                <p:cNvSpPr txBox="1"/>
                <p:nvPr/>
              </p:nvSpPr>
              <p:spPr>
                <a:xfrm>
                  <a:off x="8346526" y="1591779"/>
                  <a:ext cx="1064197"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Repository belonging to screen</a:t>
                  </a:r>
                  <a:endParaRPr lang="en-US" sz="1600" b="0" i="0" dirty="0">
                    <a:solidFill>
                      <a:schemeClr val="tx1"/>
                    </a:solidFill>
                    <a:latin typeface="Sage Text" panose="02010503040201060103" pitchFamily="2" charset="77"/>
                  </a:endParaRPr>
                </a:p>
              </p:txBody>
            </p:sp>
          </p:grpSp>
        </p:grpSp>
        <p:sp>
          <p:nvSpPr>
            <p:cNvPr id="24" name="Rectangle: Rounded Corners 23" descr="aa&#10;&#10;">
              <a:extLst>
                <a:ext uri="{FF2B5EF4-FFF2-40B4-BE49-F238E27FC236}">
                  <a16:creationId xmlns:a16="http://schemas.microsoft.com/office/drawing/2014/main" id="{083608AE-DA94-DD76-5BDE-41A19981D94B}"/>
                </a:ext>
              </a:extLst>
            </p:cNvPr>
            <p:cNvSpPr/>
            <p:nvPr/>
          </p:nvSpPr>
          <p:spPr>
            <a:xfrm>
              <a:off x="6843437" y="3526287"/>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Worker</a:t>
              </a:r>
            </a:p>
            <a:p>
              <a:pPr algn="ctr"/>
              <a:r>
                <a:rPr lang="en-US" sz="1200" i="0" dirty="0">
                  <a:solidFill>
                    <a:schemeClr val="tx1"/>
                  </a:solidFill>
                </a:rPr>
                <a:t>Repository</a:t>
              </a:r>
            </a:p>
          </p:txBody>
        </p:sp>
        <p:cxnSp>
          <p:nvCxnSpPr>
            <p:cNvPr id="25" name="Straight Arrow Connector 24">
              <a:extLst>
                <a:ext uri="{FF2B5EF4-FFF2-40B4-BE49-F238E27FC236}">
                  <a16:creationId xmlns:a16="http://schemas.microsoft.com/office/drawing/2014/main" id="{F70EC39B-4506-280B-0B63-AC6F6EDA93AF}"/>
                </a:ext>
              </a:extLst>
            </p:cNvPr>
            <p:cNvCxnSpPr>
              <a:cxnSpLocks/>
              <a:stCxn id="28" idx="3"/>
              <a:endCxn id="24" idx="1"/>
            </p:cNvCxnSpPr>
            <p:nvPr/>
          </p:nvCxnSpPr>
          <p:spPr>
            <a:xfrm>
              <a:off x="5339469" y="3733124"/>
              <a:ext cx="1503968" cy="20540"/>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DDC4D8A-1168-4C2A-D7F8-9773CD86F37D}"/>
                </a:ext>
              </a:extLst>
            </p:cNvPr>
            <p:cNvCxnSpPr>
              <a:cxnSpLocks/>
            </p:cNvCxnSpPr>
            <p:nvPr/>
          </p:nvCxnSpPr>
          <p:spPr>
            <a:xfrm flipH="1" flipV="1">
              <a:off x="4824676" y="3960675"/>
              <a:ext cx="27619" cy="566044"/>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C871495-B153-1513-9F04-EC866A1C94CA}"/>
                </a:ext>
              </a:extLst>
            </p:cNvPr>
            <p:cNvSpPr txBox="1"/>
            <p:nvPr/>
          </p:nvSpPr>
          <p:spPr>
            <a:xfrm>
              <a:off x="5273968" y="3131795"/>
              <a:ext cx="1863608"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Context Token Assigned</a:t>
              </a:r>
            </a:p>
          </p:txBody>
        </p:sp>
      </p:grpSp>
      <p:sp>
        <p:nvSpPr>
          <p:cNvPr id="36" name="TextBox 35">
            <a:extLst>
              <a:ext uri="{FF2B5EF4-FFF2-40B4-BE49-F238E27FC236}">
                <a16:creationId xmlns:a16="http://schemas.microsoft.com/office/drawing/2014/main" id="{075B94E2-8929-8AC7-C50C-BA47F32A42AD}"/>
              </a:ext>
            </a:extLst>
          </p:cNvPr>
          <p:cNvSpPr txBox="1"/>
          <p:nvPr/>
        </p:nvSpPr>
        <p:spPr>
          <a:xfrm>
            <a:off x="8893739" y="3526297"/>
            <a:ext cx="1909783" cy="267875"/>
          </a:xfrm>
          <a:prstGeom prst="rect">
            <a:avLst/>
          </a:prstGeom>
          <a:noFill/>
        </p:spPr>
        <p:txBody>
          <a:bodyPr wrap="square" lIns="0" tIns="0" rIns="0" bIns="0" rtlCol="0">
            <a:noAutofit/>
          </a:bodyPr>
          <a:lstStyle/>
          <a:p>
            <a:pPr algn="l"/>
            <a:r>
              <a:rPr lang="en-US" sz="1200" i="0" dirty="0">
                <a:solidFill>
                  <a:schemeClr val="accent3">
                    <a:lumMod val="75000"/>
                  </a:schemeClr>
                </a:solidFill>
              </a:rPr>
              <a:t>Optionally Generate</a:t>
            </a:r>
          </a:p>
          <a:p>
            <a:pPr algn="l"/>
            <a:r>
              <a:rPr lang="en-US" sz="1200" i="0" dirty="0">
                <a:solidFill>
                  <a:schemeClr val="accent3">
                    <a:lumMod val="75000"/>
                  </a:schemeClr>
                </a:solidFill>
              </a:rPr>
              <a:t> New Context Token</a:t>
            </a:r>
          </a:p>
        </p:txBody>
      </p:sp>
    </p:spTree>
    <p:extLst>
      <p:ext uri="{BB962C8B-B14F-4D97-AF65-F5344CB8AC3E}">
        <p14:creationId xmlns:p14="http://schemas.microsoft.com/office/powerpoint/2010/main" val="701428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Business View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8034923" y="1452532"/>
            <a:ext cx="3632548" cy="427809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Business Views are opened and inherit rights assigned to user</a:t>
            </a:r>
          </a:p>
          <a:p>
            <a:pPr marL="285664" indent="-285664">
              <a:buFont typeface="Arial" panose="020B0604020202020204" pitchFamily="34" charset="0"/>
              <a:buChar char="•"/>
            </a:pPr>
            <a:r>
              <a:rPr lang="en-CA" sz="1600" dirty="0"/>
              <a:t>What if you have a need for a worker view or read-only view?</a:t>
            </a:r>
          </a:p>
          <a:p>
            <a:pPr marL="285664" indent="-285664">
              <a:buFont typeface="Arial" panose="020B0604020202020204" pitchFamily="34" charset="0"/>
              <a:buChar char="•"/>
            </a:pPr>
            <a:r>
              <a:rPr lang="en-CA" sz="1600" dirty="0"/>
              <a:t>OpenExtraEntity method in the business repository allows you to open a view in read-only mode</a:t>
            </a:r>
          </a:p>
          <a:p>
            <a:pPr marL="742864" lvl="1" indent="-285664">
              <a:buFont typeface="Arial" panose="020B0604020202020204" pitchFamily="34" charset="0"/>
              <a:buChar char="•"/>
            </a:pPr>
            <a:r>
              <a:rPr lang="en-CA" sz="1600" dirty="0"/>
              <a:t>Invokes session’s OpenExtraView with read-only parameter set</a:t>
            </a:r>
          </a:p>
          <a:p>
            <a:pPr marL="285664" indent="-285664">
              <a:buFont typeface="Arial" panose="020B0604020202020204" pitchFamily="34" charset="0"/>
              <a:buChar char="•"/>
            </a:pPr>
            <a:r>
              <a:rPr lang="en-CA" sz="1600" dirty="0"/>
              <a:t>But what if you want to open an extra entity but not have it be read only?</a:t>
            </a:r>
          </a:p>
          <a:p>
            <a:pPr marL="742864" lvl="1" indent="-285664">
              <a:buFont typeface="Arial" panose="020B0604020202020204" pitchFamily="34" charset="0"/>
              <a:buChar char="•"/>
            </a:pPr>
            <a:r>
              <a:rPr lang="en-CA" sz="1600" dirty="0"/>
              <a:t>The session’s OpenExtraView has an interface that allows the read-only parameter to be specified</a:t>
            </a:r>
          </a:p>
        </p:txBody>
      </p:sp>
      <p:pic>
        <p:nvPicPr>
          <p:cNvPr id="6" name="Picture 5">
            <a:extLst>
              <a:ext uri="{FF2B5EF4-FFF2-40B4-BE49-F238E27FC236}">
                <a16:creationId xmlns:a16="http://schemas.microsoft.com/office/drawing/2014/main" id="{462B1FAB-E63E-4583-F9DC-99C27B8D4EC0}"/>
              </a:ext>
            </a:extLst>
          </p:cNvPr>
          <p:cNvPicPr>
            <a:picLocks noChangeAspect="1"/>
          </p:cNvPicPr>
          <p:nvPr/>
        </p:nvPicPr>
        <p:blipFill>
          <a:blip r:embed="rId3"/>
          <a:stretch>
            <a:fillRect/>
          </a:stretch>
        </p:blipFill>
        <p:spPr>
          <a:xfrm>
            <a:off x="419098" y="2007082"/>
            <a:ext cx="5284222" cy="2013037"/>
          </a:xfrm>
          <a:prstGeom prst="rect">
            <a:avLst/>
          </a:prstGeom>
        </p:spPr>
      </p:pic>
      <p:pic>
        <p:nvPicPr>
          <p:cNvPr id="10" name="Picture 9">
            <a:extLst>
              <a:ext uri="{FF2B5EF4-FFF2-40B4-BE49-F238E27FC236}">
                <a16:creationId xmlns:a16="http://schemas.microsoft.com/office/drawing/2014/main" id="{ED724A60-61A0-B4AC-90DF-354D3A4CEA5F}"/>
              </a:ext>
            </a:extLst>
          </p:cNvPr>
          <p:cNvPicPr>
            <a:picLocks noChangeAspect="1"/>
          </p:cNvPicPr>
          <p:nvPr/>
        </p:nvPicPr>
        <p:blipFill>
          <a:blip r:embed="rId4"/>
          <a:stretch>
            <a:fillRect/>
          </a:stretch>
        </p:blipFill>
        <p:spPr>
          <a:xfrm>
            <a:off x="419098" y="4240767"/>
            <a:ext cx="7615825" cy="1888177"/>
          </a:xfrm>
          <a:prstGeom prst="rect">
            <a:avLst/>
          </a:prstGeom>
        </p:spPr>
      </p:pic>
    </p:spTree>
    <p:extLst>
      <p:ext uri="{BB962C8B-B14F-4D97-AF65-F5344CB8AC3E}">
        <p14:creationId xmlns:p14="http://schemas.microsoft.com/office/powerpoint/2010/main" val="2088922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Service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062103"/>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Prior to the “new” finders in the web screens, all finders leveraged existing services and repositories</a:t>
            </a:r>
          </a:p>
          <a:p>
            <a:pPr marL="285664" indent="-285664">
              <a:buFont typeface="Arial" panose="020B0604020202020204" pitchFamily="34" charset="0"/>
              <a:buChar char="•"/>
            </a:pPr>
            <a:r>
              <a:rPr lang="en-CA" sz="1600" dirty="0"/>
              <a:t>We set these to be read-only for better performance</a:t>
            </a:r>
          </a:p>
          <a:p>
            <a:pPr marL="285664" indent="-285664">
              <a:buFont typeface="Arial" panose="020B0604020202020204" pitchFamily="34" charset="0"/>
              <a:buChar char="•"/>
            </a:pPr>
            <a:r>
              <a:rPr lang="en-CA" sz="1600" dirty="0"/>
              <a:t>This framework ability still exists</a:t>
            </a:r>
          </a:p>
          <a:p>
            <a:pPr marL="285664" indent="-285664">
              <a:buFont typeface="Arial" panose="020B0604020202020204" pitchFamily="34" charset="0"/>
              <a:buChar char="•"/>
            </a:pPr>
            <a:r>
              <a:rPr lang="en-CA" sz="1600" dirty="0"/>
              <a:t>After getting service, set read-only bit before invoking method</a:t>
            </a:r>
          </a:p>
          <a:p>
            <a:pPr marL="285664" indent="-285664">
              <a:buFont typeface="Arial" panose="020B0604020202020204" pitchFamily="34" charset="0"/>
              <a:buChar char="•"/>
            </a:pPr>
            <a:r>
              <a:rPr lang="en-CA" sz="1600" dirty="0"/>
              <a:t>Note: Once set for that instance of the service, all method calls will be read-only</a:t>
            </a:r>
          </a:p>
        </p:txBody>
      </p:sp>
      <p:pic>
        <p:nvPicPr>
          <p:cNvPr id="11" name="Picture 10">
            <a:extLst>
              <a:ext uri="{FF2B5EF4-FFF2-40B4-BE49-F238E27FC236}">
                <a16:creationId xmlns:a16="http://schemas.microsoft.com/office/drawing/2014/main" id="{2EB2CE1D-48CE-E031-3066-D15C7C0B9DA0}"/>
              </a:ext>
            </a:extLst>
          </p:cNvPr>
          <p:cNvPicPr>
            <a:picLocks noChangeAspect="1"/>
          </p:cNvPicPr>
          <p:nvPr/>
        </p:nvPicPr>
        <p:blipFill>
          <a:blip r:embed="rId3"/>
          <a:stretch>
            <a:fillRect/>
          </a:stretch>
        </p:blipFill>
        <p:spPr>
          <a:xfrm>
            <a:off x="245899" y="2207137"/>
            <a:ext cx="5850102" cy="2260659"/>
          </a:xfrm>
          <a:prstGeom prst="rect">
            <a:avLst/>
          </a:prstGeom>
        </p:spPr>
      </p:pic>
    </p:spTree>
    <p:extLst>
      <p:ext uri="{BB962C8B-B14F-4D97-AF65-F5344CB8AC3E}">
        <p14:creationId xmlns:p14="http://schemas.microsoft.com/office/powerpoint/2010/main" val="208984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AND OR Logic added to Menu XML File’s Security Property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06083" y="2042476"/>
            <a:ext cx="11159653" cy="236988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Comma character is “AND”</a:t>
            </a:r>
          </a:p>
          <a:p>
            <a:pPr marL="285664" indent="-285664">
              <a:buFont typeface="Arial" panose="020B0604020202020204" pitchFamily="34" charset="0"/>
              <a:buChar char="•"/>
            </a:pPr>
            <a:r>
              <a:rPr lang="en-CA" sz="1600" dirty="0"/>
              <a:t>Dash character is “OR”</a:t>
            </a:r>
          </a:p>
          <a:p>
            <a:pPr marL="285664" indent="-285664">
              <a:buFont typeface="Arial" panose="020B0604020202020204" pitchFamily="34" charset="0"/>
              <a:buChar char="•"/>
            </a:pPr>
            <a:r>
              <a:rPr lang="en-IN" sz="1600" b="1" dirty="0">
                <a:solidFill>
                  <a:srgbClr val="000000"/>
                </a:solidFill>
                <a:ea typeface="Calibri" panose="020F0502020204030204" pitchFamily="34" charset="0"/>
              </a:rPr>
              <a:t>XX</a:t>
            </a:r>
            <a:r>
              <a:rPr lang="en-IN" sz="1600" b="1" dirty="0">
                <a:solidFill>
                  <a:srgbClr val="000000"/>
                </a:solidFill>
                <a:effectLst/>
                <a:ea typeface="Calibri" panose="020F0502020204030204" pitchFamily="34" charset="0"/>
              </a:rPr>
              <a:t>MATRQINQ-XXMATRQMTN,XXMTMATREQ-XXMTPURREQ</a:t>
            </a:r>
            <a:endParaRPr lang="en-IN" sz="1600" dirty="0">
              <a:solidFill>
                <a:srgbClr val="0000FF"/>
              </a:solidFill>
              <a:effectLst/>
              <a:ea typeface="Calibri" panose="020F0502020204030204" pitchFamily="34" charset="0"/>
            </a:endParaRPr>
          </a:p>
          <a:p>
            <a:pPr marL="742864" lvl="1" indent="-285664">
              <a:buFont typeface="Arial" panose="020B0604020202020204" pitchFamily="34" charset="0"/>
              <a:buChar char="•"/>
            </a:pPr>
            <a:r>
              <a:rPr lang="en-IN" dirty="0">
                <a:effectLst/>
                <a:ea typeface="Calibri" panose="020F0502020204030204" pitchFamily="34" charset="0"/>
              </a:rPr>
              <a:t>A or B and C or D </a:t>
            </a:r>
            <a:r>
              <a:rPr lang="en-CA" sz="1600" dirty="0">
                <a:effectLst/>
                <a:ea typeface="Calibri" panose="020F0502020204030204" pitchFamily="34" charset="0"/>
              </a:rPr>
              <a:t>does not evaluate properly</a:t>
            </a:r>
          </a:p>
          <a:p>
            <a:pPr marL="285664" indent="-285664">
              <a:buFont typeface="Arial" panose="020B0604020202020204" pitchFamily="34" charset="0"/>
              <a:buChar char="•"/>
            </a:pPr>
            <a:r>
              <a:rPr lang="en-US" sz="1600" dirty="0">
                <a:effectLst/>
                <a:ea typeface="Calibri" panose="020F0502020204030204" pitchFamily="34" charset="0"/>
              </a:rPr>
              <a:t>Changing to the following with revised supporting logic will evaluate properly</a:t>
            </a:r>
          </a:p>
          <a:p>
            <a:pPr marL="742864" lvl="1" indent="-285664">
              <a:buFont typeface="Arial" panose="020B0604020202020204" pitchFamily="34" charset="0"/>
              <a:buChar char="•"/>
            </a:pPr>
            <a:r>
              <a:rPr lang="en-IN" sz="1600" b="1" dirty="0">
                <a:solidFill>
                  <a:srgbClr val="000000"/>
                </a:solidFill>
                <a:effectLst/>
                <a:ea typeface="Calibri" panose="020F0502020204030204" pitchFamily="34" charset="0"/>
              </a:rPr>
              <a:t>XXMATRQINQ,XXMTMATREQ-XXMATRQINQ,XXMTPURREQ-XXMATRQMTN,XXMTMATREQ-XXMATRQMTN,XXMTPURREQ </a:t>
            </a:r>
          </a:p>
          <a:p>
            <a:pPr marL="742864" lvl="1" indent="-285664">
              <a:buFont typeface="Arial" panose="020B0604020202020204" pitchFamily="34" charset="0"/>
              <a:buChar char="•"/>
            </a:pPr>
            <a:r>
              <a:rPr lang="en-US" sz="1800" dirty="0">
                <a:effectLst/>
                <a:ea typeface="Calibri" panose="020F0502020204030204" pitchFamily="34" charset="0"/>
              </a:rPr>
              <a:t>(A and C) or (A and D) or (B and C) or (B and D)</a:t>
            </a:r>
            <a:endParaRPr lang="en-US" sz="1600" dirty="0">
              <a:effectLst/>
              <a:ea typeface="Calibri" panose="020F0502020204030204" pitchFamily="34" charset="0"/>
            </a:endParaRPr>
          </a:p>
          <a:p>
            <a:pPr marL="742864" lvl="1" indent="-285664">
              <a:buFont typeface="Arial" panose="020B0604020202020204" pitchFamily="34" charset="0"/>
              <a:buChar char="•"/>
            </a:pPr>
            <a:endParaRPr lang="en-US" sz="1600" dirty="0">
              <a:effectLst/>
              <a:latin typeface="Sage Text" panose="02010503040201060103" pitchFamily="2" charset="0"/>
              <a:ea typeface="Calibri" panose="020F0502020204030204" pitchFamily="34" charset="0"/>
            </a:endParaRPr>
          </a:p>
        </p:txBody>
      </p:sp>
    </p:spTree>
    <p:extLst>
      <p:ext uri="{BB962C8B-B14F-4D97-AF65-F5344CB8AC3E}">
        <p14:creationId xmlns:p14="http://schemas.microsoft.com/office/powerpoint/2010/main" val="80798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Partner Finder Definition File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30832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Sage Finder definitions in ViewFinderProperties.js</a:t>
            </a:r>
          </a:p>
          <a:p>
            <a:pPr marL="285664" indent="-285664">
              <a:buFont typeface="Arial" panose="020B0604020202020204" pitchFamily="34" charset="0"/>
              <a:buChar char="•"/>
            </a:pPr>
            <a:r>
              <a:rPr lang="en-CA" sz="1600" dirty="0"/>
              <a:t>Partners can create their own definition file for their finder definitions</a:t>
            </a:r>
          </a:p>
          <a:p>
            <a:pPr marL="285664" indent="-285664">
              <a:buFont typeface="Arial" panose="020B0604020202020204" pitchFamily="34" charset="0"/>
              <a:buChar char="•"/>
            </a:pPr>
            <a:r>
              <a:rPr lang="en-CA" sz="1600" dirty="0"/>
              <a:t>By default, wizard names file as FinderDef.js regardless of partner file name</a:t>
            </a:r>
          </a:p>
          <a:p>
            <a:pPr marL="285664" indent="-285664">
              <a:buFont typeface="Arial" panose="020B0604020202020204" pitchFamily="34" charset="0"/>
              <a:buChar char="•"/>
            </a:pPr>
            <a:r>
              <a:rPr lang="en-CA" sz="1600" dirty="0"/>
              <a:t>If name is not FinderDef.js, modify the RegisterBundles routine in the BundleRegistration,cs file</a:t>
            </a:r>
          </a:p>
          <a:p>
            <a:pPr marL="285664"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DCFBD9E8-ADC8-0A9D-416B-BBD8250728CE}"/>
              </a:ext>
            </a:extLst>
          </p:cNvPr>
          <p:cNvPicPr>
            <a:picLocks noChangeAspect="1"/>
          </p:cNvPicPr>
          <p:nvPr/>
        </p:nvPicPr>
        <p:blipFill>
          <a:blip r:embed="rId3"/>
          <a:stretch>
            <a:fillRect/>
          </a:stretch>
        </p:blipFill>
        <p:spPr>
          <a:xfrm>
            <a:off x="137786" y="2786598"/>
            <a:ext cx="6706935" cy="1959556"/>
          </a:xfrm>
          <a:prstGeom prst="rect">
            <a:avLst/>
          </a:prstGeom>
        </p:spPr>
      </p:pic>
    </p:spTree>
    <p:extLst>
      <p:ext uri="{BB962C8B-B14F-4D97-AF65-F5344CB8AC3E}">
        <p14:creationId xmlns:p14="http://schemas.microsoft.com/office/powerpoint/2010/main" val="358098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a:t>
            </a:r>
            <a:r>
              <a:rPr lang="en-US"/>
              <a:t>for Licenses</a:t>
            </a:r>
            <a:endParaRPr lang="en-US" dirty="0"/>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6878185" y="2715517"/>
            <a:ext cx="5685722" cy="2966580"/>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You are in your repository</a:t>
            </a:r>
          </a:p>
          <a:p>
            <a:pPr marL="285750" indent="-285750">
              <a:buFont typeface="Arial" panose="020B0604020202020204" pitchFamily="34" charset="0"/>
              <a:buChar char="•"/>
            </a:pPr>
            <a:r>
              <a:rPr lang="en-CA" sz="1800" dirty="0"/>
              <a:t>You need to see if a license exists</a:t>
            </a:r>
          </a:p>
          <a:p>
            <a:pPr marL="285750" indent="-285750">
              <a:buFont typeface="Arial" panose="020B0604020202020204" pitchFamily="34" charset="0"/>
              <a:buChar char="•"/>
            </a:pPr>
            <a:r>
              <a:rPr lang="en-CA" sz="1800" dirty="0"/>
              <a:t>Invoke the GetLicenseStatus routine</a:t>
            </a:r>
          </a:p>
          <a:p>
            <a:endParaRPr lang="en-CA" sz="2200" dirty="0"/>
          </a:p>
          <a:p>
            <a:pPr marL="285750" indent="-285750"/>
            <a:r>
              <a:rPr lang="en-CA" sz="2200" dirty="0"/>
              <a:t> </a:t>
            </a:r>
          </a:p>
        </p:txBody>
      </p:sp>
      <p:pic>
        <p:nvPicPr>
          <p:cNvPr id="8" name="Picture 7">
            <a:extLst>
              <a:ext uri="{FF2B5EF4-FFF2-40B4-BE49-F238E27FC236}">
                <a16:creationId xmlns:a16="http://schemas.microsoft.com/office/drawing/2014/main" id="{4AFC11E9-656A-4B62-9154-2B6DFFCB5817}"/>
              </a:ext>
            </a:extLst>
          </p:cNvPr>
          <p:cNvPicPr>
            <a:picLocks noChangeAspect="1"/>
          </p:cNvPicPr>
          <p:nvPr/>
        </p:nvPicPr>
        <p:blipFill>
          <a:blip r:embed="rId3"/>
          <a:stretch>
            <a:fillRect/>
          </a:stretch>
        </p:blipFill>
        <p:spPr>
          <a:xfrm>
            <a:off x="526999" y="3796098"/>
            <a:ext cx="9603010" cy="1894061"/>
          </a:xfrm>
          <a:prstGeom prst="rect">
            <a:avLst/>
          </a:prstGeom>
        </p:spPr>
      </p:pic>
    </p:spTree>
    <p:extLst>
      <p:ext uri="{BB962C8B-B14F-4D97-AF65-F5344CB8AC3E}">
        <p14:creationId xmlns:p14="http://schemas.microsoft.com/office/powerpoint/2010/main" val="429919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for Licenses for Non-Registered Modules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7103808" y="2459070"/>
            <a:ext cx="4889435"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While creating the Payroll Web Screens, we realized that in addition to checking the license for a module, we also need to specify the version and version for non-registered modules like EFT</a:t>
            </a:r>
          </a:p>
          <a:p>
            <a:pPr marL="285750" indent="-285750">
              <a:buFont typeface="Arial" panose="020B0604020202020204" pitchFamily="34" charset="0"/>
              <a:buChar char="•"/>
            </a:pPr>
            <a:r>
              <a:rPr lang="en-CA" sz="1800" dirty="0"/>
              <a:t>Coming in 2024.0 release</a:t>
            </a:r>
          </a:p>
          <a:p>
            <a:endParaRPr lang="en-CA" sz="2200" dirty="0"/>
          </a:p>
          <a:p>
            <a:pPr marL="285750" indent="-285750"/>
            <a:r>
              <a:rPr lang="en-CA" sz="2200" dirty="0"/>
              <a:t> </a:t>
            </a:r>
          </a:p>
        </p:txBody>
      </p:sp>
      <p:pic>
        <p:nvPicPr>
          <p:cNvPr id="5" name="Picture 4">
            <a:extLst>
              <a:ext uri="{FF2B5EF4-FFF2-40B4-BE49-F238E27FC236}">
                <a16:creationId xmlns:a16="http://schemas.microsoft.com/office/drawing/2014/main" id="{98FBE821-454C-5645-CD23-966150F6C575}"/>
              </a:ext>
            </a:extLst>
          </p:cNvPr>
          <p:cNvPicPr>
            <a:picLocks noChangeAspect="1"/>
          </p:cNvPicPr>
          <p:nvPr/>
        </p:nvPicPr>
        <p:blipFill>
          <a:blip r:embed="rId3"/>
          <a:stretch>
            <a:fillRect/>
          </a:stretch>
        </p:blipFill>
        <p:spPr>
          <a:xfrm>
            <a:off x="411480" y="1736272"/>
            <a:ext cx="6412928" cy="4348750"/>
          </a:xfrm>
          <a:prstGeom prst="rect">
            <a:avLst/>
          </a:prstGeom>
        </p:spPr>
      </p:pic>
    </p:spTree>
    <p:extLst>
      <p:ext uri="{BB962C8B-B14F-4D97-AF65-F5344CB8AC3E}">
        <p14:creationId xmlns:p14="http://schemas.microsoft.com/office/powerpoint/2010/main" val="992729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Deal with Nullable Dates not Defaulting to 1/1/2001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419098" y="2459070"/>
            <a:ext cx="7954643"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342900" lvl="0" indent="-342900">
              <a:spcAft>
                <a:spcPts val="0"/>
              </a:spcAft>
              <a:buSzPts val="1000"/>
              <a:buFont typeface="Symbol" panose="05050102010706020507" pitchFamily="18" charset="2"/>
              <a:buChar char=""/>
              <a:tabLst>
                <a:tab pos="457200" algn="l"/>
              </a:tabLst>
            </a:pPr>
            <a:r>
              <a:rPr lang="en-US" sz="1800" dirty="0">
                <a:effectLst/>
              </a:rPr>
              <a:t>Non-Nullable dates can be decorated with </a:t>
            </a:r>
            <a:r>
              <a:rPr lang="en-US" sz="1800" b="1" dirty="0">
                <a:effectLst/>
              </a:rPr>
              <a:t>ValidateDateFormat</a:t>
            </a:r>
            <a:r>
              <a:rPr lang="en-US" sz="1800" dirty="0">
                <a:effectLst/>
              </a:rPr>
              <a:t> with </a:t>
            </a:r>
            <a:r>
              <a:rPr lang="en-US" sz="1800" dirty="0"/>
              <a:t>the data type of  </a:t>
            </a:r>
            <a:r>
              <a:rPr lang="en-US" sz="1800" b="1" dirty="0">
                <a:effectLst/>
              </a:rPr>
              <a:t>DateTime</a:t>
            </a:r>
            <a:endParaRPr lang="en-US" sz="1800" dirty="0">
              <a:effectLst/>
            </a:endParaRP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01/01/2001 if value is null</a:t>
            </a:r>
          </a:p>
          <a:p>
            <a:pPr marL="342900" lvl="0" indent="-342900">
              <a:spcAft>
                <a:spcPts val="0"/>
              </a:spcAft>
              <a:buSzPts val="1000"/>
              <a:buFont typeface="Symbol" panose="05050102010706020507" pitchFamily="18" charset="2"/>
              <a:buChar char=""/>
              <a:tabLst>
                <a:tab pos="457200" algn="l"/>
              </a:tabLst>
            </a:pPr>
            <a:r>
              <a:rPr lang="en-US" sz="1800" dirty="0">
                <a:effectLst/>
              </a:rPr>
              <a:t>Nullable dates can be decorated with </a:t>
            </a:r>
            <a:r>
              <a:rPr lang="en-US" sz="1800" b="1" dirty="0">
                <a:effectLst/>
              </a:rPr>
              <a:t>ValidateDateFormatAllowNull</a:t>
            </a:r>
            <a:r>
              <a:rPr lang="en-US" sz="1800" dirty="0">
                <a:effectLst/>
              </a:rPr>
              <a:t> with </a:t>
            </a:r>
            <a:r>
              <a:rPr lang="en-US" sz="1800" dirty="0"/>
              <a:t>the data type of  </a:t>
            </a:r>
            <a:r>
              <a:rPr lang="en-US" sz="1800" b="1" dirty="0">
                <a:effectLst/>
              </a:rPr>
              <a:t>DateTime?</a:t>
            </a:r>
            <a:r>
              <a:rPr lang="en-US" sz="1800" dirty="0">
                <a:effectLst/>
              </a:rPr>
              <a:t> </a:t>
            </a: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null if value is null</a:t>
            </a:r>
          </a:p>
          <a:p>
            <a:pPr marL="800089" lvl="1" indent="-342900">
              <a:buSzPts val="1000"/>
              <a:buFont typeface="Symbol" panose="05050102010706020507" pitchFamily="18" charset="2"/>
              <a:buChar char=""/>
              <a:tabLst>
                <a:tab pos="457200" algn="l"/>
              </a:tabLst>
            </a:pPr>
            <a:endParaRPr lang="en-US" sz="1600" dirty="0">
              <a:effectLst/>
            </a:endParaRPr>
          </a:p>
          <a:p>
            <a:endParaRPr lang="en-CA" sz="2200" dirty="0"/>
          </a:p>
          <a:p>
            <a:pPr marL="285750" indent="-285750"/>
            <a:r>
              <a:rPr lang="en-CA" sz="2200" dirty="0"/>
              <a:t> </a:t>
            </a:r>
          </a:p>
        </p:txBody>
      </p:sp>
    </p:spTree>
    <p:extLst>
      <p:ext uri="{BB962C8B-B14F-4D97-AF65-F5344CB8AC3E}">
        <p14:creationId xmlns:p14="http://schemas.microsoft.com/office/powerpoint/2010/main" val="170218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Declarative Report Framework</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Explained</a:t>
            </a:r>
          </a:p>
        </p:txBody>
      </p:sp>
    </p:spTree>
    <p:extLst>
      <p:ext uri="{BB962C8B-B14F-4D97-AF65-F5344CB8AC3E}">
        <p14:creationId xmlns:p14="http://schemas.microsoft.com/office/powerpoint/2010/main" val="31123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Declarative Reports and PJC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5" name="Text Placeholder 4">
            <a:extLst>
              <a:ext uri="{FF2B5EF4-FFF2-40B4-BE49-F238E27FC236}">
                <a16:creationId xmlns:a16="http://schemas.microsoft.com/office/drawing/2014/main" id="{250247CA-5271-0190-1397-9EC54FFCB816}"/>
              </a:ext>
            </a:extLst>
          </p:cNvPr>
          <p:cNvSpPr txBox="1">
            <a:spLocks/>
          </p:cNvSpPr>
          <p:nvPr/>
        </p:nvSpPr>
        <p:spPr>
          <a:xfrm>
            <a:off x="419100" y="1714500"/>
            <a:ext cx="4614628"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sz="2000" dirty="0">
                <a:solidFill>
                  <a:schemeClr val="tx1"/>
                </a:solidFill>
              </a:rPr>
              <a:t>Reports for Setup UIs</a:t>
            </a:r>
          </a:p>
          <a:p>
            <a:pPr lvl="2"/>
            <a:r>
              <a:rPr lang="en-US" sz="1800" dirty="0">
                <a:solidFill>
                  <a:schemeClr val="tx1"/>
                </a:solidFill>
              </a:rPr>
              <a:t>100+ created for 2023.1 using new Declarative Framework</a:t>
            </a:r>
          </a:p>
          <a:p>
            <a:r>
              <a:rPr lang="en-US" sz="2000" dirty="0">
                <a:solidFill>
                  <a:schemeClr val="tx1"/>
                </a:solidFill>
              </a:rPr>
              <a:t>Database setup separated from desktop</a:t>
            </a:r>
          </a:p>
          <a:p>
            <a:pPr lvl="2"/>
            <a:r>
              <a:rPr lang="en-US" sz="1800" dirty="0">
                <a:solidFill>
                  <a:schemeClr val="tx1"/>
                </a:solidFill>
              </a:rPr>
              <a:t>Important for parity</a:t>
            </a:r>
          </a:p>
          <a:p>
            <a:r>
              <a:rPr lang="en-US" sz="2000" dirty="0">
                <a:solidFill>
                  <a:schemeClr val="tx1"/>
                </a:solidFill>
              </a:rPr>
              <a:t>Close to 30 PJC screens and reports complete</a:t>
            </a:r>
          </a:p>
        </p:txBody>
      </p:sp>
      <p:pic>
        <p:nvPicPr>
          <p:cNvPr id="10" name="Picture 9">
            <a:extLst>
              <a:ext uri="{FF2B5EF4-FFF2-40B4-BE49-F238E27FC236}">
                <a16:creationId xmlns:a16="http://schemas.microsoft.com/office/drawing/2014/main" id="{EED608FF-A7CE-E8DB-9E28-E6222B5C56FA}"/>
              </a:ext>
            </a:extLst>
          </p:cNvPr>
          <p:cNvPicPr>
            <a:picLocks noChangeAspect="1"/>
          </p:cNvPicPr>
          <p:nvPr/>
        </p:nvPicPr>
        <p:blipFill>
          <a:blip r:embed="rId3"/>
          <a:stretch>
            <a:fillRect/>
          </a:stretch>
        </p:blipFill>
        <p:spPr>
          <a:xfrm>
            <a:off x="5731224" y="1017265"/>
            <a:ext cx="6269444" cy="4823470"/>
          </a:xfrm>
          <a:prstGeom prst="rect">
            <a:avLst/>
          </a:prstGeom>
        </p:spPr>
      </p:pic>
    </p:spTree>
    <p:extLst>
      <p:ext uri="{BB962C8B-B14F-4D97-AF65-F5344CB8AC3E}">
        <p14:creationId xmlns:p14="http://schemas.microsoft.com/office/powerpoint/2010/main" val="2783624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Report Framework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Explained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7F0734BF-51CC-AB5F-0DBB-146209136441}"/>
              </a:ext>
            </a:extLst>
          </p:cNvPr>
          <p:cNvPicPr>
            <a:picLocks noChangeAspect="1"/>
          </p:cNvPicPr>
          <p:nvPr/>
        </p:nvPicPr>
        <p:blipFill>
          <a:blip r:embed="rId3"/>
          <a:stretch>
            <a:fillRect/>
          </a:stretch>
        </p:blipFill>
        <p:spPr>
          <a:xfrm>
            <a:off x="2677975" y="2007082"/>
            <a:ext cx="6457700" cy="3859689"/>
          </a:xfrm>
          <a:prstGeom prst="rect">
            <a:avLst/>
          </a:prstGeom>
        </p:spPr>
      </p:pic>
    </p:spTree>
    <p:extLst>
      <p:ext uri="{BB962C8B-B14F-4D97-AF65-F5344CB8AC3E}">
        <p14:creationId xmlns:p14="http://schemas.microsoft.com/office/powerpoint/2010/main" val="1083419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1" y="1943229"/>
            <a:ext cx="5684521" cy="41926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Simple reports</a:t>
            </a:r>
          </a:p>
          <a:p>
            <a:pPr marL="285750" indent="-285750">
              <a:lnSpc>
                <a:spcPct val="150000"/>
              </a:lnSpc>
              <a:buFont typeface="Arial" panose="020B0604020202020204" pitchFamily="34" charset="0"/>
              <a:buChar char="•"/>
            </a:pPr>
            <a:r>
              <a:rPr lang="en-US" dirty="0"/>
              <a:t>A few user inputs</a:t>
            </a:r>
          </a:p>
          <a:p>
            <a:pPr marL="742950" lvl="1" indent="-285750">
              <a:lnSpc>
                <a:spcPct val="150000"/>
              </a:lnSpc>
              <a:buFont typeface="Arial" panose="020B0604020202020204" pitchFamily="34" charset="0"/>
              <a:buChar char="•"/>
            </a:pPr>
            <a:r>
              <a:rPr lang="en-US" dirty="0"/>
              <a:t>Note: Coming in the 2024.0 release we have added support for an optional field grid</a:t>
            </a:r>
          </a:p>
          <a:p>
            <a:pPr marL="742950" lvl="1" indent="-285750">
              <a:lnSpc>
                <a:spcPct val="150000"/>
              </a:lnSpc>
              <a:buFont typeface="Arial" panose="020B0604020202020204" pitchFamily="34" charset="0"/>
              <a:buChar char="•"/>
            </a:pPr>
            <a:r>
              <a:rPr lang="en-US" dirty="0"/>
              <a:t>Note: We have used framework where up to 30 inputs are on the report</a:t>
            </a:r>
          </a:p>
          <a:p>
            <a:pPr marL="285750" indent="-285750">
              <a:lnSpc>
                <a:spcPct val="150000"/>
              </a:lnSpc>
              <a:buFont typeface="Arial" panose="020B0604020202020204" pitchFamily="34" charset="0"/>
              <a:buChar char="•"/>
            </a:pPr>
            <a:r>
              <a:rPr lang="en-US" dirty="0"/>
              <a:t>Localization capabilities!</a:t>
            </a:r>
          </a:p>
          <a:p>
            <a:pPr marL="285664" indent="-285664">
              <a:lnSpc>
                <a:spcPct val="150000"/>
              </a:lnSpc>
              <a:buFont typeface="Arial" panose="020B0604020202020204" pitchFamily="34" charset="0"/>
              <a:buChar char="•"/>
            </a:pPr>
            <a:r>
              <a:rPr lang="en-CA" dirty="0"/>
              <a:t>Create JSON definition</a:t>
            </a:r>
          </a:p>
          <a:p>
            <a:pPr marL="742864" lvl="1" indent="-285664">
              <a:lnSpc>
                <a:spcPct val="150000"/>
              </a:lnSpc>
              <a:buFont typeface="Arial" panose="020B0604020202020204" pitchFamily="34" charset="0"/>
              <a:buChar char="•"/>
            </a:pPr>
            <a:r>
              <a:rPr lang="en-CA" dirty="0"/>
              <a:t>Use text editor to create JSON file</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10" name="TextBox 9">
            <a:extLst>
              <a:ext uri="{FF2B5EF4-FFF2-40B4-BE49-F238E27FC236}">
                <a16:creationId xmlns:a16="http://schemas.microsoft.com/office/drawing/2014/main" id="{E2A72471-02E1-D9C5-6AB6-F7CF70BBC26C}"/>
              </a:ext>
            </a:extLst>
          </p:cNvPr>
          <p:cNvSpPr txBox="1"/>
          <p:nvPr/>
        </p:nvSpPr>
        <p:spPr>
          <a:xfrm>
            <a:off x="6939419" y="1138680"/>
            <a:ext cx="4686310" cy="3279588"/>
          </a:xfrm>
          <a:prstGeom prst="rect">
            <a:avLst/>
          </a:prstGeom>
          <a:noFill/>
        </p:spPr>
        <p:txBody>
          <a:bodyPr wrap="square" lIns="0" tIns="0" rIns="0" bIns="0" rtlCol="0">
            <a:noAutofit/>
          </a:bodyPr>
          <a:lstStyle/>
          <a:p>
            <a:pPr algn="l"/>
            <a:r>
              <a:rPr lang="en-US" sz="800" b="0" i="0" dirty="0">
                <a:solidFill>
                  <a:schemeClr val="tx1"/>
                </a:solidFill>
                <a:latin typeface="Sage Text" panose="02010503040201060103" pitchFamily="2" charset="77"/>
              </a:rPr>
              <a:t>{</a:t>
            </a:r>
          </a:p>
          <a:p>
            <a:pPr algn="l"/>
            <a:r>
              <a:rPr lang="en-US" sz="800" b="0" i="0" dirty="0">
                <a:solidFill>
                  <a:schemeClr val="tx1"/>
                </a:solidFill>
                <a:latin typeface="Sage Text" panose="02010503040201060103" pitchFamily="2" charset="77"/>
              </a:rPr>
              <a:t>  "ReportNames": [ "APACCT01"],</a:t>
            </a:r>
          </a:p>
          <a:p>
            <a:pPr algn="l"/>
            <a:r>
              <a:rPr lang="en-US" sz="800" b="0" i="0" dirty="0">
                <a:solidFill>
                  <a:schemeClr val="tx1"/>
                </a:solidFill>
                <a:latin typeface="Sage Text" panose="02010503040201060103" pitchFamily="2" charset="77"/>
              </a:rPr>
              <a:t>  "ReportName": "APACCT01",</a:t>
            </a:r>
          </a:p>
          <a:p>
            <a:pPr algn="l"/>
            <a:r>
              <a:rPr lang="en-US" sz="800" b="0" i="0" dirty="0">
                <a:solidFill>
                  <a:schemeClr val="tx1"/>
                </a:solidFill>
                <a:latin typeface="Sage Text" panose="02010503040201060103" pitchFamily="2" charset="77"/>
              </a:rPr>
              <a:t>  "EntityName": "AP0006",</a:t>
            </a:r>
          </a:p>
          <a:p>
            <a:pPr algn="l"/>
            <a:r>
              <a:rPr lang="en-US" sz="800" b="0" i="0" dirty="0">
                <a:solidFill>
                  <a:schemeClr val="tx1"/>
                </a:solidFill>
                <a:latin typeface="Sage Text" panose="02010503040201060103" pitchFamily="2" charset="77"/>
              </a:rPr>
              <a:t>  "ScreenNameText": "TPAC Report for Account Sets",</a:t>
            </a:r>
          </a:p>
          <a:p>
            <a:pPr algn="l"/>
            <a:r>
              <a:rPr lang="en-US" sz="800" b="0" i="0" dirty="0">
                <a:solidFill>
                  <a:schemeClr val="tx1"/>
                </a:solidFill>
                <a:latin typeface="Sage Text" panose="02010503040201060103" pitchFamily="2" charset="77"/>
              </a:rPr>
              <a:t>  "Module": "AP",</a:t>
            </a:r>
          </a:p>
          <a:p>
            <a:pPr algn="l"/>
            <a:r>
              <a:rPr lang="en-US" sz="800" b="0" i="0" dirty="0">
                <a:solidFill>
                  <a:schemeClr val="tx1"/>
                </a:solidFill>
                <a:latin typeface="Sage Text" panose="02010503040201060103" pitchFamily="2" charset="77"/>
              </a:rPr>
              <a:t>  "SecurityResource": "APCOMUI",</a:t>
            </a:r>
          </a:p>
          <a:p>
            <a:pPr algn="l"/>
            <a:r>
              <a:rPr lang="en-US" sz="800" b="0" i="0" dirty="0">
                <a:solidFill>
                  <a:schemeClr val="tx1"/>
                </a:solidFill>
                <a:latin typeface="Sage Text" panose="02010503040201060103" pitchFamily="2" charset="77"/>
              </a:rPr>
              <a:t>  "Parameters":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"FROMCODE",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From",</a:t>
            </a:r>
          </a:p>
          <a:p>
            <a:pPr algn="l"/>
            <a:r>
              <a:rPr lang="en-US" sz="800" b="0" i="0" dirty="0">
                <a:solidFill>
                  <a:schemeClr val="tx1"/>
                </a:solidFill>
                <a:latin typeface="Sage Text" panose="02010503040201060103" pitchFamily="2" charset="77"/>
              </a:rPr>
              <a:t>      "ID": "txtFromAcct",</a:t>
            </a:r>
          </a:p>
          <a:p>
            <a:pPr algn="l"/>
            <a:r>
              <a:rPr lang="en-US" sz="800" b="0" i="0" dirty="0">
                <a:solidFill>
                  <a:schemeClr val="tx1"/>
                </a:solidFill>
                <a:latin typeface="Sage Text" panose="02010503040201060103" pitchFamily="2" charset="77"/>
              </a:rPr>
              <a:t>      "ButtonID": "btnFromAcct",</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"TOCODE",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To",</a:t>
            </a:r>
          </a:p>
          <a:p>
            <a:pPr algn="l"/>
            <a:r>
              <a:rPr lang="en-US" sz="800" b="0" i="0" dirty="0">
                <a:solidFill>
                  <a:schemeClr val="tx1"/>
                </a:solidFill>
                <a:latin typeface="Sage Text" panose="02010503040201060103" pitchFamily="2" charset="77"/>
              </a:rPr>
              <a:t>      "ID": "txtToAcct",</a:t>
            </a:r>
          </a:p>
          <a:p>
            <a:pPr algn="l"/>
            <a:r>
              <a:rPr lang="en-US" sz="800" b="0" i="0" dirty="0">
                <a:solidFill>
                  <a:schemeClr val="tx1"/>
                </a:solidFill>
                <a:latin typeface="Sage Text" panose="02010503040201060103" pitchFamily="2" charset="77"/>
              </a:rPr>
              <a:t>      "ButtonID": "btnToAcct",</a:t>
            </a:r>
          </a:p>
          <a:p>
            <a:pPr algn="l"/>
            <a:r>
              <a:rPr lang="en-US" sz="800" b="0" i="0" dirty="0">
                <a:solidFill>
                  <a:schemeClr val="tx1"/>
                </a:solidFill>
                <a:latin typeface="Sage Text" panose="02010503040201060103" pitchFamily="2" charset="77"/>
              </a:rPr>
              <a:t>      "DefaultValue": "ZZZZZZ",</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a:t>
            </a:r>
          </a:p>
          <a:p>
            <a:pPr algn="l"/>
            <a:endParaRPr lang="en-US" sz="1600" b="0" i="0"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2237202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699632"/>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Place JSON in Online\Web\App_Data\Reports\{module}</a:t>
            </a:r>
          </a:p>
          <a:p>
            <a:pPr marL="742864" lvl="1" indent="-285664">
              <a:lnSpc>
                <a:spcPct val="150000"/>
              </a:lnSpc>
              <a:buFont typeface="Arial" panose="020B0604020202020204" pitchFamily="34" charset="0"/>
              <a:buChar char="•"/>
            </a:pPr>
            <a:r>
              <a:rPr lang="en-CA" dirty="0"/>
              <a:t>Framework location for definitions</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935E68AC-3FD9-54A3-F229-95D5FEB8DE45}"/>
              </a:ext>
            </a:extLst>
          </p:cNvPr>
          <p:cNvPicPr>
            <a:picLocks noChangeAspect="1"/>
          </p:cNvPicPr>
          <p:nvPr/>
        </p:nvPicPr>
        <p:blipFill>
          <a:blip r:embed="rId3"/>
          <a:stretch>
            <a:fillRect/>
          </a:stretch>
        </p:blipFill>
        <p:spPr>
          <a:xfrm>
            <a:off x="5446307" y="1892615"/>
            <a:ext cx="6355262" cy="3740568"/>
          </a:xfrm>
          <a:prstGeom prst="rect">
            <a:avLst/>
          </a:prstGeom>
        </p:spPr>
      </p:pic>
    </p:spTree>
    <p:extLst>
      <p:ext uri="{BB962C8B-B14F-4D97-AF65-F5344CB8AC3E}">
        <p14:creationId xmlns:p14="http://schemas.microsoft.com/office/powerpoint/2010/main" val="74909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284134"/>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Modify {module}MenuDetails.XML in App_Data\MenuDetails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0" name="Picture 9">
            <a:extLst>
              <a:ext uri="{FF2B5EF4-FFF2-40B4-BE49-F238E27FC236}">
                <a16:creationId xmlns:a16="http://schemas.microsoft.com/office/drawing/2014/main" id="{0CBAC83E-C52A-19DC-AB3A-A17B31756195}"/>
              </a:ext>
            </a:extLst>
          </p:cNvPr>
          <p:cNvPicPr>
            <a:picLocks noChangeAspect="1"/>
          </p:cNvPicPr>
          <p:nvPr/>
        </p:nvPicPr>
        <p:blipFill>
          <a:blip r:embed="rId3"/>
          <a:stretch>
            <a:fillRect/>
          </a:stretch>
        </p:blipFill>
        <p:spPr>
          <a:xfrm>
            <a:off x="4194520" y="2585296"/>
            <a:ext cx="7796383" cy="3096801"/>
          </a:xfrm>
          <a:prstGeom prst="rect">
            <a:avLst/>
          </a:prstGeom>
        </p:spPr>
      </p:pic>
    </p:spTree>
    <p:extLst>
      <p:ext uri="{BB962C8B-B14F-4D97-AF65-F5344CB8AC3E}">
        <p14:creationId xmlns:p14="http://schemas.microsoft.com/office/powerpoint/2010/main" val="3331281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3361626"/>
          </a:xfrm>
          <a:prstGeom prst="rect">
            <a:avLst/>
          </a:prstGeom>
          <a:noFill/>
        </p:spPr>
        <p:txBody>
          <a:bodyPr wrap="square" rtlCol="0">
            <a:spAutoFit/>
          </a:bodyPr>
          <a:lstStyle/>
          <a:p>
            <a:pPr marL="285664" indent="-285664">
              <a:lnSpc>
                <a:spcPct val="150000"/>
              </a:lnSpc>
              <a:buFont typeface="Arial" panose="020B0604020202020204" pitchFamily="34" charset="0"/>
              <a:buChar char="•"/>
            </a:pPr>
            <a:endParaRPr lang="en-CA" dirty="0"/>
          </a:p>
          <a:p>
            <a:pPr marL="285664" indent="-285664">
              <a:lnSpc>
                <a:spcPct val="150000"/>
              </a:lnSpc>
              <a:buFont typeface="Arial" panose="020B0604020202020204" pitchFamily="34" charset="0"/>
              <a:buChar char="•"/>
            </a:pPr>
            <a:r>
              <a:rPr lang="en-CA" dirty="0"/>
              <a:t>Re-start application</a:t>
            </a:r>
          </a:p>
          <a:p>
            <a:pPr marL="742864" lvl="1" indent="-285664">
              <a:lnSpc>
                <a:spcPct val="150000"/>
              </a:lnSpc>
              <a:buFont typeface="Arial" panose="020B0604020202020204" pitchFamily="34" charset="0"/>
              <a:buChar char="•"/>
            </a:pPr>
            <a:r>
              <a:rPr lang="en-CA" dirty="0"/>
              <a:t>Application caches menu and therefore needs restarting</a:t>
            </a:r>
          </a:p>
          <a:p>
            <a:pPr marL="742864" lvl="1" indent="-285664">
              <a:lnSpc>
                <a:spcPct val="150000"/>
              </a:lnSpc>
              <a:buFont typeface="Arial" panose="020B0604020202020204" pitchFamily="34" charset="0"/>
              <a:buChar char="•"/>
            </a:pPr>
            <a:r>
              <a:rPr lang="en-CA" dirty="0"/>
              <a:t>Note: Modify {module}MenuDetails.XML in root and delete {company}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56C6B220-E60E-AEC9-E6BA-DEAFCFF82D13}"/>
              </a:ext>
            </a:extLst>
          </p:cNvPr>
          <p:cNvPicPr>
            <a:picLocks noChangeAspect="1"/>
          </p:cNvPicPr>
          <p:nvPr/>
        </p:nvPicPr>
        <p:blipFill>
          <a:blip r:embed="rId3"/>
          <a:stretch>
            <a:fillRect/>
          </a:stretch>
        </p:blipFill>
        <p:spPr>
          <a:xfrm>
            <a:off x="5906825" y="2228885"/>
            <a:ext cx="5130882" cy="2801920"/>
          </a:xfrm>
          <a:prstGeom prst="rect">
            <a:avLst/>
          </a:prstGeom>
        </p:spPr>
      </p:pic>
    </p:spTree>
    <p:extLst>
      <p:ext uri="{BB962C8B-B14F-4D97-AF65-F5344CB8AC3E}">
        <p14:creationId xmlns:p14="http://schemas.microsoft.com/office/powerpoint/2010/main" val="2085863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 Passwords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F9F5A8D-D260-FD72-A271-E0C294FDA1E0}"/>
              </a:ext>
            </a:extLst>
          </p:cNvPr>
          <p:cNvPicPr>
            <a:picLocks noChangeAspect="1"/>
          </p:cNvPicPr>
          <p:nvPr/>
        </p:nvPicPr>
        <p:blipFill>
          <a:blip r:embed="rId3"/>
          <a:stretch>
            <a:fillRect/>
          </a:stretch>
        </p:blipFill>
        <p:spPr>
          <a:xfrm>
            <a:off x="643756" y="1789165"/>
            <a:ext cx="4754440" cy="3930155"/>
          </a:xfrm>
          <a:prstGeom prst="rect">
            <a:avLst/>
          </a:prstGeom>
        </p:spPr>
      </p:pic>
      <p:sp>
        <p:nvSpPr>
          <p:cNvPr id="13" name="TextBox 12">
            <a:extLst>
              <a:ext uri="{FF2B5EF4-FFF2-40B4-BE49-F238E27FC236}">
                <a16:creationId xmlns:a16="http://schemas.microsoft.com/office/drawing/2014/main" id="{A018D019-CC33-58BB-F986-6A1FC9BF6292}"/>
              </a:ext>
            </a:extLst>
          </p:cNvPr>
          <p:cNvSpPr txBox="1"/>
          <p:nvPr/>
        </p:nvSpPr>
        <p:spPr>
          <a:xfrm>
            <a:off x="6246570" y="2198684"/>
            <a:ext cx="5580560" cy="3139321"/>
          </a:xfrm>
          <a:prstGeom prst="rect">
            <a:avLst/>
          </a:prstGeom>
          <a:noFill/>
        </p:spPr>
        <p:txBody>
          <a:bodyPr wrap="square" numCol="1" rtlCol="0">
            <a:spAutoFit/>
          </a:bodyPr>
          <a:lstStyle/>
          <a:p>
            <a:pPr marL="285664" indent="-285664">
              <a:buFont typeface="Arial" panose="020B0604020202020204" pitchFamily="34" charset="0"/>
              <a:buChar char="•"/>
            </a:pPr>
            <a:r>
              <a:rPr lang="en-CA" sz="1800" dirty="0"/>
              <a:t>Minimum 8 char</a:t>
            </a:r>
            <a:r>
              <a:rPr lang="en-CA" dirty="0"/>
              <a:t>acters</a:t>
            </a:r>
          </a:p>
          <a:p>
            <a:pPr marL="285664" indent="-285664">
              <a:buFont typeface="Arial" panose="020B0604020202020204" pitchFamily="34" charset="0"/>
              <a:buChar char="•"/>
            </a:pPr>
            <a:r>
              <a:rPr lang="en-CA" sz="1800" dirty="0"/>
              <a:t>1 </a:t>
            </a:r>
            <a:r>
              <a:rPr lang="en-CA" dirty="0"/>
              <a:t>upper and 1 lower alpha character</a:t>
            </a:r>
          </a:p>
          <a:p>
            <a:pPr marL="285664" indent="-285664">
              <a:buFont typeface="Arial" panose="020B0604020202020204" pitchFamily="34" charset="0"/>
              <a:buChar char="•"/>
            </a:pPr>
            <a:r>
              <a:rPr lang="en-CA" sz="1800" dirty="0"/>
              <a:t>1 numeric and 1 special character</a:t>
            </a:r>
          </a:p>
          <a:p>
            <a:pPr marL="285664" indent="-285664">
              <a:buFont typeface="Arial" panose="020B0604020202020204" pitchFamily="34" charset="0"/>
              <a:buChar char="•"/>
            </a:pPr>
            <a:r>
              <a:rPr lang="en-CA" dirty="0"/>
              <a:t>Special checkbox to enable this complexity has been removed in the Database Setup screen</a:t>
            </a:r>
          </a:p>
          <a:p>
            <a:pPr marL="285664" indent="-285664">
              <a:buFont typeface="Arial" panose="020B0604020202020204" pitchFamily="34" charset="0"/>
              <a:buChar char="•"/>
            </a:pPr>
            <a:r>
              <a:rPr lang="en-CA" sz="1800" dirty="0"/>
              <a:t>Case matters</a:t>
            </a:r>
          </a:p>
          <a:p>
            <a:pPr marL="285664" indent="-285664">
              <a:buFont typeface="Arial" panose="020B0604020202020204" pitchFamily="34" charset="0"/>
              <a:buChar char="•"/>
            </a:pPr>
            <a:r>
              <a:rPr lang="en-CA" sz="1800" dirty="0"/>
              <a:t>Code forcing </a:t>
            </a:r>
            <a:r>
              <a:rPr lang="en-CA" dirty="0"/>
              <a:t>case has been removed from all UI</a:t>
            </a:r>
          </a:p>
          <a:p>
            <a:pPr marL="285664" indent="-285664">
              <a:buFont typeface="Arial" panose="020B0604020202020204" pitchFamily="34" charset="0"/>
              <a:buChar char="•"/>
            </a:pPr>
            <a:r>
              <a:rPr lang="en-CA" dirty="0"/>
              <a:t>For non-complex passwords, backend will know to force case to upper since UI case statements have been removed</a:t>
            </a:r>
          </a:p>
          <a:p>
            <a:pPr marL="285664" indent="-285664">
              <a:buFont typeface="Arial" panose="020B0604020202020204" pitchFamily="34" charset="0"/>
              <a:buChar char="•"/>
            </a:pPr>
            <a:r>
              <a:rPr lang="en-CA" dirty="0"/>
              <a:t>Partner UI’s will require similar changes</a:t>
            </a:r>
          </a:p>
        </p:txBody>
      </p:sp>
    </p:spTree>
    <p:extLst>
      <p:ext uri="{BB962C8B-B14F-4D97-AF65-F5344CB8AC3E}">
        <p14:creationId xmlns:p14="http://schemas.microsoft.com/office/powerpoint/2010/main" val="293932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Credentials Security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099" y="1714500"/>
            <a:ext cx="6725293"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Elimination of certain ISM files containing user credentials</a:t>
            </a:r>
          </a:p>
          <a:p>
            <a:pPr marL="342900" indent="-342900">
              <a:buFont typeface="Arial" panose="020B0604020202020204" pitchFamily="34" charset="0"/>
              <a:buChar char="•"/>
            </a:pPr>
            <a:r>
              <a:rPr lang="en-US" sz="2000" dirty="0">
                <a:solidFill>
                  <a:schemeClr val="tx1"/>
                </a:solidFill>
              </a:rPr>
              <a:t>Leveraging MS SQL Server’s authentication features</a:t>
            </a:r>
          </a:p>
          <a:p>
            <a:pPr marL="342900" indent="-342900">
              <a:buFont typeface="Arial" panose="020B0604020202020204" pitchFamily="34" charset="0"/>
              <a:buChar char="•"/>
            </a:pPr>
            <a:r>
              <a:rPr lang="en-US" sz="2000" dirty="0">
                <a:solidFill>
                  <a:schemeClr val="tx1"/>
                </a:solidFill>
              </a:rPr>
              <a:t>Elimination of numerous security configurations and features in Sage 300</a:t>
            </a:r>
          </a:p>
          <a:p>
            <a:pPr marL="457200" lvl="1">
              <a:buFont typeface="Arial" panose="020B0604020202020204" pitchFamily="34" charset="0"/>
              <a:buChar char="•"/>
            </a:pPr>
            <a:r>
              <a:rPr lang="en-US" sz="2000" dirty="0">
                <a:solidFill>
                  <a:schemeClr val="tx1"/>
                </a:solidFill>
              </a:rPr>
              <a:t>Now administered by MS SQL Server and local machine policies</a:t>
            </a:r>
          </a:p>
          <a:p>
            <a:pPr marL="457200" lvl="1">
              <a:buFont typeface="Arial" panose="020B0604020202020204" pitchFamily="34" charset="0"/>
              <a:buChar char="•"/>
            </a:pPr>
            <a:r>
              <a:rPr lang="en-US" sz="2000" dirty="0">
                <a:solidFill>
                  <a:schemeClr val="tx1"/>
                </a:solidFill>
              </a:rPr>
              <a:t>Keeping high-level integration points or access points intact</a:t>
            </a:r>
          </a:p>
          <a:p>
            <a:pPr marL="457200" lvl="1">
              <a:buFont typeface="Arial" panose="020B0604020202020204" pitchFamily="34" charset="0"/>
              <a:buChar char="•"/>
            </a:pPr>
            <a:r>
              <a:rPr lang="en-US" sz="2000" dirty="0">
                <a:solidFill>
                  <a:schemeClr val="tx1"/>
                </a:solidFill>
              </a:rPr>
              <a:t>Coming in a controlled release April 27 (2023 PU2) and a full release August 2023</a:t>
            </a:r>
          </a:p>
        </p:txBody>
      </p:sp>
      <p:pic>
        <p:nvPicPr>
          <p:cNvPr id="11" name="Picture 10">
            <a:extLst>
              <a:ext uri="{FF2B5EF4-FFF2-40B4-BE49-F238E27FC236}">
                <a16:creationId xmlns:a16="http://schemas.microsoft.com/office/drawing/2014/main" id="{6141FD96-5BBF-33A7-D34D-BA23D6323145}"/>
              </a:ext>
            </a:extLst>
          </p:cNvPr>
          <p:cNvPicPr>
            <a:picLocks noChangeAspect="1"/>
          </p:cNvPicPr>
          <p:nvPr/>
        </p:nvPicPr>
        <p:blipFill>
          <a:blip r:embed="rId3"/>
          <a:stretch>
            <a:fillRect/>
          </a:stretch>
        </p:blipFill>
        <p:spPr>
          <a:xfrm>
            <a:off x="7573648" y="671465"/>
            <a:ext cx="3762375" cy="5334000"/>
          </a:xfrm>
          <a:prstGeom prst="rect">
            <a:avLst/>
          </a:prstGeom>
        </p:spPr>
      </p:pic>
    </p:spTree>
    <p:extLst>
      <p:ext uri="{BB962C8B-B14F-4D97-AF65-F5344CB8AC3E}">
        <p14:creationId xmlns:p14="http://schemas.microsoft.com/office/powerpoint/2010/main" val="24015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Azure Components </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906825" y="2198684"/>
            <a:ext cx="6156645" cy="3139321"/>
          </a:xfrm>
          <a:prstGeom prst="rect">
            <a:avLst/>
          </a:prstGeom>
          <a:noFill/>
        </p:spPr>
        <p:txBody>
          <a:bodyPr wrap="square" numCol="1" rtlCol="0">
            <a:spAutoFit/>
          </a:bodyPr>
          <a:lstStyle/>
          <a:p>
            <a:pPr marL="285664" indent="-285664">
              <a:buFont typeface="Arial" panose="020B0604020202020204" pitchFamily="34" charset="0"/>
              <a:buChar char="•"/>
            </a:pPr>
            <a:r>
              <a:rPr lang="en-CA" dirty="0"/>
              <a:t>Removing these components from Web Screens</a:t>
            </a:r>
          </a:p>
          <a:p>
            <a:pPr marL="285664" indent="-285664">
              <a:buFont typeface="Arial" panose="020B0604020202020204" pitchFamily="34" charset="0"/>
              <a:buChar char="•"/>
            </a:pPr>
            <a:r>
              <a:rPr lang="en-CA" dirty="0"/>
              <a:t>Target in 2013 was Azure</a:t>
            </a:r>
          </a:p>
          <a:p>
            <a:pPr marL="285664" indent="-285664">
              <a:buFont typeface="Arial" panose="020B0604020202020204" pitchFamily="34" charset="0"/>
              <a:buChar char="•"/>
            </a:pPr>
            <a:r>
              <a:rPr lang="en-CA" dirty="0"/>
              <a:t>Target in 2015 changed to On-Premise</a:t>
            </a:r>
          </a:p>
          <a:p>
            <a:pPr marL="285664" indent="-285664">
              <a:buFont typeface="Arial" panose="020B0604020202020204" pitchFamily="34" charset="0"/>
              <a:buChar char="•"/>
            </a:pPr>
            <a:r>
              <a:rPr lang="en-CA" dirty="0"/>
              <a:t>Kept around for compatibility and change of direction</a:t>
            </a:r>
          </a:p>
          <a:p>
            <a:pPr marL="285664" indent="-285664">
              <a:buFont typeface="Arial" panose="020B0604020202020204" pitchFamily="34" charset="0"/>
              <a:buChar char="•"/>
            </a:pPr>
            <a:r>
              <a:rPr lang="en-CA" dirty="0"/>
              <a:t>Recent changes to Azure Components makes keeping compatibility without usage is unrealistic</a:t>
            </a:r>
          </a:p>
          <a:p>
            <a:pPr marL="285664" indent="-285664">
              <a:buFont typeface="Arial" panose="020B0604020202020204" pitchFamily="34" charset="0"/>
              <a:buChar char="•"/>
            </a:pPr>
            <a:r>
              <a:rPr lang="en-CA" dirty="0"/>
              <a:t>No developer changes required</a:t>
            </a:r>
          </a:p>
          <a:p>
            <a:pPr marL="285664" indent="-285664">
              <a:buFont typeface="Arial" panose="020B0604020202020204" pitchFamily="34" charset="0"/>
              <a:buChar char="•"/>
            </a:pPr>
            <a:r>
              <a:rPr lang="en-CA" dirty="0"/>
              <a:t>Simply a heads up</a:t>
            </a:r>
          </a:p>
          <a:p>
            <a:pPr marL="285664" indent="-285664">
              <a:buFont typeface="Arial" panose="020B0604020202020204" pitchFamily="34" charset="0"/>
              <a:buChar char="•"/>
            </a:pPr>
            <a:r>
              <a:rPr lang="en-CA" dirty="0"/>
              <a:t>Note: ConfigurationHelper.IsOnPremise flag removed and if partner code uses, then modify is resolve to true value</a:t>
            </a:r>
          </a:p>
        </p:txBody>
      </p:sp>
      <p:pic>
        <p:nvPicPr>
          <p:cNvPr id="8" name="Picture 7">
            <a:extLst>
              <a:ext uri="{FF2B5EF4-FFF2-40B4-BE49-F238E27FC236}">
                <a16:creationId xmlns:a16="http://schemas.microsoft.com/office/drawing/2014/main" id="{5E066E60-5067-A313-F6DA-F52CED051A98}"/>
              </a:ext>
            </a:extLst>
          </p:cNvPr>
          <p:cNvPicPr>
            <a:picLocks noChangeAspect="1"/>
          </p:cNvPicPr>
          <p:nvPr/>
        </p:nvPicPr>
        <p:blipFill>
          <a:blip r:embed="rId3"/>
          <a:stretch>
            <a:fillRect/>
          </a:stretch>
        </p:blipFill>
        <p:spPr>
          <a:xfrm>
            <a:off x="1172547" y="2198679"/>
            <a:ext cx="3377420" cy="3377420"/>
          </a:xfrm>
          <a:prstGeom prst="rect">
            <a:avLst/>
          </a:prstGeom>
        </p:spPr>
      </p:pic>
    </p:spTree>
    <p:extLst>
      <p:ext uri="{BB962C8B-B14F-4D97-AF65-F5344CB8AC3E}">
        <p14:creationId xmlns:p14="http://schemas.microsoft.com/office/powerpoint/2010/main" val="120242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G/L Financial Reporter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100" y="1714500"/>
            <a:ext cx="4107634"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Bringing FR to the web</a:t>
            </a:r>
          </a:p>
          <a:p>
            <a:pPr marL="342900" indent="-342900">
              <a:buFont typeface="Arial" panose="020B0604020202020204" pitchFamily="34" charset="0"/>
              <a:buChar char="•"/>
            </a:pPr>
            <a:r>
              <a:rPr lang="en-US" sz="2000" dirty="0">
                <a:solidFill>
                  <a:schemeClr val="tx1"/>
                </a:solidFill>
              </a:rPr>
              <a:t>No loss of investment on FR reports and configurations from desktop</a:t>
            </a:r>
          </a:p>
          <a:p>
            <a:pPr marL="342900" indent="-342900">
              <a:buFont typeface="Arial" panose="020B0604020202020204" pitchFamily="34" charset="0"/>
              <a:buChar char="•"/>
            </a:pPr>
            <a:r>
              <a:rPr lang="en-US" sz="2000" dirty="0">
                <a:solidFill>
                  <a:schemeClr val="tx1"/>
                </a:solidFill>
              </a:rPr>
              <a:t>Will replace SIRC</a:t>
            </a:r>
          </a:p>
        </p:txBody>
      </p:sp>
      <p:pic>
        <p:nvPicPr>
          <p:cNvPr id="6" name="Picture 5">
            <a:extLst>
              <a:ext uri="{FF2B5EF4-FFF2-40B4-BE49-F238E27FC236}">
                <a16:creationId xmlns:a16="http://schemas.microsoft.com/office/drawing/2014/main" id="{5CFCE643-EBC7-EC1A-120D-3C9E3BAEC9D2}"/>
              </a:ext>
            </a:extLst>
          </p:cNvPr>
          <p:cNvPicPr>
            <a:picLocks noChangeAspect="1"/>
          </p:cNvPicPr>
          <p:nvPr/>
        </p:nvPicPr>
        <p:blipFill>
          <a:blip r:embed="rId3"/>
          <a:stretch>
            <a:fillRect/>
          </a:stretch>
        </p:blipFill>
        <p:spPr>
          <a:xfrm>
            <a:off x="5453424" y="1138680"/>
            <a:ext cx="6319476" cy="4841708"/>
          </a:xfrm>
          <a:prstGeom prst="rect">
            <a:avLst/>
          </a:prstGeom>
        </p:spPr>
      </p:pic>
    </p:spTree>
    <p:extLst>
      <p:ext uri="{BB962C8B-B14F-4D97-AF65-F5344CB8AC3E}">
        <p14:creationId xmlns:p14="http://schemas.microsoft.com/office/powerpoint/2010/main" val="91470823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TotalTime>
  <Words>3523</Words>
  <Application>Microsoft Office PowerPoint</Application>
  <PresentationFormat>Widescreen</PresentationFormat>
  <Paragraphs>581</Paragraphs>
  <Slides>55</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Consolas</vt:lpstr>
      <vt:lpstr>Sage Headline Black</vt:lpstr>
      <vt:lpstr>Sage Text</vt:lpstr>
      <vt:lpstr>Sage Text Light</vt:lpstr>
      <vt:lpstr>Symbol</vt:lpstr>
      <vt:lpstr>SAGE 2023 MASTER</vt:lpstr>
      <vt:lpstr>Bitmap Image</vt:lpstr>
      <vt:lpstr>Sage 300  Technical Session After The Basics</vt:lpstr>
      <vt:lpstr>Table of contents</vt:lpstr>
      <vt:lpstr>What’s New</vt:lpstr>
      <vt:lpstr>What’s New</vt:lpstr>
      <vt:lpstr>What’s New</vt:lpstr>
      <vt:lpstr>What’s New</vt:lpstr>
      <vt:lpstr>What’s New</vt:lpstr>
      <vt:lpstr>What’s New</vt:lpstr>
      <vt:lpstr>What’s New</vt:lpstr>
      <vt:lpstr>What’s New</vt:lpstr>
      <vt:lpstr>What’s New</vt:lpstr>
      <vt:lpstr>What’s New</vt:lpstr>
      <vt:lpstr>Upcoming Items</vt:lpstr>
      <vt:lpstr>What’s New</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Declarative Report Framework</vt:lpstr>
      <vt:lpstr>Declarative Report Framework</vt:lpstr>
      <vt:lpstr>Declarative Framework for Simple Reports</vt:lpstr>
      <vt:lpstr>Declarative Framework for Simple Reports</vt:lpstr>
      <vt:lpstr>Declarative Framework for Simple Reports</vt:lpstr>
      <vt:lpstr>Declarative Framework for Simple 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45</cp:revision>
  <cp:lastPrinted>2022-12-16T14:25:32Z</cp:lastPrinted>
  <dcterms:created xsi:type="dcterms:W3CDTF">2023-01-20T23:04:46Z</dcterms:created>
  <dcterms:modified xsi:type="dcterms:W3CDTF">2024-02-14T19:51:27Z</dcterms:modified>
</cp:coreProperties>
</file>