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95" r:id="rId4"/>
    <p:sldId id="292" r:id="rId5"/>
    <p:sldId id="293" r:id="rId6"/>
    <p:sldId id="294" r:id="rId7"/>
    <p:sldId id="271" r:id="rId8"/>
    <p:sldId id="273" r:id="rId9"/>
    <p:sldId id="282" r:id="rId10"/>
    <p:sldId id="296" r:id="rId11"/>
    <p:sldId id="27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84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3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74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652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688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2018/02/19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cid:image001.png@01D3A647.F9CFCB7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2018.2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February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Invoice Entry Customization Sample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3521360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Add Payment Code screen functionality to new tab page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Highlights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Add a tab control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Enhance display via CSS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Populate dropdown list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Populate grid with Finder method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Save, Delete, Update, Grid Refresh</a:t>
            </a:r>
          </a:p>
        </p:txBody>
      </p:sp>
      <p:pic>
        <p:nvPicPr>
          <p:cNvPr id="5" name="Picture 4" descr="cid:image001.png@01D3A647.F9CFCB70">
            <a:extLst>
              <a:ext uri="{FF2B5EF4-FFF2-40B4-BE49-F238E27FC236}">
                <a16:creationId xmlns:a16="http://schemas.microsoft.com/office/drawing/2014/main" id="{6511B2A5-6750-4947-AED0-C7894EB67BD1}"/>
              </a:ext>
            </a:extLst>
          </p:cNvPr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6" y="1360487"/>
            <a:ext cx="6983565" cy="4981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33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1160" cy="5008456"/>
          </a:xfrm>
        </p:spPr>
        <p:txBody>
          <a:bodyPr numCol="1"/>
          <a:lstStyle/>
          <a:p>
            <a:pPr lvl="1"/>
            <a:r>
              <a:rPr lang="en-US" sz="2400" dirty="0"/>
              <a:t>Upgrades Projects and Solution</a:t>
            </a:r>
          </a:p>
          <a:p>
            <a:pPr lvl="2"/>
            <a:r>
              <a:rPr lang="en-US" sz="2000" dirty="0"/>
              <a:t>Upgrade files from 2018.1 to 2018.2</a:t>
            </a:r>
          </a:p>
        </p:txBody>
      </p:sp>
    </p:spTree>
    <p:extLst>
      <p:ext uri="{BB962C8B-B14F-4D97-AF65-F5344CB8AC3E}">
        <p14:creationId xmlns:p14="http://schemas.microsoft.com/office/powerpoint/2010/main" val="173373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2018.2 is available in the “master” branch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2019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Code Generation Wizard</a:t>
            </a:r>
          </a:p>
          <a:p>
            <a:pPr lvl="2"/>
            <a:r>
              <a:rPr lang="en-US" sz="1800" dirty="0"/>
              <a:t>Simplified and corrected Expression in Finder generated code</a:t>
            </a:r>
          </a:p>
          <a:p>
            <a:pPr lvl="2"/>
            <a:r>
              <a:rPr lang="en-US" sz="1800" dirty="0"/>
              <a:t>Validation for “EntityName” as a generated property</a:t>
            </a:r>
          </a:p>
          <a:p>
            <a:pPr lvl="2"/>
            <a:r>
              <a:rPr lang="en-US" sz="1800" dirty="0"/>
              <a:t>…Behavior JavaScript file on successful return from finder to invoke controller’s Get method</a:t>
            </a:r>
          </a:p>
          <a:p>
            <a:pPr lvl="2"/>
            <a:r>
              <a:rPr lang="en-US" sz="1800" dirty="0"/>
              <a:t>“Type” enumeration used to be generated as {</a:t>
            </a:r>
            <a:r>
              <a:rPr lang="en-US" sz="1800" dirty="0" err="1"/>
              <a:t>entityname</a:t>
            </a:r>
            <a:r>
              <a:rPr lang="en-US" sz="1800" dirty="0"/>
              <a:t>}</a:t>
            </a:r>
            <a:r>
              <a:rPr lang="en-US" sz="1800" dirty="0" err="1"/>
              <a:t>Type.cs</a:t>
            </a:r>
            <a:endParaRPr lang="en-US" sz="1800" dirty="0"/>
          </a:p>
          <a:p>
            <a:pPr lvl="3"/>
            <a:r>
              <a:rPr lang="en-US" sz="1600" dirty="0"/>
              <a:t>Caused issues with global Optional Fields implementation</a:t>
            </a:r>
          </a:p>
          <a:p>
            <a:pPr lvl="3"/>
            <a:r>
              <a:rPr lang="en-US" sz="1600" dirty="0"/>
              <a:t>“Type” is now generated as “Type” but avoid conflict with </a:t>
            </a:r>
            <a:r>
              <a:rPr lang="en-US" sz="1600" dirty="0" err="1"/>
              <a:t>System.Type</a:t>
            </a:r>
            <a:r>
              <a:rPr lang="en-US" sz="1600" dirty="0"/>
              <a:t> with $</a:t>
            </a:r>
            <a:r>
              <a:rPr lang="en-US" sz="1600" dirty="0" err="1"/>
              <a:t>companynamespace</a:t>
            </a:r>
            <a:r>
              <a:rPr lang="en-US" sz="1600" dirty="0"/>
              <a:t>$.$</a:t>
            </a:r>
            <a:r>
              <a:rPr lang="en-US" sz="1600" dirty="0" err="1"/>
              <a:t>moduleId</a:t>
            </a:r>
            <a:r>
              <a:rPr lang="en-US" sz="1600" dirty="0"/>
              <a:t>$.</a:t>
            </a:r>
            <a:r>
              <a:rPr lang="en-US" sz="1600" dirty="0" err="1"/>
              <a:t>Models.Enums</a:t>
            </a:r>
            <a:r>
              <a:rPr lang="en-US" sz="1600" dirty="0"/>
              <a:t> prefix</a:t>
            </a:r>
          </a:p>
          <a:p>
            <a:pPr lvl="2"/>
            <a:r>
              <a:rPr lang="en-US" sz="1800" dirty="0" err="1"/>
              <a:t>TimeSpan</a:t>
            </a:r>
            <a:r>
              <a:rPr lang="en-US" sz="1800" dirty="0"/>
              <a:t> vs. </a:t>
            </a:r>
            <a:r>
              <a:rPr lang="en-US" sz="1800" dirty="0" err="1"/>
              <a:t>DateTime</a:t>
            </a:r>
            <a:r>
              <a:rPr lang="en-US" sz="1800" dirty="0"/>
              <a:t> and Nullable Types – </a:t>
            </a:r>
            <a:r>
              <a:rPr lang="en-US" sz="1800" dirty="0">
                <a:solidFill>
                  <a:srgbClr val="FF0000"/>
                </a:solidFill>
              </a:rPr>
              <a:t>In-Progress February</a:t>
            </a:r>
          </a:p>
          <a:p>
            <a:pPr lvl="1"/>
            <a:r>
              <a:rPr lang="en-US" sz="2000" dirty="0"/>
              <a:t>Segment Codes Sample</a:t>
            </a:r>
          </a:p>
          <a:p>
            <a:pPr lvl="2"/>
            <a:r>
              <a:rPr lang="en-US" sz="1800" dirty="0"/>
              <a:t>CSS issue with checkbox and textbox alignment – </a:t>
            </a:r>
            <a:r>
              <a:rPr lang="en-US" sz="1800" dirty="0">
                <a:solidFill>
                  <a:srgbClr val="FF0000"/>
                </a:solidFill>
              </a:rPr>
              <a:t>In-Progress February</a:t>
            </a:r>
          </a:p>
          <a:p>
            <a:pPr lvl="1"/>
            <a:r>
              <a:rPr lang="en-US" sz="2200" dirty="0" err="1"/>
              <a:t>GridInfo</a:t>
            </a:r>
            <a:endParaRPr lang="en-US" sz="2200" dirty="0"/>
          </a:p>
          <a:p>
            <a:pPr lvl="2"/>
            <a:r>
              <a:rPr lang="en-US" sz="1800" dirty="0"/>
              <a:t>Documentation corrections, Dropdown lists and suggestions for enhancements – </a:t>
            </a:r>
            <a:r>
              <a:rPr lang="en-US" sz="1800" dirty="0">
                <a:solidFill>
                  <a:srgbClr val="FF0000"/>
                </a:solidFill>
              </a:rPr>
              <a:t>In-Progress </a:t>
            </a:r>
            <a:r>
              <a:rPr lang="en-US" sz="1800">
                <a:solidFill>
                  <a:srgbClr val="FF0000"/>
                </a:solidFill>
              </a:rPr>
              <a:t>Feburary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 err="1"/>
              <a:t>Accpac.Advantage.Types</a:t>
            </a:r>
            <a:r>
              <a:rPr lang="en-US" sz="2400" dirty="0"/>
              <a:t> version is now 6.5.0.20</a:t>
            </a:r>
          </a:p>
          <a:p>
            <a:pPr lvl="2"/>
            <a:r>
              <a:rPr lang="en-US" sz="2000" dirty="0" err="1"/>
              <a:t>AccpacDotNetVersion.props</a:t>
            </a:r>
            <a:r>
              <a:rPr lang="en-US" sz="2000" dirty="0"/>
              <a:t> files have been updated in samples and source</a:t>
            </a:r>
          </a:p>
          <a:p>
            <a:pPr lvl="1"/>
            <a:r>
              <a:rPr lang="en-US" sz="2400" dirty="0"/>
              <a:t>New </a:t>
            </a:r>
            <a:r>
              <a:rPr lang="en-US" sz="2400" b="1" dirty="0"/>
              <a:t>settings</a:t>
            </a:r>
            <a:r>
              <a:rPr lang="en-US" sz="2400" dirty="0"/>
              <a:t> folder in Web SDK to contain single file that samples now reference</a:t>
            </a:r>
          </a:p>
          <a:p>
            <a:pPr lvl="2"/>
            <a:r>
              <a:rPr lang="en-US" sz="2000" dirty="0"/>
              <a:t>Generated solutions will still get it’s own copy</a:t>
            </a:r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for Partner Menus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Added </a:t>
            </a:r>
            <a:r>
              <a:rPr lang="en-US" sz="2000" b="1" dirty="0" err="1"/>
              <a:t>IconName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“puzzle piece” image if not specified (menuIcon.png)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$/menuIcon.png</a:t>
            </a:r>
          </a:p>
          <a:p>
            <a:pPr lvl="1"/>
            <a:r>
              <a:rPr lang="en-US" sz="2000" dirty="0"/>
              <a:t>Added </a:t>
            </a:r>
            <a:r>
              <a:rPr lang="en-US" sz="2000" b="1" dirty="0" err="1"/>
              <a:t>MenuBackGroundImage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“discussion” image if not specified (menuBackGroundImage.jpg)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$/menuBackGroundImage.jpg</a:t>
            </a:r>
          </a:p>
          <a:p>
            <a:pPr lvl="1"/>
            <a:r>
              <a:rPr lang="en-US" sz="2000" b="1" dirty="0" err="1"/>
              <a:t>MergeISVProject</a:t>
            </a:r>
            <a:r>
              <a:rPr lang="en-US" sz="2000" dirty="0"/>
              <a:t> copies from Web project’s Content\Images\</a:t>
            </a:r>
            <a:r>
              <a:rPr lang="en-US" sz="2000" dirty="0" err="1"/>
              <a:t>Nav</a:t>
            </a:r>
            <a:r>
              <a:rPr lang="en-US" sz="2000" dirty="0"/>
              <a:t>  folder to </a:t>
            </a:r>
            <a:r>
              <a:rPr lang="en-US" sz="2000" b="1" dirty="0"/>
              <a:t>External\Content\Images\</a:t>
            </a:r>
            <a:r>
              <a:rPr lang="en-US" sz="2000" b="1" dirty="0" err="1"/>
              <a:t>Nav</a:t>
            </a:r>
            <a:r>
              <a:rPr lang="en-US" sz="2000" b="1" dirty="0"/>
              <a:t>\$</a:t>
            </a:r>
            <a:r>
              <a:rPr lang="en-US" sz="2000" b="1" dirty="0" err="1"/>
              <a:t>companynamespace</a:t>
            </a:r>
            <a:r>
              <a:rPr lang="en-US" sz="2000" b="1" dirty="0"/>
              <a:t>$ </a:t>
            </a:r>
            <a:r>
              <a:rPr lang="en-US" sz="2000" dirty="0"/>
              <a:t>folder</a:t>
            </a:r>
          </a:p>
          <a:p>
            <a:pPr lvl="2"/>
            <a:r>
              <a:rPr lang="en-US" sz="2000" dirty="0"/>
              <a:t>This is where you will deploy your images, if any</a:t>
            </a:r>
          </a:p>
          <a:p>
            <a:pPr lvl="3"/>
            <a:r>
              <a:rPr lang="en-US" sz="1800" dirty="0"/>
              <a:t>menuIcon.png</a:t>
            </a:r>
          </a:p>
          <a:p>
            <a:pPr lvl="3"/>
            <a:r>
              <a:rPr lang="en-US" sz="1800" dirty="0"/>
              <a:t>menuBackGroundImage.jpg</a:t>
            </a:r>
          </a:p>
          <a:p>
            <a:pPr lvl="1"/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500EF2-3DDE-4D47-967A-8BD344464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083" y="1366944"/>
            <a:ext cx="771974" cy="771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CBB43B-318F-4175-876E-BFE631060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449" y="3642610"/>
            <a:ext cx="3005065" cy="28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TBD</a:t>
            </a:r>
          </a:p>
          <a:p>
            <a:pPr lvl="1"/>
            <a:r>
              <a:rPr lang="en-US" sz="2000" dirty="0"/>
              <a:t>New Doc</a:t>
            </a:r>
          </a:p>
          <a:p>
            <a:pPr lvl="1"/>
            <a:r>
              <a:rPr lang="en-US" sz="2000" dirty="0"/>
              <a:t>Explain process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89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2017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now include Visual Studio 2017 as a targeted IDE</a:t>
            </a:r>
          </a:p>
          <a:p>
            <a:pPr lvl="1"/>
            <a:r>
              <a:rPr lang="en-US" sz="2000" dirty="0"/>
              <a:t>Visual Studio 2013 and Visual Studio 2015 still supported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9" y="5174994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90" y="4200579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95" y="2771988"/>
            <a:ext cx="2657143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2018.1 to 2018.2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Wizard and Tutorial documents modified with updated …</a:t>
            </a:r>
            <a:r>
              <a:rPr lang="en-US" sz="2400" dirty="0" err="1"/>
              <a:t>Behaviour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r>
              <a:rPr lang="en-US" sz="2400" dirty="0"/>
              <a:t> change</a:t>
            </a:r>
          </a:p>
          <a:p>
            <a:pPr lvl="1"/>
            <a:r>
              <a:rPr lang="en-US" sz="2400" dirty="0"/>
              <a:t>New Sage300SDK_InquiryConfigurationWizard.docx in </a:t>
            </a:r>
            <a:r>
              <a:rPr lang="en-US" sz="2400" b="1" dirty="0"/>
              <a:t>docs\wizards</a:t>
            </a:r>
          </a:p>
          <a:p>
            <a:pPr lvl="1"/>
            <a:r>
              <a:rPr lang="en-US" sz="2400" dirty="0"/>
              <a:t>New Sample4_AR_Invoice_Entry_Customization.docx in </a:t>
            </a:r>
            <a:r>
              <a:rPr lang="en-US" sz="2400" b="1" dirty="0"/>
              <a:t>samples\customization\Sample4_AR_Invoice_Entry_Customization</a:t>
            </a:r>
          </a:p>
          <a:p>
            <a:pPr lvl="1"/>
            <a:r>
              <a:rPr lang="en-US" sz="2400" dirty="0"/>
              <a:t>New Sage300SDK_2018.2WebSDKOverview.pptx in </a:t>
            </a:r>
            <a:r>
              <a:rPr lang="en-US" sz="2400" b="1" dirty="0"/>
              <a:t>docs\presentations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Files Updated to 2018.2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Solution Wizard</a:t>
            </a:r>
          </a:p>
          <a:p>
            <a:pPr lvl="1"/>
            <a:r>
              <a:rPr lang="en-US" sz="2400" dirty="0"/>
              <a:t>Code Generation Wizard</a:t>
            </a:r>
          </a:p>
          <a:p>
            <a:pPr lvl="1"/>
            <a:r>
              <a:rPr lang="en-US" sz="2400" dirty="0"/>
              <a:t>Customization Wizard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21360" cy="3333072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Creates JSON configuration file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Used by Generic Inquiry Grid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Discovers partner models as well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Fast Grid display!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6FEEB-79E6-4560-8B4E-EA044B63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55" y="1552029"/>
            <a:ext cx="7681243" cy="46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1654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573</Words>
  <Application>Microsoft Office PowerPoint</Application>
  <PresentationFormat>Widescreen</PresentationFormat>
  <Paragraphs>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1_Orange</vt:lpstr>
      <vt:lpstr>PowerPoint Presentation</vt:lpstr>
      <vt:lpstr>Defects Corrected</vt:lpstr>
      <vt:lpstr>Version Change</vt:lpstr>
      <vt:lpstr>Images for Partner Menus</vt:lpstr>
      <vt:lpstr>Minification</vt:lpstr>
      <vt:lpstr>Visual Studio 2017</vt:lpstr>
      <vt:lpstr>Documentation</vt:lpstr>
      <vt:lpstr>Global Files Updated to 2018.2</vt:lpstr>
      <vt:lpstr>Inquiry Configuration Wizard</vt:lpstr>
      <vt:lpstr>AR Invoice Entry Customization Sample</vt:lpstr>
      <vt:lpstr>Upgrade Wizard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John</dc:creator>
  <cp:lastModifiedBy>Thomas, John</cp:lastModifiedBy>
  <cp:revision>84</cp:revision>
  <dcterms:created xsi:type="dcterms:W3CDTF">2016-07-18T14:13:16Z</dcterms:created>
  <dcterms:modified xsi:type="dcterms:W3CDTF">2018-02-20T01:19:31Z</dcterms:modified>
</cp:coreProperties>
</file>