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embeddedFontLst>
    <p:embeddedFont>
      <p:font typeface="Roboto Condense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Condensed-bold.fntdata"/><Relationship Id="rId25" Type="http://schemas.openxmlformats.org/officeDocument/2006/relationships/font" Target="fonts/RobotoCondensed-regular.fntdata"/><Relationship Id="rId28" Type="http://schemas.openxmlformats.org/officeDocument/2006/relationships/font" Target="fonts/RobotoCondensed-boldItalic.fntdata"/><Relationship Id="rId27" Type="http://schemas.openxmlformats.org/officeDocument/2006/relationships/font" Target="fonts/RobotoCondense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8.jpg"/><Relationship Id="rId4" Type="http://schemas.openxmlformats.org/officeDocument/2006/relationships/image" Target="../media/image0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6.png"/><Relationship Id="rId13" Type="http://schemas.openxmlformats.org/officeDocument/2006/relationships/image" Target="../media/image19.png"/><Relationship Id="rId12"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9.png"/><Relationship Id="rId4" Type="http://schemas.openxmlformats.org/officeDocument/2006/relationships/image" Target="../media/image10.png"/><Relationship Id="rId9" Type="http://schemas.openxmlformats.org/officeDocument/2006/relationships/image" Target="../media/image15.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0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jpg"/><Relationship Id="rId4" Type="http://schemas.openxmlformats.org/officeDocument/2006/relationships/image" Target="../media/image0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3999" cy="6848493"/>
          </a:xfrm>
          <a:prstGeom prst="rect">
            <a:avLst/>
          </a:prstGeom>
          <a:noFill/>
          <a:ln>
            <a:noFill/>
          </a:ln>
        </p:spPr>
      </p:pic>
      <p:pic>
        <p:nvPicPr>
          <p:cNvPr id="55" name="Shape 55"/>
          <p:cNvPicPr preferRelativeResize="0"/>
          <p:nvPr/>
        </p:nvPicPr>
        <p:blipFill>
          <a:blip r:embed="rId4">
            <a:alphaModFix/>
          </a:blip>
          <a:stretch>
            <a:fillRect/>
          </a:stretch>
        </p:blipFill>
        <p:spPr>
          <a:xfrm>
            <a:off x="2241474" y="185701"/>
            <a:ext cx="4661074" cy="4260524"/>
          </a:xfrm>
          <a:prstGeom prst="rect">
            <a:avLst/>
          </a:prstGeom>
          <a:noFill/>
          <a:ln>
            <a:noFill/>
          </a:ln>
        </p:spPr>
      </p:pic>
      <p:sp>
        <p:nvSpPr>
          <p:cNvPr id="56" name="Shape 56"/>
          <p:cNvSpPr txBox="1"/>
          <p:nvPr/>
        </p:nvSpPr>
        <p:spPr>
          <a:xfrm>
            <a:off x="2367750" y="5146800"/>
            <a:ext cx="4408500" cy="974700"/>
          </a:xfrm>
          <a:prstGeom prst="rect">
            <a:avLst/>
          </a:prstGeom>
          <a:noFill/>
          <a:ln>
            <a:noFill/>
          </a:ln>
        </p:spPr>
        <p:txBody>
          <a:bodyPr anchorCtr="0" anchor="t" bIns="91425" lIns="91425" rIns="91425" tIns="91425">
            <a:noAutofit/>
          </a:bodyPr>
          <a:lstStyle/>
          <a:p>
            <a:pPr lvl="0" algn="ctr">
              <a:spcBef>
                <a:spcPts val="0"/>
              </a:spcBef>
              <a:buNone/>
            </a:pPr>
            <a:r>
              <a:rPr lang="en" sz="2400">
                <a:solidFill>
                  <a:schemeClr val="lt1"/>
                </a:solidFill>
                <a:latin typeface="Roboto Condensed"/>
                <a:ea typeface="Roboto Condensed"/>
                <a:cs typeface="Roboto Condensed"/>
                <a:sym typeface="Roboto Condensed"/>
              </a:rPr>
              <a:t>Jason Corriveau, Ben Matase,</a:t>
            </a:r>
          </a:p>
          <a:p>
            <a:pPr lvl="0" algn="ctr">
              <a:spcBef>
                <a:spcPts val="0"/>
              </a:spcBef>
              <a:buNone/>
            </a:pPr>
            <a:r>
              <a:rPr lang="en" sz="2400">
                <a:solidFill>
                  <a:schemeClr val="lt1"/>
                </a:solidFill>
                <a:latin typeface="Roboto Condensed"/>
                <a:ea typeface="Roboto Condensed"/>
                <a:cs typeface="Roboto Condensed"/>
                <a:sym typeface="Roboto Condensed"/>
              </a:rPr>
              <a:t>Eric Marshall, Alexander Murph</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1670587" y="499499"/>
            <a:ext cx="5412675" cy="3729025"/>
          </a:xfrm>
          <a:prstGeom prst="rect">
            <a:avLst/>
          </a:prstGeom>
          <a:noFill/>
          <a:ln>
            <a:noFill/>
          </a:ln>
        </p:spPr>
      </p:pic>
      <p:pic>
        <p:nvPicPr>
          <p:cNvPr id="115" name="Shape 115"/>
          <p:cNvPicPr preferRelativeResize="0"/>
          <p:nvPr/>
        </p:nvPicPr>
        <p:blipFill>
          <a:blip r:embed="rId4">
            <a:alphaModFix/>
          </a:blip>
          <a:stretch>
            <a:fillRect/>
          </a:stretch>
        </p:blipFill>
        <p:spPr>
          <a:xfrm>
            <a:off x="1670600" y="4227700"/>
            <a:ext cx="5412675" cy="2554099"/>
          </a:xfrm>
          <a:prstGeom prst="rect">
            <a:avLst/>
          </a:prstGeom>
          <a:noFill/>
          <a:ln>
            <a:noFill/>
          </a:ln>
        </p:spPr>
      </p:pic>
      <p:sp>
        <p:nvSpPr>
          <p:cNvPr id="116" name="Shape 116"/>
          <p:cNvSpPr txBox="1"/>
          <p:nvPr>
            <p:ph type="title"/>
          </p:nvPr>
        </p:nvSpPr>
        <p:spPr>
          <a:xfrm>
            <a:off x="116625" y="-32358"/>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UML Use Case Diagram</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20" name="Shape 120"/>
        <p:cNvGrpSpPr/>
        <p:nvPr/>
      </p:nvGrpSpPr>
      <p:grpSpPr>
        <a:xfrm>
          <a:off x="0" y="0"/>
          <a:ext cx="0" cy="0"/>
          <a:chOff x="0" y="0"/>
          <a:chExt cx="0" cy="0"/>
        </a:xfrm>
      </p:grpSpPr>
      <p:sp>
        <p:nvSpPr>
          <p:cNvPr id="121" name="Shape 121"/>
          <p:cNvSpPr txBox="1"/>
          <p:nvPr>
            <p:ph type="title"/>
          </p:nvPr>
        </p:nvSpPr>
        <p:spPr>
          <a:xfrm>
            <a:off x="311700" y="493391"/>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Major Classes: BattleSimulator, BattleControl, BattleCalculator</a:t>
            </a:r>
          </a:p>
        </p:txBody>
      </p:sp>
      <p:sp>
        <p:nvSpPr>
          <p:cNvPr id="122" name="Shape 12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BattleCalculator does the baseline calculations of damage and accuracy for a single pokemon attack.  Considers Pokemon stats and gives a small chance for a critical hit.</a:t>
            </a:r>
          </a:p>
          <a:p>
            <a:pPr indent="-228600" lvl="0" marL="457200" rtl="0">
              <a:spcBef>
                <a:spcPts val="0"/>
              </a:spcBef>
              <a:buClr>
                <a:srgbClr val="FFFFFF"/>
              </a:buClr>
            </a:pPr>
            <a:r>
              <a:rPr lang="en">
                <a:solidFill>
                  <a:srgbClr val="FFFFFF"/>
                </a:solidFill>
              </a:rPr>
              <a:t>BattleSimulator simulates one whole round of a pokemon battle.  Takes in two pokemon and what moves they chose (if any).  Accounts for which pokemon moves first, whether any pokemon faint, and when a user switches out.</a:t>
            </a:r>
          </a:p>
          <a:p>
            <a:pPr indent="-228600" lvl="0" marL="457200" rtl="0">
              <a:spcBef>
                <a:spcPts val="0"/>
              </a:spcBef>
              <a:buClr>
                <a:srgbClr val="FFFFFF"/>
              </a:buClr>
            </a:pPr>
            <a:r>
              <a:rPr lang="en">
                <a:solidFill>
                  <a:srgbClr val="FFFFFF"/>
                </a:solidFill>
              </a:rPr>
              <a:t>BattleControl is the abstraction of the entire battle.  Holds the player and enemy trainers.  Handles win conditions and interacts with the AIUtility to figure out the actions of the enemy trainer.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26" name="Shape 126"/>
        <p:cNvGrpSpPr/>
        <p:nvPr/>
      </p:nvGrpSpPr>
      <p:grpSpPr>
        <a:xfrm>
          <a:off x="0" y="0"/>
          <a:ext cx="0" cy="0"/>
          <a:chOff x="0" y="0"/>
          <a:chExt cx="0" cy="0"/>
        </a:xfrm>
      </p:grpSpPr>
      <p:sp>
        <p:nvSpPr>
          <p:cNvPr id="127" name="Shape 127"/>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Events</a:t>
            </a:r>
          </a:p>
          <a:p>
            <a:pPr lvl="0" rtl="0">
              <a:spcBef>
                <a:spcPts val="0"/>
              </a:spcBef>
              <a:buNone/>
            </a:pPr>
            <a:r>
              <a:t/>
            </a:r>
            <a:endParaRPr>
              <a:solidFill>
                <a:srgbClr val="FFFFFF"/>
              </a:solidFill>
            </a:endParaRPr>
          </a:p>
        </p:txBody>
      </p:sp>
      <p:sp>
        <p:nvSpPr>
          <p:cNvPr id="128" name="Shape 12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To communicate to the GUI what happened in a battle, we used an Event abstraction.  Each specific event implemented the abstract class Events.</a:t>
            </a:r>
          </a:p>
          <a:p>
            <a:pPr indent="-228600" lvl="0" marL="457200" rtl="0">
              <a:spcBef>
                <a:spcPts val="0"/>
              </a:spcBef>
              <a:buClr>
                <a:srgbClr val="FFFFFF"/>
              </a:buClr>
            </a:pPr>
            <a:r>
              <a:rPr lang="en">
                <a:solidFill>
                  <a:srgbClr val="FFFFFF"/>
                </a:solidFill>
              </a:rPr>
              <a:t>Battle Control return an ArrayList of Events to the GUI.  The GUI puts those events in an  Event Queue where it processes them one-by-one in order.</a:t>
            </a:r>
          </a:p>
          <a:p>
            <a:pPr indent="-228600" lvl="0" marL="457200" rtl="0">
              <a:spcBef>
                <a:spcPts val="0"/>
              </a:spcBef>
              <a:buClr>
                <a:srgbClr val="FFFFFF"/>
              </a:buClr>
            </a:pPr>
            <a:r>
              <a:rPr lang="en">
                <a:solidFill>
                  <a:srgbClr val="FFFFFF"/>
                </a:solidFill>
              </a:rPr>
              <a:t>Events include:</a:t>
            </a:r>
          </a:p>
          <a:p>
            <a:pPr indent="-342900" lvl="1" marL="914400" rtl="0">
              <a:spcBef>
                <a:spcPts val="0"/>
              </a:spcBef>
              <a:buClr>
                <a:srgbClr val="FFFFFF"/>
              </a:buClr>
              <a:buSzPct val="100000"/>
            </a:pPr>
            <a:r>
              <a:rPr lang="en" sz="1800" u="sng">
                <a:solidFill>
                  <a:srgbClr val="FFFFFF"/>
                </a:solidFill>
              </a:rPr>
              <a:t>EnemyDefeatEvent </a:t>
            </a:r>
            <a:r>
              <a:rPr lang="en" sz="1800">
                <a:solidFill>
                  <a:srgbClr val="FFFFFF"/>
                </a:solidFill>
              </a:rPr>
              <a:t>- passed when you defeat the enemy trainer</a:t>
            </a:r>
          </a:p>
          <a:p>
            <a:pPr indent="-342900" lvl="1" marL="914400" rtl="0">
              <a:spcBef>
                <a:spcPts val="0"/>
              </a:spcBef>
              <a:buClr>
                <a:srgbClr val="FFFFFF"/>
              </a:buClr>
              <a:buSzPct val="100000"/>
            </a:pPr>
            <a:r>
              <a:rPr lang="en" sz="1800" u="sng">
                <a:solidFill>
                  <a:srgbClr val="FFFFFF"/>
                </a:solidFill>
              </a:rPr>
              <a:t>PokemonFaintEvent </a:t>
            </a:r>
            <a:r>
              <a:rPr lang="en" sz="1800">
                <a:solidFill>
                  <a:srgbClr val="FFFFFF"/>
                </a:solidFill>
              </a:rPr>
              <a:t>- passed when either pokemon faints</a:t>
            </a:r>
          </a:p>
          <a:p>
            <a:pPr indent="-342900" lvl="1" marL="914400" rtl="0">
              <a:spcBef>
                <a:spcPts val="0"/>
              </a:spcBef>
              <a:buClr>
                <a:srgbClr val="FFFFFF"/>
              </a:buClr>
              <a:buSzPct val="100000"/>
            </a:pPr>
            <a:r>
              <a:rPr lang="en" sz="1800" u="sng">
                <a:solidFill>
                  <a:srgbClr val="FFFFFF"/>
                </a:solidFill>
              </a:rPr>
              <a:t>SwitchPokemonEvent</a:t>
            </a:r>
            <a:r>
              <a:rPr lang="en" sz="1800">
                <a:solidFill>
                  <a:srgbClr val="FFFFFF"/>
                </a:solidFill>
              </a:rPr>
              <a:t> - passed when trainer swaps a pokemon out for another</a:t>
            </a:r>
          </a:p>
          <a:p>
            <a:pPr indent="-342900" lvl="1" marL="914400" rtl="0">
              <a:spcBef>
                <a:spcPts val="0"/>
              </a:spcBef>
              <a:buClr>
                <a:srgbClr val="FFFFFF"/>
              </a:buClr>
              <a:buSzPct val="100000"/>
            </a:pPr>
            <a:r>
              <a:rPr lang="en" sz="1800" u="sng">
                <a:solidFill>
                  <a:srgbClr val="FFFFFF"/>
                </a:solidFill>
              </a:rPr>
              <a:t>TextOutputEvent</a:t>
            </a:r>
            <a:r>
              <a:rPr lang="en" sz="1800">
                <a:solidFill>
                  <a:srgbClr val="FFFFFF"/>
                </a:solidFill>
              </a:rPr>
              <a:t> - passes message for the GUI to display on the screen</a:t>
            </a:r>
          </a:p>
          <a:p>
            <a:pPr indent="-342900" lvl="1" marL="914400" rtl="0">
              <a:spcBef>
                <a:spcPts val="0"/>
              </a:spcBef>
              <a:buClr>
                <a:srgbClr val="FFFFFF"/>
              </a:buClr>
              <a:buSzPct val="100000"/>
            </a:pPr>
            <a:r>
              <a:rPr lang="en" sz="1800" u="sng">
                <a:solidFill>
                  <a:srgbClr val="FFFFFF"/>
                </a:solidFill>
              </a:rPr>
              <a:t>UpdateHealthBarEvent </a:t>
            </a:r>
            <a:r>
              <a:rPr lang="en" sz="1800">
                <a:solidFill>
                  <a:srgbClr val="FFFFFF"/>
                </a:solidFill>
              </a:rPr>
              <a:t>- passed after a pokemon loses health, GUI updates to match health in pokemon object</a:t>
            </a:r>
          </a:p>
          <a:p>
            <a:pPr indent="-342900" lvl="1" marL="914400" rtl="0">
              <a:spcBef>
                <a:spcPts val="0"/>
              </a:spcBef>
              <a:buClr>
                <a:srgbClr val="FFFFFF"/>
              </a:buClr>
              <a:buSzPct val="100000"/>
            </a:pPr>
            <a:r>
              <a:rPr lang="en" sz="1800" u="sng">
                <a:solidFill>
                  <a:srgbClr val="FFFFFF"/>
                </a:solidFill>
              </a:rPr>
              <a:t>UserDefeatEvent</a:t>
            </a:r>
            <a:r>
              <a:rPr lang="en" sz="1800">
                <a:solidFill>
                  <a:srgbClr val="FFFFFF"/>
                </a:solidFill>
              </a:rPr>
              <a:t> - passed when the player loses a battle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32" name="Shape 132"/>
        <p:cNvGrpSpPr/>
        <p:nvPr/>
      </p:nvGrpSpPr>
      <p:grpSpPr>
        <a:xfrm>
          <a:off x="0" y="0"/>
          <a:ext cx="0" cy="0"/>
          <a:chOff x="0" y="0"/>
          <a:chExt cx="0" cy="0"/>
        </a:xfrm>
      </p:grpSpPr>
      <p:sp>
        <p:nvSpPr>
          <p:cNvPr id="133" name="Shape 13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solidFill>
                  <a:srgbClr val="FFFFFF"/>
                </a:solidFill>
              </a:rPr>
              <a:t>Major Classes: Pokemon, Trainer, Moves</a:t>
            </a:r>
          </a:p>
          <a:p>
            <a:pPr lvl="0" rtl="0">
              <a:spcBef>
                <a:spcPts val="0"/>
              </a:spcBef>
              <a:buNone/>
            </a:pPr>
            <a:r>
              <a:t/>
            </a:r>
            <a:endParaRPr>
              <a:solidFill>
                <a:srgbClr val="FFFFFF"/>
              </a:solidFill>
            </a:endParaRPr>
          </a:p>
        </p:txBody>
      </p:sp>
      <p:sp>
        <p:nvSpPr>
          <p:cNvPr id="134" name="Shape 134"/>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pPr>
            <a:r>
              <a:rPr lang="en">
                <a:solidFill>
                  <a:srgbClr val="FFFFFF"/>
                </a:solidFill>
              </a:rPr>
              <a:t>Pokemon holds all of the information about a Pokemon such as Species, National Dex Number (ID), Nickname, Stats (HP, ATT, DEF, SPATT, SPDEF, SPD), TrainerType (whether User or Enemy Pokemon), and between 1 and 4 Moves</a:t>
            </a:r>
          </a:p>
          <a:p>
            <a:pPr indent="-228600" lvl="0" marL="457200" rtl="0">
              <a:lnSpc>
                <a:spcPct val="150000"/>
              </a:lnSpc>
              <a:spcBef>
                <a:spcPts val="0"/>
              </a:spcBef>
              <a:buClr>
                <a:srgbClr val="FFFFFF"/>
              </a:buClr>
            </a:pPr>
            <a:r>
              <a:rPr lang="en">
                <a:solidFill>
                  <a:srgbClr val="FFFFFF"/>
                </a:solidFill>
              </a:rPr>
              <a:t>Trainer is the parent class to UserTrainer and EnemyTrainer who both have a Name, and between 1 and 6 Pokemon, and the currently selected Pokemon</a:t>
            </a:r>
          </a:p>
          <a:p>
            <a:pPr indent="-228600" lvl="0" marL="457200" rtl="0">
              <a:lnSpc>
                <a:spcPct val="150000"/>
              </a:lnSpc>
              <a:spcBef>
                <a:spcPts val="0"/>
              </a:spcBef>
              <a:buClr>
                <a:srgbClr val="FFFFFF"/>
              </a:buClr>
            </a:pPr>
            <a:r>
              <a:rPr lang="en">
                <a:solidFill>
                  <a:srgbClr val="FFFFFF"/>
                </a:solidFill>
              </a:rPr>
              <a:t>Moves holds Name, Base Damage, Accuracy, Type, AttackType (Physical / Special)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38" name="Shape 138"/>
        <p:cNvGrpSpPr/>
        <p:nvPr/>
      </p:nvGrpSpPr>
      <p:grpSpPr>
        <a:xfrm>
          <a:off x="0" y="0"/>
          <a:ext cx="0" cy="0"/>
          <a:chOff x="0" y="0"/>
          <a:chExt cx="0" cy="0"/>
        </a:xfrm>
      </p:grpSpPr>
      <p:sp>
        <p:nvSpPr>
          <p:cNvPr id="139" name="Shape 139"/>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Algorithms/Damage Calculator</a:t>
            </a:r>
          </a:p>
          <a:p>
            <a:pPr lvl="0" rtl="0">
              <a:spcBef>
                <a:spcPts val="0"/>
              </a:spcBef>
              <a:buNone/>
            </a:pPr>
            <a:r>
              <a:t/>
            </a:r>
            <a:endParaRPr>
              <a:solidFill>
                <a:srgbClr val="FFFFFF"/>
              </a:solidFill>
            </a:endParaRPr>
          </a:p>
        </p:txBody>
      </p:sp>
      <p:sp>
        <p:nvSpPr>
          <p:cNvPr id="140" name="Shape 140"/>
          <p:cNvSpPr txBox="1"/>
          <p:nvPr>
            <p:ph idx="1" type="body"/>
          </p:nvPr>
        </p:nvSpPr>
        <p:spPr>
          <a:xfrm>
            <a:off x="311700" y="1036783"/>
            <a:ext cx="8520600" cy="4555200"/>
          </a:xfrm>
          <a:prstGeom prst="rect">
            <a:avLst/>
          </a:prstGeom>
        </p:spPr>
        <p:txBody>
          <a:bodyPr anchorCtr="0" anchor="t" bIns="91425" lIns="91425" rIns="91425" tIns="91425">
            <a:noAutofit/>
          </a:bodyPr>
          <a:lstStyle/>
          <a:p>
            <a:pPr indent="-228600" lvl="0" marL="457200" rtl="0">
              <a:lnSpc>
                <a:spcPct val="200000"/>
              </a:lnSpc>
              <a:spcBef>
                <a:spcPts val="0"/>
              </a:spcBef>
              <a:buClr>
                <a:srgbClr val="FFFFFF"/>
              </a:buClr>
            </a:pPr>
            <a:r>
              <a:rPr lang="en">
                <a:solidFill>
                  <a:srgbClr val="FFFFFF"/>
                </a:solidFill>
              </a:rPr>
              <a:t>Damage Calculator</a:t>
            </a:r>
          </a:p>
          <a:p>
            <a:pPr indent="0" lvl="0" marL="457200" rtl="0">
              <a:lnSpc>
                <a:spcPct val="200000"/>
              </a:lnSpc>
              <a:spcBef>
                <a:spcPts val="0"/>
              </a:spcBef>
              <a:buNone/>
            </a:pPr>
            <a:r>
              <a:t/>
            </a:r>
            <a:endParaRPr>
              <a:solidFill>
                <a:srgbClr val="FFFFFF"/>
              </a:solidFill>
            </a:endParaRPr>
          </a:p>
          <a:p>
            <a:pPr indent="0" lvl="0" marL="457200" rtl="0">
              <a:lnSpc>
                <a:spcPct val="200000"/>
              </a:lnSpc>
              <a:spcBef>
                <a:spcPts val="0"/>
              </a:spcBef>
              <a:buNone/>
            </a:pPr>
            <a:r>
              <a:t/>
            </a:r>
            <a:endParaRPr>
              <a:solidFill>
                <a:srgbClr val="FFFFFF"/>
              </a:solidFill>
            </a:endParaRPr>
          </a:p>
          <a:p>
            <a:pPr indent="0" lvl="0" marL="457200">
              <a:lnSpc>
                <a:spcPct val="200000"/>
              </a:lnSpc>
              <a:spcBef>
                <a:spcPts val="0"/>
              </a:spcBef>
              <a:buNone/>
            </a:pPr>
            <a:r>
              <a:t/>
            </a:r>
            <a:endParaRPr>
              <a:solidFill>
                <a:srgbClr val="FFFFFF"/>
              </a:solidFill>
            </a:endParaRPr>
          </a:p>
          <a:p>
            <a:pPr indent="-228600" lvl="0" marL="457200" rtl="0">
              <a:lnSpc>
                <a:spcPct val="200000"/>
              </a:lnSpc>
              <a:spcBef>
                <a:spcPts val="0"/>
              </a:spcBef>
              <a:buClr>
                <a:srgbClr val="FFFFFF"/>
              </a:buClr>
            </a:pPr>
            <a:r>
              <a:rPr lang="en">
                <a:solidFill>
                  <a:srgbClr val="FFFFFF"/>
                </a:solidFill>
              </a:rPr>
              <a:t>Enemy AI</a:t>
            </a:r>
          </a:p>
          <a:p>
            <a:pPr indent="-228600" lvl="1" marL="914400" rtl="0">
              <a:lnSpc>
                <a:spcPct val="200000"/>
              </a:lnSpc>
              <a:spcBef>
                <a:spcPts val="0"/>
              </a:spcBef>
              <a:buClr>
                <a:srgbClr val="FFFFFF"/>
              </a:buClr>
            </a:pPr>
            <a:r>
              <a:rPr lang="en">
                <a:solidFill>
                  <a:srgbClr val="FFFFFF"/>
                </a:solidFill>
              </a:rPr>
              <a:t>Calculates damage each move would do and then uses that damage as a weight in a random choice of move</a:t>
            </a:r>
          </a:p>
          <a:p>
            <a:pPr indent="-228600" lvl="1" marL="914400" rtl="0">
              <a:lnSpc>
                <a:spcPct val="200000"/>
              </a:lnSpc>
              <a:spcBef>
                <a:spcPts val="0"/>
              </a:spcBef>
              <a:buClr>
                <a:srgbClr val="FFFFFF"/>
              </a:buClr>
            </a:pPr>
            <a:r>
              <a:rPr lang="en">
                <a:solidFill>
                  <a:srgbClr val="FFFFFF"/>
                </a:solidFill>
              </a:rPr>
              <a:t>Ex. Thunderbolt does 50 damage and Tackle does 25.  There would be 50/(50+25) = 66.6% probability of the enemy using Thunderbolt and 25/(50+25) = 33.3% probability for Tackle.</a:t>
            </a:r>
          </a:p>
        </p:txBody>
      </p:sp>
      <p:pic>
        <p:nvPicPr>
          <p:cNvPr id="141" name="Shape 141"/>
          <p:cNvPicPr preferRelativeResize="0"/>
          <p:nvPr/>
        </p:nvPicPr>
        <p:blipFill>
          <a:blip r:embed="rId3">
            <a:alphaModFix/>
          </a:blip>
          <a:stretch>
            <a:fillRect/>
          </a:stretch>
        </p:blipFill>
        <p:spPr>
          <a:xfrm>
            <a:off x="843100" y="1599525"/>
            <a:ext cx="7457800" cy="223815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Database/Sprites</a:t>
            </a:r>
          </a:p>
        </p:txBody>
      </p:sp>
      <p:sp>
        <p:nvSpPr>
          <p:cNvPr id="147" name="Shape 147"/>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lnSpc>
                <a:spcPct val="200000"/>
              </a:lnSpc>
              <a:spcBef>
                <a:spcPts val="0"/>
              </a:spcBef>
              <a:buClr>
                <a:srgbClr val="FFFFFF"/>
              </a:buClr>
            </a:pPr>
            <a:r>
              <a:rPr lang="en">
                <a:solidFill>
                  <a:srgbClr val="FFFFFF"/>
                </a:solidFill>
              </a:rPr>
              <a:t>Found XML files with all Pokemon up to Arceus and most moves that Pokemon can learn</a:t>
            </a:r>
          </a:p>
          <a:p>
            <a:pPr indent="-228600" lvl="1" marL="914400" rtl="0">
              <a:lnSpc>
                <a:spcPct val="200000"/>
              </a:lnSpc>
              <a:spcBef>
                <a:spcPts val="0"/>
              </a:spcBef>
              <a:buClr>
                <a:srgbClr val="FFFFFF"/>
              </a:buClr>
            </a:pPr>
            <a:r>
              <a:rPr lang="en">
                <a:solidFill>
                  <a:srgbClr val="FFFFFF"/>
                </a:solidFill>
              </a:rPr>
              <a:t>Has all information to make any of those Pokemon and moves very easily</a:t>
            </a:r>
          </a:p>
          <a:p>
            <a:pPr indent="-228600" lvl="1" marL="914400" rtl="0">
              <a:lnSpc>
                <a:spcPct val="200000"/>
              </a:lnSpc>
              <a:spcBef>
                <a:spcPts val="0"/>
              </a:spcBef>
              <a:buClr>
                <a:srgbClr val="FFFFFF"/>
              </a:buClr>
            </a:pPr>
            <a:r>
              <a:rPr lang="en">
                <a:solidFill>
                  <a:srgbClr val="FFFFFF"/>
                </a:solidFill>
              </a:rPr>
              <a:t>Loads this information using jDom</a:t>
            </a:r>
          </a:p>
          <a:p>
            <a:pPr indent="-228600" lvl="1" marL="914400" rtl="0">
              <a:lnSpc>
                <a:spcPct val="200000"/>
              </a:lnSpc>
              <a:spcBef>
                <a:spcPts val="0"/>
              </a:spcBef>
              <a:buClr>
                <a:srgbClr val="FFFFFF"/>
              </a:buClr>
            </a:pPr>
            <a:r>
              <a:rPr lang="en">
                <a:solidFill>
                  <a:srgbClr val="FFFFFF"/>
                </a:solidFill>
              </a:rPr>
              <a:t>Also created a Professors.xml to store all the information for the professors/Elite Four</a:t>
            </a:r>
          </a:p>
          <a:p>
            <a:pPr indent="-228600" lvl="0" marL="457200" rtl="0">
              <a:lnSpc>
                <a:spcPct val="200000"/>
              </a:lnSpc>
              <a:spcBef>
                <a:spcPts val="0"/>
              </a:spcBef>
              <a:buClr>
                <a:srgbClr val="FFFFFF"/>
              </a:buClr>
            </a:pPr>
            <a:r>
              <a:rPr lang="en">
                <a:solidFill>
                  <a:srgbClr val="FFFFFF"/>
                </a:solidFill>
              </a:rPr>
              <a:t>Found sprites for all Pokemon front and back and reused trainer images from games for professors.  This made our lives much easier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User Interface</a:t>
            </a:r>
          </a:p>
          <a:p>
            <a:pPr lvl="0" rtl="0">
              <a:spcBef>
                <a:spcPts val="0"/>
              </a:spcBef>
              <a:buNone/>
            </a:pPr>
            <a:r>
              <a:t/>
            </a:r>
            <a:endParaRPr>
              <a:solidFill>
                <a:srgbClr val="FFFFFF"/>
              </a:solidFill>
            </a:endParaRPr>
          </a:p>
        </p:txBody>
      </p:sp>
      <p:sp>
        <p:nvSpPr>
          <p:cNvPr id="153" name="Shape 153"/>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en">
                <a:solidFill>
                  <a:srgbClr val="FFFFFF"/>
                </a:solidFill>
              </a:rPr>
              <a:t>Slick2D</a:t>
            </a:r>
          </a:p>
          <a:p>
            <a:pPr indent="-228600" lvl="0" marL="457200" rtl="0">
              <a:spcBef>
                <a:spcPts val="0"/>
              </a:spcBef>
              <a:buClr>
                <a:srgbClr val="FFFFFF"/>
              </a:buClr>
            </a:pPr>
            <a:r>
              <a:rPr lang="en">
                <a:solidFill>
                  <a:srgbClr val="FFFFFF"/>
                </a:solidFill>
              </a:rPr>
              <a:t>Uses game states to make our lives easier</a:t>
            </a:r>
          </a:p>
          <a:p>
            <a:pPr indent="-228600" lvl="0" marL="457200">
              <a:spcBef>
                <a:spcPts val="0"/>
              </a:spcBef>
              <a:buClr>
                <a:srgbClr val="FFFFFF"/>
              </a:buClr>
            </a:pPr>
            <a:r>
              <a:rPr lang="en">
                <a:solidFill>
                  <a:srgbClr val="FFFFFF"/>
                </a:solidFill>
              </a:rPr>
              <a:t>Handles a lot so that we could focus on the making parts of the game instead of smaller details that go into making a game</a:t>
            </a:r>
          </a:p>
          <a:p>
            <a:pPr lvl="0">
              <a:spcBef>
                <a:spcPts val="0"/>
              </a:spcBef>
              <a:buNone/>
            </a:pPr>
            <a:r>
              <a:rPr lang="en">
                <a:solidFill>
                  <a:srgbClr val="FFFFFF"/>
                </a:solidFill>
              </a:rPr>
              <a:t>Button Manager</a:t>
            </a:r>
          </a:p>
          <a:p>
            <a:pPr indent="-228600" lvl="0" marL="457200" rtl="0">
              <a:spcBef>
                <a:spcPts val="0"/>
              </a:spcBef>
              <a:buClr>
                <a:srgbClr val="FFFFFF"/>
              </a:buClr>
            </a:pPr>
            <a:r>
              <a:rPr lang="en">
                <a:solidFill>
                  <a:srgbClr val="FFFFFF"/>
                </a:solidFill>
              </a:rPr>
              <a:t>Holds an array of buttons and handles the highlighting and movement of buttons with the arrow keys.</a:t>
            </a:r>
          </a:p>
          <a:p>
            <a:pPr indent="-228600" lvl="0" marL="457200" rtl="0">
              <a:spcBef>
                <a:spcPts val="0"/>
              </a:spcBef>
              <a:buClr>
                <a:srgbClr val="FFFFFF"/>
              </a:buClr>
            </a:pPr>
            <a:r>
              <a:rPr lang="en">
                <a:solidFill>
                  <a:srgbClr val="FFFFFF"/>
                </a:solidFill>
              </a:rPr>
              <a:t>We used this for a lot of aspects of the game including the 2x3 Pokemon chooser in the beginning, the HP bars in the Battle scene, the switching Pokemon screen, and the bottom menus when in a battle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1759450" y="-8"/>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GUI</a:t>
            </a:r>
          </a:p>
          <a:p>
            <a:pPr lvl="0" rtl="0">
              <a:spcBef>
                <a:spcPts val="0"/>
              </a:spcBef>
              <a:buNone/>
            </a:pPr>
            <a:r>
              <a:t/>
            </a:r>
            <a:endParaRPr>
              <a:solidFill>
                <a:srgbClr val="FFFFFF"/>
              </a:solidFill>
            </a:endParaRPr>
          </a:p>
        </p:txBody>
      </p:sp>
      <p:pic>
        <p:nvPicPr>
          <p:cNvPr id="159" name="Shape 159"/>
          <p:cNvPicPr preferRelativeResize="0"/>
          <p:nvPr/>
        </p:nvPicPr>
        <p:blipFill>
          <a:blip r:embed="rId3">
            <a:alphaModFix/>
          </a:blip>
          <a:stretch>
            <a:fillRect/>
          </a:stretch>
        </p:blipFill>
        <p:spPr>
          <a:xfrm>
            <a:off x="304800" y="544625"/>
            <a:ext cx="3989500" cy="3015325"/>
          </a:xfrm>
          <a:prstGeom prst="rect">
            <a:avLst/>
          </a:prstGeom>
          <a:noFill/>
          <a:ln>
            <a:noFill/>
          </a:ln>
        </p:spPr>
      </p:pic>
      <p:pic>
        <p:nvPicPr>
          <p:cNvPr id="160" name="Shape 160"/>
          <p:cNvPicPr preferRelativeResize="0"/>
          <p:nvPr/>
        </p:nvPicPr>
        <p:blipFill>
          <a:blip r:embed="rId4">
            <a:alphaModFix/>
          </a:blip>
          <a:stretch>
            <a:fillRect/>
          </a:stretch>
        </p:blipFill>
        <p:spPr>
          <a:xfrm>
            <a:off x="4930750" y="3690278"/>
            <a:ext cx="3989500" cy="3015320"/>
          </a:xfrm>
          <a:prstGeom prst="rect">
            <a:avLst/>
          </a:prstGeom>
          <a:noFill/>
          <a:ln>
            <a:noFill/>
          </a:ln>
        </p:spPr>
      </p:pic>
      <p:pic>
        <p:nvPicPr>
          <p:cNvPr id="161" name="Shape 161"/>
          <p:cNvPicPr preferRelativeResize="0"/>
          <p:nvPr/>
        </p:nvPicPr>
        <p:blipFill>
          <a:blip r:embed="rId5">
            <a:alphaModFix/>
          </a:blip>
          <a:stretch>
            <a:fillRect/>
          </a:stretch>
        </p:blipFill>
        <p:spPr>
          <a:xfrm>
            <a:off x="327475" y="3791593"/>
            <a:ext cx="3989500" cy="2914007"/>
          </a:xfrm>
          <a:prstGeom prst="rect">
            <a:avLst/>
          </a:prstGeom>
          <a:noFill/>
          <a:ln>
            <a:noFill/>
          </a:ln>
        </p:spPr>
      </p:pic>
      <p:pic>
        <p:nvPicPr>
          <p:cNvPr id="162" name="Shape 162"/>
          <p:cNvPicPr preferRelativeResize="0"/>
          <p:nvPr/>
        </p:nvPicPr>
        <p:blipFill>
          <a:blip r:embed="rId6">
            <a:alphaModFix/>
          </a:blip>
          <a:stretch>
            <a:fillRect/>
          </a:stretch>
        </p:blipFill>
        <p:spPr>
          <a:xfrm>
            <a:off x="4975222" y="595287"/>
            <a:ext cx="3900553" cy="291399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319891"/>
            <a:ext cx="8520600" cy="7635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Professors and the Elite Four</a:t>
            </a:r>
          </a:p>
          <a:p>
            <a:pPr lvl="0" rtl="0" algn="ctr">
              <a:spcBef>
                <a:spcPts val="0"/>
              </a:spcBef>
              <a:buNone/>
            </a:pPr>
            <a:r>
              <a:t/>
            </a:r>
            <a:endParaRPr>
              <a:solidFill>
                <a:srgbClr val="FFFFFF"/>
              </a:solidFill>
            </a:endParaRPr>
          </a:p>
        </p:txBody>
      </p:sp>
      <p:pic>
        <p:nvPicPr>
          <p:cNvPr id="168" name="Shape 168"/>
          <p:cNvPicPr preferRelativeResize="0"/>
          <p:nvPr/>
        </p:nvPicPr>
        <p:blipFill>
          <a:blip r:embed="rId3">
            <a:alphaModFix/>
          </a:blip>
          <a:stretch>
            <a:fillRect/>
          </a:stretch>
        </p:blipFill>
        <p:spPr>
          <a:xfrm>
            <a:off x="566425" y="1224275"/>
            <a:ext cx="1197274" cy="1514925"/>
          </a:xfrm>
          <a:prstGeom prst="rect">
            <a:avLst/>
          </a:prstGeom>
          <a:noFill/>
          <a:ln>
            <a:noFill/>
          </a:ln>
        </p:spPr>
      </p:pic>
      <p:pic>
        <p:nvPicPr>
          <p:cNvPr id="169" name="Shape 169"/>
          <p:cNvPicPr preferRelativeResize="0"/>
          <p:nvPr/>
        </p:nvPicPr>
        <p:blipFill>
          <a:blip r:embed="rId4">
            <a:alphaModFix/>
          </a:blip>
          <a:stretch>
            <a:fillRect/>
          </a:stretch>
        </p:blipFill>
        <p:spPr>
          <a:xfrm>
            <a:off x="2549147" y="1252775"/>
            <a:ext cx="997527" cy="1457924"/>
          </a:xfrm>
          <a:prstGeom prst="rect">
            <a:avLst/>
          </a:prstGeom>
          <a:noFill/>
          <a:ln>
            <a:noFill/>
          </a:ln>
        </p:spPr>
      </p:pic>
      <p:pic>
        <p:nvPicPr>
          <p:cNvPr id="170" name="Shape 170"/>
          <p:cNvPicPr preferRelativeResize="0"/>
          <p:nvPr/>
        </p:nvPicPr>
        <p:blipFill>
          <a:blip r:embed="rId5">
            <a:alphaModFix/>
          </a:blip>
          <a:stretch>
            <a:fillRect/>
          </a:stretch>
        </p:blipFill>
        <p:spPr>
          <a:xfrm>
            <a:off x="4106575" y="1321924"/>
            <a:ext cx="1391599" cy="1319625"/>
          </a:xfrm>
          <a:prstGeom prst="rect">
            <a:avLst/>
          </a:prstGeom>
          <a:noFill/>
          <a:ln>
            <a:noFill/>
          </a:ln>
        </p:spPr>
      </p:pic>
      <p:pic>
        <p:nvPicPr>
          <p:cNvPr id="171" name="Shape 171"/>
          <p:cNvPicPr preferRelativeResize="0"/>
          <p:nvPr/>
        </p:nvPicPr>
        <p:blipFill>
          <a:blip r:embed="rId6">
            <a:alphaModFix/>
          </a:blip>
          <a:stretch>
            <a:fillRect/>
          </a:stretch>
        </p:blipFill>
        <p:spPr>
          <a:xfrm>
            <a:off x="6149929" y="1252773"/>
            <a:ext cx="788070" cy="1457925"/>
          </a:xfrm>
          <a:prstGeom prst="rect">
            <a:avLst/>
          </a:prstGeom>
          <a:noFill/>
          <a:ln>
            <a:noFill/>
          </a:ln>
        </p:spPr>
      </p:pic>
      <p:pic>
        <p:nvPicPr>
          <p:cNvPr id="172" name="Shape 172"/>
          <p:cNvPicPr preferRelativeResize="0"/>
          <p:nvPr/>
        </p:nvPicPr>
        <p:blipFill>
          <a:blip r:embed="rId7">
            <a:alphaModFix/>
          </a:blip>
          <a:stretch>
            <a:fillRect/>
          </a:stretch>
        </p:blipFill>
        <p:spPr>
          <a:xfrm>
            <a:off x="7489087" y="1224275"/>
            <a:ext cx="900782" cy="1514925"/>
          </a:xfrm>
          <a:prstGeom prst="rect">
            <a:avLst/>
          </a:prstGeom>
          <a:noFill/>
          <a:ln>
            <a:noFill/>
          </a:ln>
        </p:spPr>
      </p:pic>
      <p:pic>
        <p:nvPicPr>
          <p:cNvPr id="173" name="Shape 173"/>
          <p:cNvPicPr preferRelativeResize="0"/>
          <p:nvPr/>
        </p:nvPicPr>
        <p:blipFill>
          <a:blip r:embed="rId8">
            <a:alphaModFix/>
          </a:blip>
          <a:stretch>
            <a:fillRect/>
          </a:stretch>
        </p:blipFill>
        <p:spPr>
          <a:xfrm>
            <a:off x="233017" y="4004417"/>
            <a:ext cx="1197275" cy="1152094"/>
          </a:xfrm>
          <a:prstGeom prst="rect">
            <a:avLst/>
          </a:prstGeom>
          <a:noFill/>
          <a:ln>
            <a:noFill/>
          </a:ln>
        </p:spPr>
      </p:pic>
      <p:pic>
        <p:nvPicPr>
          <p:cNvPr id="174" name="Shape 174"/>
          <p:cNvPicPr preferRelativeResize="0"/>
          <p:nvPr/>
        </p:nvPicPr>
        <p:blipFill>
          <a:blip r:embed="rId9">
            <a:alphaModFix/>
          </a:blip>
          <a:stretch>
            <a:fillRect/>
          </a:stretch>
        </p:blipFill>
        <p:spPr>
          <a:xfrm>
            <a:off x="1972101" y="3645189"/>
            <a:ext cx="900775" cy="1647758"/>
          </a:xfrm>
          <a:prstGeom prst="rect">
            <a:avLst/>
          </a:prstGeom>
          <a:noFill/>
          <a:ln>
            <a:noFill/>
          </a:ln>
        </p:spPr>
      </p:pic>
      <p:pic>
        <p:nvPicPr>
          <p:cNvPr id="175" name="Shape 175"/>
          <p:cNvPicPr preferRelativeResize="0"/>
          <p:nvPr/>
        </p:nvPicPr>
        <p:blipFill>
          <a:blip r:embed="rId10">
            <a:alphaModFix/>
          </a:blip>
          <a:stretch>
            <a:fillRect/>
          </a:stretch>
        </p:blipFill>
        <p:spPr>
          <a:xfrm>
            <a:off x="3414673" y="3851501"/>
            <a:ext cx="691901" cy="1457924"/>
          </a:xfrm>
          <a:prstGeom prst="rect">
            <a:avLst/>
          </a:prstGeom>
          <a:noFill/>
          <a:ln>
            <a:noFill/>
          </a:ln>
        </p:spPr>
      </p:pic>
      <p:pic>
        <p:nvPicPr>
          <p:cNvPr id="176" name="Shape 176"/>
          <p:cNvPicPr preferRelativeResize="0"/>
          <p:nvPr/>
        </p:nvPicPr>
        <p:blipFill>
          <a:blip r:embed="rId11">
            <a:alphaModFix/>
          </a:blip>
          <a:stretch>
            <a:fillRect/>
          </a:stretch>
        </p:blipFill>
        <p:spPr>
          <a:xfrm>
            <a:off x="4648387" y="3772193"/>
            <a:ext cx="788075" cy="1616544"/>
          </a:xfrm>
          <a:prstGeom prst="rect">
            <a:avLst/>
          </a:prstGeom>
          <a:noFill/>
          <a:ln>
            <a:noFill/>
          </a:ln>
        </p:spPr>
      </p:pic>
      <p:pic>
        <p:nvPicPr>
          <p:cNvPr id="177" name="Shape 177"/>
          <p:cNvPicPr preferRelativeResize="0"/>
          <p:nvPr/>
        </p:nvPicPr>
        <p:blipFill>
          <a:blip r:embed="rId12">
            <a:alphaModFix/>
          </a:blip>
          <a:stretch>
            <a:fillRect/>
          </a:stretch>
        </p:blipFill>
        <p:spPr>
          <a:xfrm>
            <a:off x="5978263" y="3660785"/>
            <a:ext cx="788075" cy="1616564"/>
          </a:xfrm>
          <a:prstGeom prst="rect">
            <a:avLst/>
          </a:prstGeom>
          <a:noFill/>
          <a:ln>
            <a:noFill/>
          </a:ln>
        </p:spPr>
      </p:pic>
      <p:pic>
        <p:nvPicPr>
          <p:cNvPr id="178" name="Shape 178"/>
          <p:cNvPicPr preferRelativeResize="0"/>
          <p:nvPr/>
        </p:nvPicPr>
        <p:blipFill>
          <a:blip r:embed="rId13">
            <a:alphaModFix/>
          </a:blip>
          <a:stretch>
            <a:fillRect/>
          </a:stretch>
        </p:blipFill>
        <p:spPr>
          <a:xfrm>
            <a:off x="7243675" y="3844900"/>
            <a:ext cx="1391600" cy="1471130"/>
          </a:xfrm>
          <a:prstGeom prst="rect">
            <a:avLst/>
          </a:prstGeom>
          <a:noFill/>
          <a:ln>
            <a:noFill/>
          </a:ln>
        </p:spPr>
      </p:pic>
      <p:sp>
        <p:nvSpPr>
          <p:cNvPr id="179" name="Shape 179"/>
          <p:cNvSpPr txBox="1"/>
          <p:nvPr/>
        </p:nvSpPr>
        <p:spPr>
          <a:xfrm>
            <a:off x="566425" y="2739200"/>
            <a:ext cx="1197300" cy="420000"/>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FFFFFF"/>
                </a:solidFill>
              </a:rPr>
              <a:t>Dancy</a:t>
            </a:r>
          </a:p>
        </p:txBody>
      </p:sp>
      <p:sp>
        <p:nvSpPr>
          <p:cNvPr id="180" name="Shape 180"/>
          <p:cNvSpPr txBox="1"/>
          <p:nvPr/>
        </p:nvSpPr>
        <p:spPr>
          <a:xfrm>
            <a:off x="2336487" y="273920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Mir</a:t>
            </a:r>
          </a:p>
        </p:txBody>
      </p:sp>
      <p:sp>
        <p:nvSpPr>
          <p:cNvPr id="181" name="Shape 181"/>
          <p:cNvSpPr txBox="1"/>
          <p:nvPr/>
        </p:nvSpPr>
        <p:spPr>
          <a:xfrm>
            <a:off x="4203725" y="273920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Peck</a:t>
            </a:r>
          </a:p>
        </p:txBody>
      </p:sp>
      <p:sp>
        <p:nvSpPr>
          <p:cNvPr id="182" name="Shape 182"/>
          <p:cNvSpPr txBox="1"/>
          <p:nvPr/>
        </p:nvSpPr>
        <p:spPr>
          <a:xfrm>
            <a:off x="5945300" y="273920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Razet</a:t>
            </a:r>
          </a:p>
        </p:txBody>
      </p:sp>
      <p:sp>
        <p:nvSpPr>
          <p:cNvPr id="183" name="Shape 183"/>
          <p:cNvSpPr txBox="1"/>
          <p:nvPr/>
        </p:nvSpPr>
        <p:spPr>
          <a:xfrm>
            <a:off x="7340837" y="273920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Meng</a:t>
            </a:r>
          </a:p>
        </p:txBody>
      </p:sp>
      <p:sp>
        <p:nvSpPr>
          <p:cNvPr id="184" name="Shape 184"/>
          <p:cNvSpPr txBox="1"/>
          <p:nvPr/>
        </p:nvSpPr>
        <p:spPr>
          <a:xfrm>
            <a:off x="-124012" y="5292950"/>
            <a:ext cx="2096100" cy="6096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Marchori</a:t>
            </a:r>
          </a:p>
        </p:txBody>
      </p:sp>
      <p:sp>
        <p:nvSpPr>
          <p:cNvPr id="185" name="Shape 185"/>
          <p:cNvSpPr txBox="1"/>
          <p:nvPr/>
        </p:nvSpPr>
        <p:spPr>
          <a:xfrm>
            <a:off x="1823825" y="529295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King</a:t>
            </a:r>
          </a:p>
        </p:txBody>
      </p:sp>
      <p:sp>
        <p:nvSpPr>
          <p:cNvPr id="186" name="Shape 186"/>
          <p:cNvSpPr txBox="1"/>
          <p:nvPr/>
        </p:nvSpPr>
        <p:spPr>
          <a:xfrm>
            <a:off x="3161975" y="529295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Eric</a:t>
            </a:r>
          </a:p>
        </p:txBody>
      </p:sp>
      <p:sp>
        <p:nvSpPr>
          <p:cNvPr id="187" name="Shape 187"/>
          <p:cNvSpPr txBox="1"/>
          <p:nvPr/>
        </p:nvSpPr>
        <p:spPr>
          <a:xfrm>
            <a:off x="4500125" y="529295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Jason</a:t>
            </a:r>
          </a:p>
        </p:txBody>
      </p:sp>
      <p:sp>
        <p:nvSpPr>
          <p:cNvPr id="188" name="Shape 188"/>
          <p:cNvSpPr txBox="1"/>
          <p:nvPr/>
        </p:nvSpPr>
        <p:spPr>
          <a:xfrm>
            <a:off x="5871900" y="529295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Murph</a:t>
            </a:r>
          </a:p>
        </p:txBody>
      </p:sp>
      <p:sp>
        <p:nvSpPr>
          <p:cNvPr id="189" name="Shape 189"/>
          <p:cNvSpPr txBox="1"/>
          <p:nvPr/>
        </p:nvSpPr>
        <p:spPr>
          <a:xfrm>
            <a:off x="7489100" y="5292950"/>
            <a:ext cx="1197300" cy="4200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rPr>
              <a:t>Ben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Future Work</a:t>
            </a:r>
          </a:p>
        </p:txBody>
      </p:sp>
      <p:sp>
        <p:nvSpPr>
          <p:cNvPr id="195" name="Shape 195"/>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We created some overworld art, but we simply ran out of time before being able to allow players to explore Bucknell.  If we decide to work more on this project, our first goal would be to make a virtual Bucknell to explore.</a:t>
            </a:r>
          </a:p>
          <a:p>
            <a:pPr indent="-228600" lvl="0" marL="457200" rtl="0">
              <a:spcBef>
                <a:spcPts val="0"/>
              </a:spcBef>
              <a:buClr>
                <a:srgbClr val="FFFFFF"/>
              </a:buClr>
            </a:pPr>
            <a:r>
              <a:rPr lang="en">
                <a:solidFill>
                  <a:srgbClr val="FFFFFF"/>
                </a:solidFill>
              </a:rPr>
              <a:t>We took out all status effect and stat changing moves to avoid that level of complexity.  We would like to put those back in.</a:t>
            </a:r>
          </a:p>
          <a:p>
            <a:pPr indent="-228600" lvl="0" marL="457200" rtl="0">
              <a:spcBef>
                <a:spcPts val="0"/>
              </a:spcBef>
              <a:buClr>
                <a:srgbClr val="FFFFFF"/>
              </a:buClr>
            </a:pPr>
            <a:r>
              <a:rPr lang="en">
                <a:solidFill>
                  <a:srgbClr val="FFFFFF"/>
                </a:solidFill>
              </a:rPr>
              <a:t>We also wanted to have experience and leveling functionality so that your Pokemon got stronger as the game progressed.</a:t>
            </a:r>
          </a:p>
          <a:p>
            <a:pPr indent="-228600" lvl="0" marL="457200" rtl="0">
              <a:spcBef>
                <a:spcPts val="0"/>
              </a:spcBef>
              <a:buClr>
                <a:srgbClr val="FFFFFF"/>
              </a:buClr>
            </a:pPr>
            <a:r>
              <a:rPr lang="en">
                <a:solidFill>
                  <a:srgbClr val="FFFFFF"/>
                </a:solidFill>
              </a:rPr>
              <a:t>We also want the user to catch Pokemon so that they can’t just choose any Pokemon.</a:t>
            </a:r>
          </a:p>
          <a:p>
            <a:pPr indent="-228600" lvl="0" marL="457200" rtl="0">
              <a:spcBef>
                <a:spcPts val="0"/>
              </a:spcBef>
              <a:buClr>
                <a:srgbClr val="FFFFFF"/>
              </a:buClr>
            </a:pPr>
            <a:r>
              <a:rPr lang="en">
                <a:solidFill>
                  <a:srgbClr val="FFFFFF"/>
                </a:solidFill>
              </a:rPr>
              <a:t>More recent Pokemon since we have the sprites, but not the information in the XMLs.</a:t>
            </a:r>
          </a:p>
          <a:p>
            <a:pPr indent="-228600" lvl="0" marL="457200" rtl="0">
              <a:spcBef>
                <a:spcPts val="0"/>
              </a:spcBef>
              <a:buClr>
                <a:srgbClr val="FFFFFF"/>
              </a:buClr>
            </a:pPr>
            <a:r>
              <a:rPr lang="en">
                <a:solidFill>
                  <a:srgbClr val="FFFFFF"/>
                </a:solidFill>
              </a:rPr>
              <a:t>In the future, we would implement the ability to select a nickname for a Pokemon in the PokemonChooser jOptionPane.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solidFill>
                  <a:srgbClr val="FFFFFF"/>
                </a:solidFill>
              </a:rPr>
              <a:t>Our Project</a:t>
            </a:r>
          </a:p>
          <a:p>
            <a:pPr lvl="0">
              <a:spcBef>
                <a:spcPts val="0"/>
              </a:spcBef>
              <a:buNone/>
            </a:pPr>
            <a:r>
              <a:t/>
            </a:r>
            <a:endParaRPr>
              <a:solidFill>
                <a:srgbClr val="FFFFFF"/>
              </a:solidFill>
            </a:endParaRPr>
          </a:p>
        </p:txBody>
      </p:sp>
      <p:sp>
        <p:nvSpPr>
          <p:cNvPr id="62" name="Shape 6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a:lnSpc>
                <a:spcPct val="200000"/>
              </a:lnSpc>
              <a:spcBef>
                <a:spcPts val="0"/>
              </a:spcBef>
              <a:buClr>
                <a:srgbClr val="FFFFFF"/>
              </a:buClr>
            </a:pPr>
            <a:r>
              <a:rPr lang="en">
                <a:solidFill>
                  <a:srgbClr val="FFFFFF"/>
                </a:solidFill>
              </a:rPr>
              <a:t>We’ve decided to recreate the classic childhood game: Pokemon!</a:t>
            </a:r>
          </a:p>
          <a:p>
            <a:pPr indent="-228600" lvl="0" marL="457200" rtl="0">
              <a:lnSpc>
                <a:spcPct val="200000"/>
              </a:lnSpc>
              <a:spcBef>
                <a:spcPts val="0"/>
              </a:spcBef>
              <a:buClr>
                <a:srgbClr val="FFFFFF"/>
              </a:buClr>
            </a:pPr>
            <a:r>
              <a:rPr lang="en">
                <a:solidFill>
                  <a:srgbClr val="FFFFFF"/>
                </a:solidFill>
              </a:rPr>
              <a:t>Pokemon is a great example of object oriented programming.</a:t>
            </a:r>
          </a:p>
          <a:p>
            <a:pPr indent="-228600" lvl="0" marL="457200" rtl="0">
              <a:lnSpc>
                <a:spcPct val="200000"/>
              </a:lnSpc>
              <a:spcBef>
                <a:spcPts val="0"/>
              </a:spcBef>
              <a:buClr>
                <a:srgbClr val="FFFFFF"/>
              </a:buClr>
            </a:pPr>
            <a:r>
              <a:rPr lang="en">
                <a:solidFill>
                  <a:srgbClr val="FFFFFF"/>
                </a:solidFill>
              </a:rPr>
              <a:t>We have decided to customize the game with a Bucknell theme.</a:t>
            </a:r>
          </a:p>
          <a:p>
            <a:pPr indent="-228600" lvl="0" marL="457200">
              <a:lnSpc>
                <a:spcPct val="150000"/>
              </a:lnSpc>
              <a:spcBef>
                <a:spcPts val="0"/>
              </a:spcBef>
              <a:buClr>
                <a:srgbClr val="FFFFFF"/>
              </a:buClr>
            </a:pPr>
            <a:r>
              <a:rPr lang="en">
                <a:solidFill>
                  <a:srgbClr val="FFFFFF"/>
                </a:solidFill>
              </a:rPr>
              <a:t>Users are able to create their own team of Pokemon and battle against computer science professors and then the Elite Four.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8924" y="0"/>
            <a:ext cx="9126148" cy="6858000"/>
          </a:xfrm>
          <a:prstGeom prst="rect">
            <a:avLst/>
          </a:prstGeom>
          <a:noFill/>
          <a:ln>
            <a:noFill/>
          </a:ln>
        </p:spPr>
      </p:pic>
      <p:sp>
        <p:nvSpPr>
          <p:cNvPr id="201" name="Shape 201"/>
          <p:cNvSpPr txBox="1"/>
          <p:nvPr>
            <p:ph type="title"/>
          </p:nvPr>
        </p:nvSpPr>
        <p:spPr>
          <a:xfrm>
            <a:off x="311700" y="5840666"/>
            <a:ext cx="8520600" cy="763500"/>
          </a:xfrm>
          <a:prstGeom prst="rect">
            <a:avLst/>
          </a:prstGeom>
        </p:spPr>
        <p:txBody>
          <a:bodyPr anchorCtr="0" anchor="t" bIns="91425" lIns="91425" rIns="91425" tIns="91425">
            <a:noAutofit/>
          </a:bodyPr>
          <a:lstStyle/>
          <a:p>
            <a:pPr lvl="0" rtl="0" algn="ctr">
              <a:spcBef>
                <a:spcPts val="0"/>
              </a:spcBef>
              <a:buNone/>
            </a:pPr>
            <a:r>
              <a:rPr lang="en">
                <a:solidFill>
                  <a:srgbClr val="FFFFFF"/>
                </a:solidFill>
              </a:rPr>
              <a:t>Demonstration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Background</a:t>
            </a:r>
          </a:p>
        </p:txBody>
      </p:sp>
      <p:sp>
        <p:nvSpPr>
          <p:cNvPr id="68" name="Shape 68"/>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lnSpc>
                <a:spcPct val="150000"/>
              </a:lnSpc>
              <a:spcBef>
                <a:spcPts val="0"/>
              </a:spcBef>
              <a:spcAft>
                <a:spcPts val="1000"/>
              </a:spcAft>
              <a:buClr>
                <a:srgbClr val="FFFFFF"/>
              </a:buClr>
            </a:pPr>
            <a:r>
              <a:rPr lang="en">
                <a:solidFill>
                  <a:srgbClr val="FFFFFF"/>
                </a:solidFill>
              </a:rPr>
              <a:t>Pokemon is a role-playing game in which users acquire Pokemon and fight against other trainers in battle. </a:t>
            </a:r>
          </a:p>
          <a:p>
            <a:pPr indent="-228600" lvl="0" marL="457200" rtl="0">
              <a:lnSpc>
                <a:spcPct val="150000"/>
              </a:lnSpc>
              <a:spcBef>
                <a:spcPts val="0"/>
              </a:spcBef>
              <a:spcAft>
                <a:spcPts val="1000"/>
              </a:spcAft>
              <a:buClr>
                <a:srgbClr val="FFFFFF"/>
              </a:buClr>
            </a:pPr>
            <a:r>
              <a:rPr lang="en">
                <a:solidFill>
                  <a:srgbClr val="FFFFFF"/>
                </a:solidFill>
              </a:rPr>
              <a:t>Trainers can hold up to six Pokemon and a battle ends when the user or enemy trainer runs out of Pokemon.</a:t>
            </a:r>
          </a:p>
          <a:p>
            <a:pPr indent="-228600" lvl="0" marL="457200" rtl="0">
              <a:lnSpc>
                <a:spcPct val="150000"/>
              </a:lnSpc>
              <a:spcBef>
                <a:spcPts val="0"/>
              </a:spcBef>
              <a:spcAft>
                <a:spcPts val="1000"/>
              </a:spcAft>
              <a:buClr>
                <a:srgbClr val="FFFFFF"/>
              </a:buClr>
            </a:pPr>
            <a:r>
              <a:rPr lang="en">
                <a:solidFill>
                  <a:srgbClr val="FFFFFF"/>
                </a:solidFill>
              </a:rPr>
              <a:t>Pokemon can hold up to four moves that a user selects in battle.</a:t>
            </a:r>
          </a:p>
          <a:p>
            <a:pPr indent="-228600" lvl="0" marL="457200" rtl="0">
              <a:lnSpc>
                <a:spcPct val="150000"/>
              </a:lnSpc>
              <a:spcBef>
                <a:spcPts val="0"/>
              </a:spcBef>
              <a:spcAft>
                <a:spcPts val="1000"/>
              </a:spcAft>
              <a:buClr>
                <a:srgbClr val="FFFFFF"/>
              </a:buClr>
            </a:pPr>
            <a:r>
              <a:rPr lang="en">
                <a:solidFill>
                  <a:srgbClr val="FFFFFF"/>
                </a:solidFill>
              </a:rPr>
              <a:t>Both Pokemon and moves have specific types.</a:t>
            </a:r>
          </a:p>
          <a:p>
            <a:pPr indent="-228600" lvl="0" marL="457200" rtl="0">
              <a:lnSpc>
                <a:spcPct val="150000"/>
              </a:lnSpc>
              <a:spcBef>
                <a:spcPts val="0"/>
              </a:spcBef>
              <a:spcAft>
                <a:spcPts val="1000"/>
              </a:spcAft>
              <a:buClr>
                <a:srgbClr val="FFFFFF"/>
              </a:buClr>
            </a:pPr>
            <a:r>
              <a:rPr lang="en">
                <a:solidFill>
                  <a:srgbClr val="FFFFFF"/>
                </a:solidFill>
              </a:rPr>
              <a:t>Type advantages and Pokemon stats impact move damage</a:t>
            </a:r>
          </a:p>
          <a:p>
            <a:pPr indent="-228600" lvl="0" marL="457200" rtl="0">
              <a:lnSpc>
                <a:spcPct val="150000"/>
              </a:lnSpc>
              <a:spcBef>
                <a:spcPts val="0"/>
              </a:spcBef>
              <a:spcAft>
                <a:spcPts val="1000"/>
              </a:spcAft>
              <a:buClr>
                <a:srgbClr val="FFFFFF"/>
              </a:buClr>
            </a:pPr>
            <a:r>
              <a:rPr lang="en">
                <a:solidFill>
                  <a:srgbClr val="FFFFFF"/>
                </a:solidFill>
              </a:rPr>
              <a:t>Gym Leaders are like the bosses of the game that you must to beat to continue in the story. In our game, these are the professors.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311700" y="593366"/>
            <a:ext cx="8520600" cy="763500"/>
          </a:xfrm>
          <a:prstGeom prst="rect">
            <a:avLst/>
          </a:prstGeom>
        </p:spPr>
        <p:txBody>
          <a:bodyPr anchorCtr="0" anchor="t" bIns="91425" lIns="91425" rIns="91425" tIns="91425">
            <a:noAutofit/>
          </a:bodyPr>
          <a:lstStyle/>
          <a:p>
            <a:pPr lvl="0">
              <a:spcBef>
                <a:spcPts val="0"/>
              </a:spcBef>
              <a:buNone/>
            </a:pPr>
            <a:r>
              <a:rPr lang="en">
                <a:solidFill>
                  <a:srgbClr val="FFFFFF"/>
                </a:solidFill>
              </a:rPr>
              <a:t>Motivation</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
        <p:nvSpPr>
          <p:cNvPr id="74" name="Shape 74"/>
          <p:cNvSpPr txBox="1"/>
          <p:nvPr>
            <p:ph idx="1" type="body"/>
          </p:nvPr>
        </p:nvSpPr>
        <p:spPr>
          <a:xfrm>
            <a:off x="311700" y="1231833"/>
            <a:ext cx="8520600" cy="4555200"/>
          </a:xfrm>
          <a:prstGeom prst="rect">
            <a:avLst/>
          </a:prstGeom>
        </p:spPr>
        <p:txBody>
          <a:bodyPr anchorCtr="0" anchor="t" bIns="91425" lIns="91425" rIns="91425" tIns="91425">
            <a:noAutofit/>
          </a:bodyPr>
          <a:lstStyle/>
          <a:p>
            <a:pPr indent="-228600" lvl="0" marL="457200" rtl="0">
              <a:lnSpc>
                <a:spcPct val="150000"/>
              </a:lnSpc>
              <a:spcBef>
                <a:spcPts val="0"/>
              </a:spcBef>
              <a:spcAft>
                <a:spcPts val="1000"/>
              </a:spcAft>
              <a:buClr>
                <a:srgbClr val="FFFFFF"/>
              </a:buClr>
            </a:pPr>
            <a:r>
              <a:rPr lang="en">
                <a:solidFill>
                  <a:srgbClr val="FFFFFF"/>
                </a:solidFill>
              </a:rPr>
              <a:t>Each of us has enjoyed playing Pokemon in our youth, so we wanted to recreate Pokemon in a way that allows users to select their favorite Pokemon and battle right away.</a:t>
            </a:r>
          </a:p>
          <a:p>
            <a:pPr indent="-228600" lvl="0" marL="457200" rtl="0">
              <a:lnSpc>
                <a:spcPct val="150000"/>
              </a:lnSpc>
              <a:spcBef>
                <a:spcPts val="0"/>
              </a:spcBef>
              <a:spcAft>
                <a:spcPts val="1000"/>
              </a:spcAft>
              <a:buClr>
                <a:srgbClr val="FFFFFF"/>
              </a:buClr>
            </a:pPr>
            <a:r>
              <a:rPr lang="en">
                <a:solidFill>
                  <a:srgbClr val="FFFFFF"/>
                </a:solidFill>
              </a:rPr>
              <a:t>We originally wanted users to be able to explore Bucknell’s campus, creating a new immersive environment in Pokemon familiar to Bucknellians.</a:t>
            </a:r>
          </a:p>
          <a:p>
            <a:pPr indent="-228600" lvl="0" marL="457200" rtl="0">
              <a:lnSpc>
                <a:spcPct val="150000"/>
              </a:lnSpc>
              <a:spcBef>
                <a:spcPts val="0"/>
              </a:spcBef>
              <a:spcAft>
                <a:spcPts val="1000"/>
              </a:spcAft>
              <a:buClr>
                <a:srgbClr val="FFFFFF"/>
              </a:buClr>
            </a:pPr>
            <a:r>
              <a:rPr lang="en">
                <a:solidFill>
                  <a:srgbClr val="FFFFFF"/>
                </a:solidFill>
              </a:rPr>
              <a:t>Experienced users can select their favorite Pokemon, while new users can select random teams to start playing right away!</a:t>
            </a:r>
          </a:p>
        </p:txBody>
      </p:sp>
      <p:pic>
        <p:nvPicPr>
          <p:cNvPr id="75" name="Shape 75"/>
          <p:cNvPicPr preferRelativeResize="0"/>
          <p:nvPr/>
        </p:nvPicPr>
        <p:blipFill>
          <a:blip r:embed="rId3">
            <a:alphaModFix/>
          </a:blip>
          <a:stretch>
            <a:fillRect/>
          </a:stretch>
        </p:blipFill>
        <p:spPr>
          <a:xfrm>
            <a:off x="5809676" y="4368622"/>
            <a:ext cx="3113674" cy="2347428"/>
          </a:xfrm>
          <a:prstGeom prst="rect">
            <a:avLst/>
          </a:prstGeom>
          <a:noFill/>
          <a:ln>
            <a:noFill/>
          </a:ln>
        </p:spPr>
      </p:pic>
      <p:pic>
        <p:nvPicPr>
          <p:cNvPr id="76" name="Shape 76"/>
          <p:cNvPicPr preferRelativeResize="0"/>
          <p:nvPr/>
        </p:nvPicPr>
        <p:blipFill>
          <a:blip r:embed="rId4">
            <a:alphaModFix/>
          </a:blip>
          <a:stretch>
            <a:fillRect/>
          </a:stretch>
        </p:blipFill>
        <p:spPr>
          <a:xfrm>
            <a:off x="1648912" y="4399337"/>
            <a:ext cx="2790825" cy="22860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Scrum</a:t>
            </a:r>
          </a:p>
        </p:txBody>
      </p:sp>
      <p:sp>
        <p:nvSpPr>
          <p:cNvPr id="82" name="Shape 82"/>
          <p:cNvSpPr txBox="1"/>
          <p:nvPr>
            <p:ph idx="1" type="body"/>
          </p:nvPr>
        </p:nvSpPr>
        <p:spPr>
          <a:xfrm>
            <a:off x="311700" y="1536633"/>
            <a:ext cx="8520600" cy="4555200"/>
          </a:xfrm>
          <a:prstGeom prst="rect">
            <a:avLst/>
          </a:prstGeom>
        </p:spPr>
        <p:txBody>
          <a:bodyPr anchorCtr="0" anchor="t" bIns="91425" lIns="91425" rIns="91425" tIns="91425">
            <a:noAutofit/>
          </a:bodyPr>
          <a:lstStyle/>
          <a:p>
            <a:pPr indent="-228600" lvl="0" marL="457200" rtl="0">
              <a:spcBef>
                <a:spcPts val="0"/>
              </a:spcBef>
              <a:buClr>
                <a:srgbClr val="FFFFFF"/>
              </a:buClr>
            </a:pPr>
            <a:r>
              <a:rPr lang="en">
                <a:solidFill>
                  <a:srgbClr val="FFFFFF"/>
                </a:solidFill>
              </a:rPr>
              <a:t>Key User Stories</a:t>
            </a:r>
          </a:p>
          <a:p>
            <a:pPr indent="-298450" lvl="1" marL="914400" rtl="0">
              <a:lnSpc>
                <a:spcPct val="100000"/>
              </a:lnSpc>
              <a:spcBef>
                <a:spcPts val="0"/>
              </a:spcBef>
              <a:buClr>
                <a:srgbClr val="FFFFFF"/>
              </a:buClr>
              <a:buSzPct val="100000"/>
            </a:pPr>
            <a:r>
              <a:rPr lang="en" sz="1100">
                <a:solidFill>
                  <a:srgbClr val="FFFFFF"/>
                </a:solidFill>
              </a:rPr>
              <a:t>As a player, I want to have a Pokemon battle GUI, so that I can battle Pokemon.</a:t>
            </a:r>
          </a:p>
          <a:p>
            <a:pPr indent="-298450" lvl="1" marL="914400" rtl="0">
              <a:lnSpc>
                <a:spcPct val="100000"/>
              </a:lnSpc>
              <a:spcBef>
                <a:spcPts val="0"/>
              </a:spcBef>
              <a:buClr>
                <a:srgbClr val="FFFFFF"/>
              </a:buClr>
              <a:buSzPct val="100000"/>
            </a:pPr>
            <a:r>
              <a:rPr lang="en" sz="1100">
                <a:solidFill>
                  <a:srgbClr val="FFFFFF"/>
                </a:solidFill>
              </a:rPr>
              <a:t>As a player, I want a variety of pokemon options that work in the battle GUI, so that I can have fun using different Pokemon.</a:t>
            </a:r>
          </a:p>
          <a:p>
            <a:pPr indent="-298450" lvl="1" marL="914400" rtl="0">
              <a:lnSpc>
                <a:spcPct val="100000"/>
              </a:lnSpc>
              <a:spcBef>
                <a:spcPts val="0"/>
              </a:spcBef>
              <a:buClr>
                <a:srgbClr val="FFFFFF"/>
              </a:buClr>
              <a:buSzPct val="100000"/>
            </a:pPr>
            <a:r>
              <a:rPr lang="en" sz="1100">
                <a:solidFill>
                  <a:srgbClr val="FFFFFF"/>
                </a:solidFill>
              </a:rPr>
              <a:t>As a player, I want trainers to battle and have them named after CS professors, so that I can battle professors like gym leaders.</a:t>
            </a:r>
          </a:p>
          <a:p>
            <a:pPr indent="-298450" lvl="1" marL="914400" rtl="0">
              <a:lnSpc>
                <a:spcPct val="100000"/>
              </a:lnSpc>
              <a:spcBef>
                <a:spcPts val="0"/>
              </a:spcBef>
              <a:buClr>
                <a:srgbClr val="FFFFFF"/>
              </a:buClr>
              <a:buSzPct val="100000"/>
            </a:pPr>
            <a:r>
              <a:rPr lang="en" sz="1100">
                <a:solidFill>
                  <a:srgbClr val="FFFFFF"/>
                </a:solidFill>
              </a:rPr>
              <a:t>As a player, I want the abiltiy to choose starting Pokemon from a database of Pokemon, so that I can choose my favorites and personalize the game.</a:t>
            </a:r>
          </a:p>
          <a:p>
            <a:pPr indent="-298450" lvl="1" marL="914400" rtl="0">
              <a:lnSpc>
                <a:spcPct val="100000"/>
              </a:lnSpc>
              <a:spcBef>
                <a:spcPts val="0"/>
              </a:spcBef>
              <a:buClr>
                <a:srgbClr val="FFFFFF"/>
              </a:buClr>
              <a:buSzPct val="100000"/>
            </a:pPr>
            <a:r>
              <a:rPr lang="en" sz="1100">
                <a:solidFill>
                  <a:srgbClr val="FFFFFF"/>
                </a:solidFill>
              </a:rPr>
              <a:t>As a player, I want AI for all non-player trainers, so that I can be challenged when battling them.</a:t>
            </a:r>
          </a:p>
          <a:p>
            <a:pPr indent="-298450" lvl="1" marL="914400" rtl="0">
              <a:lnSpc>
                <a:spcPct val="100000"/>
              </a:lnSpc>
              <a:spcBef>
                <a:spcPts val="0"/>
              </a:spcBef>
              <a:buClr>
                <a:srgbClr val="FFFFFF"/>
              </a:buClr>
              <a:buSzPct val="100000"/>
            </a:pPr>
            <a:r>
              <a:rPr lang="en" sz="1100">
                <a:solidFill>
                  <a:srgbClr val="FFFFFF"/>
                </a:solidFill>
              </a:rPr>
              <a:t>As a player, I want the ability to lose/faint, so that I can be challenged by the game.</a:t>
            </a:r>
          </a:p>
          <a:p>
            <a:pPr indent="-317500" lvl="0" marL="457200" rtl="0">
              <a:spcBef>
                <a:spcPts val="0"/>
              </a:spcBef>
              <a:buClr>
                <a:srgbClr val="FFFFFF"/>
              </a:buClr>
              <a:buSzPct val="100000"/>
            </a:pPr>
            <a:r>
              <a:rPr lang="en" sz="1400">
                <a:solidFill>
                  <a:srgbClr val="FFFFFF"/>
                </a:solidFill>
              </a:rPr>
              <a:t>We completed all of these, but we had a lot more user stories that we made but couldn’t get to</a:t>
            </a:r>
          </a:p>
          <a:p>
            <a:pPr indent="-317500" lvl="0" marL="457200" rtl="0">
              <a:spcBef>
                <a:spcPts val="0"/>
              </a:spcBef>
              <a:buClr>
                <a:srgbClr val="FFFFFF"/>
              </a:buClr>
              <a:buSzPct val="100000"/>
            </a:pPr>
            <a:r>
              <a:rPr lang="en" sz="1400">
                <a:solidFill>
                  <a:srgbClr val="FFFFFF"/>
                </a:solidFill>
              </a:rPr>
              <a:t>We used just Google Drive/Sheets/Slides.  We originally were using Asana but didn’t see its utility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593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Scrum Strengths/Weaknesses</a:t>
            </a:r>
          </a:p>
        </p:txBody>
      </p:sp>
      <p:sp>
        <p:nvSpPr>
          <p:cNvPr id="88" name="Shape 88"/>
          <p:cNvSpPr txBox="1"/>
          <p:nvPr>
            <p:ph idx="1" type="body"/>
          </p:nvPr>
        </p:nvSpPr>
        <p:spPr>
          <a:xfrm>
            <a:off x="311700" y="1536633"/>
            <a:ext cx="8520600" cy="4555200"/>
          </a:xfrm>
          <a:prstGeom prst="rect">
            <a:avLst/>
          </a:prstGeom>
        </p:spPr>
        <p:txBody>
          <a:bodyPr anchorCtr="0" anchor="t" bIns="91425" lIns="91425" rIns="91425" tIns="91425">
            <a:noAutofit/>
          </a:bodyPr>
          <a:lstStyle/>
          <a:p>
            <a:pPr lvl="0">
              <a:spcBef>
                <a:spcPts val="0"/>
              </a:spcBef>
              <a:buNone/>
            </a:pPr>
            <a:r>
              <a:rPr lang="en">
                <a:solidFill>
                  <a:srgbClr val="FFFFFF"/>
                </a:solidFill>
              </a:rPr>
              <a:t>Strengths</a:t>
            </a:r>
          </a:p>
          <a:p>
            <a:pPr indent="-228600" lvl="0" marL="457200" rtl="0">
              <a:spcBef>
                <a:spcPts val="0"/>
              </a:spcBef>
              <a:buClr>
                <a:srgbClr val="FFFFFF"/>
              </a:buClr>
            </a:pPr>
            <a:r>
              <a:rPr lang="en">
                <a:solidFill>
                  <a:srgbClr val="FFFFFF"/>
                </a:solidFill>
              </a:rPr>
              <a:t>Keeping us organized and knowing what we need to do</a:t>
            </a:r>
          </a:p>
          <a:p>
            <a:pPr indent="-228600" lvl="0" marL="457200" rtl="0">
              <a:spcBef>
                <a:spcPts val="0"/>
              </a:spcBef>
              <a:buClr>
                <a:srgbClr val="FFFFFF"/>
              </a:buClr>
            </a:pPr>
            <a:r>
              <a:rPr lang="en">
                <a:solidFill>
                  <a:srgbClr val="FFFFFF"/>
                </a:solidFill>
              </a:rPr>
              <a:t>Having us meet often and have good organization</a:t>
            </a:r>
          </a:p>
          <a:p>
            <a:pPr lvl="0" rtl="0">
              <a:spcBef>
                <a:spcPts val="0"/>
              </a:spcBef>
              <a:buNone/>
            </a:pPr>
            <a:r>
              <a:rPr lang="en">
                <a:solidFill>
                  <a:srgbClr val="FFFFFF"/>
                </a:solidFill>
              </a:rPr>
              <a:t>Weaknesses</a:t>
            </a:r>
          </a:p>
          <a:p>
            <a:pPr indent="-228600" lvl="0" marL="457200" rtl="0">
              <a:spcBef>
                <a:spcPts val="0"/>
              </a:spcBef>
              <a:buClr>
                <a:srgbClr val="FFFFFF"/>
              </a:buClr>
            </a:pPr>
            <a:r>
              <a:rPr lang="en">
                <a:solidFill>
                  <a:srgbClr val="FFFFFF"/>
                </a:solidFill>
              </a:rPr>
              <a:t>Seemed like too much overhead for the little bit of utility it had for this small of a project</a:t>
            </a:r>
          </a:p>
          <a:p>
            <a:pPr indent="-228600" lvl="0" marL="457200">
              <a:spcBef>
                <a:spcPts val="0"/>
              </a:spcBef>
              <a:buClr>
                <a:srgbClr val="FFFFFF"/>
              </a:buClr>
            </a:pPr>
            <a:r>
              <a:rPr lang="en">
                <a:solidFill>
                  <a:srgbClr val="FFFFFF"/>
                </a:solidFill>
              </a:rPr>
              <a:t>Projecting the number of hours for a task is very difficult</a:t>
            </a:r>
          </a:p>
          <a:p>
            <a:pPr lvl="0">
              <a:spcBef>
                <a:spcPts val="0"/>
              </a:spcBef>
              <a:buNone/>
            </a:pPr>
            <a:r>
              <a:rPr lang="en">
                <a:solidFill>
                  <a:srgbClr val="FFFFFF"/>
                </a:solidFill>
              </a:rPr>
              <a:t>Do differently</a:t>
            </a:r>
          </a:p>
          <a:p>
            <a:pPr indent="-228600" lvl="0" marL="457200" rtl="0">
              <a:spcBef>
                <a:spcPts val="0"/>
              </a:spcBef>
              <a:buClr>
                <a:srgbClr val="FFFFFF"/>
              </a:buClr>
            </a:pPr>
            <a:r>
              <a:rPr lang="en">
                <a:solidFill>
                  <a:srgbClr val="FFFFFF"/>
                </a:solidFill>
              </a:rPr>
              <a:t> Wouldn’t even try Asana</a:t>
            </a:r>
          </a:p>
          <a:p>
            <a:pPr indent="-228600" lvl="0" marL="457200" rtl="0">
              <a:spcBef>
                <a:spcPts val="0"/>
              </a:spcBef>
              <a:buClr>
                <a:srgbClr val="FFFFFF"/>
              </a:buClr>
            </a:pPr>
            <a:r>
              <a:rPr lang="en">
                <a:solidFill>
                  <a:srgbClr val="FFFFFF"/>
                </a:solidFill>
              </a:rPr>
              <a:t>Find a better, dedicated program to manage Scrum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116625" y="94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UML</a:t>
            </a:r>
          </a:p>
        </p:txBody>
      </p:sp>
      <p:pic>
        <p:nvPicPr>
          <p:cNvPr id="94" name="Shape 94"/>
          <p:cNvPicPr preferRelativeResize="0"/>
          <p:nvPr/>
        </p:nvPicPr>
        <p:blipFill>
          <a:blip r:embed="rId3">
            <a:alphaModFix/>
          </a:blip>
          <a:stretch>
            <a:fillRect/>
          </a:stretch>
        </p:blipFill>
        <p:spPr>
          <a:xfrm>
            <a:off x="4687100" y="1237375"/>
            <a:ext cx="4297600" cy="4567825"/>
          </a:xfrm>
          <a:prstGeom prst="rect">
            <a:avLst/>
          </a:prstGeom>
          <a:noFill/>
          <a:ln>
            <a:noFill/>
          </a:ln>
        </p:spPr>
      </p:pic>
      <p:pic>
        <p:nvPicPr>
          <p:cNvPr id="95" name="Shape 95"/>
          <p:cNvPicPr preferRelativeResize="0"/>
          <p:nvPr/>
        </p:nvPicPr>
        <p:blipFill>
          <a:blip r:embed="rId4">
            <a:alphaModFix/>
          </a:blip>
          <a:stretch>
            <a:fillRect/>
          </a:stretch>
        </p:blipFill>
        <p:spPr>
          <a:xfrm>
            <a:off x="370537" y="785812"/>
            <a:ext cx="4105275" cy="55911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77027"/>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116625" y="94366"/>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UML Continued</a:t>
            </a:r>
          </a:p>
        </p:txBody>
      </p:sp>
      <p:pic>
        <p:nvPicPr>
          <p:cNvPr id="101" name="Shape 101"/>
          <p:cNvPicPr preferRelativeResize="0"/>
          <p:nvPr/>
        </p:nvPicPr>
        <p:blipFill>
          <a:blip r:embed="rId3">
            <a:alphaModFix/>
          </a:blip>
          <a:stretch>
            <a:fillRect/>
          </a:stretch>
        </p:blipFill>
        <p:spPr>
          <a:xfrm>
            <a:off x="2124125" y="770250"/>
            <a:ext cx="4986649" cy="60435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B5394"/>
        </a:solidFill>
      </p:bgPr>
    </p:bg>
    <p:spTree>
      <p:nvGrpSpPr>
        <p:cNvPr id="105" name="Shape 105"/>
        <p:cNvGrpSpPr/>
        <p:nvPr/>
      </p:nvGrpSpPr>
      <p:grpSpPr>
        <a:xfrm>
          <a:off x="0" y="0"/>
          <a:ext cx="0" cy="0"/>
          <a:chOff x="0" y="0"/>
          <a:chExt cx="0" cy="0"/>
        </a:xfrm>
      </p:grpSpPr>
      <p:sp>
        <p:nvSpPr>
          <p:cNvPr id="106" name="Shape 106"/>
          <p:cNvSpPr txBox="1"/>
          <p:nvPr>
            <p:ph type="title"/>
          </p:nvPr>
        </p:nvSpPr>
        <p:spPr>
          <a:xfrm>
            <a:off x="311700" y="493391"/>
            <a:ext cx="8520600" cy="763500"/>
          </a:xfrm>
          <a:prstGeom prst="rect">
            <a:avLst/>
          </a:prstGeom>
        </p:spPr>
        <p:txBody>
          <a:bodyPr anchorCtr="0" anchor="t" bIns="91425" lIns="91425" rIns="91425" tIns="91425">
            <a:noAutofit/>
          </a:bodyPr>
          <a:lstStyle/>
          <a:p>
            <a:pPr lvl="0" rtl="0">
              <a:spcBef>
                <a:spcPts val="0"/>
              </a:spcBef>
              <a:buNone/>
            </a:pPr>
            <a:r>
              <a:rPr lang="en">
                <a:solidFill>
                  <a:srgbClr val="FFFFFF"/>
                </a:solidFill>
              </a:rPr>
              <a:t>CRC Cards</a:t>
            </a:r>
          </a:p>
        </p:txBody>
      </p:sp>
      <p:sp>
        <p:nvSpPr>
          <p:cNvPr id="107" name="Shape 107"/>
          <p:cNvSpPr txBox="1"/>
          <p:nvPr>
            <p:ph idx="1" type="body"/>
          </p:nvPr>
        </p:nvSpPr>
        <p:spPr>
          <a:xfrm>
            <a:off x="311700" y="1398083"/>
            <a:ext cx="8520600" cy="4555200"/>
          </a:xfrm>
          <a:prstGeom prst="rect">
            <a:avLst/>
          </a:prstGeom>
        </p:spPr>
        <p:txBody>
          <a:bodyPr anchorCtr="0" anchor="t" bIns="91425" lIns="91425" rIns="91425" tIns="91425">
            <a:noAutofit/>
          </a:bodyPr>
          <a:lstStyle/>
          <a:p>
            <a:pPr indent="-228600" lvl="0" marL="457200" rtl="0">
              <a:lnSpc>
                <a:spcPct val="150000"/>
              </a:lnSpc>
              <a:spcBef>
                <a:spcPts val="0"/>
              </a:spcBef>
              <a:buClr>
                <a:srgbClr val="FFFFFF"/>
              </a:buClr>
            </a:pPr>
            <a:r>
              <a:rPr lang="en">
                <a:solidFill>
                  <a:srgbClr val="FFFFFF"/>
                </a:solidFill>
              </a:rPr>
              <a:t>The cards we created at the start of the project proved to be useful and helped us straighten out what classes we would need and how they would need to interact.</a:t>
            </a:r>
          </a:p>
        </p:txBody>
      </p:sp>
      <p:pic>
        <p:nvPicPr>
          <p:cNvPr id="108" name="Shape 108"/>
          <p:cNvPicPr preferRelativeResize="0"/>
          <p:nvPr/>
        </p:nvPicPr>
        <p:blipFill>
          <a:blip r:embed="rId3">
            <a:alphaModFix/>
          </a:blip>
          <a:stretch>
            <a:fillRect/>
          </a:stretch>
        </p:blipFill>
        <p:spPr>
          <a:xfrm>
            <a:off x="4693275" y="3575500"/>
            <a:ext cx="4445049" cy="2596875"/>
          </a:xfrm>
          <a:prstGeom prst="rect">
            <a:avLst/>
          </a:prstGeom>
          <a:noFill/>
          <a:ln>
            <a:noFill/>
          </a:ln>
        </p:spPr>
      </p:pic>
      <p:pic>
        <p:nvPicPr>
          <p:cNvPr id="109" name="Shape 109"/>
          <p:cNvPicPr preferRelativeResize="0"/>
          <p:nvPr/>
        </p:nvPicPr>
        <p:blipFill>
          <a:blip r:embed="rId4">
            <a:alphaModFix/>
          </a:blip>
          <a:stretch>
            <a:fillRect/>
          </a:stretch>
        </p:blipFill>
        <p:spPr>
          <a:xfrm>
            <a:off x="-77629" y="3575500"/>
            <a:ext cx="4654649" cy="259687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