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 id="2" name="Benjamin Scott" initials="BS" lastIdx="1" clrIdx="1">
    <p:extLst>
      <p:ext uri="{19B8F6BF-5375-455C-9EA6-DF929625EA0E}">
        <p15:presenceInfo xmlns:p15="http://schemas.microsoft.com/office/powerpoint/2012/main" userId="Benjamin Scot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slide" Target="slide3.xml"/><Relationship Id="rId10" Type="http://schemas.openxmlformats.org/officeDocument/2006/relationships/image" Target="../media/image33.png"/><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3.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igda.org/chapters/au-sydney/" TargetMode="External"/><Relationship Id="rId7" Type="http://schemas.openxmlformats.org/officeDocument/2006/relationships/slide" Target="slide3.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hyperlink" Target="https://stackoverflow.com/" TargetMode="External"/><Relationship Id="rId9" Type="http://schemas.openxmlformats.org/officeDocument/2006/relationships/image" Target="../media/image28.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sz="2400" dirty="0">
                <a:solidFill>
                  <a:srgbClr val="92D050"/>
                </a:solidFill>
                <a:latin typeface="Roboto"/>
                <a:cs typeface="Roboto"/>
                <a:sym typeface="Roboto"/>
              </a:rPr>
              <a:t>Benjamin Scott</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 April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Personal</a:t>
            </a:r>
            <a:r>
              <a:rPr lang="en-AU" sz="3000">
                <a:solidFill>
                  <a:srgbClr val="8CB3E3"/>
                </a:solidFill>
                <a:latin typeface="Roboto"/>
                <a:ea typeface="Roboto"/>
                <a:cs typeface="Roboto"/>
                <a:sym typeface="Roboto"/>
              </a:rPr>
              <a:t> vs Team</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274066991"/>
              </p:ext>
            </p:extLst>
          </p:nvPr>
        </p:nvGraphicFramePr>
        <p:xfrm>
          <a:off x="454724" y="1872660"/>
          <a:ext cx="7818076" cy="2651700"/>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Openness to Criticism – Being able to accept Criticism, instead of ignoring it or getting hurt by, actually be able to improve yourself from it.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Capable to work under pressure – When deadlines are coming close you can keep a cool head and still work and not breaking down or procrastinate.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Positive Personality – People who are optimistic can look on a bad situation and still be ok. </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Good work Ethic – being Reliable and able to do the work right the first time, not needing someone to waste time/ resources trying to babysit them. </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Communication – can be broken down in multiple soft skills like verbal, written, body language etc. all of these can help in a team.</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Leadership – being able to motivate a group of people, being able to direct/disperse work around evenly making the work load easier.</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Collaboration – being able to share different perspectives and experiences, treating each team member with respect and willingness to explore there approach.</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Listening – Being able to listen to their ideas, hearing multiple sides to a view.</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Identify</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a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1641870089"/>
              </p:ext>
            </p:extLst>
          </p:nvPr>
        </p:nvGraphicFramePr>
        <p:xfrm>
          <a:off x="454725" y="1722882"/>
          <a:ext cx="7781326" cy="3070994"/>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72658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34441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6" name="Picture 5" descr="Graphical user interface, text, application, chat or text message&#10;&#10;Description automatically generated">
            <a:extLst>
              <a:ext uri="{FF2B5EF4-FFF2-40B4-BE49-F238E27FC236}">
                <a16:creationId xmlns:a16="http://schemas.microsoft.com/office/drawing/2014/main" id="{5CC51716-1B5A-455B-A57C-575F0E57AC62}"/>
              </a:ext>
            </a:extLst>
          </p:cNvPr>
          <p:cNvPicPr>
            <a:picLocks noChangeAspect="1"/>
          </p:cNvPicPr>
          <p:nvPr/>
        </p:nvPicPr>
        <p:blipFill>
          <a:blip r:embed="rId8"/>
          <a:stretch>
            <a:fillRect/>
          </a:stretch>
        </p:blipFill>
        <p:spPr>
          <a:xfrm>
            <a:off x="531988" y="2541928"/>
            <a:ext cx="3634762" cy="1502516"/>
          </a:xfrm>
          <a:prstGeom prst="rect">
            <a:avLst/>
          </a:prstGeom>
        </p:spPr>
      </p:pic>
      <p:pic>
        <p:nvPicPr>
          <p:cNvPr id="10" name="Picture 9">
            <a:extLst>
              <a:ext uri="{FF2B5EF4-FFF2-40B4-BE49-F238E27FC236}">
                <a16:creationId xmlns:a16="http://schemas.microsoft.com/office/drawing/2014/main" id="{5C5E99BD-185F-44FE-B5D0-7CEEF4F59C7C}"/>
              </a:ext>
            </a:extLst>
          </p:cNvPr>
          <p:cNvPicPr>
            <a:picLocks noChangeAspect="1"/>
          </p:cNvPicPr>
          <p:nvPr/>
        </p:nvPicPr>
        <p:blipFill>
          <a:blip r:embed="rId9"/>
          <a:stretch>
            <a:fillRect/>
          </a:stretch>
        </p:blipFill>
        <p:spPr>
          <a:xfrm>
            <a:off x="591269" y="4222171"/>
            <a:ext cx="3607741" cy="361220"/>
          </a:xfrm>
          <a:prstGeom prst="rect">
            <a:avLst/>
          </a:prstGeom>
        </p:spPr>
      </p:pic>
      <p:pic>
        <p:nvPicPr>
          <p:cNvPr id="12" name="Picture 11" descr="Graphical user interface, text, application, chat or text message&#10;&#10;Description automatically generated">
            <a:extLst>
              <a:ext uri="{FF2B5EF4-FFF2-40B4-BE49-F238E27FC236}">
                <a16:creationId xmlns:a16="http://schemas.microsoft.com/office/drawing/2014/main" id="{BDE9B855-FF23-43FA-9CF1-0C74B4473EC1}"/>
              </a:ext>
            </a:extLst>
          </p:cNvPr>
          <p:cNvPicPr>
            <a:picLocks noChangeAspect="1"/>
          </p:cNvPicPr>
          <p:nvPr/>
        </p:nvPicPr>
        <p:blipFill>
          <a:blip r:embed="rId10"/>
          <a:stretch>
            <a:fillRect/>
          </a:stretch>
        </p:blipFill>
        <p:spPr>
          <a:xfrm>
            <a:off x="5246558" y="2494062"/>
            <a:ext cx="1954344" cy="1209319"/>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BC721AEF-B20D-4ABE-B0B1-18364484CB9E}"/>
              </a:ext>
            </a:extLst>
          </p:cNvPr>
          <p:cNvPicPr>
            <a:picLocks noChangeAspect="1"/>
          </p:cNvPicPr>
          <p:nvPr/>
        </p:nvPicPr>
        <p:blipFill>
          <a:blip r:embed="rId11"/>
          <a:stretch>
            <a:fillRect/>
          </a:stretch>
        </p:blipFill>
        <p:spPr>
          <a:xfrm>
            <a:off x="4706265" y="3747999"/>
            <a:ext cx="3039007" cy="948343"/>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Cool</a:t>
            </a:r>
            <a:r>
              <a:rPr lang="en-AU" sz="3000">
                <a:solidFill>
                  <a:srgbClr val="8CB3E3"/>
                </a:solidFill>
                <a:latin typeface="Roboto"/>
                <a:ea typeface="Roboto"/>
                <a:cs typeface="Roboto"/>
                <a:sym typeface="Roboto"/>
              </a:rPr>
              <a:t> people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038772535"/>
              </p:ext>
            </p:extLst>
          </p:nvPr>
        </p:nvGraphicFramePr>
        <p:xfrm>
          <a:off x="454725" y="2016003"/>
          <a:ext cx="8026874" cy="152391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Josh </a:t>
                      </a:r>
                      <a:r>
                        <a:rPr lang="en-AU" sz="900" i="0" u="none" strike="noStrike" cap="none" dirty="0" err="1">
                          <a:solidFill>
                            <a:srgbClr val="92D050"/>
                          </a:solidFill>
                          <a:latin typeface="Roboto"/>
                          <a:ea typeface="Roboto"/>
                          <a:cs typeface="Roboto"/>
                          <a:sym typeface="Roboto"/>
                        </a:rPr>
                        <a:t>Caratelli</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https://www.joshcaratelli.com/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Josh not only has skills in many soft where, he has worked some major games I've played.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fontAlgn="base"/>
                      <a:r>
                        <a:rPr lang="en-AU" sz="900" b="0" i="0" u="none" strike="noStrike" cap="none" dirty="0">
                          <a:solidFill>
                            <a:srgbClr val="92D050"/>
                          </a:solidFill>
                          <a:effectLst/>
                          <a:latin typeface="Roboto"/>
                          <a:ea typeface="Arial"/>
                          <a:cs typeface="Roboto"/>
                          <a:sym typeface="Roboto"/>
                        </a:rPr>
                        <a:t>Santiago Alverez</a:t>
                      </a:r>
                      <a:endParaRPr lang="en-AU" sz="900" b="0" i="0" u="none" strike="noStrike" cap="all" dirty="0">
                        <a:solidFill>
                          <a:srgbClr val="000000"/>
                        </a:solidFill>
                        <a:effectLst/>
                        <a:latin typeface="Arial"/>
                        <a:ea typeface="Arial"/>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https://santiagoalvarez.me/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He has worked with major companies like Disney as well as small ones to creates games.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Pro</a:t>
            </a:r>
            <a:r>
              <a:rPr lang="en-AU" sz="3000">
                <a:solidFill>
                  <a:srgbClr val="8CB3E3"/>
                </a:solidFill>
                <a:latin typeface="Roboto"/>
                <a:ea typeface="Roboto"/>
                <a:cs typeface="Roboto"/>
                <a:sym typeface="Roboto"/>
              </a:rPr>
              <a:t> Skills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soft skills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1908753046"/>
              </p:ext>
            </p:extLst>
          </p:nvPr>
        </p:nvGraphicFramePr>
        <p:xfrm>
          <a:off x="454725" y="2571750"/>
          <a:ext cx="7875675" cy="181347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Adaptability, Great Teamwork, Good verbal communication, problem solving, recognises weaknesses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 Unreal Engine 3/4,</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FMOD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Software Engineer for sledgehammer games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Adaptability, Leadership, Teamwork, resourcefulness, work ethic and creativity.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 Visual studio, photoshop</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Software Engineer for Timba Games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157923863"/>
              </p:ext>
            </p:extLst>
          </p:nvPr>
        </p:nvGraphicFramePr>
        <p:xfrm>
          <a:off x="454725" y="2016003"/>
          <a:ext cx="8026874" cy="179823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Stores files for easy transfer and allows you to backdate your work if you need to. Project management tool.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 interests me because I'm using it in class, its helped me transfer files to and from different pc’s and I'm finding that awesome.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Provides tools like </a:t>
                      </a:r>
                      <a:r>
                        <a:rPr lang="en-AU" sz="900" dirty="0" err="1">
                          <a:solidFill>
                            <a:srgbClr val="92D050"/>
                          </a:solidFill>
                          <a:latin typeface="Roboto"/>
                          <a:ea typeface="Roboto"/>
                          <a:cs typeface="Roboto"/>
                          <a:sym typeface="Roboto"/>
                        </a:rPr>
                        <a:t>c++</a:t>
                      </a:r>
                      <a:r>
                        <a:rPr lang="en-AU" sz="900" dirty="0">
                          <a:solidFill>
                            <a:srgbClr val="92D050"/>
                          </a:solidFill>
                          <a:latin typeface="Roboto"/>
                          <a:ea typeface="Roboto"/>
                          <a:cs typeface="Roboto"/>
                          <a:sym typeface="Roboto"/>
                        </a:rPr>
                        <a:t> and </a:t>
                      </a:r>
                      <a:r>
                        <a:rPr lang="en-AU" sz="900" dirty="0" err="1">
                          <a:solidFill>
                            <a:srgbClr val="92D050"/>
                          </a:solidFill>
                          <a:latin typeface="Roboto"/>
                          <a:ea typeface="Roboto"/>
                          <a:cs typeface="Roboto"/>
                          <a:sym typeface="Roboto"/>
                        </a:rPr>
                        <a:t>c#</a:t>
                      </a:r>
                      <a:r>
                        <a:rPr lang="en-AU" sz="900" dirty="0">
                          <a:solidFill>
                            <a:srgbClr val="92D050"/>
                          </a:solidFill>
                          <a:latin typeface="Roboto"/>
                          <a:ea typeface="Roboto"/>
                          <a:cs typeface="Roboto"/>
                          <a:sym typeface="Roboto"/>
                        </a:rPr>
                        <a:t> etc, visual studio provides debugging and aids in coding.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Visual studio is interesting because you can use it for coding, I'm enjoying it for the help it provides when I make an error and it explains how I can improve my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r>
              <a:rPr lang="en-AU" sz="3000">
                <a:solidFill>
                  <a:srgbClr val="8CB3E3"/>
                </a:solidFill>
                <a:latin typeface="Roboto"/>
                <a:ea typeface="Roboto"/>
                <a:cs typeface="Roboto"/>
                <a:sym typeface="Roboto"/>
              </a:rPr>
              <a:t> developers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532108134"/>
              </p:ext>
            </p:extLst>
          </p:nvPr>
        </p:nvGraphicFramePr>
        <p:xfrm>
          <a:off x="454725" y="2304003"/>
          <a:ext cx="8026875" cy="1676310"/>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effectLst/>
                          <a:latin typeface="Arial"/>
                          <a:ea typeface="Arial"/>
                          <a:cs typeface="Arial"/>
                          <a:sym typeface="Arial"/>
                        </a:rPr>
                        <a:t>Linus Torvalds</a:t>
                      </a:r>
                      <a:endParaRPr lang="en-AU" sz="4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There are Online training called ‘Pro Git’ which is free to read online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they want people to get involved, you can chat report bugs etc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Loads, major companies like google Facebook all use git.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Microsoft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Microsoft provides many online training videos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they provide forums to chat with if you need extra help.</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Loads, being as big as they are they have a massive social media presence.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359044512"/>
              </p:ext>
            </p:extLst>
          </p:nvPr>
        </p:nvGraphicFramePr>
        <p:xfrm>
          <a:off x="454724" y="2016003"/>
          <a:ext cx="7731676" cy="2255400"/>
        </p:xfrm>
        <a:graphic>
          <a:graphicData uri="http://schemas.openxmlformats.org/drawingml/2006/table">
            <a:tbl>
              <a:tblPr>
                <a:noFill/>
                <a:tableStyleId>{2DE40A0A-F175-4DEE-BA99-264EB937CA04}</a:tableStyleId>
              </a:tblPr>
              <a:tblGrid>
                <a:gridCol w="2568255">
                  <a:extLst>
                    <a:ext uri="{9D8B030D-6E8A-4147-A177-3AD203B41FA5}">
                      <a16:colId xmlns:a16="http://schemas.microsoft.com/office/drawing/2014/main" val="20000"/>
                    </a:ext>
                  </a:extLst>
                </a:gridCol>
                <a:gridCol w="5163421">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Rendering Engineer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Work with other rendering engineers in developing the games “look”, they do architect, refactor and maintain the rendering pipelines and features as well as Design, write, debug and refine rendering systems, features tools and infrastructures.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Physics programmer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rgbClr val="92D050"/>
                          </a:solidFill>
                          <a:latin typeface="Roboto"/>
                          <a:ea typeface="Roboto"/>
                          <a:cs typeface="Roboto"/>
                          <a:sym typeface="Roboto"/>
                        </a:rPr>
                        <a:t>Creates software that enable things in games like gravity, collision these can lead into events like crashing and other things to move. They have to write code based on the laws of physics making it realistic.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Sound Engineer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rgbClr val="92D050"/>
                          </a:solidFill>
                          <a:latin typeface="Roboto"/>
                          <a:ea typeface="Roboto"/>
                          <a:cs typeface="Roboto"/>
                          <a:sym typeface="Roboto"/>
                        </a:rPr>
                        <a:t>Uses Machinery and equipment to record, synchronize, mix or reproduce music, voices and or sound effects, in video games they are responsible for having the character talk, object making noises when they clash etc.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31587735"/>
              </p:ext>
            </p:extLst>
          </p:nvPr>
        </p:nvGraphicFramePr>
        <p:xfrm>
          <a:off x="454725" y="1722882"/>
          <a:ext cx="7781326" cy="3091889"/>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https://au.linkedin.com/jobs/view/intern-game-developer-virtual-world-platform-at-dolby-laboratories-2461504431?refId=0737537b-03f8-4e8a-9fdf-9db50290304d&amp;trackingId=XhrtrsyrINVVw0GO3dHcGA%3D%3D&amp;trk=public_jobs_topcard_title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https://au.linkedin.com/jobs/view/c%2B%2B-junior-programmer-unreal-engine-4-at-alderon-games-pty-ltd-2475751807?refId=a9a62695-164e-44d6-8b3d-d194d03742bf&amp;trackingId=M7O7b%2BwHlrNAF65i%2BfBcdA%3D%3D&amp;trk=public_jobs_topcard_title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3" name="Picture 2" descr="Graphical user interface, text, application, chat or text message&#10;&#10;Description automatically generated">
            <a:extLst>
              <a:ext uri="{FF2B5EF4-FFF2-40B4-BE49-F238E27FC236}">
                <a16:creationId xmlns:a16="http://schemas.microsoft.com/office/drawing/2014/main" id="{002C85C5-33DD-477E-AFAC-4FBFD5D65C70}"/>
              </a:ext>
            </a:extLst>
          </p:cNvPr>
          <p:cNvPicPr>
            <a:picLocks noChangeAspect="1"/>
          </p:cNvPicPr>
          <p:nvPr/>
        </p:nvPicPr>
        <p:blipFill>
          <a:blip r:embed="rId5"/>
          <a:stretch>
            <a:fillRect/>
          </a:stretch>
        </p:blipFill>
        <p:spPr>
          <a:xfrm>
            <a:off x="1078173" y="2344304"/>
            <a:ext cx="2381485" cy="1388382"/>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73CD20E7-7CC3-47EF-ACA3-AD944480AEC7}"/>
              </a:ext>
            </a:extLst>
          </p:cNvPr>
          <p:cNvPicPr>
            <a:picLocks noChangeAspect="1"/>
          </p:cNvPicPr>
          <p:nvPr/>
        </p:nvPicPr>
        <p:blipFill>
          <a:blip r:embed="rId6"/>
          <a:stretch>
            <a:fillRect/>
          </a:stretch>
        </p:blipFill>
        <p:spPr>
          <a:xfrm>
            <a:off x="4889891" y="2344304"/>
            <a:ext cx="2792148" cy="1388382"/>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1760220587"/>
              </p:ext>
            </p:extLst>
          </p:nvPr>
        </p:nvGraphicFramePr>
        <p:xfrm>
          <a:off x="454725" y="2339136"/>
          <a:ext cx="7731676" cy="1835754"/>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What is the skill and why is it easy?</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 technical skill I believe I find easy is having good Source Control, using git not only do I find easy but I find fun, being able to go back on my code and pull old code that I haven't broken or push new and updated work.</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What is the skill and why is it difficult?</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At the moment my poor skill is being proficient in </a:t>
                      </a:r>
                      <a:r>
                        <a:rPr lang="en-AU" sz="900" i="0" u="none" strike="noStrike" cap="none" dirty="0" err="1">
                          <a:solidFill>
                            <a:srgbClr val="92D050"/>
                          </a:solidFill>
                          <a:latin typeface="Roboto"/>
                          <a:ea typeface="Roboto"/>
                          <a:cs typeface="Roboto"/>
                          <a:sym typeface="Roboto"/>
                        </a:rPr>
                        <a:t>c#</a:t>
                      </a:r>
                      <a:r>
                        <a:rPr lang="en-AU" sz="900" i="0" u="none" strike="noStrike" cap="none" dirty="0">
                          <a:solidFill>
                            <a:srgbClr val="92D050"/>
                          </a:solidFill>
                          <a:latin typeface="Roboto"/>
                          <a:ea typeface="Roboto"/>
                          <a:cs typeface="Roboto"/>
                          <a:sym typeface="Roboto"/>
                        </a:rPr>
                        <a:t> mainly because I'm learning a new programming language.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3669024396"/>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Picture 2" descr="Graphical user interface, text, application&#10;&#10;Description automatically generated">
            <a:extLst>
              <a:ext uri="{FF2B5EF4-FFF2-40B4-BE49-F238E27FC236}">
                <a16:creationId xmlns:a16="http://schemas.microsoft.com/office/drawing/2014/main" id="{0E8F47D1-374A-47F6-A129-A0D3DD191C5B}"/>
              </a:ext>
            </a:extLst>
          </p:cNvPr>
          <p:cNvPicPr>
            <a:picLocks noChangeAspect="1"/>
          </p:cNvPicPr>
          <p:nvPr/>
        </p:nvPicPr>
        <p:blipFill>
          <a:blip r:embed="rId5"/>
          <a:stretch>
            <a:fillRect/>
          </a:stretch>
        </p:blipFill>
        <p:spPr>
          <a:xfrm>
            <a:off x="1100834" y="2309310"/>
            <a:ext cx="2249640" cy="1118623"/>
          </a:xfrm>
          <a:prstGeom prst="rect">
            <a:avLst/>
          </a:prstGeom>
        </p:spPr>
      </p:pic>
      <p:pic>
        <p:nvPicPr>
          <p:cNvPr id="5" name="Picture 4" descr="Text&#10;&#10;Description automatically generated">
            <a:extLst>
              <a:ext uri="{FF2B5EF4-FFF2-40B4-BE49-F238E27FC236}">
                <a16:creationId xmlns:a16="http://schemas.microsoft.com/office/drawing/2014/main" id="{FB62A99B-65B0-4D86-8651-76673E386F7D}"/>
              </a:ext>
            </a:extLst>
          </p:cNvPr>
          <p:cNvPicPr>
            <a:picLocks noChangeAspect="1"/>
          </p:cNvPicPr>
          <p:nvPr/>
        </p:nvPicPr>
        <p:blipFill>
          <a:blip r:embed="rId6"/>
          <a:stretch>
            <a:fillRect/>
          </a:stretch>
        </p:blipFill>
        <p:spPr>
          <a:xfrm>
            <a:off x="654877" y="3468731"/>
            <a:ext cx="3323810" cy="539642"/>
          </a:xfrm>
          <a:prstGeom prst="rect">
            <a:avLst/>
          </a:prstGeom>
        </p:spPr>
      </p:pic>
      <p:pic>
        <p:nvPicPr>
          <p:cNvPr id="10" name="Picture 9" descr="Graphical user interface, text, application, chat or text message&#10;&#10;Description automatically generated">
            <a:extLst>
              <a:ext uri="{FF2B5EF4-FFF2-40B4-BE49-F238E27FC236}">
                <a16:creationId xmlns:a16="http://schemas.microsoft.com/office/drawing/2014/main" id="{C7AAB3D9-AABE-4D9F-BCC0-13B4C236E263}"/>
              </a:ext>
            </a:extLst>
          </p:cNvPr>
          <p:cNvPicPr>
            <a:picLocks noChangeAspect="1"/>
          </p:cNvPicPr>
          <p:nvPr/>
        </p:nvPicPr>
        <p:blipFill>
          <a:blip r:embed="rId7"/>
          <a:stretch>
            <a:fillRect/>
          </a:stretch>
        </p:blipFill>
        <p:spPr>
          <a:xfrm>
            <a:off x="5200906" y="2387294"/>
            <a:ext cx="1812925" cy="792696"/>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206B7C0E-051F-43B3-A739-D356E0E77B09}"/>
              </a:ext>
            </a:extLst>
          </p:cNvPr>
          <p:cNvPicPr>
            <a:picLocks noChangeAspect="1"/>
          </p:cNvPicPr>
          <p:nvPr/>
        </p:nvPicPr>
        <p:blipFill>
          <a:blip r:embed="rId8"/>
          <a:stretch>
            <a:fillRect/>
          </a:stretch>
        </p:blipFill>
        <p:spPr>
          <a:xfrm>
            <a:off x="4900041" y="3273922"/>
            <a:ext cx="2414656" cy="723348"/>
          </a:xfrm>
          <a:prstGeom prst="rect">
            <a:avLst/>
          </a:prstGeom>
        </p:spPr>
      </p:pic>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Studios|</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2991863337"/>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blowfish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https://www.blowfishstudios.com/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err="1">
                          <a:solidFill>
                            <a:srgbClr val="92D050"/>
                          </a:solidFill>
                          <a:latin typeface="Roboto"/>
                          <a:ea typeface="Roboto"/>
                          <a:cs typeface="Roboto"/>
                          <a:sym typeface="Roboto"/>
                        </a:rPr>
                        <a:t>BeamTeamGames</a:t>
                      </a: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https://www.beamteamgames.com/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err="1">
                          <a:solidFill>
                            <a:srgbClr val="92D050"/>
                          </a:solidFill>
                          <a:latin typeface="Roboto"/>
                          <a:ea typeface="Roboto"/>
                          <a:cs typeface="Roboto"/>
                          <a:sym typeface="Roboto"/>
                        </a:rPr>
                        <a:t>BubbleGumInteractive</a:t>
                      </a: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https://www.bubbleguminteractive.com/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3613527046"/>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Exploding Kittens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https://www.explodingkittens.com/pages/mobile-games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NinjaKiwi</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https://ninjakiwi.com/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err="1">
                          <a:solidFill>
                            <a:srgbClr val="92D050"/>
                          </a:solidFill>
                          <a:latin typeface="Roboto"/>
                          <a:ea typeface="Roboto"/>
                          <a:cs typeface="Roboto"/>
                          <a:sym typeface="Roboto"/>
                        </a:rPr>
                        <a:t>RedGamesCo</a:t>
                      </a: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https://www.redgames.co/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720560765"/>
              </p:ext>
            </p:extLst>
          </p:nvPr>
        </p:nvGraphicFramePr>
        <p:xfrm>
          <a:off x="425925" y="1949824"/>
          <a:ext cx="7904475" cy="3034111"/>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35549">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0791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Blowfish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Unity, steam VR, git, visual studio, photoshop, maya, blender, unreal 4, game maker studio 2 middleware engines.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Compony size – between 11 and 50 employees.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They produce their own IP and Work with clients to develop, design and create media rich interactive experience. You can become a client by going on their LinkedIn. Blowfish provides development services to get the game realise read, they can port to all major platforms.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128127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NinjaKiwi</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Adobe flash Platform, git, Steam, maya, Unreal Engine, </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Compony size – 70 Employees.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Apart from Wikipedia there are not many sources that explain how NinjaKiwi accurately Produce their work, the Lead co founder started with flash games by himself and then because of his Work becoming a hit he was able buy into another compony called goldfish who helped produces games with him and his new team.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etc.</a:t>
            </a: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562993508"/>
              </p:ext>
            </p:extLst>
          </p:nvPr>
        </p:nvGraphicFramePr>
        <p:xfrm>
          <a:off x="2427890" y="2489947"/>
          <a:ext cx="4398580" cy="169097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dirty="0">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2</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622293480"/>
              </p:ext>
            </p:extLst>
          </p:nvPr>
        </p:nvGraphicFramePr>
        <p:xfrm>
          <a:off x="425925" y="2802322"/>
          <a:ext cx="7904475" cy="172203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Extended network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have a close friend in Melbourne Who is studying Programming who can be a massive help scoping out Melbourne for jobs and vice versa. Apart from my class I'm in I follow some Facebook pages where people showcase their work and everyone gives feedback.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Definitely, I can look at social media groups on Facebook, attend events like pax where I can ask questions of professionals already in jobs. Go on forums and ask around. Mainly just try to speak with Others online and extend my personal network.</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003140573"/>
              </p:ext>
            </p:extLst>
          </p:nvPr>
        </p:nvGraphicFramePr>
        <p:xfrm>
          <a:off x="454725" y="2887203"/>
          <a:ext cx="7904475" cy="21335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hlinkClick r:id="rId3"/>
                        </a:rPr>
                        <a:t>https://igda.org/chapters/au-sydney/</a:t>
                      </a: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IGDA Sydney Brings local Dev’s together and including yourself if you want to showcase your game and you play test each others games, give feedback, tips and basically just hang out and play each others games. </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latin typeface="Roboto"/>
                          <a:ea typeface="Roboto"/>
                          <a:cs typeface="Roboto"/>
                          <a:sym typeface="Roboto"/>
                          <a:hlinkClick r:id="rId4"/>
                        </a:rPr>
                        <a:t>https://stackoverflow.com/</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Probably the most used online community for help is stack overflow. You post your code and say exactly what you're trying to do, people will comment the answers or try their best to help you. You can compare code and sometimes be given a better result improving your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416000" y="93133"/>
            <a:ext cx="914400" cy="914400"/>
          </a:xfrm>
          <a:prstGeom prst="rect">
            <a:avLst/>
          </a:prstGeom>
        </p:spPr>
      </p:pic>
      <p:pic>
        <p:nvPicPr>
          <p:cNvPr id="8" name="Graphic 7" descr="Home">
            <a:hlinkClick r:id="rId7"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04759184"/>
              </p:ext>
            </p:extLst>
          </p:nvPr>
        </p:nvGraphicFramePr>
        <p:xfrm>
          <a:off x="454725" y="2188586"/>
          <a:ext cx="8084477" cy="152394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Supanova</a:t>
                      </a:r>
                      <a:r>
                        <a:rPr lang="en-AU" sz="900" i="0" u="none" strike="noStrike" cap="none" dirty="0">
                          <a:solidFill>
                            <a:srgbClr val="92D050"/>
                          </a:solidFill>
                          <a:latin typeface="Roboto"/>
                          <a:ea typeface="Roboto"/>
                          <a:cs typeface="Roboto"/>
                          <a:sym typeface="Roboto"/>
                        </a:rPr>
                        <a:t> comic Con &amp; Gaming</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https://www.sydneyshowground.com.au/events/supanova/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19-20 June 2012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65$ for the weekend,</a:t>
                      </a:r>
                    </a:p>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38$ for 1 day.</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15$ on opal.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None,</a:t>
                      </a:r>
                    </a:p>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Train it home.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For food and merch maybe 80$</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Roughly 150$</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3659544089"/>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It would be worth attending not only to try and talk to the professionals at booth and try and find out about the industry, but I could extend my network and make friends or just talk to other students that could be attending.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be from the following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2751578302"/>
              </p:ext>
            </p:extLst>
          </p:nvPr>
        </p:nvGraphicFramePr>
        <p:xfrm>
          <a:off x="454724" y="2887203"/>
          <a:ext cx="8070075" cy="181347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807353">
                  <a:extLst>
                    <a:ext uri="{9D8B030D-6E8A-4147-A177-3AD203B41FA5}">
                      <a16:colId xmlns:a16="http://schemas.microsoft.com/office/drawing/2014/main" val="3238216583"/>
                    </a:ext>
                  </a:extLst>
                </a:gridCol>
                <a:gridCol w="2408800">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https://www.gamasutra.com/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Gamasutra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Website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Post very often about recent news when it comes to gaming and job opportunities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https://www.facebook.com/groups/SydneyIGDA/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IGDA Sydney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Social Media source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There are plenty of groups for IGDA on Facebook and they are posting daily, they give good feedback and post jobs that are going up as well as events.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668862744"/>
              </p:ext>
            </p:extLst>
          </p:nvPr>
        </p:nvGraphicFramePr>
        <p:xfrm>
          <a:off x="454725" y="2177755"/>
          <a:ext cx="8070075" cy="181347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957488">
                  <a:extLst>
                    <a:ext uri="{9D8B030D-6E8A-4147-A177-3AD203B41FA5}">
                      <a16:colId xmlns:a16="http://schemas.microsoft.com/office/drawing/2014/main" val="3238216583"/>
                    </a:ext>
                  </a:extLst>
                </a:gridCol>
                <a:gridCol w="2258665">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https://www.youtube.com/watch?v=pyb3cKrj1ZE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How to make the Camera follow the Player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 source is a YouTube video Helping you understand and write the code to make the “Camera” follow the player in a 3d Game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 Quality is good because he gave you a quick and easy in site of what is required not only in coding but what to do in unity to make the goal of moving the camera actually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https://learn.unity.com/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Official Unity Learning Program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The official unities Learning page, you can take up classes or learn the Essentials.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The quality is amazing because not only does it teach the basic steps but very advance things as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747914809"/>
              </p:ext>
            </p:extLst>
          </p:nvPr>
        </p:nvGraphicFramePr>
        <p:xfrm>
          <a:off x="454725" y="2251761"/>
          <a:ext cx="7737703" cy="120390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effectLst/>
                          <a:latin typeface="Arial"/>
                          <a:ea typeface="Arial"/>
                          <a:cs typeface="Arial"/>
                          <a:sym typeface="Arial"/>
                        </a:rPr>
                        <a:t>PSVR 2</a:t>
                      </a:r>
                      <a:endParaRPr lang="en-AU" sz="2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PlayStation Virtual Reality is where you can immerse yourself in an environment that seems realistic because of its simulated experience. It is constantly improving because its new the gaming world. PlayStation is bringing out a new hardware called </a:t>
                      </a:r>
                      <a:r>
                        <a:rPr lang="en-AU" sz="900" b="0" i="0" u="none" strike="noStrike" cap="none" dirty="0">
                          <a:solidFill>
                            <a:srgbClr val="92D050"/>
                          </a:solidFill>
                          <a:effectLst/>
                          <a:latin typeface="Arial"/>
                          <a:ea typeface="Arial"/>
                          <a:cs typeface="Arial"/>
                          <a:sym typeface="Arial"/>
                        </a:rPr>
                        <a:t>PSVR 2</a:t>
                      </a:r>
                      <a:r>
                        <a:rPr lang="en-AU" sz="900" b="0" i="0" u="none" strike="noStrike" cap="none" dirty="0">
                          <a:solidFill>
                            <a:srgbClr val="92D050"/>
                          </a:solidFill>
                          <a:effectLst/>
                          <a:latin typeface="Roboto"/>
                          <a:ea typeface="Arial"/>
                          <a:cs typeface="Roboto"/>
                          <a:sym typeface="Roboto"/>
                        </a:rPr>
                        <a:t>.</a:t>
                      </a:r>
                      <a:endParaRPr lang="en-AU" sz="2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might showcase it at an expo and I could attempt to go. </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GDC might Showcase them and I could attempt to participate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2349574946"/>
              </p:ext>
            </p:extLst>
          </p:nvPr>
        </p:nvGraphicFramePr>
        <p:xfrm>
          <a:off x="454725" y="2410199"/>
          <a:ext cx="7559722" cy="2254974"/>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unity</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https://store.unity.com/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$1800 per year</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https://visualstudio.microsoft.com/vs/pricing/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$45 per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Perforce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https://www.perforce.com/products/helix-teamhub/pricing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$19 – 29 Per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Github</a:t>
                      </a:r>
                      <a:r>
                        <a:rPr lang="en-AU" sz="900" i="0" u="none" strike="noStrike" cap="none" dirty="0">
                          <a:solidFill>
                            <a:srgbClr val="92D050"/>
                          </a:solidFill>
                          <a:latin typeface="Roboto"/>
                          <a:ea typeface="Roboto"/>
                          <a:cs typeface="Roboto"/>
                          <a:sym typeface="Roboto"/>
                        </a:rPr>
                        <a:t>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https://github.com/pricing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$4 - $21 per month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909307308"/>
              </p:ext>
            </p:extLst>
          </p:nvPr>
        </p:nvGraphicFramePr>
        <p:xfrm>
          <a:off x="426675" y="2571750"/>
          <a:ext cx="7904475" cy="18251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$28/hourly</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That seems like a fair rate to hire someone it could go higher based on their skill, being a 3d artist you have to create animation for many applications, needing to work with other developers, designers maybe even directors to creates images used in film videos and other media. Not only is skill involved but passion and drive is needed to meet requirements. Because not every person can do it a high rate is 100% right.</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dirty="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spcBef>
                <a:spcPts val="0"/>
              </a:spcBef>
              <a:buFont typeface="Arial"/>
              <a:buNone/>
            </a:pPr>
            <a:r>
              <a:rPr lang="en-US" sz="900" dirty="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spcBef>
                <a:spcPts val="0"/>
              </a:spcBef>
              <a:buFont typeface="Arial"/>
              <a:buNone/>
            </a:pPr>
            <a:r>
              <a:rPr lang="en-US" sz="900" dirty="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dirty="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687100658"/>
              </p:ext>
            </p:extLst>
          </p:nvPr>
        </p:nvGraphicFramePr>
        <p:xfrm>
          <a:off x="454724" y="2887203"/>
          <a:ext cx="8070075" cy="199635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https://www.facebook.com/groups/lookingforgamedevelopers</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Looking For Game Developers </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(Australia and NZ)</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 Facebook page dedicated to help you put your name location etc out there.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It’s a good quality source because its very active and is very close to me, ill get a lot of in site on how I should get my name across and what things I need to have in requirements for jobs.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https://www.facebook.com/groups/videogamejobsworldwide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Video Game Jobs – </a:t>
                      </a:r>
                      <a:r>
                        <a:rPr lang="en-AU" sz="900" i="0" u="none" strike="noStrike" cap="none" dirty="0" err="1">
                          <a:solidFill>
                            <a:srgbClr val="92D050"/>
                          </a:solidFill>
                          <a:latin typeface="Roboto"/>
                          <a:ea typeface="Roboto"/>
                          <a:cs typeface="Roboto"/>
                          <a:sym typeface="Roboto"/>
                        </a:rPr>
                        <a:t>GameDevs</a:t>
                      </a:r>
                      <a:r>
                        <a:rPr lang="en-AU" sz="900" i="0" u="none" strike="noStrike" cap="none" dirty="0">
                          <a:solidFill>
                            <a:srgbClr val="92D050"/>
                          </a:solidFill>
                          <a:latin typeface="Roboto"/>
                          <a:ea typeface="Roboto"/>
                          <a:cs typeface="Roboto"/>
                          <a:sym typeface="Roboto"/>
                        </a:rPr>
                        <a:t>, Artists, Producers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Facebook Page That helps promote your game, get your name out there and show jobs that are going.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It’s a good quality source because its not only very active but you can also showcase your skills and they will promote your game. You can advertise yourself on the page.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68649742"/>
              </p:ext>
            </p:extLst>
          </p:nvPr>
        </p:nvGraphicFramePr>
        <p:xfrm>
          <a:off x="454725" y="2655313"/>
          <a:ext cx="7759109" cy="227067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500" i="0" u="none" strike="noStrike" cap="none" dirty="0">
                          <a:solidFill>
                            <a:srgbClr val="92D050"/>
                          </a:solidFill>
                          <a:latin typeface="Roboto"/>
                          <a:ea typeface="Roboto"/>
                          <a:cs typeface="Roboto"/>
                          <a:sym typeface="Roboto"/>
                        </a:rPr>
                        <a:t>https://au.linkedin.com/jobs/view/game-developer-at-royal-wins-pty-ltd-2454268578?refId=a7dacf74-f027-4a48-9d09-d558eef48c86&amp;trackingId=QHUEUOnHGegb%2Fj8ckhfDwA%3D%3D&amp;trk=public_jobs_topcard_title</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Senior Game Developer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It interests me because eventually  id like to have the skills required for the roll. The roll itself is not only high paying but seems like a challenge as well as being enjoyable.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Excellent Written / Verbal communication / Presentation skills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 eye towards quality features”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700" b="0" i="0" u="none" strike="noStrike" cap="none" dirty="0">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500" dirty="0">
                          <a:solidFill>
                            <a:srgbClr val="92D050"/>
                          </a:solidFill>
                          <a:latin typeface="Roboto"/>
                          <a:ea typeface="Roboto"/>
                          <a:cs typeface="Roboto"/>
                          <a:sym typeface="Roboto"/>
                        </a:rPr>
                        <a:t>https://au.linkedin.com/jobs/view/mid-senior-game-producer-x2-at-smg-studio-2481675137?refId=17970c08-a976-4277-84e2-32707d40bb9a&amp;trackingId=C8PoM3dZUq6E2ZPRfYD4dQ%3D%3D&amp;trk=public_jobs_topcard_title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Mid/Senior Game Producer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 would be amazing to work for a company being a game producer, I would love to work with a team and manage multiple tasks at once. One day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A good listener,</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Problem solver,</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Humble and level Headed,</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Passion and being </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r>
                        <a:rPr lang="en-AU" sz="900" i="0" u="none" strike="noStrike" cap="none" dirty="0">
                          <a:solidFill>
                            <a:srgbClr val="92D050"/>
                          </a:solidFill>
                          <a:latin typeface="Roboto"/>
                          <a:ea typeface="Roboto"/>
                          <a:cs typeface="Roboto"/>
                          <a:sym typeface="Roboto"/>
                        </a:rPr>
                        <a:t>Indispensable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Conclusion|</a:t>
            </a:r>
            <a:r>
              <a:rPr lang="en-AU" sz="3000" dirty="0">
                <a:solidFill>
                  <a:srgbClr val="8CB3E3"/>
                </a:solidFill>
                <a:latin typeface="Roboto"/>
                <a:ea typeface="Roboto"/>
                <a:cs typeface="Roboto"/>
                <a:sym typeface="Roboto"/>
              </a:rPr>
              <a:t>Where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97715" y="963661"/>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analyze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580835412"/>
              </p:ext>
            </p:extLst>
          </p:nvPr>
        </p:nvGraphicFramePr>
        <p:xfrm>
          <a:off x="459193" y="1646961"/>
          <a:ext cx="7722836" cy="3215430"/>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One of my weaknesses is I'm being insecure about the work I'm creating, over thinking the level of skill its showing when in reality I'm learning. I need to realise people need to start from some where.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I'm Very Adaptable, I can take feedback good or bad and take it head on. Ill learn from mistakes and always try to improve no matter the situation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 biggest thing that inspires me is seeing someone's reactions when they play my game, I want to make something that enjoyable that it can make someone play it over and over.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My first goal is to work in a team and produce something amazing and continue to improve myself to make better and better games.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Give myself enough time to study at home instead of working as much as I am.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dirty="0">
                          <a:solidFill>
                            <a:srgbClr val="92D050"/>
                          </a:solidFill>
                          <a:latin typeface="Roboto"/>
                          <a:ea typeface="Roboto"/>
                          <a:cs typeface="Roboto"/>
                          <a:sym typeface="Roboto"/>
                        </a:rPr>
                        <a:t>Make a study room purely for myself so when I'm trying to program or study I don’t have any distractions.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dirty="0" err="1">
                <a:solidFill>
                  <a:srgbClr val="92D050"/>
                </a:solidFill>
                <a:latin typeface="Roboto"/>
                <a:ea typeface="Roboto"/>
                <a:cs typeface="Roboto"/>
                <a:sym typeface="Roboto"/>
              </a:rPr>
              <a:t>BenjaminScott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148979"/>
            <a:ext cx="8363400" cy="772349"/>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820133"/>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392916777"/>
              </p:ext>
            </p:extLst>
          </p:nvPr>
        </p:nvGraphicFramePr>
        <p:xfrm>
          <a:off x="454725" y="1819153"/>
          <a:ext cx="7904475" cy="3240386"/>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69259">
                <a:tc>
                  <a:txBody>
                    <a:bodyPr/>
                    <a:lstStyle/>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53902">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Learn new skills.  my passion of gaming. Being able to create games as my job has been a dream of mine and AIE offered exactly what I was after.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0521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Some hobbies that are related to my course work is Gaming, I also play board games with my friends all the time.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5447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Heaps!, the major ones are footy and skating, every time I'm not gaming I try to skate.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49596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I believe I am very artistic because I’m very creative and imaginative.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66660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 can struggle to understand really complicated tasks so I wouldn’t say I'm a technical person but I do have a technical side. Programming has shown me a technical side of myself.</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717678928"/>
              </p:ext>
            </p:extLst>
          </p:nvPr>
        </p:nvGraphicFramePr>
        <p:xfrm>
          <a:off x="454724" y="1063379"/>
          <a:ext cx="7904475" cy="399270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know I am a creative person, when brainstorming for ideas I can come up with some wacky and crazy things. When playing certain games my creative side comes out.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Right now a role I find the most interesting is programming Physics because depending on how you set the Physics to be can completely make the game serious or wacky, it could be what the game is based around or just something to improve the game. </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r>
                        <a:rPr lang="en-AU" sz="900" i="0" u="none" strike="noStrike" cap="none" dirty="0">
                          <a:solidFill>
                            <a:srgbClr val="92D050"/>
                          </a:solidFill>
                          <a:latin typeface="Roboto"/>
                          <a:ea typeface="Roboto"/>
                          <a:cs typeface="Roboto"/>
                          <a:sym typeface="Roboto"/>
                        </a:rPr>
                        <a:t>GitHub, using it to backdate work if I mess up and even just using it to save my work for easy transfer. It has a class so the teacher can see my work and making projects all these things make it so much easier to program.</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strength I can say I have is Strive, I’m driven to push myself in class because I really want to program, I’m passionate and more focused then I was in school.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Weakness right now is playing games as a break from studying instead of making my break something like 5 minutes to relax so I can get back into it.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747879419"/>
              </p:ext>
            </p:extLst>
          </p:nvPr>
        </p:nvGraphicFramePr>
        <p:xfrm>
          <a:off x="454724" y="1063379"/>
          <a:ext cx="7904475" cy="3127227"/>
        </p:xfrm>
        <a:graphic>
          <a:graphicData uri="http://schemas.openxmlformats.org/drawingml/2006/table">
            <a:tbl>
              <a:tblPr>
                <a:noFill/>
                <a:tableStyleId>{2DE40A0A-F175-4DEE-BA99-264EB937CA04}</a:tableStyleId>
              </a:tblPr>
              <a:tblGrid>
                <a:gridCol w="2533573">
                  <a:extLst>
                    <a:ext uri="{9D8B030D-6E8A-4147-A177-3AD203B41FA5}">
                      <a16:colId xmlns:a16="http://schemas.microsoft.com/office/drawing/2014/main" val="3179543082"/>
                    </a:ext>
                  </a:extLst>
                </a:gridCol>
                <a:gridCol w="5370902">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One strength I have is I'm very adaptable, I can listen to feedback and take on the constructive criticism.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Describe one of your weaknesses that might give you trouble in the workplace?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One weakness I have is I tend to be insecure about the work I create. Its not that I don’t love the feedback I get good or bad, its more I want it to be perfect. It could mean I spend to much time on something little where I don’t need to possibly missing a deadline.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Introvert, I definitely prefer sitting inside on a rainy day then go to a party.</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find it easy to communicate my concepts and ideas to other individuals as long as I understand the task or objective I am trying to explain.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67518456"/>
              </p:ext>
            </p:extLst>
          </p:nvPr>
        </p:nvGraphicFramePr>
        <p:xfrm>
          <a:off x="454724" y="1063379"/>
          <a:ext cx="7904475" cy="36125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do like to express myself in writing but I don’t feel I can communicate that well through my writing.</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dirty="0">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dirty="0">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dirty="0">
                          <a:solidFill>
                            <a:schemeClr val="bg1"/>
                          </a:solidFill>
                          <a:latin typeface="Roboto"/>
                          <a:ea typeface="Roboto"/>
                          <a:cs typeface="Roboto"/>
                          <a:sym typeface="Roboto"/>
                        </a:rPr>
                        <a:t>(Eg:  F=ma  or  S</a:t>
                      </a:r>
                      <a:r>
                        <a:rPr lang="en-AU" sz="900" b="1" i="0" u="none" strike="noStrike" cap="none" dirty="0">
                          <a:solidFill>
                            <a:schemeClr val="bg1"/>
                          </a:solidFill>
                          <a:latin typeface="Roboto"/>
                          <a:ea typeface="Roboto"/>
                          <a:sym typeface="Arial"/>
                        </a:rPr>
                        <a:t>=d/t  or  C=2</a:t>
                      </a:r>
                      <a:r>
                        <a:rPr lang="el-GR" sz="1200" b="1" i="0" u="none" strike="noStrike" cap="none" dirty="0">
                          <a:solidFill>
                            <a:schemeClr val="bg1"/>
                          </a:solidFill>
                          <a:latin typeface="Roboto"/>
                          <a:ea typeface="Roboto"/>
                          <a:sym typeface="Arial"/>
                        </a:rPr>
                        <a:t>π</a:t>
                      </a:r>
                      <a:r>
                        <a:rPr lang="en-AU" sz="900" b="1" i="0" u="none" strike="noStrike" cap="none" dirty="0">
                          <a:solidFill>
                            <a:schemeClr val="bg1"/>
                          </a:solidFill>
                          <a:latin typeface="Roboto"/>
                          <a:ea typeface="Roboto"/>
                          <a:sym typeface="Arial"/>
                        </a:rPr>
                        <a:t>r)</a:t>
                      </a:r>
                      <a:endParaRPr lang="en-AU" sz="900" b="1" i="0" u="none" strike="noStrike" cap="none" dirty="0">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feel like I'm good at maths, I might need to practice a little but I really enjoyed it at school, I 100% can read, write and use those formulas. Force = mass x acceleration, speed = distance / time and circumference =  2 x pie x radius.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we are also using all of this in programming.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Not before starting the programming course.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have traditional or digital art skills? </a:t>
                      </a:r>
                      <a:br>
                        <a:rPr lang="en-AU" sz="1000" b="1" i="0" u="none" strike="noStrike" cap="none" dirty="0">
                          <a:solidFill>
                            <a:schemeClr val="bg1"/>
                          </a:solidFill>
                          <a:latin typeface="Roboto"/>
                          <a:ea typeface="Roboto"/>
                          <a:cs typeface="Roboto"/>
                          <a:sym typeface="Roboto"/>
                        </a:rPr>
                      </a:br>
                      <a:r>
                        <a:rPr lang="en-AU" sz="1000" b="1" i="0" u="none" strike="noStrike" cap="none" dirty="0">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love to draw but I wouldn’t say it can qualify as a skill.</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 Apart from using photoshop and video editing no.</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a:t>
            </a:r>
            <a:r>
              <a:rPr lang="en-AU" dirty="0" err="1">
                <a:latin typeface="Roboto"/>
                <a:ea typeface="Roboto"/>
                <a:cs typeface="Roboto"/>
                <a:sym typeface="Roboto"/>
              </a:rPr>
              <a:t>skills|</a:t>
            </a:r>
            <a:r>
              <a:rPr lang="en-AU" sz="3000" dirty="0" err="1">
                <a:solidFill>
                  <a:srgbClr val="8CB3E3"/>
                </a:solidFill>
                <a:latin typeface="Roboto"/>
                <a:ea typeface="Roboto"/>
                <a:cs typeface="Roboto"/>
                <a:sym typeface="Roboto"/>
              </a:rPr>
              <a:t>Definition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018764222"/>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Soft skills are a characters personality trait and or habit that allows someone to effectively communicate and interact with others.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      an example in a workplace can be communication skills, having good teamwork and lastly good work ethic.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a:t>
            </a:r>
            <a:r>
              <a:rPr lang="en-AU" dirty="0" err="1">
                <a:latin typeface="Roboto"/>
                <a:ea typeface="Roboto"/>
                <a:cs typeface="Roboto"/>
                <a:sym typeface="Roboto"/>
              </a:rPr>
              <a:t>skills|</a:t>
            </a:r>
            <a:r>
              <a:rPr lang="en-AU" sz="3000" dirty="0" err="1">
                <a:solidFill>
                  <a:srgbClr val="8CB3E3"/>
                </a:solidFill>
                <a:latin typeface="Roboto"/>
                <a:ea typeface="Roboto"/>
                <a:cs typeface="Roboto"/>
                <a:sym typeface="Roboto"/>
              </a:rPr>
              <a:t>List</a:t>
            </a:r>
            <a:r>
              <a:rPr lang="en-AU" sz="3000" dirty="0">
                <a:solidFill>
                  <a:srgbClr val="8CB3E3"/>
                </a:solidFill>
                <a:latin typeface="Roboto"/>
                <a:ea typeface="Roboto"/>
                <a:cs typeface="Roboto"/>
                <a:sym typeface="Roboto"/>
              </a:rPr>
              <a:t> of skills and meanings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874005057"/>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Soft Skill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Time Management, taking necessary breaks and finish projects before deadlines.</a:t>
                      </a: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Work ethic, going an extra mile and staying committed to your work, staying back a couple hours to finish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Problem solving, When problems arise the ability to deal with them the best way possible.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Resourcefulness, Able to create quick and clever ways to deal with problems/difficulties.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Adaptability, being able to learn new skills and behaviours really quickly in response to different circumstances.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#6</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Teamwork. The ability to work / cooperate effectively with multiple people in many ways.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#7</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Creativity, Having great imagination and original ideas, ability to generate great ideas.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18D13B-F8BD-43E1-BB30-8F39E449765E}">
  <ds:schemaRefs>
    <ds:schemaRef ds:uri="http://schemas.microsoft.com/sharepoint/v3/contenttype/forms"/>
  </ds:schemaRefs>
</ds:datastoreItem>
</file>

<file path=customXml/itemProps2.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3.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1809</TotalTime>
  <Words>5723</Words>
  <Application>Microsoft Office PowerPoint</Application>
  <PresentationFormat>On-screen Show (16:9)</PresentationFormat>
  <Paragraphs>596</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Roboto</vt:lpstr>
      <vt:lpstr>Arial</vt:lpstr>
      <vt:lpstr>Office Theme1</vt:lpstr>
      <vt:lpstr>Professional Studies 1</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cp:lastModifiedBy>Benjamin Scott</cp:lastModifiedBy>
  <cp:revision>71</cp:revision>
  <dcterms:modified xsi:type="dcterms:W3CDTF">2021-04-06T05:59:01Z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