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5" r:id="rId41"/>
    <p:sldId id="384" r:id="rId42"/>
    <p:sldId id="386" r:id="rId43"/>
    <p:sldId id="387" r:id="rId44"/>
    <p:sldId id="307" r:id="rId45"/>
    <p:sldId id="308" r:id="rId46"/>
  </p:sldIdLst>
  <p:sldSz cx="9144000" cy="6858000" type="screen4x3"/>
  <p:notesSz cx="9372600" cy="70866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8" autoAdjust="0"/>
    <p:restoredTop sz="96370" autoAdjust="0"/>
  </p:normalViewPr>
  <p:slideViewPr>
    <p:cSldViewPr>
      <p:cViewPr varScale="1">
        <p:scale>
          <a:sx n="154" d="100"/>
          <a:sy n="154" d="100"/>
        </p:scale>
        <p:origin x="19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5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33114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87675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438401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3352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47662" y="4114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72533" y="4876800"/>
            <a:ext cx="8415338" cy="60960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423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47662" y="2119278"/>
            <a:ext cx="8415338" cy="47152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38668" y="2740830"/>
            <a:ext cx="8415338" cy="3833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00400"/>
            <a:ext cx="8415338" cy="39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64064" y="3668730"/>
            <a:ext cx="8415338" cy="446070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97931" y="4267200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423862" y="53220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/>
          </p:nvPr>
        </p:nvSpPr>
        <p:spPr>
          <a:xfrm>
            <a:off x="423862" y="4788648"/>
            <a:ext cx="8415338" cy="39295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8" r:id="rId5"/>
    <p:sldLayoutId id="2147483759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Text Files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6218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It is easy to observe data crossing a network, particularly in wireless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Attacker may use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sniffing software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encryption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protect information transmitted on networks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Many protocols have secure versions (e.g., H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One or more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keys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are used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encrypt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messages to produce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cipher text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and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decrypt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cipher text back to its original plain text form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Examples: Caesar cipher, block cipher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4843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8988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replaces each character in plain text with a character a given distance away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 if Caesar cipher equals three characters: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string “invaders” would be encrypted as “l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sz="1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v”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decrypt: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Apply a method that uses the same distance value but looks to the left of each character for replacement value</a:t>
            </a:r>
          </a:p>
        </p:txBody>
      </p:sp>
      <p:pic>
        <p:nvPicPr>
          <p:cNvPr id="5" name="Picture 4" descr="Figure 4-2 Ay Caesar cipher with distance plus 3 for the lowercase alphabet. Ay S C I I values for the plaintext ay to z are: ay, 97; b, 98; c, 99; d, 100; e, 101, ellipsis, v, 118; w, 119; x, 120; y, 121; z, 122. The cipher text with distance + 3 for Ay S C I I values are: d, 100; e, 101; f, 102; g, 103; h, 104, ellipsis, y, 121; z, 122; ay, 97; b, 98; c, 99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114800"/>
            <a:ext cx="4100434" cy="19812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9156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21726"/>
            <a:ext cx="8415338" cy="60324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ord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function returns the ordinal position in the A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sz="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 sequence</a:t>
            </a:r>
          </a:p>
          <a:p>
            <a:pPr lvl="1"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chr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is the inverse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1927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encrypt.py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input(“Enter a one-word, lowercase message: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plainText: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+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&gt; ord(‘z’):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cipherValue = ord(‘a’) + distance − 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	  (ord(‘z’) − ordvalue + 1)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code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print(code)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5954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(4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decrypt: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73300" y="1887908"/>
            <a:ext cx="8415338" cy="3988784"/>
          </a:xfrm>
        </p:spPr>
        <p:txBody>
          <a:bodyPr/>
          <a:lstStyle/>
          <a:p>
            <a:pPr marL="228600" lvl="1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decrypt.py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Decrypts an input string of lowercase letters and prints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result. The other input is the distance value.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code = input(“Enter the coded text: ”)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distance = int(input(“Enter the distance value: ”))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plainText = “ ”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ch in code: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= ord(ch)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cipherValue = ord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value − distance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cipherValue &lt; ord(‘a’):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cipherValue = ord(‘z’) − \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       	   (distance − (ord(‘a’) − ordvalue − 1))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plainText += chr(cipherValue)</a:t>
            </a:r>
          </a:p>
          <a:p>
            <a:pPr marL="2286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print(plainText)</a:t>
            </a:r>
            <a:endParaRPr lang="en-IN" b="1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5377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(5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Executions of the two scripts: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04932" y="1904286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one-word, lowercase message: invaders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coded text: l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v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the distance value: 3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Invaders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4063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Caesar cipher worked well in ancient times, but is easy to break using modern computers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942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Encryption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Block cipher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plaintext character to compute two or more encrypted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encrypted character is computed using two or more plaintext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Uses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invertible matrix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4944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Arithmetic operations use the decimal number system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ten number system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Binary number system is used to represent information in a digital computer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Called the base two number system (0 and 1)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number systems: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Octal (base eight) and hexadecimal (base 16)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3846638"/>
            <a:ext cx="8415338" cy="16312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binary notation 1100111112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octal notation 6378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decimal notation 41510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415 in hexadecimal notation 19F16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4733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and Number Systems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digits used in each system are counted from 0 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− 1, where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n-US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</a:t>
            </a:r>
            <a:r>
              <a:rPr lang="en-IN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2"/>
          </p:nvPr>
        </p:nvSpPr>
        <p:spPr>
          <a:xfrm>
            <a:off x="355760" y="2362914"/>
            <a:ext cx="4538132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represent digits with values larger than</a:t>
            </a:r>
            <a:endParaRPr lang="en-IN" dirty="0"/>
          </a:p>
        </p:txBody>
      </p:sp>
      <p:graphicFrame>
        <p:nvGraphicFramePr>
          <p:cNvPr id="16" name="Content Placeholder 15" descr="9 sub 10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802272524"/>
              </p:ext>
            </p:extLst>
          </p:nvPr>
        </p:nvGraphicFramePr>
        <p:xfrm>
          <a:off x="4910270" y="2336562"/>
          <a:ext cx="425292" cy="36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28600" progId="Equation.DSMT4">
                  <p:embed/>
                </p:oleObj>
              </mc:Choice>
              <mc:Fallback>
                <p:oleObj name="Equation" r:id="rId2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0270" y="2336562"/>
                        <a:ext cx="425292" cy="36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3"/>
          </p:nvPr>
        </p:nvSpPr>
        <p:spPr>
          <a:xfrm>
            <a:off x="5368184" y="2353654"/>
            <a:ext cx="297180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systems such as base 16 use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idx="14"/>
          </p:nvPr>
        </p:nvSpPr>
        <p:spPr>
          <a:xfrm>
            <a:off x="381156" y="2653201"/>
            <a:ext cx="1276860" cy="632660"/>
          </a:xfrm>
        </p:spPr>
        <p:txBody>
          <a:bodyPr/>
          <a:lstStyle/>
          <a:p>
            <a:pPr marL="0" indent="179388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letters</a:t>
            </a:r>
          </a:p>
          <a:p>
            <a:pPr lvl="1">
              <a:buClr>
                <a:srgbClr val="007FA9"/>
              </a:buClr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Example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endParaRPr lang="en-IN" dirty="0"/>
          </a:p>
        </p:txBody>
      </p:sp>
      <p:graphicFrame>
        <p:nvGraphicFramePr>
          <p:cNvPr id="17" name="Object 15" descr="A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8686"/>
              </p:ext>
            </p:extLst>
          </p:nvPr>
        </p:nvGraphicFramePr>
        <p:xfrm>
          <a:off x="1663217" y="2985547"/>
          <a:ext cx="339521" cy="33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28600" progId="Equation.DSMT4">
                  <p:embed/>
                </p:oleObj>
              </mc:Choice>
              <mc:Fallback>
                <p:oleObj name="Equation" r:id="rId4" imgW="228600" imgH="228600" progId="Equation.DSMT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3217" y="2985547"/>
                        <a:ext cx="339521" cy="33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idx="15"/>
          </p:nvPr>
        </p:nvSpPr>
        <p:spPr>
          <a:xfrm>
            <a:off x="2027335" y="3013644"/>
            <a:ext cx="2236055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sz="1800" dirty="0"/>
          </a:p>
        </p:txBody>
      </p:sp>
      <p:graphicFrame>
        <p:nvGraphicFramePr>
          <p:cNvPr id="18" name="Object 15" descr="10 sub 10,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19345"/>
              </p:ext>
            </p:extLst>
          </p:nvPr>
        </p:nvGraphicFramePr>
        <p:xfrm>
          <a:off x="4263390" y="3008377"/>
          <a:ext cx="471280" cy="32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28600" progId="Equation.DSMT4">
                  <p:embed/>
                </p:oleObj>
              </mc:Choice>
              <mc:Fallback>
                <p:oleObj name="Equation" r:id="rId6" imgW="330120" imgH="228600" progId="Equation.DSMT4">
                  <p:embed/>
                  <p:pic>
                    <p:nvPicPr>
                      <p:cNvPr id="17" name="Content Placeholder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3390" y="3008377"/>
                        <a:ext cx="471280" cy="326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6"/>
          </p:nvPr>
        </p:nvSpPr>
        <p:spPr>
          <a:xfrm>
            <a:off x="4702328" y="3001232"/>
            <a:ext cx="947738" cy="29238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whereas</a:t>
            </a:r>
            <a:endParaRPr lang="en-IN" dirty="0"/>
          </a:p>
        </p:txBody>
      </p:sp>
      <p:graphicFrame>
        <p:nvGraphicFramePr>
          <p:cNvPr id="19" name="Object15" descr="10 sub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17180"/>
              </p:ext>
            </p:extLst>
          </p:nvPr>
        </p:nvGraphicFramePr>
        <p:xfrm>
          <a:off x="5620197" y="3013644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18" name="Content Placeholder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0197" y="3013644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idx="17"/>
          </p:nvPr>
        </p:nvSpPr>
        <p:spPr>
          <a:xfrm>
            <a:off x="6043215" y="2997826"/>
            <a:ext cx="2499731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represents the quantity</a:t>
            </a:r>
            <a:endParaRPr lang="en-IN" dirty="0"/>
          </a:p>
        </p:txBody>
      </p:sp>
      <p:graphicFrame>
        <p:nvGraphicFramePr>
          <p:cNvPr id="20" name="Object 15" descr="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167004"/>
              </p:ext>
            </p:extLst>
          </p:nvPr>
        </p:nvGraphicFramePr>
        <p:xfrm>
          <a:off x="8523889" y="3020137"/>
          <a:ext cx="408149" cy="31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28600" progId="Equation.DSMT4">
                  <p:embed/>
                </p:oleObj>
              </mc:Choice>
              <mc:Fallback>
                <p:oleObj name="Equation" r:id="rId10" imgW="291960" imgH="228600" progId="Equation.DSMT4">
                  <p:embed/>
                  <p:pic>
                    <p:nvPicPr>
                      <p:cNvPr id="19" name="Content Placeholder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3889" y="3020137"/>
                        <a:ext cx="408149" cy="31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262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Positional System for Representing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notation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a digit has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positional value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determined by raising the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559170" y="1883228"/>
            <a:ext cx="4470030" cy="292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base to the power specified by the position</a:t>
            </a:r>
            <a:endParaRPr lang="en-IN" dirty="0"/>
          </a:p>
        </p:txBody>
      </p:sp>
      <p:graphicFrame>
        <p:nvGraphicFramePr>
          <p:cNvPr id="8" name="Object 7" descr="Base to the power of Position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64435"/>
              </p:ext>
            </p:extLst>
          </p:nvPr>
        </p:nvGraphicFramePr>
        <p:xfrm>
          <a:off x="5096049" y="1820720"/>
          <a:ext cx="1158084" cy="3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6049" y="1820720"/>
                        <a:ext cx="1158084" cy="37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415 sub 10 = 4 times 10 squared + 1 times 10 to the 1 + 5 times 10 to the 0 = 4 times 100 + 1 times 10 + 5 times 1 = 400 + 10 + 5 = 415.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66691"/>
              </p:ext>
            </p:extLst>
          </p:nvPr>
        </p:nvGraphicFramePr>
        <p:xfrm>
          <a:off x="637483" y="2236917"/>
          <a:ext cx="2463120" cy="133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888840" progId="Equation.DSMT4">
                  <p:embed/>
                </p:oleObj>
              </mc:Choice>
              <mc:Fallback>
                <p:oleObj name="Equation" r:id="rId4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483" y="2236917"/>
                        <a:ext cx="2463120" cy="133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 4-3 The first three positional values in the base - 10 number system. The figure shows the first three positional values in the base - 10 number system. Position values: 100, 10, 1. Positions: 2, 1, 0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62400"/>
            <a:ext cx="5723601" cy="1268217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057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Each digit or bit in binary number has positional value that is power of 2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We occasionally refer to a binary number as a string of bits or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bit string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determine the integer quantity that a string of bits represents:</a:t>
            </a:r>
          </a:p>
        </p:txBody>
      </p:sp>
      <p:graphicFrame>
        <p:nvGraphicFramePr>
          <p:cNvPr id="4" name="Object 3" descr="1 1 0 0 1 1 1 sub 2 = 1 times 2 to the sixth, + 1 times 2 to the fifth, + 0 times 2 to the fourth, + 0 times 2 cubed, + 1 times 2 squared, + 1 times 2 to the first, + 1 times 2 to the 0 = 1 times 64 + 1 times 32 + 0 times 16 + 0 times 8 + 1 times 4 + 1 times 2 + 1 times 1 = 64 + 32 + 4 + 2 + 1 = 103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73870"/>
              </p:ext>
            </p:extLst>
          </p:nvPr>
        </p:nvGraphicFramePr>
        <p:xfrm>
          <a:off x="550492" y="2895600"/>
          <a:ext cx="5087510" cy="139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888840" progId="Equation.DSMT4">
                  <p:embed/>
                </p:oleObj>
              </mc:Choice>
              <mc:Fallback>
                <p:oleObj name="Equation" r:id="rId2" imgW="3251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492" y="2895600"/>
                        <a:ext cx="5087510" cy="139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599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9236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4.1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Access individual characters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4.2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Retrieve a substring from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4.3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Search for a substring in a string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4.4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Convert a string representation of a number from one base to another base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Binary to Decimal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positional value is computed by using the **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1905000"/>
            <a:ext cx="8415338" cy="421038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binary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string of bits to a decimal integer.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input(“Enter a string of bits: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exponent = len(bitString)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digit in bitString: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decimal = decimal + int(digit) * 2 ** exponent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exponent = exponent − 1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integer value is”, decimal)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1111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15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string of bits: 1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integer value is 5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821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5457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are integers converted from decimal to binary: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algorithm uses division and subtraction instead of multiplication and addition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Repeatedly divides the decimal number by 2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division, the remainder (either a 0 or 1) is placed at the beginning of a string of bits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Quotient becomes the next dividend in the process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continues while the decimal number is greater than 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5548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699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File: decimaltobinary.py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Converts a decimal integer to a string of bits.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int(input(“Enter a decimal integer: ”))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decimal ==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print(“Quotient Remainder Binary”)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“ 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decimal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remainder = decimal %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decimal = decimal // 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bitString = str(remainder) + bitString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print(“%5d%8d%12s” % (decimal, remainder, bitString))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binary representation is”, bitString)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196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Decimal to Binary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Result of running preceding script: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090870"/>
            <a:ext cx="8415338" cy="2983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decimal integer: 34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Quotient Remainder Binary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17 0 0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8 1 10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4 0 010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2 0 0010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1 0 00010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0 1 100010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binary representation is 100010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9026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7102475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quick way to compute the decimal value of the number 10000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is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 descr="2 to the power of 4 or 16 sub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42666"/>
              </p:ext>
            </p:extLst>
          </p:nvPr>
        </p:nvGraphicFramePr>
        <p:xfrm>
          <a:off x="7485005" y="1525006"/>
          <a:ext cx="879903" cy="35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41200" progId="Equation.DSMT4">
                  <p:embed/>
                </p:oleObj>
              </mc:Choice>
              <mc:Fallback>
                <p:oleObj name="Equation" r:id="rId2" imgW="596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5005" y="1525006"/>
                        <a:ext cx="879903" cy="355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712"/>
              </p:ext>
            </p:extLst>
          </p:nvPr>
        </p:nvGraphicFramePr>
        <p:xfrm>
          <a:off x="1219200" y="20574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773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octal to binary, start by assuming that each digit in the octal number represents three digits in the corresponding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Figure 4-4 The conversion of octal to binary. The conversion of octal to binary for 4 3 7 is 1 0 0, 0 1 1, 1 1 1, respectively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514600"/>
            <a:ext cx="4338298" cy="198571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8254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binary to octal, you begin at the right and factor the bits into groups of three bits each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230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and Hexadecimal Numbers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hex to binary, replace each hex digit with the corresponding 4-bit binary number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4-5 The conversion of hexadecimal to binary. The conversion of hexadecimal to binary for 4 3 F is 0 1 0 0, 0 0 1 1, 1 1 1 1, respectively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291054" cy="170350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4749225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convert from binary to hex, factor the bits into groups of 4 and look up the corresponding hex digits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0125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 includes a set of string operations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that make tasks like counting the words in a single sentence easy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570" y="2192708"/>
            <a:ext cx="8415338" cy="289463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sentence = input(“Enter a sentence: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Enter a sentence: This sentence has no long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listOfWords = sentence.split()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print(“There are”, len(listOfWords), “words. 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There are 6 words.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word in listOfWords: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sum += len(word)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print(“The average word length is”, sum / len(listOfWords))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 average word length is 4.5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007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behaves like a function, but has a slightly different syntax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is always called with a given data value called an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957262" y="2327651"/>
            <a:ext cx="5976938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&lt;an object&gt;.&lt;method name&gt;(&lt;argument-1&gt;,..., &lt;argument-n&gt;)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2819400"/>
            <a:ext cx="8415338" cy="226369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Methods can expect arguments and return values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method knows about the internal state of the object with which it is called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Python, all data values are objects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View a complete list and documentation of string methods by entering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dir(str)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at a shell prompt; you enter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help(str.&lt;method-name&gt;) 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receive documentation on an individual method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9502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Methods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extracting a filename</a:t>
            </a:r>
            <a:r>
              <a:rPr lang="ja-JP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</a:t>
            </a:r>
            <a:endParaRPr lang="en-US" altLang="ja-JP" sz="1800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1933510"/>
            <a:ext cx="5892192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'txt']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file.py".split('.')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'py']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file.html".split('.')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['my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file', 'html']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398117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[−1]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extracts the last element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write a general expression for obtaining any filename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extension, as follows: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762000" y="4994651"/>
            <a:ext cx="2014538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filename.split('.')[</a:t>
            </a:r>
            <a:r>
              <a:rPr lang="en-US" sz="1800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−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1]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420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5083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4.5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string methods to manipulate strings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4.6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output and write strings or numbers to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4.7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Open a text file for input and read strings or numbers from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  <a:ea typeface="ＭＳ Ｐゴシック" panose="020B0600070205080204" pitchFamily="34" charset="-128"/>
              </a:rPr>
              <a:t>4.8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Use library functions to access and navigate a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2286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437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software object that stores data on permanent medium such as disk or CD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compared to keyboard input from human user, the main advantages of taking input data from a file are: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set can be much larger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input much more quickly and with less chance of error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data can be used repeatedly with the same program or with different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91857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Files and Their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Using a text editor such as Notepad or TextEdit, you can create, view, and save data in a text file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text file containing six floating-point numbers might look like: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13346" y="2650622"/>
            <a:ext cx="2014538" cy="603242"/>
          </a:xfrm>
        </p:spPr>
        <p:txBody>
          <a:bodyPr/>
          <a:lstStyle/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34.6 22.33 66.75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77.12 21.44 99.01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64306" y="3406119"/>
            <a:ext cx="6900332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All data output to or input from a text file must be strings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Number must be converted to string before output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38926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Text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can be output to a text file using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file for output: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208" y="2357824"/>
            <a:ext cx="8415338" cy="120648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'w')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file does not exist, it is created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it already exists, Python opens it; when data are written to the file and the file is closed, any data previously existing in the file are erased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06" y="3700330"/>
            <a:ext cx="5350694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statement writes two line of text to the file: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72586" y="4038600"/>
            <a:ext cx="4986338" cy="709425"/>
          </a:xfrm>
        </p:spPr>
        <p:txBody>
          <a:bodyPr/>
          <a:lstStyle/>
          <a:p>
            <a:pPr marL="228600" lvl="1" indent="0">
              <a:buClr>
                <a:srgbClr val="007FA9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f.write("First line.\nSecond line.\n")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all outputs are finished, close the file: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601133" y="4809146"/>
            <a:ext cx="1303867" cy="26314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f.close()</a:t>
            </a:r>
            <a:endParaRPr lang="en-IN" sz="18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97013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Numbers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4190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expects a string as an argument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 types of data must first be converted to strings before being written to output file (e.g., using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Code segment that illustrates the output of integers to a text file</a:t>
            </a:r>
            <a:endParaRPr lang="en-US" b="1" dirty="0">
              <a:solidFill>
                <a:schemeClr val="tx1"/>
              </a:solidFill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98224" y="3022362"/>
            <a:ext cx="6298830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random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‘w’)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count in range(500):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random.randint(1, 500)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f.write(str(number) + ‘\n’)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f.close()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90935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open a file for input in a manner similar to opening a file for 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38668" y="1870102"/>
            <a:ext cx="8415338" cy="866391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the path name is not accessible from the current working directory, Python raises an error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64754" y="29489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There are several ways to read data from a file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method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30570" y="3689830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 = f.read()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text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‘First line.\nSecond line.\n’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print(text)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3575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Text from a File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After input is finished,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an empty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13346" y="1855152"/>
            <a:ext cx="8415338" cy="1315745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open("my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4290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Next code segment inputs lines of text with readline: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39116" y="3759438"/>
            <a:ext cx="8415338" cy="210519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 = open(“my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f.readline()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line == “ ”: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First line.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Second line.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7573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string representations of integers and floating-point numbers can be converted to the numbers by using the functions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217632"/>
            <a:ext cx="8415338" cy="1842043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= line.strip()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int(line)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88821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next code segment modifies the previous one to handle integers separated by spaces and/or newlines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8984" y="2234724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 = open(“integers.txt”, ‘r’)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line in f: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wordlist = line.split()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word in wordlist: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number = int(word)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theSum += number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print(“The sum is”, theSum)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4087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Numbers from a File (3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440312"/>
              </p:ext>
            </p:extLst>
          </p:nvPr>
        </p:nvGraphicFramePr>
        <p:xfrm>
          <a:off x="1447800" y="1905000"/>
          <a:ext cx="6096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open(filename, mode)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a file at the given filename and returns a file object. The mode can be ‘r’, ‘w’, ‘rw’, or ‘a’. The last two values mean read/write and append.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f.close()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Closes an output file. Not needed for input files.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f.write(aString)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Outputs aString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to a file.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the contents of a file and returns them as a single string. Returns “” if the end of file is reached.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f.readline()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Inputs a line of text and 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it as a string, including the newline. Returns “” if the end of file is reached.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9867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2209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complete set of directories and files forms a tree-like structure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With a single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root directory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at the top and branches down to nested files and subdirectories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access any other file or directory by using a </a:t>
            </a:r>
            <a:r>
              <a:rPr lang="en-US" b="1" dirty="0">
                <a:solidFill>
                  <a:schemeClr val="tx1"/>
                </a:solidFill>
              </a:rPr>
              <a:t>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the chain starts with the root directory, it’s called an </a:t>
            </a:r>
            <a:r>
              <a:rPr lang="en-US" b="1" dirty="0">
                <a:solidFill>
                  <a:schemeClr val="tx1"/>
                </a:solidFill>
              </a:rPr>
              <a:t>absolute pathname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chain starts from the current working directory, it’s called a </a:t>
            </a:r>
            <a:r>
              <a:rPr lang="en-US" b="1" dirty="0">
                <a:solidFill>
                  <a:schemeClr val="tx1"/>
                </a:solidFill>
              </a:rPr>
              <a:t>relative pathname</a:t>
            </a:r>
          </a:p>
        </p:txBody>
      </p:sp>
      <p:pic>
        <p:nvPicPr>
          <p:cNvPr id="5" name="Picture 4" descr="Figure 4-6 Ay portion of a system. The different level of directories linked to the target directory. Lambert k is linked to parent, which forks into three directories, my file dot t x t, current, and sibling. Current further branches out into two directories, my file dot t x t, and child. Child links to my file dot t x t. Sibling links to my file dot t x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720048"/>
            <a:ext cx="2332986" cy="2498056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5687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65532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Characters and Substrings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this section, we examine the internal structure of a string more closely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You will learn how to extract portions of a string called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substrings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06429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(2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To open files named myfile.txt in the child, parent, and sibling directories, where current is the current working directory, you could use relative pathnames: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2523146"/>
            <a:ext cx="8415338" cy="943335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child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open("child/my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parent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sibling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= open("../sibling/my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file.txt", 'r')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7211"/>
              </p:ext>
            </p:extLst>
          </p:nvPr>
        </p:nvGraphicFramePr>
        <p:xfrm>
          <a:off x="12954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Pathname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Directory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../sibling/myfile.txt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sibling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7372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designing Python programs that interact with files, it’s 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good idea to include error recovery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example, before attempting to open a file for input, you should check to see if file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Function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os.path.exists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supports this checking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 To print all of the names of files in the current working directory with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.py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530" y="4022887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currentDirectoryPath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s.get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listOfFileNames = o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s.list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dir(currentDirectoryPath)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for name in listofFileNames: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if “.py” in 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print(name)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76761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(4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6264"/>
              </p:ext>
            </p:extLst>
          </p:nvPr>
        </p:nvGraphicFramePr>
        <p:xfrm>
          <a:off x="1524000" y="1397000"/>
          <a:ext cx="6096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Changes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current working directory 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cwd()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the path of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list 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a list of the names in directory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mk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Creates a new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and places it in the current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working directory.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file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rename(old, new)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Renames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file or directory named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old 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rmdir(path)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Removes the directory named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from the current working directory.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 variable that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holds the separator character (‘/’ or ‘\’) of the current file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728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8026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Accessing and Manipulating Files and Directories on Disk (5 of 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511765"/>
              </p:ext>
            </p:extLst>
          </p:nvPr>
        </p:nvGraphicFramePr>
        <p:xfrm>
          <a:off x="1597682" y="1981200"/>
          <a:ext cx="60960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s.path Module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exists(path)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exists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dir(path)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directory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file(path)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 True if path names a file and False otherwise.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getsize(path)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the size of the object names by path in bytes.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normcase(path)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Converts path to a pathname appropriate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for the current file system; for example, converts forward slashes to backslashes and letters to lowercase on a Windows system.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77450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4701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sequence of zero or more characters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len function returns the number of characters in its string argument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A string is an immutable data structure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subscript operator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[]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be used to access a character at a given position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Can also be used for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[&lt;start&gt;:&lt;end&gt;]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operator is used to detect the presence or absence of a substring in a string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Method: operation that is used with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string type includes many useful methods for use with string objects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text file is a software object that allows a program to transfer data to and from permanent storage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file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object is used to open a connection to a text file for input or output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Some useful methods: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write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readline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loop treats an input file as a sequence of lines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On each pass through the loop, the loop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variable is bound to a line of text read from the file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Structure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 integer can’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 be factored into more primitive parts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 string is a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Data structure: Consists of smaller pieces of data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String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length: Number of characters it contains (0+)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len </a:t>
            </a:r>
            <a:r>
              <a:rPr lang="en-US" dirty="0">
                <a:solidFill>
                  <a:schemeClr val="tx1"/>
                </a:solidFill>
              </a:rPr>
              <a:t>function returns the string’s length, which is the number of characters it contains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56076" y="3759438"/>
            <a:ext cx="8415338" cy="105259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len(“Hi there!”)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9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len(“”)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pic>
        <p:nvPicPr>
          <p:cNvPr id="5" name="Picture 4" descr="Figure 4-1 Characters and their positions in a string. The positions of the characters in the string, hi there exclamation point, are: H, 0; i, 1; space, 2; t, 3; h, 4; e, 5; r, 6; e, 7; exclamation point, 8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81" y="4898646"/>
            <a:ext cx="3724609" cy="126585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252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form of the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754" y="1905000"/>
            <a:ext cx="8415338" cy="680186"/>
          </a:xfrm>
        </p:spPr>
        <p:txBody>
          <a:bodyPr/>
          <a:lstStyle/>
          <a:p>
            <a:pPr marL="0" indent="358775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&lt;a string&gt;[&lt;an integer expression&gt;]</a:t>
            </a:r>
            <a:endParaRPr lang="en-US" sz="16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Example: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47214" y="2615724"/>
            <a:ext cx="8415338" cy="350865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“Alan Turing”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name[0] # Examine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‘A’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name[3] # Examine the fourth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name[len(name)] # Oops! An index error!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Traceback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File “&lt;std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in&gt;”, 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IndexError: string index out of range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name[len(name) − 1] # Examine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name[−l] # Shorthand for the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‘g’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name[−2] # Shorthand for next to last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59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Subscript Operator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Subscript operator is useful when you want to use the positions as well as the characters in a string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Use a count-controlled loop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30438" y="2598637"/>
            <a:ext cx="8415338" cy="2806922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data = “Hi there!”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index in range(len(data)):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print(index, data[index])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0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 i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3 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4 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6 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7 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pt-BR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8 !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9671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Slicing for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18801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Python</a:t>
            </a:r>
            <a:r>
              <a:rPr lang="en-IN" dirty="0">
                <a:solidFill>
                  <a:schemeClr val="tx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 subscript operator can be used to obtain a substring through a process called </a:t>
            </a:r>
            <a:r>
              <a:rPr lang="en-US" altLang="ja-JP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slicing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Place a colon (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: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 in the subscript; an integer value can appear on either side of the colon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21892" y="2810372"/>
            <a:ext cx="8415338" cy="342093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 = “myfile.txt” 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name[0:1] # The first character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name[0:2] # The first two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name[:len(name)] # The entire string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‘myfile.txt’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name[−3:] # The last three characters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‘txt’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name[2:6] # Drill to extract 'file'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‘file’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0574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2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for a Substring with the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When used with strings, the left operand of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in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is a target substring and the right operand is the string to be searched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Returns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True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if target string is somewhere in search string, or </a:t>
            </a:r>
            <a:r>
              <a:rPr 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False </a:t>
            </a:r>
            <a:r>
              <a:rPr 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otherwise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This code segment traverses a list of filenames and prints just the filenames that have a .txt extension: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47662" y="3302951"/>
            <a:ext cx="8415338" cy="157889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fileList = [“myfile.txt”, “myprogram.exe”, “yourfile.txt”]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fileName in fileList: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if “.txt” in fileName: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print(fileName)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my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your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file.txt</a:t>
            </a:r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17333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a6b96ac6a4f6abc0b795a816308d74f837cbe8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19501</TotalTime>
  <Words>6053</Words>
  <Application>Microsoft Macintosh PowerPoint</Application>
  <PresentationFormat>On-screen Show (4:3)</PresentationFormat>
  <Paragraphs>513</Paragraphs>
  <Slides>45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Equation</vt:lpstr>
      <vt:lpstr>Fundamentals of Python: First Programs  Second Edition</vt:lpstr>
      <vt:lpstr>Objectives (1 of 2)</vt:lpstr>
      <vt:lpstr>Objectives (2 of 2)</vt:lpstr>
      <vt:lpstr>Accessing Characters and Substrings in Strings</vt:lpstr>
      <vt:lpstr>The Structure of Strings</vt:lpstr>
      <vt:lpstr>The Subscript Operator (1 of 2)</vt:lpstr>
      <vt:lpstr>The Subscript Operator (2 of 2)</vt:lpstr>
      <vt:lpstr>Slicing for Substrings</vt:lpstr>
      <vt:lpstr>Testing for a Substring with the in Operator</vt:lpstr>
      <vt:lpstr>Data Encryption (1 of 6)</vt:lpstr>
      <vt:lpstr>Data Encryption (2 of 6)</vt:lpstr>
      <vt:lpstr>Data Encryption (3 of 6)</vt:lpstr>
      <vt:lpstr>Data Encryption (4 of 6)</vt:lpstr>
      <vt:lpstr>Data Encryption (5 of 6)</vt:lpstr>
      <vt:lpstr>Data Encryption (6 of 6)</vt:lpstr>
      <vt:lpstr>Strings and Number Systems (1 of 2)</vt:lpstr>
      <vt:lpstr>Strings and Number Systems (2 of 2)</vt:lpstr>
      <vt:lpstr>The Positional System for Representing Numbers</vt:lpstr>
      <vt:lpstr>Converting Binary to Decimal (1 of 2)</vt:lpstr>
      <vt:lpstr>Converting Binary to Decimal (2 of 2)</vt:lpstr>
      <vt:lpstr>Converting Decimal to Binary (1 of 3)</vt:lpstr>
      <vt:lpstr>Converting Decimal to Binary (2 of 3)</vt:lpstr>
      <vt:lpstr>Converting Decimal to Binary (3 of 3)</vt:lpstr>
      <vt:lpstr>Conversion Shortcuts</vt:lpstr>
      <vt:lpstr>Octal and Hexadecimal Numbers (1 of 2)</vt:lpstr>
      <vt:lpstr>Octal and Hexadecimal Numbers (2 of 2)</vt:lpstr>
      <vt:lpstr>String Methods (1 of 3)</vt:lpstr>
      <vt:lpstr>String Methods (2 of 3)</vt:lpstr>
      <vt:lpstr>String Methods (3 of 3)</vt:lpstr>
      <vt:lpstr>Text Files</vt:lpstr>
      <vt:lpstr>Text Files and Their Format</vt:lpstr>
      <vt:lpstr>Writing Text to a File</vt:lpstr>
      <vt:lpstr>Writing Numbers to a File</vt:lpstr>
      <vt:lpstr>Reading Text from a File (1 of 2)</vt:lpstr>
      <vt:lpstr>Reading Text from a File (2 of 2)</vt:lpstr>
      <vt:lpstr>Reading Numbers from a File (1 of 3)</vt:lpstr>
      <vt:lpstr>Reading Numbers from a File (2 of 3)</vt:lpstr>
      <vt:lpstr>Reading Numbers from a File (3 of 3)</vt:lpstr>
      <vt:lpstr>Accessing and Manipulating Files and Directories on Disk (1 of 5)</vt:lpstr>
      <vt:lpstr>Accessing and Manipulating Files and Directories on Disk (2 of 5)</vt:lpstr>
      <vt:lpstr>Accessing and Manipulating Files and Directories on Disk (3 of 5)</vt:lpstr>
      <vt:lpstr>Accessing and Manipulating Files and Directories on Disk (4 of 5)</vt:lpstr>
      <vt:lpstr>Accessing and Manipulating Files and Directories on Disk (5 of 5)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Benjamin McGuirk (MSc Computer Science FT)</cp:lastModifiedBy>
  <cp:revision>902</cp:revision>
  <cp:lastPrinted>2010-11-12T17:54:40Z</cp:lastPrinted>
  <dcterms:created xsi:type="dcterms:W3CDTF">2007-02-15T20:50:52Z</dcterms:created>
  <dcterms:modified xsi:type="dcterms:W3CDTF">2023-10-09T18:25:09Z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