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310"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311" r:id="rId30"/>
    <p:sldId id="283" r:id="rId31"/>
    <p:sldId id="284" r:id="rId32"/>
    <p:sldId id="285" r:id="rId33"/>
    <p:sldId id="286" r:id="rId34"/>
    <p:sldId id="288" r:id="rId35"/>
    <p:sldId id="289" r:id="rId36"/>
    <p:sldId id="290" r:id="rId37"/>
    <p:sldId id="291" r:id="rId38"/>
    <p:sldId id="292" r:id="rId39"/>
    <p:sldId id="293" r:id="rId40"/>
    <p:sldId id="294" r:id="rId41"/>
    <p:sldId id="295" r:id="rId42"/>
    <p:sldId id="296" r:id="rId43"/>
    <p:sldId id="297" r:id="rId44"/>
    <p:sldId id="298" r:id="rId45"/>
    <p:sldId id="300" r:id="rId46"/>
    <p:sldId id="301" r:id="rId47"/>
    <p:sldId id="302" r:id="rId48"/>
    <p:sldId id="303" r:id="rId49"/>
    <p:sldId id="304" r:id="rId50"/>
    <p:sldId id="305" r:id="rId51"/>
    <p:sldId id="306" r:id="rId52"/>
    <p:sldId id="307" r:id="rId53"/>
    <p:sldId id="308" r:id="rId54"/>
    <p:sldId id="309" r:id="rId55"/>
    <p:sldId id="312" r:id="rId56"/>
    <p:sldId id="313" r:id="rId57"/>
    <p:sldId id="314" r:id="rId58"/>
    <p:sldId id="315" r:id="rId59"/>
    <p:sldId id="318" r:id="rId60"/>
    <p:sldId id="316" r:id="rId61"/>
    <p:sldId id="317" r:id="rId62"/>
    <p:sldId id="319" r:id="rId63"/>
    <p:sldId id="320" r:id="rId64"/>
    <p:sldId id="321" r:id="rId65"/>
    <p:sldId id="322" r:id="rId66"/>
    <p:sldId id="323" r:id="rId67"/>
    <p:sldId id="324" r:id="rId68"/>
    <p:sldId id="325" r:id="rId69"/>
    <p:sldId id="326" r:id="rId70"/>
    <p:sldId id="327" r:id="rId71"/>
    <p:sldId id="328" r:id="rId72"/>
    <p:sldId id="329" r:id="rId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snapToObjects="1">
      <p:cViewPr varScale="1">
        <p:scale>
          <a:sx n="120" d="100"/>
          <a:sy n="120" d="100"/>
        </p:scale>
        <p:origin x="140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10/26/23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cs.python.org/3/library/doctest.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08EB-7461-453C-85E8-3CE48F00AE14}"/>
              </a:ext>
            </a:extLst>
          </p:cNvPr>
          <p:cNvSpPr>
            <a:spLocks noGrp="1"/>
          </p:cNvSpPr>
          <p:nvPr>
            <p:ph type="ctrTitle"/>
          </p:nvPr>
        </p:nvSpPr>
        <p:spPr/>
        <p:txBody>
          <a:bodyPr/>
          <a:lstStyle/>
          <a:p>
            <a:r>
              <a:rPr lang="en-GB" b="1" i="0" dirty="0">
                <a:effectLst/>
                <a:latin typeface="Söhne"/>
              </a:rPr>
              <a:t>Function Design Recipe (FDR)</a:t>
            </a:r>
            <a:endParaRPr lang="en-US" dirty="0"/>
          </a:p>
        </p:txBody>
      </p:sp>
      <p:sp>
        <p:nvSpPr>
          <p:cNvPr id="3" name="Subtitle 2">
            <a:extLst>
              <a:ext uri="{FF2B5EF4-FFF2-40B4-BE49-F238E27FC236}">
                <a16:creationId xmlns:a16="http://schemas.microsoft.com/office/drawing/2014/main" id="{A3714AB8-7F48-04DA-07D5-9085378C0DD9}"/>
              </a:ext>
            </a:extLst>
          </p:cNvPr>
          <p:cNvSpPr>
            <a:spLocks noGrp="1"/>
          </p:cNvSpPr>
          <p:nvPr>
            <p:ph type="subTitle" idx="1"/>
          </p:nvPr>
        </p:nvSpPr>
        <p:spPr/>
        <p:txBody>
          <a:bodyPr>
            <a:normAutofit/>
          </a:bodyPr>
          <a:lstStyle/>
          <a:p>
            <a:r>
              <a:rPr lang="en-US" sz="2400" dirty="0"/>
              <a:t>Dr Mohammed </a:t>
            </a:r>
            <a:r>
              <a:rPr lang="en-US" sz="2400" dirty="0" err="1"/>
              <a:t>Bahja</a:t>
            </a:r>
            <a:endParaRPr lang="en-US" sz="2400" dirty="0"/>
          </a:p>
          <a:p>
            <a:r>
              <a:rPr lang="en-US" sz="2400" dirty="0"/>
              <a:t>2023-2024</a:t>
            </a:r>
          </a:p>
        </p:txBody>
      </p:sp>
    </p:spTree>
    <p:extLst>
      <p:ext uri="{BB962C8B-B14F-4D97-AF65-F5344CB8AC3E}">
        <p14:creationId xmlns:p14="http://schemas.microsoft.com/office/powerpoint/2010/main" val="550708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840699" y="687480"/>
            <a:ext cx="5605629" cy="994172"/>
          </a:xfrm>
        </p:spPr>
        <p:txBody>
          <a:bodyPr>
            <a:normAutofit/>
          </a:bodyPr>
          <a:lstStyle/>
          <a:p>
            <a:pPr>
              <a:lnSpc>
                <a:spcPct val="90000"/>
              </a:lnSpc>
            </a:pPr>
            <a:r>
              <a:rPr lang="en-US" sz="2100" dirty="0"/>
              <a:t>Crafting User-Defined Functions: A Thoughtful Process</a:t>
            </a:r>
            <a:br>
              <a:rPr lang="en-US" sz="2100" dirty="0"/>
            </a:br>
            <a:endParaRPr lang="en-US" sz="21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852321" y="2227943"/>
            <a:ext cx="5033221" cy="3788227"/>
          </a:xfrm>
        </p:spPr>
        <p:txBody>
          <a:bodyPr anchor="ctr">
            <a:normAutofit/>
          </a:bodyPr>
          <a:lstStyle/>
          <a:p>
            <a:pPr>
              <a:buFont typeface="+mj-lt"/>
              <a:buAutoNum type="arabicPeriod"/>
            </a:pPr>
            <a:r>
              <a:rPr lang="en-GB" sz="1900" b="1" i="0" dirty="0">
                <a:effectLst/>
                <a:latin typeface="Söhne"/>
              </a:rPr>
              <a:t>Writing a Good Essay:</a:t>
            </a:r>
            <a:r>
              <a:rPr lang="en-GB" sz="1900" b="0" i="0" dirty="0">
                <a:effectLst/>
                <a:latin typeface="Söhne"/>
              </a:rPr>
              <a:t> </a:t>
            </a:r>
            <a:r>
              <a:rPr lang="en-GB" sz="1900" b="0" i="1" dirty="0">
                <a:effectLst/>
                <a:latin typeface="Söhne"/>
              </a:rPr>
              <a:t>A Systematic Approach</a:t>
            </a:r>
            <a:endParaRPr lang="en-GB" sz="1900" b="0" i="0" dirty="0">
              <a:effectLst/>
              <a:latin typeface="Söhne"/>
            </a:endParaRPr>
          </a:p>
          <a:p>
            <a:pPr>
              <a:buFont typeface="+mj-lt"/>
              <a:buAutoNum type="arabicPeriod"/>
            </a:pPr>
            <a:r>
              <a:rPr lang="en-GB" sz="1900" b="1" i="0" dirty="0">
                <a:effectLst/>
                <a:latin typeface="Söhne"/>
              </a:rPr>
              <a:t>Choose a Topic</a:t>
            </a:r>
            <a:r>
              <a:rPr lang="en-GB" sz="1900" b="0" i="0" dirty="0">
                <a:effectLst/>
                <a:latin typeface="Söhne"/>
              </a:rPr>
              <a:t>: The foundation of your essay. Dictates direction and theme.</a:t>
            </a:r>
          </a:p>
          <a:p>
            <a:pPr>
              <a:buFont typeface="+mj-lt"/>
              <a:buAutoNum type="arabicPeriod"/>
            </a:pPr>
            <a:r>
              <a:rPr lang="en-GB" sz="1900" b="1" i="0" dirty="0">
                <a:effectLst/>
                <a:latin typeface="Söhne"/>
              </a:rPr>
              <a:t>Research &amp; Gather Background Material</a:t>
            </a:r>
            <a:r>
              <a:rPr lang="en-GB" sz="1900" b="0" i="0" dirty="0">
                <a:effectLst/>
                <a:latin typeface="Söhne"/>
              </a:rPr>
              <a:t>: Ensure a well-informed and comprehensive perspective.</a:t>
            </a:r>
          </a:p>
          <a:p>
            <a:pPr>
              <a:buFont typeface="+mj-lt"/>
              <a:buAutoNum type="arabicPeriod"/>
            </a:pPr>
            <a:r>
              <a:rPr lang="en-GB" sz="1900" b="1" i="0" dirty="0">
                <a:effectLst/>
                <a:latin typeface="Söhne"/>
              </a:rPr>
              <a:t>Draft an Outline</a:t>
            </a:r>
            <a:r>
              <a:rPr lang="en-GB" sz="1900" b="0" i="0" dirty="0">
                <a:effectLst/>
                <a:latin typeface="Söhne"/>
              </a:rPr>
              <a:t>: Establish a structure; determine key points and their flow.</a:t>
            </a:r>
          </a:p>
          <a:p>
            <a:pPr>
              <a:buFont typeface="+mj-lt"/>
              <a:buAutoNum type="arabicPeriod"/>
            </a:pPr>
            <a:r>
              <a:rPr lang="en-GB" sz="1900" b="1" i="0" dirty="0">
                <a:effectLst/>
                <a:latin typeface="Söhne"/>
              </a:rPr>
              <a:t>Expand &amp; Detail the Outline</a:t>
            </a:r>
            <a:r>
              <a:rPr lang="en-GB" sz="1900" b="0" i="0" dirty="0">
                <a:effectLst/>
                <a:latin typeface="Söhne"/>
              </a:rPr>
              <a:t>: Dive deep, provide evidence, analysis, and elaborate on each point.</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Pencil">
            <a:extLst>
              <a:ext uri="{FF2B5EF4-FFF2-40B4-BE49-F238E27FC236}">
                <a16:creationId xmlns:a16="http://schemas.microsoft.com/office/drawing/2014/main" id="{5528C9DF-F383-C599-3B42-121FB4E6E6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
        <p:nvSpPr>
          <p:cNvPr id="4" name="TextBox 3">
            <a:extLst>
              <a:ext uri="{FF2B5EF4-FFF2-40B4-BE49-F238E27FC236}">
                <a16:creationId xmlns:a16="http://schemas.microsoft.com/office/drawing/2014/main" id="{EF52BDFC-853E-002E-576B-3B47FD424ACF}"/>
              </a:ext>
            </a:extLst>
          </p:cNvPr>
          <p:cNvSpPr txBox="1"/>
          <p:nvPr/>
        </p:nvSpPr>
        <p:spPr>
          <a:xfrm>
            <a:off x="1905220" y="6043719"/>
            <a:ext cx="3808543" cy="369332"/>
          </a:xfrm>
          <a:prstGeom prst="rect">
            <a:avLst/>
          </a:prstGeom>
          <a:noFill/>
        </p:spPr>
        <p:txBody>
          <a:bodyPr wrap="none" rtlCol="0">
            <a:spAutoFit/>
          </a:bodyPr>
          <a:lstStyle/>
          <a:p>
            <a:r>
              <a:rPr lang="en-US" dirty="0"/>
              <a:t>What about  writing a good function?  </a:t>
            </a:r>
          </a:p>
        </p:txBody>
      </p:sp>
    </p:spTree>
    <p:extLst>
      <p:ext uri="{BB962C8B-B14F-4D97-AF65-F5344CB8AC3E}">
        <p14:creationId xmlns:p14="http://schemas.microsoft.com/office/powerpoint/2010/main" val="1265962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r>
              <a:rPr lang="en-US" sz="3600" dirty="0"/>
              <a:t>Crafting User-Defined Functions: A Thoughtful Process</a:t>
            </a:r>
            <a:br>
              <a:rPr lang="en-US" sz="3600" dirty="0"/>
            </a:b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a:bodyPr>
          <a:lstStyle/>
          <a:p>
            <a:pPr marL="0" indent="0" algn="l">
              <a:buNone/>
            </a:pPr>
            <a:r>
              <a:rPr lang="en-GB" sz="1800" b="1" i="0" dirty="0">
                <a:solidFill>
                  <a:srgbClr val="374151"/>
                </a:solidFill>
                <a:effectLst/>
                <a:latin typeface="Söhne"/>
              </a:rPr>
              <a:t>Developing a Well-Defined Function:</a:t>
            </a:r>
            <a:r>
              <a:rPr lang="en-GB" sz="1800" b="0" i="0" dirty="0">
                <a:solidFill>
                  <a:srgbClr val="374151"/>
                </a:solidFill>
                <a:effectLst/>
                <a:latin typeface="Söhne"/>
              </a:rPr>
              <a:t> </a:t>
            </a:r>
            <a:r>
              <a:rPr lang="en-GB" sz="1800" b="0" i="1" dirty="0">
                <a:solidFill>
                  <a:srgbClr val="374151"/>
                </a:solidFill>
                <a:effectLst/>
                <a:latin typeface="Söhne"/>
              </a:rPr>
              <a:t>A Methodical Journey</a:t>
            </a:r>
            <a:endParaRPr lang="en-GB" sz="1800" b="0" i="0" dirty="0">
              <a:solidFill>
                <a:srgbClr val="374151"/>
              </a:solidFill>
              <a:effectLst/>
              <a:latin typeface="Söhne"/>
            </a:endParaRPr>
          </a:p>
          <a:p>
            <a:pPr>
              <a:buFont typeface="+mj-lt"/>
              <a:buAutoNum type="arabicPeriod"/>
            </a:pPr>
            <a:r>
              <a:rPr lang="en-GB" sz="1800" b="1" i="0" dirty="0">
                <a:solidFill>
                  <a:srgbClr val="374151"/>
                </a:solidFill>
                <a:effectLst/>
                <a:latin typeface="Söhne"/>
              </a:rPr>
              <a:t>Name the Function</a:t>
            </a:r>
            <a:r>
              <a:rPr lang="en-GB" sz="1800" b="0" i="0" dirty="0">
                <a:solidFill>
                  <a:srgbClr val="374151"/>
                </a:solidFill>
                <a:effectLst/>
                <a:latin typeface="Söhne"/>
              </a:rPr>
              <a:t>: A descriptive name is crucial. It should encapsulate the function's core purpose. E.g., </a:t>
            </a:r>
            <a:r>
              <a:rPr lang="en-GB" sz="1800" b="0" i="0" dirty="0" err="1">
                <a:solidFill>
                  <a:srgbClr val="374151"/>
                </a:solidFill>
                <a:effectLst/>
                <a:latin typeface="Söhne"/>
              </a:rPr>
              <a:t>calculate_area</a:t>
            </a:r>
            <a:r>
              <a:rPr lang="en-GB" sz="1800" b="0" i="0" dirty="0">
                <a:solidFill>
                  <a:srgbClr val="374151"/>
                </a:solidFill>
                <a:effectLst/>
                <a:latin typeface="Söhne"/>
              </a:rPr>
              <a:t>().</a:t>
            </a:r>
          </a:p>
          <a:p>
            <a:pPr>
              <a:buFont typeface="+mj-lt"/>
              <a:buAutoNum type="arabicPeriod"/>
            </a:pPr>
            <a:r>
              <a:rPr lang="en-GB" sz="1800" b="1" i="0" dirty="0">
                <a:solidFill>
                  <a:srgbClr val="374151"/>
                </a:solidFill>
                <a:effectLst/>
                <a:latin typeface="Söhne"/>
              </a:rPr>
              <a:t>Determine the Parameters</a:t>
            </a:r>
            <a:r>
              <a:rPr lang="en-GB" sz="1800" b="0" i="0" dirty="0">
                <a:solidFill>
                  <a:srgbClr val="374151"/>
                </a:solidFill>
                <a:effectLst/>
                <a:latin typeface="Söhne"/>
              </a:rPr>
              <a:t>: Decide the necessary inputs. For a rectangle area function: length &amp; width.</a:t>
            </a:r>
          </a:p>
          <a:p>
            <a:pPr>
              <a:buFont typeface="+mj-lt"/>
              <a:buAutoNum type="arabicPeriod"/>
            </a:pPr>
            <a:r>
              <a:rPr lang="en-GB" sz="1800" b="1" i="0" dirty="0">
                <a:solidFill>
                  <a:srgbClr val="374151"/>
                </a:solidFill>
                <a:effectLst/>
                <a:latin typeface="Söhne"/>
              </a:rPr>
              <a:t>Define Parameter Types</a:t>
            </a:r>
            <a:r>
              <a:rPr lang="en-GB" sz="1800" b="0" i="0" dirty="0">
                <a:solidFill>
                  <a:srgbClr val="374151"/>
                </a:solidFill>
                <a:effectLst/>
                <a:latin typeface="Söhne"/>
              </a:rPr>
              <a:t>: Ensures correct data handling. E.g., Strings, Integers, Lists.</a:t>
            </a:r>
          </a:p>
          <a:p>
            <a:pPr>
              <a:buFont typeface="+mj-lt"/>
              <a:buAutoNum type="arabicPeriod"/>
            </a:pPr>
            <a:r>
              <a:rPr lang="en-GB" sz="1800" b="1" i="0" dirty="0">
                <a:solidFill>
                  <a:srgbClr val="374151"/>
                </a:solidFill>
                <a:effectLst/>
                <a:latin typeface="Söhne"/>
              </a:rPr>
              <a:t>Specify Return Values</a:t>
            </a:r>
            <a:r>
              <a:rPr lang="en-GB" sz="1800" b="0" i="0" dirty="0">
                <a:solidFill>
                  <a:srgbClr val="374151"/>
                </a:solidFill>
                <a:effectLst/>
                <a:latin typeface="Söhne"/>
              </a:rPr>
              <a:t>: What will the function output? Is it a number, a string, a list?</a:t>
            </a:r>
          </a:p>
          <a:p>
            <a:pPr marL="0" indent="0" algn="l">
              <a:buNone/>
            </a:pPr>
            <a:r>
              <a:rPr lang="en-GB" sz="1800" b="1" i="0" dirty="0">
                <a:solidFill>
                  <a:srgbClr val="374151"/>
                </a:solidFill>
                <a:effectLst/>
                <a:latin typeface="Söhne"/>
              </a:rPr>
              <a:t>Note</a:t>
            </a:r>
            <a:r>
              <a:rPr lang="en-GB" sz="1800" b="0" i="0" dirty="0">
                <a:solidFill>
                  <a:srgbClr val="374151"/>
                </a:solidFill>
                <a:effectLst/>
                <a:latin typeface="Söhne"/>
              </a:rPr>
              <a:t>: Proper planning in both essay writing and function development ensures clarity, efficiency, and effectiveness.</a:t>
            </a:r>
          </a:p>
        </p:txBody>
      </p:sp>
    </p:spTree>
    <p:extLst>
      <p:ext uri="{BB962C8B-B14F-4D97-AF65-F5344CB8AC3E}">
        <p14:creationId xmlns:p14="http://schemas.microsoft.com/office/powerpoint/2010/main" val="3895086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Badly Written Function</a:t>
            </a:r>
            <a:br>
              <a:rPr lang="en-US" sz="3600" dirty="0"/>
            </a:br>
            <a:endParaRPr lang="en-US" sz="3600" dirty="0"/>
          </a:p>
        </p:txBody>
      </p:sp>
      <p:sp>
        <p:nvSpPr>
          <p:cNvPr id="7" name="TextBox 6">
            <a:extLst>
              <a:ext uri="{FF2B5EF4-FFF2-40B4-BE49-F238E27FC236}">
                <a16:creationId xmlns:a16="http://schemas.microsoft.com/office/drawing/2014/main" id="{60490CB8-F328-FFCF-86EC-DB111B216CB9}"/>
              </a:ext>
            </a:extLst>
          </p:cNvPr>
          <p:cNvSpPr txBox="1"/>
          <p:nvPr/>
        </p:nvSpPr>
        <p:spPr>
          <a:xfrm>
            <a:off x="2627376" y="2023795"/>
            <a:ext cx="4572000" cy="954107"/>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def area(x, y):</a:t>
            </a:r>
          </a:p>
          <a:p>
            <a:r>
              <a:rPr lang="en-US" sz="2800" dirty="0">
                <a:latin typeface="Consolas" panose="020B0609020204030204" pitchFamily="49" charset="0"/>
                <a:cs typeface="Consolas" panose="020B0609020204030204" pitchFamily="49" charset="0"/>
              </a:rPr>
              <a:t>    return x * y</a:t>
            </a:r>
          </a:p>
        </p:txBody>
      </p:sp>
      <p:pic>
        <p:nvPicPr>
          <p:cNvPr id="9" name="Graphic 8" descr="Woozy face with solid fill with solid fill">
            <a:extLst>
              <a:ext uri="{FF2B5EF4-FFF2-40B4-BE49-F238E27FC236}">
                <a16:creationId xmlns:a16="http://schemas.microsoft.com/office/drawing/2014/main" id="{96DAC5CD-7D5D-8B86-B531-7C3A545844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60776" y="3587502"/>
            <a:ext cx="2822448" cy="2822448"/>
          </a:xfrm>
          <a:prstGeom prst="rect">
            <a:avLst/>
          </a:prstGeom>
        </p:spPr>
      </p:pic>
    </p:spTree>
    <p:extLst>
      <p:ext uri="{BB962C8B-B14F-4D97-AF65-F5344CB8AC3E}">
        <p14:creationId xmlns:p14="http://schemas.microsoft.com/office/powerpoint/2010/main" val="3300290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Badly Written Function</a:t>
            </a:r>
            <a:br>
              <a:rPr lang="en-US" sz="3600" dirty="0"/>
            </a:b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a:bodyPr>
          <a:lstStyle/>
          <a:p>
            <a:pPr marL="0" indent="0">
              <a:buNone/>
            </a:pPr>
            <a:r>
              <a:rPr lang="en-GB" sz="2000" b="1" i="0" dirty="0">
                <a:solidFill>
                  <a:srgbClr val="374151"/>
                </a:solidFill>
                <a:effectLst/>
                <a:latin typeface="Söhne"/>
              </a:rPr>
              <a:t>Issues</a:t>
            </a:r>
            <a:r>
              <a:rPr lang="en-GB" sz="2000" b="0" i="0" dirty="0">
                <a:solidFill>
                  <a:srgbClr val="374151"/>
                </a:solidFill>
                <a:effectLst/>
                <a:latin typeface="Söhne"/>
              </a:rPr>
              <a:t>:</a:t>
            </a:r>
          </a:p>
          <a:p>
            <a:pPr marL="0" indent="0">
              <a:buNone/>
            </a:pPr>
            <a:r>
              <a:rPr lang="en-GB" sz="2000" b="1" i="0" dirty="0">
                <a:solidFill>
                  <a:srgbClr val="374151"/>
                </a:solidFill>
                <a:effectLst/>
                <a:latin typeface="Söhne"/>
              </a:rPr>
              <a:t>Ambiguous Function Name</a:t>
            </a:r>
            <a:r>
              <a:rPr lang="en-GB" sz="2000" b="0" i="0" dirty="0">
                <a:solidFill>
                  <a:srgbClr val="374151"/>
                </a:solidFill>
                <a:effectLst/>
                <a:latin typeface="Söhne"/>
              </a:rPr>
              <a:t>: The name area is too general. It doesn't specify what shape's area it calculates.</a:t>
            </a:r>
          </a:p>
          <a:p>
            <a:pPr marL="0" indent="0">
              <a:buNone/>
            </a:pPr>
            <a:r>
              <a:rPr lang="en-GB" sz="2000" b="1" i="0" dirty="0">
                <a:solidFill>
                  <a:srgbClr val="374151"/>
                </a:solidFill>
                <a:effectLst/>
                <a:latin typeface="Söhne"/>
              </a:rPr>
              <a:t>Unclear Parameters</a:t>
            </a:r>
            <a:r>
              <a:rPr lang="en-GB" sz="2000" b="0" i="0" dirty="0">
                <a:solidFill>
                  <a:srgbClr val="374151"/>
                </a:solidFill>
                <a:effectLst/>
                <a:latin typeface="Söhne"/>
              </a:rPr>
              <a:t>: x and y don't clearly signify what they represent.</a:t>
            </a:r>
          </a:p>
          <a:p>
            <a:pPr marL="0" indent="0">
              <a:buNone/>
            </a:pPr>
            <a:r>
              <a:rPr lang="en-GB" sz="2000" b="1" i="0" dirty="0">
                <a:solidFill>
                  <a:srgbClr val="374151"/>
                </a:solidFill>
                <a:effectLst/>
                <a:latin typeface="Söhne"/>
              </a:rPr>
              <a:t>Lack of Documentation</a:t>
            </a:r>
            <a:r>
              <a:rPr lang="en-GB" sz="2000" b="0" i="0" dirty="0">
                <a:solidFill>
                  <a:srgbClr val="374151"/>
                </a:solidFill>
                <a:effectLst/>
                <a:latin typeface="Söhne"/>
              </a:rPr>
              <a:t>: There's no docstring to guide a user or developer on how to use the function or what it's for.</a:t>
            </a:r>
          </a:p>
          <a:p>
            <a:pPr marL="0" indent="0">
              <a:buNone/>
            </a:pPr>
            <a:r>
              <a:rPr lang="en-GB" sz="2000" b="1" i="0" dirty="0">
                <a:solidFill>
                  <a:srgbClr val="374151"/>
                </a:solidFill>
                <a:effectLst/>
                <a:latin typeface="Söhne"/>
              </a:rPr>
              <a:t>No Input Validation</a:t>
            </a:r>
            <a:r>
              <a:rPr lang="en-GB" sz="2000" b="0" i="0" dirty="0">
                <a:solidFill>
                  <a:srgbClr val="374151"/>
                </a:solidFill>
                <a:effectLst/>
                <a:latin typeface="Söhne"/>
              </a:rPr>
              <a:t>: The function doesn't handle potential issues, like negative values.</a:t>
            </a:r>
          </a:p>
        </p:txBody>
      </p:sp>
      <p:sp>
        <p:nvSpPr>
          <p:cNvPr id="4" name="TextBox 3">
            <a:extLst>
              <a:ext uri="{FF2B5EF4-FFF2-40B4-BE49-F238E27FC236}">
                <a16:creationId xmlns:a16="http://schemas.microsoft.com/office/drawing/2014/main" id="{2A27FEA3-0BDC-46B5-2002-705561432C0F}"/>
              </a:ext>
            </a:extLst>
          </p:cNvPr>
          <p:cNvSpPr txBox="1"/>
          <p:nvPr/>
        </p:nvSpPr>
        <p:spPr>
          <a:xfrm>
            <a:off x="2676144" y="4780746"/>
            <a:ext cx="4572000" cy="954107"/>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def area(x, y):</a:t>
            </a:r>
          </a:p>
          <a:p>
            <a:r>
              <a:rPr lang="en-US" sz="2800" dirty="0">
                <a:latin typeface="Consolas" panose="020B0609020204030204" pitchFamily="49" charset="0"/>
                <a:cs typeface="Consolas" panose="020B0609020204030204" pitchFamily="49" charset="0"/>
              </a:rPr>
              <a:t>    return x * y</a:t>
            </a:r>
          </a:p>
        </p:txBody>
      </p:sp>
    </p:spTree>
    <p:extLst>
      <p:ext uri="{BB962C8B-B14F-4D97-AF65-F5344CB8AC3E}">
        <p14:creationId xmlns:p14="http://schemas.microsoft.com/office/powerpoint/2010/main" val="4062274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Well-Written Function</a:t>
            </a:r>
            <a:br>
              <a:rPr lang="en-GB" sz="3600" dirty="0"/>
            </a:br>
            <a:endParaRPr lang="en-US" sz="3600" dirty="0"/>
          </a:p>
        </p:txBody>
      </p:sp>
      <p:sp>
        <p:nvSpPr>
          <p:cNvPr id="8" name="TextBox 7">
            <a:extLst>
              <a:ext uri="{FF2B5EF4-FFF2-40B4-BE49-F238E27FC236}">
                <a16:creationId xmlns:a16="http://schemas.microsoft.com/office/drawing/2014/main" id="{ED3F15AB-5CBE-50E4-03DB-046DF62FBC6E}"/>
              </a:ext>
            </a:extLst>
          </p:cNvPr>
          <p:cNvSpPr txBox="1"/>
          <p:nvPr/>
        </p:nvSpPr>
        <p:spPr>
          <a:xfrm>
            <a:off x="195072" y="1836063"/>
            <a:ext cx="8851392" cy="3785652"/>
          </a:xfrm>
          <a:prstGeom prst="rect">
            <a:avLst/>
          </a:prstGeom>
          <a:noFill/>
        </p:spPr>
        <p:txBody>
          <a:bodyPr wrap="square">
            <a:spAutoFit/>
          </a:bodyPr>
          <a:lstStyle/>
          <a:p>
            <a:r>
              <a:rPr lang="en-US" sz="1600" dirty="0">
                <a:latin typeface="Consolas" panose="020B0609020204030204" pitchFamily="49" charset="0"/>
                <a:cs typeface="Consolas" panose="020B0609020204030204" pitchFamily="49" charset="0"/>
              </a:rPr>
              <a:t>def </a:t>
            </a:r>
            <a:r>
              <a:rPr lang="en-US" sz="1600" dirty="0" err="1">
                <a:latin typeface="Consolas" panose="020B0609020204030204" pitchFamily="49" charset="0"/>
                <a:cs typeface="Consolas" panose="020B0609020204030204" pitchFamily="49" charset="0"/>
              </a:rPr>
              <a:t>rectangle_area</a:t>
            </a:r>
            <a:r>
              <a:rPr lang="en-US" sz="1600" dirty="0">
                <a:latin typeface="Consolas" panose="020B0609020204030204" pitchFamily="49" charset="0"/>
                <a:cs typeface="Consolas" panose="020B0609020204030204" pitchFamily="49" charset="0"/>
              </a:rPr>
              <a:t>(length, width):</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Calculate the area of a rectangle.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Parameters:</a:t>
            </a:r>
          </a:p>
          <a:p>
            <a:r>
              <a:rPr lang="en-US" sz="1600" dirty="0">
                <a:latin typeface="Consolas" panose="020B0609020204030204" pitchFamily="49" charset="0"/>
                <a:cs typeface="Consolas" panose="020B0609020204030204" pitchFamily="49" charset="0"/>
              </a:rPr>
              <a:t>    - length (float): Length of the rectangle.</a:t>
            </a:r>
          </a:p>
          <a:p>
            <a:r>
              <a:rPr lang="en-US" sz="1600" dirty="0">
                <a:latin typeface="Consolas" panose="020B0609020204030204" pitchFamily="49" charset="0"/>
                <a:cs typeface="Consolas" panose="020B0609020204030204" pitchFamily="49" charset="0"/>
              </a:rPr>
              <a:t>    - width (float): Width of the rectangle.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Returns:</a:t>
            </a:r>
          </a:p>
          <a:p>
            <a:r>
              <a:rPr lang="en-US" sz="1600" dirty="0">
                <a:latin typeface="Consolas" panose="020B0609020204030204" pitchFamily="49" charset="0"/>
                <a:cs typeface="Consolas" panose="020B0609020204030204" pitchFamily="49" charset="0"/>
              </a:rPr>
              <a:t>    - float: Area of the rectangle.</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if length &lt; 0 or width &lt; 0:</a:t>
            </a:r>
          </a:p>
          <a:p>
            <a:r>
              <a:rPr lang="en-US" sz="1600" dirty="0">
                <a:latin typeface="Consolas" panose="020B0609020204030204" pitchFamily="49" charset="0"/>
                <a:cs typeface="Consolas" panose="020B0609020204030204" pitchFamily="49" charset="0"/>
              </a:rPr>
              <a:t> 		</a:t>
            </a:r>
            <a:r>
              <a:rPr lang="en-US" sz="1800" kern="1200" dirty="0">
                <a:solidFill>
                  <a:srgbClr val="000000"/>
                </a:solidFill>
                <a:effectLst/>
                <a:latin typeface="Consolas" panose="020B0609020204030204" pitchFamily="49" charset="0"/>
                <a:ea typeface="+mn-ea"/>
                <a:cs typeface="Consolas" panose="020B0609020204030204" pitchFamily="49" charset="0"/>
              </a:rPr>
              <a:t>return</a:t>
            </a:r>
            <a:r>
              <a:rPr lang="en-US" sz="1600" dirty="0">
                <a:latin typeface="Consolas" panose="020B0609020204030204" pitchFamily="49" charset="0"/>
                <a:cs typeface="Consolas" panose="020B0609020204030204" pitchFamily="49" charset="0"/>
              </a:rPr>
              <a:t> "Length and width must be non-negative values.” </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return length * width</a:t>
            </a:r>
          </a:p>
        </p:txBody>
      </p:sp>
      <p:pic>
        <p:nvPicPr>
          <p:cNvPr id="10" name="Graphic 9" descr="Sunglasses face with solid fill with solid fill">
            <a:extLst>
              <a:ext uri="{FF2B5EF4-FFF2-40B4-BE49-F238E27FC236}">
                <a16:creationId xmlns:a16="http://schemas.microsoft.com/office/drawing/2014/main" id="{C7DC8EEE-65F8-A5B0-A491-D726C99BAA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42760" y="2506980"/>
            <a:ext cx="1844040" cy="1844040"/>
          </a:xfrm>
          <a:prstGeom prst="rect">
            <a:avLst/>
          </a:prstGeom>
        </p:spPr>
      </p:pic>
    </p:spTree>
    <p:extLst>
      <p:ext uri="{BB962C8B-B14F-4D97-AF65-F5344CB8AC3E}">
        <p14:creationId xmlns:p14="http://schemas.microsoft.com/office/powerpoint/2010/main" val="619186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Well-Written Function</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a:bodyPr>
          <a:lstStyle/>
          <a:p>
            <a:pPr marL="0" indent="0" algn="l">
              <a:buNone/>
            </a:pPr>
            <a:r>
              <a:rPr lang="en-GB" sz="2400" b="1" i="0" dirty="0">
                <a:solidFill>
                  <a:srgbClr val="374151"/>
                </a:solidFill>
                <a:effectLst/>
                <a:latin typeface="Söhne"/>
              </a:rPr>
              <a:t>Improvements</a:t>
            </a:r>
            <a:r>
              <a:rPr lang="en-GB" sz="2400" b="0" i="0" dirty="0">
                <a:solidFill>
                  <a:srgbClr val="374151"/>
                </a:solidFill>
                <a:effectLst/>
                <a:latin typeface="Söhne"/>
              </a:rPr>
              <a:t>:</a:t>
            </a:r>
          </a:p>
          <a:p>
            <a:r>
              <a:rPr lang="en-GB" sz="2400" b="1" i="0" dirty="0">
                <a:solidFill>
                  <a:srgbClr val="374151"/>
                </a:solidFill>
                <a:effectLst/>
                <a:latin typeface="Söhne"/>
              </a:rPr>
              <a:t>Descriptive Function Name</a:t>
            </a:r>
            <a:r>
              <a:rPr lang="en-GB" sz="2400" b="0" i="0" dirty="0">
                <a:solidFill>
                  <a:srgbClr val="374151"/>
                </a:solidFill>
                <a:effectLst/>
                <a:latin typeface="Söhne"/>
              </a:rPr>
              <a:t>: The name </a:t>
            </a:r>
            <a:r>
              <a:rPr lang="en-GB" sz="2400" b="0" i="0" dirty="0" err="1">
                <a:solidFill>
                  <a:srgbClr val="374151"/>
                </a:solidFill>
                <a:effectLst/>
                <a:latin typeface="Söhne"/>
              </a:rPr>
              <a:t>rectangle_area</a:t>
            </a:r>
            <a:r>
              <a:rPr lang="en-GB" sz="2400" b="0" i="0" dirty="0">
                <a:solidFill>
                  <a:srgbClr val="374151"/>
                </a:solidFill>
                <a:effectLst/>
                <a:latin typeface="Söhne"/>
              </a:rPr>
              <a:t> clearly specifies its purpose.</a:t>
            </a:r>
          </a:p>
          <a:p>
            <a:r>
              <a:rPr lang="en-GB" sz="2400" b="1" i="0" dirty="0">
                <a:solidFill>
                  <a:srgbClr val="374151"/>
                </a:solidFill>
                <a:effectLst/>
                <a:latin typeface="Söhne"/>
              </a:rPr>
              <a:t>Clear Parameters with Type Annotations</a:t>
            </a:r>
            <a:r>
              <a:rPr lang="en-GB" sz="2400" b="0" i="0" dirty="0">
                <a:solidFill>
                  <a:srgbClr val="374151"/>
                </a:solidFill>
                <a:effectLst/>
                <a:latin typeface="Söhne"/>
              </a:rPr>
              <a:t>: length and width are understandable, and type hints provide additional clarity.</a:t>
            </a:r>
          </a:p>
          <a:p>
            <a:r>
              <a:rPr lang="en-GB" sz="2400" b="1" i="0" dirty="0">
                <a:solidFill>
                  <a:srgbClr val="374151"/>
                </a:solidFill>
                <a:effectLst/>
                <a:latin typeface="Söhne"/>
              </a:rPr>
              <a:t>Detailed Documentation</a:t>
            </a:r>
            <a:r>
              <a:rPr lang="en-GB" sz="2400" b="0" i="0" dirty="0">
                <a:solidFill>
                  <a:srgbClr val="374151"/>
                </a:solidFill>
                <a:effectLst/>
                <a:latin typeface="Söhne"/>
              </a:rPr>
              <a:t>: The docstring explains the purpose, parameters, and return value.</a:t>
            </a:r>
          </a:p>
          <a:p>
            <a:r>
              <a:rPr lang="en-GB" sz="2400" b="1" i="0" dirty="0">
                <a:solidFill>
                  <a:srgbClr val="374151"/>
                </a:solidFill>
                <a:effectLst/>
                <a:latin typeface="Söhne"/>
              </a:rPr>
              <a:t>Input Validation</a:t>
            </a:r>
            <a:r>
              <a:rPr lang="en-GB" sz="2400" b="0" i="0" dirty="0">
                <a:solidFill>
                  <a:srgbClr val="374151"/>
                </a:solidFill>
                <a:effectLst/>
                <a:latin typeface="Söhne"/>
              </a:rPr>
              <a:t>: The function checks for negative values and raises an error if found.</a:t>
            </a:r>
          </a:p>
        </p:txBody>
      </p:sp>
    </p:spTree>
    <p:extLst>
      <p:ext uri="{BB962C8B-B14F-4D97-AF65-F5344CB8AC3E}">
        <p14:creationId xmlns:p14="http://schemas.microsoft.com/office/powerpoint/2010/main" val="2951825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657519" y="741391"/>
            <a:ext cx="4109789" cy="1616203"/>
          </a:xfrm>
        </p:spPr>
        <p:txBody>
          <a:bodyPr anchor="b">
            <a:normAutofit/>
          </a:bodyPr>
          <a:lstStyle/>
          <a:p>
            <a:r>
              <a:rPr lang="en-GB" sz="2800"/>
              <a:t>Function design recipe (FDR)</a:t>
            </a:r>
            <a:endParaRPr lang="en-US" sz="280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657519" y="2533476"/>
            <a:ext cx="4109789" cy="3447832"/>
          </a:xfrm>
        </p:spPr>
        <p:txBody>
          <a:bodyPr anchor="t">
            <a:normAutofit/>
          </a:bodyPr>
          <a:lstStyle/>
          <a:p>
            <a:pPr>
              <a:lnSpc>
                <a:spcPct val="90000"/>
              </a:lnSpc>
            </a:pPr>
            <a:r>
              <a:rPr lang="en-GB" sz="1700" b="0" kern="0" dirty="0"/>
              <a:t>The Function Design Recipe provides a design method for constructing functions. </a:t>
            </a:r>
          </a:p>
          <a:p>
            <a:pPr>
              <a:lnSpc>
                <a:spcPct val="90000"/>
              </a:lnSpc>
            </a:pPr>
            <a:endParaRPr lang="en-GB" sz="1700" b="0" kern="0" dirty="0"/>
          </a:p>
          <a:p>
            <a:pPr>
              <a:lnSpc>
                <a:spcPct val="90000"/>
              </a:lnSpc>
            </a:pPr>
            <a:r>
              <a:rPr lang="en-GB" sz="1700" b="0" kern="0" dirty="0"/>
              <a:t>It is a framework for approaching any programming problem, in any coding language.</a:t>
            </a:r>
          </a:p>
          <a:p>
            <a:pPr>
              <a:lnSpc>
                <a:spcPct val="90000"/>
              </a:lnSpc>
            </a:pPr>
            <a:endParaRPr lang="en-GB" sz="1700" b="0" kern="0" dirty="0"/>
          </a:p>
          <a:p>
            <a:pPr marL="0" indent="0">
              <a:lnSpc>
                <a:spcPct val="90000"/>
              </a:lnSpc>
              <a:buNone/>
            </a:pPr>
            <a:endParaRPr lang="en-GB" sz="1700" b="0" kern="0" dirty="0"/>
          </a:p>
          <a:p>
            <a:pPr>
              <a:lnSpc>
                <a:spcPct val="90000"/>
              </a:lnSpc>
            </a:pPr>
            <a:r>
              <a:rPr lang="en-GB" sz="1700" b="0" kern="0" dirty="0"/>
              <a:t>FDR facilitates problem-solving by breaking down complex tasks into manageable steps.</a:t>
            </a:r>
          </a:p>
          <a:p>
            <a:pPr>
              <a:lnSpc>
                <a:spcPct val="90000"/>
              </a:lnSpc>
            </a:pPr>
            <a:endParaRPr lang="en-GB" sz="1700" b="0" kern="0" dirty="0"/>
          </a:p>
        </p:txBody>
      </p:sp>
      <p:pic>
        <p:nvPicPr>
          <p:cNvPr id="17" name="Picture 16" descr="Geometric shapes on a wooden background">
            <a:extLst>
              <a:ext uri="{FF2B5EF4-FFF2-40B4-BE49-F238E27FC236}">
                <a16:creationId xmlns:a16="http://schemas.microsoft.com/office/drawing/2014/main" id="{41374EE5-FCFD-9B46-4D37-5E29FFEE74ED}"/>
              </a:ext>
            </a:extLst>
          </p:cNvPr>
          <p:cNvPicPr>
            <a:picLocks noChangeAspect="1"/>
          </p:cNvPicPr>
          <p:nvPr/>
        </p:nvPicPr>
        <p:blipFill rotWithShape="1">
          <a:blip r:embed="rId2"/>
          <a:srcRect l="25415" r="38661" b="-1"/>
          <a:stretch/>
        </p:blipFill>
        <p:spPr>
          <a:xfrm>
            <a:off x="5453109" y="10"/>
            <a:ext cx="3690890" cy="6857990"/>
          </a:xfrm>
          <a:prstGeom prst="rect">
            <a:avLst/>
          </a:prstGeom>
        </p:spPr>
      </p:pic>
      <p:grpSp>
        <p:nvGrpSpPr>
          <p:cNvPr id="18" name="Group 17">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51478" y="0"/>
            <a:ext cx="9252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8589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Function Design Recipe (FDR): A Step-by-Step Guide</a:t>
            </a:r>
            <a:br>
              <a:rPr lang="en-GB" sz="3600" dirty="0"/>
            </a:b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lnSpcReduction="10000"/>
          </a:bodyPr>
          <a:lstStyle/>
          <a:p>
            <a:pPr algn="l">
              <a:buFont typeface="+mj-lt"/>
              <a:buAutoNum type="arabicPeriod"/>
            </a:pPr>
            <a:r>
              <a:rPr lang="en-GB" sz="2000" b="1" i="0" dirty="0">
                <a:solidFill>
                  <a:srgbClr val="374151"/>
                </a:solidFill>
                <a:effectLst/>
                <a:latin typeface="Söhne"/>
              </a:rPr>
              <a:t>Define the Problem</a:t>
            </a:r>
            <a:r>
              <a:rPr lang="en-GB" sz="2000" b="0" i="0" dirty="0">
                <a:solidFill>
                  <a:srgbClr val="374151"/>
                </a:solidFill>
                <a:effectLst/>
                <a:latin typeface="Söhne"/>
              </a:rPr>
              <a:t>:</a:t>
            </a:r>
          </a:p>
          <a:p>
            <a:pPr lvl="1"/>
            <a:r>
              <a:rPr lang="en-GB" b="0" i="0" dirty="0">
                <a:solidFill>
                  <a:srgbClr val="374151"/>
                </a:solidFill>
                <a:effectLst/>
                <a:latin typeface="Söhne"/>
              </a:rPr>
              <a:t>Begin by understanding the core problem you aim to solve. Ask questions like:</a:t>
            </a:r>
          </a:p>
          <a:p>
            <a:pPr lvl="2"/>
            <a:r>
              <a:rPr lang="en-GB" b="0" i="0" dirty="0">
                <a:solidFill>
                  <a:srgbClr val="374151"/>
                </a:solidFill>
                <a:effectLst/>
                <a:latin typeface="Söhne"/>
              </a:rPr>
              <a:t>What is the task at hand?</a:t>
            </a:r>
          </a:p>
          <a:p>
            <a:pPr lvl="2"/>
            <a:r>
              <a:rPr lang="en-GB" b="0" i="0" dirty="0">
                <a:solidFill>
                  <a:srgbClr val="374151"/>
                </a:solidFill>
                <a:effectLst/>
                <a:latin typeface="Söhne"/>
              </a:rPr>
              <a:t>What is the desired outcome?</a:t>
            </a:r>
          </a:p>
          <a:p>
            <a:pPr>
              <a:buFont typeface="+mj-lt"/>
              <a:buAutoNum type="arabicPeriod"/>
            </a:pPr>
            <a:r>
              <a:rPr lang="en-GB" sz="2000" b="1" dirty="0">
                <a:solidFill>
                  <a:srgbClr val="374151"/>
                </a:solidFill>
                <a:latin typeface="Söhne"/>
              </a:rPr>
              <a:t>Example Scenarios:</a:t>
            </a:r>
          </a:p>
          <a:p>
            <a:r>
              <a:rPr lang="en-GB" sz="2400" b="0" i="0" dirty="0">
                <a:solidFill>
                  <a:srgbClr val="374151"/>
                </a:solidFill>
                <a:effectLst/>
                <a:latin typeface="Söhne"/>
              </a:rPr>
              <a:t>Create a list of examples illustrating the expected </a:t>
            </a:r>
            <a:r>
              <a:rPr lang="en-GB" sz="2400" b="0" i="0" dirty="0" err="1">
                <a:solidFill>
                  <a:srgbClr val="374151"/>
                </a:solidFill>
                <a:effectLst/>
                <a:latin typeface="Söhne"/>
              </a:rPr>
              <a:t>behavior</a:t>
            </a:r>
            <a:r>
              <a:rPr lang="en-GB" sz="2400" b="0" i="0" dirty="0">
                <a:solidFill>
                  <a:srgbClr val="374151"/>
                </a:solidFill>
                <a:effectLst/>
                <a:latin typeface="Söhne"/>
              </a:rPr>
              <a:t> of the function. This helps in understanding the problem better and serves as a reference for testing later.</a:t>
            </a:r>
          </a:p>
          <a:p>
            <a:r>
              <a:rPr lang="en-GB" sz="2400" b="0" i="0" dirty="0">
                <a:solidFill>
                  <a:srgbClr val="374151"/>
                </a:solidFill>
                <a:effectLst/>
                <a:latin typeface="Söhne"/>
              </a:rPr>
              <a:t>For instance, if designing a function to add two numbers, an example would be: 3+2=5</a:t>
            </a:r>
          </a:p>
          <a:p>
            <a:endParaRPr lang="en-GB" sz="2400" b="0" i="0" dirty="0">
              <a:solidFill>
                <a:srgbClr val="374151"/>
              </a:solidFill>
              <a:effectLst/>
              <a:latin typeface="Söhne"/>
            </a:endParaRPr>
          </a:p>
        </p:txBody>
      </p:sp>
    </p:spTree>
    <p:extLst>
      <p:ext uri="{BB962C8B-B14F-4D97-AF65-F5344CB8AC3E}">
        <p14:creationId xmlns:p14="http://schemas.microsoft.com/office/powerpoint/2010/main" val="1756781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Function Design Recipe (FDR): A Step-by-Step Guide</a:t>
            </a:r>
            <a:br>
              <a:rPr lang="en-GB" sz="3600" dirty="0"/>
            </a:b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fontScale="92500" lnSpcReduction="20000"/>
          </a:bodyPr>
          <a:lstStyle/>
          <a:p>
            <a:pPr marL="0" indent="0" algn="l">
              <a:buNone/>
            </a:pPr>
            <a:r>
              <a:rPr lang="en-GB" sz="2200" b="1" i="0" dirty="0">
                <a:solidFill>
                  <a:srgbClr val="374151"/>
                </a:solidFill>
                <a:effectLst/>
                <a:latin typeface="Söhne"/>
              </a:rPr>
              <a:t>3. Naming the Function</a:t>
            </a:r>
            <a:r>
              <a:rPr lang="en-GB" sz="2200" b="0" i="0" dirty="0">
                <a:solidFill>
                  <a:srgbClr val="374151"/>
                </a:solidFill>
                <a:effectLst/>
                <a:latin typeface="Söhne"/>
              </a:rPr>
              <a:t>:</a:t>
            </a:r>
          </a:p>
          <a:p>
            <a:pPr lvl="1"/>
            <a:r>
              <a:rPr lang="en-GB" b="0" i="0" dirty="0">
                <a:solidFill>
                  <a:srgbClr val="374151"/>
                </a:solidFill>
                <a:effectLst/>
                <a:latin typeface="Söhne"/>
              </a:rPr>
              <a:t>Choose a descriptive and concise name for the function that reflects its purpose.</a:t>
            </a:r>
          </a:p>
          <a:p>
            <a:pPr lvl="2"/>
            <a:r>
              <a:rPr lang="en-GB" b="0" i="0" dirty="0">
                <a:solidFill>
                  <a:srgbClr val="374151"/>
                </a:solidFill>
                <a:effectLst/>
                <a:latin typeface="Söhne"/>
              </a:rPr>
              <a:t>Avoid generic names like "</a:t>
            </a:r>
            <a:r>
              <a:rPr lang="en-GB" b="0" i="0" dirty="0" err="1">
                <a:solidFill>
                  <a:srgbClr val="374151"/>
                </a:solidFill>
                <a:effectLst/>
                <a:latin typeface="Söhne"/>
              </a:rPr>
              <a:t>doSomething</a:t>
            </a:r>
            <a:r>
              <a:rPr lang="en-GB" b="0" i="0" dirty="0">
                <a:solidFill>
                  <a:srgbClr val="374151"/>
                </a:solidFill>
                <a:effectLst/>
                <a:latin typeface="Söhne"/>
              </a:rPr>
              <a:t>" or "compute."</a:t>
            </a:r>
          </a:p>
          <a:p>
            <a:pPr lvl="2"/>
            <a:r>
              <a:rPr lang="en-GB" b="0" i="0" dirty="0">
                <a:solidFill>
                  <a:srgbClr val="374151"/>
                </a:solidFill>
                <a:effectLst/>
                <a:latin typeface="Söhne"/>
              </a:rPr>
              <a:t>Instead, opt for names like "</a:t>
            </a:r>
            <a:r>
              <a:rPr lang="en-GB" b="0" i="0" dirty="0" err="1">
                <a:solidFill>
                  <a:srgbClr val="374151"/>
                </a:solidFill>
                <a:effectLst/>
                <a:latin typeface="Söhne"/>
              </a:rPr>
              <a:t>addNumbers</a:t>
            </a:r>
            <a:r>
              <a:rPr lang="en-GB" b="0" i="0" dirty="0">
                <a:solidFill>
                  <a:srgbClr val="374151"/>
                </a:solidFill>
                <a:effectLst/>
                <a:latin typeface="Söhne"/>
              </a:rPr>
              <a:t>" or "</a:t>
            </a:r>
            <a:r>
              <a:rPr lang="en-GB" b="0" i="0" dirty="0" err="1">
                <a:solidFill>
                  <a:srgbClr val="374151"/>
                </a:solidFill>
                <a:effectLst/>
                <a:latin typeface="Söhne"/>
              </a:rPr>
              <a:t>calculateArea</a:t>
            </a:r>
            <a:r>
              <a:rPr lang="en-GB" b="0" i="0" dirty="0">
                <a:solidFill>
                  <a:srgbClr val="374151"/>
                </a:solidFill>
                <a:effectLst/>
                <a:latin typeface="Söhne"/>
              </a:rPr>
              <a:t>."</a:t>
            </a:r>
          </a:p>
          <a:p>
            <a:pPr marL="0" indent="0" algn="l">
              <a:buNone/>
            </a:pPr>
            <a:r>
              <a:rPr lang="en-GB" sz="2200" b="1" i="0" dirty="0">
                <a:solidFill>
                  <a:srgbClr val="374151"/>
                </a:solidFill>
                <a:effectLst/>
                <a:latin typeface="Söhne"/>
              </a:rPr>
              <a:t>4. Identifying Inputs</a:t>
            </a:r>
            <a:r>
              <a:rPr lang="en-GB" sz="2200" b="0" i="0" dirty="0">
                <a:solidFill>
                  <a:srgbClr val="374151"/>
                </a:solidFill>
                <a:effectLst/>
                <a:latin typeface="Söhne"/>
              </a:rPr>
              <a:t>:</a:t>
            </a:r>
          </a:p>
          <a:p>
            <a:pPr lvl="1"/>
            <a:r>
              <a:rPr lang="en-GB" b="0" i="0" dirty="0">
                <a:solidFill>
                  <a:srgbClr val="374151"/>
                </a:solidFill>
                <a:effectLst/>
                <a:latin typeface="Söhne"/>
              </a:rPr>
              <a:t>Determine what data or arguments the function requires to work.</a:t>
            </a:r>
          </a:p>
          <a:p>
            <a:pPr lvl="2"/>
            <a:r>
              <a:rPr lang="en-GB" b="0" i="0" dirty="0">
                <a:solidFill>
                  <a:srgbClr val="374151"/>
                </a:solidFill>
                <a:effectLst/>
                <a:latin typeface="Söhne"/>
              </a:rPr>
              <a:t>Specify the data type for each input (e.g., integer, string, list).</a:t>
            </a:r>
          </a:p>
          <a:p>
            <a:pPr lvl="2"/>
            <a:r>
              <a:rPr lang="en-GB" b="0" i="0" dirty="0">
                <a:solidFill>
                  <a:srgbClr val="374151"/>
                </a:solidFill>
                <a:effectLst/>
                <a:latin typeface="Söhne"/>
              </a:rPr>
              <a:t>For instance, a function that calculates the area of a rectangle would need two inputs: length and width, both of which could be of float or integer type.</a:t>
            </a:r>
          </a:p>
        </p:txBody>
      </p:sp>
    </p:spTree>
    <p:extLst>
      <p:ext uri="{BB962C8B-B14F-4D97-AF65-F5344CB8AC3E}">
        <p14:creationId xmlns:p14="http://schemas.microsoft.com/office/powerpoint/2010/main" val="626874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Function Design Recipe (FDR): A Step-by-Step Guide</a:t>
            </a:r>
            <a:br>
              <a:rPr lang="en-GB" sz="3600" dirty="0"/>
            </a:b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fontScale="92500" lnSpcReduction="10000"/>
          </a:bodyPr>
          <a:lstStyle/>
          <a:p>
            <a:pPr marL="0" indent="0" algn="l">
              <a:buNone/>
            </a:pPr>
            <a:r>
              <a:rPr lang="en-GB" sz="2200" b="1" dirty="0">
                <a:solidFill>
                  <a:srgbClr val="374151"/>
                </a:solidFill>
                <a:latin typeface="Söhne"/>
              </a:rPr>
              <a:t>5. </a:t>
            </a:r>
            <a:r>
              <a:rPr lang="en-GB" sz="2200" b="1" i="0" dirty="0">
                <a:solidFill>
                  <a:srgbClr val="374151"/>
                </a:solidFill>
                <a:effectLst/>
                <a:latin typeface="Söhne"/>
              </a:rPr>
              <a:t>Determining Outputs</a:t>
            </a:r>
            <a:r>
              <a:rPr lang="en-GB" sz="2200" b="0" i="0" dirty="0">
                <a:solidFill>
                  <a:srgbClr val="374151"/>
                </a:solidFill>
                <a:effectLst/>
                <a:latin typeface="Söhne"/>
              </a:rPr>
              <a:t>:</a:t>
            </a:r>
          </a:p>
          <a:p>
            <a:pPr lvl="1"/>
            <a:r>
              <a:rPr lang="en-GB" b="0" i="0" dirty="0">
                <a:solidFill>
                  <a:srgbClr val="374151"/>
                </a:solidFill>
                <a:effectLst/>
                <a:latin typeface="Söhne"/>
              </a:rPr>
              <a:t>Identify what the function should return after processing the inputs.</a:t>
            </a:r>
          </a:p>
          <a:p>
            <a:pPr lvl="2"/>
            <a:r>
              <a:rPr lang="en-GB" b="0" i="0" dirty="0">
                <a:solidFill>
                  <a:srgbClr val="374151"/>
                </a:solidFill>
                <a:effectLst/>
                <a:latin typeface="Söhne"/>
              </a:rPr>
              <a:t>Clearly define the type of the output (e.g., integer, string).</a:t>
            </a:r>
          </a:p>
          <a:p>
            <a:pPr lvl="2"/>
            <a:r>
              <a:rPr lang="en-GB" b="0" i="0" dirty="0">
                <a:solidFill>
                  <a:srgbClr val="374151"/>
                </a:solidFill>
                <a:effectLst/>
                <a:latin typeface="Söhne"/>
              </a:rPr>
              <a:t>Using the rectangle example: the function would return the area, which would be of type float or integer.</a:t>
            </a:r>
          </a:p>
          <a:p>
            <a:pPr marL="0" indent="0" algn="l">
              <a:buNone/>
            </a:pPr>
            <a:r>
              <a:rPr lang="en-GB" sz="2200" b="1" i="0" dirty="0">
                <a:solidFill>
                  <a:srgbClr val="374151"/>
                </a:solidFill>
                <a:effectLst/>
                <a:latin typeface="Söhne"/>
              </a:rPr>
              <a:t>6.Developing the Solution</a:t>
            </a:r>
            <a:r>
              <a:rPr lang="en-GB" sz="2200" b="0" i="0" dirty="0">
                <a:solidFill>
                  <a:srgbClr val="374151"/>
                </a:solidFill>
                <a:effectLst/>
                <a:latin typeface="Söhne"/>
              </a:rPr>
              <a:t>:</a:t>
            </a:r>
          </a:p>
          <a:p>
            <a:pPr lvl="1"/>
            <a:r>
              <a:rPr lang="en-GB" b="0" i="0" dirty="0">
                <a:solidFill>
                  <a:srgbClr val="374151"/>
                </a:solidFill>
                <a:effectLst/>
                <a:latin typeface="Söhne"/>
              </a:rPr>
              <a:t>This is where you'll write the actual code or logic of the function.</a:t>
            </a:r>
          </a:p>
          <a:p>
            <a:pPr lvl="2"/>
            <a:r>
              <a:rPr lang="en-GB" b="0" i="0" dirty="0">
                <a:solidFill>
                  <a:srgbClr val="374151"/>
                </a:solidFill>
                <a:effectLst/>
                <a:latin typeface="Söhne"/>
              </a:rPr>
              <a:t>Break down the problem into smaller tasks or steps.</a:t>
            </a:r>
          </a:p>
          <a:p>
            <a:pPr lvl="2"/>
            <a:r>
              <a:rPr lang="en-GB" b="0" i="0" dirty="0">
                <a:solidFill>
                  <a:srgbClr val="374151"/>
                </a:solidFill>
                <a:effectLst/>
                <a:latin typeface="Söhne"/>
              </a:rPr>
              <a:t>Implement each step methodically, keeping in mind the examples you've listed.</a:t>
            </a:r>
          </a:p>
        </p:txBody>
      </p:sp>
    </p:spTree>
    <p:extLst>
      <p:ext uri="{BB962C8B-B14F-4D97-AF65-F5344CB8AC3E}">
        <p14:creationId xmlns:p14="http://schemas.microsoft.com/office/powerpoint/2010/main" val="3570570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p:txBody>
          <a:bodyPr>
            <a:normAutofit/>
          </a:bodyPr>
          <a:lstStyle/>
          <a:p>
            <a:r>
              <a:rPr lang="en-US" dirty="0"/>
              <a:t>This week</a:t>
            </a:r>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fontScale="62500" lnSpcReduction="20000"/>
          </a:bodyPr>
          <a:lstStyle/>
          <a:p>
            <a:pPr algn="l">
              <a:buFont typeface="+mj-lt"/>
              <a:buAutoNum type="arabicPeriod"/>
            </a:pPr>
            <a:r>
              <a:rPr lang="en-GB" b="1" i="0" dirty="0">
                <a:solidFill>
                  <a:srgbClr val="374151"/>
                </a:solidFill>
                <a:effectLst/>
                <a:latin typeface="Söhne"/>
              </a:rPr>
              <a:t>Function Design Recipe (FDR)</a:t>
            </a:r>
            <a:r>
              <a:rPr lang="en-GB" b="0" i="0" dirty="0">
                <a:solidFill>
                  <a:srgbClr val="374151"/>
                </a:solidFill>
                <a:effectLst/>
                <a:latin typeface="Söhne"/>
              </a:rPr>
              <a:t>:</a:t>
            </a:r>
          </a:p>
          <a:p>
            <a:pPr marL="457200" lvl="1" indent="0" algn="l">
              <a:buNone/>
            </a:pPr>
            <a:r>
              <a:rPr lang="en-GB" b="0" i="0" dirty="0">
                <a:solidFill>
                  <a:srgbClr val="374151"/>
                </a:solidFill>
                <a:effectLst/>
                <a:latin typeface="Söhne"/>
              </a:rPr>
              <a:t>A systematic approach to crafting functions.</a:t>
            </a:r>
          </a:p>
          <a:p>
            <a:pPr algn="l">
              <a:buFont typeface="+mj-lt"/>
              <a:buAutoNum type="arabicPeriod"/>
            </a:pPr>
            <a:r>
              <a:rPr lang="en-GB" b="1" i="0" dirty="0">
                <a:solidFill>
                  <a:srgbClr val="374151"/>
                </a:solidFill>
                <a:effectLst/>
                <a:latin typeface="Söhne"/>
              </a:rPr>
              <a:t>Docstring</a:t>
            </a:r>
            <a:r>
              <a:rPr lang="en-GB" b="0" i="0" dirty="0">
                <a:solidFill>
                  <a:srgbClr val="374151"/>
                </a:solidFill>
                <a:effectLst/>
                <a:latin typeface="Söhne"/>
              </a:rPr>
              <a:t>:</a:t>
            </a:r>
          </a:p>
          <a:p>
            <a:pPr marL="457200" lvl="1" indent="0" algn="l">
              <a:buNone/>
            </a:pPr>
            <a:r>
              <a:rPr lang="en-GB" b="0" i="0" dirty="0">
                <a:solidFill>
                  <a:srgbClr val="374151"/>
                </a:solidFill>
                <a:effectLst/>
                <a:latin typeface="Söhne"/>
              </a:rPr>
              <a:t>Definition: A built-in string that describes a function or a module.</a:t>
            </a:r>
          </a:p>
          <a:p>
            <a:pPr marL="457200" lvl="1" indent="0" algn="l">
              <a:buNone/>
            </a:pPr>
            <a:r>
              <a:rPr lang="en-GB" b="0" i="0" dirty="0">
                <a:solidFill>
                  <a:srgbClr val="374151"/>
                </a:solidFill>
                <a:effectLst/>
                <a:latin typeface="Söhne"/>
              </a:rPr>
              <a:t>Purpose: Provides clarity on the function's purpose, parameters, and expected output.</a:t>
            </a:r>
          </a:p>
          <a:p>
            <a:pPr algn="l">
              <a:buFont typeface="+mj-lt"/>
              <a:buAutoNum type="arabicPeriod"/>
            </a:pPr>
            <a:r>
              <a:rPr lang="en-GB" b="1" i="0" dirty="0">
                <a:solidFill>
                  <a:srgbClr val="374151"/>
                </a:solidFill>
                <a:effectLst/>
                <a:latin typeface="Söhne"/>
              </a:rPr>
              <a:t>Doctest</a:t>
            </a:r>
            <a:r>
              <a:rPr lang="en-GB" b="0" i="0" dirty="0">
                <a:solidFill>
                  <a:srgbClr val="374151"/>
                </a:solidFill>
                <a:effectLst/>
                <a:latin typeface="Söhne"/>
              </a:rPr>
              <a:t>:</a:t>
            </a:r>
          </a:p>
          <a:p>
            <a:pPr marL="457200" lvl="1" indent="0" algn="l">
              <a:buNone/>
            </a:pPr>
            <a:r>
              <a:rPr lang="en-GB" b="0" i="0" dirty="0">
                <a:solidFill>
                  <a:srgbClr val="374151"/>
                </a:solidFill>
                <a:effectLst/>
                <a:latin typeface="Söhne"/>
              </a:rPr>
              <a:t>Definition: A tool embedded within Python to easily test functions.</a:t>
            </a:r>
          </a:p>
          <a:p>
            <a:pPr marL="457200" lvl="1" indent="0" algn="l">
              <a:buNone/>
            </a:pPr>
            <a:r>
              <a:rPr lang="en-GB" b="0" i="0" dirty="0">
                <a:solidFill>
                  <a:srgbClr val="374151"/>
                </a:solidFill>
                <a:effectLst/>
                <a:latin typeface="Söhne"/>
              </a:rPr>
              <a:t>Benefit: Embed test cases within the docstring to automatically validate function outputs.</a:t>
            </a:r>
          </a:p>
          <a:p>
            <a:pPr algn="l">
              <a:buFont typeface="+mj-lt"/>
              <a:buAutoNum type="arabicPeriod"/>
            </a:pPr>
            <a:r>
              <a:rPr lang="en-GB" b="1" i="0" dirty="0">
                <a:solidFill>
                  <a:srgbClr val="374151"/>
                </a:solidFill>
                <a:effectLst/>
                <a:latin typeface="Söhne"/>
              </a:rPr>
              <a:t>Algorithm Design</a:t>
            </a:r>
            <a:r>
              <a:rPr lang="en-GB" b="0" i="0" dirty="0">
                <a:solidFill>
                  <a:srgbClr val="374151"/>
                </a:solidFill>
                <a:effectLst/>
                <a:latin typeface="Söhne"/>
              </a:rPr>
              <a:t>:</a:t>
            </a:r>
          </a:p>
          <a:p>
            <a:pPr marL="457200" lvl="1" indent="0" algn="l">
              <a:buNone/>
            </a:pPr>
            <a:r>
              <a:rPr lang="en-GB" b="0" i="0" dirty="0">
                <a:solidFill>
                  <a:srgbClr val="374151"/>
                </a:solidFill>
                <a:effectLst/>
                <a:latin typeface="Söhne"/>
              </a:rPr>
              <a:t>Understand the process of creating a sequence of steps to solve a specific problem.</a:t>
            </a:r>
          </a:p>
          <a:p>
            <a:pPr algn="l">
              <a:buFont typeface="+mj-lt"/>
              <a:buAutoNum type="arabicPeriod"/>
            </a:pPr>
            <a:r>
              <a:rPr lang="en-GB" b="1" i="0" dirty="0">
                <a:solidFill>
                  <a:srgbClr val="374151"/>
                </a:solidFill>
                <a:effectLst/>
                <a:latin typeface="Söhne"/>
              </a:rPr>
              <a:t>Top-Down Design</a:t>
            </a:r>
            <a:r>
              <a:rPr lang="en-GB" b="0" i="0" dirty="0">
                <a:solidFill>
                  <a:srgbClr val="374151"/>
                </a:solidFill>
                <a:effectLst/>
                <a:latin typeface="Söhne"/>
              </a:rPr>
              <a:t>:</a:t>
            </a:r>
          </a:p>
          <a:p>
            <a:pPr marL="457200" lvl="1" indent="0" algn="l">
              <a:buNone/>
            </a:pPr>
            <a:r>
              <a:rPr lang="en-GB" b="0" i="0" dirty="0">
                <a:solidFill>
                  <a:srgbClr val="374151"/>
                </a:solidFill>
                <a:effectLst/>
                <a:latin typeface="Söhne"/>
              </a:rPr>
              <a:t>An approach to software design where you break down a system to gain insight into its compositional sub-systems.</a:t>
            </a:r>
          </a:p>
          <a:p>
            <a:endParaRPr lang="en-US" dirty="0"/>
          </a:p>
        </p:txBody>
      </p:sp>
    </p:spTree>
    <p:extLst>
      <p:ext uri="{BB962C8B-B14F-4D97-AF65-F5344CB8AC3E}">
        <p14:creationId xmlns:p14="http://schemas.microsoft.com/office/powerpoint/2010/main" val="1270356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Function Design Recipe (FDR): A Step-by-Step Guide</a:t>
            </a:r>
            <a:br>
              <a:rPr lang="en-GB" sz="3600" dirty="0"/>
            </a:b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a:bodyPr>
          <a:lstStyle/>
          <a:p>
            <a:pPr marL="0" indent="0" algn="l">
              <a:buNone/>
            </a:pPr>
            <a:r>
              <a:rPr lang="en-GB" sz="2000" b="1" i="0" dirty="0">
                <a:solidFill>
                  <a:srgbClr val="374151"/>
                </a:solidFill>
                <a:effectLst/>
                <a:latin typeface="Söhne"/>
              </a:rPr>
              <a:t>7. Testing the Solution</a:t>
            </a:r>
            <a:r>
              <a:rPr lang="en-GB" sz="2000" b="0" i="0" dirty="0">
                <a:solidFill>
                  <a:srgbClr val="374151"/>
                </a:solidFill>
                <a:effectLst/>
                <a:latin typeface="Söhne"/>
              </a:rPr>
              <a:t>:</a:t>
            </a:r>
          </a:p>
          <a:p>
            <a:pPr algn="l">
              <a:buFont typeface="Arial" panose="020B0604020202020204" pitchFamily="34" charset="0"/>
              <a:buChar char="•"/>
            </a:pPr>
            <a:r>
              <a:rPr lang="en-GB" sz="2000" b="0" i="0" dirty="0">
                <a:solidFill>
                  <a:srgbClr val="374151"/>
                </a:solidFill>
                <a:effectLst/>
                <a:latin typeface="Söhne"/>
              </a:rPr>
              <a:t>Once your function is implemented, use the examples you listed earlier to test its correctness.</a:t>
            </a:r>
          </a:p>
          <a:p>
            <a:pPr marL="742950" lvl="1" indent="-285750" algn="l">
              <a:buFont typeface="Arial" panose="020B0604020202020204" pitchFamily="34" charset="0"/>
              <a:buChar char="•"/>
            </a:pPr>
            <a:r>
              <a:rPr lang="en-GB" sz="1800" b="0" i="0" dirty="0">
                <a:solidFill>
                  <a:srgbClr val="374151"/>
                </a:solidFill>
                <a:effectLst/>
                <a:latin typeface="Söhne"/>
              </a:rPr>
              <a:t>Check if the function returns the expected outputs for the given inputs.</a:t>
            </a:r>
          </a:p>
          <a:p>
            <a:pPr marL="742950" lvl="1" indent="-285750" algn="l">
              <a:buFont typeface="Arial" panose="020B0604020202020204" pitchFamily="34" charset="0"/>
              <a:buChar char="•"/>
            </a:pPr>
            <a:r>
              <a:rPr lang="en-GB" sz="1800" b="0" i="0" dirty="0">
                <a:solidFill>
                  <a:srgbClr val="374151"/>
                </a:solidFill>
                <a:effectLst/>
                <a:latin typeface="Söhne"/>
              </a:rPr>
              <a:t>It's also a good practice to test with some edge cases or unexpected inputs to ensure robustness.</a:t>
            </a:r>
          </a:p>
        </p:txBody>
      </p:sp>
    </p:spTree>
    <p:extLst>
      <p:ext uri="{BB962C8B-B14F-4D97-AF65-F5344CB8AC3E}">
        <p14:creationId xmlns:p14="http://schemas.microsoft.com/office/powerpoint/2010/main" val="3900180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Function Design Recipe (FDR): A Step-by-Step Guide</a:t>
            </a:r>
            <a:br>
              <a:rPr lang="en-GB" sz="3600" dirty="0"/>
            </a:b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a:bodyPr>
          <a:lstStyle/>
          <a:p>
            <a:pPr marL="514350" indent="-514350" algn="l">
              <a:buAutoNum type="arabicPeriod"/>
            </a:pPr>
            <a:r>
              <a:rPr lang="en-GB" sz="2800" b="0" i="0" dirty="0">
                <a:solidFill>
                  <a:srgbClr val="343541"/>
                </a:solidFill>
                <a:effectLst/>
                <a:latin typeface="Söhne"/>
              </a:rPr>
              <a:t>Header </a:t>
            </a:r>
          </a:p>
          <a:p>
            <a:pPr marL="514350" indent="-514350" algn="l">
              <a:buAutoNum type="arabicPeriod"/>
            </a:pPr>
            <a:r>
              <a:rPr lang="en-GB" sz="2800" b="0" i="0" dirty="0">
                <a:solidFill>
                  <a:srgbClr val="343541"/>
                </a:solidFill>
                <a:effectLst/>
                <a:latin typeface="Söhne"/>
              </a:rPr>
              <a:t>Type contract </a:t>
            </a:r>
          </a:p>
          <a:p>
            <a:pPr marL="514350" indent="-514350" algn="l">
              <a:buAutoNum type="arabicPeriod"/>
            </a:pPr>
            <a:r>
              <a:rPr lang="en-GB" sz="2800" b="0" i="0" dirty="0">
                <a:solidFill>
                  <a:srgbClr val="343541"/>
                </a:solidFill>
                <a:effectLst/>
                <a:latin typeface="Söhne"/>
              </a:rPr>
              <a:t>Description </a:t>
            </a:r>
          </a:p>
          <a:p>
            <a:pPr marL="514350" indent="-514350" algn="l">
              <a:buAutoNum type="arabicPeriod"/>
            </a:pPr>
            <a:r>
              <a:rPr lang="en-GB" sz="2800" b="0" i="0" dirty="0">
                <a:solidFill>
                  <a:srgbClr val="343541"/>
                </a:solidFill>
                <a:effectLst/>
                <a:latin typeface="Söhne"/>
              </a:rPr>
              <a:t>Examples </a:t>
            </a:r>
          </a:p>
          <a:p>
            <a:pPr marL="514350" indent="-514350" algn="l">
              <a:buAutoNum type="arabicPeriod"/>
            </a:pPr>
            <a:r>
              <a:rPr lang="en-GB" sz="2800" b="0" i="0" dirty="0">
                <a:solidFill>
                  <a:srgbClr val="343541"/>
                </a:solidFill>
                <a:effectLst/>
                <a:latin typeface="Söhne"/>
              </a:rPr>
              <a:t>Body </a:t>
            </a:r>
          </a:p>
          <a:p>
            <a:pPr marL="514350" indent="-514350" algn="l">
              <a:buAutoNum type="arabicPeriod"/>
            </a:pPr>
            <a:r>
              <a:rPr lang="en-GB" sz="2800" b="0" i="0" dirty="0">
                <a:solidFill>
                  <a:srgbClr val="343541"/>
                </a:solidFill>
                <a:effectLst/>
                <a:latin typeface="Söhne"/>
              </a:rPr>
              <a:t> Test</a:t>
            </a:r>
            <a:endParaRPr lang="en-GB" sz="1800" b="0" i="0" dirty="0">
              <a:solidFill>
                <a:srgbClr val="374151"/>
              </a:solidFill>
              <a:effectLst/>
              <a:latin typeface="Söhne"/>
            </a:endParaRPr>
          </a:p>
        </p:txBody>
      </p:sp>
      <p:pic>
        <p:nvPicPr>
          <p:cNvPr id="2049" name="Picture 1" descr="User">
            <a:extLst>
              <a:ext uri="{FF2B5EF4-FFF2-40B4-BE49-F238E27FC236}">
                <a16:creationId xmlns:a16="http://schemas.microsoft.com/office/drawing/2014/main" id="{7C996C32-DE06-9CDF-8DA1-51B368AEB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362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Function Design Recipe (FDR) for </a:t>
            </a:r>
            <a:r>
              <a:rPr lang="en-GB" sz="3600" dirty="0" err="1"/>
              <a:t>days_difference</a:t>
            </a:r>
            <a:r>
              <a:rPr lang="en-GB" sz="3600" dirty="0"/>
              <a:t> Function</a:t>
            </a:r>
            <a:br>
              <a:rPr lang="en-GB" sz="3600" dirty="0"/>
            </a:b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229600" cy="4059195"/>
          </a:xfrm>
        </p:spPr>
        <p:txBody>
          <a:bodyPr>
            <a:normAutofit/>
          </a:bodyPr>
          <a:lstStyle/>
          <a:p>
            <a:pPr marL="514350" indent="-514350" algn="l">
              <a:buAutoNum type="arabicPeriod"/>
            </a:pPr>
            <a:r>
              <a:rPr lang="en-GB" sz="2800" b="0" i="0" dirty="0">
                <a:solidFill>
                  <a:srgbClr val="343541"/>
                </a:solidFill>
                <a:effectLst/>
                <a:latin typeface="Söhne"/>
              </a:rPr>
              <a:t>Header </a:t>
            </a:r>
          </a:p>
          <a:p>
            <a:pPr marL="514350" indent="-514350" algn="l">
              <a:buAutoNum type="arabicPeriod"/>
            </a:pPr>
            <a:endParaRPr lang="en-GB" sz="2800" dirty="0">
              <a:solidFill>
                <a:srgbClr val="343541"/>
              </a:solidFill>
              <a:latin typeface="Söhne"/>
            </a:endParaRPr>
          </a:p>
          <a:p>
            <a:pPr marL="514350" indent="-514350" algn="l">
              <a:buAutoNum type="arabicPeriod"/>
            </a:pPr>
            <a:endParaRPr lang="en-GB" sz="2800" b="0" i="0" dirty="0">
              <a:solidFill>
                <a:srgbClr val="343541"/>
              </a:solidFill>
              <a:effectLst/>
              <a:latin typeface="Söhne"/>
            </a:endParaRPr>
          </a:p>
          <a:p>
            <a:pPr marL="514350" indent="-514350">
              <a:buFont typeface="Arial"/>
              <a:buAutoNum type="arabicPeriod"/>
            </a:pPr>
            <a:r>
              <a:rPr lang="en-GB" sz="2800" b="0" i="0" dirty="0">
                <a:solidFill>
                  <a:srgbClr val="343541"/>
                </a:solidFill>
                <a:effectLst/>
                <a:latin typeface="Söhne"/>
              </a:rPr>
              <a:t>Type contract </a:t>
            </a:r>
          </a:p>
          <a:p>
            <a:pPr marL="514350" indent="-514350">
              <a:buFont typeface="Arial"/>
              <a:buAutoNum type="arabicPeriod"/>
            </a:pPr>
            <a:endParaRPr lang="en-GB" sz="2800" dirty="0">
              <a:solidFill>
                <a:srgbClr val="343541"/>
              </a:solidFill>
              <a:latin typeface="Söhne"/>
            </a:endParaRPr>
          </a:p>
          <a:p>
            <a:pPr marL="514350" indent="-514350">
              <a:buFont typeface="Arial"/>
              <a:buAutoNum type="arabicPeriod"/>
            </a:pPr>
            <a:endParaRPr lang="en-GB" sz="2800" dirty="0">
              <a:solidFill>
                <a:srgbClr val="343541"/>
              </a:solidFill>
              <a:latin typeface="Söhne"/>
            </a:endParaRPr>
          </a:p>
          <a:p>
            <a:pPr marL="514350" indent="-514350">
              <a:buFont typeface="Arial"/>
              <a:buAutoNum type="arabicPeriod"/>
            </a:pPr>
            <a:endParaRPr lang="en-GB" sz="2800" dirty="0">
              <a:solidFill>
                <a:srgbClr val="343541"/>
              </a:solidFill>
              <a:latin typeface="Söhne"/>
            </a:endParaRPr>
          </a:p>
          <a:p>
            <a:pPr marL="0" indent="0" algn="l">
              <a:buNone/>
            </a:pPr>
            <a:endParaRPr lang="en-GB" sz="2800" b="0" i="0" dirty="0">
              <a:solidFill>
                <a:srgbClr val="343541"/>
              </a:solidFill>
              <a:effectLst/>
              <a:latin typeface="Söhne"/>
            </a:endParaRPr>
          </a:p>
          <a:p>
            <a:pPr marL="514350" indent="-514350" algn="l">
              <a:buAutoNum type="arabicPeriod"/>
            </a:pPr>
            <a:endParaRPr lang="en-GB" sz="2800" b="0" i="0" dirty="0">
              <a:solidFill>
                <a:srgbClr val="343541"/>
              </a:solidFill>
              <a:effectLst/>
              <a:latin typeface="Söhne"/>
            </a:endParaRPr>
          </a:p>
        </p:txBody>
      </p:sp>
      <p:pic>
        <p:nvPicPr>
          <p:cNvPr id="3073" name="Picture 1" descr="User">
            <a:extLst>
              <a:ext uri="{FF2B5EF4-FFF2-40B4-BE49-F238E27FC236}">
                <a16:creationId xmlns:a16="http://schemas.microsoft.com/office/drawing/2014/main" id="{795E72DE-9FF7-AF62-2C78-FC046BFD9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8BF659E-B1CC-9CF4-2168-BCAD471F6D2E}"/>
              </a:ext>
            </a:extLst>
          </p:cNvPr>
          <p:cNvSpPr txBox="1"/>
          <p:nvPr/>
        </p:nvSpPr>
        <p:spPr>
          <a:xfrm>
            <a:off x="1198605" y="2373868"/>
            <a:ext cx="4572000" cy="369332"/>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def </a:t>
            </a:r>
            <a:r>
              <a:rPr lang="en-US" dirty="0" err="1">
                <a:latin typeface="Consolas" panose="020B0609020204030204" pitchFamily="49" charset="0"/>
                <a:cs typeface="Consolas" panose="020B0609020204030204" pitchFamily="49" charset="0"/>
              </a:rPr>
              <a:t>days_difference</a:t>
            </a:r>
            <a:r>
              <a:rPr lang="en-US" dirty="0">
                <a:latin typeface="Consolas" panose="020B0609020204030204" pitchFamily="49" charset="0"/>
                <a:cs typeface="Consolas" panose="020B0609020204030204" pitchFamily="49" charset="0"/>
              </a:rPr>
              <a:t>(day1, day2):</a:t>
            </a:r>
          </a:p>
        </p:txBody>
      </p:sp>
      <p:sp>
        <p:nvSpPr>
          <p:cNvPr id="9" name="TextBox 8">
            <a:extLst>
              <a:ext uri="{FF2B5EF4-FFF2-40B4-BE49-F238E27FC236}">
                <a16:creationId xmlns:a16="http://schemas.microsoft.com/office/drawing/2014/main" id="{11210498-08EA-1C1C-AF01-B11F29F7A582}"/>
              </a:ext>
            </a:extLst>
          </p:cNvPr>
          <p:cNvSpPr txBox="1"/>
          <p:nvPr/>
        </p:nvSpPr>
        <p:spPr>
          <a:xfrm>
            <a:off x="1198604" y="3886200"/>
            <a:ext cx="7327557" cy="1200329"/>
          </a:xfrm>
          <a:prstGeom prst="rect">
            <a:avLst/>
          </a:prstGeom>
          <a:noFill/>
        </p:spPr>
        <p:txBody>
          <a:bodyPr wrap="square">
            <a:spAutoFit/>
          </a:bodyPr>
          <a:lstStyle/>
          <a:p>
            <a:pPr algn="l"/>
            <a:r>
              <a:rPr lang="en-GB" b="0" i="0" dirty="0">
                <a:solidFill>
                  <a:srgbClr val="374151"/>
                </a:solidFill>
                <a:effectLst/>
                <a:latin typeface="Consolas" panose="020B0609020204030204" pitchFamily="49" charset="0"/>
                <a:cs typeface="Consolas" panose="020B0609020204030204" pitchFamily="49" charset="0"/>
              </a:rPr>
              <a:t>(</a:t>
            </a:r>
            <a:r>
              <a:rPr lang="en-GB" b="0" i="1" dirty="0" err="1">
                <a:solidFill>
                  <a:srgbClr val="374151"/>
                </a:solidFill>
                <a:effectLst/>
                <a:latin typeface="Consolas" panose="020B0609020204030204" pitchFamily="49" charset="0"/>
                <a:cs typeface="Consolas" panose="020B0609020204030204" pitchFamily="49" charset="0"/>
              </a:rPr>
              <a:t>int</a:t>
            </a:r>
            <a:r>
              <a:rPr lang="en-GB" b="0" i="0" dirty="0" err="1">
                <a:solidFill>
                  <a:srgbClr val="374151"/>
                </a:solidFill>
                <a:effectLst/>
                <a:latin typeface="Consolas" panose="020B0609020204030204" pitchFamily="49" charset="0"/>
                <a:cs typeface="Consolas" panose="020B0609020204030204" pitchFamily="49" charset="0"/>
              </a:rPr>
              <a:t>,</a:t>
            </a:r>
            <a:r>
              <a:rPr lang="en-GB" b="0" i="1" dirty="0" err="1">
                <a:solidFill>
                  <a:srgbClr val="374151"/>
                </a:solidFill>
                <a:effectLst/>
                <a:latin typeface="Consolas" panose="020B0609020204030204" pitchFamily="49" charset="0"/>
                <a:cs typeface="Consolas" panose="020B0609020204030204" pitchFamily="49" charset="0"/>
              </a:rPr>
              <a:t>int</a:t>
            </a:r>
            <a:r>
              <a:rPr lang="en-GB" b="0" i="0" dirty="0">
                <a:solidFill>
                  <a:srgbClr val="374151"/>
                </a:solidFill>
                <a:effectLst/>
                <a:latin typeface="Consolas" panose="020B0609020204030204" pitchFamily="49" charset="0"/>
                <a:cs typeface="Consolas" panose="020B0609020204030204" pitchFamily="49" charset="0"/>
              </a:rPr>
              <a:t>)→</a:t>
            </a:r>
            <a:r>
              <a:rPr lang="en-GB" b="0" i="1" dirty="0">
                <a:solidFill>
                  <a:srgbClr val="374151"/>
                </a:solidFill>
                <a:effectLst/>
                <a:latin typeface="Consolas" panose="020B0609020204030204" pitchFamily="49" charset="0"/>
                <a:cs typeface="Consolas" panose="020B0609020204030204" pitchFamily="49" charset="0"/>
              </a:rPr>
              <a:t>int</a:t>
            </a:r>
          </a:p>
          <a:p>
            <a:pPr algn="l"/>
            <a:endParaRPr lang="en-GB" b="0" i="1" dirty="0">
              <a:solidFill>
                <a:srgbClr val="374151"/>
              </a:solidFill>
              <a:effectLst/>
              <a:latin typeface="Consolas" panose="020B0609020204030204" pitchFamily="49" charset="0"/>
              <a:cs typeface="Consolas" panose="020B0609020204030204" pitchFamily="49" charset="0"/>
            </a:endParaRPr>
          </a:p>
          <a:p>
            <a:pPr algn="l"/>
            <a:r>
              <a:rPr lang="en-GB" b="0" i="0" dirty="0">
                <a:solidFill>
                  <a:srgbClr val="374151"/>
                </a:solidFill>
                <a:effectLst/>
                <a:latin typeface="Consolas" panose="020B0609020204030204" pitchFamily="49" charset="0"/>
                <a:cs typeface="Consolas" panose="020B0609020204030204" pitchFamily="49" charset="0"/>
              </a:rPr>
              <a:t>This indicates that the function takes in two integers and returns an integer.</a:t>
            </a:r>
          </a:p>
        </p:txBody>
      </p:sp>
    </p:spTree>
    <p:extLst>
      <p:ext uri="{BB962C8B-B14F-4D97-AF65-F5344CB8AC3E}">
        <p14:creationId xmlns:p14="http://schemas.microsoft.com/office/powerpoint/2010/main" val="4201873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Function Design Recipe (FDR) for </a:t>
            </a:r>
            <a:r>
              <a:rPr lang="en-GB" sz="3600" dirty="0" err="1"/>
              <a:t>days_difference</a:t>
            </a:r>
            <a:r>
              <a:rPr lang="en-GB" sz="3600" dirty="0"/>
              <a:t> Function</a:t>
            </a:r>
            <a:br>
              <a:rPr lang="en-GB" sz="3600" dirty="0"/>
            </a:b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229600" cy="5121876"/>
          </a:xfrm>
        </p:spPr>
        <p:txBody>
          <a:bodyPr>
            <a:normAutofit/>
          </a:bodyPr>
          <a:lstStyle/>
          <a:p>
            <a:pPr marL="0" indent="0">
              <a:buNone/>
            </a:pPr>
            <a:r>
              <a:rPr lang="en-GB" sz="2800" dirty="0">
                <a:solidFill>
                  <a:srgbClr val="343541"/>
                </a:solidFill>
                <a:latin typeface="Söhne"/>
              </a:rPr>
              <a:t>3</a:t>
            </a:r>
            <a:r>
              <a:rPr lang="en-GB" sz="2800" b="0" i="0" dirty="0">
                <a:solidFill>
                  <a:srgbClr val="343541"/>
                </a:solidFill>
                <a:effectLst/>
                <a:latin typeface="Söhne"/>
              </a:rPr>
              <a:t>. Description:</a:t>
            </a:r>
          </a:p>
          <a:p>
            <a:pPr marL="0" indent="0">
              <a:buNone/>
            </a:pPr>
            <a:r>
              <a:rPr lang="en-GB" sz="1600" b="0" i="0" dirty="0">
                <a:solidFill>
                  <a:srgbClr val="374151"/>
                </a:solidFill>
                <a:effectLst/>
                <a:latin typeface="Söhne"/>
              </a:rPr>
              <a:t>Return the number of days between </a:t>
            </a:r>
            <a:r>
              <a:rPr lang="en-GB" sz="1600" dirty="0"/>
              <a:t>day1</a:t>
            </a:r>
            <a:r>
              <a:rPr lang="en-GB" sz="1600" b="0" i="0" dirty="0">
                <a:solidFill>
                  <a:srgbClr val="374151"/>
                </a:solidFill>
                <a:effectLst/>
                <a:latin typeface="Söhne"/>
              </a:rPr>
              <a:t> and </a:t>
            </a:r>
            <a:r>
              <a:rPr lang="en-GB" sz="1600" dirty="0"/>
              <a:t>day2</a:t>
            </a:r>
            <a:r>
              <a:rPr lang="en-GB" sz="1600" b="0" i="0" dirty="0">
                <a:solidFill>
                  <a:srgbClr val="374151"/>
                </a:solidFill>
                <a:effectLst/>
                <a:latin typeface="Söhne"/>
              </a:rPr>
              <a:t>, which are both in the range 1-365 (thus indicating the day of the year).</a:t>
            </a:r>
          </a:p>
          <a:p>
            <a:pPr marL="0" indent="0">
              <a:buNone/>
            </a:pPr>
            <a:endParaRPr lang="en-GB" sz="1600" dirty="0">
              <a:solidFill>
                <a:srgbClr val="374151"/>
              </a:solidFill>
              <a:latin typeface="Söhne"/>
            </a:endParaRPr>
          </a:p>
          <a:p>
            <a:pPr marL="0" indent="0">
              <a:buNone/>
            </a:pPr>
            <a:r>
              <a:rPr lang="en-GB" sz="2800" b="0" i="0" dirty="0">
                <a:solidFill>
                  <a:srgbClr val="343541"/>
                </a:solidFill>
                <a:effectLst/>
                <a:latin typeface="Söhne"/>
              </a:rPr>
              <a:t>4. Examples:</a:t>
            </a:r>
          </a:p>
          <a:p>
            <a:pPr marL="0" indent="0" algn="l">
              <a:buNone/>
            </a:pPr>
            <a:r>
              <a:rPr lang="en-GB" sz="1600" b="0" i="0" dirty="0">
                <a:solidFill>
                  <a:srgbClr val="374151"/>
                </a:solidFill>
                <a:effectLst/>
                <a:latin typeface="Söhne"/>
              </a:rPr>
              <a:t>These are examples that demonstrate expected </a:t>
            </a:r>
            <a:r>
              <a:rPr lang="en-GB" sz="1600" b="0" i="0" dirty="0" err="1">
                <a:solidFill>
                  <a:srgbClr val="374151"/>
                </a:solidFill>
                <a:effectLst/>
                <a:latin typeface="Söhne"/>
              </a:rPr>
              <a:t>behavior</a:t>
            </a:r>
            <a:r>
              <a:rPr lang="en-GB" sz="1600" b="0" i="0" dirty="0">
                <a:solidFill>
                  <a:srgbClr val="374151"/>
                </a:solidFill>
                <a:effectLst/>
                <a:latin typeface="Söhne"/>
              </a:rPr>
              <a:t>:</a:t>
            </a:r>
          </a:p>
          <a:p>
            <a:pPr marL="0" indent="0">
              <a:buNone/>
            </a:pPr>
            <a:br>
              <a:rPr lang="en-GB" sz="1600" dirty="0">
                <a:effectLst/>
                <a:latin typeface="Söhne"/>
              </a:rPr>
            </a:br>
            <a:endParaRPr lang="en-GB" sz="1600" dirty="0">
              <a:effectLst/>
              <a:latin typeface="Söhne"/>
            </a:endParaRPr>
          </a:p>
          <a:p>
            <a:pPr marL="0" indent="0">
              <a:buNone/>
            </a:pPr>
            <a:endParaRPr lang="en-GB" sz="2800" b="0" i="0" dirty="0">
              <a:solidFill>
                <a:srgbClr val="343541"/>
              </a:solidFill>
              <a:effectLst/>
              <a:latin typeface="Söhne"/>
            </a:endParaRPr>
          </a:p>
          <a:p>
            <a:pPr marL="0" indent="0">
              <a:buNone/>
            </a:pPr>
            <a:br>
              <a:rPr lang="en-GB" sz="2800" b="0" i="0" dirty="0">
                <a:solidFill>
                  <a:srgbClr val="343541"/>
                </a:solidFill>
                <a:effectLst/>
                <a:latin typeface="Söhne"/>
              </a:rPr>
            </a:br>
            <a:endParaRPr lang="en-GB" sz="2800" b="0" i="0" dirty="0">
              <a:solidFill>
                <a:srgbClr val="343541"/>
              </a:solidFill>
              <a:effectLst/>
              <a:latin typeface="Söhne"/>
            </a:endParaRPr>
          </a:p>
          <a:p>
            <a:pPr marL="0" indent="0" algn="l">
              <a:buNone/>
            </a:pPr>
            <a:r>
              <a:rPr lang="en-GB" sz="2800" dirty="0">
                <a:solidFill>
                  <a:srgbClr val="343541"/>
                </a:solidFill>
                <a:latin typeface="Söhne"/>
              </a:rPr>
              <a:t>5. Body:</a:t>
            </a:r>
          </a:p>
          <a:p>
            <a:pPr marL="0" indent="0" algn="l">
              <a:buNone/>
            </a:pPr>
            <a:r>
              <a:rPr lang="en-GB" sz="1600" b="0" i="0" dirty="0">
                <a:solidFill>
                  <a:srgbClr val="374151"/>
                </a:solidFill>
                <a:effectLst/>
                <a:latin typeface="Söhne"/>
              </a:rPr>
              <a:t>This is the core logic of the function:</a:t>
            </a:r>
          </a:p>
          <a:p>
            <a:pPr marL="0" indent="0">
              <a:buNone/>
            </a:pPr>
            <a:endParaRPr lang="en-GB" sz="2800" b="0" i="0" dirty="0">
              <a:solidFill>
                <a:srgbClr val="343541"/>
              </a:solidFill>
              <a:effectLst/>
              <a:latin typeface="Söhne"/>
            </a:endParaRPr>
          </a:p>
          <a:p>
            <a:pPr marL="514350" indent="-514350" algn="l">
              <a:buAutoNum type="arabicPeriod"/>
            </a:pPr>
            <a:endParaRPr lang="en-GB" sz="2800" b="0" i="0" dirty="0">
              <a:solidFill>
                <a:srgbClr val="343541"/>
              </a:solidFill>
              <a:effectLst/>
              <a:latin typeface="Söhne"/>
            </a:endParaRPr>
          </a:p>
          <a:p>
            <a:pPr marL="514350" indent="-514350" algn="l">
              <a:buAutoNum type="arabicPeriod"/>
            </a:pPr>
            <a:endParaRPr lang="en-GB" sz="2800" b="0" i="0" dirty="0">
              <a:solidFill>
                <a:srgbClr val="343541"/>
              </a:solidFill>
              <a:effectLst/>
              <a:latin typeface="Söhne"/>
            </a:endParaRPr>
          </a:p>
        </p:txBody>
      </p:sp>
      <p:sp>
        <p:nvSpPr>
          <p:cNvPr id="5" name="TextBox 4">
            <a:extLst>
              <a:ext uri="{FF2B5EF4-FFF2-40B4-BE49-F238E27FC236}">
                <a16:creationId xmlns:a16="http://schemas.microsoft.com/office/drawing/2014/main" id="{BFDEE4D2-8C32-23BE-6089-B02767519BBF}"/>
              </a:ext>
            </a:extLst>
          </p:cNvPr>
          <p:cNvSpPr txBox="1"/>
          <p:nvPr/>
        </p:nvSpPr>
        <p:spPr>
          <a:xfrm>
            <a:off x="617837" y="3886367"/>
            <a:ext cx="7537622" cy="1754326"/>
          </a:xfrm>
          <a:prstGeom prst="rect">
            <a:avLst/>
          </a:prstGeom>
          <a:noFill/>
        </p:spPr>
        <p:txBody>
          <a:bodyPr wrap="square">
            <a:spAutoFit/>
          </a:bodyPr>
          <a:lstStyle/>
          <a:p>
            <a:r>
              <a:rPr lang="en-US" dirty="0"/>
              <a:t>&gt;&gt;&gt; </a:t>
            </a:r>
            <a:r>
              <a:rPr lang="en-US" dirty="0" err="1"/>
              <a:t>days_difference</a:t>
            </a:r>
            <a:r>
              <a:rPr lang="en-US" dirty="0"/>
              <a:t>(200, 224)</a:t>
            </a:r>
          </a:p>
          <a:p>
            <a:r>
              <a:rPr lang="en-US" dirty="0"/>
              <a:t>24</a:t>
            </a:r>
          </a:p>
          <a:p>
            <a:r>
              <a:rPr lang="en-US" dirty="0"/>
              <a:t>&gt;&gt;&gt; </a:t>
            </a:r>
            <a:r>
              <a:rPr lang="en-US" dirty="0" err="1"/>
              <a:t>days_difference</a:t>
            </a:r>
            <a:r>
              <a:rPr lang="en-US" dirty="0"/>
              <a:t>(50, 50)</a:t>
            </a:r>
          </a:p>
          <a:p>
            <a:r>
              <a:rPr lang="en-US" dirty="0"/>
              <a:t>0</a:t>
            </a:r>
          </a:p>
          <a:p>
            <a:r>
              <a:rPr lang="en-US" dirty="0"/>
              <a:t>&gt;&gt;&gt; </a:t>
            </a:r>
            <a:r>
              <a:rPr lang="en-US" dirty="0" err="1"/>
              <a:t>days_difference</a:t>
            </a:r>
            <a:r>
              <a:rPr lang="en-US" dirty="0"/>
              <a:t>(100, 99)</a:t>
            </a:r>
          </a:p>
          <a:p>
            <a:r>
              <a:rPr lang="en-US" dirty="0"/>
              <a:t>-1</a:t>
            </a:r>
          </a:p>
        </p:txBody>
      </p:sp>
      <p:sp>
        <p:nvSpPr>
          <p:cNvPr id="8" name="TextBox 7">
            <a:extLst>
              <a:ext uri="{FF2B5EF4-FFF2-40B4-BE49-F238E27FC236}">
                <a16:creationId xmlns:a16="http://schemas.microsoft.com/office/drawing/2014/main" id="{8F252A7A-CFC5-46E8-2BF7-5CE43A714974}"/>
              </a:ext>
            </a:extLst>
          </p:cNvPr>
          <p:cNvSpPr txBox="1"/>
          <p:nvPr/>
        </p:nvSpPr>
        <p:spPr>
          <a:xfrm>
            <a:off x="4386648" y="6216134"/>
            <a:ext cx="2718487" cy="369332"/>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return day2 - day1</a:t>
            </a:r>
          </a:p>
        </p:txBody>
      </p:sp>
    </p:spTree>
    <p:extLst>
      <p:ext uri="{BB962C8B-B14F-4D97-AF65-F5344CB8AC3E}">
        <p14:creationId xmlns:p14="http://schemas.microsoft.com/office/powerpoint/2010/main" val="2842495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Function Design Recipe (FDR) for </a:t>
            </a:r>
            <a:r>
              <a:rPr lang="en-GB" sz="3600" dirty="0" err="1"/>
              <a:t>days_difference</a:t>
            </a:r>
            <a:r>
              <a:rPr lang="en-GB" sz="3600" dirty="0"/>
              <a:t> Function</a:t>
            </a:r>
            <a:br>
              <a:rPr lang="en-GB" sz="3600" dirty="0"/>
            </a:b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229600" cy="5121876"/>
          </a:xfrm>
        </p:spPr>
        <p:txBody>
          <a:bodyPr>
            <a:normAutofit/>
          </a:bodyPr>
          <a:lstStyle/>
          <a:p>
            <a:pPr marL="0" indent="0" algn="l">
              <a:buNone/>
            </a:pPr>
            <a:r>
              <a:rPr lang="en-GB" sz="2400" b="1" i="0" dirty="0">
                <a:solidFill>
                  <a:srgbClr val="374151"/>
                </a:solidFill>
                <a:effectLst/>
                <a:latin typeface="Söhne"/>
              </a:rPr>
              <a:t>6- Test</a:t>
            </a:r>
            <a:r>
              <a:rPr lang="en-GB" sz="2400" b="0" i="0" dirty="0">
                <a:solidFill>
                  <a:srgbClr val="374151"/>
                </a:solidFill>
                <a:effectLst/>
                <a:latin typeface="Söhne"/>
              </a:rPr>
              <a:t>:</a:t>
            </a:r>
          </a:p>
          <a:p>
            <a:pPr marL="0" indent="0" algn="l">
              <a:buNone/>
            </a:pPr>
            <a:r>
              <a:rPr lang="en-GB" sz="1600" b="0" i="0" dirty="0">
                <a:solidFill>
                  <a:srgbClr val="374151"/>
                </a:solidFill>
                <a:effectLst/>
                <a:latin typeface="Söhne"/>
              </a:rPr>
              <a:t>Once the function is implemented, it should be tested with various inputs to ensure its correctness.</a:t>
            </a:r>
          </a:p>
          <a:p>
            <a:pPr marL="0" indent="0">
              <a:buNone/>
            </a:pPr>
            <a:r>
              <a:rPr lang="en-GB" sz="1600" dirty="0">
                <a:solidFill>
                  <a:srgbClr val="374151"/>
                </a:solidFill>
                <a:latin typeface="Söhne"/>
              </a:rPr>
              <a:t>Embed </a:t>
            </a:r>
            <a:r>
              <a:rPr lang="en-GB" sz="1600" b="0" i="0" dirty="0">
                <a:solidFill>
                  <a:srgbClr val="374151"/>
                </a:solidFill>
                <a:effectLst/>
                <a:latin typeface="Söhne"/>
              </a:rPr>
              <a:t>your test cases within the function's docstring, and then run </a:t>
            </a:r>
            <a:r>
              <a:rPr lang="en-GB" sz="1600" b="0" i="0" dirty="0" err="1">
                <a:solidFill>
                  <a:srgbClr val="374151"/>
                </a:solidFill>
                <a:effectLst/>
                <a:latin typeface="Söhne"/>
              </a:rPr>
              <a:t>doctest</a:t>
            </a:r>
            <a:r>
              <a:rPr lang="en-GB" sz="1600" b="0" i="0" dirty="0">
                <a:solidFill>
                  <a:srgbClr val="374151"/>
                </a:solidFill>
                <a:effectLst/>
                <a:latin typeface="Söhne"/>
              </a:rPr>
              <a:t> to execute those tests.</a:t>
            </a:r>
          </a:p>
          <a:p>
            <a:pPr marL="0" indent="0">
              <a:buNone/>
            </a:pPr>
            <a:br>
              <a:rPr lang="en-GB" sz="1600" b="0" i="0" dirty="0">
                <a:solidFill>
                  <a:srgbClr val="374151"/>
                </a:solidFill>
                <a:effectLst/>
                <a:latin typeface="Söhne"/>
              </a:rPr>
            </a:br>
            <a:endParaRPr lang="en-GB" sz="1600" b="0" i="0" dirty="0">
              <a:solidFill>
                <a:srgbClr val="374151"/>
              </a:solidFill>
              <a:effectLst/>
              <a:latin typeface="Söhne"/>
            </a:endParaRPr>
          </a:p>
        </p:txBody>
      </p:sp>
      <p:sp>
        <p:nvSpPr>
          <p:cNvPr id="6" name="TextBox 5">
            <a:extLst>
              <a:ext uri="{FF2B5EF4-FFF2-40B4-BE49-F238E27FC236}">
                <a16:creationId xmlns:a16="http://schemas.microsoft.com/office/drawing/2014/main" id="{DF399B20-5226-04BF-E3FD-7153B0AFC91E}"/>
              </a:ext>
            </a:extLst>
          </p:cNvPr>
          <p:cNvSpPr txBox="1"/>
          <p:nvPr/>
        </p:nvSpPr>
        <p:spPr>
          <a:xfrm>
            <a:off x="1371601" y="3121090"/>
            <a:ext cx="5770604" cy="3600986"/>
          </a:xfrm>
          <a:prstGeom prst="rect">
            <a:avLst/>
          </a:prstGeom>
          <a:noFill/>
        </p:spPr>
        <p:txBody>
          <a:bodyPr wrap="square">
            <a:spAutoFit/>
          </a:bodyPr>
          <a:lstStyle/>
          <a:p>
            <a:r>
              <a:rPr lang="en-US" sz="1200" dirty="0">
                <a:latin typeface="Consolas" panose="020B0609020204030204" pitchFamily="49" charset="0"/>
                <a:cs typeface="Consolas" panose="020B0609020204030204" pitchFamily="49" charset="0"/>
              </a:rPr>
              <a:t>def </a:t>
            </a:r>
            <a:r>
              <a:rPr lang="en-US" sz="1200" dirty="0" err="1">
                <a:latin typeface="Consolas" panose="020B0609020204030204" pitchFamily="49" charset="0"/>
                <a:cs typeface="Consolas" panose="020B0609020204030204" pitchFamily="49" charset="0"/>
              </a:rPr>
              <a:t>days_difference</a:t>
            </a:r>
            <a:r>
              <a:rPr lang="en-US" sz="1200" dirty="0">
                <a:latin typeface="Consolas" panose="020B0609020204030204" pitchFamily="49" charset="0"/>
                <a:cs typeface="Consolas" panose="020B0609020204030204" pitchFamily="49" charset="0"/>
              </a:rPr>
              <a:t>(day1, day2):</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(int, int) -&gt; int</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Return the number of days between day1 and day2, which are</a:t>
            </a:r>
          </a:p>
          <a:p>
            <a:r>
              <a:rPr lang="en-US" sz="1200" dirty="0">
                <a:latin typeface="Consolas" panose="020B0609020204030204" pitchFamily="49" charset="0"/>
                <a:cs typeface="Consolas" panose="020B0609020204030204" pitchFamily="49" charset="0"/>
              </a:rPr>
              <a:t>    both in the range 1-365 (thus indicating the day of the year).</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&gt;&gt;&gt; </a:t>
            </a:r>
            <a:r>
              <a:rPr lang="en-US" sz="1200" dirty="0" err="1">
                <a:latin typeface="Consolas" panose="020B0609020204030204" pitchFamily="49" charset="0"/>
                <a:cs typeface="Consolas" panose="020B0609020204030204" pitchFamily="49" charset="0"/>
              </a:rPr>
              <a:t>days_difference</a:t>
            </a:r>
            <a:r>
              <a:rPr lang="en-US" sz="1200" dirty="0">
                <a:latin typeface="Consolas" panose="020B0609020204030204" pitchFamily="49" charset="0"/>
                <a:cs typeface="Consolas" panose="020B0609020204030204" pitchFamily="49" charset="0"/>
              </a:rPr>
              <a:t>(200, 224)</a:t>
            </a:r>
          </a:p>
          <a:p>
            <a:r>
              <a:rPr lang="en-US" sz="1200" dirty="0">
                <a:latin typeface="Consolas" panose="020B0609020204030204" pitchFamily="49" charset="0"/>
                <a:cs typeface="Consolas" panose="020B0609020204030204" pitchFamily="49" charset="0"/>
              </a:rPr>
              <a:t>    24</a:t>
            </a:r>
          </a:p>
          <a:p>
            <a:r>
              <a:rPr lang="en-US" sz="1200" dirty="0">
                <a:latin typeface="Consolas" panose="020B0609020204030204" pitchFamily="49" charset="0"/>
                <a:cs typeface="Consolas" panose="020B0609020204030204" pitchFamily="49" charset="0"/>
              </a:rPr>
              <a:t>    &gt;&gt;&gt; </a:t>
            </a:r>
            <a:r>
              <a:rPr lang="en-US" sz="1200" dirty="0" err="1">
                <a:latin typeface="Consolas" panose="020B0609020204030204" pitchFamily="49" charset="0"/>
                <a:cs typeface="Consolas" panose="020B0609020204030204" pitchFamily="49" charset="0"/>
              </a:rPr>
              <a:t>days_difference</a:t>
            </a:r>
            <a:r>
              <a:rPr lang="en-US" sz="1200" dirty="0">
                <a:latin typeface="Consolas" panose="020B0609020204030204" pitchFamily="49" charset="0"/>
                <a:cs typeface="Consolas" panose="020B0609020204030204" pitchFamily="49" charset="0"/>
              </a:rPr>
              <a:t>(50, 50)</a:t>
            </a:r>
          </a:p>
          <a:p>
            <a:r>
              <a:rPr lang="en-US" sz="1200" dirty="0">
                <a:latin typeface="Consolas" panose="020B0609020204030204" pitchFamily="49" charset="0"/>
                <a:cs typeface="Consolas" panose="020B0609020204030204" pitchFamily="49" charset="0"/>
              </a:rPr>
              <a:t>    0</a:t>
            </a:r>
          </a:p>
          <a:p>
            <a:r>
              <a:rPr lang="en-US" sz="1200" dirty="0">
                <a:latin typeface="Consolas" panose="020B0609020204030204" pitchFamily="49" charset="0"/>
                <a:cs typeface="Consolas" panose="020B0609020204030204" pitchFamily="49" charset="0"/>
              </a:rPr>
              <a:t>    &gt;&gt;&gt; </a:t>
            </a:r>
            <a:r>
              <a:rPr lang="en-US" sz="1200" dirty="0" err="1">
                <a:latin typeface="Consolas" panose="020B0609020204030204" pitchFamily="49" charset="0"/>
                <a:cs typeface="Consolas" panose="020B0609020204030204" pitchFamily="49" charset="0"/>
              </a:rPr>
              <a:t>days_difference</a:t>
            </a:r>
            <a:r>
              <a:rPr lang="en-US" sz="1200" dirty="0">
                <a:latin typeface="Consolas" panose="020B0609020204030204" pitchFamily="49" charset="0"/>
                <a:cs typeface="Consolas" panose="020B0609020204030204" pitchFamily="49" charset="0"/>
              </a:rPr>
              <a:t>(100, 99)</a:t>
            </a:r>
          </a:p>
          <a:p>
            <a:r>
              <a:rPr lang="en-US" sz="1200" dirty="0">
                <a:latin typeface="Consolas" panose="020B0609020204030204" pitchFamily="49" charset="0"/>
                <a:cs typeface="Consolas" panose="020B0609020204030204" pitchFamily="49" charset="0"/>
              </a:rPr>
              <a:t>    -1</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return day2 - day1</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if __name__ == "__main__":</a:t>
            </a:r>
          </a:p>
          <a:p>
            <a:r>
              <a:rPr lang="en-US" sz="1200" dirty="0">
                <a:latin typeface="Consolas" panose="020B0609020204030204" pitchFamily="49" charset="0"/>
                <a:cs typeface="Consolas" panose="020B0609020204030204" pitchFamily="49" charset="0"/>
              </a:rPr>
              <a:t>    import </a:t>
            </a:r>
            <a:r>
              <a:rPr lang="en-US" sz="1200" dirty="0" err="1">
                <a:latin typeface="Consolas" panose="020B0609020204030204" pitchFamily="49" charset="0"/>
                <a:cs typeface="Consolas" panose="020B0609020204030204" pitchFamily="49" charset="0"/>
              </a:rPr>
              <a:t>doctest</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doctest.testmod</a:t>
            </a:r>
            <a:r>
              <a:rPr lang="en-US" sz="1200" dirty="0">
                <a:latin typeface="Consolas" panose="020B0609020204030204" pitchFamily="49" charset="0"/>
                <a:cs typeface="Consolas" panose="020B0609020204030204" pitchFamily="49" charset="0"/>
              </a:rPr>
              <a:t>(verbose=True)</a:t>
            </a:r>
          </a:p>
        </p:txBody>
      </p:sp>
    </p:spTree>
    <p:extLst>
      <p:ext uri="{BB962C8B-B14F-4D97-AF65-F5344CB8AC3E}">
        <p14:creationId xmlns:p14="http://schemas.microsoft.com/office/powerpoint/2010/main" val="1412664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err="1"/>
              <a:t>doctest</a:t>
            </a:r>
            <a:r>
              <a:rPr lang="en-GB" sz="3600" dirty="0"/>
              <a:t>: Streamlining Python Testing</a:t>
            </a:r>
            <a:br>
              <a:rPr lang="en-GB" sz="3600" dirty="0"/>
            </a:b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229600" cy="5121876"/>
          </a:xfrm>
        </p:spPr>
        <p:txBody>
          <a:bodyPr>
            <a:normAutofit lnSpcReduction="10000"/>
          </a:bodyPr>
          <a:lstStyle/>
          <a:p>
            <a:pPr marL="0" indent="0" algn="l">
              <a:buNone/>
            </a:pPr>
            <a:r>
              <a:rPr lang="en-GB" sz="1600" b="1" i="0" dirty="0">
                <a:solidFill>
                  <a:srgbClr val="374151"/>
                </a:solidFill>
                <a:effectLst/>
                <a:latin typeface="Söhne"/>
              </a:rPr>
              <a:t>What is </a:t>
            </a:r>
            <a:r>
              <a:rPr lang="en-GB" sz="1600" b="1" i="0" dirty="0" err="1">
                <a:solidFill>
                  <a:srgbClr val="374151"/>
                </a:solidFill>
                <a:effectLst/>
                <a:latin typeface="Söhne"/>
              </a:rPr>
              <a:t>doctest</a:t>
            </a:r>
            <a:r>
              <a:rPr lang="en-GB" sz="1600" b="1" i="0" dirty="0">
                <a:solidFill>
                  <a:srgbClr val="374151"/>
                </a:solidFill>
                <a:effectLst/>
                <a:latin typeface="Söhne"/>
              </a:rPr>
              <a:t>?</a:t>
            </a:r>
          </a:p>
          <a:p>
            <a:r>
              <a:rPr lang="en-GB" sz="1600" i="0" dirty="0">
                <a:solidFill>
                  <a:srgbClr val="374151"/>
                </a:solidFill>
                <a:effectLst/>
                <a:latin typeface="Söhne"/>
              </a:rPr>
              <a:t>An in-built Python module that turns your docstrings into test cases.</a:t>
            </a:r>
          </a:p>
          <a:p>
            <a:r>
              <a:rPr lang="en-GB" sz="1600" i="0" dirty="0">
                <a:solidFill>
                  <a:srgbClr val="374151"/>
                </a:solidFill>
                <a:effectLst/>
                <a:latin typeface="Söhne"/>
              </a:rPr>
              <a:t>It identifies text resembling interactive Python sessions within docstrings and executes them.</a:t>
            </a:r>
          </a:p>
          <a:p>
            <a:pPr marL="0" indent="0" algn="l">
              <a:buNone/>
            </a:pPr>
            <a:r>
              <a:rPr lang="en-GB" sz="1600" b="1" i="0" dirty="0">
                <a:solidFill>
                  <a:srgbClr val="374151"/>
                </a:solidFill>
                <a:effectLst/>
                <a:latin typeface="Söhne"/>
              </a:rPr>
              <a:t>Key Features:</a:t>
            </a:r>
          </a:p>
          <a:p>
            <a:r>
              <a:rPr lang="en-GB" sz="1600" i="0" dirty="0">
                <a:solidFill>
                  <a:srgbClr val="374151"/>
                </a:solidFill>
                <a:effectLst/>
                <a:latin typeface="Söhne"/>
              </a:rPr>
              <a:t>Automatic Verification: Ensures code snippets in docstrings work precisely as illustrated.</a:t>
            </a:r>
          </a:p>
          <a:p>
            <a:r>
              <a:rPr lang="en-GB" sz="1600" i="0" dirty="0">
                <a:solidFill>
                  <a:srgbClr val="374151"/>
                </a:solidFill>
                <a:effectLst/>
                <a:latin typeface="Söhne"/>
              </a:rPr>
              <a:t>Simplicity: No need for a separate test file; write tests directly within your functions or methods.</a:t>
            </a:r>
          </a:p>
          <a:p>
            <a:r>
              <a:rPr lang="en-GB" sz="1600" i="0" dirty="0">
                <a:solidFill>
                  <a:srgbClr val="374151"/>
                </a:solidFill>
                <a:effectLst/>
                <a:latin typeface="Söhne"/>
              </a:rPr>
              <a:t>Interactive Session Replication: Makes your documentation more informative and verifiable.</a:t>
            </a:r>
          </a:p>
          <a:p>
            <a:pPr marL="0" indent="0" algn="l">
              <a:buNone/>
            </a:pPr>
            <a:r>
              <a:rPr lang="en-GB" sz="1600" b="1" i="0" dirty="0">
                <a:solidFill>
                  <a:srgbClr val="374151"/>
                </a:solidFill>
                <a:effectLst/>
                <a:latin typeface="Söhne"/>
              </a:rPr>
              <a:t>Common Usage:</a:t>
            </a:r>
          </a:p>
          <a:p>
            <a:r>
              <a:rPr lang="en-GB" sz="1600" i="0" dirty="0">
                <a:solidFill>
                  <a:srgbClr val="374151"/>
                </a:solidFill>
                <a:effectLst/>
                <a:latin typeface="Söhne"/>
              </a:rPr>
              <a:t>Embed test cases within a function's docstring.</a:t>
            </a:r>
          </a:p>
          <a:p>
            <a:r>
              <a:rPr lang="en-GB" sz="1600" i="0" dirty="0">
                <a:solidFill>
                  <a:srgbClr val="374151"/>
                </a:solidFill>
                <a:effectLst/>
                <a:latin typeface="Söhne"/>
              </a:rPr>
              <a:t>Run </a:t>
            </a:r>
            <a:r>
              <a:rPr lang="en-GB" sz="1600" i="0" dirty="0" err="1">
                <a:solidFill>
                  <a:srgbClr val="374151"/>
                </a:solidFill>
                <a:effectLst/>
                <a:latin typeface="Söhne"/>
              </a:rPr>
              <a:t>doctest.testmod</a:t>
            </a:r>
            <a:r>
              <a:rPr lang="en-GB" sz="1600" i="0" dirty="0">
                <a:solidFill>
                  <a:srgbClr val="374151"/>
                </a:solidFill>
                <a:effectLst/>
                <a:latin typeface="Söhne"/>
              </a:rPr>
              <a:t>() to execute the tests.</a:t>
            </a:r>
          </a:p>
          <a:p>
            <a:r>
              <a:rPr lang="en-GB" sz="1600" i="0" dirty="0">
                <a:solidFill>
                  <a:srgbClr val="374151"/>
                </a:solidFill>
                <a:effectLst/>
                <a:latin typeface="Söhne"/>
              </a:rPr>
              <a:t>View results: No news is good news! (i.e., no output means all tests passed.)</a:t>
            </a:r>
          </a:p>
          <a:p>
            <a:r>
              <a:rPr lang="en-GB" sz="1600" dirty="0">
                <a:solidFill>
                  <a:srgbClr val="374151"/>
                </a:solidFill>
                <a:latin typeface="Söhne"/>
              </a:rPr>
              <a:t>Or use </a:t>
            </a:r>
            <a:r>
              <a:rPr lang="en-GB" sz="1600" dirty="0" err="1">
                <a:solidFill>
                  <a:srgbClr val="374151"/>
                </a:solidFill>
                <a:latin typeface="Söhne"/>
              </a:rPr>
              <a:t>doctest.testmod</a:t>
            </a:r>
            <a:r>
              <a:rPr lang="en-GB" sz="1600" dirty="0">
                <a:solidFill>
                  <a:srgbClr val="374151"/>
                </a:solidFill>
                <a:latin typeface="Söhne"/>
              </a:rPr>
              <a:t>(verbose=True) to see a report anyway</a:t>
            </a:r>
          </a:p>
          <a:p>
            <a:endParaRPr lang="en-GB" sz="1600" i="0" dirty="0">
              <a:solidFill>
                <a:srgbClr val="374151"/>
              </a:solidFill>
              <a:effectLst/>
              <a:latin typeface="Söhne"/>
            </a:endParaRPr>
          </a:p>
          <a:p>
            <a:pPr marL="0" indent="0" algn="l">
              <a:buNone/>
            </a:pPr>
            <a:r>
              <a:rPr lang="en-GB" sz="1600" b="1" i="0" dirty="0">
                <a:solidFill>
                  <a:srgbClr val="374151"/>
                </a:solidFill>
                <a:effectLst/>
                <a:latin typeface="Söhne"/>
              </a:rPr>
              <a:t>Learn More:</a:t>
            </a:r>
          </a:p>
          <a:p>
            <a:pPr marL="0" indent="0" algn="l">
              <a:buNone/>
            </a:pPr>
            <a:r>
              <a:rPr lang="en-GB" sz="1600" b="1" i="0" dirty="0">
                <a:solidFill>
                  <a:srgbClr val="374151"/>
                </a:solidFill>
                <a:effectLst/>
                <a:latin typeface="Söhne"/>
              </a:rPr>
              <a:t> </a:t>
            </a:r>
            <a:br>
              <a:rPr lang="en-GB" sz="1600" b="1" i="0" dirty="0">
                <a:solidFill>
                  <a:srgbClr val="374151"/>
                </a:solidFill>
                <a:effectLst/>
                <a:latin typeface="Söhne"/>
              </a:rPr>
            </a:br>
            <a:r>
              <a:rPr lang="en-GB" sz="1600" b="1" i="0" dirty="0">
                <a:solidFill>
                  <a:srgbClr val="374151"/>
                </a:solidFill>
                <a:effectLst/>
                <a:latin typeface="Söhne"/>
                <a:hlinkClick r:id="rId2"/>
              </a:rPr>
              <a:t>https://docs.python.org/3/library/doctest.html</a:t>
            </a:r>
            <a:r>
              <a:rPr lang="en-GB" sz="1600" b="1" i="0" dirty="0">
                <a:solidFill>
                  <a:srgbClr val="374151"/>
                </a:solidFill>
                <a:effectLst/>
                <a:latin typeface="Söhne"/>
              </a:rPr>
              <a:t>   </a:t>
            </a:r>
          </a:p>
          <a:p>
            <a:pPr marL="0" indent="0" algn="l">
              <a:buNone/>
            </a:pPr>
            <a:br>
              <a:rPr lang="en-GB" sz="1600" b="1" i="0" dirty="0">
                <a:solidFill>
                  <a:srgbClr val="374151"/>
                </a:solidFill>
                <a:effectLst/>
                <a:latin typeface="Söhne"/>
              </a:rPr>
            </a:br>
            <a:endParaRPr lang="en-GB" sz="1100" b="0" i="0" dirty="0">
              <a:solidFill>
                <a:srgbClr val="374151"/>
              </a:solidFill>
              <a:effectLst/>
              <a:latin typeface="Söhne"/>
            </a:endParaRPr>
          </a:p>
        </p:txBody>
      </p:sp>
    </p:spTree>
    <p:extLst>
      <p:ext uri="{BB962C8B-B14F-4D97-AF65-F5344CB8AC3E}">
        <p14:creationId xmlns:p14="http://schemas.microsoft.com/office/powerpoint/2010/main" val="3801038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Practice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229600" cy="5121876"/>
          </a:xfrm>
        </p:spPr>
        <p:txBody>
          <a:bodyPr>
            <a:normAutofit/>
          </a:bodyPr>
          <a:lstStyle/>
          <a:p>
            <a:pPr algn="l"/>
            <a:r>
              <a:rPr lang="en-GB" sz="2800" b="1" i="0" dirty="0">
                <a:solidFill>
                  <a:srgbClr val="374151"/>
                </a:solidFill>
                <a:effectLst/>
                <a:latin typeface="Söhne"/>
              </a:rPr>
              <a:t>Following the function design recipe, define a function that takes in a string of text and counts the occurrences of each word.</a:t>
            </a:r>
            <a:r>
              <a:rPr lang="en-GB" sz="2800" b="0" i="0" dirty="0">
                <a:solidFill>
                  <a:srgbClr val="374151"/>
                </a:solidFill>
                <a:effectLst/>
                <a:latin typeface="Söhne"/>
              </a:rPr>
              <a:t> The function should return a dictionary where the keys are the words and the values are the counts. Words should be considered case-insensitive, and punctuation should be ignored. Further, write the </a:t>
            </a:r>
            <a:r>
              <a:rPr lang="en-GB" sz="2800" b="0" i="0" dirty="0" err="1">
                <a:solidFill>
                  <a:srgbClr val="374151"/>
                </a:solidFill>
                <a:effectLst/>
                <a:latin typeface="Söhne"/>
              </a:rPr>
              <a:t>doctest</a:t>
            </a:r>
            <a:r>
              <a:rPr lang="en-GB" sz="2800" b="0" i="0" dirty="0">
                <a:solidFill>
                  <a:srgbClr val="374151"/>
                </a:solidFill>
                <a:effectLst/>
                <a:latin typeface="Söhne"/>
              </a:rPr>
              <a:t> instructions to test it.</a:t>
            </a:r>
          </a:p>
        </p:txBody>
      </p:sp>
    </p:spTree>
    <p:extLst>
      <p:ext uri="{BB962C8B-B14F-4D97-AF65-F5344CB8AC3E}">
        <p14:creationId xmlns:p14="http://schemas.microsoft.com/office/powerpoint/2010/main" val="87263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0"/>
            <a:ext cx="8229600" cy="1143000"/>
          </a:xfrm>
        </p:spPr>
        <p:txBody>
          <a:bodyPr>
            <a:noAutofit/>
          </a:bodyPr>
          <a:lstStyle/>
          <a:p>
            <a:pPr algn="l"/>
            <a:r>
              <a:rPr lang="en-GB" sz="3600" dirty="0"/>
              <a:t>Practice </a:t>
            </a:r>
            <a:endParaRPr lang="en-US" sz="3600" dirty="0"/>
          </a:p>
        </p:txBody>
      </p:sp>
      <p:sp>
        <p:nvSpPr>
          <p:cNvPr id="7" name="TextBox 6">
            <a:extLst>
              <a:ext uri="{FF2B5EF4-FFF2-40B4-BE49-F238E27FC236}">
                <a16:creationId xmlns:a16="http://schemas.microsoft.com/office/drawing/2014/main" id="{347625DC-9C00-30F6-74EF-991CBBDF4A05}"/>
              </a:ext>
            </a:extLst>
          </p:cNvPr>
          <p:cNvSpPr txBox="1"/>
          <p:nvPr/>
        </p:nvSpPr>
        <p:spPr>
          <a:xfrm>
            <a:off x="457200" y="908421"/>
            <a:ext cx="8031892" cy="5447645"/>
          </a:xfrm>
          <a:prstGeom prst="rect">
            <a:avLst/>
          </a:prstGeom>
          <a:noFill/>
        </p:spPr>
        <p:txBody>
          <a:bodyPr wrap="square">
            <a:spAutoFit/>
          </a:bodyPr>
          <a:lstStyle/>
          <a:p>
            <a:r>
              <a:rPr lang="en-US" sz="1200" dirty="0">
                <a:latin typeface="Consolas" panose="020B0609020204030204" pitchFamily="49" charset="0"/>
                <a:cs typeface="Consolas" panose="020B0609020204030204" pitchFamily="49" charset="0"/>
              </a:rPr>
              <a:t>def </a:t>
            </a:r>
            <a:r>
              <a:rPr lang="en-US" sz="1200" dirty="0" err="1">
                <a:latin typeface="Consolas" panose="020B0609020204030204" pitchFamily="49" charset="0"/>
                <a:cs typeface="Consolas" panose="020B0609020204030204" pitchFamily="49" charset="0"/>
              </a:rPr>
              <a:t>word_count</a:t>
            </a:r>
            <a:r>
              <a:rPr lang="en-US" sz="1200" dirty="0">
                <a:latin typeface="Consolas" panose="020B0609020204030204" pitchFamily="49" charset="0"/>
                <a:cs typeface="Consolas" panose="020B0609020204030204" pitchFamily="49" charset="0"/>
              </a:rPr>
              <a:t>(text):</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str -&gt; </a:t>
            </a:r>
            <a:r>
              <a:rPr lang="en-US" sz="1200" dirty="0" err="1">
                <a:latin typeface="Consolas" panose="020B0609020204030204" pitchFamily="49" charset="0"/>
                <a:cs typeface="Consolas" panose="020B0609020204030204" pitchFamily="49" charset="0"/>
              </a:rPr>
              <a:t>Dict</a:t>
            </a:r>
            <a:r>
              <a:rPr lang="en-US" sz="1200" dirty="0">
                <a:latin typeface="Consolas" panose="020B0609020204030204" pitchFamily="49" charset="0"/>
                <a:cs typeface="Consolas" panose="020B0609020204030204" pitchFamily="49" charset="0"/>
              </a:rPr>
              <a:t>[str, int]</a:t>
            </a:r>
          </a:p>
          <a:p>
            <a:r>
              <a:rPr lang="en-US" sz="1200" dirty="0">
                <a:latin typeface="Consolas" panose="020B0609020204030204" pitchFamily="49" charset="0"/>
                <a:cs typeface="Consolas" panose="020B0609020204030204" pitchFamily="49" charset="0"/>
              </a:rPr>
              <a:t>    Count the frequency of each word in the provided text. </a:t>
            </a:r>
          </a:p>
          <a:p>
            <a:r>
              <a:rPr lang="en-US" sz="1200" dirty="0">
                <a:latin typeface="Consolas" panose="020B0609020204030204" pitchFamily="49" charset="0"/>
                <a:cs typeface="Consolas" panose="020B0609020204030204" pitchFamily="49" charset="0"/>
              </a:rPr>
              <a:t>    Consider words as case-insensitive and ignore common punctuation.</a:t>
            </a:r>
          </a:p>
          <a:p>
            <a:r>
              <a:rPr lang="en-US" sz="1200" dirty="0">
                <a:latin typeface="Consolas" panose="020B0609020204030204" pitchFamily="49" charset="0"/>
                <a:cs typeface="Consolas" panose="020B0609020204030204" pitchFamily="49" charset="0"/>
              </a:rPr>
              <a:t>    &gt;&gt;&gt; </a:t>
            </a:r>
            <a:r>
              <a:rPr lang="en-US" sz="1200" dirty="0" err="1">
                <a:latin typeface="Consolas" panose="020B0609020204030204" pitchFamily="49" charset="0"/>
                <a:cs typeface="Consolas" panose="020B0609020204030204" pitchFamily="49" charset="0"/>
              </a:rPr>
              <a:t>word_count</a:t>
            </a:r>
            <a:r>
              <a:rPr lang="en-US" sz="1200" dirty="0">
                <a:latin typeface="Consolas" panose="020B0609020204030204" pitchFamily="49" charset="0"/>
                <a:cs typeface="Consolas" panose="020B0609020204030204" pitchFamily="49" charset="0"/>
              </a:rPr>
              <a:t>('Hello, hello world!')</a:t>
            </a:r>
          </a:p>
          <a:p>
            <a:r>
              <a:rPr lang="en-US" sz="1200" dirty="0">
                <a:latin typeface="Consolas" panose="020B0609020204030204" pitchFamily="49" charset="0"/>
                <a:cs typeface="Consolas" panose="020B0609020204030204" pitchFamily="49" charset="0"/>
              </a:rPr>
              <a:t>    {'hello': 2, 'world': 1}</a:t>
            </a:r>
          </a:p>
          <a:p>
            <a:r>
              <a:rPr lang="en-US" sz="1200" dirty="0">
                <a:latin typeface="Consolas" panose="020B0609020204030204" pitchFamily="49" charset="0"/>
                <a:cs typeface="Consolas" panose="020B0609020204030204" pitchFamily="49" charset="0"/>
              </a:rPr>
              <a:t>    &gt;&gt;&gt; </a:t>
            </a:r>
            <a:r>
              <a:rPr lang="en-US" sz="1200" dirty="0" err="1">
                <a:latin typeface="Consolas" panose="020B0609020204030204" pitchFamily="49" charset="0"/>
                <a:cs typeface="Consolas" panose="020B0609020204030204" pitchFamily="49" charset="0"/>
              </a:rPr>
              <a:t>word_count</a:t>
            </a:r>
            <a:r>
              <a:rPr lang="en-US" sz="1200" dirty="0">
                <a:latin typeface="Consolas" panose="020B0609020204030204" pitchFamily="49" charset="0"/>
                <a:cs typeface="Consolas" panose="020B0609020204030204" pitchFamily="49" charset="0"/>
              </a:rPr>
              <a:t>('A rose is a rose.')</a:t>
            </a:r>
          </a:p>
          <a:p>
            <a:r>
              <a:rPr lang="en-US" sz="1200" dirty="0">
                <a:latin typeface="Consolas" panose="020B0609020204030204" pitchFamily="49" charset="0"/>
                <a:cs typeface="Consolas" panose="020B0609020204030204" pitchFamily="49" charset="0"/>
              </a:rPr>
              <a:t>    {'a': 2, 'rose': 2, 'is': 1}</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text = </a:t>
            </a:r>
            <a:r>
              <a:rPr lang="en-US" sz="1200" dirty="0" err="1">
                <a:latin typeface="Consolas" panose="020B0609020204030204" pitchFamily="49" charset="0"/>
                <a:cs typeface="Consolas" panose="020B0609020204030204" pitchFamily="49" charset="0"/>
              </a:rPr>
              <a:t>text.lower</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 Replace punctuation with spaces</a:t>
            </a:r>
          </a:p>
          <a:p>
            <a:r>
              <a:rPr lang="en-US" sz="1200" dirty="0">
                <a:latin typeface="Consolas" panose="020B0609020204030204" pitchFamily="49" charset="0"/>
                <a:cs typeface="Consolas" panose="020B0609020204030204" pitchFamily="49" charset="0"/>
              </a:rPr>
              <a:t>    for char in '.,!?;':</a:t>
            </a:r>
          </a:p>
          <a:p>
            <a:r>
              <a:rPr lang="en-US" sz="1200" dirty="0">
                <a:latin typeface="Consolas" panose="020B0609020204030204" pitchFamily="49" charset="0"/>
                <a:cs typeface="Consolas" panose="020B0609020204030204" pitchFamily="49" charset="0"/>
              </a:rPr>
              <a:t>        text = </a:t>
            </a:r>
            <a:r>
              <a:rPr lang="en-US" sz="1200" dirty="0" err="1">
                <a:latin typeface="Consolas" panose="020B0609020204030204" pitchFamily="49" charset="0"/>
                <a:cs typeface="Consolas" panose="020B0609020204030204" pitchFamily="49" charset="0"/>
              </a:rPr>
              <a:t>text.replace</a:t>
            </a:r>
            <a:r>
              <a:rPr lang="en-US" sz="1200" dirty="0">
                <a:latin typeface="Consolas" panose="020B0609020204030204" pitchFamily="49" charset="0"/>
                <a:cs typeface="Consolas" panose="020B0609020204030204" pitchFamily="49" charset="0"/>
              </a:rPr>
              <a:t>(char, ' ')</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words = </a:t>
            </a:r>
            <a:r>
              <a:rPr lang="en-US" sz="1200" dirty="0" err="1">
                <a:latin typeface="Consolas" panose="020B0609020204030204" pitchFamily="49" charset="0"/>
                <a:cs typeface="Consolas" panose="020B0609020204030204" pitchFamily="49" charset="0"/>
              </a:rPr>
              <a:t>text.split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result = {}</a:t>
            </a:r>
          </a:p>
          <a:p>
            <a:r>
              <a:rPr lang="en-US" sz="1200" dirty="0">
                <a:latin typeface="Consolas" panose="020B0609020204030204" pitchFamily="49" charset="0"/>
                <a:cs typeface="Consolas" panose="020B0609020204030204" pitchFamily="49" charset="0"/>
              </a:rPr>
              <a:t>    for word in words:</a:t>
            </a:r>
          </a:p>
          <a:p>
            <a:r>
              <a:rPr lang="en-US" sz="1200" dirty="0">
                <a:latin typeface="Consolas" panose="020B0609020204030204" pitchFamily="49" charset="0"/>
                <a:cs typeface="Consolas" panose="020B0609020204030204" pitchFamily="49" charset="0"/>
              </a:rPr>
              <a:t>        if word in result:</a:t>
            </a:r>
          </a:p>
          <a:p>
            <a:r>
              <a:rPr lang="en-US" sz="1200" dirty="0">
                <a:latin typeface="Consolas" panose="020B0609020204030204" pitchFamily="49" charset="0"/>
                <a:cs typeface="Consolas" panose="020B0609020204030204" pitchFamily="49" charset="0"/>
              </a:rPr>
              <a:t>            result[word] += 1</a:t>
            </a:r>
          </a:p>
          <a:p>
            <a:r>
              <a:rPr lang="en-US" sz="1200" dirty="0">
                <a:latin typeface="Consolas" panose="020B0609020204030204" pitchFamily="49" charset="0"/>
                <a:cs typeface="Consolas" panose="020B0609020204030204" pitchFamily="49" charset="0"/>
              </a:rPr>
              <a:t>        else:</a:t>
            </a:r>
          </a:p>
          <a:p>
            <a:r>
              <a:rPr lang="en-US" sz="1200" dirty="0">
                <a:latin typeface="Consolas" panose="020B0609020204030204" pitchFamily="49" charset="0"/>
                <a:cs typeface="Consolas" panose="020B0609020204030204" pitchFamily="49" charset="0"/>
              </a:rPr>
              <a:t>            result[word] = 1</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return result</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if __name__ == "__main__":</a:t>
            </a:r>
          </a:p>
          <a:p>
            <a:r>
              <a:rPr lang="en-US" sz="1200" dirty="0">
                <a:latin typeface="Consolas" panose="020B0609020204030204" pitchFamily="49" charset="0"/>
                <a:cs typeface="Consolas" panose="020B0609020204030204" pitchFamily="49" charset="0"/>
              </a:rPr>
              <a:t>    import </a:t>
            </a:r>
            <a:r>
              <a:rPr lang="en-US" sz="1200" dirty="0" err="1">
                <a:latin typeface="Consolas" panose="020B0609020204030204" pitchFamily="49" charset="0"/>
                <a:cs typeface="Consolas" panose="020B0609020204030204" pitchFamily="49" charset="0"/>
              </a:rPr>
              <a:t>doctest</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doctest.testmod</a:t>
            </a:r>
            <a:r>
              <a:rPr lang="en-US" sz="1200" dirty="0">
                <a:latin typeface="Consolas" panose="020B0609020204030204" pitchFamily="49" charset="0"/>
                <a:cs typeface="Consolas" panose="020B0609020204030204" pitchFamily="49" charset="0"/>
              </a:rPr>
              <a:t>(</a:t>
            </a:r>
            <a:r>
              <a:rPr lang="en-GB" sz="1200" dirty="0">
                <a:solidFill>
                  <a:srgbClr val="374151"/>
                </a:solidFill>
                <a:latin typeface="Söhne"/>
              </a:rPr>
              <a:t>verbose=True</a:t>
            </a:r>
            <a:r>
              <a:rPr lang="en-US"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236468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Problem Solving with Top-Down Design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229600" cy="5121876"/>
          </a:xfrm>
        </p:spPr>
        <p:txBody>
          <a:bodyPr>
            <a:normAutofit/>
          </a:bodyPr>
          <a:lstStyle/>
          <a:p>
            <a:r>
              <a:rPr lang="en-GB" sz="2800" dirty="0">
                <a:solidFill>
                  <a:srgbClr val="374151"/>
                </a:solidFill>
                <a:latin typeface="Söhne"/>
              </a:rPr>
              <a:t>Top-down design starts with a global view of the entire problem and breaks the problem into smaller, more manageable subproblems</a:t>
            </a:r>
          </a:p>
          <a:p>
            <a:pPr lvl="1"/>
            <a:r>
              <a:rPr lang="en-GB" sz="2400" dirty="0">
                <a:solidFill>
                  <a:srgbClr val="374151"/>
                </a:solidFill>
                <a:latin typeface="Söhne"/>
              </a:rPr>
              <a:t>Process known as problem decomposition</a:t>
            </a:r>
          </a:p>
          <a:p>
            <a:r>
              <a:rPr lang="en-GB" sz="2800" dirty="0">
                <a:solidFill>
                  <a:srgbClr val="374151"/>
                </a:solidFill>
                <a:latin typeface="Söhne"/>
              </a:rPr>
              <a:t>As each subproblem is isolated, its solution is assigned to a function</a:t>
            </a:r>
          </a:p>
          <a:p>
            <a:r>
              <a:rPr lang="en-GB" sz="2800" dirty="0">
                <a:solidFill>
                  <a:srgbClr val="374151"/>
                </a:solidFill>
                <a:latin typeface="Söhne"/>
              </a:rPr>
              <a:t>As functions are developed to solve subproblems, solution to overall problem is gradually filled out</a:t>
            </a:r>
          </a:p>
          <a:p>
            <a:pPr lvl="1"/>
            <a:r>
              <a:rPr lang="en-GB" sz="2400" dirty="0">
                <a:solidFill>
                  <a:srgbClr val="374151"/>
                </a:solidFill>
                <a:latin typeface="Söhne"/>
              </a:rPr>
              <a:t>Process is also called stepwise refinement</a:t>
            </a:r>
          </a:p>
        </p:txBody>
      </p:sp>
    </p:spTree>
    <p:extLst>
      <p:ext uri="{BB962C8B-B14F-4D97-AF65-F5344CB8AC3E}">
        <p14:creationId xmlns:p14="http://schemas.microsoft.com/office/powerpoint/2010/main" val="967436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Simulation and Design – Overview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229600" cy="5121876"/>
          </a:xfrm>
        </p:spPr>
        <p:txBody>
          <a:bodyPr>
            <a:normAutofit/>
          </a:bodyPr>
          <a:lstStyle/>
          <a:p>
            <a:r>
              <a:rPr lang="en-GB" sz="2800" dirty="0">
                <a:solidFill>
                  <a:srgbClr val="374151"/>
                </a:solidFill>
                <a:latin typeface="Söhne"/>
              </a:rPr>
              <a:t>Understand potential applications of simulation as a way to solve real-world problems</a:t>
            </a:r>
          </a:p>
          <a:p>
            <a:r>
              <a:rPr lang="en-GB" sz="2800" dirty="0">
                <a:solidFill>
                  <a:srgbClr val="374151"/>
                </a:solidFill>
                <a:latin typeface="Söhne"/>
              </a:rPr>
              <a:t>Understand pseudo random numbers and their application in Monte Carlo simulation</a:t>
            </a:r>
          </a:p>
          <a:p>
            <a:r>
              <a:rPr lang="en-GB" sz="2800" dirty="0">
                <a:solidFill>
                  <a:srgbClr val="374151"/>
                </a:solidFill>
                <a:latin typeface="Söhne"/>
              </a:rPr>
              <a:t>Understand and be able to apply top-down design techniques when writing complex programs</a:t>
            </a:r>
          </a:p>
          <a:p>
            <a:r>
              <a:rPr lang="en-GB" sz="2800" dirty="0">
                <a:solidFill>
                  <a:srgbClr val="374151"/>
                </a:solidFill>
                <a:latin typeface="Söhne"/>
              </a:rPr>
              <a:t>Understand unit testing and apply this technique when implementing and debugging complex programs</a:t>
            </a:r>
          </a:p>
        </p:txBody>
      </p:sp>
    </p:spTree>
    <p:extLst>
      <p:ext uri="{BB962C8B-B14F-4D97-AF65-F5344CB8AC3E}">
        <p14:creationId xmlns:p14="http://schemas.microsoft.com/office/powerpoint/2010/main" val="2352339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p:txBody>
          <a:bodyPr>
            <a:normAutofit/>
          </a:bodyPr>
          <a:lstStyle/>
          <a:p>
            <a:r>
              <a:rPr lang="en-US" dirty="0"/>
              <a:t>This week</a:t>
            </a:r>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a:bodyPr>
          <a:lstStyle/>
          <a:p>
            <a:pPr marL="0" indent="0" algn="l" rtl="0" eaLnBrk="1" latinLnBrk="0" hangingPunct="1">
              <a:lnSpc>
                <a:spcPct val="95000"/>
              </a:lnSpc>
              <a:spcBef>
                <a:spcPts val="1200"/>
              </a:spcBef>
              <a:spcAft>
                <a:spcPts val="0"/>
              </a:spcAft>
              <a:buNone/>
            </a:pPr>
            <a:r>
              <a:rPr lang="en-US" sz="2000" b="1" dirty="0">
                <a:solidFill>
                  <a:srgbClr val="374151"/>
                </a:solidFill>
                <a:latin typeface="Söhne"/>
              </a:rPr>
              <a:t>6. Define a recursive function</a:t>
            </a:r>
          </a:p>
          <a:p>
            <a:pPr marL="0" indent="0">
              <a:lnSpc>
                <a:spcPct val="95000"/>
              </a:lnSpc>
              <a:spcBef>
                <a:spcPts val="1200"/>
              </a:spcBef>
              <a:buNone/>
            </a:pPr>
            <a:r>
              <a:rPr lang="en-GB" sz="2000" b="1" dirty="0">
                <a:solidFill>
                  <a:srgbClr val="374151"/>
                </a:solidFill>
                <a:latin typeface="Söhne"/>
              </a:rPr>
              <a:t>7. Define a function with required and optional parameters</a:t>
            </a:r>
          </a:p>
          <a:p>
            <a:pPr marL="0" indent="0">
              <a:lnSpc>
                <a:spcPct val="95000"/>
              </a:lnSpc>
              <a:spcBef>
                <a:spcPts val="1200"/>
              </a:spcBef>
              <a:buNone/>
            </a:pPr>
            <a:r>
              <a:rPr lang="en-GB" sz="2000" b="1" dirty="0">
                <a:solidFill>
                  <a:srgbClr val="374151"/>
                </a:solidFill>
                <a:latin typeface="Söhne"/>
              </a:rPr>
              <a:t>8. Use higher-order functions for mapping, filtering, and reducing</a:t>
            </a:r>
          </a:p>
        </p:txBody>
      </p:sp>
    </p:spTree>
    <p:extLst>
      <p:ext uri="{BB962C8B-B14F-4D97-AF65-F5344CB8AC3E}">
        <p14:creationId xmlns:p14="http://schemas.microsoft.com/office/powerpoint/2010/main" val="4218736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Simulation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229600" cy="5121876"/>
          </a:xfrm>
        </p:spPr>
        <p:txBody>
          <a:bodyPr>
            <a:normAutofit/>
          </a:bodyPr>
          <a:lstStyle/>
          <a:p>
            <a:r>
              <a:rPr lang="en-GB" sz="2800" dirty="0">
                <a:solidFill>
                  <a:srgbClr val="374151"/>
                </a:solidFill>
                <a:latin typeface="Söhne"/>
              </a:rPr>
              <a:t>Simulation is a powerful technique for solving real-world problems</a:t>
            </a:r>
          </a:p>
          <a:p>
            <a:r>
              <a:rPr lang="en-GB" sz="2800" dirty="0">
                <a:solidFill>
                  <a:srgbClr val="374151"/>
                </a:solidFill>
                <a:latin typeface="Söhne"/>
              </a:rPr>
              <a:t>Model real-world processes to provide otherwise unobtainable information</a:t>
            </a:r>
          </a:p>
          <a:p>
            <a:r>
              <a:rPr lang="en-GB" sz="2800" dirty="0">
                <a:solidFill>
                  <a:srgbClr val="374151"/>
                </a:solidFill>
                <a:latin typeface="Söhne"/>
              </a:rPr>
              <a:t>Used for predicting the weather, designing aircraft, creating special FX for films, in video games, etc.</a:t>
            </a:r>
          </a:p>
          <a:p>
            <a:r>
              <a:rPr lang="en-GB" sz="2800" dirty="0">
                <a:solidFill>
                  <a:srgbClr val="374151"/>
                </a:solidFill>
                <a:latin typeface="Söhne"/>
              </a:rPr>
              <a:t>Let’s look into simulating games of racquetball</a:t>
            </a:r>
          </a:p>
        </p:txBody>
      </p:sp>
    </p:spTree>
    <p:extLst>
      <p:ext uri="{BB962C8B-B14F-4D97-AF65-F5344CB8AC3E}">
        <p14:creationId xmlns:p14="http://schemas.microsoft.com/office/powerpoint/2010/main" val="519836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657519" y="741391"/>
            <a:ext cx="3448311" cy="1616203"/>
          </a:xfrm>
        </p:spPr>
        <p:txBody>
          <a:bodyPr anchor="b">
            <a:normAutofit/>
          </a:bodyPr>
          <a:lstStyle/>
          <a:p>
            <a:r>
              <a:rPr lang="en-GB" sz="2800" dirty="0"/>
              <a:t>The Racquetball Problem </a:t>
            </a:r>
            <a:endParaRPr lang="en-US" sz="28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657519" y="2533475"/>
            <a:ext cx="4285184" cy="3583133"/>
          </a:xfrm>
        </p:spPr>
        <p:txBody>
          <a:bodyPr anchor="t">
            <a:normAutofit/>
          </a:bodyPr>
          <a:lstStyle/>
          <a:p>
            <a:pPr>
              <a:lnSpc>
                <a:spcPct val="90000"/>
              </a:lnSpc>
            </a:pPr>
            <a:r>
              <a:rPr lang="en-GB" sz="1400" dirty="0">
                <a:latin typeface="Söhne"/>
              </a:rPr>
              <a:t>I play lots of matches. Against players that are only slightly better than me, I regularly lose.</a:t>
            </a:r>
          </a:p>
          <a:p>
            <a:pPr>
              <a:lnSpc>
                <a:spcPct val="90000"/>
              </a:lnSpc>
            </a:pPr>
            <a:r>
              <a:rPr lang="en-GB" sz="1400" dirty="0">
                <a:latin typeface="Söhne"/>
              </a:rPr>
              <a:t>I would have thought that those only slightly better would win slightly more often, but it seems to be the majority of the time.</a:t>
            </a:r>
          </a:p>
          <a:p>
            <a:pPr>
              <a:lnSpc>
                <a:spcPct val="90000"/>
              </a:lnSpc>
            </a:pPr>
            <a:r>
              <a:rPr lang="en-GB" sz="1400" dirty="0">
                <a:latin typeface="Söhne"/>
              </a:rPr>
              <a:t>Perhaps I’m not as good as I imagine</a:t>
            </a:r>
          </a:p>
          <a:p>
            <a:pPr>
              <a:lnSpc>
                <a:spcPct val="90000"/>
              </a:lnSpc>
            </a:pPr>
            <a:r>
              <a:rPr lang="en-GB" sz="1400" dirty="0">
                <a:latin typeface="Söhne"/>
              </a:rPr>
              <a:t>Perhaps the other players are far better than I think</a:t>
            </a:r>
          </a:p>
          <a:p>
            <a:pPr>
              <a:lnSpc>
                <a:spcPct val="90000"/>
              </a:lnSpc>
            </a:pPr>
            <a:r>
              <a:rPr lang="en-GB" sz="1400" dirty="0">
                <a:latin typeface="Söhne"/>
              </a:rPr>
              <a:t>Perhaps it’s the nature of the game, whereby small differences are in fact amplified.</a:t>
            </a:r>
          </a:p>
          <a:p>
            <a:pPr>
              <a:lnSpc>
                <a:spcPct val="90000"/>
              </a:lnSpc>
            </a:pPr>
            <a:r>
              <a:rPr lang="en-GB" sz="1400" dirty="0">
                <a:latin typeface="Söhne"/>
              </a:rPr>
              <a:t>We can examine this last idea by simulating aspects of the game</a:t>
            </a:r>
          </a:p>
        </p:txBody>
      </p:sp>
      <p:pic>
        <p:nvPicPr>
          <p:cNvPr id="7" name="Graphic 6" descr="Tennis racket and ball">
            <a:extLst>
              <a:ext uri="{FF2B5EF4-FFF2-40B4-BE49-F238E27FC236}">
                <a16:creationId xmlns:a16="http://schemas.microsoft.com/office/drawing/2014/main" id="{163B50A2-1797-9FE3-5C7D-1EC62622F5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0" y="1396810"/>
            <a:ext cx="3989297" cy="3989297"/>
          </a:xfrm>
          <a:prstGeom prst="rect">
            <a:avLst/>
          </a:prstGeom>
        </p:spPr>
      </p:pic>
      <p:grpSp>
        <p:nvGrpSpPr>
          <p:cNvPr id="10" name="Group 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69610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Problem Analysis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229600" cy="5121876"/>
          </a:xfrm>
        </p:spPr>
        <p:txBody>
          <a:bodyPr>
            <a:normAutofit/>
          </a:bodyPr>
          <a:lstStyle/>
          <a:p>
            <a:r>
              <a:rPr lang="en-GB" sz="2800" dirty="0">
                <a:solidFill>
                  <a:srgbClr val="374151"/>
                </a:solidFill>
                <a:latin typeface="Söhne"/>
              </a:rPr>
              <a:t>Players serve and alternate hitting the ball in a rally</a:t>
            </a:r>
          </a:p>
          <a:p>
            <a:r>
              <a:rPr lang="en-GB" sz="2800" dirty="0">
                <a:solidFill>
                  <a:srgbClr val="374151"/>
                </a:solidFill>
                <a:latin typeface="Söhne"/>
              </a:rPr>
              <a:t>Rally ends when a players fails to hit a legal shot and the player loses the rally.</a:t>
            </a:r>
          </a:p>
          <a:p>
            <a:r>
              <a:rPr lang="en-GB" sz="2800" dirty="0">
                <a:solidFill>
                  <a:srgbClr val="374151"/>
                </a:solidFill>
                <a:latin typeface="Söhne"/>
              </a:rPr>
              <a:t>If loser was serving, service passes to the other player</a:t>
            </a:r>
          </a:p>
          <a:p>
            <a:r>
              <a:rPr lang="en-GB" sz="2800" dirty="0">
                <a:solidFill>
                  <a:srgbClr val="374151"/>
                </a:solidFill>
                <a:latin typeface="Söhne"/>
              </a:rPr>
              <a:t>If server wins the rally, they get a point</a:t>
            </a:r>
          </a:p>
          <a:p>
            <a:r>
              <a:rPr lang="en-GB" sz="2800" dirty="0">
                <a:solidFill>
                  <a:srgbClr val="374151"/>
                </a:solidFill>
                <a:latin typeface="Söhne"/>
              </a:rPr>
              <a:t>First to 15 points wins</a:t>
            </a:r>
          </a:p>
          <a:p>
            <a:r>
              <a:rPr lang="en-GB" sz="2800" dirty="0">
                <a:solidFill>
                  <a:srgbClr val="374151"/>
                </a:solidFill>
                <a:latin typeface="Söhne"/>
              </a:rPr>
              <a:t>Ability level of players can be represented by the probability of winning the rally when they serve.</a:t>
            </a:r>
          </a:p>
          <a:p>
            <a:r>
              <a:rPr lang="en-GB" sz="2800" dirty="0" err="1">
                <a:solidFill>
                  <a:srgbClr val="374151"/>
                </a:solidFill>
                <a:latin typeface="Söhne"/>
              </a:rPr>
              <a:t>e.g</a:t>
            </a:r>
            <a:r>
              <a:rPr lang="en-GB" sz="2800" dirty="0">
                <a:solidFill>
                  <a:srgbClr val="374151"/>
                </a:solidFill>
                <a:latin typeface="Söhne"/>
              </a:rPr>
              <a:t> 0.6 == winning a point on 60% of serves</a:t>
            </a:r>
          </a:p>
        </p:txBody>
      </p:sp>
    </p:spTree>
    <p:extLst>
      <p:ext uri="{BB962C8B-B14F-4D97-AF65-F5344CB8AC3E}">
        <p14:creationId xmlns:p14="http://schemas.microsoft.com/office/powerpoint/2010/main" val="1227915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Problem Specification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229600" cy="5121876"/>
          </a:xfrm>
        </p:spPr>
        <p:txBody>
          <a:bodyPr>
            <a:normAutofit/>
          </a:bodyPr>
          <a:lstStyle/>
          <a:p>
            <a:r>
              <a:rPr lang="en-GB" sz="2800" dirty="0">
                <a:solidFill>
                  <a:srgbClr val="374151"/>
                </a:solidFill>
                <a:latin typeface="Söhne"/>
              </a:rPr>
              <a:t>Input: Program prompts for the service probabilities of 2 player and the number of games to simulate</a:t>
            </a:r>
          </a:p>
          <a:p>
            <a:pPr lvl="1"/>
            <a:r>
              <a:rPr lang="en-GB" dirty="0">
                <a:solidFill>
                  <a:srgbClr val="374151"/>
                </a:solidFill>
                <a:latin typeface="Söhne"/>
              </a:rPr>
              <a:t>(Player A and Player B)</a:t>
            </a:r>
          </a:p>
          <a:p>
            <a:r>
              <a:rPr lang="en-GB" sz="2800" dirty="0">
                <a:solidFill>
                  <a:srgbClr val="374151"/>
                </a:solidFill>
                <a:latin typeface="Söhne"/>
              </a:rPr>
              <a:t>Output: Nicely formatted report showing number of games simulated and number of wins with winning percentage for each player. </a:t>
            </a:r>
          </a:p>
        </p:txBody>
      </p:sp>
      <p:pic>
        <p:nvPicPr>
          <p:cNvPr id="5" name="Picture 4" descr="A screenshot of a video game&#10;&#10;Description automatically generated">
            <a:extLst>
              <a:ext uri="{FF2B5EF4-FFF2-40B4-BE49-F238E27FC236}">
                <a16:creationId xmlns:a16="http://schemas.microsoft.com/office/drawing/2014/main" id="{2CE4A690-580B-1D92-BE06-E4D3FC59966E}"/>
              </a:ext>
            </a:extLst>
          </p:cNvPr>
          <p:cNvPicPr>
            <a:picLocks noChangeAspect="1"/>
          </p:cNvPicPr>
          <p:nvPr/>
        </p:nvPicPr>
        <p:blipFill>
          <a:blip r:embed="rId2"/>
          <a:stretch>
            <a:fillRect/>
          </a:stretch>
        </p:blipFill>
        <p:spPr>
          <a:xfrm>
            <a:off x="1026469" y="4565135"/>
            <a:ext cx="6794500" cy="1930400"/>
          </a:xfrm>
          <a:prstGeom prst="rect">
            <a:avLst/>
          </a:prstGeom>
        </p:spPr>
      </p:pic>
    </p:spTree>
    <p:extLst>
      <p:ext uri="{BB962C8B-B14F-4D97-AF65-F5344CB8AC3E}">
        <p14:creationId xmlns:p14="http://schemas.microsoft.com/office/powerpoint/2010/main" val="844985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Randomness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550876" cy="5121876"/>
          </a:xfrm>
        </p:spPr>
        <p:txBody>
          <a:bodyPr>
            <a:normAutofit/>
          </a:bodyPr>
          <a:lstStyle/>
          <a:p>
            <a:r>
              <a:rPr lang="en-GB" sz="2800" dirty="0">
                <a:solidFill>
                  <a:srgbClr val="374151"/>
                </a:solidFill>
                <a:latin typeface="Söhne"/>
              </a:rPr>
              <a:t>In our simulation the program has to deal with uncertain events</a:t>
            </a:r>
          </a:p>
          <a:p>
            <a:r>
              <a:rPr lang="en-GB" sz="2800" dirty="0">
                <a:solidFill>
                  <a:srgbClr val="374151"/>
                </a:solidFill>
                <a:latin typeface="Söhne"/>
              </a:rPr>
              <a:t>If a player wins 50% of the time that does not mean that every other serve is a winner</a:t>
            </a:r>
          </a:p>
          <a:p>
            <a:r>
              <a:rPr lang="en-GB" sz="2800" dirty="0">
                <a:solidFill>
                  <a:srgbClr val="374151"/>
                </a:solidFill>
                <a:latin typeface="Söhne"/>
              </a:rPr>
              <a:t>More like a coin toss - half the time heads other half tails</a:t>
            </a:r>
          </a:p>
          <a:p>
            <a:r>
              <a:rPr lang="en-GB" sz="2800" dirty="0">
                <a:solidFill>
                  <a:srgbClr val="374151"/>
                </a:solidFill>
                <a:latin typeface="Söhne"/>
              </a:rPr>
              <a:t>Could be five heads in a row.</a:t>
            </a:r>
          </a:p>
          <a:p>
            <a:r>
              <a:rPr lang="en-GB" sz="2800" dirty="0">
                <a:solidFill>
                  <a:srgbClr val="374151"/>
                </a:solidFill>
                <a:latin typeface="Söhne"/>
              </a:rPr>
              <a:t>Racquetball could equally win or lose rallies randomly</a:t>
            </a:r>
          </a:p>
          <a:p>
            <a:r>
              <a:rPr lang="en-GB" sz="2800" dirty="0">
                <a:solidFill>
                  <a:srgbClr val="374151"/>
                </a:solidFill>
                <a:latin typeface="Söhne"/>
              </a:rPr>
              <a:t>Service probability provides a likelihood</a:t>
            </a:r>
          </a:p>
          <a:p>
            <a:r>
              <a:rPr lang="en-GB" sz="2800" dirty="0">
                <a:solidFill>
                  <a:srgbClr val="374151"/>
                </a:solidFill>
                <a:latin typeface="Söhne"/>
              </a:rPr>
              <a:t>No set pattern</a:t>
            </a:r>
          </a:p>
        </p:txBody>
      </p:sp>
    </p:spTree>
    <p:extLst>
      <p:ext uri="{BB962C8B-B14F-4D97-AF65-F5344CB8AC3E}">
        <p14:creationId xmlns:p14="http://schemas.microsoft.com/office/powerpoint/2010/main" val="16945737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Monte Carlo algorithms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550876" cy="5121876"/>
          </a:xfrm>
        </p:spPr>
        <p:txBody>
          <a:bodyPr>
            <a:normAutofit/>
          </a:bodyPr>
          <a:lstStyle/>
          <a:p>
            <a:r>
              <a:rPr lang="en-GB" sz="2800" dirty="0">
                <a:solidFill>
                  <a:srgbClr val="374151"/>
                </a:solidFill>
                <a:latin typeface="Söhne"/>
              </a:rPr>
              <a:t>Many simulations share property of requiring events to occur with a certain likelihood</a:t>
            </a:r>
          </a:p>
          <a:p>
            <a:r>
              <a:rPr lang="en-GB" sz="2800" dirty="0">
                <a:solidFill>
                  <a:srgbClr val="374151"/>
                </a:solidFill>
                <a:latin typeface="Söhne"/>
              </a:rPr>
              <a:t>Driving simulation – must model unpredictability of other drivers</a:t>
            </a:r>
          </a:p>
          <a:p>
            <a:r>
              <a:rPr lang="en-GB" sz="2800" dirty="0">
                <a:solidFill>
                  <a:srgbClr val="374151"/>
                </a:solidFill>
                <a:latin typeface="Söhne"/>
              </a:rPr>
              <a:t>Bank simulation – must model random arrival of customers</a:t>
            </a:r>
          </a:p>
          <a:p>
            <a:r>
              <a:rPr lang="en-GB" sz="2800" dirty="0">
                <a:solidFill>
                  <a:srgbClr val="374151"/>
                </a:solidFill>
                <a:latin typeface="Söhne"/>
              </a:rPr>
              <a:t>Results depend on “chance” probabilities</a:t>
            </a:r>
          </a:p>
          <a:p>
            <a:r>
              <a:rPr lang="en-GB" sz="2800" dirty="0">
                <a:solidFill>
                  <a:srgbClr val="374151"/>
                </a:solidFill>
                <a:latin typeface="Söhne"/>
              </a:rPr>
              <a:t>BUT Nothing random about computers – they follow instruction</a:t>
            </a:r>
          </a:p>
          <a:p>
            <a:r>
              <a:rPr lang="en-GB" sz="2800" dirty="0">
                <a:solidFill>
                  <a:srgbClr val="374151"/>
                </a:solidFill>
                <a:latin typeface="Söhne"/>
              </a:rPr>
              <a:t>So, how can a computer model random happenings?</a:t>
            </a:r>
          </a:p>
        </p:txBody>
      </p:sp>
    </p:spTree>
    <p:extLst>
      <p:ext uri="{BB962C8B-B14F-4D97-AF65-F5344CB8AC3E}">
        <p14:creationId xmlns:p14="http://schemas.microsoft.com/office/powerpoint/2010/main" val="1115074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Pseudo random number generator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550876" cy="5121876"/>
          </a:xfrm>
        </p:spPr>
        <p:txBody>
          <a:bodyPr>
            <a:normAutofit/>
          </a:bodyPr>
          <a:lstStyle/>
          <a:p>
            <a:r>
              <a:rPr lang="en-GB" sz="1800" dirty="0">
                <a:solidFill>
                  <a:srgbClr val="374151"/>
                </a:solidFill>
                <a:latin typeface="Söhne"/>
              </a:rPr>
              <a:t>Function: There's a specific function designed to produce numbers that appear random. This is commonly used in computer programs and is known as a pseudo-random number generator (PRNG).</a:t>
            </a:r>
          </a:p>
          <a:p>
            <a:r>
              <a:rPr lang="en-GB" sz="1800" dirty="0">
                <a:solidFill>
                  <a:srgbClr val="374151"/>
                </a:solidFill>
                <a:latin typeface="Söhne"/>
              </a:rPr>
              <a:t>Seed Value: This is an initial input or 'starting point' fed into the PRNG.</a:t>
            </a:r>
          </a:p>
          <a:p>
            <a:r>
              <a:rPr lang="en-GB" sz="1800" dirty="0">
                <a:solidFill>
                  <a:srgbClr val="374151"/>
                </a:solidFill>
                <a:latin typeface="Söhne"/>
              </a:rPr>
              <a:t>Once the seed value is provided, the function will produce a number that seems random.</a:t>
            </a:r>
          </a:p>
          <a:p>
            <a:r>
              <a:rPr lang="en-GB" sz="1800" dirty="0">
                <a:solidFill>
                  <a:srgbClr val="374151"/>
                </a:solidFill>
                <a:latin typeface="Söhne"/>
              </a:rPr>
              <a:t>Repeatability: Even though the outcome appears random, if you use the same seed and apply the same PRNG, you'll get the exact same "random" number every time.</a:t>
            </a:r>
          </a:p>
          <a:p>
            <a:r>
              <a:rPr lang="en-GB" sz="1800" dirty="0">
                <a:solidFill>
                  <a:srgbClr val="374151"/>
                </a:solidFill>
                <a:latin typeface="Söhne"/>
              </a:rPr>
              <a:t>Why "Pseudo"?: This predictable nature (given the same seed) is why we refer to it as "pseudo-random" rather than truly random.</a:t>
            </a:r>
          </a:p>
          <a:p>
            <a:r>
              <a:rPr lang="en-GB" sz="1800" dirty="0">
                <a:solidFill>
                  <a:srgbClr val="374151"/>
                </a:solidFill>
                <a:latin typeface="Söhne"/>
              </a:rPr>
              <a:t>Python has a module called random that provides functions to generate pseudo-random numbers.</a:t>
            </a:r>
          </a:p>
          <a:p>
            <a:r>
              <a:rPr lang="en-GB" sz="1800" dirty="0">
                <a:solidFill>
                  <a:srgbClr val="374151"/>
                </a:solidFill>
                <a:latin typeface="Söhne"/>
              </a:rPr>
              <a:t>The </a:t>
            </a:r>
            <a:r>
              <a:rPr lang="en-GB" sz="1800" dirty="0" err="1">
                <a:solidFill>
                  <a:srgbClr val="374151"/>
                </a:solidFill>
                <a:latin typeface="Söhne"/>
              </a:rPr>
              <a:t>random.seed</a:t>
            </a:r>
            <a:r>
              <a:rPr lang="en-GB" sz="1800" dirty="0">
                <a:solidFill>
                  <a:srgbClr val="374151"/>
                </a:solidFill>
                <a:latin typeface="Söhne"/>
              </a:rPr>
              <a:t>() function allows you to set the seed value.</a:t>
            </a:r>
          </a:p>
          <a:p>
            <a:r>
              <a:rPr lang="en-GB" sz="1800" dirty="0">
                <a:solidFill>
                  <a:srgbClr val="374151"/>
                </a:solidFill>
                <a:latin typeface="Söhne"/>
              </a:rPr>
              <a:t>Once the seed is set (or even if it's not, as Python will use the current system time as a default seed), you can generate random numbers.</a:t>
            </a:r>
          </a:p>
        </p:txBody>
      </p:sp>
    </p:spTree>
    <p:extLst>
      <p:ext uri="{BB962C8B-B14F-4D97-AF65-F5344CB8AC3E}">
        <p14:creationId xmlns:p14="http://schemas.microsoft.com/office/powerpoint/2010/main" val="2218797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What is the output?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081319" cy="4256903"/>
          </a:xfrm>
        </p:spPr>
        <p:txBody>
          <a:bodyPr>
            <a:normAutofit/>
          </a:bodyPr>
          <a:lstStyle/>
          <a:p>
            <a:pPr marL="0" indent="0">
              <a:buNone/>
            </a:pPr>
            <a:r>
              <a:rPr lang="en-GB" sz="1800" dirty="0">
                <a:solidFill>
                  <a:srgbClr val="374151"/>
                </a:solidFill>
                <a:latin typeface="Consolas" panose="020B0609020204030204" pitchFamily="49" charset="0"/>
                <a:cs typeface="Consolas" panose="020B0609020204030204" pitchFamily="49" charset="0"/>
              </a:rPr>
              <a:t>import random</a:t>
            </a:r>
          </a:p>
          <a:p>
            <a:pPr marL="0" indent="0">
              <a:buNone/>
            </a:pPr>
            <a:endParaRPr lang="en-GB" sz="1800" dirty="0">
              <a:solidFill>
                <a:srgbClr val="374151"/>
              </a:solidFill>
              <a:latin typeface="Consolas" panose="020B0609020204030204" pitchFamily="49" charset="0"/>
              <a:cs typeface="Consolas" panose="020B0609020204030204" pitchFamily="49" charset="0"/>
            </a:endParaRPr>
          </a:p>
          <a:p>
            <a:pPr marL="0" indent="0">
              <a:buNone/>
            </a:pPr>
            <a:r>
              <a:rPr lang="en-GB" sz="1800" dirty="0" err="1">
                <a:solidFill>
                  <a:srgbClr val="374151"/>
                </a:solidFill>
                <a:latin typeface="Consolas" panose="020B0609020204030204" pitchFamily="49" charset="0"/>
                <a:cs typeface="Consolas" panose="020B0609020204030204" pitchFamily="49" charset="0"/>
              </a:rPr>
              <a:t>random.seed</a:t>
            </a:r>
            <a:r>
              <a:rPr lang="en-GB" sz="1800" dirty="0">
                <a:solidFill>
                  <a:srgbClr val="374151"/>
                </a:solidFill>
                <a:latin typeface="Consolas" panose="020B0609020204030204" pitchFamily="49" charset="0"/>
                <a:cs typeface="Consolas" panose="020B0609020204030204" pitchFamily="49" charset="0"/>
              </a:rPr>
              <a:t>(30)</a:t>
            </a:r>
          </a:p>
          <a:p>
            <a:pPr marL="0" indent="0">
              <a:buNone/>
            </a:pPr>
            <a:r>
              <a:rPr lang="en-GB" sz="1800" dirty="0">
                <a:solidFill>
                  <a:srgbClr val="374151"/>
                </a:solidFill>
                <a:latin typeface="Consolas" panose="020B0609020204030204" pitchFamily="49" charset="0"/>
                <a:cs typeface="Consolas" panose="020B0609020204030204" pitchFamily="49" charset="0"/>
              </a:rPr>
              <a:t>print("first Number", </a:t>
            </a:r>
            <a:r>
              <a:rPr lang="en-GB" sz="1800" dirty="0" err="1">
                <a:solidFill>
                  <a:srgbClr val="374151"/>
                </a:solidFill>
                <a:latin typeface="Consolas" panose="020B0609020204030204" pitchFamily="49" charset="0"/>
                <a:cs typeface="Consolas" panose="020B0609020204030204" pitchFamily="49" charset="0"/>
              </a:rPr>
              <a:t>random.randint</a:t>
            </a:r>
            <a:r>
              <a:rPr lang="en-GB" sz="1800" dirty="0">
                <a:solidFill>
                  <a:srgbClr val="374151"/>
                </a:solidFill>
                <a:latin typeface="Consolas" panose="020B0609020204030204" pitchFamily="49" charset="0"/>
                <a:cs typeface="Consolas" panose="020B0609020204030204" pitchFamily="49" charset="0"/>
              </a:rPr>
              <a:t>(25, 50))</a:t>
            </a:r>
          </a:p>
          <a:p>
            <a:pPr marL="0" indent="0">
              <a:buNone/>
            </a:pPr>
            <a:endParaRPr lang="en-GB" sz="1800" dirty="0">
              <a:solidFill>
                <a:srgbClr val="374151"/>
              </a:solidFill>
              <a:latin typeface="Consolas" panose="020B0609020204030204" pitchFamily="49" charset="0"/>
              <a:cs typeface="Consolas" panose="020B0609020204030204" pitchFamily="49" charset="0"/>
            </a:endParaRPr>
          </a:p>
          <a:p>
            <a:pPr marL="0" indent="0">
              <a:buNone/>
            </a:pPr>
            <a:r>
              <a:rPr lang="en-GB" sz="1800" dirty="0">
                <a:solidFill>
                  <a:srgbClr val="374151"/>
                </a:solidFill>
                <a:latin typeface="Consolas" panose="020B0609020204030204" pitchFamily="49" charset="0"/>
                <a:cs typeface="Consolas" panose="020B0609020204030204" pitchFamily="49" charset="0"/>
              </a:rPr>
              <a:t># generates a different random number</a:t>
            </a:r>
          </a:p>
          <a:p>
            <a:pPr marL="0" indent="0">
              <a:buNone/>
            </a:pPr>
            <a:r>
              <a:rPr lang="en-GB" sz="1800" dirty="0">
                <a:solidFill>
                  <a:srgbClr val="374151"/>
                </a:solidFill>
                <a:latin typeface="Consolas" panose="020B0609020204030204" pitchFamily="49" charset="0"/>
                <a:cs typeface="Consolas" panose="020B0609020204030204" pitchFamily="49" charset="0"/>
              </a:rPr>
              <a:t>print("Second Number ", </a:t>
            </a:r>
            <a:r>
              <a:rPr lang="en-GB" sz="1800" dirty="0" err="1">
                <a:solidFill>
                  <a:srgbClr val="374151"/>
                </a:solidFill>
                <a:latin typeface="Consolas" panose="020B0609020204030204" pitchFamily="49" charset="0"/>
                <a:cs typeface="Consolas" panose="020B0609020204030204" pitchFamily="49" charset="0"/>
              </a:rPr>
              <a:t>random.randint</a:t>
            </a:r>
            <a:r>
              <a:rPr lang="en-GB" sz="1800" dirty="0">
                <a:solidFill>
                  <a:srgbClr val="374151"/>
                </a:solidFill>
                <a:latin typeface="Consolas" panose="020B0609020204030204" pitchFamily="49" charset="0"/>
                <a:cs typeface="Consolas" panose="020B0609020204030204" pitchFamily="49" charset="0"/>
              </a:rPr>
              <a:t>(25, 50))</a:t>
            </a:r>
          </a:p>
          <a:p>
            <a:pPr marL="0" indent="0">
              <a:buNone/>
            </a:pPr>
            <a:endParaRPr lang="en-GB" sz="1800" dirty="0">
              <a:solidFill>
                <a:srgbClr val="374151"/>
              </a:solidFill>
              <a:latin typeface="Consolas" panose="020B0609020204030204" pitchFamily="49" charset="0"/>
              <a:cs typeface="Consolas" panose="020B0609020204030204" pitchFamily="49" charset="0"/>
            </a:endParaRPr>
          </a:p>
          <a:p>
            <a:pPr marL="0" indent="0">
              <a:buNone/>
            </a:pPr>
            <a:r>
              <a:rPr lang="en-GB" sz="1800" dirty="0">
                <a:solidFill>
                  <a:srgbClr val="374151"/>
                </a:solidFill>
                <a:latin typeface="Consolas" panose="020B0609020204030204" pitchFamily="49" charset="0"/>
                <a:cs typeface="Consolas" panose="020B0609020204030204" pitchFamily="49" charset="0"/>
              </a:rPr>
              <a:t># will generate a same random number as first one because seed value is same</a:t>
            </a:r>
          </a:p>
          <a:p>
            <a:pPr marL="0" indent="0">
              <a:buNone/>
            </a:pPr>
            <a:r>
              <a:rPr lang="en-GB" sz="1800" dirty="0" err="1">
                <a:solidFill>
                  <a:srgbClr val="374151"/>
                </a:solidFill>
                <a:latin typeface="Consolas" panose="020B0609020204030204" pitchFamily="49" charset="0"/>
                <a:cs typeface="Consolas" panose="020B0609020204030204" pitchFamily="49" charset="0"/>
              </a:rPr>
              <a:t>random.seed</a:t>
            </a:r>
            <a:r>
              <a:rPr lang="en-GB" sz="1800" dirty="0">
                <a:solidFill>
                  <a:srgbClr val="374151"/>
                </a:solidFill>
                <a:latin typeface="Consolas" panose="020B0609020204030204" pitchFamily="49" charset="0"/>
                <a:cs typeface="Consolas" panose="020B0609020204030204" pitchFamily="49" charset="0"/>
              </a:rPr>
              <a:t>(30)</a:t>
            </a:r>
          </a:p>
          <a:p>
            <a:pPr marL="0" indent="0">
              <a:buNone/>
            </a:pPr>
            <a:r>
              <a:rPr lang="en-GB" sz="1800" dirty="0">
                <a:solidFill>
                  <a:srgbClr val="374151"/>
                </a:solidFill>
                <a:latin typeface="Consolas" panose="020B0609020204030204" pitchFamily="49" charset="0"/>
                <a:cs typeface="Consolas" panose="020B0609020204030204" pitchFamily="49" charset="0"/>
              </a:rPr>
              <a:t>print("Third Number", </a:t>
            </a:r>
            <a:r>
              <a:rPr lang="en-GB" sz="1800" dirty="0" err="1">
                <a:solidFill>
                  <a:srgbClr val="374151"/>
                </a:solidFill>
                <a:latin typeface="Consolas" panose="020B0609020204030204" pitchFamily="49" charset="0"/>
                <a:cs typeface="Consolas" panose="020B0609020204030204" pitchFamily="49" charset="0"/>
              </a:rPr>
              <a:t>random.randint</a:t>
            </a:r>
            <a:r>
              <a:rPr lang="en-GB" sz="1800" dirty="0">
                <a:solidFill>
                  <a:srgbClr val="374151"/>
                </a:solidFill>
                <a:latin typeface="Consolas" panose="020B0609020204030204" pitchFamily="49" charset="0"/>
                <a:cs typeface="Consolas" panose="020B0609020204030204" pitchFamily="49" charset="0"/>
              </a:rPr>
              <a:t>(25, 50))</a:t>
            </a:r>
          </a:p>
        </p:txBody>
      </p:sp>
    </p:spTree>
    <p:extLst>
      <p:ext uri="{BB962C8B-B14F-4D97-AF65-F5344CB8AC3E}">
        <p14:creationId xmlns:p14="http://schemas.microsoft.com/office/powerpoint/2010/main" val="9063521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Use in racquetball simulator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550876" cy="5121876"/>
          </a:xfrm>
        </p:spPr>
        <p:txBody>
          <a:bodyPr>
            <a:normAutofit/>
          </a:bodyPr>
          <a:lstStyle/>
          <a:p>
            <a:r>
              <a:rPr lang="en-GB" sz="1800" dirty="0">
                <a:solidFill>
                  <a:srgbClr val="374151"/>
                </a:solidFill>
                <a:latin typeface="Söhne"/>
              </a:rPr>
              <a:t>Random function can be used to determine whether or not a player wins a serve</a:t>
            </a:r>
          </a:p>
          <a:p>
            <a:r>
              <a:rPr lang="en-GB" sz="1800" dirty="0">
                <a:solidFill>
                  <a:srgbClr val="374151"/>
                </a:solidFill>
                <a:latin typeface="Söhne"/>
              </a:rPr>
              <a:t>Player has a service probability of 0.7</a:t>
            </a:r>
          </a:p>
          <a:p>
            <a:r>
              <a:rPr lang="en-GB" sz="1800" dirty="0">
                <a:solidFill>
                  <a:srgbClr val="374151"/>
                </a:solidFill>
                <a:latin typeface="Söhne"/>
              </a:rPr>
              <a:t>Program decision to increment score by one when serve won</a:t>
            </a:r>
          </a:p>
          <a:p>
            <a:r>
              <a:rPr lang="en-GB" sz="1800" dirty="0">
                <a:solidFill>
                  <a:srgbClr val="374151"/>
                </a:solidFill>
                <a:latin typeface="Söhne"/>
              </a:rPr>
              <a:t>Generate a random value between 0 and 1</a:t>
            </a:r>
          </a:p>
          <a:p>
            <a:r>
              <a:rPr lang="en-GB" sz="1800" dirty="0">
                <a:solidFill>
                  <a:srgbClr val="374151"/>
                </a:solidFill>
                <a:latin typeface="Söhne"/>
              </a:rPr>
              <a:t>70% of the interval is to the left of 0.7</a:t>
            </a:r>
          </a:p>
          <a:p>
            <a:r>
              <a:rPr lang="en-GB" sz="1800" dirty="0">
                <a:solidFill>
                  <a:srgbClr val="374151"/>
                </a:solidFill>
                <a:latin typeface="Söhne"/>
              </a:rPr>
              <a:t>70% of time random number will be &lt; 0.7</a:t>
            </a:r>
          </a:p>
          <a:p>
            <a:r>
              <a:rPr lang="en-GB" sz="1800" dirty="0">
                <a:solidFill>
                  <a:srgbClr val="374151"/>
                </a:solidFill>
                <a:latin typeface="Söhne"/>
              </a:rPr>
              <a:t>30% of time random number will be &gt;= 0.7</a:t>
            </a:r>
          </a:p>
          <a:p>
            <a:r>
              <a:rPr lang="en-GB" sz="1800" dirty="0">
                <a:solidFill>
                  <a:srgbClr val="374151"/>
                </a:solidFill>
                <a:latin typeface="Söhne"/>
              </a:rPr>
              <a:t>If the random number is less than 0.7 (which will happen 70% of the time), the player wins the serve.</a:t>
            </a:r>
          </a:p>
          <a:p>
            <a:r>
              <a:rPr lang="en-GB" sz="1800" dirty="0">
                <a:solidFill>
                  <a:srgbClr val="374151"/>
                </a:solidFill>
                <a:latin typeface="Söhne"/>
              </a:rPr>
              <a:t>If the random number is 0.7 or greater (which will happen 30% of the time), the player loses the serve.</a:t>
            </a:r>
          </a:p>
          <a:p>
            <a:r>
              <a:rPr lang="en-GB" sz="1800" dirty="0">
                <a:solidFill>
                  <a:srgbClr val="374151"/>
                </a:solidFill>
                <a:latin typeface="Söhne"/>
              </a:rPr>
              <a:t>70% of this interval (from 0 to 0.7) represents the chance the player wins.</a:t>
            </a:r>
          </a:p>
          <a:p>
            <a:r>
              <a:rPr lang="en-GB" sz="1800" dirty="0">
                <a:solidFill>
                  <a:srgbClr val="374151"/>
                </a:solidFill>
                <a:latin typeface="Söhne"/>
              </a:rPr>
              <a:t>The remaining 30% (from 0.7 to 1) represents the chance the player loses.</a:t>
            </a:r>
          </a:p>
          <a:p>
            <a:pPr marL="0" indent="0">
              <a:buNone/>
            </a:pPr>
            <a:endParaRPr lang="en-GB" sz="1800" dirty="0">
              <a:solidFill>
                <a:srgbClr val="374151"/>
              </a:solidFill>
              <a:latin typeface="Söhne"/>
            </a:endParaRPr>
          </a:p>
        </p:txBody>
      </p:sp>
      <p:pic>
        <p:nvPicPr>
          <p:cNvPr id="4" name="Picture 3">
            <a:extLst>
              <a:ext uri="{FF2B5EF4-FFF2-40B4-BE49-F238E27FC236}">
                <a16:creationId xmlns:a16="http://schemas.microsoft.com/office/drawing/2014/main" id="{907750D1-D21A-8863-F19F-9FBB0063C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773" y="6008705"/>
            <a:ext cx="2924820" cy="713371"/>
          </a:xfrm>
          <a:prstGeom prst="rect">
            <a:avLst/>
          </a:prstGeom>
        </p:spPr>
      </p:pic>
    </p:spTree>
    <p:extLst>
      <p:ext uri="{BB962C8B-B14F-4D97-AF65-F5344CB8AC3E}">
        <p14:creationId xmlns:p14="http://schemas.microsoft.com/office/powerpoint/2010/main" val="4283447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Underestimating the complexity of a program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617838" y="2295267"/>
            <a:ext cx="7203989" cy="2267465"/>
          </a:xfrm>
        </p:spPr>
        <p:txBody>
          <a:bodyPr>
            <a:normAutofit/>
          </a:bodyPr>
          <a:lstStyle/>
          <a:p>
            <a:pPr marL="0" indent="0" algn="ctr">
              <a:buNone/>
            </a:pPr>
            <a:r>
              <a:rPr lang="en-GB" sz="3600" dirty="0">
                <a:solidFill>
                  <a:srgbClr val="374151"/>
                </a:solidFill>
                <a:latin typeface="Söhne"/>
              </a:rPr>
              <a:t>We have requirements, now let’s think about writing the racquetball simulator</a:t>
            </a:r>
          </a:p>
        </p:txBody>
      </p:sp>
    </p:spTree>
    <p:extLst>
      <p:ext uri="{BB962C8B-B14F-4D97-AF65-F5344CB8AC3E}">
        <p14:creationId xmlns:p14="http://schemas.microsoft.com/office/powerpoint/2010/main" val="222354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rmAutofit fontScale="90000"/>
          </a:bodyPr>
          <a:lstStyle/>
          <a:p>
            <a:r>
              <a:rPr lang="en-US" dirty="0"/>
              <a:t>Understanding Functions in Programming</a:t>
            </a:r>
            <a:br>
              <a:rPr lang="en-US" dirty="0"/>
            </a:br>
            <a:endParaRPr lang="en-US"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fontScale="92500" lnSpcReduction="10000"/>
          </a:bodyPr>
          <a:lstStyle/>
          <a:p>
            <a:pPr algn="l">
              <a:buFont typeface="+mj-lt"/>
              <a:buAutoNum type="arabicPeriod"/>
            </a:pPr>
            <a:r>
              <a:rPr lang="en-GB" sz="2000" b="1" i="0" dirty="0">
                <a:solidFill>
                  <a:srgbClr val="374151"/>
                </a:solidFill>
                <a:effectLst/>
                <a:latin typeface="Söhne"/>
              </a:rPr>
              <a:t>Mathematical Functions</a:t>
            </a:r>
            <a:r>
              <a:rPr lang="en-GB" sz="2000" b="0" i="0" dirty="0">
                <a:solidFill>
                  <a:srgbClr val="374151"/>
                </a:solidFill>
                <a:effectLst/>
                <a:latin typeface="Söhne"/>
              </a:rPr>
              <a:t>:</a:t>
            </a:r>
          </a:p>
          <a:p>
            <a:pPr lvl="1"/>
            <a:r>
              <a:rPr lang="en-GB" sz="1600" b="1" i="0" dirty="0">
                <a:solidFill>
                  <a:srgbClr val="374151"/>
                </a:solidFill>
                <a:effectLst/>
                <a:latin typeface="Söhne"/>
              </a:rPr>
              <a:t>Examples</a:t>
            </a:r>
            <a:r>
              <a:rPr lang="en-GB" sz="1600" b="0" i="0" dirty="0">
                <a:solidFill>
                  <a:srgbClr val="374151"/>
                </a:solidFill>
                <a:effectLst/>
                <a:latin typeface="Söhne"/>
              </a:rPr>
              <a:t>: sqrt (square root), sin (sine), log (logarithm)</a:t>
            </a:r>
          </a:p>
          <a:p>
            <a:pPr lvl="1"/>
            <a:r>
              <a:rPr lang="en-GB" sz="1600" b="1" i="0" dirty="0">
                <a:solidFill>
                  <a:srgbClr val="374151"/>
                </a:solidFill>
                <a:effectLst/>
                <a:latin typeface="Söhne"/>
              </a:rPr>
              <a:t>Purpose</a:t>
            </a:r>
            <a:r>
              <a:rPr lang="en-GB" sz="1600" b="0" i="0" dirty="0">
                <a:solidFill>
                  <a:srgbClr val="374151"/>
                </a:solidFill>
                <a:effectLst/>
                <a:latin typeface="Söhne"/>
              </a:rPr>
              <a:t>:</a:t>
            </a:r>
          </a:p>
          <a:p>
            <a:pPr lvl="2"/>
            <a:r>
              <a:rPr lang="en-GB" sz="1400" b="1" i="0" dirty="0">
                <a:solidFill>
                  <a:srgbClr val="374151"/>
                </a:solidFill>
                <a:effectLst/>
                <a:latin typeface="Söhne"/>
              </a:rPr>
              <a:t>Reusability</a:t>
            </a:r>
            <a:r>
              <a:rPr lang="en-GB" sz="1400" b="0" i="0" dirty="0">
                <a:solidFill>
                  <a:srgbClr val="374151"/>
                </a:solidFill>
                <a:effectLst/>
                <a:latin typeface="Söhne"/>
              </a:rPr>
              <a:t>: Eliminates the need to repeatedly write complex equations.</a:t>
            </a:r>
          </a:p>
          <a:p>
            <a:pPr lvl="2"/>
            <a:r>
              <a:rPr lang="en-GB" sz="1400" b="1" i="0" dirty="0">
                <a:solidFill>
                  <a:srgbClr val="374151"/>
                </a:solidFill>
                <a:effectLst/>
                <a:latin typeface="Söhne"/>
              </a:rPr>
              <a:t>Readability</a:t>
            </a:r>
            <a:r>
              <a:rPr lang="en-GB" sz="1400" b="0" i="0" dirty="0">
                <a:solidFill>
                  <a:srgbClr val="374151"/>
                </a:solidFill>
                <a:effectLst/>
                <a:latin typeface="Söhne"/>
              </a:rPr>
              <a:t>: Makes complex calculations more intuitive and legible.</a:t>
            </a:r>
          </a:p>
          <a:p>
            <a:pPr algn="l">
              <a:buFont typeface="+mj-lt"/>
              <a:buAutoNum type="arabicPeriod"/>
            </a:pPr>
            <a:r>
              <a:rPr lang="en-GB" sz="2000" b="1" i="0" dirty="0">
                <a:solidFill>
                  <a:srgbClr val="374151"/>
                </a:solidFill>
                <a:effectLst/>
                <a:latin typeface="Söhne"/>
              </a:rPr>
              <a:t>Programming Functions</a:t>
            </a:r>
            <a:r>
              <a:rPr lang="en-GB" sz="2000" b="0" i="0" dirty="0">
                <a:solidFill>
                  <a:srgbClr val="374151"/>
                </a:solidFill>
                <a:effectLst/>
                <a:latin typeface="Söhne"/>
              </a:rPr>
              <a:t>:</a:t>
            </a:r>
          </a:p>
          <a:p>
            <a:pPr lvl="1"/>
            <a:r>
              <a:rPr lang="en-GB" sz="1600" b="1" i="0" dirty="0">
                <a:solidFill>
                  <a:srgbClr val="374151"/>
                </a:solidFill>
                <a:effectLst/>
                <a:latin typeface="Söhne"/>
              </a:rPr>
              <a:t>Examples</a:t>
            </a:r>
            <a:r>
              <a:rPr lang="en-GB" sz="1600" b="0" i="0" dirty="0">
                <a:solidFill>
                  <a:srgbClr val="374151"/>
                </a:solidFill>
                <a:effectLst/>
                <a:latin typeface="Söhne"/>
              </a:rPr>
              <a:t>: print (displays content), input (receives user data), round (rounds numbers)</a:t>
            </a:r>
          </a:p>
          <a:p>
            <a:pPr lvl="1"/>
            <a:r>
              <a:rPr lang="en-GB" sz="1600" b="1" i="0" dirty="0">
                <a:solidFill>
                  <a:srgbClr val="374151"/>
                </a:solidFill>
                <a:effectLst/>
                <a:latin typeface="Söhne"/>
              </a:rPr>
              <a:t>Purpose</a:t>
            </a:r>
            <a:r>
              <a:rPr lang="en-GB" sz="1600" b="0" i="0" dirty="0">
                <a:solidFill>
                  <a:srgbClr val="374151"/>
                </a:solidFill>
                <a:effectLst/>
                <a:latin typeface="Söhne"/>
              </a:rPr>
              <a:t>:</a:t>
            </a:r>
          </a:p>
          <a:p>
            <a:pPr lvl="2"/>
            <a:r>
              <a:rPr lang="en-GB" sz="1400" b="1" i="0" dirty="0">
                <a:solidFill>
                  <a:srgbClr val="374151"/>
                </a:solidFill>
                <a:effectLst/>
                <a:latin typeface="Söhne"/>
              </a:rPr>
              <a:t>Reusability</a:t>
            </a:r>
            <a:r>
              <a:rPr lang="en-GB" sz="1400" b="0" i="0" dirty="0">
                <a:solidFill>
                  <a:srgbClr val="374151"/>
                </a:solidFill>
                <a:effectLst/>
                <a:latin typeface="Söhne"/>
              </a:rPr>
              <a:t>: Avoids repetition of common code instructions.</a:t>
            </a:r>
          </a:p>
          <a:p>
            <a:pPr lvl="2"/>
            <a:r>
              <a:rPr lang="en-GB" sz="1400" b="1" i="0" dirty="0">
                <a:solidFill>
                  <a:srgbClr val="374151"/>
                </a:solidFill>
                <a:effectLst/>
                <a:latin typeface="Söhne"/>
              </a:rPr>
              <a:t>Readability</a:t>
            </a:r>
            <a:r>
              <a:rPr lang="en-GB" sz="1400" b="0" i="0" dirty="0">
                <a:solidFill>
                  <a:srgbClr val="374151"/>
                </a:solidFill>
                <a:effectLst/>
                <a:latin typeface="Söhne"/>
              </a:rPr>
              <a:t>: Streamlines code by abstracting common tasks, making the overall program more understandable.</a:t>
            </a:r>
          </a:p>
          <a:p>
            <a:pPr>
              <a:buFont typeface="+mj-lt"/>
              <a:buAutoNum type="arabicPeriod"/>
            </a:pPr>
            <a:r>
              <a:rPr lang="en-GB" sz="2000" b="1" i="0" dirty="0">
                <a:solidFill>
                  <a:srgbClr val="374151"/>
                </a:solidFill>
                <a:effectLst/>
                <a:latin typeface="Söhne"/>
              </a:rPr>
              <a:t>Divide-and-Conquer Approach</a:t>
            </a:r>
            <a:r>
              <a:rPr lang="ar-SA" sz="2000" b="1" i="0" dirty="0">
                <a:solidFill>
                  <a:srgbClr val="374151"/>
                </a:solidFill>
                <a:effectLst/>
                <a:latin typeface="Söhne"/>
              </a:rPr>
              <a:t> </a:t>
            </a:r>
            <a:r>
              <a:rPr lang="en-GB" sz="2000" b="1" i="0" dirty="0">
                <a:solidFill>
                  <a:srgbClr val="374151"/>
                </a:solidFill>
                <a:effectLst/>
                <a:latin typeface="Söhne"/>
              </a:rPr>
              <a:t> (Division of </a:t>
            </a:r>
            <a:r>
              <a:rPr lang="en-GB" sz="2000" b="1" i="0" dirty="0" err="1">
                <a:solidFill>
                  <a:srgbClr val="374151"/>
                </a:solidFill>
                <a:effectLst/>
                <a:latin typeface="Söhne"/>
              </a:rPr>
              <a:t>Labor</a:t>
            </a:r>
            <a:r>
              <a:rPr lang="en-GB" sz="2000" b="1" i="0" dirty="0">
                <a:solidFill>
                  <a:srgbClr val="374151"/>
                </a:solidFill>
                <a:effectLst/>
                <a:latin typeface="Söhne"/>
              </a:rPr>
              <a:t> )</a:t>
            </a:r>
            <a:r>
              <a:rPr lang="en-GB" sz="2000" b="0" i="0" dirty="0">
                <a:solidFill>
                  <a:srgbClr val="374151"/>
                </a:solidFill>
                <a:effectLst/>
                <a:latin typeface="Söhne"/>
              </a:rPr>
              <a:t>:</a:t>
            </a:r>
          </a:p>
          <a:p>
            <a:pPr lvl="1"/>
            <a:r>
              <a:rPr lang="en-GB" sz="1600" b="1" i="0" dirty="0">
                <a:solidFill>
                  <a:srgbClr val="374151"/>
                </a:solidFill>
                <a:effectLst/>
                <a:latin typeface="Söhne"/>
              </a:rPr>
              <a:t>Definition</a:t>
            </a:r>
            <a:r>
              <a:rPr lang="en-GB" sz="1600" b="0" i="0" dirty="0">
                <a:solidFill>
                  <a:srgbClr val="374151"/>
                </a:solidFill>
                <a:effectLst/>
                <a:latin typeface="Söhne"/>
              </a:rPr>
              <a:t>: A strategy that divides a larger problem into smaller, manageable sub-problems.</a:t>
            </a:r>
          </a:p>
          <a:p>
            <a:pPr lvl="1"/>
            <a:r>
              <a:rPr lang="en-GB" sz="1600" b="1" i="0" dirty="0">
                <a:solidFill>
                  <a:srgbClr val="374151"/>
                </a:solidFill>
                <a:effectLst/>
                <a:latin typeface="Söhne"/>
              </a:rPr>
              <a:t>Benefits</a:t>
            </a:r>
            <a:r>
              <a:rPr lang="en-GB" sz="1600" b="0" i="0" dirty="0">
                <a:solidFill>
                  <a:srgbClr val="374151"/>
                </a:solidFill>
                <a:effectLst/>
                <a:latin typeface="Söhne"/>
              </a:rPr>
              <a:t>:</a:t>
            </a:r>
          </a:p>
          <a:p>
            <a:pPr lvl="2"/>
            <a:r>
              <a:rPr lang="en-GB" sz="1400" b="0" i="0" dirty="0">
                <a:solidFill>
                  <a:srgbClr val="374151"/>
                </a:solidFill>
                <a:effectLst/>
                <a:latin typeface="Söhne"/>
              </a:rPr>
              <a:t>Simplifies complex problems.</a:t>
            </a:r>
          </a:p>
          <a:p>
            <a:pPr lvl="2"/>
            <a:r>
              <a:rPr lang="en-GB" sz="1400" b="0" i="0" dirty="0">
                <a:solidFill>
                  <a:srgbClr val="374151"/>
                </a:solidFill>
                <a:effectLst/>
                <a:latin typeface="Söhne"/>
              </a:rPr>
              <a:t>Each sub-problem can be addressed as an individual function, enhancing modularity and maintainability.</a:t>
            </a:r>
          </a:p>
        </p:txBody>
      </p:sp>
    </p:spTree>
    <p:extLst>
      <p:ext uri="{BB962C8B-B14F-4D97-AF65-F5344CB8AC3E}">
        <p14:creationId xmlns:p14="http://schemas.microsoft.com/office/powerpoint/2010/main" val="1058642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Top-down design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617838" y="2295267"/>
            <a:ext cx="7970991" cy="3887819"/>
          </a:xfrm>
        </p:spPr>
        <p:txBody>
          <a:bodyPr>
            <a:normAutofit fontScale="92500" lnSpcReduction="10000"/>
          </a:bodyPr>
          <a:lstStyle/>
          <a:p>
            <a:r>
              <a:rPr lang="en-GB" sz="1800" dirty="0">
                <a:solidFill>
                  <a:srgbClr val="374151"/>
                </a:solidFill>
                <a:latin typeface="Söhne"/>
              </a:rPr>
              <a:t>Top-down design starts with a global view of the entire problem and breaks the problem into smaller, more manageable subproblems</a:t>
            </a:r>
          </a:p>
          <a:p>
            <a:pPr lvl="1"/>
            <a:r>
              <a:rPr lang="en-GB" sz="1400" dirty="0">
                <a:solidFill>
                  <a:srgbClr val="374151"/>
                </a:solidFill>
                <a:latin typeface="Söhne"/>
              </a:rPr>
              <a:t>Process known as problem decomposition</a:t>
            </a:r>
          </a:p>
          <a:p>
            <a:r>
              <a:rPr lang="en-GB" sz="1800" dirty="0">
                <a:solidFill>
                  <a:srgbClr val="374151"/>
                </a:solidFill>
                <a:latin typeface="Söhne"/>
              </a:rPr>
              <a:t>As each subproblem is isolated, its solution is assigned to a function</a:t>
            </a:r>
          </a:p>
          <a:p>
            <a:r>
              <a:rPr lang="en-GB" sz="1800" dirty="0">
                <a:solidFill>
                  <a:srgbClr val="374151"/>
                </a:solidFill>
                <a:latin typeface="Söhne"/>
              </a:rPr>
              <a:t>As functions are developed to solve subproblems, solution to overall problem is gradually filled out</a:t>
            </a:r>
          </a:p>
          <a:p>
            <a:pPr lvl="1"/>
            <a:r>
              <a:rPr lang="en-GB" sz="1400" dirty="0">
                <a:solidFill>
                  <a:srgbClr val="374151"/>
                </a:solidFill>
                <a:latin typeface="Söhne"/>
              </a:rPr>
              <a:t>Process is also called stepwise refinement</a:t>
            </a:r>
          </a:p>
          <a:p>
            <a:r>
              <a:rPr lang="en-GB" sz="1800" dirty="0">
                <a:solidFill>
                  <a:srgbClr val="374151"/>
                </a:solidFill>
                <a:latin typeface="Söhne"/>
              </a:rPr>
              <a:t>Where to begin?</a:t>
            </a:r>
          </a:p>
          <a:p>
            <a:r>
              <a:rPr lang="en-GB" sz="1800" dirty="0">
                <a:solidFill>
                  <a:srgbClr val="374151"/>
                </a:solidFill>
                <a:latin typeface="Söhne"/>
              </a:rPr>
              <a:t>Systematic approach required to create program</a:t>
            </a:r>
          </a:p>
          <a:p>
            <a:r>
              <a:rPr lang="en-GB" sz="1800" dirty="0">
                <a:solidFill>
                  <a:srgbClr val="374151"/>
                </a:solidFill>
                <a:latin typeface="Söhne"/>
              </a:rPr>
              <a:t>Top-down design</a:t>
            </a:r>
          </a:p>
          <a:p>
            <a:r>
              <a:rPr lang="en-GB" sz="1800" dirty="0">
                <a:solidFill>
                  <a:srgbClr val="374151"/>
                </a:solidFill>
                <a:latin typeface="Söhne"/>
              </a:rPr>
              <a:t>Start with general program and express solution in terms of smaller problems</a:t>
            </a:r>
          </a:p>
          <a:p>
            <a:r>
              <a:rPr lang="en-GB" sz="1800" dirty="0">
                <a:solidFill>
                  <a:srgbClr val="374151"/>
                </a:solidFill>
                <a:latin typeface="Söhne"/>
              </a:rPr>
              <a:t>Reapply technique to smaller problems</a:t>
            </a:r>
          </a:p>
          <a:p>
            <a:r>
              <a:rPr lang="en-GB" sz="1800" dirty="0">
                <a:solidFill>
                  <a:srgbClr val="374151"/>
                </a:solidFill>
                <a:latin typeface="Söhne"/>
              </a:rPr>
              <a:t>Keep on applying till problems become trivial to solve</a:t>
            </a:r>
          </a:p>
          <a:p>
            <a:r>
              <a:rPr lang="en-GB" sz="1800" dirty="0">
                <a:solidFill>
                  <a:srgbClr val="374151"/>
                </a:solidFill>
                <a:latin typeface="Söhne"/>
              </a:rPr>
              <a:t>Piece back together and you’ve got a program</a:t>
            </a:r>
          </a:p>
        </p:txBody>
      </p:sp>
    </p:spTree>
    <p:extLst>
      <p:ext uri="{BB962C8B-B14F-4D97-AF65-F5344CB8AC3E}">
        <p14:creationId xmlns:p14="http://schemas.microsoft.com/office/powerpoint/2010/main" val="22998927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Top-Level Design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617838" y="2295267"/>
            <a:ext cx="7760043" cy="3351771"/>
          </a:xfrm>
        </p:spPr>
        <p:txBody>
          <a:bodyPr>
            <a:normAutofit/>
          </a:bodyPr>
          <a:lstStyle/>
          <a:p>
            <a:r>
              <a:rPr lang="en-GB" sz="2400" dirty="0">
                <a:solidFill>
                  <a:srgbClr val="374151"/>
                </a:solidFill>
                <a:latin typeface="Söhne"/>
              </a:rPr>
              <a:t>Easy to do with pen and paper</a:t>
            </a:r>
          </a:p>
          <a:p>
            <a:r>
              <a:rPr lang="en-GB" sz="2400" dirty="0">
                <a:solidFill>
                  <a:srgbClr val="374151"/>
                </a:solidFill>
                <a:latin typeface="Söhne"/>
              </a:rPr>
              <a:t>Always good to start by studying program specification</a:t>
            </a:r>
          </a:p>
          <a:p>
            <a:r>
              <a:rPr lang="en-GB" sz="2400" dirty="0">
                <a:solidFill>
                  <a:srgbClr val="374151"/>
                </a:solidFill>
                <a:latin typeface="Söhne"/>
              </a:rPr>
              <a:t>Input, process, output</a:t>
            </a:r>
          </a:p>
          <a:p>
            <a:r>
              <a:rPr lang="en-GB" sz="2400" dirty="0">
                <a:solidFill>
                  <a:srgbClr val="374151"/>
                </a:solidFill>
                <a:latin typeface="Söhne"/>
              </a:rPr>
              <a:t>Get simulation inputs, simulate some games, print a report</a:t>
            </a:r>
          </a:p>
          <a:p>
            <a:r>
              <a:rPr lang="en-GB" sz="2400" dirty="0">
                <a:solidFill>
                  <a:srgbClr val="374151"/>
                </a:solidFill>
                <a:latin typeface="Söhne"/>
              </a:rPr>
              <a:t>Basic algorithm: </a:t>
            </a:r>
          </a:p>
        </p:txBody>
      </p:sp>
      <p:pic>
        <p:nvPicPr>
          <p:cNvPr id="4" name="Picture 3" descr="Text&#10;&#10;Description automatically generated">
            <a:extLst>
              <a:ext uri="{FF2B5EF4-FFF2-40B4-BE49-F238E27FC236}">
                <a16:creationId xmlns:a16="http://schemas.microsoft.com/office/drawing/2014/main" id="{78C7FB20-301A-0839-2D87-EF005CDF9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961" y="5301801"/>
            <a:ext cx="6654077" cy="1265560"/>
          </a:xfrm>
          <a:prstGeom prst="rect">
            <a:avLst/>
          </a:prstGeom>
        </p:spPr>
      </p:pic>
    </p:spTree>
    <p:extLst>
      <p:ext uri="{BB962C8B-B14F-4D97-AF65-F5344CB8AC3E}">
        <p14:creationId xmlns:p14="http://schemas.microsoft.com/office/powerpoint/2010/main" val="7857462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Going into more depth…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753114"/>
            <a:ext cx="8229600" cy="3351771"/>
          </a:xfrm>
        </p:spPr>
        <p:txBody>
          <a:bodyPr>
            <a:normAutofit/>
          </a:bodyPr>
          <a:lstStyle/>
          <a:p>
            <a:r>
              <a:rPr lang="en-GB" sz="2400" dirty="0">
                <a:solidFill>
                  <a:srgbClr val="374151"/>
                </a:solidFill>
                <a:latin typeface="Söhne"/>
              </a:rPr>
              <a:t>So, design is very high-level</a:t>
            </a:r>
          </a:p>
          <a:p>
            <a:r>
              <a:rPr lang="en-GB" sz="2400" dirty="0">
                <a:solidFill>
                  <a:srgbClr val="374151"/>
                </a:solidFill>
                <a:latin typeface="Söhne"/>
              </a:rPr>
              <a:t>That’s OK</a:t>
            </a:r>
          </a:p>
          <a:p>
            <a:r>
              <a:rPr lang="en-GB" sz="2400" dirty="0">
                <a:solidFill>
                  <a:srgbClr val="374151"/>
                </a:solidFill>
                <a:latin typeface="Söhne"/>
              </a:rPr>
              <a:t>Whatever we don’t know how to do so far, we ignore</a:t>
            </a:r>
          </a:p>
          <a:p>
            <a:r>
              <a:rPr lang="en-GB" sz="2400" dirty="0">
                <a:solidFill>
                  <a:srgbClr val="374151"/>
                </a:solidFill>
                <a:latin typeface="Söhne"/>
              </a:rPr>
              <a:t>Work on stuff we can do</a:t>
            </a:r>
          </a:p>
          <a:p>
            <a:r>
              <a:rPr lang="en-GB" sz="2400" dirty="0">
                <a:solidFill>
                  <a:srgbClr val="374151"/>
                </a:solidFill>
                <a:latin typeface="Söhne"/>
              </a:rPr>
              <a:t>Imagine all the components have already been written</a:t>
            </a:r>
          </a:p>
          <a:p>
            <a:r>
              <a:rPr lang="en-GB" sz="2400" dirty="0">
                <a:solidFill>
                  <a:srgbClr val="374151"/>
                </a:solidFill>
                <a:latin typeface="Söhne"/>
              </a:rPr>
              <a:t>Your job is to finish the top-level algorithm using these components</a:t>
            </a:r>
          </a:p>
        </p:txBody>
      </p:sp>
      <p:pic>
        <p:nvPicPr>
          <p:cNvPr id="4" name="Picture 3" descr="Text&#10;&#10;Description automatically generated">
            <a:extLst>
              <a:ext uri="{FF2B5EF4-FFF2-40B4-BE49-F238E27FC236}">
                <a16:creationId xmlns:a16="http://schemas.microsoft.com/office/drawing/2014/main" id="{78C7FB20-301A-0839-2D87-EF005CDF9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961" y="5135240"/>
            <a:ext cx="6654077" cy="1265560"/>
          </a:xfrm>
          <a:prstGeom prst="rect">
            <a:avLst/>
          </a:prstGeom>
        </p:spPr>
      </p:pic>
    </p:spTree>
    <p:extLst>
      <p:ext uri="{BB962C8B-B14F-4D97-AF65-F5344CB8AC3E}">
        <p14:creationId xmlns:p14="http://schemas.microsoft.com/office/powerpoint/2010/main" val="1234096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Separation of Concerns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753114"/>
            <a:ext cx="8229600" cy="3351771"/>
          </a:xfrm>
        </p:spPr>
        <p:txBody>
          <a:bodyPr>
            <a:normAutofit fontScale="92500" lnSpcReduction="10000"/>
          </a:bodyPr>
          <a:lstStyle/>
          <a:p>
            <a:r>
              <a:rPr lang="en-GB" sz="2400" dirty="0">
                <a:solidFill>
                  <a:srgbClr val="374151"/>
                </a:solidFill>
                <a:latin typeface="Söhne"/>
              </a:rPr>
              <a:t>So, looks good but the main function currently does nothing</a:t>
            </a:r>
          </a:p>
          <a:p>
            <a:r>
              <a:rPr lang="en-GB" sz="2400" dirty="0">
                <a:solidFill>
                  <a:srgbClr val="374151"/>
                </a:solidFill>
                <a:latin typeface="Söhne"/>
              </a:rPr>
              <a:t>We have broken the original problem into 4 independent tasks</a:t>
            </a:r>
          </a:p>
          <a:p>
            <a:r>
              <a:rPr lang="en-GB" sz="2400" dirty="0">
                <a:solidFill>
                  <a:srgbClr val="374151"/>
                </a:solidFill>
                <a:latin typeface="Söhne"/>
              </a:rPr>
              <a:t>We have also </a:t>
            </a:r>
            <a:r>
              <a:rPr lang="en-GB" sz="2400" dirty="0" err="1">
                <a:solidFill>
                  <a:srgbClr val="374151"/>
                </a:solidFill>
                <a:latin typeface="Söhne"/>
              </a:rPr>
              <a:t>specificed</a:t>
            </a:r>
            <a:r>
              <a:rPr lang="en-GB" sz="2400" dirty="0">
                <a:solidFill>
                  <a:srgbClr val="374151"/>
                </a:solidFill>
                <a:latin typeface="Söhne"/>
              </a:rPr>
              <a:t> names, parameters and expected return values</a:t>
            </a:r>
          </a:p>
          <a:p>
            <a:r>
              <a:rPr lang="en-GB" sz="2400" dirty="0">
                <a:solidFill>
                  <a:srgbClr val="374151"/>
                </a:solidFill>
                <a:latin typeface="Söhne"/>
              </a:rPr>
              <a:t>This information is called the interface of a function</a:t>
            </a:r>
          </a:p>
          <a:p>
            <a:r>
              <a:rPr lang="en-GB" sz="2400" dirty="0">
                <a:solidFill>
                  <a:srgbClr val="374151"/>
                </a:solidFill>
                <a:latin typeface="Söhne"/>
              </a:rPr>
              <a:t>This allows us to tackle pieces independently</a:t>
            </a:r>
          </a:p>
          <a:p>
            <a:r>
              <a:rPr lang="en-GB" sz="2400" dirty="0">
                <a:solidFill>
                  <a:srgbClr val="374151"/>
                </a:solidFill>
                <a:latin typeface="Söhne"/>
              </a:rPr>
              <a:t>For purposes of main, we don’t care how </a:t>
            </a:r>
            <a:r>
              <a:rPr lang="en-GB" sz="2400" dirty="0" err="1">
                <a:solidFill>
                  <a:srgbClr val="374151"/>
                </a:solidFill>
                <a:latin typeface="Söhne"/>
              </a:rPr>
              <a:t>simNGames</a:t>
            </a:r>
            <a:r>
              <a:rPr lang="en-GB" sz="2400" dirty="0">
                <a:solidFill>
                  <a:srgbClr val="374151"/>
                </a:solidFill>
                <a:latin typeface="Söhne"/>
              </a:rPr>
              <a:t> does its job, just that given parameters it gives back correct number of wins. Main only cares about the what</a:t>
            </a:r>
          </a:p>
        </p:txBody>
      </p:sp>
      <p:pic>
        <p:nvPicPr>
          <p:cNvPr id="4" name="Picture 3" descr="Text&#10;&#10;Description automatically generated">
            <a:extLst>
              <a:ext uri="{FF2B5EF4-FFF2-40B4-BE49-F238E27FC236}">
                <a16:creationId xmlns:a16="http://schemas.microsoft.com/office/drawing/2014/main" id="{78C7FB20-301A-0839-2D87-EF005CDF9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043" y="4986959"/>
            <a:ext cx="6654077" cy="1265560"/>
          </a:xfrm>
          <a:prstGeom prst="rect">
            <a:avLst/>
          </a:prstGeom>
        </p:spPr>
      </p:pic>
    </p:spTree>
    <p:extLst>
      <p:ext uri="{BB962C8B-B14F-4D97-AF65-F5344CB8AC3E}">
        <p14:creationId xmlns:p14="http://schemas.microsoft.com/office/powerpoint/2010/main" val="1620478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Abstracting to first-level structure </a:t>
            </a:r>
            <a:endParaRPr lang="en-US" sz="3600" dirty="0"/>
          </a:p>
        </p:txBody>
      </p:sp>
      <p:pic>
        <p:nvPicPr>
          <p:cNvPr id="4" name="Picture 3" descr="Text&#10;&#10;Description automatically generated">
            <a:extLst>
              <a:ext uri="{FF2B5EF4-FFF2-40B4-BE49-F238E27FC236}">
                <a16:creationId xmlns:a16="http://schemas.microsoft.com/office/drawing/2014/main" id="{78C7FB20-301A-0839-2D87-EF005CDF9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043" y="4986959"/>
            <a:ext cx="6654077" cy="1265560"/>
          </a:xfrm>
          <a:prstGeom prst="rect">
            <a:avLst/>
          </a:prstGeom>
        </p:spPr>
      </p:pic>
      <p:pic>
        <p:nvPicPr>
          <p:cNvPr id="7" name="Picture 6" descr="Diagram&#10;&#10;Description automatically generated">
            <a:extLst>
              <a:ext uri="{FF2B5EF4-FFF2-40B4-BE49-F238E27FC236}">
                <a16:creationId xmlns:a16="http://schemas.microsoft.com/office/drawing/2014/main" id="{E6C25563-EAAD-27CD-93E4-68F0D4B4D6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 y="1442952"/>
            <a:ext cx="8026400" cy="3124200"/>
          </a:xfrm>
          <a:prstGeom prst="rect">
            <a:avLst/>
          </a:prstGeom>
        </p:spPr>
      </p:pic>
    </p:spTree>
    <p:extLst>
      <p:ext uri="{BB962C8B-B14F-4D97-AF65-F5344CB8AC3E}">
        <p14:creationId xmlns:p14="http://schemas.microsoft.com/office/powerpoint/2010/main" val="17013975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Second-level design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753114"/>
            <a:ext cx="8229600" cy="3351771"/>
          </a:xfrm>
        </p:spPr>
        <p:txBody>
          <a:bodyPr>
            <a:normAutofit/>
          </a:bodyPr>
          <a:lstStyle/>
          <a:p>
            <a:pPr marL="347472" indent="-347472" algn="l" rtl="0" eaLnBrk="1" fontAlgn="base" hangingPunct="1">
              <a:spcBef>
                <a:spcPts val="480"/>
              </a:spcBef>
              <a:spcAft>
                <a:spcPts val="0"/>
              </a:spcAft>
              <a:buClr>
                <a:schemeClr val="tx1"/>
              </a:buClr>
              <a:buSzPct val="80000"/>
              <a:buFont typeface="Wingdings" pitchFamily="2" charset="2"/>
              <a:buChar char="§"/>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Repeat design process for the remaining components</a:t>
            </a:r>
            <a:endParaRPr lang="en-GB" sz="1800" dirty="0">
              <a:effectLst/>
            </a:endParaRPr>
          </a:p>
          <a:p>
            <a:pPr marL="347472" indent="-347472" algn="l" rtl="0" eaLnBrk="1" fontAlgn="base" hangingPunct="1">
              <a:spcBef>
                <a:spcPts val="480"/>
              </a:spcBef>
              <a:spcAft>
                <a:spcPts val="0"/>
              </a:spcAft>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Lets try this in order</a:t>
            </a:r>
            <a:endParaRPr lang="en-GB" sz="1400" dirty="0">
              <a:effectLst/>
            </a:endParaRPr>
          </a:p>
          <a:p>
            <a:pPr marL="347472" indent="-347472" algn="l" rtl="0" eaLnBrk="1" fontAlgn="base" hangingPunct="1">
              <a:spcBef>
                <a:spcPts val="480"/>
              </a:spcBef>
              <a:spcAft>
                <a:spcPts val="0"/>
              </a:spcAft>
            </a:pPr>
            <a:r>
              <a:rPr lang="en-GB" sz="1800" b="0" baseline="0" dirty="0" err="1">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printIntro</a:t>
            </a: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a:t>
            </a:r>
            <a:endParaRPr lang="en-GB" sz="1400" dirty="0">
              <a:effectLst/>
            </a:endParaRPr>
          </a:p>
          <a:p>
            <a:pPr marL="347472" indent="-347472" algn="l" rtl="0" eaLnBrk="1" fontAlgn="base" hangingPunct="1">
              <a:spcBef>
                <a:spcPts val="480"/>
              </a:spcBef>
              <a:spcAft>
                <a:spcPts val="0"/>
              </a:spcAft>
            </a:pPr>
            <a:r>
              <a:rPr lang="en-GB" sz="1800" b="0" baseline="0" dirty="0" err="1">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getInputs</a:t>
            </a: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a:t>
            </a:r>
            <a:endParaRPr lang="en-GB" sz="1400" dirty="0">
              <a:effectLst/>
            </a:endParaRPr>
          </a:p>
        </p:txBody>
      </p:sp>
    </p:spTree>
    <p:extLst>
      <p:ext uri="{BB962C8B-B14F-4D97-AF65-F5344CB8AC3E}">
        <p14:creationId xmlns:p14="http://schemas.microsoft.com/office/powerpoint/2010/main" val="33530418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Designing </a:t>
            </a:r>
            <a:r>
              <a:rPr lang="en-GB" sz="3600" dirty="0" err="1"/>
              <a:t>simNGames</a:t>
            </a:r>
            <a:r>
              <a:rPr lang="en-GB" sz="3600" dirty="0"/>
              <a:t>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753114"/>
            <a:ext cx="8229600" cy="3351771"/>
          </a:xfrm>
        </p:spPr>
        <p:txBody>
          <a:bodyPr>
            <a:normAutofit/>
          </a:bodyPr>
          <a:lstStyle/>
          <a:p>
            <a:pPr marL="347472" indent="-347472" algn="l" rtl="0" eaLnBrk="1" fontAlgn="base" hangingPunct="1">
              <a:spcBef>
                <a:spcPts val="480"/>
              </a:spcBef>
              <a:spcAft>
                <a:spcPts val="0"/>
              </a:spcAft>
              <a:buClr>
                <a:schemeClr val="tx1"/>
              </a:buClr>
              <a:buSzPct val="80000"/>
              <a:buFont typeface="Wingdings" pitchFamily="2" charset="2"/>
              <a:buChar char="§"/>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This is the real problem</a:t>
            </a:r>
          </a:p>
          <a:p>
            <a:pPr marL="347472" indent="-347472" algn="l" rtl="0" eaLnBrk="1" fontAlgn="base" hangingPunct="1">
              <a:spcBef>
                <a:spcPts val="480"/>
              </a:spcBef>
              <a:spcAft>
                <a:spcPts val="0"/>
              </a:spcAft>
              <a:buClr>
                <a:schemeClr val="tx1"/>
              </a:buClr>
              <a:buSzPct val="80000"/>
              <a:buFont typeface="Wingdings" pitchFamily="2" charset="2"/>
              <a:buChar char="§"/>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Simulate a number of games and keep track of who wins each</a:t>
            </a:r>
          </a:p>
          <a:p>
            <a:pPr marL="347472" indent="-347472" algn="l" rtl="0" eaLnBrk="1" fontAlgn="base" hangingPunct="1">
              <a:spcBef>
                <a:spcPts val="480"/>
              </a:spcBef>
              <a:spcAft>
                <a:spcPts val="0"/>
              </a:spcAft>
              <a:buClr>
                <a:schemeClr val="tx1"/>
              </a:buClr>
              <a:buSzPct val="80000"/>
              <a:buFont typeface="Wingdings" pitchFamily="2" charset="2"/>
              <a:buChar char="§"/>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Sounds like a counted loop</a:t>
            </a:r>
          </a:p>
          <a:p>
            <a:pPr marL="347472" indent="-347472" algn="l" rtl="0" eaLnBrk="1" fontAlgn="base" hangingPunct="1">
              <a:spcBef>
                <a:spcPts val="480"/>
              </a:spcBef>
              <a:spcAft>
                <a:spcPts val="0"/>
              </a:spcAft>
              <a:buClr>
                <a:schemeClr val="tx1"/>
              </a:buClr>
              <a:buSzPct val="80000"/>
              <a:buFont typeface="Wingdings" pitchFamily="2" charset="2"/>
              <a:buChar char="§"/>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Keep track of wins in accumulators</a:t>
            </a:r>
          </a:p>
          <a:p>
            <a:pPr marL="347472" indent="-347472" algn="l" rtl="0" eaLnBrk="1" fontAlgn="base" hangingPunct="1">
              <a:spcBef>
                <a:spcPts val="480"/>
              </a:spcBef>
              <a:spcAft>
                <a:spcPts val="0"/>
              </a:spcAft>
              <a:buClr>
                <a:schemeClr val="tx1"/>
              </a:buClr>
              <a:buSzPct val="80000"/>
              <a:buFont typeface="Wingdings" pitchFamily="2" charset="2"/>
              <a:buChar char="§"/>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So, lets piece together an algorithm</a:t>
            </a:r>
          </a:p>
          <a:p>
            <a:pPr marL="347472" indent="-347472" algn="l" rtl="0" eaLnBrk="1" fontAlgn="base" hangingPunct="1">
              <a:spcBef>
                <a:spcPts val="480"/>
              </a:spcBef>
              <a:spcAft>
                <a:spcPts val="0"/>
              </a:spcAft>
              <a:buClr>
                <a:schemeClr val="tx1"/>
              </a:buClr>
              <a:buSzPct val="80000"/>
              <a:buFont typeface="Wingdings" pitchFamily="2" charset="2"/>
              <a:buChar char="§"/>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Let’s beef up the code</a:t>
            </a:r>
          </a:p>
        </p:txBody>
      </p:sp>
      <p:pic>
        <p:nvPicPr>
          <p:cNvPr id="5" name="Picture 4" descr="Text&#10;&#10;Description automatically generated">
            <a:extLst>
              <a:ext uri="{FF2B5EF4-FFF2-40B4-BE49-F238E27FC236}">
                <a16:creationId xmlns:a16="http://schemas.microsoft.com/office/drawing/2014/main" id="{1081C6F4-2727-4F81-6F5B-E6905A82F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681" y="4434705"/>
            <a:ext cx="3260870" cy="1646188"/>
          </a:xfrm>
          <a:prstGeom prst="rect">
            <a:avLst/>
          </a:prstGeom>
        </p:spPr>
      </p:pic>
    </p:spTree>
    <p:extLst>
      <p:ext uri="{BB962C8B-B14F-4D97-AF65-F5344CB8AC3E}">
        <p14:creationId xmlns:p14="http://schemas.microsoft.com/office/powerpoint/2010/main" val="1105781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Third-level Design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753114"/>
            <a:ext cx="8229600" cy="3351771"/>
          </a:xfrm>
        </p:spPr>
        <p:txBody>
          <a:bodyPr>
            <a:normAutofit/>
          </a:bodyPr>
          <a:lstStyle/>
          <a:p>
            <a:pPr marL="347472" indent="-347472" algn="l" rtl="0" eaLnBrk="1" fontAlgn="base" hangingPunct="1">
              <a:spcBef>
                <a:spcPts val="480"/>
              </a:spcBef>
              <a:spcAft>
                <a:spcPts val="0"/>
              </a:spcAft>
              <a:buClr>
                <a:schemeClr val="tx1"/>
              </a:buClr>
              <a:buSzPct val="80000"/>
              <a:buFont typeface="Wingdings" pitchFamily="2" charset="2"/>
              <a:buChar char="§"/>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We keep on going until we have a working solution</a:t>
            </a:r>
          </a:p>
          <a:p>
            <a:pPr marL="347472" indent="-347472" algn="l" rtl="0" eaLnBrk="1" fontAlgn="base" hangingPunct="1">
              <a:spcBef>
                <a:spcPts val="480"/>
              </a:spcBef>
              <a:spcAft>
                <a:spcPts val="0"/>
              </a:spcAft>
              <a:buClr>
                <a:schemeClr val="tx1"/>
              </a:buClr>
              <a:buSzPct val="80000"/>
              <a:buFont typeface="Wingdings" pitchFamily="2" charset="2"/>
              <a:buChar char="§"/>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Need to work on </a:t>
            </a:r>
            <a:r>
              <a:rPr lang="en-GB" sz="1800" b="0" baseline="0" dirty="0" err="1">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simOneGame</a:t>
            </a:r>
            <a:endPar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endParaRPr>
          </a:p>
          <a:p>
            <a:pPr marL="347472" indent="-347472" algn="l" rtl="0" eaLnBrk="1" fontAlgn="base" hangingPunct="1">
              <a:spcBef>
                <a:spcPts val="480"/>
              </a:spcBef>
              <a:spcAft>
                <a:spcPts val="0"/>
              </a:spcAft>
              <a:buClr>
                <a:schemeClr val="tx1"/>
              </a:buClr>
              <a:buSzPct val="80000"/>
              <a:buFont typeface="Wingdings" pitchFamily="2" charset="2"/>
              <a:buChar char="§"/>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In this, players keep rallying until game is over</a:t>
            </a:r>
          </a:p>
          <a:p>
            <a:pPr marL="347472" indent="-347472" algn="l" rtl="0" eaLnBrk="1" fontAlgn="base" hangingPunct="1">
              <a:spcBef>
                <a:spcPts val="480"/>
              </a:spcBef>
              <a:spcAft>
                <a:spcPts val="0"/>
              </a:spcAft>
              <a:buClr>
                <a:schemeClr val="tx1"/>
              </a:buClr>
              <a:buSzPct val="80000"/>
              <a:buFont typeface="Wingdings" pitchFamily="2" charset="2"/>
              <a:buChar char="§"/>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Sounds like an indefinite loop as we don’t know how long that will take</a:t>
            </a:r>
          </a:p>
          <a:p>
            <a:pPr marL="347472" indent="-347472" algn="l" rtl="0" eaLnBrk="1" fontAlgn="base" hangingPunct="1">
              <a:spcBef>
                <a:spcPts val="480"/>
              </a:spcBef>
              <a:spcAft>
                <a:spcPts val="0"/>
              </a:spcAft>
              <a:buClr>
                <a:schemeClr val="tx1"/>
              </a:buClr>
              <a:buSzPct val="80000"/>
              <a:buFont typeface="Wingdings" pitchFamily="2" charset="2"/>
              <a:buChar char="§"/>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Need to keep track of scores along the way</a:t>
            </a:r>
          </a:p>
        </p:txBody>
      </p:sp>
      <p:pic>
        <p:nvPicPr>
          <p:cNvPr id="4" name="Picture 3" descr="Text&#10;&#10;Description automatically generated">
            <a:extLst>
              <a:ext uri="{FF2B5EF4-FFF2-40B4-BE49-F238E27FC236}">
                <a16:creationId xmlns:a16="http://schemas.microsoft.com/office/drawing/2014/main" id="{604C2553-355B-03B2-6CCC-06DBB4A59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164" y="3785283"/>
            <a:ext cx="4298950" cy="1143000"/>
          </a:xfrm>
          <a:prstGeom prst="rect">
            <a:avLst/>
          </a:prstGeom>
        </p:spPr>
      </p:pic>
    </p:spTree>
    <p:extLst>
      <p:ext uri="{BB962C8B-B14F-4D97-AF65-F5344CB8AC3E}">
        <p14:creationId xmlns:p14="http://schemas.microsoft.com/office/powerpoint/2010/main" val="2728148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Level 3 structure chart </a:t>
            </a:r>
            <a:endParaRPr lang="en-US" sz="3600" dirty="0"/>
          </a:p>
        </p:txBody>
      </p:sp>
      <p:pic>
        <p:nvPicPr>
          <p:cNvPr id="7" name="Content Placeholder 4" descr="Diagram&#10;&#10;Description automatically generated">
            <a:extLst>
              <a:ext uri="{FF2B5EF4-FFF2-40B4-BE49-F238E27FC236}">
                <a16:creationId xmlns:a16="http://schemas.microsoft.com/office/drawing/2014/main" id="{0B20BADF-E594-D84A-731A-A5B3402525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8509" y="2385755"/>
            <a:ext cx="4922291" cy="3822932"/>
          </a:xfrm>
        </p:spPr>
      </p:pic>
    </p:spTree>
    <p:extLst>
      <p:ext uri="{BB962C8B-B14F-4D97-AF65-F5344CB8AC3E}">
        <p14:creationId xmlns:p14="http://schemas.microsoft.com/office/powerpoint/2010/main" val="21453012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Nearly there!  </a:t>
            </a:r>
            <a:endParaRPr lang="en-US" sz="3600" dirty="0"/>
          </a:p>
        </p:txBody>
      </p:sp>
      <p:sp>
        <p:nvSpPr>
          <p:cNvPr id="4" name="Content Placeholder 3">
            <a:extLst>
              <a:ext uri="{FF2B5EF4-FFF2-40B4-BE49-F238E27FC236}">
                <a16:creationId xmlns:a16="http://schemas.microsoft.com/office/drawing/2014/main" id="{219B2557-10ED-FF7F-E146-551B00CC7A81}"/>
              </a:ext>
            </a:extLst>
          </p:cNvPr>
          <p:cNvSpPr>
            <a:spLocks noGrp="1"/>
          </p:cNvSpPr>
          <p:nvPr>
            <p:ph idx="1"/>
          </p:nvPr>
        </p:nvSpPr>
        <p:spPr/>
        <p:txBody>
          <a:bodyPr/>
          <a:lstStyle/>
          <a:p>
            <a:r>
              <a:rPr lang="en-GB" sz="1800" dirty="0">
                <a:solidFill>
                  <a:srgbClr val="000000"/>
                </a:solidFill>
                <a:latin typeface="Arial" panose="020B0604020202020204" pitchFamily="34" charset="0"/>
                <a:ea typeface="ＭＳ Ｐゴシック" panose="020B0600070205080204" pitchFamily="34" charset="-128"/>
              </a:rPr>
              <a:t>Need to complete </a:t>
            </a:r>
            <a:r>
              <a:rPr lang="en-GB" sz="1800" dirty="0" err="1">
                <a:solidFill>
                  <a:srgbClr val="000000"/>
                </a:solidFill>
                <a:latin typeface="Arial" panose="020B0604020202020204" pitchFamily="34" charset="0"/>
                <a:ea typeface="ＭＳ Ｐゴシック" panose="020B0600070205080204" pitchFamily="34" charset="-128"/>
              </a:rPr>
              <a:t>gameOver</a:t>
            </a:r>
            <a:r>
              <a:rPr lang="en-GB" sz="1800" dirty="0">
                <a:solidFill>
                  <a:srgbClr val="000000"/>
                </a:solidFill>
                <a:latin typeface="Arial" panose="020B0604020202020204" pitchFamily="34" charset="0"/>
                <a:ea typeface="ＭＳ Ｐゴシック" panose="020B0600070205080204" pitchFamily="34" charset="-128"/>
              </a:rPr>
              <a:t> function</a:t>
            </a:r>
          </a:p>
          <a:p>
            <a:r>
              <a:rPr lang="en-GB" sz="1800" dirty="0">
                <a:solidFill>
                  <a:srgbClr val="000000"/>
                </a:solidFill>
                <a:latin typeface="Arial" panose="020B0604020202020204" pitchFamily="34" charset="0"/>
                <a:ea typeface="ＭＳ Ｐゴシック" panose="020B0600070205080204" pitchFamily="34" charset="-128"/>
              </a:rPr>
              <a:t>Checks if a player has score 15 points</a:t>
            </a:r>
          </a:p>
          <a:p>
            <a:endParaRPr lang="en-US" dirty="0"/>
          </a:p>
        </p:txBody>
      </p:sp>
    </p:spTree>
    <p:extLst>
      <p:ext uri="{BB962C8B-B14F-4D97-AF65-F5344CB8AC3E}">
        <p14:creationId xmlns:p14="http://schemas.microsoft.com/office/powerpoint/2010/main" val="1895245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rmAutofit fontScale="90000"/>
          </a:bodyPr>
          <a:lstStyle/>
          <a:p>
            <a:r>
              <a:rPr lang="en-US" dirty="0"/>
              <a:t>Built-in functions</a:t>
            </a:r>
            <a:br>
              <a:rPr lang="en-US" dirty="0"/>
            </a:br>
            <a:endParaRPr lang="en-US"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a:bodyPr>
          <a:lstStyle/>
          <a:p>
            <a:pPr marL="0" indent="0" algn="l">
              <a:buNone/>
            </a:pPr>
            <a:r>
              <a:rPr lang="en-GB" sz="1600" b="1" i="0">
                <a:solidFill>
                  <a:srgbClr val="374151"/>
                </a:solidFill>
                <a:effectLst/>
                <a:latin typeface="Söhne"/>
              </a:rPr>
              <a:t>General Syntax</a:t>
            </a:r>
            <a:r>
              <a:rPr lang="en-GB" sz="1600" b="0" i="0">
                <a:solidFill>
                  <a:srgbClr val="374151"/>
                </a:solidFill>
                <a:effectLst/>
                <a:latin typeface="Söhne"/>
              </a:rPr>
              <a:t>:</a:t>
            </a:r>
          </a:p>
          <a:p>
            <a:r>
              <a:rPr lang="en-GB" sz="1600" b="0" i="0">
                <a:solidFill>
                  <a:srgbClr val="374151"/>
                </a:solidFill>
                <a:effectLst/>
                <a:latin typeface="Söhne"/>
              </a:rPr>
              <a:t>Format: </a:t>
            </a:r>
            <a:r>
              <a:rPr lang="en-GB" sz="1600" b="1" i="0">
                <a:solidFill>
                  <a:srgbClr val="374151"/>
                </a:solidFill>
                <a:effectLst/>
                <a:latin typeface="Consolas" panose="020B0609020204030204" pitchFamily="49" charset="0"/>
                <a:cs typeface="Consolas" panose="020B0609020204030204" pitchFamily="49" charset="0"/>
              </a:rPr>
              <a:t>function_name(arguments)</a:t>
            </a:r>
            <a:endParaRPr lang="en-GB" sz="1600" b="0" i="0">
              <a:solidFill>
                <a:srgbClr val="374151"/>
              </a:solidFill>
              <a:effectLst/>
              <a:latin typeface="Consolas" panose="020B0609020204030204" pitchFamily="49" charset="0"/>
              <a:cs typeface="Consolas" panose="020B0609020204030204" pitchFamily="49" charset="0"/>
            </a:endParaRPr>
          </a:p>
          <a:p>
            <a:r>
              <a:rPr lang="en-GB" sz="1600" b="0" i="0">
                <a:solidFill>
                  <a:srgbClr val="374151"/>
                </a:solidFill>
                <a:effectLst/>
                <a:latin typeface="Söhne"/>
              </a:rPr>
              <a:t>Use built-in functions without the need for extra coding or importing.</a:t>
            </a:r>
          </a:p>
          <a:p>
            <a:r>
              <a:rPr lang="en-GB" sz="1600" b="0" i="0">
                <a:solidFill>
                  <a:srgbClr val="374151"/>
                </a:solidFill>
                <a:effectLst/>
                <a:latin typeface="Söhne"/>
              </a:rPr>
              <a:t>Functions can be nested or combined in expressions for more complex operations </a:t>
            </a:r>
          </a:p>
          <a:p>
            <a:pPr marL="0" indent="0">
              <a:buNone/>
            </a:pPr>
            <a:endParaRPr lang="en-GB" sz="1200" b="0" i="0" dirty="0">
              <a:solidFill>
                <a:srgbClr val="374151"/>
              </a:solidFill>
              <a:effectLst/>
              <a:latin typeface="Söhne"/>
            </a:endParaRPr>
          </a:p>
        </p:txBody>
      </p:sp>
      <p:sp>
        <p:nvSpPr>
          <p:cNvPr id="5" name="TextBox 4">
            <a:extLst>
              <a:ext uri="{FF2B5EF4-FFF2-40B4-BE49-F238E27FC236}">
                <a16:creationId xmlns:a16="http://schemas.microsoft.com/office/drawing/2014/main" id="{A7141FA4-85CC-9D41-56E4-89314A99A19F}"/>
              </a:ext>
            </a:extLst>
          </p:cNvPr>
          <p:cNvSpPr txBox="1"/>
          <p:nvPr/>
        </p:nvSpPr>
        <p:spPr>
          <a:xfrm>
            <a:off x="542544" y="2828835"/>
            <a:ext cx="1883664" cy="1200329"/>
          </a:xfrm>
          <a:prstGeom prst="rect">
            <a:avLst/>
          </a:prstGeom>
          <a:noFill/>
        </p:spPr>
        <p:txBody>
          <a:bodyPr wrap="square">
            <a:spAutoFit/>
          </a:bodyPr>
          <a:lstStyle/>
          <a:p>
            <a:r>
              <a:rPr lang="en-US">
                <a:latin typeface="Consolas" panose="020B0609020204030204" pitchFamily="49" charset="0"/>
                <a:cs typeface="Consolas" panose="020B0609020204030204" pitchFamily="49" charset="0"/>
              </a:rPr>
              <a:t>&gt;&gt;&gt; int(34.6)</a:t>
            </a:r>
          </a:p>
          <a:p>
            <a:r>
              <a:rPr lang="en-US">
                <a:latin typeface="Consolas" panose="020B0609020204030204" pitchFamily="49" charset="0"/>
                <a:cs typeface="Consolas" panose="020B0609020204030204" pitchFamily="49" charset="0"/>
              </a:rPr>
              <a:t>34</a:t>
            </a:r>
          </a:p>
          <a:p>
            <a:r>
              <a:rPr lang="en-US">
                <a:latin typeface="Consolas" panose="020B0609020204030204" pitchFamily="49" charset="0"/>
                <a:cs typeface="Consolas" panose="020B0609020204030204" pitchFamily="49" charset="0"/>
              </a:rPr>
              <a:t>&gt;&gt;&gt; int(-4.3)</a:t>
            </a:r>
          </a:p>
          <a:p>
            <a:r>
              <a:rPr lang="en-US">
                <a:latin typeface="Consolas" panose="020B0609020204030204" pitchFamily="49" charset="0"/>
                <a:cs typeface="Consolas" panose="020B0609020204030204" pitchFamily="49" charset="0"/>
              </a:rPr>
              <a:t>-4</a:t>
            </a:r>
            <a:endParaRPr lang="en-US" dirty="0">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5C667846-B21B-858F-0FF0-B0DDA801C191}"/>
              </a:ext>
            </a:extLst>
          </p:cNvPr>
          <p:cNvSpPr txBox="1"/>
          <p:nvPr/>
        </p:nvSpPr>
        <p:spPr>
          <a:xfrm>
            <a:off x="542544" y="4041940"/>
            <a:ext cx="2737104" cy="1200329"/>
          </a:xfrm>
          <a:prstGeom prst="rect">
            <a:avLst/>
          </a:prstGeom>
          <a:noFill/>
        </p:spPr>
        <p:txBody>
          <a:bodyPr wrap="square">
            <a:spAutoFit/>
          </a:bodyPr>
          <a:lstStyle/>
          <a:p>
            <a:r>
              <a:rPr lang="en-US">
                <a:latin typeface="Consolas" panose="020B0609020204030204" pitchFamily="49" charset="0"/>
                <a:cs typeface="Consolas" panose="020B0609020204030204" pitchFamily="49" charset="0"/>
              </a:rPr>
              <a:t>&gt;&gt;&gt; abs(-9)</a:t>
            </a:r>
          </a:p>
          <a:p>
            <a:r>
              <a:rPr lang="en-US">
                <a:latin typeface="Consolas" panose="020B0609020204030204" pitchFamily="49" charset="0"/>
                <a:cs typeface="Consolas" panose="020B0609020204030204" pitchFamily="49" charset="0"/>
              </a:rPr>
              <a:t>9</a:t>
            </a:r>
          </a:p>
          <a:p>
            <a:r>
              <a:rPr lang="en-US">
                <a:latin typeface="Consolas" panose="020B0609020204030204" pitchFamily="49" charset="0"/>
                <a:cs typeface="Consolas" panose="020B0609020204030204" pitchFamily="49" charset="0"/>
              </a:rPr>
              <a:t>&gt;&gt;&gt; abs(3.3)</a:t>
            </a:r>
          </a:p>
          <a:p>
            <a:r>
              <a:rPr lang="en-US">
                <a:latin typeface="Consolas" panose="020B0609020204030204" pitchFamily="49" charset="0"/>
                <a:cs typeface="Consolas" panose="020B0609020204030204" pitchFamily="49" charset="0"/>
              </a:rPr>
              <a:t>3.3</a:t>
            </a:r>
            <a:endParaRPr lang="en-US" dirty="0">
              <a:latin typeface="Consolas" panose="020B0609020204030204" pitchFamily="49" charset="0"/>
              <a:cs typeface="Consolas" panose="020B0609020204030204" pitchFamily="49" charset="0"/>
            </a:endParaRPr>
          </a:p>
        </p:txBody>
      </p:sp>
      <p:sp>
        <p:nvSpPr>
          <p:cNvPr id="9" name="TextBox 8">
            <a:extLst>
              <a:ext uri="{FF2B5EF4-FFF2-40B4-BE49-F238E27FC236}">
                <a16:creationId xmlns:a16="http://schemas.microsoft.com/office/drawing/2014/main" id="{42D8B4A2-3147-7F03-5916-11D8A330AEED}"/>
              </a:ext>
            </a:extLst>
          </p:cNvPr>
          <p:cNvSpPr txBox="1"/>
          <p:nvPr/>
        </p:nvSpPr>
        <p:spPr>
          <a:xfrm>
            <a:off x="505968" y="5361050"/>
            <a:ext cx="2395728" cy="646331"/>
          </a:xfrm>
          <a:prstGeom prst="rect">
            <a:avLst/>
          </a:prstGeom>
          <a:noFill/>
        </p:spPr>
        <p:txBody>
          <a:bodyPr wrap="square">
            <a:spAutoFit/>
          </a:bodyPr>
          <a:lstStyle/>
          <a:p>
            <a:r>
              <a:rPr lang="en-US">
                <a:latin typeface="Consolas" panose="020B0609020204030204" pitchFamily="49" charset="0"/>
                <a:cs typeface="Consolas" panose="020B0609020204030204" pitchFamily="49" charset="0"/>
              </a:rPr>
              <a:t>&gt;&gt;&gt; float(21)</a:t>
            </a:r>
          </a:p>
          <a:p>
            <a:r>
              <a:rPr lang="en-US">
                <a:latin typeface="Consolas" panose="020B0609020204030204" pitchFamily="49" charset="0"/>
                <a:cs typeface="Consolas" panose="020B0609020204030204" pitchFamily="49" charset="0"/>
              </a:rPr>
              <a:t>21.0</a:t>
            </a:r>
            <a:endParaRPr lang="en-US" dirty="0">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77F4FE17-F711-7247-BAA3-0F10D61715D2}"/>
              </a:ext>
            </a:extLst>
          </p:cNvPr>
          <p:cNvSpPr txBox="1"/>
          <p:nvPr/>
        </p:nvSpPr>
        <p:spPr>
          <a:xfrm>
            <a:off x="4029456" y="3428999"/>
            <a:ext cx="4572000" cy="1200329"/>
          </a:xfrm>
          <a:prstGeom prst="rect">
            <a:avLst/>
          </a:prstGeom>
          <a:noFill/>
        </p:spPr>
        <p:txBody>
          <a:bodyPr wrap="square">
            <a:spAutoFit/>
          </a:bodyPr>
          <a:lstStyle/>
          <a:p>
            <a:r>
              <a:rPr lang="en-US">
                <a:latin typeface="Consolas" panose="020B0609020204030204" pitchFamily="49" charset="0"/>
                <a:cs typeface="Consolas" panose="020B0609020204030204" pitchFamily="49" charset="0"/>
              </a:rPr>
              <a:t>&gt;&gt;&gt; abs(-7) + abs(3.3)</a:t>
            </a:r>
          </a:p>
          <a:p>
            <a:r>
              <a:rPr lang="en-US">
                <a:latin typeface="Consolas" panose="020B0609020204030204" pitchFamily="49" charset="0"/>
                <a:cs typeface="Consolas" panose="020B0609020204030204" pitchFamily="49" charset="0"/>
              </a:rPr>
              <a:t>10.3</a:t>
            </a:r>
          </a:p>
          <a:p>
            <a:r>
              <a:rPr lang="en-US">
                <a:latin typeface="Consolas" panose="020B0609020204030204" pitchFamily="49" charset="0"/>
                <a:cs typeface="Consolas" panose="020B0609020204030204" pitchFamily="49" charset="0"/>
              </a:rPr>
              <a:t>&gt;&gt;&gt; pow(abs(-2), round(4.3))</a:t>
            </a:r>
          </a:p>
          <a:p>
            <a:r>
              <a:rPr lang="en-US">
                <a:latin typeface="Consolas" panose="020B0609020204030204" pitchFamily="49" charset="0"/>
                <a:cs typeface="Consolas" panose="020B0609020204030204" pitchFamily="49" charset="0"/>
              </a:rPr>
              <a:t>16</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312672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Summary of Design Process </a:t>
            </a:r>
            <a:endParaRPr lang="en-US" sz="3600" dirty="0"/>
          </a:p>
        </p:txBody>
      </p:sp>
      <p:sp>
        <p:nvSpPr>
          <p:cNvPr id="4" name="Content Placeholder 3">
            <a:extLst>
              <a:ext uri="{FF2B5EF4-FFF2-40B4-BE49-F238E27FC236}">
                <a16:creationId xmlns:a16="http://schemas.microsoft.com/office/drawing/2014/main" id="{219B2557-10ED-FF7F-E146-551B00CC7A81}"/>
              </a:ext>
            </a:extLst>
          </p:cNvPr>
          <p:cNvSpPr>
            <a:spLocks noGrp="1"/>
          </p:cNvSpPr>
          <p:nvPr>
            <p:ph idx="1"/>
          </p:nvPr>
        </p:nvSpPr>
        <p:spPr/>
        <p:txBody>
          <a:bodyPr/>
          <a:lstStyle/>
          <a:p>
            <a:r>
              <a:rPr lang="en-GB" sz="1800" dirty="0">
                <a:solidFill>
                  <a:srgbClr val="000000"/>
                </a:solidFill>
                <a:latin typeface="Arial" panose="020B0604020202020204" pitchFamily="34" charset="0"/>
                <a:ea typeface="ＭＳ Ｐゴシック" panose="020B0600070205080204" pitchFamily="34" charset="-128"/>
              </a:rPr>
              <a:t>Express algorithm as a series of smaller problems</a:t>
            </a:r>
          </a:p>
          <a:p>
            <a:r>
              <a:rPr lang="en-GB" sz="1800" dirty="0">
                <a:solidFill>
                  <a:srgbClr val="000000"/>
                </a:solidFill>
                <a:latin typeface="Arial" panose="020B0604020202020204" pitchFamily="34" charset="0"/>
                <a:ea typeface="ＭＳ Ｐゴシック" panose="020B0600070205080204" pitchFamily="34" charset="-128"/>
              </a:rPr>
              <a:t>Develop an interface for each of the small problems</a:t>
            </a:r>
          </a:p>
          <a:p>
            <a:r>
              <a:rPr lang="en-GB" sz="1800" dirty="0">
                <a:solidFill>
                  <a:srgbClr val="000000"/>
                </a:solidFill>
                <a:latin typeface="Arial" panose="020B0604020202020204" pitchFamily="34" charset="0"/>
                <a:ea typeface="ＭＳ Ｐゴシック" panose="020B0600070205080204" pitchFamily="34" charset="-128"/>
              </a:rPr>
              <a:t>Detail the algorithm by expressing it in terms of its interfaces with the smaller problems</a:t>
            </a:r>
          </a:p>
          <a:p>
            <a:r>
              <a:rPr lang="en-GB" sz="1800" dirty="0">
                <a:solidFill>
                  <a:srgbClr val="000000"/>
                </a:solidFill>
                <a:latin typeface="Arial" panose="020B0604020202020204" pitchFamily="34" charset="0"/>
                <a:ea typeface="ＭＳ Ｐゴシック" panose="020B0600070205080204" pitchFamily="34" charset="-128"/>
              </a:rPr>
              <a:t>Repeat the process for each smaller problem</a:t>
            </a:r>
          </a:p>
          <a:p>
            <a:r>
              <a:rPr lang="en-GB" sz="1800" dirty="0">
                <a:solidFill>
                  <a:srgbClr val="000000"/>
                </a:solidFill>
                <a:latin typeface="Arial" panose="020B0604020202020204" pitchFamily="34" charset="0"/>
                <a:ea typeface="ＭＳ Ｐゴシック" panose="020B0600070205080204" pitchFamily="34" charset="-128"/>
              </a:rPr>
              <a:t>Invaluable process that you will use again and again for developing complex algorithms</a:t>
            </a:r>
          </a:p>
          <a:p>
            <a:r>
              <a:rPr lang="en-GB" sz="1800" dirty="0">
                <a:solidFill>
                  <a:srgbClr val="000000"/>
                </a:solidFill>
                <a:latin typeface="Arial" panose="020B0604020202020204" pitchFamily="34" charset="0"/>
                <a:ea typeface="ＭＳ Ｐゴシック" panose="020B0600070205080204" pitchFamily="34" charset="-128"/>
              </a:rPr>
              <a:t>Not easy and takes time but the modular process is necessary for any sophisticated system</a:t>
            </a:r>
          </a:p>
        </p:txBody>
      </p:sp>
    </p:spTree>
    <p:extLst>
      <p:ext uri="{BB962C8B-B14F-4D97-AF65-F5344CB8AC3E}">
        <p14:creationId xmlns:p14="http://schemas.microsoft.com/office/powerpoint/2010/main" val="19727178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Test, test, test</a:t>
            </a:r>
            <a:endParaRPr lang="en-US" sz="3600" dirty="0"/>
          </a:p>
        </p:txBody>
      </p:sp>
      <p:sp>
        <p:nvSpPr>
          <p:cNvPr id="4" name="Content Placeholder 3">
            <a:extLst>
              <a:ext uri="{FF2B5EF4-FFF2-40B4-BE49-F238E27FC236}">
                <a16:creationId xmlns:a16="http://schemas.microsoft.com/office/drawing/2014/main" id="{219B2557-10ED-FF7F-E146-551B00CC7A81}"/>
              </a:ext>
            </a:extLst>
          </p:cNvPr>
          <p:cNvSpPr>
            <a:spLocks noGrp="1"/>
          </p:cNvSpPr>
          <p:nvPr>
            <p:ph idx="1"/>
          </p:nvPr>
        </p:nvSpPr>
        <p:spPr/>
        <p:txBody>
          <a:bodyPr/>
          <a:lstStyle/>
          <a:p>
            <a:r>
              <a:rPr lang="en-GB" sz="1800" dirty="0">
                <a:solidFill>
                  <a:srgbClr val="000000"/>
                </a:solidFill>
                <a:latin typeface="Arial" panose="020B0604020202020204" pitchFamily="34" charset="0"/>
                <a:ea typeface="ＭＳ Ｐゴシック" panose="020B0600070205080204" pitchFamily="34" charset="-128"/>
              </a:rPr>
              <a:t>Program complete, but does it work?</a:t>
            </a:r>
          </a:p>
          <a:p>
            <a:r>
              <a:rPr lang="en-GB" sz="1800" dirty="0">
                <a:solidFill>
                  <a:srgbClr val="000000"/>
                </a:solidFill>
                <a:latin typeface="Arial" panose="020B0604020202020204" pitchFamily="34" charset="0"/>
                <a:ea typeface="ＭＳ Ｐゴシック" panose="020B0600070205080204" pitchFamily="34" charset="-128"/>
              </a:rPr>
              <a:t>No guarantee</a:t>
            </a:r>
          </a:p>
          <a:p>
            <a:r>
              <a:rPr lang="en-GB" sz="1800" dirty="0">
                <a:solidFill>
                  <a:srgbClr val="000000"/>
                </a:solidFill>
                <a:latin typeface="Arial" panose="020B0604020202020204" pitchFamily="34" charset="0"/>
                <a:ea typeface="ＭＳ Ｐゴシック" panose="020B0600070205080204" pitchFamily="34" charset="-128"/>
              </a:rPr>
              <a:t>Probably some typos etc…</a:t>
            </a:r>
          </a:p>
          <a:p>
            <a:r>
              <a:rPr lang="en-GB" sz="1800" dirty="0">
                <a:solidFill>
                  <a:srgbClr val="000000"/>
                </a:solidFill>
                <a:latin typeface="Arial" panose="020B0604020202020204" pitchFamily="34" charset="0"/>
                <a:ea typeface="ＭＳ Ｐゴシック" panose="020B0600070205080204" pitchFamily="34" charset="-128"/>
              </a:rPr>
              <a:t>Implementation is also best served in small doses</a:t>
            </a:r>
          </a:p>
        </p:txBody>
      </p:sp>
    </p:spTree>
    <p:extLst>
      <p:ext uri="{BB962C8B-B14F-4D97-AF65-F5344CB8AC3E}">
        <p14:creationId xmlns:p14="http://schemas.microsoft.com/office/powerpoint/2010/main" val="42878778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Unit testing</a:t>
            </a:r>
            <a:endParaRPr lang="en-US" sz="3600" dirty="0"/>
          </a:p>
        </p:txBody>
      </p:sp>
      <p:sp>
        <p:nvSpPr>
          <p:cNvPr id="4" name="Content Placeholder 3">
            <a:extLst>
              <a:ext uri="{FF2B5EF4-FFF2-40B4-BE49-F238E27FC236}">
                <a16:creationId xmlns:a16="http://schemas.microsoft.com/office/drawing/2014/main" id="{219B2557-10ED-FF7F-E146-551B00CC7A81}"/>
              </a:ext>
            </a:extLst>
          </p:cNvPr>
          <p:cNvSpPr>
            <a:spLocks noGrp="1"/>
          </p:cNvSpPr>
          <p:nvPr>
            <p:ph idx="1"/>
          </p:nvPr>
        </p:nvSpPr>
        <p:spPr/>
        <p:txBody>
          <a:bodyPr/>
          <a:lstStyle/>
          <a:p>
            <a:r>
              <a:rPr lang="en-GB" sz="1800" dirty="0">
                <a:solidFill>
                  <a:srgbClr val="000000"/>
                </a:solidFill>
                <a:latin typeface="Arial" panose="020B0604020202020204" pitchFamily="34" charset="0"/>
                <a:ea typeface="ＭＳ Ｐゴシック" panose="020B0600070205080204" pitchFamily="34" charset="-128"/>
              </a:rPr>
              <a:t>Start at the lowest levels of your structure chart and work up</a:t>
            </a:r>
          </a:p>
          <a:p>
            <a:r>
              <a:rPr lang="en-GB" sz="1800" dirty="0">
                <a:solidFill>
                  <a:srgbClr val="000000"/>
                </a:solidFill>
                <a:latin typeface="Arial" panose="020B0604020202020204" pitchFamily="34" charset="0"/>
                <a:ea typeface="ＭＳ Ｐゴシック" panose="020B0600070205080204" pitchFamily="34" charset="-128"/>
              </a:rPr>
              <a:t>Test each component as you complete it</a:t>
            </a:r>
          </a:p>
          <a:p>
            <a:r>
              <a:rPr lang="en-GB" sz="1800" dirty="0">
                <a:solidFill>
                  <a:srgbClr val="000000"/>
                </a:solidFill>
                <a:latin typeface="Arial" panose="020B0604020202020204" pitchFamily="34" charset="0"/>
                <a:ea typeface="ＭＳ Ｐゴシック" panose="020B0600070205080204" pitchFamily="34" charset="-128"/>
              </a:rPr>
              <a:t>Start with </a:t>
            </a:r>
            <a:r>
              <a:rPr lang="en-GB" sz="1800" dirty="0" err="1">
                <a:solidFill>
                  <a:srgbClr val="000000"/>
                </a:solidFill>
                <a:latin typeface="Arial" panose="020B0604020202020204" pitchFamily="34" charset="0"/>
                <a:ea typeface="ＭＳ Ｐゴシック" panose="020B0600070205080204" pitchFamily="34" charset="-128"/>
              </a:rPr>
              <a:t>gameOver</a:t>
            </a:r>
            <a:endParaRPr lang="en-GB" sz="1800" dirty="0">
              <a:solidFill>
                <a:srgbClr val="000000"/>
              </a:solidFill>
              <a:latin typeface="Arial" panose="020B0604020202020204" pitchFamily="34" charset="0"/>
              <a:ea typeface="ＭＳ Ｐゴシック" panose="020B0600070205080204" pitchFamily="34" charset="-128"/>
            </a:endParaRPr>
          </a:p>
          <a:p>
            <a:r>
              <a:rPr lang="en-GB" sz="1800" dirty="0">
                <a:solidFill>
                  <a:srgbClr val="000000"/>
                </a:solidFill>
                <a:latin typeface="Arial" panose="020B0604020202020204" pitchFamily="34" charset="0"/>
                <a:ea typeface="ＭＳ Ｐゴシック" panose="020B0600070205080204" pitchFamily="34" charset="-128"/>
              </a:rPr>
              <a:t>Once the function has been typed into a module file, we can import the file and test it</a:t>
            </a:r>
          </a:p>
          <a:p>
            <a:r>
              <a:rPr lang="en-GB" sz="1800" dirty="0">
                <a:solidFill>
                  <a:srgbClr val="000000"/>
                </a:solidFill>
                <a:latin typeface="Arial" panose="020B0604020202020204" pitchFamily="34" charset="0"/>
                <a:ea typeface="ＭＳ Ｐゴシック" panose="020B0600070205080204" pitchFamily="34" charset="-128"/>
              </a:rPr>
              <a:t>Test, </a:t>
            </a:r>
            <a:r>
              <a:rPr lang="en-GB" sz="1800" dirty="0" err="1">
                <a:solidFill>
                  <a:srgbClr val="000000"/>
                </a:solidFill>
                <a:latin typeface="Arial" panose="020B0604020202020204" pitchFamily="34" charset="0"/>
                <a:ea typeface="ＭＳ Ｐゴシック" panose="020B0600070205080204" pitchFamily="34" charset="-128"/>
              </a:rPr>
              <a:t>gameOver</a:t>
            </a:r>
            <a:r>
              <a:rPr lang="en-GB" sz="1800" dirty="0">
                <a:solidFill>
                  <a:srgbClr val="000000"/>
                </a:solidFill>
                <a:latin typeface="Arial" panose="020B0604020202020204" pitchFamily="34" charset="0"/>
                <a:ea typeface="ＭＳ Ｐゴシック" panose="020B0600070205080204" pitchFamily="34" charset="-128"/>
              </a:rPr>
              <a:t>, then </a:t>
            </a:r>
            <a:r>
              <a:rPr lang="en-GB" sz="1800" dirty="0" err="1">
                <a:solidFill>
                  <a:srgbClr val="000000"/>
                </a:solidFill>
                <a:latin typeface="Arial" panose="020B0604020202020204" pitchFamily="34" charset="0"/>
                <a:ea typeface="ＭＳ Ｐゴシック" panose="020B0600070205080204" pitchFamily="34" charset="-128"/>
              </a:rPr>
              <a:t>simOneGame</a:t>
            </a:r>
            <a:r>
              <a:rPr lang="en-GB" sz="1800" dirty="0">
                <a:solidFill>
                  <a:srgbClr val="000000"/>
                </a:solidFill>
                <a:latin typeface="Arial" panose="020B0604020202020204" pitchFamily="34" charset="0"/>
                <a:ea typeface="ＭＳ Ｐゴシック" panose="020B0600070205080204" pitchFamily="34" charset="-128"/>
              </a:rPr>
              <a:t> with certain probabilities</a:t>
            </a:r>
          </a:p>
          <a:p>
            <a:r>
              <a:rPr lang="en-GB" sz="1800" dirty="0">
                <a:solidFill>
                  <a:srgbClr val="000000"/>
                </a:solidFill>
                <a:latin typeface="Arial" panose="020B0604020202020204" pitchFamily="34" charset="0"/>
                <a:ea typeface="ＭＳ Ｐゴシック" panose="020B0600070205080204" pitchFamily="34" charset="-128"/>
              </a:rPr>
              <a:t>Function has probabilistic behaviours, so exact output cannot be predicted</a:t>
            </a:r>
          </a:p>
        </p:txBody>
      </p:sp>
    </p:spTree>
    <p:extLst>
      <p:ext uri="{BB962C8B-B14F-4D97-AF65-F5344CB8AC3E}">
        <p14:creationId xmlns:p14="http://schemas.microsoft.com/office/powerpoint/2010/main" val="35894619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Simulation Results </a:t>
            </a:r>
            <a:endParaRPr lang="en-US" sz="3600" dirty="0"/>
          </a:p>
        </p:txBody>
      </p:sp>
      <p:sp>
        <p:nvSpPr>
          <p:cNvPr id="4" name="Content Placeholder 3">
            <a:extLst>
              <a:ext uri="{FF2B5EF4-FFF2-40B4-BE49-F238E27FC236}">
                <a16:creationId xmlns:a16="http://schemas.microsoft.com/office/drawing/2014/main" id="{219B2557-10ED-FF7F-E146-551B00CC7A81}"/>
              </a:ext>
            </a:extLst>
          </p:cNvPr>
          <p:cNvSpPr>
            <a:spLocks noGrp="1"/>
          </p:cNvSpPr>
          <p:nvPr>
            <p:ph idx="1"/>
          </p:nvPr>
        </p:nvSpPr>
        <p:spPr/>
        <p:txBody>
          <a:bodyPr>
            <a:normAutofit/>
          </a:bodyPr>
          <a:lstStyle/>
          <a:p>
            <a:r>
              <a:rPr lang="en-GB" sz="2000" dirty="0"/>
              <a:t>Finally, we can go back to the original question of whether small differences in skill make big differences in the game</a:t>
            </a:r>
          </a:p>
          <a:p>
            <a:r>
              <a:rPr lang="en-GB" sz="2000" dirty="0"/>
              <a:t>Suppose I win 60% of serves and my opponent is 5% better</a:t>
            </a:r>
          </a:p>
          <a:p>
            <a:r>
              <a:rPr lang="en-GB" sz="2000" dirty="0"/>
              <a:t>How often should I win?</a:t>
            </a:r>
          </a:p>
          <a:p>
            <a:r>
              <a:rPr lang="en-GB" sz="2000" dirty="0"/>
              <a:t>Let’s run it and find out over 5,000 games what this might be</a:t>
            </a:r>
          </a:p>
        </p:txBody>
      </p:sp>
    </p:spTree>
    <p:extLst>
      <p:ext uri="{BB962C8B-B14F-4D97-AF65-F5344CB8AC3E}">
        <p14:creationId xmlns:p14="http://schemas.microsoft.com/office/powerpoint/2010/main" val="3251218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Summary </a:t>
            </a:r>
            <a:endParaRPr lang="en-US" sz="3600" dirty="0"/>
          </a:p>
        </p:txBody>
      </p:sp>
      <p:sp>
        <p:nvSpPr>
          <p:cNvPr id="4" name="Content Placeholder 3">
            <a:extLst>
              <a:ext uri="{FF2B5EF4-FFF2-40B4-BE49-F238E27FC236}">
                <a16:creationId xmlns:a16="http://schemas.microsoft.com/office/drawing/2014/main" id="{219B2557-10ED-FF7F-E146-551B00CC7A81}"/>
              </a:ext>
            </a:extLst>
          </p:cNvPr>
          <p:cNvSpPr>
            <a:spLocks noGrp="1"/>
          </p:cNvSpPr>
          <p:nvPr>
            <p:ph idx="1"/>
          </p:nvPr>
        </p:nvSpPr>
        <p:spPr/>
        <p:txBody>
          <a:bodyPr>
            <a:normAutofit/>
          </a:bodyPr>
          <a:lstStyle/>
          <a:p>
            <a:r>
              <a:rPr lang="en-GB" sz="2000" dirty="0"/>
              <a:t>Simulation is powerful technique for answering questions about real-world processes</a:t>
            </a:r>
          </a:p>
          <a:p>
            <a:r>
              <a:rPr lang="en-GB" sz="2000" dirty="0"/>
              <a:t>Simulations relying on probabilistic events are Monte Carlo simulations. Pseudo random numbers can be used to perform these.</a:t>
            </a:r>
          </a:p>
          <a:p>
            <a:r>
              <a:rPr lang="en-GB" sz="2000" dirty="0"/>
              <a:t>Top-down design helps designing complex programs. 4 steps</a:t>
            </a:r>
          </a:p>
          <a:p>
            <a:r>
              <a:rPr lang="en-GB" sz="2000" dirty="0"/>
              <a:t>Unit testing</a:t>
            </a:r>
          </a:p>
          <a:p>
            <a:r>
              <a:rPr lang="en-GB" sz="2000" dirty="0"/>
              <a:t>Design is a combination of art and science. Practice helps you to become a better designer.</a:t>
            </a:r>
          </a:p>
        </p:txBody>
      </p:sp>
    </p:spTree>
    <p:extLst>
      <p:ext uri="{BB962C8B-B14F-4D97-AF65-F5344CB8AC3E}">
        <p14:creationId xmlns:p14="http://schemas.microsoft.com/office/powerpoint/2010/main" val="24438339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Design with Recursive Functions </a:t>
            </a:r>
            <a:endParaRPr lang="en-US" sz="3600" dirty="0"/>
          </a:p>
        </p:txBody>
      </p:sp>
      <p:sp>
        <p:nvSpPr>
          <p:cNvPr id="4" name="Content Placeholder 3">
            <a:extLst>
              <a:ext uri="{FF2B5EF4-FFF2-40B4-BE49-F238E27FC236}">
                <a16:creationId xmlns:a16="http://schemas.microsoft.com/office/drawing/2014/main" id="{219B2557-10ED-FF7F-E146-551B00CC7A81}"/>
              </a:ext>
            </a:extLst>
          </p:cNvPr>
          <p:cNvSpPr>
            <a:spLocks noGrp="1"/>
          </p:cNvSpPr>
          <p:nvPr>
            <p:ph idx="1"/>
          </p:nvPr>
        </p:nvSpPr>
        <p:spPr/>
        <p:txBody>
          <a:bodyPr>
            <a:normAutofit/>
          </a:bodyPr>
          <a:lstStyle/>
          <a:p>
            <a:r>
              <a:rPr lang="en-GB" sz="2800" dirty="0"/>
              <a:t>In top-down design, you decompose a complex problem into a set of simpler problems and solve these with different functions</a:t>
            </a:r>
          </a:p>
          <a:p>
            <a:r>
              <a:rPr lang="en-GB" sz="2800" dirty="0"/>
              <a:t>In some cases, you can decompose a complex problem into smaller problems of the same form</a:t>
            </a:r>
          </a:p>
          <a:p>
            <a:pPr lvl="1"/>
            <a:r>
              <a:rPr lang="en-GB" sz="2000" dirty="0"/>
              <a:t>Subproblems can be solved using the same function</a:t>
            </a:r>
          </a:p>
          <a:p>
            <a:pPr lvl="2"/>
            <a:r>
              <a:rPr lang="en-GB" sz="1600" dirty="0"/>
              <a:t>This design strategy is called recursive design</a:t>
            </a:r>
          </a:p>
          <a:p>
            <a:pPr lvl="2"/>
            <a:r>
              <a:rPr lang="en-GB" sz="1600" dirty="0"/>
              <a:t>Resulting functions are called recursive functions</a:t>
            </a:r>
          </a:p>
          <a:p>
            <a:endParaRPr lang="en-GB" sz="2800" dirty="0"/>
          </a:p>
        </p:txBody>
      </p:sp>
    </p:spTree>
    <p:extLst>
      <p:ext uri="{BB962C8B-B14F-4D97-AF65-F5344CB8AC3E}">
        <p14:creationId xmlns:p14="http://schemas.microsoft.com/office/powerpoint/2010/main" val="33155459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Design with Recursive Functions </a:t>
            </a:r>
            <a:endParaRPr lang="en-US" sz="3600" dirty="0"/>
          </a:p>
        </p:txBody>
      </p:sp>
      <p:sp>
        <p:nvSpPr>
          <p:cNvPr id="4" name="Content Placeholder 3">
            <a:extLst>
              <a:ext uri="{FF2B5EF4-FFF2-40B4-BE49-F238E27FC236}">
                <a16:creationId xmlns:a16="http://schemas.microsoft.com/office/drawing/2014/main" id="{219B2557-10ED-FF7F-E146-551B00CC7A81}"/>
              </a:ext>
            </a:extLst>
          </p:cNvPr>
          <p:cNvSpPr>
            <a:spLocks noGrp="1"/>
          </p:cNvSpPr>
          <p:nvPr>
            <p:ph idx="1"/>
          </p:nvPr>
        </p:nvSpPr>
        <p:spPr/>
        <p:txBody>
          <a:bodyPr>
            <a:normAutofit lnSpcReduction="10000"/>
          </a:bodyPr>
          <a:lstStyle/>
          <a:p>
            <a:pPr algn="l"/>
            <a:r>
              <a:rPr lang="en-GB" sz="2800" dirty="0"/>
              <a:t>Recursion is a method of solving problems where the solution depends on solutions to smaller instances of the same problem. In programming, a recursive function is a function that calls itself.</a:t>
            </a:r>
          </a:p>
          <a:p>
            <a:r>
              <a:rPr lang="en-GB" sz="2800" dirty="0"/>
              <a:t>A recursive function generally has two parts:</a:t>
            </a:r>
          </a:p>
          <a:p>
            <a:pPr lvl="1"/>
            <a:r>
              <a:rPr lang="en-GB" sz="2400" dirty="0"/>
              <a:t>Base Case(s): This is the condition under which the function stops calling itself. It's the simplest possible version of the problem you're trying to solve.</a:t>
            </a:r>
          </a:p>
          <a:p>
            <a:pPr lvl="1"/>
            <a:r>
              <a:rPr lang="en-GB" sz="2400" dirty="0"/>
              <a:t>Recursive Case(s): This is where the function calls itself, usually with a simpler version of the problem.</a:t>
            </a:r>
            <a:br>
              <a:rPr lang="en-GB" sz="2400" dirty="0"/>
            </a:br>
            <a:endParaRPr lang="en-GB" sz="2400" dirty="0"/>
          </a:p>
        </p:txBody>
      </p:sp>
    </p:spTree>
    <p:extLst>
      <p:ext uri="{BB962C8B-B14F-4D97-AF65-F5344CB8AC3E}">
        <p14:creationId xmlns:p14="http://schemas.microsoft.com/office/powerpoint/2010/main" val="31077762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Example - Factorial Calculation</a:t>
            </a:r>
            <a:endParaRPr lang="en-US" sz="3600" dirty="0"/>
          </a:p>
        </p:txBody>
      </p:sp>
      <p:sp>
        <p:nvSpPr>
          <p:cNvPr id="4" name="Content Placeholder 3">
            <a:extLst>
              <a:ext uri="{FF2B5EF4-FFF2-40B4-BE49-F238E27FC236}">
                <a16:creationId xmlns:a16="http://schemas.microsoft.com/office/drawing/2014/main" id="{219B2557-10ED-FF7F-E146-551B00CC7A81}"/>
              </a:ext>
            </a:extLst>
          </p:cNvPr>
          <p:cNvSpPr>
            <a:spLocks noGrp="1"/>
          </p:cNvSpPr>
          <p:nvPr>
            <p:ph idx="1"/>
          </p:nvPr>
        </p:nvSpPr>
        <p:spPr/>
        <p:txBody>
          <a:bodyPr>
            <a:normAutofit fontScale="70000" lnSpcReduction="20000"/>
          </a:bodyPr>
          <a:lstStyle/>
          <a:p>
            <a:pPr algn="l"/>
            <a:r>
              <a:rPr lang="en-GB" sz="2800" dirty="0"/>
              <a:t>The factorial of a non-negative integer n is the product of all positive integers less than or equal to n. It is denoted by n!.</a:t>
            </a:r>
          </a:p>
          <a:p>
            <a:pPr algn="l"/>
            <a:r>
              <a:rPr lang="en-GB" sz="2800" dirty="0"/>
              <a:t>For example, the factorial of 5 (denoted as 5!) is calculated as:</a:t>
            </a:r>
          </a:p>
          <a:p>
            <a:pPr marL="0" indent="0">
              <a:buNone/>
            </a:pPr>
            <a:r>
              <a:rPr lang="en-GB" sz="2800" dirty="0"/>
              <a:t>				5! = 5 x 4 x 3 x 2 x 1 = 120 </a:t>
            </a:r>
          </a:p>
          <a:p>
            <a:pPr marL="0" indent="0">
              <a:buNone/>
            </a:pPr>
            <a:endParaRPr lang="en-GB" sz="2800" dirty="0"/>
          </a:p>
          <a:p>
            <a:r>
              <a:rPr lang="en-GB" sz="2800" dirty="0"/>
              <a:t>The factorial function can be defined by the product</a:t>
            </a:r>
          </a:p>
          <a:p>
            <a:pPr marL="0" indent="0">
              <a:buNone/>
            </a:pPr>
            <a:r>
              <a:rPr lang="en-GB" sz="2800" dirty="0"/>
              <a:t>				n! = n*(n-1)*(n-2)*...*3*2*1 </a:t>
            </a:r>
          </a:p>
          <a:p>
            <a:pPr marL="0" indent="0">
              <a:buNone/>
            </a:pPr>
            <a:endParaRPr lang="en-GB" sz="2800" dirty="0"/>
          </a:p>
          <a:p>
            <a:r>
              <a:rPr lang="en-GB" sz="2800" dirty="0"/>
              <a:t>There are two important special cases:</a:t>
            </a:r>
          </a:p>
          <a:p>
            <a:pPr lvl="1"/>
            <a:r>
              <a:rPr lang="en-GB" sz="2400" dirty="0"/>
              <a:t>The factorial of 0 is 1, i.e., 0! = 1.</a:t>
            </a:r>
          </a:p>
          <a:p>
            <a:pPr lvl="1"/>
            <a:r>
              <a:rPr lang="en-GB" sz="2400" dirty="0"/>
              <a:t>The factorial of 1 is also 1, i.e., 1! = 1.</a:t>
            </a:r>
          </a:p>
          <a:p>
            <a:pPr marL="457200" lvl="1" indent="0">
              <a:buNone/>
            </a:pPr>
            <a:br>
              <a:rPr lang="en-GB" sz="2400" dirty="0"/>
            </a:br>
            <a:endParaRPr lang="en-GB" sz="2400" dirty="0"/>
          </a:p>
          <a:p>
            <a:pPr marL="0" indent="0">
              <a:buNone/>
            </a:pPr>
            <a:br>
              <a:rPr lang="en-GB" sz="2800" dirty="0"/>
            </a:br>
            <a:br>
              <a:rPr lang="en-GB" sz="2800" dirty="0"/>
            </a:br>
            <a:endParaRPr lang="en-GB" sz="2800" dirty="0"/>
          </a:p>
          <a:p>
            <a:pPr algn="l"/>
            <a:endParaRPr lang="en-GB" sz="2800" dirty="0"/>
          </a:p>
        </p:txBody>
      </p:sp>
    </p:spTree>
    <p:extLst>
      <p:ext uri="{BB962C8B-B14F-4D97-AF65-F5344CB8AC3E}">
        <p14:creationId xmlns:p14="http://schemas.microsoft.com/office/powerpoint/2010/main" val="26474012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Example - Factorial Calculation</a:t>
            </a:r>
            <a:endParaRPr lang="en-US" sz="3600" dirty="0"/>
          </a:p>
        </p:txBody>
      </p:sp>
      <p:sp>
        <p:nvSpPr>
          <p:cNvPr id="4" name="Content Placeholder 3">
            <a:extLst>
              <a:ext uri="{FF2B5EF4-FFF2-40B4-BE49-F238E27FC236}">
                <a16:creationId xmlns:a16="http://schemas.microsoft.com/office/drawing/2014/main" id="{219B2557-10ED-FF7F-E146-551B00CC7A81}"/>
              </a:ext>
            </a:extLst>
          </p:cNvPr>
          <p:cNvSpPr>
            <a:spLocks noGrp="1"/>
          </p:cNvSpPr>
          <p:nvPr>
            <p:ph idx="1"/>
          </p:nvPr>
        </p:nvSpPr>
        <p:spPr>
          <a:xfrm>
            <a:off x="457200" y="1600201"/>
            <a:ext cx="7722973" cy="2613454"/>
          </a:xfrm>
        </p:spPr>
        <p:txBody>
          <a:bodyPr>
            <a:normAutofit/>
          </a:bodyPr>
          <a:lstStyle/>
          <a:p>
            <a:pPr marL="0" indent="0" algn="l">
              <a:buNone/>
            </a:pPr>
            <a:r>
              <a:rPr lang="en-GB" sz="1800" dirty="0">
                <a:latin typeface="Consolas" panose="020B0609020204030204" pitchFamily="49" charset="0"/>
                <a:cs typeface="Consolas" panose="020B0609020204030204" pitchFamily="49" charset="0"/>
              </a:rPr>
              <a:t> def factorial(n):</a:t>
            </a:r>
          </a:p>
          <a:p>
            <a:pPr marL="0" indent="0" algn="l">
              <a:buNone/>
            </a:pPr>
            <a:r>
              <a:rPr lang="en-GB" sz="1800" dirty="0">
                <a:latin typeface="Consolas" panose="020B0609020204030204" pitchFamily="49" charset="0"/>
                <a:cs typeface="Consolas" panose="020B0609020204030204" pitchFamily="49" charset="0"/>
              </a:rPr>
              <a:t>    # Base case: factorial of 0 or 1 is 1</a:t>
            </a:r>
          </a:p>
          <a:p>
            <a:pPr marL="0" indent="0" algn="l">
              <a:buNone/>
            </a:pPr>
            <a:r>
              <a:rPr lang="en-GB" sz="1800" dirty="0">
                <a:latin typeface="Consolas" panose="020B0609020204030204" pitchFamily="49" charset="0"/>
                <a:cs typeface="Consolas" panose="020B0609020204030204" pitchFamily="49" charset="0"/>
              </a:rPr>
              <a:t>    if n == 0 or n == 1:</a:t>
            </a:r>
          </a:p>
          <a:p>
            <a:pPr marL="0" indent="0" algn="l">
              <a:buNone/>
            </a:pPr>
            <a:r>
              <a:rPr lang="en-GB" sz="1800" dirty="0">
                <a:latin typeface="Consolas" panose="020B0609020204030204" pitchFamily="49" charset="0"/>
                <a:cs typeface="Consolas" panose="020B0609020204030204" pitchFamily="49" charset="0"/>
              </a:rPr>
              <a:t>        return 1</a:t>
            </a:r>
          </a:p>
          <a:p>
            <a:pPr marL="0" indent="0" algn="l">
              <a:buNone/>
            </a:pPr>
            <a:r>
              <a:rPr lang="en-GB" sz="1800" dirty="0">
                <a:latin typeface="Consolas" panose="020B0609020204030204" pitchFamily="49" charset="0"/>
                <a:cs typeface="Consolas" panose="020B0609020204030204" pitchFamily="49" charset="0"/>
              </a:rPr>
              <a:t>    # Recursive case: n! = n * (n-1)!</a:t>
            </a:r>
          </a:p>
          <a:p>
            <a:pPr marL="0" indent="0" algn="l">
              <a:buNone/>
            </a:pPr>
            <a:r>
              <a:rPr lang="en-GB" sz="1800" dirty="0">
                <a:latin typeface="Consolas" panose="020B0609020204030204" pitchFamily="49" charset="0"/>
                <a:cs typeface="Consolas" panose="020B0609020204030204" pitchFamily="49" charset="0"/>
              </a:rPr>
              <a:t>    else:</a:t>
            </a:r>
          </a:p>
          <a:p>
            <a:pPr marL="0" indent="0" algn="l">
              <a:buNone/>
            </a:pPr>
            <a:r>
              <a:rPr lang="en-GB" sz="1800" dirty="0">
                <a:latin typeface="Consolas" panose="020B0609020204030204" pitchFamily="49" charset="0"/>
                <a:cs typeface="Consolas" panose="020B0609020204030204" pitchFamily="49" charset="0"/>
              </a:rPr>
              <a:t>        return n * factorial(n - 1)</a:t>
            </a:r>
          </a:p>
        </p:txBody>
      </p:sp>
      <p:sp>
        <p:nvSpPr>
          <p:cNvPr id="3" name="TextBox 2">
            <a:extLst>
              <a:ext uri="{FF2B5EF4-FFF2-40B4-BE49-F238E27FC236}">
                <a16:creationId xmlns:a16="http://schemas.microsoft.com/office/drawing/2014/main" id="{EEEDB0DD-766B-A5E9-64B1-29037ADD37DE}"/>
              </a:ext>
            </a:extLst>
          </p:cNvPr>
          <p:cNvSpPr txBox="1"/>
          <p:nvPr/>
        </p:nvSpPr>
        <p:spPr>
          <a:xfrm>
            <a:off x="813298" y="4236634"/>
            <a:ext cx="7873502" cy="2031325"/>
          </a:xfrm>
          <a:prstGeom prst="rect">
            <a:avLst/>
          </a:prstGeom>
          <a:noFill/>
        </p:spPr>
        <p:txBody>
          <a:bodyPr wrap="none" rtlCol="0">
            <a:spAutoFit/>
          </a:bodyPr>
          <a:lstStyle/>
          <a:p>
            <a:r>
              <a:rPr lang="en-US" dirty="0"/>
              <a:t>When factorial(5) is called:</a:t>
            </a:r>
          </a:p>
          <a:p>
            <a:r>
              <a:rPr lang="en-US" dirty="0"/>
              <a:t>Since 5 is not equal to 0 or 1, we hit the recursive case. 5 * factorial(4) is returned.</a:t>
            </a:r>
          </a:p>
          <a:p>
            <a:r>
              <a:rPr lang="en-US" dirty="0"/>
              <a:t>factorial(4) is 4 * factorial(3).</a:t>
            </a:r>
          </a:p>
          <a:p>
            <a:r>
              <a:rPr lang="en-US" dirty="0"/>
              <a:t>factorial(3) is 3 * factorial(2).</a:t>
            </a:r>
          </a:p>
          <a:p>
            <a:r>
              <a:rPr lang="en-US" dirty="0"/>
              <a:t>factorial(2) is 2 * factorial(1).</a:t>
            </a:r>
          </a:p>
          <a:p>
            <a:r>
              <a:rPr lang="en-US" dirty="0"/>
              <a:t>Now, factorial(1) is the base case, which returns 1.</a:t>
            </a:r>
          </a:p>
          <a:p>
            <a:r>
              <a:rPr lang="en-US" dirty="0"/>
              <a:t>So, factorial(5) is 5 * 4 * 3 * 2 * 1 = 120.</a:t>
            </a:r>
          </a:p>
        </p:txBody>
      </p:sp>
    </p:spTree>
    <p:extLst>
      <p:ext uri="{BB962C8B-B14F-4D97-AF65-F5344CB8AC3E}">
        <p14:creationId xmlns:p14="http://schemas.microsoft.com/office/powerpoint/2010/main" val="28820979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Example - Factorial Calculation</a:t>
            </a:r>
            <a:endParaRPr lang="en-US" sz="3600" dirty="0"/>
          </a:p>
        </p:txBody>
      </p:sp>
      <p:sp>
        <p:nvSpPr>
          <p:cNvPr id="4" name="Content Placeholder 3">
            <a:extLst>
              <a:ext uri="{FF2B5EF4-FFF2-40B4-BE49-F238E27FC236}">
                <a16:creationId xmlns:a16="http://schemas.microsoft.com/office/drawing/2014/main" id="{219B2557-10ED-FF7F-E146-551B00CC7A81}"/>
              </a:ext>
            </a:extLst>
          </p:cNvPr>
          <p:cNvSpPr>
            <a:spLocks noGrp="1"/>
          </p:cNvSpPr>
          <p:nvPr>
            <p:ph idx="1"/>
          </p:nvPr>
        </p:nvSpPr>
        <p:spPr>
          <a:xfrm>
            <a:off x="457200" y="1600201"/>
            <a:ext cx="7908324" cy="3083010"/>
          </a:xfrm>
        </p:spPr>
        <p:txBody>
          <a:bodyPr>
            <a:normAutofit/>
          </a:bodyPr>
          <a:lstStyle/>
          <a:p>
            <a:pPr marL="0" indent="0" algn="l">
              <a:buNone/>
            </a:pPr>
            <a:r>
              <a:rPr lang="en-GB" sz="1200" dirty="0">
                <a:latin typeface="Consolas" panose="020B0609020204030204" pitchFamily="49" charset="0"/>
                <a:cs typeface="Consolas" panose="020B0609020204030204" pitchFamily="49" charset="0"/>
              </a:rPr>
              <a:t># Recursive version</a:t>
            </a:r>
          </a:p>
          <a:p>
            <a:pPr marL="0" indent="0" algn="l">
              <a:buNone/>
            </a:pPr>
            <a:r>
              <a:rPr lang="en-GB" sz="1200" dirty="0">
                <a:latin typeface="Consolas" panose="020B0609020204030204" pitchFamily="49" charset="0"/>
                <a:cs typeface="Consolas" panose="020B0609020204030204" pitchFamily="49" charset="0"/>
              </a:rPr>
              <a:t>def </a:t>
            </a:r>
            <a:r>
              <a:rPr lang="en-GB" sz="1200" dirty="0" err="1">
                <a:latin typeface="Consolas" panose="020B0609020204030204" pitchFamily="49" charset="0"/>
                <a:cs typeface="Consolas" panose="020B0609020204030204" pitchFamily="49" charset="0"/>
              </a:rPr>
              <a:t>factorial_recursive</a:t>
            </a:r>
            <a:r>
              <a:rPr lang="en-GB" sz="1200" dirty="0">
                <a:latin typeface="Consolas" panose="020B0609020204030204" pitchFamily="49" charset="0"/>
                <a:cs typeface="Consolas" panose="020B0609020204030204" pitchFamily="49" charset="0"/>
              </a:rPr>
              <a:t>(n):</a:t>
            </a:r>
          </a:p>
          <a:p>
            <a:pPr marL="0" indent="0" algn="l">
              <a:buNone/>
            </a:pPr>
            <a:r>
              <a:rPr lang="en-GB" sz="1200" dirty="0">
                <a:latin typeface="Consolas" panose="020B0609020204030204" pitchFamily="49" charset="0"/>
                <a:cs typeface="Consolas" panose="020B0609020204030204" pitchFamily="49" charset="0"/>
              </a:rPr>
              <a:t>    if n == 0:</a:t>
            </a:r>
          </a:p>
          <a:p>
            <a:pPr marL="0" indent="0" algn="l">
              <a:buNone/>
            </a:pPr>
            <a:r>
              <a:rPr lang="en-GB" sz="1200" dirty="0">
                <a:latin typeface="Consolas" panose="020B0609020204030204" pitchFamily="49" charset="0"/>
                <a:cs typeface="Consolas" panose="020B0609020204030204" pitchFamily="49" charset="0"/>
              </a:rPr>
              <a:t>        return 1</a:t>
            </a:r>
          </a:p>
          <a:p>
            <a:pPr marL="0" indent="0" algn="l">
              <a:buNone/>
            </a:pPr>
            <a:r>
              <a:rPr lang="en-GB" sz="1200" dirty="0">
                <a:latin typeface="Consolas" panose="020B0609020204030204" pitchFamily="49" charset="0"/>
                <a:cs typeface="Consolas" panose="020B0609020204030204" pitchFamily="49" charset="0"/>
              </a:rPr>
              <a:t>    else:</a:t>
            </a:r>
          </a:p>
          <a:p>
            <a:pPr marL="0" indent="0" algn="l">
              <a:buNone/>
            </a:pPr>
            <a:r>
              <a:rPr lang="en-GB" sz="1200" dirty="0">
                <a:latin typeface="Consolas" panose="020B0609020204030204" pitchFamily="49" charset="0"/>
                <a:cs typeface="Consolas" panose="020B0609020204030204" pitchFamily="49" charset="0"/>
              </a:rPr>
              <a:t>        return n * </a:t>
            </a:r>
            <a:r>
              <a:rPr lang="en-GB" sz="1200" dirty="0" err="1">
                <a:latin typeface="Consolas" panose="020B0609020204030204" pitchFamily="49" charset="0"/>
                <a:cs typeface="Consolas" panose="020B0609020204030204" pitchFamily="49" charset="0"/>
              </a:rPr>
              <a:t>factorial_recursive</a:t>
            </a:r>
            <a:r>
              <a:rPr lang="en-GB" sz="1200" dirty="0">
                <a:latin typeface="Consolas" panose="020B0609020204030204" pitchFamily="49" charset="0"/>
                <a:cs typeface="Consolas" panose="020B0609020204030204" pitchFamily="49" charset="0"/>
              </a:rPr>
              <a:t>(n - 1)</a:t>
            </a:r>
          </a:p>
          <a:p>
            <a:pPr marL="0" indent="0" algn="l">
              <a:buNone/>
            </a:pPr>
            <a:endParaRPr lang="en-GB" sz="1200" dirty="0">
              <a:latin typeface="Consolas" panose="020B0609020204030204" pitchFamily="49" charset="0"/>
              <a:cs typeface="Consolas" panose="020B0609020204030204" pitchFamily="49" charset="0"/>
            </a:endParaRPr>
          </a:p>
          <a:p>
            <a:pPr marL="0" indent="0" algn="l">
              <a:buNone/>
            </a:pPr>
            <a:r>
              <a:rPr lang="en-GB" sz="1200" dirty="0">
                <a:latin typeface="Consolas" panose="020B0609020204030204" pitchFamily="49" charset="0"/>
                <a:cs typeface="Consolas" panose="020B0609020204030204" pitchFamily="49" charset="0"/>
              </a:rPr>
              <a:t># Iterative version</a:t>
            </a:r>
          </a:p>
          <a:p>
            <a:pPr marL="0" indent="0" algn="l">
              <a:buNone/>
            </a:pPr>
            <a:r>
              <a:rPr lang="en-GB" sz="1200" dirty="0">
                <a:latin typeface="Consolas" panose="020B0609020204030204" pitchFamily="49" charset="0"/>
                <a:cs typeface="Consolas" panose="020B0609020204030204" pitchFamily="49" charset="0"/>
              </a:rPr>
              <a:t>def </a:t>
            </a:r>
            <a:r>
              <a:rPr lang="en-GB" sz="1200" dirty="0" err="1">
                <a:latin typeface="Consolas" panose="020B0609020204030204" pitchFamily="49" charset="0"/>
                <a:cs typeface="Consolas" panose="020B0609020204030204" pitchFamily="49" charset="0"/>
              </a:rPr>
              <a:t>factorial_iterative</a:t>
            </a:r>
            <a:r>
              <a:rPr lang="en-GB" sz="1200" dirty="0">
                <a:latin typeface="Consolas" panose="020B0609020204030204" pitchFamily="49" charset="0"/>
                <a:cs typeface="Consolas" panose="020B0609020204030204" pitchFamily="49" charset="0"/>
              </a:rPr>
              <a:t>(n):</a:t>
            </a:r>
          </a:p>
          <a:p>
            <a:pPr marL="0" indent="0" algn="l">
              <a:buNone/>
            </a:pPr>
            <a:r>
              <a:rPr lang="en-GB" sz="1200" dirty="0">
                <a:latin typeface="Consolas" panose="020B0609020204030204" pitchFamily="49" charset="0"/>
                <a:cs typeface="Consolas" panose="020B0609020204030204" pitchFamily="49" charset="0"/>
              </a:rPr>
              <a:t>    result = 1</a:t>
            </a:r>
          </a:p>
          <a:p>
            <a:pPr marL="0" indent="0" algn="l">
              <a:buNone/>
            </a:pPr>
            <a:r>
              <a:rPr lang="en-GB" sz="1200" dirty="0">
                <a:latin typeface="Consolas" panose="020B0609020204030204" pitchFamily="49" charset="0"/>
                <a:cs typeface="Consolas" panose="020B0609020204030204" pitchFamily="49" charset="0"/>
              </a:rPr>
              <a:t>    for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in range(1, n + 1):</a:t>
            </a:r>
          </a:p>
          <a:p>
            <a:pPr marL="0" indent="0" algn="l">
              <a:buNone/>
            </a:pPr>
            <a:r>
              <a:rPr lang="en-GB" sz="1200" dirty="0">
                <a:latin typeface="Consolas" panose="020B0609020204030204" pitchFamily="49" charset="0"/>
                <a:cs typeface="Consolas" panose="020B0609020204030204" pitchFamily="49" charset="0"/>
              </a:rPr>
              <a:t>        result *= </a:t>
            </a:r>
            <a:r>
              <a:rPr lang="en-GB" sz="1200" dirty="0" err="1">
                <a:latin typeface="Consolas" panose="020B0609020204030204" pitchFamily="49" charset="0"/>
                <a:cs typeface="Consolas" panose="020B0609020204030204" pitchFamily="49" charset="0"/>
              </a:rPr>
              <a:t>i</a:t>
            </a:r>
            <a:endParaRPr lang="en-GB" sz="1200" dirty="0">
              <a:latin typeface="Consolas" panose="020B0609020204030204" pitchFamily="49" charset="0"/>
              <a:cs typeface="Consolas" panose="020B0609020204030204" pitchFamily="49" charset="0"/>
            </a:endParaRPr>
          </a:p>
          <a:p>
            <a:pPr marL="0" indent="0" algn="l">
              <a:buNone/>
            </a:pPr>
            <a:r>
              <a:rPr lang="en-GB" sz="1200" dirty="0">
                <a:latin typeface="Consolas" panose="020B0609020204030204" pitchFamily="49" charset="0"/>
                <a:cs typeface="Consolas" panose="020B0609020204030204" pitchFamily="49" charset="0"/>
              </a:rPr>
              <a:t>    return result</a:t>
            </a:r>
          </a:p>
        </p:txBody>
      </p:sp>
      <p:sp>
        <p:nvSpPr>
          <p:cNvPr id="3" name="TextBox 2">
            <a:extLst>
              <a:ext uri="{FF2B5EF4-FFF2-40B4-BE49-F238E27FC236}">
                <a16:creationId xmlns:a16="http://schemas.microsoft.com/office/drawing/2014/main" id="{EEEDB0DD-766B-A5E9-64B1-29037ADD37DE}"/>
              </a:ext>
            </a:extLst>
          </p:cNvPr>
          <p:cNvSpPr txBox="1"/>
          <p:nvPr/>
        </p:nvSpPr>
        <p:spPr>
          <a:xfrm>
            <a:off x="627947" y="4796133"/>
            <a:ext cx="7626367" cy="923330"/>
          </a:xfrm>
          <a:prstGeom prst="rect">
            <a:avLst/>
          </a:prstGeom>
          <a:noFill/>
        </p:spPr>
        <p:txBody>
          <a:bodyPr wrap="square" rtlCol="0">
            <a:spAutoFit/>
          </a:bodyPr>
          <a:lstStyle/>
          <a:p>
            <a:r>
              <a:rPr lang="en-GB" dirty="0">
                <a:latin typeface="-apple-system"/>
              </a:rPr>
              <a:t>I</a:t>
            </a:r>
            <a:r>
              <a:rPr lang="en-GB" b="0" i="0" dirty="0">
                <a:effectLst/>
                <a:latin typeface="-apple-system"/>
              </a:rPr>
              <a:t>n theory, any recursive function can be converted into an iterative function and vice versa. This is because both recursion and iteration are used for repeating certain operations, and so they can be used interchangeably.</a:t>
            </a:r>
            <a:endParaRPr lang="en-US" dirty="0"/>
          </a:p>
        </p:txBody>
      </p:sp>
    </p:spTree>
    <p:extLst>
      <p:ext uri="{BB962C8B-B14F-4D97-AF65-F5344CB8AC3E}">
        <p14:creationId xmlns:p14="http://schemas.microsoft.com/office/powerpoint/2010/main" val="1788517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rmAutofit fontScale="90000"/>
          </a:bodyPr>
          <a:lstStyle/>
          <a:p>
            <a:r>
              <a:rPr lang="en-US" dirty="0"/>
              <a:t>User-Defined Functions in Python</a:t>
            </a:r>
            <a:br>
              <a:rPr lang="en-US" dirty="0"/>
            </a:br>
            <a:endParaRPr lang="en-US"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a:bodyPr>
          <a:lstStyle/>
          <a:p>
            <a:pPr marL="0" indent="0" algn="l">
              <a:buNone/>
            </a:pPr>
            <a:r>
              <a:rPr lang="en-GB" sz="1600" b="1" i="0" dirty="0">
                <a:solidFill>
                  <a:srgbClr val="374151"/>
                </a:solidFill>
                <a:effectLst/>
                <a:latin typeface="Söhne"/>
              </a:rPr>
              <a:t>Why User-Defined Functions?</a:t>
            </a:r>
            <a:endParaRPr lang="en-GB" sz="1600" b="0" i="0" dirty="0">
              <a:solidFill>
                <a:srgbClr val="374151"/>
              </a:solidFill>
              <a:effectLst/>
              <a:latin typeface="Söhne"/>
            </a:endParaRPr>
          </a:p>
          <a:p>
            <a:r>
              <a:rPr lang="en-GB" sz="1600" b="0" i="0" dirty="0">
                <a:solidFill>
                  <a:srgbClr val="374151"/>
                </a:solidFill>
                <a:effectLst/>
                <a:latin typeface="Söhne"/>
              </a:rPr>
              <a:t>Built-in functions are versatile, but they are general in nature.</a:t>
            </a:r>
          </a:p>
          <a:p>
            <a:r>
              <a:rPr lang="en-GB" sz="1600" b="0" i="0" dirty="0">
                <a:solidFill>
                  <a:srgbClr val="374151"/>
                </a:solidFill>
                <a:effectLst/>
                <a:latin typeface="Söhne"/>
              </a:rPr>
              <a:t>For specific tasks not covered by built-in functions, we can craft our own functions.</a:t>
            </a:r>
          </a:p>
          <a:p>
            <a:pPr marL="0" indent="0" algn="l">
              <a:buNone/>
            </a:pPr>
            <a:r>
              <a:rPr lang="en-GB" sz="1600" b="1" i="0" dirty="0">
                <a:solidFill>
                  <a:srgbClr val="374151"/>
                </a:solidFill>
                <a:effectLst/>
                <a:latin typeface="Söhne"/>
              </a:rPr>
              <a:t>Examples</a:t>
            </a:r>
            <a:r>
              <a:rPr lang="en-GB" sz="1600" b="0" i="0" dirty="0">
                <a:solidFill>
                  <a:srgbClr val="374151"/>
                </a:solidFill>
                <a:effectLst/>
                <a:latin typeface="Söhne"/>
              </a:rPr>
              <a:t>: Convert Fahrenheit to Celsius, calculate mileage.</a:t>
            </a:r>
          </a:p>
          <a:p>
            <a:pPr marL="0" indent="0" algn="l">
              <a:buNone/>
            </a:pPr>
            <a:endParaRPr lang="en-GB" sz="1600" b="0" i="0" dirty="0">
              <a:solidFill>
                <a:srgbClr val="374151"/>
              </a:solidFill>
              <a:effectLst/>
              <a:latin typeface="Söhne"/>
            </a:endParaRPr>
          </a:p>
          <a:p>
            <a:pPr marL="0" indent="0" algn="l">
              <a:buNone/>
            </a:pPr>
            <a:r>
              <a:rPr lang="en-GB" sz="1600" b="1" dirty="0">
                <a:solidFill>
                  <a:srgbClr val="374151"/>
                </a:solidFill>
                <a:latin typeface="Söhne"/>
              </a:rPr>
              <a:t>Defining a Function:</a:t>
            </a:r>
          </a:p>
          <a:p>
            <a:r>
              <a:rPr lang="en-GB" sz="1600" b="0" i="0" dirty="0">
                <a:solidFill>
                  <a:srgbClr val="374151"/>
                </a:solidFill>
                <a:effectLst/>
                <a:latin typeface="Söhne"/>
              </a:rPr>
              <a:t>A user-defined function begins with the </a:t>
            </a:r>
            <a:r>
              <a:rPr lang="en-GB" sz="1600" b="0" i="0" dirty="0">
                <a:solidFill>
                  <a:srgbClr val="374151"/>
                </a:solidFill>
                <a:effectLst/>
                <a:latin typeface="Consolas" panose="020B0609020204030204" pitchFamily="49" charset="0"/>
                <a:cs typeface="Consolas" panose="020B0609020204030204" pitchFamily="49" charset="0"/>
              </a:rPr>
              <a:t>def</a:t>
            </a:r>
            <a:r>
              <a:rPr lang="en-GB" sz="1600" b="0" i="0" dirty="0">
                <a:solidFill>
                  <a:srgbClr val="374151"/>
                </a:solidFill>
                <a:effectLst/>
                <a:latin typeface="Söhne"/>
              </a:rPr>
              <a:t> keyword.</a:t>
            </a:r>
          </a:p>
          <a:p>
            <a:r>
              <a:rPr lang="en-GB" sz="1600" b="0" i="0" dirty="0">
                <a:solidFill>
                  <a:srgbClr val="374151"/>
                </a:solidFill>
                <a:effectLst/>
                <a:latin typeface="Söhne"/>
              </a:rPr>
              <a:t>Syntax:</a:t>
            </a:r>
          </a:p>
          <a:p>
            <a:endParaRPr lang="en-GB" sz="1600" dirty="0">
              <a:solidFill>
                <a:srgbClr val="374151"/>
              </a:solidFill>
              <a:latin typeface="Söhne"/>
            </a:endParaRPr>
          </a:p>
          <a:p>
            <a:endParaRPr lang="en-GB" sz="1600" b="0" i="0" dirty="0">
              <a:solidFill>
                <a:srgbClr val="374151"/>
              </a:solidFill>
              <a:effectLst/>
              <a:latin typeface="Söhne"/>
            </a:endParaRPr>
          </a:p>
          <a:p>
            <a:endParaRPr lang="en-GB" sz="1600" dirty="0">
              <a:solidFill>
                <a:srgbClr val="374151"/>
              </a:solidFill>
              <a:latin typeface="Söhne"/>
            </a:endParaRPr>
          </a:p>
          <a:p>
            <a:pPr marL="0" indent="0">
              <a:buNone/>
            </a:pPr>
            <a:r>
              <a:rPr lang="en-GB" sz="1600" b="1" i="0" dirty="0">
                <a:solidFill>
                  <a:srgbClr val="374151"/>
                </a:solidFill>
                <a:effectLst/>
                <a:latin typeface="Söhne"/>
              </a:rPr>
              <a:t>Returning Values:</a:t>
            </a:r>
          </a:p>
          <a:p>
            <a:r>
              <a:rPr lang="en-GB" sz="1600" b="0" i="0" dirty="0">
                <a:solidFill>
                  <a:srgbClr val="374151"/>
                </a:solidFill>
                <a:effectLst/>
                <a:latin typeface="Söhne"/>
              </a:rPr>
              <a:t>Functions can produce and return values using the return statement.</a:t>
            </a:r>
          </a:p>
          <a:p>
            <a:r>
              <a:rPr lang="en-GB" sz="1600" b="0" i="0" dirty="0">
                <a:solidFill>
                  <a:srgbClr val="374151"/>
                </a:solidFill>
                <a:effectLst/>
                <a:latin typeface="Söhne"/>
              </a:rPr>
              <a:t>This allows functions to provide results that can be used in other parts of the code.</a:t>
            </a:r>
          </a:p>
          <a:p>
            <a:pPr marL="0" indent="0" algn="l">
              <a:buNone/>
            </a:pPr>
            <a:endParaRPr lang="en-GB" sz="1600" b="0" i="0" dirty="0">
              <a:solidFill>
                <a:srgbClr val="374151"/>
              </a:solidFill>
              <a:effectLst/>
              <a:latin typeface="Söhne"/>
            </a:endParaRPr>
          </a:p>
        </p:txBody>
      </p:sp>
      <p:sp>
        <p:nvSpPr>
          <p:cNvPr id="5" name="TextBox 4">
            <a:extLst>
              <a:ext uri="{FF2B5EF4-FFF2-40B4-BE49-F238E27FC236}">
                <a16:creationId xmlns:a16="http://schemas.microsoft.com/office/drawing/2014/main" id="{D7C96E47-B41F-DA3D-E331-487DAA70442D}"/>
              </a:ext>
            </a:extLst>
          </p:cNvPr>
          <p:cNvSpPr txBox="1"/>
          <p:nvPr/>
        </p:nvSpPr>
        <p:spPr>
          <a:xfrm>
            <a:off x="1517904" y="4023283"/>
            <a:ext cx="4572000" cy="646331"/>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def </a:t>
            </a:r>
            <a:r>
              <a:rPr lang="en-US" dirty="0" err="1">
                <a:latin typeface="Consolas" panose="020B0609020204030204" pitchFamily="49" charset="0"/>
                <a:cs typeface="Consolas" panose="020B0609020204030204" pitchFamily="49" charset="0"/>
              </a:rPr>
              <a:t>function_name</a:t>
            </a:r>
            <a:r>
              <a:rPr lang="en-US" dirty="0">
                <a:latin typeface="Consolas" panose="020B0609020204030204" pitchFamily="49" charset="0"/>
                <a:cs typeface="Consolas" panose="020B0609020204030204" pitchFamily="49" charset="0"/>
              </a:rPr>
              <a:t>(parameters):</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block_of_code</a:t>
            </a:r>
            <a:endParaRPr lang="en-US" dirty="0">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4A324AE5-C4A6-2E28-99B8-8BEA5787DF97}"/>
              </a:ext>
            </a:extLst>
          </p:cNvPr>
          <p:cNvSpPr txBox="1"/>
          <p:nvPr/>
        </p:nvSpPr>
        <p:spPr>
          <a:xfrm>
            <a:off x="1524000" y="5774543"/>
            <a:ext cx="4572000" cy="923330"/>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def </a:t>
            </a:r>
            <a:r>
              <a:rPr lang="en-US" dirty="0" err="1">
                <a:latin typeface="Consolas" panose="020B0609020204030204" pitchFamily="49" charset="0"/>
                <a:cs typeface="Consolas" panose="020B0609020204030204" pitchFamily="49" charset="0"/>
              </a:rPr>
              <a:t>function_name</a:t>
            </a:r>
            <a:r>
              <a:rPr lang="en-US" dirty="0">
                <a:latin typeface="Consolas" panose="020B0609020204030204" pitchFamily="49" charset="0"/>
                <a:cs typeface="Consolas" panose="020B0609020204030204" pitchFamily="49" charset="0"/>
              </a:rPr>
              <a:t>(parameters):</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block_of_code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return expression</a:t>
            </a:r>
          </a:p>
        </p:txBody>
      </p:sp>
    </p:spTree>
    <p:extLst>
      <p:ext uri="{BB962C8B-B14F-4D97-AF65-F5344CB8AC3E}">
        <p14:creationId xmlns:p14="http://schemas.microsoft.com/office/powerpoint/2010/main" val="38664309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Benefits of Recursion</a:t>
            </a:r>
            <a:endParaRPr lang="en-US" sz="3600" dirty="0"/>
          </a:p>
        </p:txBody>
      </p:sp>
      <p:sp>
        <p:nvSpPr>
          <p:cNvPr id="6" name="Content Placeholder 5">
            <a:extLst>
              <a:ext uri="{FF2B5EF4-FFF2-40B4-BE49-F238E27FC236}">
                <a16:creationId xmlns:a16="http://schemas.microsoft.com/office/drawing/2014/main" id="{F2D20101-273E-E3F9-6F70-E388341AB618}"/>
              </a:ext>
            </a:extLst>
          </p:cNvPr>
          <p:cNvSpPr>
            <a:spLocks noGrp="1"/>
          </p:cNvSpPr>
          <p:nvPr>
            <p:ph idx="1"/>
          </p:nvPr>
        </p:nvSpPr>
        <p:spPr>
          <a:xfrm>
            <a:off x="333632" y="1718117"/>
            <a:ext cx="8452021" cy="4525963"/>
          </a:xfrm>
        </p:spPr>
        <p:txBody>
          <a:bodyPr>
            <a:normAutofit fontScale="77500" lnSpcReduction="20000"/>
          </a:bodyPr>
          <a:lstStyle/>
          <a:p>
            <a:r>
              <a:rPr lang="en-US" dirty="0"/>
              <a:t>Simplicity: Recursion can simplify code, making it easier to read and understand, particularly when solving problems that are naturally recursive, like tree traversals or sorting algorithms (e.g., </a:t>
            </a:r>
            <a:r>
              <a:rPr lang="en-US" dirty="0" err="1"/>
              <a:t>QuickSort</a:t>
            </a:r>
            <a:r>
              <a:rPr lang="en-US" dirty="0"/>
              <a:t>, </a:t>
            </a:r>
            <a:r>
              <a:rPr lang="en-US" dirty="0" err="1"/>
              <a:t>MergeSort</a:t>
            </a:r>
            <a:r>
              <a:rPr lang="en-US" dirty="0"/>
              <a:t>). The recursive solution often needs fewer lines of code than the iterative one.</a:t>
            </a:r>
          </a:p>
          <a:p>
            <a:r>
              <a:rPr lang="en-US" dirty="0"/>
              <a:t>Reduction of Complex Problem: A complex problem can be broken down into simpler versions of the same problem, which can make the problem easier to think about and solve.</a:t>
            </a:r>
          </a:p>
          <a:p>
            <a:r>
              <a:rPr lang="en-US" dirty="0"/>
              <a:t>Elimination of </a:t>
            </a:r>
            <a:r>
              <a:rPr lang="en-US" sz="3600" dirty="0"/>
              <a:t>Explicit</a:t>
            </a:r>
            <a:r>
              <a:rPr lang="en-US" dirty="0"/>
              <a:t> Stacks/Queues: In several problems, you need to use explicit stack/queue data structures when using iterative methods. This is automatically done by the system in recursive methods, reducing the lines of code.</a:t>
            </a:r>
          </a:p>
          <a:p>
            <a:endParaRPr lang="en-US" dirty="0"/>
          </a:p>
        </p:txBody>
      </p:sp>
    </p:spTree>
    <p:extLst>
      <p:ext uri="{BB962C8B-B14F-4D97-AF65-F5344CB8AC3E}">
        <p14:creationId xmlns:p14="http://schemas.microsoft.com/office/powerpoint/2010/main" val="12054387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Cons of Recursion</a:t>
            </a:r>
            <a:endParaRPr lang="en-US" sz="3600" dirty="0"/>
          </a:p>
        </p:txBody>
      </p:sp>
      <p:sp>
        <p:nvSpPr>
          <p:cNvPr id="6" name="Content Placeholder 5">
            <a:extLst>
              <a:ext uri="{FF2B5EF4-FFF2-40B4-BE49-F238E27FC236}">
                <a16:creationId xmlns:a16="http://schemas.microsoft.com/office/drawing/2014/main" id="{F2D20101-273E-E3F9-6F70-E388341AB618}"/>
              </a:ext>
            </a:extLst>
          </p:cNvPr>
          <p:cNvSpPr>
            <a:spLocks noGrp="1"/>
          </p:cNvSpPr>
          <p:nvPr>
            <p:ph idx="1"/>
          </p:nvPr>
        </p:nvSpPr>
        <p:spPr>
          <a:xfrm>
            <a:off x="333633" y="1718117"/>
            <a:ext cx="8229600" cy="4525963"/>
          </a:xfrm>
        </p:spPr>
        <p:txBody>
          <a:bodyPr>
            <a:normAutofit fontScale="92500" lnSpcReduction="20000"/>
          </a:bodyPr>
          <a:lstStyle/>
          <a:p>
            <a:r>
              <a:rPr lang="en-GB" sz="2800" dirty="0"/>
              <a:t>Memory Usage: Each recursive call adds a layer to the system call stack, which uses memory. This can lead to high memory use for deeply recursive calls, and in extreme cases, can lead to a stack overflow error.</a:t>
            </a:r>
          </a:p>
          <a:p>
            <a:r>
              <a:rPr lang="en-GB" sz="2800" dirty="0"/>
              <a:t>Efficiency: Recursive functions can be less efficient due to the overhead of the added function calls. Each call creates its own scope with its own local variables, which takes time. An iterative solution may be more efficient for some problems.</a:t>
            </a:r>
          </a:p>
          <a:p>
            <a:r>
              <a:rPr lang="en-GB" sz="2800" dirty="0"/>
              <a:t>Difficulty to Debug: Recursive functions can be more challenging to debug using standard debugging tools, as the function calls are nested within each other, making it harder to track the flow of the program.</a:t>
            </a:r>
          </a:p>
        </p:txBody>
      </p:sp>
    </p:spTree>
    <p:extLst>
      <p:ext uri="{BB962C8B-B14F-4D97-AF65-F5344CB8AC3E}">
        <p14:creationId xmlns:p14="http://schemas.microsoft.com/office/powerpoint/2010/main" val="10556565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Define a function with required and optional parameters</a:t>
            </a:r>
            <a:endParaRPr lang="en-US" sz="3600" dirty="0"/>
          </a:p>
        </p:txBody>
      </p:sp>
      <p:sp>
        <p:nvSpPr>
          <p:cNvPr id="6" name="Content Placeholder 5">
            <a:extLst>
              <a:ext uri="{FF2B5EF4-FFF2-40B4-BE49-F238E27FC236}">
                <a16:creationId xmlns:a16="http://schemas.microsoft.com/office/drawing/2014/main" id="{F2D20101-273E-E3F9-6F70-E388341AB618}"/>
              </a:ext>
            </a:extLst>
          </p:cNvPr>
          <p:cNvSpPr>
            <a:spLocks noGrp="1"/>
          </p:cNvSpPr>
          <p:nvPr>
            <p:ph idx="1"/>
          </p:nvPr>
        </p:nvSpPr>
        <p:spPr>
          <a:xfrm>
            <a:off x="333633" y="1718118"/>
            <a:ext cx="8229600" cy="3558218"/>
          </a:xfrm>
        </p:spPr>
        <p:txBody>
          <a:bodyPr>
            <a:normAutofit/>
          </a:bodyPr>
          <a:lstStyle/>
          <a:p>
            <a:r>
              <a:rPr lang="en-GB" sz="2800" dirty="0"/>
              <a:t>In Python, you can define functions with both required and optional parameters. </a:t>
            </a:r>
          </a:p>
          <a:p>
            <a:r>
              <a:rPr lang="en-GB" sz="2800" dirty="0"/>
              <a:t>Required Parameters</a:t>
            </a:r>
          </a:p>
          <a:p>
            <a:pPr lvl="1"/>
            <a:r>
              <a:rPr lang="en-GB" sz="2400" dirty="0"/>
              <a:t>Required parameters (or positional parameters) are the ones that the function needs to work correctly.</a:t>
            </a:r>
          </a:p>
          <a:p>
            <a:pPr lvl="1"/>
            <a:r>
              <a:rPr lang="en-GB" sz="2400" dirty="0"/>
              <a:t> When you call a function with required parameters, the arguments you pass in must match the order of the parameters in the function definition.</a:t>
            </a:r>
            <a:endParaRPr lang="en-GB" sz="2800" dirty="0"/>
          </a:p>
          <a:p>
            <a:endParaRPr lang="en-GB" sz="2800" dirty="0"/>
          </a:p>
        </p:txBody>
      </p:sp>
      <p:sp>
        <p:nvSpPr>
          <p:cNvPr id="4" name="TextBox 3">
            <a:extLst>
              <a:ext uri="{FF2B5EF4-FFF2-40B4-BE49-F238E27FC236}">
                <a16:creationId xmlns:a16="http://schemas.microsoft.com/office/drawing/2014/main" id="{EB006A31-E111-44C0-5EB6-002E7B7634E7}"/>
              </a:ext>
            </a:extLst>
          </p:cNvPr>
          <p:cNvSpPr txBox="1"/>
          <p:nvPr/>
        </p:nvSpPr>
        <p:spPr>
          <a:xfrm>
            <a:off x="1260389" y="5564830"/>
            <a:ext cx="4572000" cy="923330"/>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def greet(name, message):</a:t>
            </a:r>
          </a:p>
          <a:p>
            <a:r>
              <a:rPr lang="en-US" dirty="0">
                <a:latin typeface="Consolas" panose="020B0609020204030204" pitchFamily="49" charset="0"/>
                <a:cs typeface="Consolas" panose="020B0609020204030204" pitchFamily="49" charset="0"/>
              </a:rPr>
              <a:t>    print(</a:t>
            </a:r>
            <a:r>
              <a:rPr lang="en-US" dirty="0" err="1">
                <a:latin typeface="Consolas" panose="020B0609020204030204" pitchFamily="49" charset="0"/>
                <a:cs typeface="Consolas" panose="020B0609020204030204" pitchFamily="49" charset="0"/>
              </a:rPr>
              <a:t>f"Hello</a:t>
            </a:r>
            <a:r>
              <a:rPr lang="en-US" dirty="0">
                <a:latin typeface="Consolas" panose="020B0609020204030204" pitchFamily="49" charset="0"/>
                <a:cs typeface="Consolas" panose="020B0609020204030204" pitchFamily="49" charset="0"/>
              </a:rPr>
              <a:t>, {name}! {message}")</a:t>
            </a:r>
          </a:p>
        </p:txBody>
      </p:sp>
    </p:spTree>
    <p:extLst>
      <p:ext uri="{BB962C8B-B14F-4D97-AF65-F5344CB8AC3E}">
        <p14:creationId xmlns:p14="http://schemas.microsoft.com/office/powerpoint/2010/main" val="22740721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199" y="457200"/>
            <a:ext cx="8773297" cy="1143000"/>
          </a:xfrm>
        </p:spPr>
        <p:txBody>
          <a:bodyPr>
            <a:noAutofit/>
          </a:bodyPr>
          <a:lstStyle/>
          <a:p>
            <a:pPr algn="l"/>
            <a:r>
              <a:rPr lang="en-GB" sz="3600" dirty="0"/>
              <a:t>Define a function with required and optional parameters</a:t>
            </a:r>
            <a:endParaRPr lang="en-US" sz="3600" dirty="0"/>
          </a:p>
        </p:txBody>
      </p:sp>
      <p:sp>
        <p:nvSpPr>
          <p:cNvPr id="6" name="Content Placeholder 5">
            <a:extLst>
              <a:ext uri="{FF2B5EF4-FFF2-40B4-BE49-F238E27FC236}">
                <a16:creationId xmlns:a16="http://schemas.microsoft.com/office/drawing/2014/main" id="{F2D20101-273E-E3F9-6F70-E388341AB618}"/>
              </a:ext>
            </a:extLst>
          </p:cNvPr>
          <p:cNvSpPr>
            <a:spLocks noGrp="1"/>
          </p:cNvSpPr>
          <p:nvPr>
            <p:ph idx="1"/>
          </p:nvPr>
        </p:nvSpPr>
        <p:spPr>
          <a:xfrm>
            <a:off x="333632" y="1718117"/>
            <a:ext cx="8353167" cy="4892747"/>
          </a:xfrm>
        </p:spPr>
        <p:txBody>
          <a:bodyPr>
            <a:normAutofit fontScale="92500" lnSpcReduction="10000"/>
          </a:bodyPr>
          <a:lstStyle/>
          <a:p>
            <a:pPr algn="l"/>
            <a:r>
              <a:rPr lang="en-GB" sz="2800" dirty="0"/>
              <a:t>Optional Parameters</a:t>
            </a:r>
          </a:p>
          <a:p>
            <a:pPr lvl="1"/>
            <a:r>
              <a:rPr lang="en-GB" sz="2400" dirty="0"/>
              <a:t>Optional parameters (or default parameters) are parameters that have a default value. </a:t>
            </a:r>
          </a:p>
          <a:p>
            <a:pPr lvl="1"/>
            <a:r>
              <a:rPr lang="en-GB" sz="2400" dirty="0"/>
              <a:t>If you don't provide a value for an optional parameter when calling the function, Python uses the default value.</a:t>
            </a:r>
          </a:p>
          <a:p>
            <a:pPr lvl="1"/>
            <a:endParaRPr lang="en-GB" sz="2400" dirty="0"/>
          </a:p>
          <a:p>
            <a:pPr lvl="1"/>
            <a:endParaRPr lang="en-GB" sz="2400" dirty="0"/>
          </a:p>
          <a:p>
            <a:pPr lvl="1"/>
            <a:endParaRPr lang="en-GB" sz="2400" dirty="0"/>
          </a:p>
          <a:p>
            <a:pPr marL="457200" lvl="1" indent="0">
              <a:buNone/>
            </a:pPr>
            <a:endParaRPr lang="en-GB" sz="2400" dirty="0"/>
          </a:p>
          <a:p>
            <a:pPr lvl="1"/>
            <a:r>
              <a:rPr lang="en-GB" sz="2400" dirty="0"/>
              <a:t>You can call greet() with just a name, and Python uses the default message.</a:t>
            </a:r>
          </a:p>
          <a:p>
            <a:pPr lvl="1"/>
            <a:r>
              <a:rPr lang="en-GB" sz="2400" dirty="0"/>
              <a:t>When defining a function, required parameters must come before optional parameters:</a:t>
            </a:r>
          </a:p>
          <a:p>
            <a:pPr marL="0" indent="0">
              <a:buNone/>
            </a:pPr>
            <a:endParaRPr lang="en-GB" sz="2400" dirty="0"/>
          </a:p>
        </p:txBody>
      </p:sp>
      <p:sp>
        <p:nvSpPr>
          <p:cNvPr id="4" name="TextBox 3">
            <a:extLst>
              <a:ext uri="{FF2B5EF4-FFF2-40B4-BE49-F238E27FC236}">
                <a16:creationId xmlns:a16="http://schemas.microsoft.com/office/drawing/2014/main" id="{EB006A31-E111-44C0-5EB6-002E7B7634E7}"/>
              </a:ext>
            </a:extLst>
          </p:cNvPr>
          <p:cNvSpPr txBox="1"/>
          <p:nvPr/>
        </p:nvSpPr>
        <p:spPr>
          <a:xfrm>
            <a:off x="1581665" y="3841324"/>
            <a:ext cx="7105134" cy="646331"/>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def greet(name, greeting="Hello", punctuation="!"):</a:t>
            </a:r>
          </a:p>
          <a:p>
            <a:r>
              <a:rPr lang="en-US" dirty="0">
                <a:latin typeface="Consolas" panose="020B0609020204030204" pitchFamily="49" charset="0"/>
                <a:cs typeface="Consolas" panose="020B0609020204030204" pitchFamily="49" charset="0"/>
              </a:rPr>
              <a:t>    print(f"{greeting}, {name}{punctuation}")</a:t>
            </a:r>
          </a:p>
        </p:txBody>
      </p:sp>
    </p:spTree>
    <p:extLst>
      <p:ext uri="{BB962C8B-B14F-4D97-AF65-F5344CB8AC3E}">
        <p14:creationId xmlns:p14="http://schemas.microsoft.com/office/powerpoint/2010/main" val="21243864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199" y="457200"/>
            <a:ext cx="8773297" cy="1143000"/>
          </a:xfrm>
        </p:spPr>
        <p:txBody>
          <a:bodyPr>
            <a:noAutofit/>
          </a:bodyPr>
          <a:lstStyle/>
          <a:p>
            <a:pPr algn="l"/>
            <a:r>
              <a:rPr lang="en-GB" sz="3600" dirty="0"/>
              <a:t>Define a function with required and optional parameters</a:t>
            </a:r>
            <a:endParaRPr lang="en-US" sz="3600" dirty="0"/>
          </a:p>
        </p:txBody>
      </p:sp>
      <p:sp>
        <p:nvSpPr>
          <p:cNvPr id="4" name="TextBox 3">
            <a:extLst>
              <a:ext uri="{FF2B5EF4-FFF2-40B4-BE49-F238E27FC236}">
                <a16:creationId xmlns:a16="http://schemas.microsoft.com/office/drawing/2014/main" id="{EB006A31-E111-44C0-5EB6-002E7B7634E7}"/>
              </a:ext>
            </a:extLst>
          </p:cNvPr>
          <p:cNvSpPr txBox="1"/>
          <p:nvPr/>
        </p:nvSpPr>
        <p:spPr>
          <a:xfrm>
            <a:off x="957648" y="2556222"/>
            <a:ext cx="7105134" cy="646331"/>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def greet(name, greeting="Hello", punctuation="!"):</a:t>
            </a:r>
          </a:p>
          <a:p>
            <a:r>
              <a:rPr lang="en-US" dirty="0">
                <a:latin typeface="Consolas" panose="020B0609020204030204" pitchFamily="49" charset="0"/>
                <a:cs typeface="Consolas" panose="020B0609020204030204" pitchFamily="49" charset="0"/>
              </a:rPr>
              <a:t>    print(f"{greeting}, {name}{punctuation}")</a:t>
            </a:r>
          </a:p>
        </p:txBody>
      </p:sp>
      <p:sp>
        <p:nvSpPr>
          <p:cNvPr id="3" name="TextBox 2">
            <a:extLst>
              <a:ext uri="{FF2B5EF4-FFF2-40B4-BE49-F238E27FC236}">
                <a16:creationId xmlns:a16="http://schemas.microsoft.com/office/drawing/2014/main" id="{1D3DC42E-B163-E6D4-566E-3E6D9B054A4F}"/>
              </a:ext>
            </a:extLst>
          </p:cNvPr>
          <p:cNvSpPr txBox="1"/>
          <p:nvPr/>
        </p:nvSpPr>
        <p:spPr>
          <a:xfrm>
            <a:off x="1015715" y="4003589"/>
            <a:ext cx="7656263" cy="923330"/>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greet("Alice")  # Outputs: Hello, Alice!</a:t>
            </a:r>
          </a:p>
          <a:p>
            <a:r>
              <a:rPr lang="en-US" dirty="0">
                <a:latin typeface="Consolas" panose="020B0609020204030204" pitchFamily="49" charset="0"/>
                <a:cs typeface="Consolas" panose="020B0609020204030204" pitchFamily="49" charset="0"/>
              </a:rPr>
              <a:t>greet("Bob", "Good morning")  # Outputs: Good morning, Bob!</a:t>
            </a:r>
          </a:p>
          <a:p>
            <a:r>
              <a:rPr lang="en-US" dirty="0">
                <a:latin typeface="Consolas" panose="020B0609020204030204" pitchFamily="49" charset="0"/>
                <a:cs typeface="Consolas" panose="020B0609020204030204" pitchFamily="49" charset="0"/>
              </a:rPr>
              <a:t>greet("Charlie", "Hi", "!!")  # Outputs: Hi, Charlie!!</a:t>
            </a:r>
          </a:p>
        </p:txBody>
      </p:sp>
    </p:spTree>
    <p:extLst>
      <p:ext uri="{BB962C8B-B14F-4D97-AF65-F5344CB8AC3E}">
        <p14:creationId xmlns:p14="http://schemas.microsoft.com/office/powerpoint/2010/main" val="21867424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199" y="457200"/>
            <a:ext cx="8773297" cy="1143000"/>
          </a:xfrm>
        </p:spPr>
        <p:txBody>
          <a:bodyPr>
            <a:noAutofit/>
          </a:bodyPr>
          <a:lstStyle/>
          <a:p>
            <a:pPr algn="l"/>
            <a:r>
              <a:rPr lang="en-GB" sz="3600" dirty="0"/>
              <a:t>Higher-order functions</a:t>
            </a:r>
            <a:endParaRPr lang="en-US" sz="3600" dirty="0"/>
          </a:p>
        </p:txBody>
      </p:sp>
      <p:sp>
        <p:nvSpPr>
          <p:cNvPr id="5" name="Content Placeholder 5">
            <a:extLst>
              <a:ext uri="{FF2B5EF4-FFF2-40B4-BE49-F238E27FC236}">
                <a16:creationId xmlns:a16="http://schemas.microsoft.com/office/drawing/2014/main" id="{9CD518CE-E83C-8177-07E6-FA92B361F27C}"/>
              </a:ext>
            </a:extLst>
          </p:cNvPr>
          <p:cNvSpPr>
            <a:spLocks noGrp="1"/>
          </p:cNvSpPr>
          <p:nvPr>
            <p:ph idx="1"/>
          </p:nvPr>
        </p:nvSpPr>
        <p:spPr>
          <a:xfrm>
            <a:off x="333633" y="1718118"/>
            <a:ext cx="8229600" cy="3558218"/>
          </a:xfrm>
        </p:spPr>
        <p:txBody>
          <a:bodyPr>
            <a:normAutofit fontScale="85000" lnSpcReduction="10000"/>
          </a:bodyPr>
          <a:lstStyle/>
          <a:p>
            <a:pPr algn="l"/>
            <a:r>
              <a:rPr lang="en-GB" sz="2800" dirty="0"/>
              <a:t>In Python, higher-order functions are functions that can take other functions as arguments and can also return functions as results. This concept is a key part of functional programming.</a:t>
            </a:r>
          </a:p>
          <a:p>
            <a:pPr algn="l"/>
            <a:endParaRPr lang="en-GB" sz="2800" dirty="0"/>
          </a:p>
          <a:p>
            <a:r>
              <a:rPr lang="en-GB" sz="2800" dirty="0"/>
              <a:t>Python provides several built-in higher-order functions that are very useful for performing common tasks on sequences like lists. These include map(), filter(), and reduce().</a:t>
            </a:r>
          </a:p>
          <a:p>
            <a:pPr marL="0" indent="0">
              <a:buNone/>
            </a:pPr>
            <a:br>
              <a:rPr lang="en-GB" sz="2800" dirty="0"/>
            </a:br>
            <a:endParaRPr lang="en-GB" sz="2800" dirty="0"/>
          </a:p>
        </p:txBody>
      </p:sp>
    </p:spTree>
    <p:extLst>
      <p:ext uri="{BB962C8B-B14F-4D97-AF65-F5344CB8AC3E}">
        <p14:creationId xmlns:p14="http://schemas.microsoft.com/office/powerpoint/2010/main" val="9979950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199" y="457200"/>
            <a:ext cx="8773297" cy="1143000"/>
          </a:xfrm>
        </p:spPr>
        <p:txBody>
          <a:bodyPr>
            <a:noAutofit/>
          </a:bodyPr>
          <a:lstStyle/>
          <a:p>
            <a:pPr algn="l"/>
            <a:r>
              <a:rPr lang="en-GB" sz="3600" dirty="0"/>
              <a:t>map()</a:t>
            </a:r>
            <a:endParaRPr lang="en-US" sz="3600" dirty="0"/>
          </a:p>
        </p:txBody>
      </p:sp>
      <p:sp>
        <p:nvSpPr>
          <p:cNvPr id="5" name="Content Placeholder 5">
            <a:extLst>
              <a:ext uri="{FF2B5EF4-FFF2-40B4-BE49-F238E27FC236}">
                <a16:creationId xmlns:a16="http://schemas.microsoft.com/office/drawing/2014/main" id="{9CD518CE-E83C-8177-07E6-FA92B361F27C}"/>
              </a:ext>
            </a:extLst>
          </p:cNvPr>
          <p:cNvSpPr>
            <a:spLocks noGrp="1"/>
          </p:cNvSpPr>
          <p:nvPr>
            <p:ph idx="1"/>
          </p:nvPr>
        </p:nvSpPr>
        <p:spPr>
          <a:xfrm>
            <a:off x="333633" y="1718118"/>
            <a:ext cx="8229600" cy="1519352"/>
          </a:xfrm>
        </p:spPr>
        <p:txBody>
          <a:bodyPr>
            <a:normAutofit/>
          </a:bodyPr>
          <a:lstStyle/>
          <a:p>
            <a:r>
              <a:rPr lang="en-GB" sz="2600" dirty="0"/>
              <a:t>The map() function applies a function to every item in an </a:t>
            </a:r>
            <a:r>
              <a:rPr lang="en-GB" sz="2600" dirty="0" err="1"/>
              <a:t>iterable</a:t>
            </a:r>
            <a:r>
              <a:rPr lang="en-GB" sz="2600" dirty="0"/>
              <a:t> (like a list) and returns a map object. You can convert the map object to a list using list().</a:t>
            </a:r>
          </a:p>
          <a:p>
            <a:pPr marL="0" indent="0" algn="l">
              <a:buNone/>
            </a:pPr>
            <a:endParaRPr lang="en-GB" sz="2600" dirty="0"/>
          </a:p>
        </p:txBody>
      </p:sp>
      <p:sp>
        <p:nvSpPr>
          <p:cNvPr id="7" name="TextBox 6">
            <a:extLst>
              <a:ext uri="{FF2B5EF4-FFF2-40B4-BE49-F238E27FC236}">
                <a16:creationId xmlns:a16="http://schemas.microsoft.com/office/drawing/2014/main" id="{F660DADC-6D21-4891-D1C3-015462980306}"/>
              </a:ext>
            </a:extLst>
          </p:cNvPr>
          <p:cNvSpPr txBox="1"/>
          <p:nvPr/>
        </p:nvSpPr>
        <p:spPr>
          <a:xfrm>
            <a:off x="1024066" y="3620531"/>
            <a:ext cx="6848734" cy="2031325"/>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def square(x):</a:t>
            </a:r>
          </a:p>
          <a:p>
            <a:r>
              <a:rPr lang="en-US" dirty="0">
                <a:latin typeface="Consolas" panose="020B0609020204030204" pitchFamily="49" charset="0"/>
                <a:cs typeface="Consolas" panose="020B0609020204030204" pitchFamily="49" charset="0"/>
              </a:rPr>
              <a:t>    return x * x</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numbers = [1, 2, 3, 4, 5]</a:t>
            </a:r>
          </a:p>
          <a:p>
            <a:r>
              <a:rPr lang="en-US" dirty="0">
                <a:latin typeface="Consolas" panose="020B0609020204030204" pitchFamily="49" charset="0"/>
                <a:cs typeface="Consolas" panose="020B0609020204030204" pitchFamily="49" charset="0"/>
              </a:rPr>
              <a:t>squares = list(map(square, numbers))</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print(squares)  # Outputs: [1, 4, 9, 16, 25]</a:t>
            </a:r>
          </a:p>
        </p:txBody>
      </p:sp>
    </p:spTree>
    <p:extLst>
      <p:ext uri="{BB962C8B-B14F-4D97-AF65-F5344CB8AC3E}">
        <p14:creationId xmlns:p14="http://schemas.microsoft.com/office/powerpoint/2010/main" val="35568877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199" y="457200"/>
            <a:ext cx="8773297" cy="1143000"/>
          </a:xfrm>
        </p:spPr>
        <p:txBody>
          <a:bodyPr>
            <a:noAutofit/>
          </a:bodyPr>
          <a:lstStyle/>
          <a:p>
            <a:pPr algn="l"/>
            <a:r>
              <a:rPr lang="en-GB" sz="3600" dirty="0"/>
              <a:t>filter()</a:t>
            </a:r>
            <a:endParaRPr lang="en-US" sz="3600" dirty="0"/>
          </a:p>
        </p:txBody>
      </p:sp>
      <p:sp>
        <p:nvSpPr>
          <p:cNvPr id="5" name="Content Placeholder 5">
            <a:extLst>
              <a:ext uri="{FF2B5EF4-FFF2-40B4-BE49-F238E27FC236}">
                <a16:creationId xmlns:a16="http://schemas.microsoft.com/office/drawing/2014/main" id="{9CD518CE-E83C-8177-07E6-FA92B361F27C}"/>
              </a:ext>
            </a:extLst>
          </p:cNvPr>
          <p:cNvSpPr>
            <a:spLocks noGrp="1"/>
          </p:cNvSpPr>
          <p:nvPr>
            <p:ph idx="1"/>
          </p:nvPr>
        </p:nvSpPr>
        <p:spPr>
          <a:xfrm>
            <a:off x="333633" y="1718118"/>
            <a:ext cx="8229600" cy="1519352"/>
          </a:xfrm>
        </p:spPr>
        <p:txBody>
          <a:bodyPr>
            <a:normAutofit/>
          </a:bodyPr>
          <a:lstStyle/>
          <a:p>
            <a:r>
              <a:rPr lang="en-GB" sz="2600" dirty="0"/>
              <a:t>The filter() function filters the items in an </a:t>
            </a:r>
            <a:r>
              <a:rPr lang="en-GB" sz="2600" dirty="0" err="1"/>
              <a:t>iterable</a:t>
            </a:r>
            <a:r>
              <a:rPr lang="en-GB" sz="2600" dirty="0"/>
              <a:t>. It applies a function to every item, and if the function returns True, the item is included in the result.</a:t>
            </a:r>
          </a:p>
          <a:p>
            <a:endParaRPr lang="en-GB" sz="2600" dirty="0"/>
          </a:p>
          <a:p>
            <a:pPr marL="0" indent="0" algn="l">
              <a:buNone/>
            </a:pPr>
            <a:endParaRPr lang="en-GB" sz="2600" dirty="0"/>
          </a:p>
        </p:txBody>
      </p:sp>
      <p:sp>
        <p:nvSpPr>
          <p:cNvPr id="7" name="TextBox 6">
            <a:extLst>
              <a:ext uri="{FF2B5EF4-FFF2-40B4-BE49-F238E27FC236}">
                <a16:creationId xmlns:a16="http://schemas.microsoft.com/office/drawing/2014/main" id="{F660DADC-6D21-4891-D1C3-015462980306}"/>
              </a:ext>
            </a:extLst>
          </p:cNvPr>
          <p:cNvSpPr txBox="1"/>
          <p:nvPr/>
        </p:nvSpPr>
        <p:spPr>
          <a:xfrm>
            <a:off x="1024066" y="3620531"/>
            <a:ext cx="6848734" cy="2031325"/>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def </a:t>
            </a:r>
            <a:r>
              <a:rPr lang="en-US" dirty="0" err="1">
                <a:latin typeface="Consolas" panose="020B0609020204030204" pitchFamily="49" charset="0"/>
                <a:cs typeface="Consolas" panose="020B0609020204030204" pitchFamily="49" charset="0"/>
              </a:rPr>
              <a:t>is_even</a:t>
            </a:r>
            <a:r>
              <a:rPr lang="en-US" dirty="0">
                <a:latin typeface="Consolas" panose="020B0609020204030204" pitchFamily="49" charset="0"/>
                <a:cs typeface="Consolas" panose="020B0609020204030204" pitchFamily="49" charset="0"/>
              </a:rPr>
              <a:t>(x):</a:t>
            </a:r>
          </a:p>
          <a:p>
            <a:r>
              <a:rPr lang="en-US" dirty="0">
                <a:latin typeface="Consolas" panose="020B0609020204030204" pitchFamily="49" charset="0"/>
                <a:cs typeface="Consolas" panose="020B0609020204030204" pitchFamily="49" charset="0"/>
              </a:rPr>
              <a:t>    return x % 2 == 0</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numbers = [1, 2, 3, 4, 5]</a:t>
            </a:r>
          </a:p>
          <a:p>
            <a:r>
              <a:rPr lang="en-US" dirty="0" err="1">
                <a:latin typeface="Consolas" panose="020B0609020204030204" pitchFamily="49" charset="0"/>
                <a:cs typeface="Consolas" panose="020B0609020204030204" pitchFamily="49" charset="0"/>
              </a:rPr>
              <a:t>even_numbers</a:t>
            </a:r>
            <a:r>
              <a:rPr lang="en-US" dirty="0">
                <a:latin typeface="Consolas" panose="020B0609020204030204" pitchFamily="49" charset="0"/>
                <a:cs typeface="Consolas" panose="020B0609020204030204" pitchFamily="49" charset="0"/>
              </a:rPr>
              <a:t> = list(filter(</a:t>
            </a:r>
            <a:r>
              <a:rPr lang="en-US" dirty="0" err="1">
                <a:latin typeface="Consolas" panose="020B0609020204030204" pitchFamily="49" charset="0"/>
                <a:cs typeface="Consolas" panose="020B0609020204030204" pitchFamily="49" charset="0"/>
              </a:rPr>
              <a:t>is_even</a:t>
            </a:r>
            <a:r>
              <a:rPr lang="en-US" dirty="0">
                <a:latin typeface="Consolas" panose="020B0609020204030204" pitchFamily="49" charset="0"/>
                <a:cs typeface="Consolas" panose="020B0609020204030204" pitchFamily="49" charset="0"/>
              </a:rPr>
              <a:t>, numbers))</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even_numbers</a:t>
            </a:r>
            <a:r>
              <a:rPr lang="en-US" dirty="0">
                <a:latin typeface="Consolas" panose="020B0609020204030204" pitchFamily="49" charset="0"/>
                <a:cs typeface="Consolas" panose="020B0609020204030204" pitchFamily="49" charset="0"/>
              </a:rPr>
              <a:t>)  # Outputs: [2, 4]</a:t>
            </a:r>
          </a:p>
        </p:txBody>
      </p:sp>
    </p:spTree>
    <p:extLst>
      <p:ext uri="{BB962C8B-B14F-4D97-AF65-F5344CB8AC3E}">
        <p14:creationId xmlns:p14="http://schemas.microsoft.com/office/powerpoint/2010/main" val="40698429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199" y="457200"/>
            <a:ext cx="8773297" cy="1143000"/>
          </a:xfrm>
        </p:spPr>
        <p:txBody>
          <a:bodyPr>
            <a:noAutofit/>
          </a:bodyPr>
          <a:lstStyle/>
          <a:p>
            <a:pPr algn="l"/>
            <a:r>
              <a:rPr lang="en-GB" sz="3600" dirty="0"/>
              <a:t>reduce()</a:t>
            </a:r>
            <a:endParaRPr lang="en-US" sz="3600" dirty="0"/>
          </a:p>
        </p:txBody>
      </p:sp>
      <p:sp>
        <p:nvSpPr>
          <p:cNvPr id="5" name="Content Placeholder 5">
            <a:extLst>
              <a:ext uri="{FF2B5EF4-FFF2-40B4-BE49-F238E27FC236}">
                <a16:creationId xmlns:a16="http://schemas.microsoft.com/office/drawing/2014/main" id="{9CD518CE-E83C-8177-07E6-FA92B361F27C}"/>
              </a:ext>
            </a:extLst>
          </p:cNvPr>
          <p:cNvSpPr>
            <a:spLocks noGrp="1"/>
          </p:cNvSpPr>
          <p:nvPr>
            <p:ph idx="1"/>
          </p:nvPr>
        </p:nvSpPr>
        <p:spPr>
          <a:xfrm>
            <a:off x="333633" y="1718118"/>
            <a:ext cx="8229600" cy="1519352"/>
          </a:xfrm>
        </p:spPr>
        <p:txBody>
          <a:bodyPr>
            <a:normAutofit fontScale="92500" lnSpcReduction="10000"/>
          </a:bodyPr>
          <a:lstStyle/>
          <a:p>
            <a:r>
              <a:rPr lang="en-GB" sz="2600" dirty="0"/>
              <a:t>The reduce() function applies a binary function (a function with two arguments) to the items of an </a:t>
            </a:r>
            <a:r>
              <a:rPr lang="en-GB" sz="2600" dirty="0" err="1"/>
              <a:t>iterable</a:t>
            </a:r>
            <a:r>
              <a:rPr lang="en-GB" sz="2600" dirty="0"/>
              <a:t> in a cumulative way. For example, if you wanted to find the product of all numbers in a list, you could use reduce().</a:t>
            </a:r>
          </a:p>
          <a:p>
            <a:endParaRPr lang="en-GB" sz="2600" dirty="0"/>
          </a:p>
          <a:p>
            <a:endParaRPr lang="en-GB" sz="2600" dirty="0"/>
          </a:p>
          <a:p>
            <a:pPr marL="0" indent="0" algn="l">
              <a:buNone/>
            </a:pPr>
            <a:endParaRPr lang="en-GB" sz="2600" dirty="0"/>
          </a:p>
        </p:txBody>
      </p:sp>
      <p:sp>
        <p:nvSpPr>
          <p:cNvPr id="7" name="TextBox 6">
            <a:extLst>
              <a:ext uri="{FF2B5EF4-FFF2-40B4-BE49-F238E27FC236}">
                <a16:creationId xmlns:a16="http://schemas.microsoft.com/office/drawing/2014/main" id="{F660DADC-6D21-4891-D1C3-015462980306}"/>
              </a:ext>
            </a:extLst>
          </p:cNvPr>
          <p:cNvSpPr txBox="1"/>
          <p:nvPr/>
        </p:nvSpPr>
        <p:spPr>
          <a:xfrm>
            <a:off x="1024066" y="3404288"/>
            <a:ext cx="6848734" cy="2585323"/>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from </a:t>
            </a:r>
            <a:r>
              <a:rPr lang="en-US" dirty="0" err="1">
                <a:latin typeface="Consolas" panose="020B0609020204030204" pitchFamily="49" charset="0"/>
                <a:cs typeface="Consolas" panose="020B0609020204030204" pitchFamily="49" charset="0"/>
              </a:rPr>
              <a:t>functools</a:t>
            </a:r>
            <a:r>
              <a:rPr lang="en-US" dirty="0">
                <a:latin typeface="Consolas" panose="020B0609020204030204" pitchFamily="49" charset="0"/>
                <a:cs typeface="Consolas" panose="020B0609020204030204" pitchFamily="49" charset="0"/>
              </a:rPr>
              <a:t> import reduce</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def multiply(x, y):</a:t>
            </a:r>
          </a:p>
          <a:p>
            <a:r>
              <a:rPr lang="en-US" dirty="0">
                <a:latin typeface="Consolas" panose="020B0609020204030204" pitchFamily="49" charset="0"/>
                <a:cs typeface="Consolas" panose="020B0609020204030204" pitchFamily="49" charset="0"/>
              </a:rPr>
              <a:t>    return x * y</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numbers = [1, 2, 3, 4, 5]</a:t>
            </a:r>
          </a:p>
          <a:p>
            <a:r>
              <a:rPr lang="en-US" dirty="0">
                <a:latin typeface="Consolas" panose="020B0609020204030204" pitchFamily="49" charset="0"/>
                <a:cs typeface="Consolas" panose="020B0609020204030204" pitchFamily="49" charset="0"/>
              </a:rPr>
              <a:t>product = reduce(multiply, numbers)</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print(product)  # Outputs: 120</a:t>
            </a:r>
          </a:p>
        </p:txBody>
      </p:sp>
    </p:spTree>
    <p:extLst>
      <p:ext uri="{BB962C8B-B14F-4D97-AF65-F5344CB8AC3E}">
        <p14:creationId xmlns:p14="http://schemas.microsoft.com/office/powerpoint/2010/main" val="27113079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199" y="457200"/>
            <a:ext cx="8773297" cy="1143000"/>
          </a:xfrm>
        </p:spPr>
        <p:txBody>
          <a:bodyPr>
            <a:noAutofit/>
          </a:bodyPr>
          <a:lstStyle/>
          <a:p>
            <a:pPr algn="l"/>
            <a:r>
              <a:rPr lang="en-GB" sz="3600" dirty="0"/>
              <a:t>Using Lambda to Create Anonymous Functions </a:t>
            </a:r>
            <a:endParaRPr lang="en-US" sz="3600" dirty="0"/>
          </a:p>
        </p:txBody>
      </p:sp>
      <p:sp>
        <p:nvSpPr>
          <p:cNvPr id="5" name="Content Placeholder 5">
            <a:extLst>
              <a:ext uri="{FF2B5EF4-FFF2-40B4-BE49-F238E27FC236}">
                <a16:creationId xmlns:a16="http://schemas.microsoft.com/office/drawing/2014/main" id="{9CD518CE-E83C-8177-07E6-FA92B361F27C}"/>
              </a:ext>
            </a:extLst>
          </p:cNvPr>
          <p:cNvSpPr>
            <a:spLocks noGrp="1"/>
          </p:cNvSpPr>
          <p:nvPr>
            <p:ph idx="1"/>
          </p:nvPr>
        </p:nvSpPr>
        <p:spPr>
          <a:xfrm>
            <a:off x="333633" y="1718118"/>
            <a:ext cx="8489091" cy="4522044"/>
          </a:xfrm>
        </p:spPr>
        <p:txBody>
          <a:bodyPr>
            <a:normAutofit fontScale="92500" lnSpcReduction="20000"/>
          </a:bodyPr>
          <a:lstStyle/>
          <a:p>
            <a:r>
              <a:rPr lang="en-GB" sz="2600" dirty="0"/>
              <a:t>In Python, lambda is a keyword used to create anonymous functions. These are functions that are defined without a name. </a:t>
            </a:r>
          </a:p>
          <a:p>
            <a:r>
              <a:rPr lang="en-GB" sz="2600" dirty="0"/>
              <a:t>lambda functions can accept any number of arguments but can only have one expression. The expression is evaluated and returned.</a:t>
            </a:r>
          </a:p>
          <a:p>
            <a:r>
              <a:rPr lang="en-GB" sz="2600" dirty="0"/>
              <a:t>The general syntax for a lambda function is:</a:t>
            </a:r>
          </a:p>
          <a:p>
            <a:endParaRPr lang="en-GB" sz="2600" dirty="0"/>
          </a:p>
          <a:p>
            <a:endParaRPr lang="en-GB" sz="2600" dirty="0"/>
          </a:p>
          <a:p>
            <a:r>
              <a:rPr lang="en-GB" sz="2600" dirty="0"/>
              <a:t>A simple example: a lambda function that adds two numbers:</a:t>
            </a:r>
            <a:br>
              <a:rPr lang="en-GB" sz="2600" dirty="0"/>
            </a:br>
            <a:endParaRPr lang="en-GB" sz="2600" dirty="0"/>
          </a:p>
          <a:p>
            <a:endParaRPr lang="en-GB" sz="2600" dirty="0"/>
          </a:p>
          <a:p>
            <a:pPr marL="0" indent="0">
              <a:buNone/>
            </a:pPr>
            <a:br>
              <a:rPr lang="en-GB" sz="2600" dirty="0"/>
            </a:br>
            <a:endParaRPr lang="en-GB" sz="2600" dirty="0"/>
          </a:p>
          <a:p>
            <a:endParaRPr lang="en-GB" sz="2600" dirty="0"/>
          </a:p>
          <a:p>
            <a:endParaRPr lang="en-GB" sz="2600" dirty="0"/>
          </a:p>
          <a:p>
            <a:pPr marL="0" indent="0" algn="l">
              <a:buNone/>
            </a:pPr>
            <a:endParaRPr lang="en-GB" sz="2600" dirty="0"/>
          </a:p>
        </p:txBody>
      </p:sp>
      <p:sp>
        <p:nvSpPr>
          <p:cNvPr id="4" name="TextBox 3">
            <a:extLst>
              <a:ext uri="{FF2B5EF4-FFF2-40B4-BE49-F238E27FC236}">
                <a16:creationId xmlns:a16="http://schemas.microsoft.com/office/drawing/2014/main" id="{5A602DAF-EDA0-2E65-A44D-D4902C5B7624}"/>
              </a:ext>
            </a:extLst>
          </p:cNvPr>
          <p:cNvSpPr txBox="1"/>
          <p:nvPr/>
        </p:nvSpPr>
        <p:spPr>
          <a:xfrm>
            <a:off x="1590932" y="3794474"/>
            <a:ext cx="4615248" cy="369332"/>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lambda arguments: expression</a:t>
            </a:r>
          </a:p>
        </p:txBody>
      </p:sp>
      <p:sp>
        <p:nvSpPr>
          <p:cNvPr id="8" name="TextBox 7">
            <a:extLst>
              <a:ext uri="{FF2B5EF4-FFF2-40B4-BE49-F238E27FC236}">
                <a16:creationId xmlns:a16="http://schemas.microsoft.com/office/drawing/2014/main" id="{B71E40C0-6262-45D9-A0C0-97E8B727DF3D}"/>
              </a:ext>
            </a:extLst>
          </p:cNvPr>
          <p:cNvSpPr txBox="1"/>
          <p:nvPr/>
        </p:nvSpPr>
        <p:spPr>
          <a:xfrm>
            <a:off x="1590932" y="5080340"/>
            <a:ext cx="4615248" cy="923330"/>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add = lambda x, y: x + y</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print(add(5, 3))  # Output: 8</a:t>
            </a:r>
          </a:p>
        </p:txBody>
      </p:sp>
    </p:spTree>
    <p:extLst>
      <p:ext uri="{BB962C8B-B14F-4D97-AF65-F5344CB8AC3E}">
        <p14:creationId xmlns:p14="http://schemas.microsoft.com/office/powerpoint/2010/main" val="76029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rmAutofit fontScale="90000"/>
          </a:bodyPr>
          <a:lstStyle/>
          <a:p>
            <a:r>
              <a:rPr lang="en-US" dirty="0"/>
              <a:t>User-Defined Functions in Python</a:t>
            </a:r>
            <a:br>
              <a:rPr lang="en-US" dirty="0"/>
            </a:br>
            <a:endParaRPr lang="en-US"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a:bodyPr>
          <a:lstStyle/>
          <a:p>
            <a:pPr marL="0" indent="0" algn="l">
              <a:buNone/>
            </a:pPr>
            <a:r>
              <a:rPr lang="en-GB" sz="1600" b="1" i="0" dirty="0">
                <a:solidFill>
                  <a:srgbClr val="374151"/>
                </a:solidFill>
                <a:effectLst/>
                <a:latin typeface="Söhne"/>
              </a:rPr>
              <a:t>Why User-Defined Functions?</a:t>
            </a:r>
            <a:endParaRPr lang="en-GB" sz="1600" b="0" i="0" dirty="0">
              <a:solidFill>
                <a:srgbClr val="374151"/>
              </a:solidFill>
              <a:effectLst/>
              <a:latin typeface="Söhne"/>
            </a:endParaRPr>
          </a:p>
          <a:p>
            <a:r>
              <a:rPr lang="en-GB" sz="1600" b="0" i="0" dirty="0">
                <a:solidFill>
                  <a:srgbClr val="374151"/>
                </a:solidFill>
                <a:effectLst/>
                <a:latin typeface="Söhne"/>
              </a:rPr>
              <a:t>Built-in functions are versatile, but they are general in nature.</a:t>
            </a:r>
          </a:p>
          <a:p>
            <a:r>
              <a:rPr lang="en-GB" sz="1600" b="0" i="0" dirty="0">
                <a:solidFill>
                  <a:srgbClr val="374151"/>
                </a:solidFill>
                <a:effectLst/>
                <a:latin typeface="Söhne"/>
              </a:rPr>
              <a:t>For specific tasks not covered by built-in functions, we can craft our own functions.</a:t>
            </a:r>
          </a:p>
          <a:p>
            <a:pPr marL="0" indent="0" algn="l">
              <a:buNone/>
            </a:pPr>
            <a:r>
              <a:rPr lang="en-GB" sz="1600" b="1" i="0" dirty="0">
                <a:solidFill>
                  <a:srgbClr val="374151"/>
                </a:solidFill>
                <a:effectLst/>
                <a:latin typeface="Söhne"/>
              </a:rPr>
              <a:t>Examples</a:t>
            </a:r>
            <a:r>
              <a:rPr lang="en-GB" sz="1600" b="0" i="0" dirty="0">
                <a:solidFill>
                  <a:srgbClr val="374151"/>
                </a:solidFill>
                <a:effectLst/>
                <a:latin typeface="Söhne"/>
              </a:rPr>
              <a:t>: Convert Fahrenheit to Celsius, calculate mileage.</a:t>
            </a:r>
          </a:p>
          <a:p>
            <a:pPr marL="0" indent="0" algn="l">
              <a:buNone/>
            </a:pPr>
            <a:endParaRPr lang="en-GB" sz="1600" b="0" i="0" dirty="0">
              <a:solidFill>
                <a:srgbClr val="374151"/>
              </a:solidFill>
              <a:effectLst/>
              <a:latin typeface="Söhne"/>
            </a:endParaRPr>
          </a:p>
          <a:p>
            <a:pPr marL="0" indent="0" algn="l">
              <a:buNone/>
            </a:pPr>
            <a:r>
              <a:rPr lang="en-GB" sz="1600" b="1" dirty="0">
                <a:solidFill>
                  <a:srgbClr val="374151"/>
                </a:solidFill>
                <a:latin typeface="Söhne"/>
              </a:rPr>
              <a:t> </a:t>
            </a:r>
            <a:endParaRPr lang="en-GB" sz="1600" b="0" i="0" dirty="0">
              <a:solidFill>
                <a:srgbClr val="374151"/>
              </a:solidFill>
              <a:effectLst/>
              <a:latin typeface="Söhne"/>
            </a:endParaRPr>
          </a:p>
          <a:p>
            <a:pPr marL="0" indent="0" algn="l">
              <a:buNone/>
            </a:pPr>
            <a:endParaRPr lang="en-GB" sz="1600" b="0" i="0" dirty="0">
              <a:solidFill>
                <a:srgbClr val="374151"/>
              </a:solidFill>
              <a:effectLst/>
              <a:latin typeface="Söhne"/>
            </a:endParaRPr>
          </a:p>
        </p:txBody>
      </p:sp>
      <p:sp>
        <p:nvSpPr>
          <p:cNvPr id="9" name="TextBox 8">
            <a:extLst>
              <a:ext uri="{FF2B5EF4-FFF2-40B4-BE49-F238E27FC236}">
                <a16:creationId xmlns:a16="http://schemas.microsoft.com/office/drawing/2014/main" id="{3BCB9516-DE66-073D-9CDD-14B7E64761C5}"/>
              </a:ext>
            </a:extLst>
          </p:cNvPr>
          <p:cNvSpPr txBox="1"/>
          <p:nvPr/>
        </p:nvSpPr>
        <p:spPr>
          <a:xfrm>
            <a:off x="688848" y="2984480"/>
            <a:ext cx="6784848" cy="3046988"/>
          </a:xfrm>
          <a:prstGeom prst="rect">
            <a:avLst/>
          </a:prstGeom>
          <a:noFill/>
        </p:spPr>
        <p:txBody>
          <a:bodyPr wrap="square">
            <a:spAutoFit/>
          </a:bodyPr>
          <a:lstStyle/>
          <a:p>
            <a:r>
              <a:rPr lang="en-US" sz="1600" dirty="0">
                <a:latin typeface="Consolas" panose="020B0609020204030204" pitchFamily="49" charset="0"/>
                <a:cs typeface="Consolas" panose="020B0609020204030204" pitchFamily="49" charset="0"/>
              </a:rPr>
              <a:t>def </a:t>
            </a:r>
            <a:r>
              <a:rPr lang="en-US" sz="1600" dirty="0" err="1">
                <a:latin typeface="Consolas" panose="020B0609020204030204" pitchFamily="49" charset="0"/>
                <a:cs typeface="Consolas" panose="020B0609020204030204" pitchFamily="49" charset="0"/>
              </a:rPr>
              <a:t>fahrenheit_to_celsius</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fahrenheit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Convert a temperature from Fahrenheit to Celsius.</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Parameters:</a:t>
            </a:r>
          </a:p>
          <a:p>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fahrenheit</a:t>
            </a:r>
            <a:r>
              <a:rPr lang="en-US" sz="1600" dirty="0">
                <a:latin typeface="Consolas" panose="020B0609020204030204" pitchFamily="49" charset="0"/>
                <a:cs typeface="Consolas" panose="020B0609020204030204" pitchFamily="49" charset="0"/>
              </a:rPr>
              <a:t> (float): Temperature in Fahrenheit.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Returns:</a:t>
            </a:r>
          </a:p>
          <a:p>
            <a:r>
              <a:rPr lang="en-US" sz="1600" dirty="0">
                <a:latin typeface="Consolas" panose="020B0609020204030204" pitchFamily="49" charset="0"/>
                <a:cs typeface="Consolas" panose="020B0609020204030204" pitchFamily="49" charset="0"/>
              </a:rPr>
              <a:t>    - float: Corresponding temperature in Celsius.</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celsius</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fahrenheit</a:t>
            </a:r>
            <a:r>
              <a:rPr lang="en-US" sz="1600" dirty="0">
                <a:latin typeface="Consolas" panose="020B0609020204030204" pitchFamily="49" charset="0"/>
                <a:cs typeface="Consolas" panose="020B0609020204030204" pitchFamily="49" charset="0"/>
              </a:rPr>
              <a:t> - 32) * 5/9</a:t>
            </a: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celsius</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187660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199" y="457200"/>
            <a:ext cx="8773297" cy="1143000"/>
          </a:xfrm>
        </p:spPr>
        <p:txBody>
          <a:bodyPr>
            <a:noAutofit/>
          </a:bodyPr>
          <a:lstStyle/>
          <a:p>
            <a:pPr algn="l"/>
            <a:r>
              <a:rPr lang="en-GB" sz="3600" dirty="0"/>
              <a:t>Using Lambda to Create Anonymous Functions </a:t>
            </a:r>
            <a:endParaRPr lang="en-US" sz="3600" dirty="0"/>
          </a:p>
        </p:txBody>
      </p:sp>
      <p:sp>
        <p:nvSpPr>
          <p:cNvPr id="5" name="Content Placeholder 5">
            <a:extLst>
              <a:ext uri="{FF2B5EF4-FFF2-40B4-BE49-F238E27FC236}">
                <a16:creationId xmlns:a16="http://schemas.microsoft.com/office/drawing/2014/main" id="{9CD518CE-E83C-8177-07E6-FA92B361F27C}"/>
              </a:ext>
            </a:extLst>
          </p:cNvPr>
          <p:cNvSpPr>
            <a:spLocks noGrp="1"/>
          </p:cNvSpPr>
          <p:nvPr>
            <p:ph idx="1"/>
          </p:nvPr>
        </p:nvSpPr>
        <p:spPr>
          <a:xfrm>
            <a:off x="333633" y="1718118"/>
            <a:ext cx="8489091" cy="4522044"/>
          </a:xfrm>
        </p:spPr>
        <p:txBody>
          <a:bodyPr>
            <a:normAutofit/>
          </a:bodyPr>
          <a:lstStyle/>
          <a:p>
            <a:r>
              <a:rPr lang="en-GB" sz="2600" dirty="0"/>
              <a:t>lambda functions are used when you need a small function for a short period of time and you don't want to use the def keyword to define a function. </a:t>
            </a:r>
          </a:p>
          <a:p>
            <a:r>
              <a:rPr lang="en-GB" sz="2600" dirty="0"/>
              <a:t>This is especially useful when you're working with functions like map(), filter(), and reduce(), or with pandas </a:t>
            </a:r>
            <a:r>
              <a:rPr lang="en-GB" sz="2600" dirty="0" err="1"/>
              <a:t>dataframes</a:t>
            </a:r>
            <a:r>
              <a:rPr lang="en-GB" sz="2600" dirty="0"/>
              <a:t> where you often need to apply a quick operation to each element or row.</a:t>
            </a:r>
          </a:p>
          <a:p>
            <a:pPr marL="0" indent="0">
              <a:buNone/>
            </a:pPr>
            <a:br>
              <a:rPr lang="en-GB" sz="2600" dirty="0"/>
            </a:br>
            <a:endParaRPr lang="en-GB" sz="2600" dirty="0"/>
          </a:p>
        </p:txBody>
      </p:sp>
      <p:sp>
        <p:nvSpPr>
          <p:cNvPr id="9" name="TextBox 8">
            <a:extLst>
              <a:ext uri="{FF2B5EF4-FFF2-40B4-BE49-F238E27FC236}">
                <a16:creationId xmlns:a16="http://schemas.microsoft.com/office/drawing/2014/main" id="{9124FDFC-12D3-7A42-1280-DB68DF9EDE58}"/>
              </a:ext>
            </a:extLst>
          </p:cNvPr>
          <p:cNvSpPr txBox="1"/>
          <p:nvPr/>
        </p:nvSpPr>
        <p:spPr>
          <a:xfrm>
            <a:off x="1030244" y="4830630"/>
            <a:ext cx="7083511" cy="923330"/>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numbers = [1, 2, 3, 4, 5, 6]</a:t>
            </a:r>
          </a:p>
          <a:p>
            <a:r>
              <a:rPr lang="en-US" dirty="0" err="1">
                <a:latin typeface="Consolas" panose="020B0609020204030204" pitchFamily="49" charset="0"/>
                <a:cs typeface="Consolas" panose="020B0609020204030204" pitchFamily="49" charset="0"/>
              </a:rPr>
              <a:t>even_numbers</a:t>
            </a:r>
            <a:r>
              <a:rPr lang="en-US" dirty="0">
                <a:latin typeface="Consolas" panose="020B0609020204030204" pitchFamily="49" charset="0"/>
                <a:cs typeface="Consolas" panose="020B0609020204030204" pitchFamily="49" charset="0"/>
              </a:rPr>
              <a:t> = filter(lambda x: x % 2 == 0, numbers)</a:t>
            </a:r>
          </a:p>
          <a:p>
            <a:r>
              <a:rPr lang="en-US" dirty="0">
                <a:latin typeface="Consolas" panose="020B0609020204030204" pitchFamily="49" charset="0"/>
                <a:cs typeface="Consolas" panose="020B0609020204030204" pitchFamily="49" charset="0"/>
              </a:rPr>
              <a:t>print(list(</a:t>
            </a:r>
            <a:r>
              <a:rPr lang="en-US" dirty="0" err="1">
                <a:latin typeface="Consolas" panose="020B0609020204030204" pitchFamily="49" charset="0"/>
                <a:cs typeface="Consolas" panose="020B0609020204030204" pitchFamily="49" charset="0"/>
              </a:rPr>
              <a:t>even_numbers</a:t>
            </a:r>
            <a:r>
              <a:rPr lang="en-US" dirty="0">
                <a:latin typeface="Consolas" panose="020B0609020204030204" pitchFamily="49" charset="0"/>
                <a:cs typeface="Consolas" panose="020B0609020204030204" pitchFamily="49" charset="0"/>
              </a:rPr>
              <a:t>))  # Output: [2, 4, 6]</a:t>
            </a:r>
          </a:p>
        </p:txBody>
      </p:sp>
    </p:spTree>
    <p:extLst>
      <p:ext uri="{BB962C8B-B14F-4D97-AF65-F5344CB8AC3E}">
        <p14:creationId xmlns:p14="http://schemas.microsoft.com/office/powerpoint/2010/main" val="15944600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199" y="457200"/>
            <a:ext cx="8773297" cy="1143000"/>
          </a:xfrm>
        </p:spPr>
        <p:txBody>
          <a:bodyPr>
            <a:noAutofit/>
          </a:bodyPr>
          <a:lstStyle/>
          <a:p>
            <a:pPr algn="l"/>
            <a:r>
              <a:rPr lang="en-GB" sz="3600" dirty="0"/>
              <a:t>Creating Jump Tables</a:t>
            </a:r>
            <a:endParaRPr lang="en-US" sz="3600" dirty="0"/>
          </a:p>
        </p:txBody>
      </p:sp>
      <p:sp>
        <p:nvSpPr>
          <p:cNvPr id="5" name="Content Placeholder 5">
            <a:extLst>
              <a:ext uri="{FF2B5EF4-FFF2-40B4-BE49-F238E27FC236}">
                <a16:creationId xmlns:a16="http://schemas.microsoft.com/office/drawing/2014/main" id="{9CD518CE-E83C-8177-07E6-FA92B361F27C}"/>
              </a:ext>
            </a:extLst>
          </p:cNvPr>
          <p:cNvSpPr>
            <a:spLocks noGrp="1"/>
          </p:cNvSpPr>
          <p:nvPr>
            <p:ph idx="1"/>
          </p:nvPr>
        </p:nvSpPr>
        <p:spPr>
          <a:xfrm>
            <a:off x="333633" y="1718118"/>
            <a:ext cx="8489091" cy="4522044"/>
          </a:xfrm>
        </p:spPr>
        <p:txBody>
          <a:bodyPr>
            <a:normAutofit/>
          </a:bodyPr>
          <a:lstStyle/>
          <a:p>
            <a:r>
              <a:rPr lang="en-GB" sz="2600" dirty="0"/>
              <a:t>A jump table, also known as a dispatch table, is a dictionary of functions to be called on demand. </a:t>
            </a:r>
            <a:br>
              <a:rPr lang="en-GB" sz="2600" dirty="0"/>
            </a:br>
            <a:br>
              <a:rPr lang="en-GB" sz="2600" dirty="0"/>
            </a:br>
            <a:endParaRPr lang="en-GB" sz="2600" dirty="0"/>
          </a:p>
        </p:txBody>
      </p:sp>
      <p:sp>
        <p:nvSpPr>
          <p:cNvPr id="9" name="TextBox 8">
            <a:extLst>
              <a:ext uri="{FF2B5EF4-FFF2-40B4-BE49-F238E27FC236}">
                <a16:creationId xmlns:a16="http://schemas.microsoft.com/office/drawing/2014/main" id="{9124FDFC-12D3-7A42-1280-DB68DF9EDE58}"/>
              </a:ext>
            </a:extLst>
          </p:cNvPr>
          <p:cNvSpPr txBox="1"/>
          <p:nvPr/>
        </p:nvSpPr>
        <p:spPr>
          <a:xfrm>
            <a:off x="881963" y="2624930"/>
            <a:ext cx="7083511" cy="3985706"/>
          </a:xfrm>
          <a:prstGeom prst="rect">
            <a:avLst/>
          </a:prstGeom>
          <a:noFill/>
        </p:spPr>
        <p:txBody>
          <a:bodyPr wrap="square">
            <a:spAutoFit/>
          </a:bodyPr>
          <a:lstStyle/>
          <a:p>
            <a:r>
              <a:rPr lang="en-US" sz="1100" dirty="0">
                <a:latin typeface="Consolas" panose="020B0609020204030204" pitchFamily="49" charset="0"/>
                <a:cs typeface="Consolas" panose="020B0609020204030204" pitchFamily="49" charset="0"/>
              </a:rPr>
              <a:t>def add(x, y):</a:t>
            </a:r>
          </a:p>
          <a:p>
            <a:r>
              <a:rPr lang="en-US" sz="1100" dirty="0">
                <a:latin typeface="Consolas" panose="020B0609020204030204" pitchFamily="49" charset="0"/>
                <a:cs typeface="Consolas" panose="020B0609020204030204" pitchFamily="49" charset="0"/>
              </a:rPr>
              <a:t>    return x + y</a:t>
            </a:r>
          </a:p>
          <a:p>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def subtract(x, y):</a:t>
            </a:r>
          </a:p>
          <a:p>
            <a:r>
              <a:rPr lang="en-US" sz="1100" dirty="0">
                <a:latin typeface="Consolas" panose="020B0609020204030204" pitchFamily="49" charset="0"/>
                <a:cs typeface="Consolas" panose="020B0609020204030204" pitchFamily="49" charset="0"/>
              </a:rPr>
              <a:t>    return x - y</a:t>
            </a:r>
          </a:p>
          <a:p>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def multiply(x, y):</a:t>
            </a:r>
          </a:p>
          <a:p>
            <a:r>
              <a:rPr lang="en-US" sz="1100" dirty="0">
                <a:latin typeface="Consolas" panose="020B0609020204030204" pitchFamily="49" charset="0"/>
                <a:cs typeface="Consolas" panose="020B0609020204030204" pitchFamily="49" charset="0"/>
              </a:rPr>
              <a:t>    return x * y</a:t>
            </a:r>
          </a:p>
          <a:p>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def divide(x, y):</a:t>
            </a:r>
          </a:p>
          <a:p>
            <a:r>
              <a:rPr lang="en-US" sz="1100" dirty="0">
                <a:latin typeface="Consolas" panose="020B0609020204030204" pitchFamily="49" charset="0"/>
                <a:cs typeface="Consolas" panose="020B0609020204030204" pitchFamily="49" charset="0"/>
              </a:rPr>
              <a:t>    if y != 0:</a:t>
            </a:r>
          </a:p>
          <a:p>
            <a:r>
              <a:rPr lang="en-US" sz="1100" dirty="0">
                <a:latin typeface="Consolas" panose="020B0609020204030204" pitchFamily="49" charset="0"/>
                <a:cs typeface="Consolas" panose="020B0609020204030204" pitchFamily="49" charset="0"/>
              </a:rPr>
              <a:t>        return x / y</a:t>
            </a:r>
          </a:p>
          <a:p>
            <a:r>
              <a:rPr lang="en-US" sz="1100" dirty="0">
                <a:latin typeface="Consolas" panose="020B0609020204030204" pitchFamily="49" charset="0"/>
                <a:cs typeface="Consolas" panose="020B0609020204030204" pitchFamily="49" charset="0"/>
              </a:rPr>
              <a:t>    else:</a:t>
            </a:r>
          </a:p>
          <a:p>
            <a:r>
              <a:rPr lang="en-US" sz="1100" dirty="0">
                <a:latin typeface="Consolas" panose="020B0609020204030204" pitchFamily="49" charset="0"/>
                <a:cs typeface="Consolas" panose="020B0609020204030204" pitchFamily="49" charset="0"/>
              </a:rPr>
              <a:t>        return 'Undefined'  # avoid division by zero</a:t>
            </a:r>
          </a:p>
          <a:p>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 Jump table (dispatch table)</a:t>
            </a:r>
          </a:p>
          <a:p>
            <a:r>
              <a:rPr lang="en-US" sz="1100" dirty="0" err="1">
                <a:latin typeface="Consolas" panose="020B0609020204030204" pitchFamily="49" charset="0"/>
                <a:cs typeface="Consolas" panose="020B0609020204030204" pitchFamily="49" charset="0"/>
              </a:rPr>
              <a:t>jump_table</a:t>
            </a:r>
            <a:r>
              <a:rPr lang="en-US" sz="1100" dirty="0">
                <a:latin typeface="Consolas" panose="020B0609020204030204" pitchFamily="49" charset="0"/>
                <a:cs typeface="Consolas" panose="020B0609020204030204" pitchFamily="49" charset="0"/>
              </a:rPr>
              <a:t> = {</a:t>
            </a:r>
          </a:p>
          <a:p>
            <a:r>
              <a:rPr lang="en-US" sz="1100" dirty="0">
                <a:latin typeface="Consolas" panose="020B0609020204030204" pitchFamily="49" charset="0"/>
                <a:cs typeface="Consolas" panose="020B0609020204030204" pitchFamily="49" charset="0"/>
              </a:rPr>
              <a:t>    'add': add,</a:t>
            </a:r>
          </a:p>
          <a:p>
            <a:r>
              <a:rPr lang="en-US" sz="1100" dirty="0">
                <a:latin typeface="Consolas" panose="020B0609020204030204" pitchFamily="49" charset="0"/>
                <a:cs typeface="Consolas" panose="020B0609020204030204" pitchFamily="49" charset="0"/>
              </a:rPr>
              <a:t>    'subtract': subtract,</a:t>
            </a:r>
          </a:p>
          <a:p>
            <a:r>
              <a:rPr lang="en-US" sz="1100" dirty="0">
                <a:latin typeface="Consolas" panose="020B0609020204030204" pitchFamily="49" charset="0"/>
                <a:cs typeface="Consolas" panose="020B0609020204030204" pitchFamily="49" charset="0"/>
              </a:rPr>
              <a:t>    'multiply': multiply,</a:t>
            </a:r>
          </a:p>
          <a:p>
            <a:r>
              <a:rPr lang="en-US" sz="1100" dirty="0">
                <a:latin typeface="Consolas" panose="020B0609020204030204" pitchFamily="49" charset="0"/>
                <a:cs typeface="Consolas" panose="020B0609020204030204" pitchFamily="49" charset="0"/>
              </a:rPr>
              <a:t>    'divide': divide</a:t>
            </a:r>
          </a:p>
          <a:p>
            <a:r>
              <a:rPr lang="en-US" sz="1100" dirty="0">
                <a:latin typeface="Consolas" panose="020B0609020204030204" pitchFamily="49" charset="0"/>
                <a:cs typeface="Consolas" panose="020B0609020204030204" pitchFamily="49" charset="0"/>
              </a:rPr>
              <a:t>}</a:t>
            </a:r>
          </a:p>
          <a:p>
            <a:endParaRPr lang="en-US" sz="1100" dirty="0">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4F210B4F-3A90-3EC0-67E4-3CB81E487850}"/>
              </a:ext>
            </a:extLst>
          </p:cNvPr>
          <p:cNvSpPr txBox="1"/>
          <p:nvPr/>
        </p:nvSpPr>
        <p:spPr>
          <a:xfrm>
            <a:off x="4423718" y="3140310"/>
            <a:ext cx="4615248" cy="938719"/>
          </a:xfrm>
          <a:prstGeom prst="rect">
            <a:avLst/>
          </a:prstGeom>
          <a:noFill/>
        </p:spPr>
        <p:txBody>
          <a:bodyPr wrap="square">
            <a:spAutoFit/>
          </a:bodyPr>
          <a:lstStyle/>
          <a:p>
            <a:r>
              <a:rPr lang="en-US" sz="1100" dirty="0">
                <a:latin typeface="Consolas" panose="020B0609020204030204" pitchFamily="49" charset="0"/>
                <a:cs typeface="Consolas" panose="020B0609020204030204" pitchFamily="49" charset="0"/>
              </a:rPr>
              <a:t># Using the jump table</a:t>
            </a:r>
          </a:p>
          <a:p>
            <a:r>
              <a:rPr lang="en-US" sz="1100" dirty="0">
                <a:latin typeface="Consolas" panose="020B0609020204030204" pitchFamily="49" charset="0"/>
                <a:cs typeface="Consolas" panose="020B0609020204030204" pitchFamily="49" charset="0"/>
              </a:rPr>
              <a:t>print(</a:t>
            </a:r>
            <a:r>
              <a:rPr lang="en-US" sz="1100" dirty="0" err="1">
                <a:latin typeface="Consolas" panose="020B0609020204030204" pitchFamily="49" charset="0"/>
                <a:cs typeface="Consolas" panose="020B0609020204030204" pitchFamily="49" charset="0"/>
              </a:rPr>
              <a:t>jump_table</a:t>
            </a:r>
            <a:r>
              <a:rPr lang="en-US" sz="1100" dirty="0">
                <a:latin typeface="Consolas" panose="020B0609020204030204" pitchFamily="49" charset="0"/>
                <a:cs typeface="Consolas" panose="020B0609020204030204" pitchFamily="49" charset="0"/>
              </a:rPr>
              <a:t>['add'](10, 5))       # Output: 15</a:t>
            </a:r>
          </a:p>
          <a:p>
            <a:r>
              <a:rPr lang="en-US" sz="1100" dirty="0">
                <a:latin typeface="Consolas" panose="020B0609020204030204" pitchFamily="49" charset="0"/>
                <a:cs typeface="Consolas" panose="020B0609020204030204" pitchFamily="49" charset="0"/>
              </a:rPr>
              <a:t>print(</a:t>
            </a:r>
            <a:r>
              <a:rPr lang="en-US" sz="1100" dirty="0" err="1">
                <a:latin typeface="Consolas" panose="020B0609020204030204" pitchFamily="49" charset="0"/>
                <a:cs typeface="Consolas" panose="020B0609020204030204" pitchFamily="49" charset="0"/>
              </a:rPr>
              <a:t>jump_table</a:t>
            </a:r>
            <a:r>
              <a:rPr lang="en-US" sz="1100" dirty="0">
                <a:latin typeface="Consolas" panose="020B0609020204030204" pitchFamily="49" charset="0"/>
                <a:cs typeface="Consolas" panose="020B0609020204030204" pitchFamily="49" charset="0"/>
              </a:rPr>
              <a:t>['subtract'](10, 5))  # Output: 5</a:t>
            </a:r>
          </a:p>
          <a:p>
            <a:r>
              <a:rPr lang="en-US" sz="1100" dirty="0">
                <a:latin typeface="Consolas" panose="020B0609020204030204" pitchFamily="49" charset="0"/>
                <a:cs typeface="Consolas" panose="020B0609020204030204" pitchFamily="49" charset="0"/>
              </a:rPr>
              <a:t>print(</a:t>
            </a:r>
            <a:r>
              <a:rPr lang="en-US" sz="1100" dirty="0" err="1">
                <a:latin typeface="Consolas" panose="020B0609020204030204" pitchFamily="49" charset="0"/>
                <a:cs typeface="Consolas" panose="020B0609020204030204" pitchFamily="49" charset="0"/>
              </a:rPr>
              <a:t>jump_table</a:t>
            </a:r>
            <a:r>
              <a:rPr lang="en-US" sz="1100" dirty="0">
                <a:latin typeface="Consolas" panose="020B0609020204030204" pitchFamily="49" charset="0"/>
                <a:cs typeface="Consolas" panose="020B0609020204030204" pitchFamily="49" charset="0"/>
              </a:rPr>
              <a:t>['multiply'](10, 5))  # Output: 50</a:t>
            </a:r>
          </a:p>
          <a:p>
            <a:r>
              <a:rPr lang="en-US" sz="1100" dirty="0">
                <a:latin typeface="Consolas" panose="020B0609020204030204" pitchFamily="49" charset="0"/>
                <a:cs typeface="Consolas" panose="020B0609020204030204" pitchFamily="49" charset="0"/>
              </a:rPr>
              <a:t>print(</a:t>
            </a:r>
            <a:r>
              <a:rPr lang="en-US" sz="1100" dirty="0" err="1">
                <a:latin typeface="Consolas" panose="020B0609020204030204" pitchFamily="49" charset="0"/>
                <a:cs typeface="Consolas" panose="020B0609020204030204" pitchFamily="49" charset="0"/>
              </a:rPr>
              <a:t>jump_table</a:t>
            </a:r>
            <a:r>
              <a:rPr lang="en-US" sz="1100" dirty="0">
                <a:latin typeface="Consolas" panose="020B0609020204030204" pitchFamily="49" charset="0"/>
                <a:cs typeface="Consolas" panose="020B0609020204030204" pitchFamily="49" charset="0"/>
              </a:rPr>
              <a:t>['divide'](10, 5))    # Output: 2.0</a:t>
            </a:r>
          </a:p>
        </p:txBody>
      </p:sp>
      <p:cxnSp>
        <p:nvCxnSpPr>
          <p:cNvPr id="7" name="Straight Connector 6">
            <a:extLst>
              <a:ext uri="{FF2B5EF4-FFF2-40B4-BE49-F238E27FC236}">
                <a16:creationId xmlns:a16="http://schemas.microsoft.com/office/drawing/2014/main" id="{3C019BB9-3411-0336-65A5-A62105F9A6FA}"/>
              </a:ext>
            </a:extLst>
          </p:cNvPr>
          <p:cNvCxnSpPr/>
          <p:nvPr/>
        </p:nvCxnSpPr>
        <p:spPr>
          <a:xfrm>
            <a:off x="3917092" y="3140310"/>
            <a:ext cx="0" cy="118455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40176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199" y="457200"/>
            <a:ext cx="8773297" cy="1143000"/>
          </a:xfrm>
        </p:spPr>
        <p:txBody>
          <a:bodyPr>
            <a:noAutofit/>
          </a:bodyPr>
          <a:lstStyle/>
          <a:p>
            <a:pPr algn="l"/>
            <a:r>
              <a:rPr lang="en-US" sz="3600" dirty="0"/>
              <a:t>Chapter Summary</a:t>
            </a:r>
          </a:p>
        </p:txBody>
      </p:sp>
      <p:sp>
        <p:nvSpPr>
          <p:cNvPr id="5" name="Content Placeholder 5">
            <a:extLst>
              <a:ext uri="{FF2B5EF4-FFF2-40B4-BE49-F238E27FC236}">
                <a16:creationId xmlns:a16="http://schemas.microsoft.com/office/drawing/2014/main" id="{9CD518CE-E83C-8177-07E6-FA92B361F27C}"/>
              </a:ext>
            </a:extLst>
          </p:cNvPr>
          <p:cNvSpPr>
            <a:spLocks noGrp="1"/>
          </p:cNvSpPr>
          <p:nvPr>
            <p:ph idx="1"/>
          </p:nvPr>
        </p:nvSpPr>
        <p:spPr>
          <a:xfrm>
            <a:off x="333633" y="1718118"/>
            <a:ext cx="8489091" cy="4522044"/>
          </a:xfrm>
        </p:spPr>
        <p:txBody>
          <a:bodyPr>
            <a:normAutofit fontScale="77500" lnSpcReduction="20000"/>
          </a:bodyPr>
          <a:lstStyle/>
          <a:p>
            <a:r>
              <a:rPr lang="en-GB" sz="2600" dirty="0"/>
              <a:t>A function serves as abstraction mechanism and eliminates redundant patterns of code</a:t>
            </a:r>
          </a:p>
          <a:p>
            <a:r>
              <a:rPr lang="en-GB" sz="2600" dirty="0"/>
              <a:t>A function hides a complex chunk of code in a single named entity</a:t>
            </a:r>
          </a:p>
          <a:p>
            <a:pPr lvl="1"/>
            <a:r>
              <a:rPr lang="en-GB" sz="2200" dirty="0"/>
              <a:t>Allows a general method to be applied in varying situations</a:t>
            </a:r>
          </a:p>
          <a:p>
            <a:r>
              <a:rPr lang="en-GB" sz="2600" dirty="0"/>
              <a:t>Top-down design is strategy that decomposes complex problem into simpler sub-problems and assigns their solutions to functions</a:t>
            </a:r>
          </a:p>
          <a:p>
            <a:r>
              <a:rPr lang="en-GB" sz="2600" dirty="0"/>
              <a:t>Recursive design is special case of top-down design, in which complex problem is decomposed into smaller problems of the same form</a:t>
            </a:r>
          </a:p>
          <a:p>
            <a:r>
              <a:rPr lang="en-GB" sz="2600" dirty="0"/>
              <a:t>Higher-order functions can expect other functions as arguments and/or return functions as values</a:t>
            </a:r>
          </a:p>
          <a:p>
            <a:r>
              <a:rPr lang="en-GB" sz="2600" dirty="0"/>
              <a:t>A mapping function expects a function and a list of values as arguments</a:t>
            </a:r>
          </a:p>
          <a:p>
            <a:r>
              <a:rPr lang="en-GB" sz="2600" dirty="0"/>
              <a:t>A predicate is a Boolean function</a:t>
            </a:r>
          </a:p>
          <a:p>
            <a:r>
              <a:rPr lang="en-GB" sz="2600" dirty="0"/>
              <a:t>A filtering function expects a predicate and a list of values as arguments</a:t>
            </a:r>
          </a:p>
          <a:p>
            <a:r>
              <a:rPr lang="en-GB" sz="2600" dirty="0"/>
              <a:t>A reducing function expects a function and a list of values as arguments</a:t>
            </a:r>
          </a:p>
          <a:p>
            <a:pPr marL="0" indent="0">
              <a:buNone/>
            </a:pPr>
            <a:endParaRPr lang="en-GB" sz="2600" dirty="0"/>
          </a:p>
        </p:txBody>
      </p:sp>
    </p:spTree>
    <p:extLst>
      <p:ext uri="{BB962C8B-B14F-4D97-AF65-F5344CB8AC3E}">
        <p14:creationId xmlns:p14="http://schemas.microsoft.com/office/powerpoint/2010/main" val="2720661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rmAutofit fontScale="90000"/>
          </a:bodyPr>
          <a:lstStyle/>
          <a:p>
            <a:r>
              <a:rPr lang="en-US" dirty="0"/>
              <a:t>User-Defined Functions in Python</a:t>
            </a:r>
            <a:br>
              <a:rPr lang="en-US" dirty="0"/>
            </a:br>
            <a:endParaRPr lang="en-US"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a:bodyPr>
          <a:lstStyle/>
          <a:p>
            <a:pPr marL="0" indent="0" algn="l">
              <a:buNone/>
            </a:pPr>
            <a:r>
              <a:rPr lang="en-GB" sz="1600" b="1" i="0" dirty="0">
                <a:solidFill>
                  <a:srgbClr val="374151"/>
                </a:solidFill>
                <a:effectLst/>
                <a:latin typeface="Söhne"/>
              </a:rPr>
              <a:t>Why User-Defined Functions?</a:t>
            </a:r>
            <a:endParaRPr lang="en-GB" sz="1600" b="0" i="0" dirty="0">
              <a:solidFill>
                <a:srgbClr val="374151"/>
              </a:solidFill>
              <a:effectLst/>
              <a:latin typeface="Söhne"/>
            </a:endParaRPr>
          </a:p>
          <a:p>
            <a:r>
              <a:rPr lang="en-GB" sz="1600" b="0" i="0" dirty="0">
                <a:solidFill>
                  <a:srgbClr val="374151"/>
                </a:solidFill>
                <a:effectLst/>
                <a:latin typeface="Söhne"/>
              </a:rPr>
              <a:t>Built-in functions are versatile, but they are general in nature.</a:t>
            </a:r>
          </a:p>
          <a:p>
            <a:r>
              <a:rPr lang="en-GB" sz="1600" b="0" i="0" dirty="0">
                <a:solidFill>
                  <a:srgbClr val="374151"/>
                </a:solidFill>
                <a:effectLst/>
                <a:latin typeface="Söhne"/>
              </a:rPr>
              <a:t>For specific tasks not covered by built-in functions, we can craft our own functions.</a:t>
            </a:r>
          </a:p>
          <a:p>
            <a:pPr marL="0" indent="0" algn="l">
              <a:buNone/>
            </a:pPr>
            <a:r>
              <a:rPr lang="en-GB" sz="1600" b="1" i="0" dirty="0">
                <a:solidFill>
                  <a:srgbClr val="374151"/>
                </a:solidFill>
                <a:effectLst/>
                <a:latin typeface="Söhne"/>
              </a:rPr>
              <a:t>Examples</a:t>
            </a:r>
            <a:r>
              <a:rPr lang="en-GB" sz="1600" b="0" i="0" dirty="0">
                <a:solidFill>
                  <a:srgbClr val="374151"/>
                </a:solidFill>
                <a:effectLst/>
                <a:latin typeface="Söhne"/>
              </a:rPr>
              <a:t>: Convert Fahrenheit to Celsius, calculate mileage.</a:t>
            </a:r>
          </a:p>
          <a:p>
            <a:pPr marL="0" indent="0" algn="l">
              <a:buNone/>
            </a:pPr>
            <a:endParaRPr lang="en-GB" sz="1600" b="0" i="0" dirty="0">
              <a:solidFill>
                <a:srgbClr val="374151"/>
              </a:solidFill>
              <a:effectLst/>
              <a:latin typeface="Söhne"/>
            </a:endParaRPr>
          </a:p>
          <a:p>
            <a:pPr marL="0" indent="0" algn="l">
              <a:buNone/>
            </a:pPr>
            <a:r>
              <a:rPr lang="en-GB" sz="1600" b="1" dirty="0">
                <a:solidFill>
                  <a:srgbClr val="374151"/>
                </a:solidFill>
                <a:latin typeface="Söhne"/>
              </a:rPr>
              <a:t> </a:t>
            </a:r>
            <a:endParaRPr lang="en-GB" sz="1600" b="0" i="0" dirty="0">
              <a:solidFill>
                <a:srgbClr val="374151"/>
              </a:solidFill>
              <a:effectLst/>
              <a:latin typeface="Söhne"/>
            </a:endParaRPr>
          </a:p>
          <a:p>
            <a:pPr marL="0" indent="0" algn="l">
              <a:buNone/>
            </a:pPr>
            <a:endParaRPr lang="en-GB" sz="1600" b="0" i="0" dirty="0">
              <a:solidFill>
                <a:srgbClr val="374151"/>
              </a:solidFill>
              <a:effectLst/>
              <a:latin typeface="Söhne"/>
            </a:endParaRPr>
          </a:p>
        </p:txBody>
      </p:sp>
      <p:sp>
        <p:nvSpPr>
          <p:cNvPr id="5" name="TextBox 4">
            <a:extLst>
              <a:ext uri="{FF2B5EF4-FFF2-40B4-BE49-F238E27FC236}">
                <a16:creationId xmlns:a16="http://schemas.microsoft.com/office/drawing/2014/main" id="{82B49D97-C31B-6DF2-E92A-8C6B59C87529}"/>
              </a:ext>
            </a:extLst>
          </p:cNvPr>
          <p:cNvSpPr txBox="1"/>
          <p:nvPr/>
        </p:nvSpPr>
        <p:spPr>
          <a:xfrm>
            <a:off x="676656" y="3429000"/>
            <a:ext cx="8138160" cy="1200329"/>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 Convert 98.6°F (average human body temperature) to Celsius</a:t>
            </a:r>
          </a:p>
          <a:p>
            <a:r>
              <a:rPr lang="en-US" dirty="0" err="1">
                <a:latin typeface="Consolas" panose="020B0609020204030204" pitchFamily="49" charset="0"/>
                <a:cs typeface="Consolas" panose="020B0609020204030204" pitchFamily="49" charset="0"/>
              </a:rPr>
              <a:t>celsius_temp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fahrenheit_to_celsius</a:t>
            </a:r>
            <a:r>
              <a:rPr lang="en-US" dirty="0">
                <a:latin typeface="Consolas" panose="020B0609020204030204" pitchFamily="49" charset="0"/>
                <a:cs typeface="Consolas" panose="020B0609020204030204" pitchFamily="49" charset="0"/>
              </a:rPr>
              <a:t>(98.6)</a:t>
            </a:r>
          </a:p>
          <a:p>
            <a:r>
              <a:rPr lang="en-US" dirty="0">
                <a:latin typeface="Consolas" panose="020B0609020204030204" pitchFamily="49" charset="0"/>
                <a:cs typeface="Consolas" panose="020B0609020204030204" pitchFamily="49" charset="0"/>
              </a:rPr>
              <a:t>print(f"98.6°F is equivalent to {celsius_temp:.2f}°C.")  </a:t>
            </a:r>
          </a:p>
          <a:p>
            <a:r>
              <a:rPr lang="en-US" dirty="0">
                <a:latin typeface="Consolas" panose="020B0609020204030204" pitchFamily="49" charset="0"/>
                <a:cs typeface="Consolas" panose="020B0609020204030204" pitchFamily="49" charset="0"/>
              </a:rPr>
              <a:t># This will print: 98.6°F is equivalent to 37.00°C.</a:t>
            </a:r>
          </a:p>
        </p:txBody>
      </p:sp>
    </p:spTree>
    <p:extLst>
      <p:ext uri="{BB962C8B-B14F-4D97-AF65-F5344CB8AC3E}">
        <p14:creationId xmlns:p14="http://schemas.microsoft.com/office/powerpoint/2010/main" val="120298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r>
              <a:rPr lang="en-US" sz="3600" dirty="0"/>
              <a:t>Function Parameter vs Function Argument</a:t>
            </a:r>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a:bodyPr>
          <a:lstStyle/>
          <a:p>
            <a:pPr marL="0" indent="0" algn="l">
              <a:buNone/>
            </a:pPr>
            <a:r>
              <a:rPr lang="en-GB" sz="1600" b="1" i="0" dirty="0">
                <a:solidFill>
                  <a:srgbClr val="374151"/>
                </a:solidFill>
                <a:effectLst/>
                <a:latin typeface="Söhne"/>
              </a:rPr>
              <a:t>Function Parameter</a:t>
            </a:r>
            <a:r>
              <a:rPr lang="en-GB" sz="1600" b="0" i="0" dirty="0">
                <a:solidFill>
                  <a:srgbClr val="374151"/>
                </a:solidFill>
                <a:effectLst/>
                <a:latin typeface="Söhne"/>
              </a:rPr>
              <a:t>:</a:t>
            </a:r>
          </a:p>
          <a:p>
            <a:pPr marL="0" indent="0" algn="l">
              <a:buNone/>
            </a:pPr>
            <a:r>
              <a:rPr lang="en-GB" sz="1600" b="1" i="0" dirty="0">
                <a:solidFill>
                  <a:srgbClr val="374151"/>
                </a:solidFill>
                <a:effectLst/>
                <a:latin typeface="Söhne"/>
              </a:rPr>
              <a:t>Definition</a:t>
            </a:r>
            <a:r>
              <a:rPr lang="en-GB" sz="1600" b="0" i="0" dirty="0">
                <a:solidFill>
                  <a:srgbClr val="374151"/>
                </a:solidFill>
                <a:effectLst/>
                <a:latin typeface="Söhne"/>
              </a:rPr>
              <a:t>: A variable listed inside the parentheses in the function definition.</a:t>
            </a:r>
          </a:p>
          <a:p>
            <a:pPr marL="0" indent="0" algn="l">
              <a:buNone/>
            </a:pPr>
            <a:r>
              <a:rPr lang="en-GB" sz="1600" b="1" i="0" dirty="0">
                <a:solidFill>
                  <a:srgbClr val="374151"/>
                </a:solidFill>
                <a:effectLst/>
                <a:latin typeface="Söhne"/>
              </a:rPr>
              <a:t>Purpose</a:t>
            </a:r>
            <a:r>
              <a:rPr lang="en-GB" sz="1600" b="0" i="0" dirty="0">
                <a:solidFill>
                  <a:srgbClr val="374151"/>
                </a:solidFill>
                <a:effectLst/>
                <a:latin typeface="Söhne"/>
              </a:rPr>
              <a:t>: It acts as a placeholder for the values, which will be passed to the function when it is called.</a:t>
            </a:r>
          </a:p>
          <a:p>
            <a:pPr marL="0" indent="0" algn="l">
              <a:buNone/>
            </a:pPr>
            <a:r>
              <a:rPr lang="en-GB" sz="1600" b="1" i="0" dirty="0">
                <a:solidFill>
                  <a:srgbClr val="374151"/>
                </a:solidFill>
                <a:effectLst/>
                <a:latin typeface="Söhne"/>
              </a:rPr>
              <a:t>Example</a:t>
            </a:r>
            <a:r>
              <a:rPr lang="en-GB" sz="1600" b="0" i="0" dirty="0">
                <a:solidFill>
                  <a:srgbClr val="374151"/>
                </a:solidFill>
                <a:effectLst/>
                <a:latin typeface="Söhne"/>
              </a:rPr>
              <a:t>:</a:t>
            </a:r>
          </a:p>
          <a:p>
            <a:pPr marL="0" indent="0" algn="l">
              <a:buNone/>
            </a:pPr>
            <a:endParaRPr lang="en-GB" sz="1600" dirty="0">
              <a:solidFill>
                <a:srgbClr val="374151"/>
              </a:solidFill>
              <a:latin typeface="Söhne"/>
            </a:endParaRPr>
          </a:p>
          <a:p>
            <a:pPr marL="0" indent="0" algn="l">
              <a:buNone/>
            </a:pPr>
            <a:endParaRPr lang="en-GB" sz="1600" b="0" i="0" dirty="0">
              <a:solidFill>
                <a:srgbClr val="374151"/>
              </a:solidFill>
              <a:effectLst/>
              <a:latin typeface="Söhne"/>
            </a:endParaRPr>
          </a:p>
          <a:p>
            <a:pPr marL="0" indent="0" algn="l">
              <a:buNone/>
            </a:pPr>
            <a:endParaRPr lang="en-GB" sz="1600" dirty="0">
              <a:solidFill>
                <a:srgbClr val="374151"/>
              </a:solidFill>
              <a:latin typeface="Söhne"/>
            </a:endParaRPr>
          </a:p>
          <a:p>
            <a:pPr marL="0" indent="0" algn="l">
              <a:buNone/>
            </a:pPr>
            <a:r>
              <a:rPr lang="en-GB" sz="1600" b="1" dirty="0">
                <a:solidFill>
                  <a:srgbClr val="374151"/>
                </a:solidFill>
                <a:latin typeface="Söhne"/>
              </a:rPr>
              <a:t>Function Argument:</a:t>
            </a:r>
          </a:p>
          <a:p>
            <a:pPr marL="0" indent="0" algn="l">
              <a:buNone/>
            </a:pPr>
            <a:r>
              <a:rPr lang="en-GB" sz="1600" b="1" dirty="0">
                <a:solidFill>
                  <a:srgbClr val="374151"/>
                </a:solidFill>
                <a:latin typeface="Söhne"/>
              </a:rPr>
              <a:t>Definition: </a:t>
            </a:r>
            <a:r>
              <a:rPr lang="en-GB" sz="1600" b="0" i="0" dirty="0">
                <a:solidFill>
                  <a:srgbClr val="374151"/>
                </a:solidFill>
                <a:effectLst/>
                <a:latin typeface="Söhne"/>
              </a:rPr>
              <a:t>The actual value that is passed into the function when it is called.</a:t>
            </a:r>
          </a:p>
          <a:p>
            <a:pPr marL="0" indent="0" algn="l">
              <a:buNone/>
            </a:pPr>
            <a:r>
              <a:rPr lang="en-GB" sz="1600" b="1" dirty="0">
                <a:solidFill>
                  <a:srgbClr val="374151"/>
                </a:solidFill>
                <a:latin typeface="Söhne"/>
              </a:rPr>
              <a:t>Purpose: </a:t>
            </a:r>
            <a:r>
              <a:rPr lang="en-GB" sz="1600" b="0" i="0" dirty="0">
                <a:solidFill>
                  <a:srgbClr val="374151"/>
                </a:solidFill>
                <a:effectLst/>
                <a:latin typeface="Söhne"/>
              </a:rPr>
              <a:t>It provides the real data for the function to operate on.</a:t>
            </a:r>
          </a:p>
          <a:p>
            <a:pPr marL="0" indent="0" algn="l">
              <a:buNone/>
            </a:pPr>
            <a:r>
              <a:rPr lang="en-GB" sz="1600" b="1" dirty="0">
                <a:solidFill>
                  <a:srgbClr val="374151"/>
                </a:solidFill>
                <a:latin typeface="Söhne"/>
              </a:rPr>
              <a:t>Example:</a:t>
            </a:r>
          </a:p>
          <a:p>
            <a:pPr marL="0" indent="0" algn="l">
              <a:buNone/>
            </a:pPr>
            <a:endParaRPr lang="en-GB" sz="1600" b="0" i="0" dirty="0">
              <a:solidFill>
                <a:srgbClr val="374151"/>
              </a:solidFill>
              <a:effectLst/>
              <a:latin typeface="Söhne"/>
            </a:endParaRPr>
          </a:p>
        </p:txBody>
      </p:sp>
      <p:sp>
        <p:nvSpPr>
          <p:cNvPr id="6" name="TextBox 5">
            <a:extLst>
              <a:ext uri="{FF2B5EF4-FFF2-40B4-BE49-F238E27FC236}">
                <a16:creationId xmlns:a16="http://schemas.microsoft.com/office/drawing/2014/main" id="{5EFDE0B0-E383-5352-A24A-AB428A74727E}"/>
              </a:ext>
            </a:extLst>
          </p:cNvPr>
          <p:cNvSpPr txBox="1"/>
          <p:nvPr/>
        </p:nvSpPr>
        <p:spPr>
          <a:xfrm>
            <a:off x="1642872" y="3105834"/>
            <a:ext cx="5858256" cy="646331"/>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def greet(name):  # 'name' is a parameter</a:t>
            </a:r>
          </a:p>
          <a:p>
            <a:r>
              <a:rPr lang="en-US" dirty="0">
                <a:latin typeface="Consolas" panose="020B0609020204030204" pitchFamily="49" charset="0"/>
                <a:cs typeface="Consolas" panose="020B0609020204030204" pitchFamily="49" charset="0"/>
              </a:rPr>
              <a:t>    print(</a:t>
            </a:r>
            <a:r>
              <a:rPr lang="en-US" dirty="0" err="1">
                <a:latin typeface="Consolas" panose="020B0609020204030204" pitchFamily="49" charset="0"/>
                <a:cs typeface="Consolas" panose="020B0609020204030204" pitchFamily="49" charset="0"/>
              </a:rPr>
              <a:t>f"Hello</a:t>
            </a:r>
            <a:r>
              <a:rPr lang="en-US" dirty="0">
                <a:latin typeface="Consolas" panose="020B0609020204030204" pitchFamily="49" charset="0"/>
                <a:cs typeface="Consolas" panose="020B0609020204030204" pitchFamily="49" charset="0"/>
              </a:rPr>
              <a:t>, {name}!")</a:t>
            </a:r>
          </a:p>
        </p:txBody>
      </p:sp>
      <p:sp>
        <p:nvSpPr>
          <p:cNvPr id="8" name="TextBox 7">
            <a:extLst>
              <a:ext uri="{FF2B5EF4-FFF2-40B4-BE49-F238E27FC236}">
                <a16:creationId xmlns:a16="http://schemas.microsoft.com/office/drawing/2014/main" id="{DB1C1DE0-E1EC-11D5-6C34-2E50C0281644}"/>
              </a:ext>
            </a:extLst>
          </p:cNvPr>
          <p:cNvSpPr txBox="1"/>
          <p:nvPr/>
        </p:nvSpPr>
        <p:spPr>
          <a:xfrm>
            <a:off x="1956816" y="5315290"/>
            <a:ext cx="6126480" cy="369332"/>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greet("Alice")  # "Alice" is an argument</a:t>
            </a:r>
          </a:p>
        </p:txBody>
      </p:sp>
    </p:spTree>
    <p:extLst>
      <p:ext uri="{BB962C8B-B14F-4D97-AF65-F5344CB8AC3E}">
        <p14:creationId xmlns:p14="http://schemas.microsoft.com/office/powerpoint/2010/main" val="598234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4580</TotalTime>
  <Words>6109</Words>
  <Application>Microsoft Macintosh PowerPoint</Application>
  <PresentationFormat>On-screen Show (4:3)</PresentationFormat>
  <Paragraphs>670</Paragraphs>
  <Slides>72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-apple-system</vt:lpstr>
      <vt:lpstr>Arial</vt:lpstr>
      <vt:lpstr>Calibri</vt:lpstr>
      <vt:lpstr>Consolas</vt:lpstr>
      <vt:lpstr>Söhne</vt:lpstr>
      <vt:lpstr>Wingdings</vt:lpstr>
      <vt:lpstr>Office Theme</vt:lpstr>
      <vt:lpstr>Function Design Recipe (FDR)</vt:lpstr>
      <vt:lpstr>This week</vt:lpstr>
      <vt:lpstr>This week</vt:lpstr>
      <vt:lpstr>Understanding Functions in Programming </vt:lpstr>
      <vt:lpstr>Built-in functions </vt:lpstr>
      <vt:lpstr>User-Defined Functions in Python </vt:lpstr>
      <vt:lpstr>User-Defined Functions in Python </vt:lpstr>
      <vt:lpstr>User-Defined Functions in Python </vt:lpstr>
      <vt:lpstr>Function Parameter vs Function Argument</vt:lpstr>
      <vt:lpstr>Crafting User-Defined Functions: A Thoughtful Process </vt:lpstr>
      <vt:lpstr>Crafting User-Defined Functions: A Thoughtful Process </vt:lpstr>
      <vt:lpstr>Badly Written Function </vt:lpstr>
      <vt:lpstr>Badly Written Function </vt:lpstr>
      <vt:lpstr>Well-Written Function </vt:lpstr>
      <vt:lpstr>Well-Written Function</vt:lpstr>
      <vt:lpstr>Function design recipe (FDR)</vt:lpstr>
      <vt:lpstr>Function Design Recipe (FDR): A Step-by-Step Guide </vt:lpstr>
      <vt:lpstr>Function Design Recipe (FDR): A Step-by-Step Guide </vt:lpstr>
      <vt:lpstr>Function Design Recipe (FDR): A Step-by-Step Guide </vt:lpstr>
      <vt:lpstr>Function Design Recipe (FDR): A Step-by-Step Guide </vt:lpstr>
      <vt:lpstr>Function Design Recipe (FDR): A Step-by-Step Guide </vt:lpstr>
      <vt:lpstr>Function Design Recipe (FDR) for days_difference Function </vt:lpstr>
      <vt:lpstr>Function Design Recipe (FDR) for days_difference Function </vt:lpstr>
      <vt:lpstr>Function Design Recipe (FDR) for days_difference Function </vt:lpstr>
      <vt:lpstr>doctest: Streamlining Python Testing </vt:lpstr>
      <vt:lpstr>Practice </vt:lpstr>
      <vt:lpstr>Practice </vt:lpstr>
      <vt:lpstr>Problem Solving with Top-Down Design </vt:lpstr>
      <vt:lpstr>Simulation and Design – Overview </vt:lpstr>
      <vt:lpstr>Simulation  </vt:lpstr>
      <vt:lpstr>The Racquetball Problem </vt:lpstr>
      <vt:lpstr>Problem Analysis </vt:lpstr>
      <vt:lpstr>Problem Specification </vt:lpstr>
      <vt:lpstr>Randomness </vt:lpstr>
      <vt:lpstr>Monte Carlo algorithms </vt:lpstr>
      <vt:lpstr>Pseudo random number generator </vt:lpstr>
      <vt:lpstr>What is the output? </vt:lpstr>
      <vt:lpstr>Use in racquetball simulator </vt:lpstr>
      <vt:lpstr>Underestimating the complexity of a program </vt:lpstr>
      <vt:lpstr>Top-down design </vt:lpstr>
      <vt:lpstr>Top-Level Design </vt:lpstr>
      <vt:lpstr>Going into more depth… </vt:lpstr>
      <vt:lpstr>Separation of Concerns </vt:lpstr>
      <vt:lpstr>Abstracting to first-level structure </vt:lpstr>
      <vt:lpstr>Second-level design </vt:lpstr>
      <vt:lpstr>Designing simNGames </vt:lpstr>
      <vt:lpstr>Third-level Design </vt:lpstr>
      <vt:lpstr>Level 3 structure chart </vt:lpstr>
      <vt:lpstr>Nearly there!  </vt:lpstr>
      <vt:lpstr>Summary of Design Process </vt:lpstr>
      <vt:lpstr>Test, test, test</vt:lpstr>
      <vt:lpstr>Unit testing</vt:lpstr>
      <vt:lpstr>Simulation Results </vt:lpstr>
      <vt:lpstr>Summary </vt:lpstr>
      <vt:lpstr>Design with Recursive Functions </vt:lpstr>
      <vt:lpstr>Design with Recursive Functions </vt:lpstr>
      <vt:lpstr>Example - Factorial Calculation</vt:lpstr>
      <vt:lpstr>Example - Factorial Calculation</vt:lpstr>
      <vt:lpstr>Example - Factorial Calculation</vt:lpstr>
      <vt:lpstr>Benefits of Recursion</vt:lpstr>
      <vt:lpstr>Cons of Recursion</vt:lpstr>
      <vt:lpstr>Define a function with required and optional parameters</vt:lpstr>
      <vt:lpstr>Define a function with required and optional parameters</vt:lpstr>
      <vt:lpstr>Define a function with required and optional parameters</vt:lpstr>
      <vt:lpstr>Higher-order functions</vt:lpstr>
      <vt:lpstr>map()</vt:lpstr>
      <vt:lpstr>filter()</vt:lpstr>
      <vt:lpstr>reduce()</vt:lpstr>
      <vt:lpstr>Using Lambda to Create Anonymous Functions </vt:lpstr>
      <vt:lpstr>Using Lambda to Create Anonymous Functions </vt:lpstr>
      <vt:lpstr>Creating Jump Tables</vt:lpstr>
      <vt:lpstr>Chapter 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 Design Recipe (FDR)</dc:title>
  <dc:subject/>
  <dc:creator/>
  <cp:keywords/>
  <dc:description>generated using python-pptx</dc:description>
  <cp:lastModifiedBy>Benjamin McGuirk (BSc Biomedical Science FT)</cp:lastModifiedBy>
  <cp:revision>13</cp:revision>
  <dcterms:created xsi:type="dcterms:W3CDTF">2013-01-27T09:14:16Z</dcterms:created>
  <dcterms:modified xsi:type="dcterms:W3CDTF">2023-10-26T12:46:27Z</dcterms:modified>
  <cp:category/>
</cp:coreProperties>
</file>