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1" r:id="rId8"/>
    <p:sldId id="260" r:id="rId9"/>
    <p:sldId id="259" r:id="rId10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F509FA-C695-40E9-B17B-9A70304CE0B6}" v="85" dt="2023-05-08T21:13:49.5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9FB2B-2487-E850-39AC-22957333A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98F6A7-FFB5-11C3-F6AF-697D3AF1F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2EF5D-BB4D-E286-AECA-8953A8260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6D38-147F-4056-9694-65445B1C13CD}" type="datetimeFigureOut">
              <a:rPr lang="he-IL" smtClean="0"/>
              <a:t>י"ח/אייר/תשפ"ג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E70AD-84C0-C8C4-37AA-A4D61D78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BDC25-59C6-53E4-1650-F6C162D8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A2E9-C2B6-4847-BD22-3BBE35C6711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491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46CA9-4D1D-383F-3039-8DE26ADCA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3AD07-AC23-7075-6EE5-13AC458E7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1EB76-A6B5-F1E9-D5AF-FB8902BA0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6D38-147F-4056-9694-65445B1C13CD}" type="datetimeFigureOut">
              <a:rPr lang="he-IL" smtClean="0"/>
              <a:t>י"ח/אייר/תשפ"ג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03BCB-BA5C-65B6-5C22-29DE5D19A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A0883-2943-FA7D-ADAA-8E627D4B4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A2E9-C2B6-4847-BD22-3BBE35C6711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9139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BAAC51-EB48-5CA5-7391-E1E40692D4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52665-8E0B-6D2D-6D56-68BD489CF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31EFB-8215-81B7-50DB-A040B1026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6D38-147F-4056-9694-65445B1C13CD}" type="datetimeFigureOut">
              <a:rPr lang="he-IL" smtClean="0"/>
              <a:t>י"ח/אייר/תשפ"ג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94F36-855A-1591-97FB-E39522EC5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CCE0B-4114-3A19-BD7C-F8B2D3A4F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A2E9-C2B6-4847-BD22-3BBE35C6711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14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13405-23B8-754B-9475-ADA847AE8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6CC6E-1C38-1C26-731E-2659B224F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28A86-77C0-339A-3976-37E03B718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6D38-147F-4056-9694-65445B1C13CD}" type="datetimeFigureOut">
              <a:rPr lang="he-IL" smtClean="0"/>
              <a:t>י"ח/אייר/תשפ"ג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60391-A2B3-E43E-A2B8-5137BC4A3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EC0A0-24BB-6D34-491B-7F8ED8FD9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A2E9-C2B6-4847-BD22-3BBE35C6711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187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82A54-9C5C-AB37-309D-742275F73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BA645-AD77-05FA-2694-D87F545DA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B292A-E181-D083-7DD4-45BBD642B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6D38-147F-4056-9694-65445B1C13CD}" type="datetimeFigureOut">
              <a:rPr lang="he-IL" smtClean="0"/>
              <a:t>י"ח/אייר/תשפ"ג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51B80-8DE9-A7B6-3536-F38A61FC0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FDB1F-664F-74D9-EE41-6EE3E5050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A2E9-C2B6-4847-BD22-3BBE35C6711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337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BCD3-4969-D087-10FF-41C27A7E6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2CED8-7A40-E102-7ED8-88DFA0785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7E315A-5BC6-0751-7685-455EA5118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F4F67-88FE-A5CD-EDF4-867B2F702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6D38-147F-4056-9694-65445B1C13CD}" type="datetimeFigureOut">
              <a:rPr lang="he-IL" smtClean="0"/>
              <a:t>י"ח/אייר/תשפ"ג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E4DDF-8C46-39F7-974F-E6FC5D419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26641-1AD8-06CA-0B10-C22DB298B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A2E9-C2B6-4847-BD22-3BBE35C6711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58245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55827-C435-1E88-C56E-704CA65C7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58D0-849F-0275-95C2-A57EBFDFF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9B5D0-746C-A56E-6A4C-DE73A81EC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02A5D5-C05D-9B0C-4D2A-372F6F53C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E279A8-8277-82F2-535F-F30879DEEE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DE064-BE3A-5F81-BD57-784679114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6D38-147F-4056-9694-65445B1C13CD}" type="datetimeFigureOut">
              <a:rPr lang="he-IL" smtClean="0"/>
              <a:t>י"ח/אייר/תשפ"ג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9EF691-E452-0452-1817-DCAAC39CA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8A1818-0477-C587-4F6B-151C93DBD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A2E9-C2B6-4847-BD22-3BBE35C6711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428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B0F68-4B05-F455-79D8-93C8A675C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30CB5A-0A79-A7C1-867D-4BA188750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6D38-147F-4056-9694-65445B1C13CD}" type="datetimeFigureOut">
              <a:rPr lang="he-IL" smtClean="0"/>
              <a:t>י"ח/אייר/תשפ"ג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0F1093-9F2B-1491-17B0-66714BECB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5D0F67-9592-40B3-83B6-746656D2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A2E9-C2B6-4847-BD22-3BBE35C6711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7113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3FB72C-ACAF-3FB1-CB0F-BAA857753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6D38-147F-4056-9694-65445B1C13CD}" type="datetimeFigureOut">
              <a:rPr lang="he-IL" smtClean="0"/>
              <a:t>י"ח/אייר/תשפ"ג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46882C-070B-F3C8-1965-E2C58DBA6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C61662-640E-BFF7-8DEF-76609A3C1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A2E9-C2B6-4847-BD22-3BBE35C6711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5966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F8C7-E7A8-1898-D940-E97C53425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77848-EE06-BC72-E1ED-84F56FF0B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8D9E8-CE1F-6423-DE42-D6B38DEAA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4F105-AC60-34D0-B3FF-8F5136468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6D38-147F-4056-9694-65445B1C13CD}" type="datetimeFigureOut">
              <a:rPr lang="he-IL" smtClean="0"/>
              <a:t>י"ח/אייר/תשפ"ג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FF273-B08B-13B4-7489-A5B5AC347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E6B4A-C5CA-8CD7-4A3C-39A36852A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A2E9-C2B6-4847-BD22-3BBE35C6711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101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226B4-CEBA-C7CC-ABC6-B0E54F84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6BF1DD-2506-074F-D798-5551947576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AD460-6FE7-6587-4E03-0BFF9EB65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2C06C-BF04-9150-1EB0-E663879C6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6D38-147F-4056-9694-65445B1C13CD}" type="datetimeFigureOut">
              <a:rPr lang="he-IL" smtClean="0"/>
              <a:t>י"ח/אייר/תשפ"ג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4E868-E8B3-F3BE-AA34-00F87F348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8AB27-7E54-6B61-21C3-FB9FE899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A2E9-C2B6-4847-BD22-3BBE35C6711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4402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9E869E-9FD4-4178-87F9-3C6550DF1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8F2D1-EBE1-E90E-32D5-967530C42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C37E2-A698-AC4D-A6F8-BBA97C7C8C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B6D38-147F-4056-9694-65445B1C13CD}" type="datetimeFigureOut">
              <a:rPr lang="he-IL" smtClean="0"/>
              <a:t>י"ח/אייר/תשפ"ג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CFE8D-5579-695A-A96B-F750A75BD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F136E-18DA-68DD-8CA5-A082054DE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8A2E9-C2B6-4847-BD22-3BBE35C6711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5643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.report/opredeleniya-termina-internet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.report/opredeleniya-termina-internet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.report/opredeleniya-termina-internet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.report/opredeleniya-termina-internet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.report/opredeleniya-termina-internet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.report/opredeleniya-termina-internet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C8531-787F-D91A-7680-B0AA49A46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5845" y="373037"/>
            <a:ext cx="9144000" cy="119439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highlight>
                  <a:srgbClr val="000000"/>
                </a:highlight>
              </a:rPr>
              <a:t>Blockchain – Task 2</a:t>
            </a:r>
            <a:endParaRPr lang="he-IL" dirty="0">
              <a:solidFill>
                <a:srgbClr val="00B0F0"/>
              </a:solidFill>
              <a:highlight>
                <a:srgbClr val="000000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549AB-FEA8-5143-892F-B97F0B2A6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08228" y="5610427"/>
            <a:ext cx="5113361" cy="994226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highlight>
                  <a:srgbClr val="000000"/>
                </a:highlight>
              </a:rPr>
              <a:t>Ben Mishael – 313580243</a:t>
            </a:r>
          </a:p>
          <a:p>
            <a:r>
              <a:rPr lang="en-US" dirty="0">
                <a:solidFill>
                  <a:srgbClr val="FFFF00"/>
                </a:solidFill>
                <a:highlight>
                  <a:srgbClr val="000000"/>
                </a:highlight>
              </a:rPr>
              <a:t>Shimon Desta -203670286</a:t>
            </a:r>
            <a:endParaRPr lang="he-IL" dirty="0">
              <a:solidFill>
                <a:srgbClr val="FFFF00"/>
              </a:solidFill>
              <a:highlight>
                <a:srgbClr val="000000"/>
              </a:highlight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1F976A49-EE2A-D797-0B95-21E06BBC0C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256" y="1156986"/>
            <a:ext cx="4081041" cy="40810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4A67FFD-78AA-B264-C502-51B7684CEB3A}"/>
              </a:ext>
            </a:extLst>
          </p:cNvPr>
          <p:cNvSpPr/>
          <p:nvPr/>
        </p:nvSpPr>
        <p:spPr>
          <a:xfrm>
            <a:off x="3533817" y="4500897"/>
            <a:ext cx="437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 err="1">
                <a:ln w="9525">
                  <a:solidFill>
                    <a:srgbClr val="00B050"/>
                  </a:solidFill>
                  <a:prstDash val="solid"/>
                </a:ln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Bashenga</a:t>
            </a:r>
            <a:r>
              <a:rPr lang="en-US" sz="5400" b="1" dirty="0">
                <a:ln w="9525">
                  <a:solidFill>
                    <a:srgbClr val="00B050"/>
                  </a:solidFill>
                  <a:prstDash val="solid"/>
                </a:ln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Coin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5F0F200-5B33-655D-BE19-ECE944686F38}"/>
              </a:ext>
            </a:extLst>
          </p:cNvPr>
          <p:cNvSpPr txBox="1">
            <a:spLocks/>
          </p:cNvSpPr>
          <p:nvPr/>
        </p:nvSpPr>
        <p:spPr>
          <a:xfrm>
            <a:off x="-409828" y="1698827"/>
            <a:ext cx="5113361" cy="470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lphaUcParenR"/>
            </a:pPr>
            <a:r>
              <a:rPr lang="en-US" dirty="0">
                <a:solidFill>
                  <a:srgbClr val="FF0000"/>
                </a:solidFill>
                <a:highlight>
                  <a:srgbClr val="000000"/>
                </a:highlight>
              </a:rPr>
              <a:t>No bugs were detected</a:t>
            </a:r>
          </a:p>
          <a:p>
            <a:pPr marL="457200" indent="-457200">
              <a:buAutoNum type="alphaUcParenR"/>
            </a:pPr>
            <a:endParaRPr lang="en-US" dirty="0">
              <a:solidFill>
                <a:srgbClr val="FF0000"/>
              </a:solidFill>
              <a:highlight>
                <a:srgbClr val="0000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EB34A7-0A99-F955-3340-276E40EAB648}"/>
              </a:ext>
            </a:extLst>
          </p:cNvPr>
          <p:cNvSpPr txBox="1"/>
          <p:nvPr/>
        </p:nvSpPr>
        <p:spPr>
          <a:xfrm>
            <a:off x="386757" y="2069724"/>
            <a:ext cx="6294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highlight>
                  <a:srgbClr val="000000"/>
                </a:highlight>
              </a:rPr>
              <a:t>B)    Done all tasks</a:t>
            </a:r>
            <a:endParaRPr lang="he-IL" sz="2400" dirty="0">
              <a:solidFill>
                <a:srgbClr val="FF0000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9618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/>
      <p:bldP spid="8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9ACBDB-D736-719C-4E22-4A1987F8DF41}"/>
              </a:ext>
            </a:extLst>
          </p:cNvPr>
          <p:cNvSpPr txBox="1"/>
          <p:nvPr/>
        </p:nvSpPr>
        <p:spPr>
          <a:xfrm>
            <a:off x="2652653" y="414768"/>
            <a:ext cx="6886693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000" dirty="0">
                <a:solidFill>
                  <a:srgbClr val="00B0F0"/>
                </a:solidFill>
                <a:highlight>
                  <a:srgbClr val="000000"/>
                </a:highlight>
              </a:rPr>
              <a:t>Run and Installation instructions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8C65D9-9E32-EE8B-29C0-03EA7E216069}"/>
              </a:ext>
            </a:extLst>
          </p:cNvPr>
          <p:cNvSpPr txBox="1"/>
          <p:nvPr/>
        </p:nvSpPr>
        <p:spPr>
          <a:xfrm>
            <a:off x="809767" y="1312460"/>
            <a:ext cx="7131824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000000"/>
                </a:highlight>
              </a:rPr>
              <a:t>1. First we need to download the external libraries we used in this project.</a:t>
            </a:r>
          </a:p>
          <a:p>
            <a:r>
              <a:rPr lang="en-US" dirty="0">
                <a:solidFill>
                  <a:srgbClr val="FF0000"/>
                </a:solidFill>
                <a:highlight>
                  <a:srgbClr val="000000"/>
                </a:highlight>
              </a:rPr>
              <a:t>     Open the </a:t>
            </a:r>
            <a:r>
              <a:rPr lang="en-US" dirty="0" err="1">
                <a:solidFill>
                  <a:srgbClr val="FF0000"/>
                </a:solidFill>
                <a:highlight>
                  <a:srgbClr val="000000"/>
                </a:highlight>
              </a:rPr>
              <a:t>cmd</a:t>
            </a:r>
            <a:r>
              <a:rPr lang="en-US" dirty="0">
                <a:solidFill>
                  <a:srgbClr val="FF0000"/>
                </a:solidFill>
                <a:highlight>
                  <a:srgbClr val="000000"/>
                </a:highlight>
              </a:rPr>
              <a:t>/bash and run: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5386A6-D6DB-78EB-7675-D40ABCF167A1}"/>
              </a:ext>
            </a:extLst>
          </p:cNvPr>
          <p:cNvSpPr txBox="1"/>
          <p:nvPr/>
        </p:nvSpPr>
        <p:spPr>
          <a:xfrm>
            <a:off x="1592955" y="2104915"/>
            <a:ext cx="121802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  <a:highlight>
                  <a:srgbClr val="000000"/>
                </a:highlight>
              </a:rPr>
              <a:t>npm</a:t>
            </a:r>
            <a:r>
              <a:rPr lang="en-US" dirty="0">
                <a:solidFill>
                  <a:srgbClr val="FFFF00"/>
                </a:solidFill>
                <a:highlight>
                  <a:srgbClr val="000000"/>
                </a:highlight>
              </a:rPr>
              <a:t> install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7A061-98C1-F356-FB8C-2787B898D45C}"/>
              </a:ext>
            </a:extLst>
          </p:cNvPr>
          <p:cNvSpPr txBox="1"/>
          <p:nvPr/>
        </p:nvSpPr>
        <p:spPr>
          <a:xfrm>
            <a:off x="771099" y="2620371"/>
            <a:ext cx="8517909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000000"/>
                </a:highlight>
              </a:rPr>
              <a:t>2. After the download we need to open 3 terminals. The first one will be for the full node</a:t>
            </a:r>
          </a:p>
          <a:p>
            <a:r>
              <a:rPr lang="en-US" dirty="0">
                <a:solidFill>
                  <a:srgbClr val="FF0000"/>
                </a:solidFill>
                <a:highlight>
                  <a:srgbClr val="000000"/>
                </a:highlight>
              </a:rPr>
              <a:t>    that is also the miner and the 2 others will be for the regular nodes.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EACA2E-99E5-F955-1D01-CF6C38F5D479}"/>
              </a:ext>
            </a:extLst>
          </p:cNvPr>
          <p:cNvSpPr txBox="1"/>
          <p:nvPr/>
        </p:nvSpPr>
        <p:spPr>
          <a:xfrm>
            <a:off x="1226740" y="3353644"/>
            <a:ext cx="476098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000000"/>
                </a:highlight>
              </a:rPr>
              <a:t>- For the full-node run this command in the </a:t>
            </a:r>
            <a:r>
              <a:rPr lang="en-US" dirty="0" err="1">
                <a:solidFill>
                  <a:srgbClr val="FF0000"/>
                </a:solidFill>
                <a:highlight>
                  <a:srgbClr val="000000"/>
                </a:highlight>
              </a:rPr>
              <a:t>cmd</a:t>
            </a:r>
            <a:r>
              <a:rPr lang="en-US" dirty="0">
                <a:solidFill>
                  <a:srgbClr val="FF0000"/>
                </a:solidFill>
                <a:highlight>
                  <a:srgbClr val="000000"/>
                </a:highlight>
              </a:rPr>
              <a:t>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847A41-7F03-71AF-3B8E-B34689CC6237}"/>
              </a:ext>
            </a:extLst>
          </p:cNvPr>
          <p:cNvSpPr txBox="1"/>
          <p:nvPr/>
        </p:nvSpPr>
        <p:spPr>
          <a:xfrm>
            <a:off x="1592955" y="3726516"/>
            <a:ext cx="512351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0" dirty="0">
                <a:solidFill>
                  <a:srgbClr val="FFFF0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node ./p2p-full-nodes.js 3001 3002 3003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538F97-C878-5969-D583-EDA8F67C7A3A}"/>
              </a:ext>
            </a:extLst>
          </p:cNvPr>
          <p:cNvSpPr txBox="1"/>
          <p:nvPr/>
        </p:nvSpPr>
        <p:spPr>
          <a:xfrm>
            <a:off x="1226740" y="4186330"/>
            <a:ext cx="476098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000000"/>
                </a:highlight>
              </a:rPr>
              <a:t>- For the full-node run this command in the </a:t>
            </a:r>
            <a:r>
              <a:rPr lang="en-US" dirty="0" err="1">
                <a:solidFill>
                  <a:srgbClr val="FF0000"/>
                </a:solidFill>
                <a:highlight>
                  <a:srgbClr val="000000"/>
                </a:highlight>
              </a:rPr>
              <a:t>cmd</a:t>
            </a:r>
            <a:r>
              <a:rPr lang="en-US" dirty="0">
                <a:solidFill>
                  <a:srgbClr val="FF0000"/>
                </a:solidFill>
                <a:highlight>
                  <a:srgbClr val="000000"/>
                </a:highlight>
              </a:rPr>
              <a:t>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27E71E-6797-495C-906F-671E7DDBE643}"/>
              </a:ext>
            </a:extLst>
          </p:cNvPr>
          <p:cNvSpPr txBox="1"/>
          <p:nvPr/>
        </p:nvSpPr>
        <p:spPr>
          <a:xfrm>
            <a:off x="1592955" y="4559202"/>
            <a:ext cx="4616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nl-NL" b="0" dirty="0">
                <a:solidFill>
                  <a:srgbClr val="FFFF0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node ./p2p-wallet.js 3002 3003 3001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F2F99F-43C1-0C94-CDFF-5366A5AF0AD7}"/>
              </a:ext>
            </a:extLst>
          </p:cNvPr>
          <p:cNvSpPr txBox="1"/>
          <p:nvPr/>
        </p:nvSpPr>
        <p:spPr>
          <a:xfrm>
            <a:off x="1226740" y="4993072"/>
            <a:ext cx="476098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000000"/>
                </a:highlight>
              </a:rPr>
              <a:t>- For the full-node run this command in the </a:t>
            </a:r>
            <a:r>
              <a:rPr lang="en-US" dirty="0" err="1">
                <a:solidFill>
                  <a:srgbClr val="FF0000"/>
                </a:solidFill>
                <a:highlight>
                  <a:srgbClr val="000000"/>
                </a:highlight>
              </a:rPr>
              <a:t>cmd</a:t>
            </a:r>
            <a:r>
              <a:rPr lang="en-US" dirty="0">
                <a:solidFill>
                  <a:srgbClr val="FF0000"/>
                </a:solidFill>
                <a:highlight>
                  <a:srgbClr val="000000"/>
                </a:highlight>
              </a:rPr>
              <a:t>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E0CD84-5691-9624-9F17-2C543DF69D77}"/>
              </a:ext>
            </a:extLst>
          </p:cNvPr>
          <p:cNvSpPr txBox="1"/>
          <p:nvPr/>
        </p:nvSpPr>
        <p:spPr>
          <a:xfrm>
            <a:off x="1592955" y="5365944"/>
            <a:ext cx="4616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nl-NL" b="0" dirty="0">
                <a:solidFill>
                  <a:srgbClr val="FFFF0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node ./p2p-wallet.js 3003 3001 3002</a:t>
            </a:r>
          </a:p>
        </p:txBody>
      </p:sp>
    </p:spTree>
    <p:extLst>
      <p:ext uri="{BB962C8B-B14F-4D97-AF65-F5344CB8AC3E}">
        <p14:creationId xmlns:p14="http://schemas.microsoft.com/office/powerpoint/2010/main" val="51221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6" grpId="0"/>
      <p:bldP spid="17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825419-CC5A-3BA5-93D4-0E470C05F6BF}"/>
              </a:ext>
            </a:extLst>
          </p:cNvPr>
          <p:cNvSpPr txBox="1"/>
          <p:nvPr/>
        </p:nvSpPr>
        <p:spPr>
          <a:xfrm>
            <a:off x="2662134" y="361828"/>
            <a:ext cx="6645987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400" dirty="0">
                <a:solidFill>
                  <a:srgbClr val="00B0F0"/>
                </a:solidFill>
                <a:highlight>
                  <a:srgbClr val="000000"/>
                </a:highlight>
              </a:rPr>
              <a:t>What was Added/Modified?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46ADD0-8070-9BF7-B6CA-BD9B1FD161FF}"/>
              </a:ext>
            </a:extLst>
          </p:cNvPr>
          <p:cNvSpPr txBox="1"/>
          <p:nvPr/>
        </p:nvSpPr>
        <p:spPr>
          <a:xfrm>
            <a:off x="671614" y="1118122"/>
            <a:ext cx="5485156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highlight>
                  <a:srgbClr val="000000"/>
                </a:highlight>
              </a:rPr>
              <a:t>1. For each block we added a bloom filter: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02E21E-9EEB-C946-5D18-01F0C9691D08}"/>
              </a:ext>
            </a:extLst>
          </p:cNvPr>
          <p:cNvSpPr txBox="1"/>
          <p:nvPr/>
        </p:nvSpPr>
        <p:spPr>
          <a:xfrm>
            <a:off x="526038" y="2984912"/>
            <a:ext cx="9162316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highlight>
                  <a:srgbClr val="000000"/>
                </a:highlight>
              </a:rPr>
              <a:t>2. For each Block we added a Merkle Tree that will hold the transactions: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9B9903-E094-1A54-9FCF-CDAA6F7FE95C}"/>
              </a:ext>
            </a:extLst>
          </p:cNvPr>
          <p:cNvSpPr txBox="1"/>
          <p:nvPr/>
        </p:nvSpPr>
        <p:spPr>
          <a:xfrm>
            <a:off x="526038" y="4500742"/>
            <a:ext cx="8718990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highlight>
                  <a:srgbClr val="000000"/>
                </a:highlight>
              </a:rPr>
              <a:t>3. Every Transaction is added to the </a:t>
            </a:r>
            <a:r>
              <a:rPr lang="en-US" sz="2400" dirty="0" err="1">
                <a:solidFill>
                  <a:srgbClr val="FF0000"/>
                </a:solidFill>
                <a:highlight>
                  <a:srgbClr val="000000"/>
                </a:highlight>
              </a:rPr>
              <a:t>merkle</a:t>
            </a:r>
            <a:r>
              <a:rPr lang="en-US" sz="2400" dirty="0">
                <a:solidFill>
                  <a:srgbClr val="FF0000"/>
                </a:solidFill>
                <a:highlight>
                  <a:srgbClr val="000000"/>
                </a:highlight>
              </a:rPr>
              <a:t> tree in the current block: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4DC0D1-BEEB-5F21-D46B-16545D031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116" y="1566038"/>
            <a:ext cx="7601803" cy="14548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1A3C00-CCC5-8E1D-B8B3-283FC512E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116" y="3432508"/>
            <a:ext cx="6064226" cy="10933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877224-EC9E-9EFB-A4C3-3458F11121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2040" y="4937529"/>
            <a:ext cx="5629996" cy="181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53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825419-CC5A-3BA5-93D4-0E470C05F6BF}"/>
              </a:ext>
            </a:extLst>
          </p:cNvPr>
          <p:cNvSpPr txBox="1"/>
          <p:nvPr/>
        </p:nvSpPr>
        <p:spPr>
          <a:xfrm>
            <a:off x="2662134" y="361828"/>
            <a:ext cx="6645987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400" dirty="0">
                <a:solidFill>
                  <a:srgbClr val="00B0F0"/>
                </a:solidFill>
                <a:highlight>
                  <a:srgbClr val="000000"/>
                </a:highlight>
              </a:rPr>
              <a:t>What was Added/Modified?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46ADD0-8070-9BF7-B6CA-BD9B1FD161FF}"/>
              </a:ext>
            </a:extLst>
          </p:cNvPr>
          <p:cNvSpPr txBox="1"/>
          <p:nvPr/>
        </p:nvSpPr>
        <p:spPr>
          <a:xfrm>
            <a:off x="387943" y="1180799"/>
            <a:ext cx="6470939" cy="31700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highlight>
                  <a:srgbClr val="000000"/>
                </a:highlight>
              </a:rPr>
              <a:t>4. We </a:t>
            </a:r>
            <a:r>
              <a:rPr lang="en-US" sz="2000" b="0" i="0" dirty="0"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used the Segregated Witness (</a:t>
            </a:r>
            <a:r>
              <a:rPr lang="en-US" sz="2000" b="0" i="0" dirty="0" err="1"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SegWit</a:t>
            </a:r>
            <a:r>
              <a:rPr lang="en-US" sz="2000" b="0" i="0" dirty="0"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) protocol,</a:t>
            </a:r>
          </a:p>
          <a:p>
            <a:r>
              <a:rPr lang="en-US" sz="2000" b="0" i="0" dirty="0"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which involves using the witness property of the Transaction</a:t>
            </a:r>
          </a:p>
          <a:p>
            <a:r>
              <a:rPr lang="en-US" sz="2000" b="0" i="0" dirty="0"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class to store the transaction signature in DER format.</a:t>
            </a:r>
          </a:p>
          <a:p>
            <a:r>
              <a:rPr lang="en-US" sz="2000" b="0" i="0" dirty="0"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The witnesses property of the Block class stores</a:t>
            </a:r>
          </a:p>
          <a:p>
            <a:r>
              <a:rPr lang="en-US" sz="2000" b="0" i="0" dirty="0"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the witnesses of all transactions in the block.</a:t>
            </a:r>
          </a:p>
          <a:p>
            <a:r>
              <a:rPr lang="en-US" sz="2000" dirty="0">
                <a:solidFill>
                  <a:srgbClr val="FF0000"/>
                </a:solidFill>
                <a:highlight>
                  <a:srgbClr val="000000"/>
                </a:highlight>
                <a:latin typeface="Söhne"/>
              </a:rPr>
              <a:t>At the “Transaction” class </a:t>
            </a:r>
            <a:r>
              <a:rPr kumimoji="0" lang="he-IL" altLang="he-IL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use</a:t>
            </a:r>
            <a:r>
              <a:rPr kumimoji="0" lang="en-US" altLang="he-IL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d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 </a:t>
            </a:r>
            <a:r>
              <a:rPr kumimoji="0" lang="he-IL" altLang="he-IL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the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 </a:t>
            </a:r>
            <a:r>
              <a:rPr kumimoji="0" lang="en-US" altLang="he-IL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"</a:t>
            </a:r>
            <a:r>
              <a:rPr kumimoji="0" lang="he-IL" altLang="he-IL" sz="2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 Mono"/>
              </a:rPr>
              <a:t>witness</a:t>
            </a:r>
            <a:r>
              <a:rPr kumimoji="0" lang="en-US" altLang="he-IL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 Mono"/>
              </a:rPr>
              <a:t>"</a:t>
            </a:r>
            <a:endParaRPr lang="he-IL" altLang="he-IL" sz="2000" dirty="0">
              <a:solidFill>
                <a:srgbClr val="FF0000"/>
              </a:solidFill>
              <a:highlight>
                <a:srgbClr val="000000"/>
              </a:highlight>
              <a:latin typeface="Söhne"/>
            </a:endParaRPr>
          </a:p>
          <a:p>
            <a:r>
              <a:rPr kumimoji="0" lang="he-IL" altLang="he-IL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property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 </a:t>
            </a:r>
            <a:r>
              <a:rPr kumimoji="0" lang="he-IL" altLang="he-IL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of</a:t>
            </a:r>
            <a:r>
              <a:rPr lang="he-IL" altLang="he-IL" sz="2000" dirty="0">
                <a:solidFill>
                  <a:srgbClr val="FF0000"/>
                </a:solidFill>
                <a:highlight>
                  <a:srgbClr val="000000"/>
                </a:highlight>
                <a:latin typeface="Söhne"/>
              </a:rPr>
              <a:t> </a:t>
            </a:r>
            <a:r>
              <a:rPr kumimoji="0" lang="he-IL" altLang="he-IL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the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 </a:t>
            </a:r>
            <a:r>
              <a:rPr kumimoji="0" lang="he-IL" altLang="he-IL" sz="2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 Mono"/>
              </a:rPr>
              <a:t>Transaction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 </a:t>
            </a:r>
            <a:r>
              <a:rPr kumimoji="0" lang="he-IL" altLang="he-IL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class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 </a:t>
            </a:r>
            <a:r>
              <a:rPr kumimoji="0" lang="he-IL" altLang="he-IL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to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 </a:t>
            </a:r>
            <a:r>
              <a:rPr kumimoji="0" lang="he-IL" altLang="he-IL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store</a:t>
            </a:r>
            <a:endParaRPr lang="he-IL" altLang="he-IL" sz="2000" dirty="0">
              <a:solidFill>
                <a:srgbClr val="FF0000"/>
              </a:solidFill>
              <a:highlight>
                <a:srgbClr val="000000"/>
              </a:highlight>
              <a:latin typeface="Söhne"/>
            </a:endParaRPr>
          </a:p>
          <a:p>
            <a:r>
              <a:rPr kumimoji="0" lang="he-IL" altLang="he-IL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the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 </a:t>
            </a:r>
            <a:r>
              <a:rPr kumimoji="0" lang="he-IL" altLang="he-IL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transaction</a:t>
            </a:r>
            <a:r>
              <a:rPr lang="he-IL" altLang="he-IL" sz="2000" dirty="0">
                <a:solidFill>
                  <a:srgbClr val="FF0000"/>
                </a:solidFill>
                <a:highlight>
                  <a:srgbClr val="000000"/>
                </a:highlight>
                <a:latin typeface="Söhne"/>
              </a:rPr>
              <a:t> </a:t>
            </a:r>
            <a:r>
              <a:rPr kumimoji="0" lang="he-IL" altLang="he-IL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signature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 </a:t>
            </a:r>
            <a:r>
              <a:rPr kumimoji="0" lang="he-IL" altLang="he-IL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in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 DER </a:t>
            </a:r>
            <a:r>
              <a:rPr kumimoji="0" lang="he-IL" altLang="he-IL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format</a:t>
            </a:r>
            <a:r>
              <a:rPr kumimoji="0" lang="en-US" altLang="he-IL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:</a:t>
            </a:r>
            <a:endParaRPr kumimoji="0" lang="he-IL" altLang="he-IL" sz="3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highlight>
                <a:srgbClr val="000000"/>
              </a:highlight>
              <a:latin typeface="Arial" panose="020B0604020202020204" pitchFamily="34" charset="0"/>
            </a:endParaRPr>
          </a:p>
          <a:p>
            <a:endParaRPr lang="en-US" sz="2000" dirty="0">
              <a:solidFill>
                <a:srgbClr val="FF0000"/>
              </a:solidFill>
              <a:highlight>
                <a:srgbClr val="000000"/>
              </a:highlight>
            </a:endParaRPr>
          </a:p>
          <a:p>
            <a:endParaRPr lang="en-US" sz="2000" dirty="0">
              <a:solidFill>
                <a:srgbClr val="FF0000"/>
              </a:solidFill>
              <a:highlight>
                <a:srgbClr val="00000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85CBFF-7B66-AD3F-6F1B-7B2C11ADD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9322" y="1887016"/>
            <a:ext cx="5333118" cy="492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99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825419-CC5A-3BA5-93D4-0E470C05F6BF}"/>
              </a:ext>
            </a:extLst>
          </p:cNvPr>
          <p:cNvSpPr txBox="1"/>
          <p:nvPr/>
        </p:nvSpPr>
        <p:spPr>
          <a:xfrm>
            <a:off x="2662134" y="361828"/>
            <a:ext cx="6645987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400" dirty="0">
                <a:solidFill>
                  <a:srgbClr val="00B0F0"/>
                </a:solidFill>
                <a:highlight>
                  <a:srgbClr val="000000"/>
                </a:highlight>
              </a:rPr>
              <a:t>What was Added/Modified?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5E0035-834B-254D-3384-467A821F3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3972" y="2865759"/>
            <a:ext cx="6618983" cy="39922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47B4652-7B2E-3F17-E3C6-AB4B4014132E}"/>
              </a:ext>
            </a:extLst>
          </p:cNvPr>
          <p:cNvSpPr txBox="1"/>
          <p:nvPr/>
        </p:nvSpPr>
        <p:spPr>
          <a:xfrm>
            <a:off x="92365" y="1131269"/>
            <a:ext cx="6905865" cy="235449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2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I</a:t>
            </a:r>
            <a:r>
              <a:rPr lang="en-US" altLang="he-IL" sz="2100" dirty="0">
                <a:solidFill>
                  <a:srgbClr val="FF0000"/>
                </a:solidFill>
                <a:highlight>
                  <a:srgbClr val="000000"/>
                </a:highlight>
                <a:latin typeface="Söhne"/>
              </a:rPr>
              <a:t>n the Block Class</a:t>
            </a:r>
            <a:r>
              <a:rPr lang="he-IL" altLang="he-IL" sz="2100" dirty="0">
                <a:solidFill>
                  <a:srgbClr val="FF0000"/>
                </a:solidFill>
                <a:highlight>
                  <a:srgbClr val="000000"/>
                </a:highlight>
                <a:latin typeface="Söhne"/>
              </a:rPr>
              <a:t> </a:t>
            </a:r>
            <a:r>
              <a:rPr lang="en-US" altLang="he-IL" sz="2100" dirty="0">
                <a:solidFill>
                  <a:srgbClr val="FF0000"/>
                </a:solidFill>
                <a:highlight>
                  <a:srgbClr val="000000"/>
                </a:highlight>
                <a:latin typeface="Söhne"/>
              </a:rPr>
              <a:t>we</a:t>
            </a:r>
            <a:r>
              <a:rPr lang="he-IL" altLang="he-IL" sz="2100" dirty="0">
                <a:solidFill>
                  <a:srgbClr val="FF0000"/>
                </a:solidFill>
                <a:highlight>
                  <a:srgbClr val="000000"/>
                </a:highlight>
                <a:latin typeface="Söhne"/>
              </a:rPr>
              <a:t> </a:t>
            </a:r>
            <a:r>
              <a:rPr kumimoji="0" lang="he-IL" altLang="he-IL" sz="2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used</a:t>
            </a:r>
            <a:r>
              <a:rPr kumimoji="0" lang="he-IL" altLang="he-IL" sz="2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 </a:t>
            </a:r>
            <a:r>
              <a:rPr kumimoji="0" lang="he-IL" altLang="he-IL" sz="2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to</a:t>
            </a:r>
            <a:r>
              <a:rPr kumimoji="0" lang="he-IL" altLang="he-IL" sz="2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 </a:t>
            </a:r>
            <a:r>
              <a:rPr kumimoji="0" lang="he-IL" altLang="he-IL" sz="2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separate</a:t>
            </a:r>
            <a:r>
              <a:rPr kumimoji="0" lang="he-IL" altLang="he-IL" sz="2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 </a:t>
            </a:r>
            <a:r>
              <a:rPr kumimoji="0" lang="he-IL" altLang="he-IL" sz="2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transaction</a:t>
            </a:r>
            <a:r>
              <a:rPr kumimoji="0" lang="he-IL" altLang="he-IL" sz="2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 </a:t>
            </a:r>
            <a:r>
              <a:rPr kumimoji="0" lang="he-IL" altLang="he-IL" sz="2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signatures</a:t>
            </a:r>
            <a:endParaRPr lang="he-IL" altLang="he-IL" sz="2100" dirty="0">
              <a:solidFill>
                <a:srgbClr val="FF0000"/>
              </a:solidFill>
              <a:highlight>
                <a:srgbClr val="000000"/>
              </a:highlight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(</a:t>
            </a:r>
            <a:r>
              <a:rPr kumimoji="0" lang="he-IL" altLang="he-IL" sz="2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witnesses</a:t>
            </a:r>
            <a:r>
              <a:rPr kumimoji="0" lang="he-IL" altLang="he-IL" sz="2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) </a:t>
            </a:r>
            <a:r>
              <a:rPr kumimoji="0" lang="he-IL" altLang="he-IL" sz="2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from</a:t>
            </a:r>
            <a:r>
              <a:rPr kumimoji="0" lang="he-IL" altLang="he-IL" sz="2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 </a:t>
            </a:r>
            <a:r>
              <a:rPr kumimoji="0" lang="he-IL" altLang="he-IL" sz="2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transaction</a:t>
            </a:r>
            <a:r>
              <a:rPr kumimoji="0" lang="he-IL" altLang="he-IL" sz="2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 </a:t>
            </a:r>
            <a:r>
              <a:rPr kumimoji="0" lang="he-IL" altLang="he-IL" sz="2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data</a:t>
            </a:r>
            <a:r>
              <a:rPr kumimoji="0" lang="he-IL" altLang="he-IL" sz="2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 </a:t>
            </a:r>
            <a:r>
              <a:rPr kumimoji="0" lang="he-IL" altLang="he-IL" sz="2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to</a:t>
            </a:r>
            <a:r>
              <a:rPr kumimoji="0" lang="he-IL" altLang="he-IL" sz="2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 </a:t>
            </a:r>
            <a:r>
              <a:rPr kumimoji="0" lang="he-IL" altLang="he-IL" sz="2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reduce</a:t>
            </a:r>
            <a:r>
              <a:rPr kumimoji="0" lang="he-IL" altLang="he-IL" sz="2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 </a:t>
            </a:r>
            <a:r>
              <a:rPr kumimoji="0" lang="he-IL" altLang="he-IL" sz="2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the</a:t>
            </a:r>
            <a:endParaRPr lang="he-IL" altLang="he-IL" sz="2100" dirty="0">
              <a:solidFill>
                <a:srgbClr val="FF0000"/>
              </a:solidFill>
              <a:highlight>
                <a:srgbClr val="000000"/>
              </a:highlight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size</a:t>
            </a:r>
            <a:r>
              <a:rPr kumimoji="0" lang="he-IL" altLang="he-IL" sz="2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 </a:t>
            </a:r>
            <a:r>
              <a:rPr kumimoji="0" lang="he-IL" altLang="he-IL" sz="2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of</a:t>
            </a:r>
            <a:r>
              <a:rPr kumimoji="0" lang="he-IL" altLang="he-IL" sz="2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 </a:t>
            </a:r>
            <a:r>
              <a:rPr kumimoji="0" lang="he-IL" altLang="he-IL" sz="2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transactions</a:t>
            </a:r>
            <a:r>
              <a:rPr kumimoji="0" lang="he-IL" altLang="he-IL" sz="2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 </a:t>
            </a:r>
            <a:r>
              <a:rPr kumimoji="0" lang="he-IL" altLang="he-IL" sz="2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and</a:t>
            </a:r>
            <a:r>
              <a:rPr kumimoji="0" lang="he-IL" altLang="he-IL" sz="2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 </a:t>
            </a:r>
            <a:r>
              <a:rPr kumimoji="0" lang="he-IL" altLang="he-IL" sz="2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improve</a:t>
            </a:r>
            <a:r>
              <a:rPr kumimoji="0" lang="he-IL" altLang="he-IL" sz="2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 </a:t>
            </a:r>
            <a:r>
              <a:rPr kumimoji="0" lang="he-IL" altLang="he-IL" sz="2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scalability</a:t>
            </a:r>
            <a:r>
              <a:rPr kumimoji="0" lang="he-IL" altLang="he-IL" sz="2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 </a:t>
            </a:r>
            <a:r>
              <a:rPr kumimoji="0" lang="he-IL" altLang="he-IL" sz="2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of</a:t>
            </a:r>
            <a:r>
              <a:rPr kumimoji="0" lang="he-IL" altLang="he-IL" sz="2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 </a:t>
            </a:r>
            <a:r>
              <a:rPr kumimoji="0" lang="he-IL" altLang="he-IL" sz="2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the</a:t>
            </a:r>
            <a:endParaRPr lang="he-IL" altLang="he-IL" sz="2100" dirty="0">
              <a:solidFill>
                <a:srgbClr val="FF0000"/>
              </a:solidFill>
              <a:highlight>
                <a:srgbClr val="000000"/>
              </a:highlight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blockchain</a:t>
            </a:r>
            <a:r>
              <a:rPr kumimoji="0" lang="he-IL" altLang="he-IL" sz="2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. </a:t>
            </a:r>
            <a:r>
              <a:rPr kumimoji="0" lang="he-IL" altLang="he-IL" sz="2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The</a:t>
            </a:r>
            <a:r>
              <a:rPr kumimoji="0" lang="he-IL" altLang="he-IL" sz="2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 </a:t>
            </a:r>
            <a:r>
              <a:rPr kumimoji="0" lang="he-IL" altLang="he-IL" sz="21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 Mono"/>
              </a:rPr>
              <a:t>witnesses</a:t>
            </a:r>
            <a:r>
              <a:rPr kumimoji="0" lang="he-IL" altLang="he-IL" sz="2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 </a:t>
            </a:r>
            <a:r>
              <a:rPr kumimoji="0" lang="he-IL" altLang="he-IL" sz="2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property</a:t>
            </a:r>
            <a:r>
              <a:rPr kumimoji="0" lang="he-IL" altLang="he-IL" sz="2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 </a:t>
            </a:r>
            <a:r>
              <a:rPr kumimoji="0" lang="he-IL" altLang="he-IL" sz="2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in</a:t>
            </a:r>
            <a:r>
              <a:rPr kumimoji="0" lang="he-IL" altLang="he-IL" sz="2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 </a:t>
            </a:r>
            <a:r>
              <a:rPr kumimoji="0" lang="he-IL" altLang="he-IL" sz="2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the</a:t>
            </a:r>
            <a:r>
              <a:rPr kumimoji="0" lang="he-IL" altLang="he-IL" sz="2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 </a:t>
            </a:r>
            <a:r>
              <a:rPr kumimoji="0" lang="he-IL" altLang="he-IL" sz="21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 Mono"/>
              </a:rPr>
              <a:t>Block</a:t>
            </a:r>
            <a:endParaRPr lang="he-IL" altLang="he-IL" sz="2100" dirty="0">
              <a:solidFill>
                <a:srgbClr val="FF0000"/>
              </a:solidFill>
              <a:highlight>
                <a:srgbClr val="000000"/>
              </a:highlight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class</a:t>
            </a:r>
            <a:r>
              <a:rPr kumimoji="0" lang="he-IL" altLang="he-IL" sz="2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 </a:t>
            </a:r>
            <a:r>
              <a:rPr kumimoji="0" lang="he-IL" altLang="he-IL" sz="2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stores</a:t>
            </a:r>
            <a:r>
              <a:rPr kumimoji="0" lang="he-IL" altLang="he-IL" sz="2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 </a:t>
            </a:r>
            <a:r>
              <a:rPr kumimoji="0" lang="he-IL" altLang="he-IL" sz="2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the</a:t>
            </a:r>
            <a:r>
              <a:rPr kumimoji="0" lang="he-IL" altLang="he-IL" sz="2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 </a:t>
            </a:r>
            <a:r>
              <a:rPr kumimoji="0" lang="he-IL" altLang="he-IL" sz="2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witnesses</a:t>
            </a:r>
            <a:r>
              <a:rPr kumimoji="0" lang="he-IL" altLang="he-IL" sz="2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 </a:t>
            </a:r>
            <a:r>
              <a:rPr kumimoji="0" lang="he-IL" altLang="he-IL" sz="2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of</a:t>
            </a:r>
            <a:r>
              <a:rPr kumimoji="0" lang="he-IL" altLang="he-IL" sz="2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 </a:t>
            </a:r>
            <a:r>
              <a:rPr kumimoji="0" lang="he-IL" altLang="he-IL" sz="2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all</a:t>
            </a:r>
            <a:r>
              <a:rPr kumimoji="0" lang="he-IL" altLang="he-IL" sz="2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 </a:t>
            </a:r>
            <a:r>
              <a:rPr kumimoji="0" lang="he-IL" altLang="he-IL" sz="2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transactions</a:t>
            </a:r>
            <a:r>
              <a:rPr kumimoji="0" lang="he-IL" altLang="he-IL" sz="2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 </a:t>
            </a:r>
            <a:r>
              <a:rPr kumimoji="0" lang="he-IL" altLang="he-IL" sz="2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in</a:t>
            </a:r>
            <a:endParaRPr lang="he-IL" altLang="he-IL" sz="2100" dirty="0">
              <a:solidFill>
                <a:srgbClr val="FF0000"/>
              </a:solidFill>
              <a:highlight>
                <a:srgbClr val="000000"/>
              </a:highlight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the</a:t>
            </a:r>
            <a:r>
              <a:rPr kumimoji="0" lang="he-IL" altLang="he-IL" sz="2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 </a:t>
            </a:r>
            <a:r>
              <a:rPr kumimoji="0" lang="he-IL" altLang="he-IL" sz="2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block</a:t>
            </a:r>
            <a:r>
              <a:rPr kumimoji="0" lang="he-IL" altLang="he-IL" sz="2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, </a:t>
            </a:r>
            <a:r>
              <a:rPr kumimoji="0" lang="he-IL" altLang="he-IL" sz="2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which</a:t>
            </a:r>
            <a:r>
              <a:rPr kumimoji="0" lang="he-IL" altLang="he-IL" sz="2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 </a:t>
            </a:r>
            <a:r>
              <a:rPr kumimoji="0" lang="he-IL" altLang="he-IL" sz="2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is</a:t>
            </a:r>
            <a:r>
              <a:rPr kumimoji="0" lang="he-IL" altLang="he-IL" sz="2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 a </a:t>
            </a:r>
            <a:r>
              <a:rPr kumimoji="0" lang="he-IL" altLang="he-IL" sz="2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key</a:t>
            </a:r>
            <a:r>
              <a:rPr kumimoji="0" lang="he-IL" altLang="he-IL" sz="2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 </a:t>
            </a:r>
            <a:r>
              <a:rPr kumimoji="0" lang="he-IL" altLang="he-IL" sz="2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component</a:t>
            </a:r>
            <a:r>
              <a:rPr kumimoji="0" lang="he-IL" altLang="he-IL" sz="2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 </a:t>
            </a:r>
            <a:r>
              <a:rPr kumimoji="0" lang="he-IL" altLang="he-IL" sz="2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of</a:t>
            </a:r>
            <a:r>
              <a:rPr kumimoji="0" lang="he-IL" altLang="he-IL" sz="2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 </a:t>
            </a:r>
            <a:r>
              <a:rPr kumimoji="0" lang="he-IL" altLang="he-IL" sz="2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the</a:t>
            </a:r>
            <a:endParaRPr lang="he-IL" altLang="he-IL" sz="2100" dirty="0">
              <a:solidFill>
                <a:srgbClr val="FF0000"/>
              </a:solidFill>
              <a:highlight>
                <a:srgbClr val="000000"/>
              </a:highlight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SegWit</a:t>
            </a:r>
            <a:r>
              <a:rPr kumimoji="0" lang="he-IL" altLang="he-IL" sz="2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 </a:t>
            </a:r>
            <a:r>
              <a:rPr kumimoji="0" lang="he-IL" altLang="he-IL" sz="2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protocol</a:t>
            </a:r>
            <a:r>
              <a:rPr kumimoji="0" lang="he-IL" altLang="he-IL" sz="2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latin typeface="Söhne"/>
              </a:rPr>
              <a:t>.</a:t>
            </a:r>
            <a:r>
              <a:rPr kumimoji="0" lang="he-IL" altLang="he-IL" sz="2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</a:rPr>
              <a:t> </a:t>
            </a:r>
            <a:endParaRPr kumimoji="0" lang="he-IL" altLang="he-IL" sz="21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highlight>
                <a:srgbClr val="000000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45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825419-CC5A-3BA5-93D4-0E470C05F6BF}"/>
              </a:ext>
            </a:extLst>
          </p:cNvPr>
          <p:cNvSpPr txBox="1"/>
          <p:nvPr/>
        </p:nvSpPr>
        <p:spPr>
          <a:xfrm>
            <a:off x="2662134" y="361828"/>
            <a:ext cx="6645987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400" dirty="0">
                <a:solidFill>
                  <a:srgbClr val="00B0F0"/>
                </a:solidFill>
                <a:highlight>
                  <a:srgbClr val="000000"/>
                </a:highlight>
              </a:rPr>
              <a:t>What was Added/Modified?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D8F801-70DB-9376-F7E2-9C008757E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9042" y="1487794"/>
            <a:ext cx="4062024" cy="48978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A5EC13-BAEB-371B-7F62-C9AF38451684}"/>
              </a:ext>
            </a:extLst>
          </p:cNvPr>
          <p:cNvSpPr txBox="1"/>
          <p:nvPr/>
        </p:nvSpPr>
        <p:spPr>
          <a:xfrm>
            <a:off x="106059" y="838320"/>
            <a:ext cx="7631128" cy="304698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br>
              <a:rPr lang="en-US" sz="3200" dirty="0">
                <a:solidFill>
                  <a:srgbClr val="FFFF00"/>
                </a:solidFill>
                <a:highlight>
                  <a:srgbClr val="000000"/>
                </a:highlight>
              </a:rPr>
            </a:br>
            <a:r>
              <a:rPr lang="en-US" sz="3200" b="0" i="0" dirty="0">
                <a:solidFill>
                  <a:srgbClr val="FFFF00"/>
                </a:solidFill>
                <a:effectLst/>
                <a:highlight>
                  <a:srgbClr val="000000"/>
                </a:highlight>
                <a:latin typeface="Söhne"/>
              </a:rPr>
              <a:t>The program processes all transactions</a:t>
            </a:r>
          </a:p>
          <a:p>
            <a:r>
              <a:rPr lang="en-US" sz="3200" b="0" i="0" dirty="0">
                <a:solidFill>
                  <a:srgbClr val="FFFF00"/>
                </a:solidFill>
                <a:effectLst/>
                <a:highlight>
                  <a:srgbClr val="000000"/>
                </a:highlight>
                <a:latin typeface="Söhne"/>
              </a:rPr>
              <a:t>from the JSON file and prints relevant details</a:t>
            </a:r>
          </a:p>
          <a:p>
            <a:r>
              <a:rPr lang="en-US" sz="3200" b="0" i="0" dirty="0">
                <a:solidFill>
                  <a:srgbClr val="FFFF00"/>
                </a:solidFill>
                <a:effectLst/>
                <a:highlight>
                  <a:srgbClr val="000000"/>
                </a:highlight>
                <a:latin typeface="Söhne"/>
              </a:rPr>
              <a:t>about the blockchain at the end.</a:t>
            </a:r>
          </a:p>
          <a:p>
            <a:r>
              <a:rPr lang="en-US" sz="3200" b="0" i="0" dirty="0">
                <a:solidFill>
                  <a:srgbClr val="FFFF00"/>
                </a:solidFill>
                <a:effectLst/>
                <a:highlight>
                  <a:srgbClr val="000000"/>
                </a:highlight>
                <a:latin typeface="Söhne"/>
              </a:rPr>
              <a:t>We test the bloom filter by searching for</a:t>
            </a:r>
          </a:p>
          <a:p>
            <a:r>
              <a:rPr lang="en-US" sz="3200" b="0" i="0" dirty="0">
                <a:solidFill>
                  <a:srgbClr val="FFFF00"/>
                </a:solidFill>
                <a:effectLst/>
                <a:highlight>
                  <a:srgbClr val="000000"/>
                </a:highlight>
                <a:latin typeface="Söhne"/>
              </a:rPr>
              <a:t>a nonexistent transaction.</a:t>
            </a:r>
            <a:endParaRPr lang="en-US" sz="3200" dirty="0">
              <a:solidFill>
                <a:srgbClr val="FFFF00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9243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4c6b5e1-4c6e-4410-8e0d-770d27b2d06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D0F5A288D9524DAEBDDEE5C62A0B34" ma:contentTypeVersion="6" ma:contentTypeDescription="Create a new document." ma:contentTypeScope="" ma:versionID="d0b9bde2057e663cf4efddcbaeba2164">
  <xsd:schema xmlns:xsd="http://www.w3.org/2001/XMLSchema" xmlns:xs="http://www.w3.org/2001/XMLSchema" xmlns:p="http://schemas.microsoft.com/office/2006/metadata/properties" xmlns:ns3="34c6b5e1-4c6e-4410-8e0d-770d27b2d06e" xmlns:ns4="b5caf9b9-1812-415a-a64c-22814bbe1b38" targetNamespace="http://schemas.microsoft.com/office/2006/metadata/properties" ma:root="true" ma:fieldsID="83d088145139cac40793ea738ea676ae" ns3:_="" ns4:_="">
    <xsd:import namespace="34c6b5e1-4c6e-4410-8e0d-770d27b2d06e"/>
    <xsd:import namespace="b5caf9b9-1812-415a-a64c-22814bbe1b3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c6b5e1-4c6e-4410-8e0d-770d27b2d0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caf9b9-1812-415a-a64c-22814bbe1b38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D59DCA-586F-4287-BA79-C9012DD3D2B6}">
  <ds:schemaRefs>
    <ds:schemaRef ds:uri="http://schemas.microsoft.com/office/2006/documentManagement/types"/>
    <ds:schemaRef ds:uri="http://purl.org/dc/elements/1.1/"/>
    <ds:schemaRef ds:uri="http://purl.org/dc/terms/"/>
    <ds:schemaRef ds:uri="http://www.w3.org/XML/1998/namespace"/>
    <ds:schemaRef ds:uri="34c6b5e1-4c6e-4410-8e0d-770d27b2d06e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b5caf9b9-1812-415a-a64c-22814bbe1b38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2C30DF9-545A-4E24-ABD8-646A8F478F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1286A6-8FD6-4A05-B505-1B1D06F159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c6b5e1-4c6e-4410-8e0d-770d27b2d06e"/>
    <ds:schemaRef ds:uri="b5caf9b9-1812-415a-a64c-22814bbe1b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378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Söhne</vt:lpstr>
      <vt:lpstr>Söhne Mono</vt:lpstr>
      <vt:lpstr>Office Theme</vt:lpstr>
      <vt:lpstr>Blockchain – Task 2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– Task 2</dc:title>
  <dc:creator>Ben Mishael</dc:creator>
  <cp:lastModifiedBy>Ben Mishael</cp:lastModifiedBy>
  <cp:revision>3</cp:revision>
  <dcterms:created xsi:type="dcterms:W3CDTF">2023-05-08T07:33:53Z</dcterms:created>
  <dcterms:modified xsi:type="dcterms:W3CDTF">2023-05-08T21:21:24Z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0x01010079D0F5A288D9524DAEBDDEE5C62A0B34</vt:lpwstr>
  </property>
</Properties>
</file>