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68" r:id="rId4"/>
    <p:sldId id="269" r:id="rId5"/>
    <p:sldId id="270" r:id="rId6"/>
    <p:sldId id="271" r:id="rId7"/>
    <p:sldId id="273" r:id="rId8"/>
    <p:sldId id="272" r:id="rId9"/>
    <p:sldId id="274" r:id="rId10"/>
    <p:sldId id="275" r:id="rId11"/>
    <p:sldId id="276" r:id="rId12"/>
    <p:sldId id="27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73" d="100"/>
          <a:sy n="73" d="100"/>
        </p:scale>
        <p:origin x="618" y="78"/>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8/7/2021</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8/7/2021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smtClean="0"/>
              <a:t>Click to edit Master title style</a:t>
            </a:r>
            <a:endParaRPr lang="en-US" noProof="0"/>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smtClean="0"/>
              <a:t>Click to edit Master title style</a:t>
            </a:r>
            <a:endParaRPr lang="en-US" noProof="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smtClean="0"/>
              <a:t>Click to edit Master title style</a:t>
            </a:r>
            <a:endParaRPr lang="en-US" noProof="0"/>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smtClean="0"/>
              <a:t>Click to edit Master title style</a:t>
            </a:r>
            <a:endParaRPr lang="en-US" noProof="0"/>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n-US" dirty="0"/>
              <a:t>Robotic </a:t>
            </a:r>
            <a:r>
              <a:rPr lang="en-US" dirty="0" smtClean="0"/>
              <a:t>Finger</a:t>
            </a:r>
            <a:br>
              <a:rPr lang="en-US" dirty="0" smtClean="0"/>
            </a:br>
            <a:endParaRPr lang="en-US"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smtClean="0"/>
              <a:t>Mechatronics Final Project</a:t>
            </a:r>
            <a:endParaRPr lang="en-US" noProof="1"/>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pic>
        <p:nvPicPr>
          <p:cNvPr id="13" name="Picture Placeholder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282" b="7282"/>
          <a:stretch>
            <a:fillRect/>
          </a:stretch>
        </p:blipFill>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5200857" cy="1547813"/>
          </a:xfrm>
        </p:spPr>
        <p:txBody>
          <a:bodyPr/>
          <a:lstStyle/>
          <a:p>
            <a:r>
              <a:rPr lang="en-US" sz="3000" dirty="0" smtClean="0"/>
              <a:t>3. Robotic finger</a:t>
            </a:r>
            <a:br>
              <a:rPr lang="en-US" sz="3000" dirty="0" smtClean="0"/>
            </a:br>
            <a:r>
              <a:rPr lang="en-US" sz="3000" dirty="0" smtClean="0"/>
              <a:t>3-4. </a:t>
            </a:r>
            <a:r>
              <a:rPr lang="en-US" sz="3200" dirty="0"/>
              <a:t>Building The Robot</a:t>
            </a:r>
            <a:r>
              <a:rPr lang="en-US" sz="3200" dirty="0" smtClean="0"/>
              <a:t/>
            </a:r>
            <a:br>
              <a:rPr lang="en-US" sz="3200" dirty="0" smtClean="0"/>
            </a:br>
            <a:r>
              <a:rPr lang="en-US" sz="2000" dirty="0" smtClean="0"/>
              <a:t>In this part we first concatenate 3D-printed parts with a servo motor and a pulley and 3 pins. </a:t>
            </a:r>
            <a:br>
              <a:rPr lang="en-US" sz="2000" dirty="0" smtClean="0"/>
            </a:br>
            <a:r>
              <a:rPr lang="en-US" sz="2000" dirty="0" smtClean="0"/>
              <a:t>Then with the position number obtained from </a:t>
            </a:r>
            <a:r>
              <a:rPr lang="en-US" sz="2000" dirty="0" err="1" smtClean="0"/>
              <a:t>mediapipe</a:t>
            </a:r>
            <a:r>
              <a:rPr lang="en-US" sz="2000" dirty="0" smtClean="0"/>
              <a:t>, the servo motor rotate properly. </a:t>
            </a:r>
            <a:br>
              <a:rPr lang="en-US" sz="2000" dirty="0" smtClean="0"/>
            </a:br>
            <a:r>
              <a:rPr lang="en-US" sz="2000" dirty="0" smtClean="0"/>
              <a:t>We should mention that the equilibrium position for the finger is the pointing position and each time with the use of </a:t>
            </a:r>
            <a:r>
              <a:rPr lang="en-US" sz="2000" dirty="0"/>
              <a:t>a  elastic </a:t>
            </a:r>
            <a:r>
              <a:rPr lang="en-US" sz="2000" dirty="0" smtClean="0"/>
              <a:t>string it goes to the pointing position. </a:t>
            </a:r>
            <a:br>
              <a:rPr lang="en-US" sz="2000" dirty="0" smtClean="0"/>
            </a:br>
            <a:endParaRPr lang="en-US" sz="2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10</a:t>
            </a:fld>
            <a:endParaRPr lang="en-US" dirty="0"/>
          </a:p>
        </p:txBody>
      </p:sp>
      <p:pic>
        <p:nvPicPr>
          <p:cNvPr id="15" name="Picture Placeholder 14"/>
          <p:cNvPicPr>
            <a:picLocks noGrp="1" noChangeAspect="1"/>
          </p:cNvPicPr>
          <p:nvPr>
            <p:ph type="pic" sz="quarter" idx="10"/>
          </p:nvPr>
        </p:nvPicPr>
        <p:blipFill>
          <a:blip r:embed="rId2"/>
          <a:srcRect t="10135" b="10135"/>
          <a:stretch>
            <a:fillRect/>
          </a:stretch>
        </p:blipFill>
        <p:spPr>
          <a:prstGeom prst="rect">
            <a:avLst/>
          </a:prstGeom>
        </p:spPr>
      </p:pic>
    </p:spTree>
    <p:extLst>
      <p:ext uri="{BB962C8B-B14F-4D97-AF65-F5344CB8AC3E}">
        <p14:creationId xmlns:p14="http://schemas.microsoft.com/office/powerpoint/2010/main" val="131545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5718093" cy="1547813"/>
          </a:xfrm>
        </p:spPr>
        <p:txBody>
          <a:bodyPr/>
          <a:lstStyle/>
          <a:p>
            <a:r>
              <a:rPr lang="en-US" sz="3000" dirty="0" smtClean="0"/>
              <a:t>3. Robotic finger</a:t>
            </a:r>
            <a:br>
              <a:rPr lang="en-US" sz="3000" dirty="0" smtClean="0"/>
            </a:br>
            <a:r>
              <a:rPr lang="en-US" sz="3000" dirty="0" smtClean="0"/>
              <a:t>3-5. </a:t>
            </a:r>
            <a:r>
              <a:rPr lang="en-US" sz="3200" dirty="0"/>
              <a:t>Arduino </a:t>
            </a:r>
            <a:r>
              <a:rPr lang="en-US" sz="3200" dirty="0" smtClean="0"/>
              <a:t>Coding</a:t>
            </a:r>
            <a:br>
              <a:rPr lang="en-US" sz="3200" dirty="0" smtClean="0"/>
            </a:br>
            <a:r>
              <a:rPr lang="en-US" sz="2000" dirty="0" smtClean="0"/>
              <a:t>this part do two major tasks: </a:t>
            </a:r>
            <a:br>
              <a:rPr lang="en-US" sz="2000" dirty="0" smtClean="0"/>
            </a:br>
            <a:r>
              <a:rPr lang="en-US" sz="2000" dirty="0" smtClean="0"/>
              <a:t>1. </a:t>
            </a:r>
            <a:r>
              <a:rPr lang="en-US" sz="2000" dirty="0"/>
              <a:t> </a:t>
            </a:r>
            <a:r>
              <a:rPr lang="en-US" sz="2000" dirty="0" smtClean="0"/>
              <a:t>Sending </a:t>
            </a:r>
            <a:r>
              <a:rPr lang="en-US" sz="2000" dirty="0"/>
              <a:t>commands to the servo motor and moving the robot </a:t>
            </a:r>
            <a:r>
              <a:rPr lang="en-US" sz="2000" dirty="0" smtClean="0"/>
              <a:t/>
            </a:r>
            <a:br>
              <a:rPr lang="en-US" sz="2000" dirty="0" smtClean="0"/>
            </a:br>
            <a:r>
              <a:rPr lang="en-US" sz="2000" dirty="0" smtClean="0"/>
              <a:t>2</a:t>
            </a:r>
            <a:r>
              <a:rPr lang="en-US" sz="2000" dirty="0"/>
              <a:t>. Providing a connection between python code and the robot using the serial port (serial window in Arduino</a:t>
            </a:r>
            <a:r>
              <a:rPr lang="en-US" sz="2000" dirty="0" smtClean="0"/>
              <a:t>).</a:t>
            </a:r>
            <a:br>
              <a:rPr lang="en-US" sz="2000" dirty="0" smtClean="0"/>
            </a:br>
            <a:r>
              <a:rPr lang="en-US" sz="3200" dirty="0" smtClean="0"/>
              <a:t/>
            </a:r>
            <a:br>
              <a:rPr lang="en-US" sz="3200" dirty="0" smtClean="0"/>
            </a:br>
            <a:endParaRPr lang="en-US" sz="2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11</a:t>
            </a:fld>
            <a:endParaRPr lang="en-US"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222" r="17222"/>
          <a:stretch>
            <a:fillRect/>
          </a:stretch>
        </p:blipFill>
        <p:spPr/>
      </p:pic>
    </p:spTree>
    <p:extLst>
      <p:ext uri="{BB962C8B-B14F-4D97-AF65-F5344CB8AC3E}">
        <p14:creationId xmlns:p14="http://schemas.microsoft.com/office/powerpoint/2010/main" val="4232598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5718093" cy="1547813"/>
          </a:xfrm>
        </p:spPr>
        <p:txBody>
          <a:bodyPr/>
          <a:lstStyle/>
          <a:p>
            <a:r>
              <a:rPr lang="en-US" sz="3000" dirty="0" smtClean="0"/>
              <a:t>4</a:t>
            </a:r>
            <a:r>
              <a:rPr lang="en-US" sz="3000" dirty="0"/>
              <a:t>. Conclusion and Future work</a:t>
            </a:r>
            <a:r>
              <a:rPr lang="en-US" sz="3200" dirty="0" smtClean="0"/>
              <a:t/>
            </a:r>
            <a:br>
              <a:rPr lang="en-US" sz="3200" dirty="0" smtClean="0"/>
            </a:br>
            <a:r>
              <a:rPr lang="en-US" sz="2000" dirty="0" smtClean="0"/>
              <a:t>After testing our robot several times we conclude that it works properly. </a:t>
            </a:r>
            <a:br>
              <a:rPr lang="en-US" sz="2000" dirty="0" smtClean="0"/>
            </a:br>
            <a:r>
              <a:rPr lang="en-US" sz="2000" dirty="0" smtClean="0"/>
              <a:t>For or future work, we can build the whole hand and apply this project for all fingers. This robotic hand can be use in a wide range of a robotic structures. </a:t>
            </a:r>
            <a:br>
              <a:rPr lang="en-US" sz="2000" dirty="0" smtClean="0"/>
            </a:br>
            <a:r>
              <a:rPr lang="en-US" sz="2000" dirty="0" smtClean="0"/>
              <a:t>In order to improve our work, we can use several motors so that we </a:t>
            </a:r>
            <a:r>
              <a:rPr lang="en-US" sz="2000" dirty="0"/>
              <a:t>can illustrate </a:t>
            </a:r>
            <a:r>
              <a:rPr lang="en-US" sz="2000" dirty="0" smtClean="0"/>
              <a:t>the exact hand position. </a:t>
            </a:r>
            <a:r>
              <a:rPr lang="en-US" sz="3200" dirty="0" smtClean="0"/>
              <a:t/>
            </a:r>
            <a:br>
              <a:rPr lang="en-US" sz="3200" dirty="0" smtClean="0"/>
            </a:br>
            <a:endParaRPr lang="en-US" sz="2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12</a:t>
            </a:fld>
            <a:endParaRPr lang="en-US"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222" r="17222"/>
          <a:stretch>
            <a:fillRect/>
          </a:stretch>
        </p:blipFill>
        <p:spPr/>
      </p:pic>
    </p:spTree>
    <p:extLst>
      <p:ext uri="{BB962C8B-B14F-4D97-AF65-F5344CB8AC3E}">
        <p14:creationId xmlns:p14="http://schemas.microsoft.com/office/powerpoint/2010/main" val="2740818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793428" y="489905"/>
            <a:ext cx="3759807" cy="1547813"/>
          </a:xfrm>
        </p:spPr>
        <p:txBody>
          <a:bodyPr/>
          <a:lstStyle/>
          <a:p>
            <a:r>
              <a:rPr lang="en-US" dirty="0"/>
              <a:t>Thank You</a:t>
            </a:r>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794861" y="2037718"/>
            <a:ext cx="5411975" cy="2955959"/>
          </a:xfrm>
        </p:spPr>
        <p:txBody>
          <a:bodyPr/>
          <a:lstStyle/>
          <a:p>
            <a:r>
              <a:rPr lang="en-US" sz="2000" dirty="0" err="1"/>
              <a:t>Farnoush</a:t>
            </a:r>
            <a:r>
              <a:rPr lang="en-US" sz="2000" dirty="0"/>
              <a:t> </a:t>
            </a:r>
            <a:r>
              <a:rPr lang="en-US" sz="2000" dirty="0" err="1"/>
              <a:t>Baghestani</a:t>
            </a:r>
            <a:r>
              <a:rPr lang="en-US" sz="2000" dirty="0"/>
              <a:t> (810196422) </a:t>
            </a:r>
            <a:endParaRPr lang="en-US" sz="2000" dirty="0" smtClean="0"/>
          </a:p>
          <a:p>
            <a:r>
              <a:rPr lang="en-US" sz="2000" dirty="0" err="1" smtClean="0"/>
              <a:t>Setareh</a:t>
            </a:r>
            <a:r>
              <a:rPr lang="en-US" sz="2000" dirty="0" smtClean="0"/>
              <a:t> </a:t>
            </a:r>
            <a:r>
              <a:rPr lang="en-US" sz="2000" dirty="0" err="1"/>
              <a:t>Soltanieh</a:t>
            </a:r>
            <a:r>
              <a:rPr lang="en-US" sz="2000" dirty="0"/>
              <a:t> (810196640) </a:t>
            </a:r>
            <a:endParaRPr lang="en-US" sz="2000" dirty="0" smtClean="0"/>
          </a:p>
          <a:p>
            <a:r>
              <a:rPr lang="en-US" sz="2000" dirty="0" smtClean="0"/>
              <a:t>Behnam </a:t>
            </a:r>
            <a:r>
              <a:rPr lang="en-US" sz="2000" dirty="0" err="1"/>
              <a:t>Moradkhani</a:t>
            </a:r>
            <a:r>
              <a:rPr lang="en-US" sz="2000" dirty="0"/>
              <a:t> (810196559) </a:t>
            </a:r>
            <a:endParaRPr lang="en-US" sz="2000" dirty="0" smtClean="0"/>
          </a:p>
          <a:p>
            <a:r>
              <a:rPr lang="en-US" sz="2000" dirty="0" err="1" smtClean="0"/>
              <a:t>Niusha</a:t>
            </a:r>
            <a:r>
              <a:rPr lang="en-US" sz="2000" dirty="0" smtClean="0"/>
              <a:t> </a:t>
            </a:r>
            <a:r>
              <a:rPr lang="en-US" sz="2000" dirty="0" err="1"/>
              <a:t>Mirhakimi</a:t>
            </a:r>
            <a:r>
              <a:rPr lang="en-US" sz="2000" dirty="0"/>
              <a:t> (810196569) </a:t>
            </a:r>
            <a:endParaRPr lang="en-US" sz="2000" dirty="0" smtClean="0"/>
          </a:p>
          <a:p>
            <a:r>
              <a:rPr lang="en-US" sz="2000" dirty="0" err="1" smtClean="0"/>
              <a:t>Erfan</a:t>
            </a:r>
            <a:r>
              <a:rPr lang="en-US" sz="2000" dirty="0" smtClean="0"/>
              <a:t> </a:t>
            </a:r>
            <a:r>
              <a:rPr lang="en-US" sz="2000" dirty="0" err="1"/>
              <a:t>Vahabi</a:t>
            </a:r>
            <a:r>
              <a:rPr lang="en-US" sz="2000" dirty="0"/>
              <a:t> (810196677)</a:t>
            </a:r>
            <a:endParaRPr lang="en-US" sz="2000" noProof="1"/>
          </a:p>
        </p:txBody>
      </p:sp>
      <p:grpSp>
        <p:nvGrpSpPr>
          <p:cNvPr id="25" name="Group 24">
            <a:extLst>
              <a:ext uri="{FF2B5EF4-FFF2-40B4-BE49-F238E27FC236}">
                <a16:creationId xmlns:a16="http://schemas.microsoft.com/office/drawing/2014/main" id="{F0F12597-AABE-455F-AE27-B788519B2040}"/>
              </a:ext>
              <a:ext uri="{C183D7F6-B498-43B3-948B-1728B52AA6E4}">
                <adec:decorative xmlns=""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Placeholder 10"/>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130" r="17130"/>
          <a:stretch>
            <a:fillRect/>
          </a:stretch>
        </p:blipFill>
        <p:spPr/>
      </p:pic>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73834" y="2481141"/>
            <a:ext cx="4702093" cy="1547813"/>
          </a:xfrm>
        </p:spPr>
        <p:txBody>
          <a:bodyPr/>
          <a:lstStyle/>
          <a:p>
            <a:r>
              <a:rPr lang="en-US" sz="3000" dirty="0" smtClean="0"/>
              <a:t>1. Abstract</a:t>
            </a:r>
            <a:br>
              <a:rPr lang="en-US" sz="3000" dirty="0" smtClean="0"/>
            </a:br>
            <a:r>
              <a:rPr lang="en-US" sz="3000" dirty="0" smtClean="0"/>
              <a:t>2. Introduction</a:t>
            </a:r>
            <a:br>
              <a:rPr lang="en-US" sz="3000" dirty="0" smtClean="0"/>
            </a:br>
            <a:r>
              <a:rPr lang="en-US" sz="3000" dirty="0" smtClean="0"/>
              <a:t>3. Robotic Finger</a:t>
            </a:r>
            <a:br>
              <a:rPr lang="en-US" sz="3000" dirty="0" smtClean="0"/>
            </a:br>
            <a:r>
              <a:rPr lang="en-US" sz="3000" dirty="0" smtClean="0"/>
              <a:t>4. Conclusion and Future work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pic>
        <p:nvPicPr>
          <p:cNvPr id="17" name="Picture Placeholder 16"/>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74" r="6174"/>
          <a:stretch>
            <a:fillRect/>
          </a:stretch>
        </p:blipFill>
        <p:spPr>
          <a:xfrm>
            <a:off x="7804352" y="1"/>
            <a:ext cx="4386220" cy="6677644"/>
          </a:xfrm>
        </p:spPr>
      </p:pic>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1. Abstract</a:t>
            </a:r>
            <a:br>
              <a:rPr lang="en-US" sz="3000" dirty="0" smtClean="0"/>
            </a:br>
            <a:r>
              <a:rPr lang="en-US" sz="2000" dirty="0"/>
              <a:t>T</a:t>
            </a:r>
            <a:r>
              <a:rPr lang="en-US" sz="2000" dirty="0" smtClean="0"/>
              <a:t>his project’s goal is to build </a:t>
            </a:r>
            <a:r>
              <a:rPr lang="en-US" sz="2000" dirty="0"/>
              <a:t>a robotic finger </a:t>
            </a:r>
            <a:r>
              <a:rPr lang="en-US" sz="2000" dirty="0" smtClean="0"/>
              <a:t>which </a:t>
            </a:r>
            <a:r>
              <a:rPr lang="en-US" sz="2000" dirty="0"/>
              <a:t>tracks the motion of a human </a:t>
            </a:r>
            <a:r>
              <a:rPr lang="en-US" sz="2000" dirty="0" smtClean="0"/>
              <a:t>finger.  In the following parts we are going to discuss different parts of this project namely: </a:t>
            </a:r>
            <a:br>
              <a:rPr lang="en-US" sz="2000" dirty="0" smtClean="0"/>
            </a:br>
            <a:r>
              <a:rPr lang="en-US" sz="2000" dirty="0" smtClean="0"/>
              <a:t>1. 3D-printing of the designed parts in SOLIDWORKS</a:t>
            </a:r>
            <a:br>
              <a:rPr lang="en-US" sz="2000" dirty="0" smtClean="0"/>
            </a:br>
            <a:r>
              <a:rPr lang="en-US" sz="2000" dirty="0" smtClean="0"/>
              <a:t>2. </a:t>
            </a:r>
            <a:r>
              <a:rPr lang="en-US" sz="2000" dirty="0"/>
              <a:t>applying robot vision using </a:t>
            </a:r>
            <a:r>
              <a:rPr lang="en-US" sz="2000" dirty="0" err="1" smtClean="0"/>
              <a:t>mediapipe</a:t>
            </a:r>
            <a:r>
              <a:rPr lang="en-US" sz="2000" dirty="0" smtClean="0"/>
              <a:t> </a:t>
            </a:r>
            <a:br>
              <a:rPr lang="en-US" sz="2000" dirty="0" smtClean="0"/>
            </a:br>
            <a:r>
              <a:rPr lang="en-US" sz="2000" dirty="0" smtClean="0"/>
              <a:t>3. </a:t>
            </a:r>
            <a:r>
              <a:rPr lang="en-US" sz="2000" dirty="0"/>
              <a:t>coding Arduino and building the </a:t>
            </a:r>
            <a:r>
              <a:rPr lang="en-US" sz="2000" dirty="0" smtClean="0"/>
              <a:t>ultimate</a:t>
            </a:r>
            <a:br>
              <a:rPr lang="en-US" sz="2000" dirty="0" smtClean="0"/>
            </a:br>
            <a:r>
              <a:rPr lang="en-US" sz="3000" dirty="0" smtClean="0"/>
              <a:t/>
            </a:r>
            <a:br>
              <a:rPr lang="en-US" sz="3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3</a:t>
            </a:fld>
            <a:endParaRPr lang="en-US"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67" r="6267"/>
          <a:stretch>
            <a:fillRect/>
          </a:stretch>
        </p:blipFill>
        <p:spPr/>
      </p:pic>
    </p:spTree>
    <p:extLst>
      <p:ext uri="{BB962C8B-B14F-4D97-AF65-F5344CB8AC3E}">
        <p14:creationId xmlns:p14="http://schemas.microsoft.com/office/powerpoint/2010/main" val="27809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2. Introduction </a:t>
            </a:r>
            <a:br>
              <a:rPr lang="en-US" sz="3000" dirty="0" smtClean="0"/>
            </a:br>
            <a:r>
              <a:rPr lang="en-US" sz="2000" dirty="0" smtClean="0"/>
              <a:t>This research can be accounted as the base </a:t>
            </a:r>
            <a:r>
              <a:rPr lang="en-US" sz="2000" dirty="0"/>
              <a:t>of mind-controlled artificial </a:t>
            </a:r>
            <a:r>
              <a:rPr lang="en-US" sz="2000" dirty="0" smtClean="0"/>
              <a:t>limbs projects and also humanoid robots. </a:t>
            </a:r>
            <a:br>
              <a:rPr lang="en-US" sz="2000" dirty="0" smtClean="0"/>
            </a:br>
            <a:r>
              <a:rPr lang="en-US" sz="2000" dirty="0"/>
              <a:t/>
            </a:r>
            <a:br>
              <a:rPr lang="en-US" sz="2000" dirty="0"/>
            </a:br>
            <a:r>
              <a:rPr lang="en-US" sz="2000" dirty="0" smtClean="0"/>
              <a:t/>
            </a:r>
            <a:br>
              <a:rPr lang="en-US" sz="2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4</a:t>
            </a:fld>
            <a:endParaRPr lang="en-US" dirty="0"/>
          </a:p>
        </p:txBody>
      </p:sp>
      <p:pic>
        <p:nvPicPr>
          <p:cNvPr id="19" name="Picture Placeholder 1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267" r="6267"/>
          <a:stretch>
            <a:fillRect/>
          </a:stretch>
        </p:blipFill>
        <p:spPr/>
      </p:pic>
    </p:spTree>
    <p:extLst>
      <p:ext uri="{BB962C8B-B14F-4D97-AF65-F5344CB8AC3E}">
        <p14:creationId xmlns:p14="http://schemas.microsoft.com/office/powerpoint/2010/main" val="370187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3. Robotic finger</a:t>
            </a:r>
            <a:br>
              <a:rPr lang="en-US" sz="3000" dirty="0" smtClean="0"/>
            </a:br>
            <a:r>
              <a:rPr lang="en-US" sz="3000" dirty="0" smtClean="0"/>
              <a:t>3-1. 3D-printing </a:t>
            </a:r>
            <a:br>
              <a:rPr lang="en-US" sz="3000" dirty="0" smtClean="0"/>
            </a:br>
            <a:r>
              <a:rPr lang="en-US" sz="2000" dirty="0" smtClean="0"/>
              <a:t>In this part we use the STL files of a previous project in the same field. Because we only need the index finger we only printed that finger. </a:t>
            </a:r>
            <a:r>
              <a:rPr lang="en-US" sz="3000" dirty="0" smtClean="0"/>
              <a:t/>
            </a:r>
            <a:br>
              <a:rPr lang="en-US" sz="3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5</a:t>
            </a:fld>
            <a:endParaRPr lang="en-US" dirty="0"/>
          </a:p>
        </p:txBody>
      </p:sp>
      <p:pic>
        <p:nvPicPr>
          <p:cNvPr id="15" name="Picture Placeholder 14"/>
          <p:cNvPicPr>
            <a:picLocks noGrp="1" noChangeAspect="1"/>
          </p:cNvPicPr>
          <p:nvPr>
            <p:ph type="pic" sz="quarter" idx="10"/>
          </p:nvPr>
        </p:nvPicPr>
        <p:blipFill>
          <a:blip r:embed="rId2"/>
          <a:srcRect l="8242" r="8242"/>
          <a:stretch>
            <a:fillRect/>
          </a:stretch>
        </p:blipFill>
        <p:spPr>
          <a:prstGeom prst="rect">
            <a:avLst/>
          </a:prstGeom>
        </p:spPr>
      </p:pic>
    </p:spTree>
    <p:extLst>
      <p:ext uri="{BB962C8B-B14F-4D97-AF65-F5344CB8AC3E}">
        <p14:creationId xmlns:p14="http://schemas.microsoft.com/office/powerpoint/2010/main" val="278968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3. Robotic finger</a:t>
            </a:r>
            <a:br>
              <a:rPr lang="en-US" sz="3000" dirty="0" smtClean="0"/>
            </a:br>
            <a:r>
              <a:rPr lang="en-US" sz="3000" dirty="0" smtClean="0"/>
              <a:t>3-2. </a:t>
            </a:r>
            <a:r>
              <a:rPr lang="en-US" sz="3200" dirty="0"/>
              <a:t>Robot </a:t>
            </a:r>
            <a:r>
              <a:rPr lang="en-US" sz="3200" dirty="0" smtClean="0"/>
              <a:t>Vision</a:t>
            </a:r>
            <a:br>
              <a:rPr lang="en-US" sz="3200" dirty="0" smtClean="0"/>
            </a:br>
            <a:r>
              <a:rPr lang="en-US" sz="2000" dirty="0" smtClean="0"/>
              <a:t>for the sake of robot vision we use </a:t>
            </a:r>
            <a:r>
              <a:rPr lang="en-US" sz="2000" dirty="0" err="1" smtClean="0"/>
              <a:t>mediapipe</a:t>
            </a:r>
            <a:r>
              <a:rPr lang="en-US" sz="2000" dirty="0" smtClean="0"/>
              <a:t> library from python. This system </a:t>
            </a:r>
            <a:r>
              <a:rPr lang="en-US" sz="2000" dirty="0"/>
              <a:t>employs machine learning to infer 21 landmarks of the </a:t>
            </a:r>
            <a:r>
              <a:rPr lang="en-US" sz="2000" dirty="0" smtClean="0"/>
              <a:t>hand. </a:t>
            </a:r>
            <a:r>
              <a:rPr lang="en-US" sz="3200" dirty="0" smtClean="0"/>
              <a:t/>
            </a:r>
            <a:br>
              <a:rPr lang="en-US" sz="3200" dirty="0" smtClean="0"/>
            </a:br>
            <a:r>
              <a:rPr lang="en-US" sz="3000" dirty="0" smtClean="0"/>
              <a:t/>
            </a:r>
            <a:br>
              <a:rPr lang="en-US" sz="3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6</a:t>
            </a:fld>
            <a:endParaRPr lang="en-US" dirty="0"/>
          </a:p>
        </p:txBody>
      </p:sp>
      <p:sp>
        <p:nvSpPr>
          <p:cNvPr id="5" name="Picture Placeholder 4"/>
          <p:cNvSpPr>
            <a:spLocks noGrp="1"/>
          </p:cNvSpPr>
          <p:nvPr>
            <p:ph type="pic" sz="quarter" idx="10"/>
          </p:nvPr>
        </p:nvSpPr>
        <p:spPr/>
      </p:sp>
      <p:pic>
        <p:nvPicPr>
          <p:cNvPr id="8" name="Picture 7"/>
          <p:cNvPicPr>
            <a:picLocks noChangeAspect="1"/>
          </p:cNvPicPr>
          <p:nvPr/>
        </p:nvPicPr>
        <p:blipFill>
          <a:blip r:embed="rId2"/>
          <a:stretch>
            <a:fillRect/>
          </a:stretch>
        </p:blipFill>
        <p:spPr>
          <a:xfrm>
            <a:off x="7799670" y="1"/>
            <a:ext cx="4392330" cy="6677644"/>
          </a:xfrm>
          <a:prstGeom prst="rect">
            <a:avLst/>
          </a:prstGeom>
        </p:spPr>
      </p:pic>
    </p:spTree>
    <p:extLst>
      <p:ext uri="{BB962C8B-B14F-4D97-AF65-F5344CB8AC3E}">
        <p14:creationId xmlns:p14="http://schemas.microsoft.com/office/powerpoint/2010/main" val="184210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3. Robotic finger</a:t>
            </a:r>
            <a:br>
              <a:rPr lang="en-US" sz="3000" dirty="0" smtClean="0"/>
            </a:br>
            <a:r>
              <a:rPr lang="en-US" sz="3000" dirty="0" smtClean="0"/>
              <a:t>3-2. </a:t>
            </a:r>
            <a:r>
              <a:rPr lang="en-US" sz="3200" dirty="0"/>
              <a:t>Robot </a:t>
            </a:r>
            <a:r>
              <a:rPr lang="en-US" sz="3200" dirty="0" smtClean="0"/>
              <a:t>Vision</a:t>
            </a:r>
            <a:br>
              <a:rPr lang="en-US" sz="3200" dirty="0" smtClean="0"/>
            </a:br>
            <a:r>
              <a:rPr lang="en-US" sz="2000" dirty="0" smtClean="0"/>
              <a:t>First we need to calculate each joint’s angel. In this regard, we use the following formula.  which a, b, and c are the detected landmarks obtained from the system .</a:t>
            </a:r>
            <a:br>
              <a:rPr lang="en-US" sz="2000" dirty="0" smtClean="0"/>
            </a:br>
            <a:r>
              <a:rPr lang="en-US" sz="2000" dirty="0"/>
              <a:t/>
            </a:r>
            <a:br>
              <a:rPr lang="en-US" sz="2000" dirty="0"/>
            </a:br>
            <a:r>
              <a:rPr lang="en-US" sz="3000" dirty="0" smtClean="0"/>
              <a:t/>
            </a:r>
            <a:br>
              <a:rPr lang="en-US" sz="3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7</a:t>
            </a:fld>
            <a:endParaRPr lang="en-US" dirty="0"/>
          </a:p>
        </p:txBody>
      </p:sp>
      <p:pic>
        <p:nvPicPr>
          <p:cNvPr id="19" name="Picture 18"/>
          <p:cNvPicPr>
            <a:picLocks noChangeAspect="1"/>
          </p:cNvPicPr>
          <p:nvPr/>
        </p:nvPicPr>
        <p:blipFill>
          <a:blip r:embed="rId2"/>
          <a:stretch>
            <a:fillRect/>
          </a:stretch>
        </p:blipFill>
        <p:spPr>
          <a:xfrm>
            <a:off x="565150" y="4046003"/>
            <a:ext cx="6591300" cy="762000"/>
          </a:xfrm>
          <a:prstGeom prst="rect">
            <a:avLst/>
          </a:prstGeom>
        </p:spPr>
      </p:pic>
      <p:pic>
        <p:nvPicPr>
          <p:cNvPr id="22" name="Picture Placeholder 21"/>
          <p:cNvPicPr>
            <a:picLocks noGrp="1" noChangeAspect="1"/>
          </p:cNvPicPr>
          <p:nvPr>
            <p:ph type="pic" sz="quarter" idx="10"/>
          </p:nvPr>
        </p:nvPicPr>
        <p:blipFill>
          <a:blip r:embed="rId3"/>
          <a:srcRect t="1489" b="1489"/>
          <a:stretch>
            <a:fillRect/>
          </a:stretch>
        </p:blipFill>
        <p:spPr>
          <a:prstGeom prst="rect">
            <a:avLst/>
          </a:prstGeom>
        </p:spPr>
      </p:pic>
    </p:spTree>
    <p:extLst>
      <p:ext uri="{BB962C8B-B14F-4D97-AF65-F5344CB8AC3E}">
        <p14:creationId xmlns:p14="http://schemas.microsoft.com/office/powerpoint/2010/main" val="156723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4702093" cy="1547813"/>
          </a:xfrm>
        </p:spPr>
        <p:txBody>
          <a:bodyPr/>
          <a:lstStyle/>
          <a:p>
            <a:r>
              <a:rPr lang="en-US" sz="3000" dirty="0" smtClean="0"/>
              <a:t>3. Robotic finger</a:t>
            </a:r>
            <a:br>
              <a:rPr lang="en-US" sz="3000" dirty="0" smtClean="0"/>
            </a:br>
            <a:r>
              <a:rPr lang="en-US" sz="3000" dirty="0" smtClean="0"/>
              <a:t>3-2. </a:t>
            </a:r>
            <a:r>
              <a:rPr lang="en-US" sz="3200" dirty="0"/>
              <a:t>Robot </a:t>
            </a:r>
            <a:r>
              <a:rPr lang="en-US" sz="3200" dirty="0" smtClean="0"/>
              <a:t>Vision</a:t>
            </a:r>
            <a:br>
              <a:rPr lang="en-US" sz="3200" dirty="0" smtClean="0"/>
            </a:br>
            <a:r>
              <a:rPr lang="en-US" sz="2000" dirty="0" smtClean="0"/>
              <a:t>As we mentioned before our project’s goal is to show 10 different postures of a finger. Thus when we capture each joint’s angle, we must decide which posture should our artificial finger take </a:t>
            </a:r>
            <a:r>
              <a:rPr lang="en-US" sz="3000" dirty="0" smtClean="0"/>
              <a:t/>
            </a:r>
            <a:br>
              <a:rPr lang="en-US" sz="3000" dirty="0" smtClean="0"/>
            </a:br>
            <a:r>
              <a:rPr lang="en-US" sz="3000" dirty="0" smtClean="0"/>
              <a:t/>
            </a:r>
            <a:br>
              <a:rPr lang="en-US" sz="3000" dirty="0" smtClean="0"/>
            </a:b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8</a:t>
            </a:fld>
            <a:endParaRPr lang="en-US" dirty="0"/>
          </a:p>
        </p:txBody>
      </p:sp>
      <p:sp>
        <p:nvSpPr>
          <p:cNvPr id="5" name="Picture Placeholder 4"/>
          <p:cNvSpPr>
            <a:spLocks noGrp="1"/>
          </p:cNvSpPr>
          <p:nvPr>
            <p:ph type="pic" sz="quarter" idx="10"/>
          </p:nvPr>
        </p:nvSpPr>
        <p:spPr/>
      </p:sp>
      <p:pic>
        <p:nvPicPr>
          <p:cNvPr id="8" name="Picture 7"/>
          <p:cNvPicPr>
            <a:picLocks noChangeAspect="1"/>
          </p:cNvPicPr>
          <p:nvPr/>
        </p:nvPicPr>
        <p:blipFill>
          <a:blip r:embed="rId2"/>
          <a:stretch>
            <a:fillRect/>
          </a:stretch>
        </p:blipFill>
        <p:spPr>
          <a:xfrm>
            <a:off x="7799670" y="1"/>
            <a:ext cx="4392330" cy="6677644"/>
          </a:xfrm>
          <a:prstGeom prst="rect">
            <a:avLst/>
          </a:prstGeom>
        </p:spPr>
      </p:pic>
    </p:spTree>
    <p:extLst>
      <p:ext uri="{BB962C8B-B14F-4D97-AF65-F5344CB8AC3E}">
        <p14:creationId xmlns:p14="http://schemas.microsoft.com/office/powerpoint/2010/main" val="145005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1264598" y="4264686"/>
            <a:ext cx="5200857" cy="1547813"/>
          </a:xfrm>
        </p:spPr>
        <p:txBody>
          <a:bodyPr/>
          <a:lstStyle/>
          <a:p>
            <a:r>
              <a:rPr lang="en-US" sz="3000" dirty="0" smtClean="0"/>
              <a:t>3. Robotic finger</a:t>
            </a:r>
            <a:br>
              <a:rPr lang="en-US" sz="3000" dirty="0" smtClean="0"/>
            </a:br>
            <a:r>
              <a:rPr lang="en-US" sz="3000" dirty="0" smtClean="0"/>
              <a:t>3-3. </a:t>
            </a:r>
            <a:r>
              <a:rPr lang="en-US" sz="3200" dirty="0" smtClean="0"/>
              <a:t>Matlab simulation </a:t>
            </a:r>
            <a:br>
              <a:rPr lang="en-US" sz="3200" dirty="0" smtClean="0"/>
            </a:br>
            <a:r>
              <a:rPr lang="en-US" sz="2000" dirty="0" smtClean="0"/>
              <a:t>In this part we use </a:t>
            </a:r>
            <a:r>
              <a:rPr lang="en-US" sz="2000" dirty="0" err="1" smtClean="0"/>
              <a:t>matlab</a:t>
            </a:r>
            <a:r>
              <a:rPr lang="en-US" sz="2000" dirty="0"/>
              <a:t> </a:t>
            </a:r>
            <a:r>
              <a:rPr lang="en-US" sz="2000" dirty="0" smtClean="0"/>
              <a:t>Simulink to represent </a:t>
            </a:r>
            <a:r>
              <a:rPr lang="en-US" sz="2000" dirty="0"/>
              <a:t>the appearances and functionality of the </a:t>
            </a:r>
            <a:r>
              <a:rPr lang="en-US" sz="2000" dirty="0" smtClean="0"/>
              <a:t>model. </a:t>
            </a:r>
            <a:br>
              <a:rPr lang="en-US" sz="2000" dirty="0" smtClean="0"/>
            </a:br>
            <a:r>
              <a:rPr lang="en-US" sz="2000" dirty="0" smtClean="0"/>
              <a:t>Using the input signal which is a number between 0 to 9, we can specify the joints position. </a:t>
            </a:r>
            <a:br>
              <a:rPr lang="en-US" sz="2000" dirty="0" smtClean="0"/>
            </a:br>
            <a:r>
              <a:rPr lang="en-US" sz="2000" dirty="0" smtClean="0"/>
              <a:t>In order to check that our model is working properly, we write the position of the real finger in each time in a CSV file and also write the position of the simulated hand in a another CSV file, then compare these files together. </a:t>
            </a:r>
            <a:endParaRPr lang="en-US" sz="3000"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9</a:t>
            </a:fld>
            <a:endParaRPr lang="en-US" dirty="0"/>
          </a:p>
        </p:txBody>
      </p:sp>
      <p:pic>
        <p:nvPicPr>
          <p:cNvPr id="17" name="Picture Placeholder 16"/>
          <p:cNvPicPr>
            <a:picLocks noGrp="1" noChangeAspect="1"/>
          </p:cNvPicPr>
          <p:nvPr>
            <p:ph type="pic" sz="quarter" idx="10"/>
          </p:nvPr>
        </p:nvPicPr>
        <p:blipFill>
          <a:blip r:embed="rId2"/>
          <a:srcRect l="3043" r="3043"/>
          <a:stretch>
            <a:fillRect/>
          </a:stretch>
        </p:blipFill>
        <p:spPr>
          <a:prstGeom prst="rect">
            <a:avLst/>
          </a:prstGeom>
        </p:spPr>
      </p:pic>
    </p:spTree>
    <p:extLst>
      <p:ext uri="{BB962C8B-B14F-4D97-AF65-F5344CB8AC3E}">
        <p14:creationId xmlns:p14="http://schemas.microsoft.com/office/powerpoint/2010/main" val="3584702102"/>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0</TotalTime>
  <Words>86</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Lucida Sans Typewriter</vt:lpstr>
      <vt:lpstr>Times New Roman</vt:lpstr>
      <vt:lpstr>Tw Cen MT</vt:lpstr>
      <vt:lpstr>Office Theme</vt:lpstr>
      <vt:lpstr>Robotic Finger </vt:lpstr>
      <vt:lpstr>1. Abstract 2. Introduction 3. Robotic Finger 4. Conclusion and Future work  </vt:lpstr>
      <vt:lpstr>1. Abstract This project’s goal is to build a robotic finger which tracks the motion of a human finger.  In the following parts we are going to discuss different parts of this project namely:  1. 3D-printing of the designed parts in SOLIDWORKS 2. applying robot vision using mediapipe  3. coding Arduino and building the ultimate   </vt:lpstr>
      <vt:lpstr>2. Introduction  This research can be accounted as the base of mind-controlled artificial limbs projects and also humanoid robots.     </vt:lpstr>
      <vt:lpstr>3. Robotic finger 3-1. 3D-printing  In this part we use the STL files of a previous project in the same field. Because we only need the index finger we only printed that finger.   </vt:lpstr>
      <vt:lpstr>3. Robotic finger 3-2. Robot Vision for the sake of robot vision we use mediapipe library from python. This system employs machine learning to infer 21 landmarks of the hand.    </vt:lpstr>
      <vt:lpstr>3. Robotic finger 3-2. Robot Vision First we need to calculate each joint’s angel. In this regard, we use the following formula.  which a, b, and c are the detected landmarks obtained from the system .    </vt:lpstr>
      <vt:lpstr>3. Robotic finger 3-2. Robot Vision As we mentioned before our project’s goal is to show 10 different postures of a finger. Thus when we capture each joint’s angle, we must decide which posture should our artificial finger take   </vt:lpstr>
      <vt:lpstr>3. Robotic finger 3-3. Matlab simulation  In this part we use matlab Simulink to represent the appearances and functionality of the model.  Using the input signal which is a number between 0 to 9, we can specify the joints position.  In order to check that our model is working properly, we write the position of the real finger in each time in a CSV file and also write the position of the simulated hand in a another CSV file, then compare these files together. </vt:lpstr>
      <vt:lpstr>3. Robotic finger 3-4. Building The Robot In this part we first concatenate 3D-printed parts with a servo motor and a pulley and 3 pins.  Then with the position number obtained from mediapipe, the servo motor rotate properly.  We should mention that the equilibrium position for the finger is the pointing position and each time with the use of a  elastic string it goes to the pointing position.  </vt:lpstr>
      <vt:lpstr>3. Robotic finger 3-5. Arduino Coding this part do two major tasks:  1.  Sending commands to the servo motor and moving the robot  2. Providing a connection between python code and the robot using the serial port (serial window in Arduino).  </vt:lpstr>
      <vt:lpstr>4. Conclusion and Future work After testing our robot several times we conclude that it works properly.  For or future work, we can build the whole hand and apply this project for all fingers. This robotic hand can be use in a wide range of a robotic structures.  In order to improve our work, we can use several motors so that we can illustrate the exact hand position.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2021-08-06T15:44:52Z</dcterms:created>
  <dcterms:modified xsi:type="dcterms:W3CDTF">2021-08-07T09:10:39Z</dcterms:modified>
</cp:coreProperties>
</file>