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45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57785">
              <a:lnSpc>
                <a:spcPts val="11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57785">
              <a:lnSpc>
                <a:spcPts val="11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57785">
              <a:lnSpc>
                <a:spcPts val="11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57785">
              <a:lnSpc>
                <a:spcPts val="11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57785">
              <a:lnSpc>
                <a:spcPts val="11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93002" y="9917379"/>
            <a:ext cx="20700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57785">
              <a:lnSpc>
                <a:spcPts val="11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18" Type="http://schemas.openxmlformats.org/officeDocument/2006/relationships/slide" Target="slide21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17" Type="http://schemas.openxmlformats.org/officeDocument/2006/relationships/slide" Target="slide20.xml"/><Relationship Id="rId2" Type="http://schemas.openxmlformats.org/officeDocument/2006/relationships/slide" Target="slide3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5" Type="http://schemas.openxmlformats.org/officeDocument/2006/relationships/slide" Target="slide18.xml"/><Relationship Id="rId10" Type="http://schemas.openxmlformats.org/officeDocument/2006/relationships/slide" Target="slide13.xml"/><Relationship Id="rId19" Type="http://schemas.openxmlformats.org/officeDocument/2006/relationships/slide" Target="slide22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39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38.xml"/><Relationship Id="rId17" Type="http://schemas.openxmlformats.org/officeDocument/2006/relationships/slide" Target="slide44.xml"/><Relationship Id="rId2" Type="http://schemas.openxmlformats.org/officeDocument/2006/relationships/slide" Target="slide24.xml"/><Relationship Id="rId16" Type="http://schemas.openxmlformats.org/officeDocument/2006/relationships/slide" Target="slide4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2.xml"/><Relationship Id="rId11" Type="http://schemas.openxmlformats.org/officeDocument/2006/relationships/slide" Target="slide37.xml"/><Relationship Id="rId5" Type="http://schemas.openxmlformats.org/officeDocument/2006/relationships/slide" Target="slide31.xml"/><Relationship Id="rId15" Type="http://schemas.openxmlformats.org/officeDocument/2006/relationships/slide" Target="slide42.xml"/><Relationship Id="rId10" Type="http://schemas.openxmlformats.org/officeDocument/2006/relationships/slide" Target="slide36.xml"/><Relationship Id="rId4" Type="http://schemas.openxmlformats.org/officeDocument/2006/relationships/slide" Target="slide30.xml"/><Relationship Id="rId9" Type="http://schemas.openxmlformats.org/officeDocument/2006/relationships/slide" Target="slide35.xml"/><Relationship Id="rId14" Type="http://schemas.openxmlformats.org/officeDocument/2006/relationships/slide" Target="slide4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29.xml"/><Relationship Id="rId7" Type="http://schemas.openxmlformats.org/officeDocument/2006/relationships/slide" Target="slide3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1.xml"/><Relationship Id="rId10" Type="http://schemas.openxmlformats.org/officeDocument/2006/relationships/slide" Target="slide39.xml"/><Relationship Id="rId4" Type="http://schemas.openxmlformats.org/officeDocument/2006/relationships/slide" Target="slide30.xml"/><Relationship Id="rId9" Type="http://schemas.openxmlformats.org/officeDocument/2006/relationships/slide" Target="slide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3784219"/>
            <a:ext cx="5078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CATHOLIC </a:t>
            </a:r>
            <a:r>
              <a:rPr sz="1600" b="1" dirty="0">
                <a:latin typeface="Times New Roman"/>
                <a:cs typeface="Times New Roman"/>
              </a:rPr>
              <a:t>UNIVERSITY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EASTERN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AFRICA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5280" y="4687950"/>
            <a:ext cx="56971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latin typeface="Times New Roman"/>
                <a:cs typeface="Times New Roman"/>
              </a:rPr>
              <a:t>SCI 400: RESEARCH PROJECT PROPOSAL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196223"/>
            <a:ext cx="301307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00"/>
              </a:spcBef>
              <a:tabLst>
                <a:tab pos="1296670" algn="l"/>
                <a:tab pos="1473200" algn="l"/>
                <a:tab pos="1748789" algn="l"/>
                <a:tab pos="1805305" algn="l"/>
                <a:tab pos="1988185" algn="l"/>
                <a:tab pos="2419350" algn="l"/>
                <a:tab pos="2785745" algn="l"/>
              </a:tabLst>
            </a:pPr>
            <a:r>
              <a:rPr sz="1600" spc="-10" dirty="0">
                <a:latin typeface="Times New Roman"/>
                <a:cs typeface="Times New Roman"/>
              </a:rPr>
              <a:t>SUBMITTED</a:t>
            </a:r>
            <a:r>
              <a:rPr sz="1600" dirty="0">
                <a:latin typeface="Times New Roman"/>
                <a:cs typeface="Times New Roman"/>
              </a:rPr>
              <a:t>		</a:t>
            </a:r>
            <a:r>
              <a:rPr sz="1600" spc="-2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			</a:t>
            </a:r>
            <a:r>
              <a:rPr sz="1600" spc="-10" dirty="0">
                <a:latin typeface="Times New Roman"/>
                <a:cs typeface="Times New Roman"/>
              </a:rPr>
              <a:t>PARTIAL REQUIREMENTS</a:t>
            </a:r>
            <a:r>
              <a:rPr sz="1600" dirty="0">
                <a:latin typeface="Times New Roman"/>
                <a:cs typeface="Times New Roman"/>
              </a:rPr>
              <a:t>		</a:t>
            </a:r>
            <a:r>
              <a:rPr sz="1600" spc="-25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BACHELOR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SCIENCE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IN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0608" y="8196223"/>
            <a:ext cx="274891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360" algn="r">
              <a:lnSpc>
                <a:spcPct val="143700"/>
              </a:lnSpc>
              <a:spcBef>
                <a:spcPts val="100"/>
              </a:spcBef>
              <a:tabLst>
                <a:tab pos="964565" algn="l"/>
                <a:tab pos="1310640" algn="l"/>
                <a:tab pos="1449070" algn="l"/>
                <a:tab pos="1782445" algn="l"/>
                <a:tab pos="2339975" algn="l"/>
                <a:tab pos="2472690" algn="l"/>
              </a:tabLst>
            </a:pPr>
            <a:r>
              <a:rPr sz="1600" spc="-10" dirty="0">
                <a:latin typeface="Times New Roman"/>
                <a:cs typeface="Times New Roman"/>
              </a:rPr>
              <a:t>FULFILLMENT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AWARD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		</a:t>
            </a:r>
            <a:r>
              <a:rPr sz="1600" spc="-10" dirty="0">
                <a:latin typeface="Times New Roman"/>
                <a:cs typeface="Times New Roman"/>
              </a:rPr>
              <a:t>DEGREE</a:t>
            </a:r>
            <a:r>
              <a:rPr sz="1600" dirty="0">
                <a:latin typeface="Times New Roman"/>
                <a:cs typeface="Times New Roman"/>
              </a:rPr>
              <a:t>		</a:t>
            </a:r>
            <a:r>
              <a:rPr sz="1600" spc="-25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COMPUTER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SCIENCE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9356546"/>
            <a:ext cx="4349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/>
                <a:cs typeface="Times New Roman"/>
              </a:rPr>
              <a:t>CATHOLIC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UNIVERSITY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EASTERN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AFRICA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222" y="491192"/>
            <a:ext cx="3425464" cy="312352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5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41769" y="9917379"/>
            <a:ext cx="1181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latin typeface="Calibri"/>
                <a:cs typeface="Calibri"/>
              </a:rPr>
              <a:t>ix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771896"/>
            <a:ext cx="5756910" cy="635508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45"/>
              </a:spcBef>
            </a:pPr>
            <a:r>
              <a:rPr sz="1400" dirty="0">
                <a:latin typeface="Times New Roman"/>
                <a:cs typeface="Times New Roman"/>
              </a:rPr>
              <a:t>DEFINITION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KEY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TERMS</a:t>
            </a:r>
            <a:endParaRPr sz="14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600"/>
              </a:lnSpc>
              <a:spcBef>
                <a:spcPts val="165"/>
              </a:spcBef>
            </a:pPr>
            <a:r>
              <a:rPr sz="1100" b="1" dirty="0">
                <a:latin typeface="Times New Roman"/>
                <a:cs typeface="Times New Roman"/>
              </a:rPr>
              <a:t>Occupancy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Sensors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Devices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detect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presence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vehicles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spaces,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for </a:t>
            </a:r>
            <a:r>
              <a:rPr sz="1100" spc="-10" dirty="0">
                <a:latin typeface="Times New Roman"/>
                <a:cs typeface="Times New Roman"/>
              </a:rPr>
              <a:t>real-</a:t>
            </a:r>
            <a:r>
              <a:rPr sz="1100" dirty="0">
                <a:latin typeface="Times New Roman"/>
                <a:cs typeface="Times New Roman"/>
              </a:rPr>
              <a:t>time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monitoring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availability.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805"/>
              </a:spcBef>
            </a:pPr>
            <a:r>
              <a:rPr sz="1100" b="1" dirty="0">
                <a:latin typeface="Times New Roman"/>
                <a:cs typeface="Times New Roman"/>
              </a:rPr>
              <a:t>RFID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(Radio-</a:t>
            </a:r>
            <a:r>
              <a:rPr sz="1100" b="1" dirty="0">
                <a:latin typeface="Times New Roman"/>
                <a:cs typeface="Times New Roman"/>
              </a:rPr>
              <a:t>Frequency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Identification):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Technology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automatic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identification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tracking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vehicles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through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radio-frequency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tags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cards.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600"/>
              </a:lnSpc>
              <a:spcBef>
                <a:spcPts val="805"/>
              </a:spcBef>
            </a:pPr>
            <a:r>
              <a:rPr sz="1100" b="1" dirty="0">
                <a:latin typeface="Times New Roman"/>
                <a:cs typeface="Times New Roman"/>
              </a:rPr>
              <a:t>License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Plate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Recognition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(LPR):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Technology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optical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character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recognition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read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vehicle </a:t>
            </a:r>
            <a:r>
              <a:rPr sz="1100" dirty="0">
                <a:latin typeface="Times New Roman"/>
                <a:cs typeface="Times New Roman"/>
              </a:rPr>
              <a:t>license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plates,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often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automated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exit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systems.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  <a:spcBef>
                <a:spcPts val="800"/>
              </a:spcBef>
            </a:pPr>
            <a:r>
              <a:rPr sz="1100" b="1" dirty="0">
                <a:latin typeface="Times New Roman"/>
                <a:cs typeface="Times New Roman"/>
              </a:rPr>
              <a:t>CPMS</a:t>
            </a:r>
            <a:r>
              <a:rPr sz="1100" b="1" spc="2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(Car</a:t>
            </a:r>
            <a:r>
              <a:rPr sz="1100" b="1" spc="1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Park</a:t>
            </a:r>
            <a:r>
              <a:rPr sz="1100" b="1" spc="2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Management</a:t>
            </a:r>
            <a:r>
              <a:rPr sz="1100" b="1" spc="2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System):</a:t>
            </a:r>
            <a:r>
              <a:rPr sz="1100" b="1" spc="2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helps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control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garage.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805"/>
              </a:spcBef>
            </a:pPr>
            <a:r>
              <a:rPr sz="1100" b="1" spc="-10" dirty="0">
                <a:latin typeface="Times New Roman"/>
                <a:cs typeface="Times New Roman"/>
              </a:rPr>
              <a:t>Ticket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Dispenser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Mechanism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issues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tickets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upon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entry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often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used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conjunction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payment</a:t>
            </a:r>
            <a:r>
              <a:rPr sz="1100" spc="-10" dirty="0">
                <a:latin typeface="Times New Roman"/>
                <a:cs typeface="Times New Roman"/>
              </a:rPr>
              <a:t> systems.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600"/>
              </a:lnSpc>
              <a:spcBef>
                <a:spcPts val="805"/>
              </a:spcBef>
            </a:pPr>
            <a:r>
              <a:rPr sz="1100" b="1" dirty="0">
                <a:latin typeface="Times New Roman"/>
                <a:cs typeface="Times New Roman"/>
              </a:rPr>
              <a:t>Payment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Gateway: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Online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service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facilitates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electronic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payments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fees,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users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through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various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methods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credit/debit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cards,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mobile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wallets,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prepaid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cards.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805"/>
              </a:spcBef>
            </a:pPr>
            <a:r>
              <a:rPr sz="1100" b="1" dirty="0">
                <a:latin typeface="Times New Roman"/>
                <a:cs typeface="Times New Roman"/>
              </a:rPr>
              <a:t>Reservation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System: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pre-book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advance,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often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online </a:t>
            </a:r>
            <a:r>
              <a:rPr sz="1100" dirty="0">
                <a:latin typeface="Times New Roman"/>
                <a:cs typeface="Times New Roman"/>
              </a:rPr>
              <a:t>platforms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mobile </a:t>
            </a:r>
            <a:r>
              <a:rPr sz="1100" spc="-10" dirty="0">
                <a:latin typeface="Times New Roman"/>
                <a:cs typeface="Times New Roman"/>
              </a:rPr>
              <a:t>applications.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4700"/>
              </a:lnSpc>
              <a:spcBef>
                <a:spcPts val="775"/>
              </a:spcBef>
            </a:pPr>
            <a:r>
              <a:rPr sz="1100" b="1" dirty="0">
                <a:latin typeface="Times New Roman"/>
                <a:cs typeface="Times New Roman"/>
              </a:rPr>
              <a:t>Dynamic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Pricing: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Pricing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strategy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adjusts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factors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demand, time </a:t>
            </a:r>
            <a:r>
              <a:rPr sz="1100" spc="-25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day,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events,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aimed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optimizing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revenue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utilization.</a:t>
            </a: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4100"/>
              </a:lnSpc>
              <a:spcBef>
                <a:spcPts val="790"/>
              </a:spcBef>
            </a:pPr>
            <a:r>
              <a:rPr sz="1100" b="1" dirty="0">
                <a:latin typeface="Times New Roman"/>
                <a:cs typeface="Times New Roman"/>
              </a:rPr>
              <a:t>Integration: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Process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connecting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coordinating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different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components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within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car </a:t>
            </a:r>
            <a:r>
              <a:rPr sz="1100" dirty="0">
                <a:latin typeface="Times New Roman"/>
                <a:cs typeface="Times New Roman"/>
              </a:rPr>
              <a:t>park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payment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access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control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systems,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traffic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management systems.</a:t>
            </a: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600"/>
              </a:lnSpc>
              <a:spcBef>
                <a:spcPts val="790"/>
              </a:spcBef>
            </a:pPr>
            <a:r>
              <a:rPr sz="1100" b="1" dirty="0">
                <a:latin typeface="Times New Roman"/>
                <a:cs typeface="Times New Roman"/>
              </a:rPr>
              <a:t>User Experience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(UX):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overall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experience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satisfaction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interacting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park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including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factors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ease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convenience,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effectiveness.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r>
              <a:rPr spc="-50"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38529"/>
            <a:ext cx="5758815" cy="8652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1: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1600">
              <a:latin typeface="Times New Roman"/>
              <a:cs typeface="Times New Roman"/>
            </a:endParaRPr>
          </a:p>
          <a:p>
            <a:pPr marL="377825" lvl="1" indent="-365125" algn="just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  <a:tabLst>
                <a:tab pos="37782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700"/>
              </a:lnSpc>
              <a:spcBef>
                <a:spcPts val="5"/>
              </a:spcBef>
            </a:pPr>
            <a:r>
              <a:rPr sz="1200" spc="-2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vehicle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owners,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44%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population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owning </a:t>
            </a:r>
            <a:r>
              <a:rPr sz="1200" spc="-5" dirty="0">
                <a:latin typeface="Times New Roman"/>
                <a:cs typeface="Times New Roman"/>
              </a:rPr>
              <a:t>cars,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urgent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solutions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urban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locations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like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Thika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Road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Mall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face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significant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challenges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management,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leading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 congestion,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wasted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reduced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productivity.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Studies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have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much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38%</a:t>
            </a:r>
            <a:r>
              <a:rPr sz="1200" spc="-5" dirty="0">
                <a:latin typeface="Times New Roman"/>
                <a:cs typeface="Times New Roman"/>
              </a:rPr>
              <a:t> of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peak-hour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Nairobi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caused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drivers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searching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spaces,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inconveniences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motorists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negatively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impacts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businesses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centres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restaurants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(Smith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&amp;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Joh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son,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2020).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digital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spc="-10" dirty="0">
                <a:latin typeface="Times New Roman"/>
                <a:cs typeface="Times New Roman"/>
              </a:rPr>
              <a:t>where </a:t>
            </a:r>
            <a:r>
              <a:rPr sz="1200" spc="-5" dirty="0">
                <a:latin typeface="Times New Roman"/>
                <a:cs typeface="Times New Roman"/>
              </a:rPr>
              <a:t>drivers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assess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available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spaces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navigate</a:t>
            </a:r>
            <a:r>
              <a:rPr sz="1200" spc="-5" dirty="0">
                <a:latin typeface="Times New Roman"/>
                <a:cs typeface="Times New Roman"/>
              </a:rPr>
              <a:t> 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one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suitable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them</a:t>
            </a:r>
            <a:r>
              <a:rPr sz="1200" dirty="0">
                <a:latin typeface="Times New Roman"/>
                <a:cs typeface="Times New Roman"/>
              </a:rPr>
              <a:t> would </a:t>
            </a:r>
            <a:r>
              <a:rPr sz="1200" spc="-10" dirty="0">
                <a:latin typeface="Times New Roman"/>
                <a:cs typeface="Times New Roman"/>
              </a:rPr>
              <a:t>streamline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operations.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user-friendly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accessible,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potentially </a:t>
            </a:r>
            <a:r>
              <a:rPr sz="1200" spc="-10" dirty="0">
                <a:latin typeface="Times New Roman"/>
                <a:cs typeface="Times New Roman"/>
              </a:rPr>
              <a:t>contributing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economic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growth,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increase</a:t>
            </a:r>
            <a:r>
              <a:rPr sz="1200" spc="-5" dirty="0">
                <a:latin typeface="Times New Roman"/>
                <a:cs typeface="Times New Roman"/>
              </a:rPr>
              <a:t> 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-13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377825" lvl="1" indent="-365125" algn="just">
              <a:lnSpc>
                <a:spcPct val="100000"/>
              </a:lnSpc>
              <a:buFont typeface="Times New Roman"/>
              <a:buAutoNum type="arabicPeriod" startAt="2"/>
              <a:tabLst>
                <a:tab pos="377825" algn="l"/>
              </a:tabLst>
            </a:pPr>
            <a:r>
              <a:rPr sz="1300" b="1" spc="-10" dirty="0">
                <a:latin typeface="Times New Roman"/>
                <a:cs typeface="Times New Roman"/>
              </a:rPr>
              <a:t>Background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study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essential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commercial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hubs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Thika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Road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Mall,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vehicle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turnover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inefficiencies.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semi-automated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inadequate,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especially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peak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periods,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failing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growing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expectations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visitors. Addressing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advanced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optimize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space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utilization,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enhance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experience,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operational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Modern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RFID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number-plate </a:t>
            </a:r>
            <a:r>
              <a:rPr sz="1200" dirty="0">
                <a:latin typeface="Times New Roman"/>
                <a:cs typeface="Times New Roman"/>
              </a:rPr>
              <a:t>recognitions,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occupancy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sensors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bases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CPMS.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availability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end-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convenience.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Furthermore,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payment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essential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since </a:t>
            </a:r>
            <a:r>
              <a:rPr sz="1200" dirty="0">
                <a:latin typeface="Times New Roman"/>
                <a:cs typeface="Times New Roman"/>
              </a:rPr>
              <a:t>people have 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perspectives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data </a:t>
            </a:r>
            <a:r>
              <a:rPr sz="1200" spc="-10" dirty="0">
                <a:latin typeface="Times New Roman"/>
                <a:cs typeface="Times New Roman"/>
              </a:rPr>
              <a:t>security.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CPMS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Thika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Road Mall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ease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maximum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utilization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achieved,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curb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side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illegal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minimized,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hence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congestion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pollution.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quickly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out </a:t>
            </a:r>
            <a:r>
              <a:rPr sz="1200" spc="-20" dirty="0">
                <a:latin typeface="Times New Roman"/>
                <a:cs typeface="Times New Roman"/>
              </a:rPr>
              <a:t>quickly, </a:t>
            </a:r>
            <a:r>
              <a:rPr sz="1200" spc="-10" dirty="0">
                <a:latin typeface="Times New Roman"/>
                <a:cs typeface="Times New Roman"/>
              </a:rPr>
              <a:t>reducing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10" dirty="0">
                <a:latin typeface="Times New Roman"/>
                <a:cs typeface="Times New Roman"/>
              </a:rPr>
              <a:t> wastage,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curtailing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 congestion.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introduction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dynamic </a:t>
            </a:r>
            <a:r>
              <a:rPr sz="1200" dirty="0">
                <a:latin typeface="Times New Roman"/>
                <a:cs typeface="Times New Roman"/>
              </a:rPr>
              <a:t>pricing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mechanisms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cashless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revenues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satisfaction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economy.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well-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CPMS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toward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Thika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Road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Mall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r>
              <a:rPr spc="-50"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11529"/>
            <a:ext cx="5758180" cy="880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435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accessible,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efficient,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sustainable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offering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modern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urban transportation's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pressing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challenges.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200">
              <a:latin typeface="Times New Roman"/>
              <a:cs typeface="Times New Roman"/>
            </a:endParaRPr>
          </a:p>
          <a:p>
            <a:pPr marL="377825" lvl="1" indent="-365125" algn="just">
              <a:lnSpc>
                <a:spcPct val="100000"/>
              </a:lnSpc>
              <a:buFont typeface="Times New Roman"/>
              <a:buAutoNum type="arabicPeriod" startAt="3"/>
              <a:tabLst>
                <a:tab pos="377825" algn="l"/>
              </a:tabLst>
            </a:pPr>
            <a:r>
              <a:rPr sz="1200" b="1" dirty="0">
                <a:latin typeface="Times New Roman"/>
                <a:cs typeface="Times New Roman"/>
              </a:rPr>
              <a:t>Problem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Most car park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institutions have led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 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 congestion,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wastage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decreased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revenue.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usage,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revenue,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experience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utilizing 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careful </a:t>
            </a:r>
            <a:r>
              <a:rPr sz="1200" dirty="0">
                <a:latin typeface="Times New Roman"/>
                <a:cs typeface="Times New Roman"/>
              </a:rPr>
              <a:t>planning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organization.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Currently,</a:t>
            </a:r>
            <a:r>
              <a:rPr sz="1200" dirty="0">
                <a:latin typeface="Times New Roman"/>
                <a:cs typeface="Times New Roman"/>
              </a:rPr>
              <a:t> cars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parked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restricted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causing a lot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brought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frustrations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guards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377825" lvl="1" indent="-365125" algn="just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4"/>
              <a:tabLst>
                <a:tab pos="377825" algn="l"/>
              </a:tabLst>
            </a:pPr>
            <a:r>
              <a:rPr sz="1300" b="1" dirty="0">
                <a:latin typeface="Times New Roman"/>
                <a:cs typeface="Times New Roman"/>
              </a:rPr>
              <a:t>Main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objective</a:t>
            </a:r>
            <a:endParaRPr sz="13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675"/>
              </a:spcBef>
            </a:pPr>
            <a:r>
              <a:rPr sz="1200" spc="-2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congestion.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377825" lvl="1" indent="-365125">
              <a:lnSpc>
                <a:spcPct val="100000"/>
              </a:lnSpc>
              <a:buFont typeface="Times New Roman"/>
              <a:buAutoNum type="arabicPeriod" startAt="5"/>
              <a:tabLst>
                <a:tab pos="377825" algn="l"/>
              </a:tabLst>
            </a:pPr>
            <a:r>
              <a:rPr sz="1300" b="1" dirty="0">
                <a:latin typeface="Times New Roman"/>
                <a:cs typeface="Times New Roman"/>
              </a:rPr>
              <a:t>Specific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objective</a:t>
            </a:r>
            <a:endParaRPr sz="1300">
              <a:latin typeface="Times New Roman"/>
              <a:cs typeface="Times New Roman"/>
            </a:endParaRPr>
          </a:p>
          <a:p>
            <a:pPr marL="926465" lvl="2" indent="-309245">
              <a:lnSpc>
                <a:spcPct val="100000"/>
              </a:lnSpc>
              <a:spcBef>
                <a:spcPts val="680"/>
              </a:spcBef>
              <a:buAutoNum type="romanLcPeriod"/>
              <a:tabLst>
                <a:tab pos="926465" algn="l"/>
              </a:tabLst>
            </a:pPr>
            <a:r>
              <a:rPr sz="1200" spc="-2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safety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 marL="926465" lvl="2" indent="-351790">
              <a:lnSpc>
                <a:spcPct val="100000"/>
              </a:lnSpc>
              <a:spcBef>
                <a:spcPts val="620"/>
              </a:spcBef>
              <a:buAutoNum type="romanLcPeriod"/>
              <a:tabLst>
                <a:tab pos="926465" algn="l"/>
              </a:tabLst>
            </a:pPr>
            <a:r>
              <a:rPr sz="1200" spc="-2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occupancy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maximizing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parks.</a:t>
            </a:r>
            <a:endParaRPr sz="1200">
              <a:latin typeface="Times New Roman"/>
              <a:cs typeface="Times New Roman"/>
            </a:endParaRPr>
          </a:p>
          <a:p>
            <a:pPr marL="926465" lvl="2" indent="-393065">
              <a:lnSpc>
                <a:spcPct val="100000"/>
              </a:lnSpc>
              <a:spcBef>
                <a:spcPts val="640"/>
              </a:spcBef>
              <a:buAutoNum type="romanLcPeriod"/>
              <a:tabLst>
                <a:tab pos="926465" algn="l"/>
              </a:tabLst>
            </a:pPr>
            <a:r>
              <a:rPr sz="1200" spc="-2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revenue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charged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according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parked.</a:t>
            </a:r>
            <a:endParaRPr sz="1200">
              <a:latin typeface="Times New Roman"/>
              <a:cs typeface="Times New Roman"/>
            </a:endParaRPr>
          </a:p>
          <a:p>
            <a:pPr marL="926465" marR="5080" lvl="2" indent="-386080">
              <a:lnSpc>
                <a:spcPts val="2080"/>
              </a:lnSpc>
              <a:spcBef>
                <a:spcPts val="160"/>
              </a:spcBef>
              <a:buAutoNum type="romanLcPeriod"/>
              <a:tabLst>
                <a:tab pos="926465" algn="l"/>
              </a:tabLst>
            </a:pPr>
            <a:r>
              <a:rPr sz="1200" spc="-5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urban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growth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  <a:p>
            <a:pPr marL="377825" lvl="1" indent="-365125" algn="just">
              <a:lnSpc>
                <a:spcPct val="100000"/>
              </a:lnSpc>
              <a:spcBef>
                <a:spcPts val="1245"/>
              </a:spcBef>
              <a:buFont typeface="Times New Roman"/>
              <a:buAutoNum type="arabicPeriod" startAt="5"/>
              <a:tabLst>
                <a:tab pos="37782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Justification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2004,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 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 CCTV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cameras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car-</a:t>
            </a:r>
            <a:r>
              <a:rPr sz="1200" dirty="0">
                <a:latin typeface="Times New Roman"/>
                <a:cs typeface="Times New Roman"/>
              </a:rPr>
              <a:t>parks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9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automatically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spaces.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2006,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Zheng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crossbow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motes,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efficiently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2014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Fraifer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Fernström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prototype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camera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nodes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OpenCV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cars 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Pala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Nihat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2007used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RFID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technology.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Kianpisheh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(2012)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ultrasonic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detector,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ceiling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space. </a:t>
            </a:r>
            <a:r>
              <a:rPr sz="1200" dirty="0">
                <a:latin typeface="Times New Roman"/>
                <a:cs typeface="Times New Roman"/>
              </a:rPr>
              <a:t>Mathur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(2009)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discussed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relating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r>
              <a:rPr spc="-50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11529"/>
            <a:ext cx="5759450" cy="459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43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proposed some possible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centralized solution,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equipped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ultrasonic </a:t>
            </a:r>
            <a:r>
              <a:rPr sz="1200" dirty="0">
                <a:latin typeface="Times New Roman"/>
                <a:cs typeface="Times New Roman"/>
              </a:rPr>
              <a:t>sensors,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collect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occupancy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upload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centralized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centralized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Hazrin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(2010)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parking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reservation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GPS.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Klappenecker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(2014) modelled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parking lot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 a </a:t>
            </a:r>
            <a:r>
              <a:rPr sz="1200" spc="-10" dirty="0">
                <a:latin typeface="Times New Roman"/>
                <a:cs typeface="Times New Roman"/>
              </a:rPr>
              <a:t>continuous-</a:t>
            </a:r>
            <a:r>
              <a:rPr sz="1200" dirty="0">
                <a:latin typeface="Times New Roman"/>
                <a:cs typeface="Times New Roman"/>
              </a:rPr>
              <a:t>time Markov chain.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parking area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modelled 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grid, 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aggregation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dissemination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grid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2016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combination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magnetic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ultrasonic </a:t>
            </a:r>
            <a:r>
              <a:rPr sz="1200" dirty="0">
                <a:latin typeface="Times New Roman"/>
                <a:cs typeface="Times New Roman"/>
              </a:rPr>
              <a:t>sensors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accurate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reliable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vehicles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lot,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modified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min-</a:t>
            </a:r>
            <a:r>
              <a:rPr sz="1200" dirty="0">
                <a:latin typeface="Times New Roman"/>
                <a:cs typeface="Times New Roman"/>
              </a:rPr>
              <a:t>max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detection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vehicles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magnetometers.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1.7</a:t>
            </a:r>
            <a:r>
              <a:rPr sz="1200" b="1" spc="370" dirty="0">
                <a:latin typeface="Times New Roman"/>
                <a:cs typeface="Times New Roman"/>
              </a:rPr>
              <a:t>  </a:t>
            </a:r>
            <a:r>
              <a:rPr sz="1200" b="1" dirty="0">
                <a:latin typeface="Times New Roman"/>
                <a:cs typeface="Times New Roman"/>
              </a:rPr>
              <a:t>Scope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proposal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restricted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those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owning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personnel.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smooth operations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duration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from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one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person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another.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Thika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Road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(TRM)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Garden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mall.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details.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928740"/>
            <a:ext cx="5754370" cy="301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200" b="1" spc="-25" dirty="0">
                <a:latin typeface="Times New Roman"/>
                <a:cs typeface="Times New Roman"/>
              </a:rPr>
              <a:t>1.8</a:t>
            </a:r>
            <a:r>
              <a:rPr sz="1200" b="1" dirty="0">
                <a:latin typeface="Times New Roman"/>
                <a:cs typeface="Times New Roman"/>
              </a:rPr>
              <a:t>	Proposal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Organization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Chapter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explain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spc="-10" dirty="0">
                <a:latin typeface="Times New Roman"/>
                <a:cs typeface="Times New Roman"/>
              </a:rPr>
              <a:t>implemented.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explains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objectives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merits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people.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Chapter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urban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growth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rising </a:t>
            </a:r>
            <a:r>
              <a:rPr sz="1200" dirty="0">
                <a:latin typeface="Times New Roman"/>
                <a:cs typeface="Times New Roman"/>
              </a:rPr>
              <a:t>vehicle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ownership.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aim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usage,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revenue, </a:t>
            </a:r>
            <a:r>
              <a:rPr sz="1200" dirty="0">
                <a:latin typeface="Times New Roman"/>
                <a:cs typeface="Times New Roman"/>
              </a:rPr>
              <a:t>enhance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security,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assist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urban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planning.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careful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consideration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organizational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successful implementation.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r>
              <a:rPr spc="-50" dirty="0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11529"/>
            <a:ext cx="5755005" cy="814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Chapter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methodologies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like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diagrams.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explains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creation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like.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64765"/>
            <a:ext cx="5759450" cy="39109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35"/>
              </a:spcBef>
            </a:pPr>
            <a:r>
              <a:rPr sz="1200" b="1" dirty="0">
                <a:latin typeface="Times New Roman"/>
                <a:cs typeface="Times New Roman"/>
              </a:rPr>
              <a:t>1.9</a:t>
            </a:r>
            <a:r>
              <a:rPr sz="1200" b="1" spc="370" dirty="0">
                <a:latin typeface="Times New Roman"/>
                <a:cs typeface="Times New Roman"/>
              </a:rPr>
              <a:t>  </a:t>
            </a:r>
            <a:r>
              <a:rPr sz="1200" b="1" dirty="0">
                <a:latin typeface="Times New Roman"/>
                <a:cs typeface="Times New Roman"/>
              </a:rPr>
              <a:t>Chapter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technology-</a:t>
            </a:r>
            <a:r>
              <a:rPr sz="1200" dirty="0">
                <a:latin typeface="Times New Roman"/>
                <a:cs typeface="Times New Roman"/>
              </a:rPr>
              <a:t>driven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 </a:t>
            </a:r>
            <a:r>
              <a:rPr sz="1200" dirty="0">
                <a:latin typeface="Times New Roman"/>
                <a:cs typeface="Times New Roman"/>
              </a:rPr>
              <a:t>spaces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efficiently.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challenges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spc="-10" dirty="0">
                <a:latin typeface="Times New Roman"/>
                <a:cs typeface="Times New Roman"/>
              </a:rPr>
              <a:t>cause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congestion,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wastage,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increased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costs.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real-time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10" dirty="0">
                <a:latin typeface="Times New Roman"/>
                <a:cs typeface="Times New Roman"/>
              </a:rPr>
              <a:t> availability,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usage, </a:t>
            </a:r>
            <a:r>
              <a:rPr sz="1200" dirty="0">
                <a:latin typeface="Times New Roman"/>
                <a:cs typeface="Times New Roman"/>
              </a:rPr>
              <a:t>generate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revenue,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experience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drivers.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800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malls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hotels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limited.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 organizations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enhance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safety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occupancy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revenue,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usage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sharing,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urban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growth.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analytics,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data-</a:t>
            </a:r>
            <a:r>
              <a:rPr sz="1200" dirty="0">
                <a:latin typeface="Times New Roman"/>
                <a:cs typeface="Times New Roman"/>
              </a:rPr>
              <a:t>driven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upcoming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developments.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38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summary,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help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optimize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usage,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revenue,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sustainable transportation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initiatives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r>
              <a:rPr spc="-50" dirty="0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88237"/>
            <a:ext cx="5765165" cy="845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TWO:</a:t>
            </a:r>
            <a:r>
              <a:rPr sz="1600" b="1" spc="3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REVIEW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RELATED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WORK</a:t>
            </a:r>
            <a:endParaRPr sz="1600">
              <a:latin typeface="Times New Roman"/>
              <a:cs typeface="Times New Roman"/>
            </a:endParaRPr>
          </a:p>
          <a:p>
            <a:pPr marL="509905" lvl="1" indent="-497205" algn="just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5099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Nowadays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malls,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hospitals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multiplex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in-order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park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empty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high </a:t>
            </a:r>
            <a:r>
              <a:rPr sz="1200" dirty="0">
                <a:latin typeface="Times New Roman"/>
                <a:cs typeface="Times New Roman"/>
              </a:rPr>
              <a:t>insecurity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country,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jacked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outside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institutions.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37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captures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stores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attributes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systematic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manner.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growing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very </a:t>
            </a:r>
            <a:r>
              <a:rPr sz="1200" dirty="0">
                <a:latin typeface="Times New Roman"/>
                <a:cs typeface="Times New Roman"/>
              </a:rPr>
              <a:t>useful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field.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system,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easily.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covers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area.</a:t>
            </a:r>
            <a:endParaRPr sz="12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43900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control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tracking entry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exit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cars,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list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cars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 </a:t>
            </a:r>
            <a:r>
              <a:rPr sz="1200" dirty="0">
                <a:latin typeface="Times New Roman"/>
                <a:cs typeface="Times New Roman"/>
              </a:rPr>
              <a:t>space.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determines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determines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according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consumption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LPR.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generated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filled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gates,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attendance machine, toll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gates and car counting 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 cameras.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features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 cars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parking.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systematic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literature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synthesize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relevant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recent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Consequently,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global </a:t>
            </a: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delineate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gaps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literature,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gaps.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377825" lvl="1" indent="-365125" algn="just">
              <a:lnSpc>
                <a:spcPct val="100000"/>
              </a:lnSpc>
              <a:buFont typeface="Times New Roman"/>
              <a:buAutoNum type="arabicPeriod" startAt="2"/>
              <a:tabLst>
                <a:tab pos="377825" algn="l"/>
              </a:tabLst>
            </a:pPr>
            <a:r>
              <a:rPr sz="1200" b="1" dirty="0">
                <a:latin typeface="Times New Roman"/>
                <a:cs typeface="Times New Roman"/>
              </a:rPr>
              <a:t>Methodology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Literature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Review</a:t>
            </a:r>
            <a:endParaRPr sz="12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43600"/>
              </a:lnSpc>
              <a:spcBef>
                <a:spcPts val="8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methodology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literature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review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involve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systematic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identification,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evaluation,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synthesis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existing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research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technologies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Systems.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primary </a:t>
            </a:r>
            <a:r>
              <a:rPr sz="1100" dirty="0">
                <a:latin typeface="Times New Roman"/>
                <a:cs typeface="Times New Roman"/>
              </a:rPr>
              <a:t>undertaking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comprehend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status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CPMS,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technological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advances,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challenges,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practical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applications,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especially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urban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areas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like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Kenya.</a:t>
            </a:r>
            <a:endParaRPr sz="1100">
              <a:latin typeface="Times New Roman"/>
              <a:cs typeface="Times New Roman"/>
            </a:endParaRPr>
          </a:p>
          <a:p>
            <a:pPr marL="467995" marR="12700" lvl="2" indent="-300990" algn="just">
              <a:lnSpc>
                <a:spcPct val="143600"/>
              </a:lnSpc>
              <a:spcBef>
                <a:spcPts val="805"/>
              </a:spcBef>
              <a:buFont typeface="Times New Roman"/>
              <a:buAutoNum type="romanLcPeriod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Scoping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discusses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urban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setup,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some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25" dirty="0">
                <a:latin typeface="Times New Roman"/>
                <a:cs typeface="Times New Roman"/>
              </a:rPr>
              <a:t> the 	</a:t>
            </a:r>
            <a:r>
              <a:rPr sz="1100" dirty="0">
                <a:latin typeface="Times New Roman"/>
                <a:cs typeface="Times New Roman"/>
              </a:rPr>
              <a:t>emerging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technologies,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RFID,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License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Plate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Recognition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(LPR),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sensors,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mobile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r>
              <a:rPr spc="-50" dirty="0"/>
              <a:t>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79728" y="2579877"/>
            <a:ext cx="177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Times New Roman"/>
                <a:cs typeface="Times New Roman"/>
              </a:rPr>
              <a:t>iii.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348" y="819759"/>
            <a:ext cx="5674360" cy="559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 marR="8890" algn="just">
              <a:lnSpc>
                <a:spcPct val="1438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applications.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Both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global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Kenyan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studies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explored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their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effectiveness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optimization,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experience,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traffic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flow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management.</a:t>
            </a:r>
            <a:endParaRPr sz="1100">
              <a:latin typeface="Times New Roman"/>
              <a:cs typeface="Times New Roman"/>
            </a:endParaRPr>
          </a:p>
          <a:p>
            <a:pPr marL="382905" marR="6985" indent="-340360" algn="just">
              <a:lnSpc>
                <a:spcPct val="143600"/>
              </a:lnSpc>
              <a:buFont typeface="Times New Roman"/>
              <a:buAutoNum type="romanLcPeriod" startAt="2"/>
              <a:tabLst>
                <a:tab pos="384175" algn="l"/>
              </a:tabLst>
            </a:pPr>
            <a:r>
              <a:rPr sz="1100" b="1" spc="-10" dirty="0">
                <a:latin typeface="Times New Roman"/>
                <a:cs typeface="Times New Roman"/>
              </a:rPr>
              <a:t>Literature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Search: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literature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review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was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conducted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through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comprehensive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search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using 	</a:t>
            </a:r>
            <a:r>
              <a:rPr sz="1100" dirty="0">
                <a:latin typeface="Times New Roman"/>
                <a:cs typeface="Times New Roman"/>
              </a:rPr>
              <a:t>academic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databases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like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Google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Scholar,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Xplore,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ScienceDirect,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further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support 	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industry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reports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organizations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World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Bank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Kenya's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Ministry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384175" marR="8890" algn="just">
              <a:lnSpc>
                <a:spcPct val="143600"/>
              </a:lnSpc>
              <a:spcBef>
                <a:spcPts val="10"/>
              </a:spcBef>
            </a:pPr>
            <a:r>
              <a:rPr sz="1100" spc="-10" dirty="0">
                <a:latin typeface="Times New Roman"/>
                <a:cs typeface="Times New Roman"/>
              </a:rPr>
              <a:t>Transport.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results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focus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scholarly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articles,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conference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papers,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government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reports,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studies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relevant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CPMS.</a:t>
            </a:r>
            <a:endParaRPr sz="1100">
              <a:latin typeface="Times New Roman"/>
              <a:cs typeface="Times New Roman"/>
            </a:endParaRPr>
          </a:p>
          <a:p>
            <a:pPr marL="384175" marR="8890" algn="just">
              <a:lnSpc>
                <a:spcPct val="143600"/>
              </a:lnSpc>
            </a:pPr>
            <a:r>
              <a:rPr sz="1100" b="1" dirty="0">
                <a:latin typeface="Times New Roman"/>
                <a:cs typeface="Times New Roman"/>
              </a:rPr>
              <a:t>Selection</a:t>
            </a:r>
            <a:r>
              <a:rPr sz="1100" b="1" spc="1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Criteria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Studies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included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review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were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selected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following criteria:</a:t>
            </a:r>
            <a:endParaRPr sz="1100">
              <a:latin typeface="Times New Roman"/>
              <a:cs typeface="Times New Roman"/>
            </a:endParaRPr>
          </a:p>
          <a:p>
            <a:pPr marL="384175" marR="9525" lvl="1" indent="-228600" algn="just">
              <a:lnSpc>
                <a:spcPct val="144800"/>
              </a:lnSpc>
              <a:spcBef>
                <a:spcPts val="60"/>
              </a:spcBef>
              <a:buFont typeface="Symbol"/>
              <a:buChar char=""/>
              <a:tabLst>
                <a:tab pos="384175" algn="l"/>
              </a:tabLst>
            </a:pPr>
            <a:r>
              <a:rPr sz="1100" dirty="0">
                <a:latin typeface="Times New Roman"/>
                <a:cs typeface="Times New Roman"/>
              </a:rPr>
              <a:t>Relevance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focusing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technological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innovation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urban challenges.</a:t>
            </a:r>
            <a:endParaRPr sz="1100">
              <a:latin typeface="Times New Roman"/>
              <a:cs typeface="Times New Roman"/>
            </a:endParaRPr>
          </a:p>
          <a:p>
            <a:pPr marL="383540" lvl="1" indent="-227965" algn="just">
              <a:lnSpc>
                <a:spcPct val="100000"/>
              </a:lnSpc>
              <a:spcBef>
                <a:spcPts val="645"/>
              </a:spcBef>
              <a:buFont typeface="Symbol"/>
              <a:buChar char=""/>
              <a:tabLst>
                <a:tab pos="383540" algn="l"/>
              </a:tabLst>
            </a:pPr>
            <a:r>
              <a:rPr sz="1100" dirty="0">
                <a:latin typeface="Times New Roman"/>
                <a:cs typeface="Times New Roman"/>
              </a:rPr>
              <a:t>Publications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last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5-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years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current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applicable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findings.</a:t>
            </a:r>
            <a:endParaRPr sz="1100">
              <a:latin typeface="Times New Roman"/>
              <a:cs typeface="Times New Roman"/>
            </a:endParaRPr>
          </a:p>
          <a:p>
            <a:pPr marL="384175" marR="9525" lvl="1" indent="-228600" algn="just">
              <a:lnSpc>
                <a:spcPct val="144500"/>
              </a:lnSpc>
              <a:spcBef>
                <a:spcPts val="60"/>
              </a:spcBef>
              <a:buFont typeface="Symbol"/>
              <a:buChar char=""/>
              <a:tabLst>
                <a:tab pos="384175" algn="l"/>
              </a:tabLst>
            </a:pPr>
            <a:r>
              <a:rPr sz="1100" dirty="0">
                <a:latin typeface="Times New Roman"/>
                <a:cs typeface="Times New Roman"/>
              </a:rPr>
              <a:t>Case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studies,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more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those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discuss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implementation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outcomes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CPMS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urban </a:t>
            </a:r>
            <a:r>
              <a:rPr sz="1100" dirty="0">
                <a:latin typeface="Times New Roman"/>
                <a:cs typeface="Times New Roman"/>
              </a:rPr>
              <a:t>settings,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including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Kenya.</a:t>
            </a:r>
            <a:endParaRPr sz="1100">
              <a:latin typeface="Times New Roman"/>
              <a:cs typeface="Times New Roman"/>
            </a:endParaRPr>
          </a:p>
          <a:p>
            <a:pPr marL="382270" marR="6985" indent="-370205" algn="just">
              <a:lnSpc>
                <a:spcPct val="143600"/>
              </a:lnSpc>
              <a:buFont typeface="Times New Roman"/>
              <a:buAutoNum type="romanLcPeriod" startAt="4"/>
              <a:tabLst>
                <a:tab pos="384175" algn="l"/>
              </a:tabLst>
            </a:pPr>
            <a:r>
              <a:rPr sz="1100" b="1" dirty="0">
                <a:latin typeface="Times New Roman"/>
                <a:cs typeface="Times New Roman"/>
              </a:rPr>
              <a:t>Data</a:t>
            </a:r>
            <a:r>
              <a:rPr sz="1100" b="1" spc="1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Analysis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gathered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literature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was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thematically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analyzed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key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areas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of 	</a:t>
            </a:r>
            <a:r>
              <a:rPr sz="1100" dirty="0">
                <a:latin typeface="Times New Roman"/>
                <a:cs typeface="Times New Roman"/>
              </a:rPr>
              <a:t>interest: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technological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advancements,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such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smart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automation;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challenges,</a:t>
            </a:r>
            <a:endParaRPr sz="1100">
              <a:latin typeface="Times New Roman"/>
              <a:cs typeface="Times New Roman"/>
            </a:endParaRPr>
          </a:p>
          <a:p>
            <a:pPr marL="384175" marR="5080" algn="just">
              <a:lnSpc>
                <a:spcPct val="143600"/>
              </a:lnSpc>
              <a:spcBef>
                <a:spcPts val="15"/>
              </a:spcBef>
            </a:pPr>
            <a:r>
              <a:rPr sz="1100" dirty="0">
                <a:latin typeface="Times New Roman"/>
                <a:cs typeface="Times New Roman"/>
              </a:rPr>
              <a:t>including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those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dealing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infrastructure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limitations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cost;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well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CPMSs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improve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efficiency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revenue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generation.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Besides,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review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pointed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gaps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literature,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especially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concerning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CPMS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adoption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Kenya.</a:t>
            </a:r>
            <a:endParaRPr sz="1100">
              <a:latin typeface="Times New Roman"/>
              <a:cs typeface="Times New Roman"/>
            </a:endParaRPr>
          </a:p>
          <a:p>
            <a:pPr marL="382905" marR="8890" indent="-332740" algn="just">
              <a:lnSpc>
                <a:spcPct val="143600"/>
              </a:lnSpc>
              <a:buFont typeface="Times New Roman"/>
              <a:buAutoNum type="romanLcPeriod" startAt="5"/>
              <a:tabLst>
                <a:tab pos="384175" algn="l"/>
              </a:tabLst>
            </a:pPr>
            <a:r>
              <a:rPr sz="1100" b="1" dirty="0">
                <a:latin typeface="Times New Roman"/>
                <a:cs typeface="Times New Roman"/>
              </a:rPr>
              <a:t>Synthesis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Reporting: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findings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were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synthesized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comprehensive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narrative 	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identifies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best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practices,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challenges,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trends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management.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synthesis 	</a:t>
            </a:r>
            <a:r>
              <a:rPr sz="1100" dirty="0">
                <a:latin typeface="Times New Roman"/>
                <a:cs typeface="Times New Roman"/>
              </a:rPr>
              <a:t>forms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foundation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developing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effective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CPMS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tailored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urban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centers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like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Thika 	</a:t>
            </a:r>
            <a:r>
              <a:rPr sz="1100" dirty="0">
                <a:latin typeface="Times New Roman"/>
                <a:cs typeface="Times New Roman"/>
              </a:rPr>
              <a:t>Road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Mall.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486525"/>
            <a:ext cx="5758815" cy="29171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Times New Roman"/>
                <a:cs typeface="Times New Roman"/>
              </a:rPr>
              <a:t>2.3</a:t>
            </a:r>
            <a:r>
              <a:rPr sz="1200" b="1" spc="365" dirty="0">
                <a:latin typeface="Times New Roman"/>
                <a:cs typeface="Times New Roman"/>
              </a:rPr>
              <a:t>  </a:t>
            </a:r>
            <a:r>
              <a:rPr sz="1200" b="1" dirty="0">
                <a:latin typeface="Times New Roman"/>
                <a:cs typeface="Times New Roman"/>
              </a:rPr>
              <a:t>History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research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history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stagnant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history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installed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Oklahoma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City's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streets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1935.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behind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meter's </a:t>
            </a:r>
            <a:r>
              <a:rPr sz="1200" dirty="0">
                <a:latin typeface="Times New Roman"/>
                <a:cs typeface="Times New Roman"/>
              </a:rPr>
              <a:t>introduction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replace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outdated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i="1" dirty="0">
                <a:latin typeface="Times New Roman"/>
                <a:cs typeface="Times New Roman"/>
              </a:rPr>
              <a:t>chalking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included </a:t>
            </a:r>
            <a:r>
              <a:rPr sz="1200" dirty="0">
                <a:latin typeface="Times New Roman"/>
                <a:cs typeface="Times New Roman"/>
              </a:rPr>
              <a:t>marking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car's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tires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parked.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tiresome </a:t>
            </a:r>
            <a:r>
              <a:rPr sz="1200" dirty="0">
                <a:latin typeface="Times New Roman"/>
                <a:cs typeface="Times New Roman"/>
              </a:rPr>
              <a:t>exercise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calculating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took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additional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restrictions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meter,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installation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upkeep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expensive.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Operators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citizen vandalism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collector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fraud.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Therefore,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upgraded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modern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pay- </a:t>
            </a:r>
            <a:r>
              <a:rPr sz="1200" spc="-10" dirty="0">
                <a:latin typeface="Times New Roman"/>
                <a:cs typeface="Times New Roman"/>
              </a:rPr>
              <a:t>and-</a:t>
            </a: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ticket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kiosk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multi-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dashboard.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common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r>
              <a:rPr spc="-50" dirty="0"/>
              <a:t>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11529"/>
            <a:ext cx="5760085" cy="856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algn="just">
              <a:lnSpc>
                <a:spcPct val="1435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kiosk.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Patrolling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dashboards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car's ticket.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700"/>
              </a:lnSpc>
              <a:spcBef>
                <a:spcPts val="810"/>
              </a:spcBef>
            </a:pPr>
            <a:r>
              <a:rPr sz="1200" dirty="0">
                <a:latin typeface="Times New Roman"/>
                <a:cs typeface="Times New Roman"/>
              </a:rPr>
              <a:t>The 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enforcement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pay-by-</a:t>
            </a:r>
            <a:r>
              <a:rPr sz="1200" dirty="0">
                <a:latin typeface="Times New Roman"/>
                <a:cs typeface="Times New Roman"/>
              </a:rPr>
              <a:t>plate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says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Blair,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Field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Leonardo. </a:t>
            </a:r>
            <a:r>
              <a:rPr sz="1200" spc="-20" dirty="0">
                <a:latin typeface="Times New Roman"/>
                <a:cs typeface="Times New Roman"/>
              </a:rPr>
              <a:t>“</a:t>
            </a:r>
            <a:r>
              <a:rPr sz="1200" i="1" spc="-20" dirty="0">
                <a:latin typeface="Times New Roman"/>
                <a:cs typeface="Times New Roman"/>
              </a:rPr>
              <a:t>Here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US,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pay-by-plate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has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been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taking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over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as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the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most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efficient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way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to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manage</a:t>
            </a:r>
            <a:r>
              <a:rPr sz="1200" i="1" spc="-6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parking </a:t>
            </a:r>
            <a:r>
              <a:rPr sz="1200" i="1" spc="-20" dirty="0">
                <a:latin typeface="Times New Roman"/>
                <a:cs typeface="Times New Roman"/>
              </a:rPr>
              <a:t>areas,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because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you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can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enforce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it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with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license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plate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reader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(LPR)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cameras</a:t>
            </a:r>
            <a:r>
              <a:rPr sz="1200" spc="-10" dirty="0">
                <a:latin typeface="Times New Roman"/>
                <a:cs typeface="Times New Roman"/>
              </a:rPr>
              <a:t>,”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explains.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“</a:t>
            </a:r>
            <a:r>
              <a:rPr sz="1200" i="1" spc="-10" dirty="0">
                <a:latin typeface="Times New Roman"/>
                <a:cs typeface="Times New Roman"/>
              </a:rPr>
              <a:t>When </a:t>
            </a:r>
            <a:r>
              <a:rPr sz="1200" i="1" dirty="0">
                <a:latin typeface="Times New Roman"/>
                <a:cs typeface="Times New Roman"/>
              </a:rPr>
              <a:t>you drive by,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camera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will check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real-</a:t>
            </a:r>
            <a:r>
              <a:rPr sz="1200" i="1" dirty="0">
                <a:latin typeface="Times New Roman"/>
                <a:cs typeface="Times New Roman"/>
              </a:rPr>
              <a:t>time whether that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plate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is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allowed to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be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parked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25" dirty="0">
                <a:latin typeface="Times New Roman"/>
                <a:cs typeface="Times New Roman"/>
              </a:rPr>
              <a:t>in </a:t>
            </a:r>
            <a:r>
              <a:rPr sz="1200" i="1" dirty="0">
                <a:latin typeface="Times New Roman"/>
                <a:cs typeface="Times New Roman"/>
              </a:rPr>
              <a:t>that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zone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at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that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time</a:t>
            </a:r>
            <a:r>
              <a:rPr sz="1200" spc="-10" dirty="0">
                <a:latin typeface="Times New Roman"/>
                <a:cs typeface="Times New Roman"/>
              </a:rPr>
              <a:t>.”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800"/>
              </a:lnSpc>
              <a:spcBef>
                <a:spcPts val="800"/>
              </a:spcBef>
            </a:pP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continuing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evolve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technologies </a:t>
            </a:r>
            <a:r>
              <a:rPr sz="1200" dirty="0">
                <a:latin typeface="Times New Roman"/>
                <a:cs typeface="Times New Roman"/>
              </a:rPr>
              <a:t>powered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automated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camera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departments</a:t>
            </a:r>
            <a:r>
              <a:rPr sz="1200" spc="-25" dirty="0">
                <a:latin typeface="Times New Roman"/>
                <a:cs typeface="Times New Roman"/>
              </a:rPr>
              <a:t> is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manpower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enforcing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strong,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reliable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responsive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Leonardo’s </a:t>
            </a:r>
            <a:r>
              <a:rPr sz="1200" dirty="0">
                <a:latin typeface="Times New Roman"/>
                <a:cs typeface="Times New Roman"/>
              </a:rPr>
              <a:t>ELSAG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LPR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heart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revolution.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377825" lvl="1" indent="-365125" algn="just">
              <a:lnSpc>
                <a:spcPct val="100000"/>
              </a:lnSpc>
              <a:buFont typeface="Times New Roman"/>
              <a:buAutoNum type="arabicPeriod" startAt="4"/>
              <a:tabLst>
                <a:tab pos="377825" algn="l"/>
              </a:tabLst>
            </a:pPr>
            <a:r>
              <a:rPr sz="1200" b="1" dirty="0">
                <a:latin typeface="Times New Roman"/>
                <a:cs typeface="Times New Roman"/>
              </a:rPr>
              <a:t>Review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Related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Prototypes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55"/>
              </a:spcBef>
            </a:pPr>
            <a:r>
              <a:rPr sz="1100" dirty="0">
                <a:latin typeface="Times New Roman"/>
                <a:cs typeface="Times New Roman"/>
              </a:rPr>
              <a:t>There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have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been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studies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 system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locally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globally.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100">
              <a:latin typeface="Times New Roman"/>
              <a:cs typeface="Times New Roman"/>
            </a:endParaRPr>
          </a:p>
          <a:p>
            <a:pPr marL="469265" lvl="2" indent="-456565" algn="just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Tuskys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Parking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Management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smart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solution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implemented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select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Tuskys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supermarket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branches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Kenya,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designed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streamline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process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improve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overall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shopping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experience.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adopted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parking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address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challenges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utilization,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congestion,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customer </a:t>
            </a:r>
            <a:r>
              <a:rPr sz="1100" dirty="0">
                <a:latin typeface="Times New Roman"/>
                <a:cs typeface="Times New Roman"/>
              </a:rPr>
              <a:t>satisfaction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large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facilities,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especially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high-</a:t>
            </a:r>
            <a:r>
              <a:rPr sz="1100" dirty="0">
                <a:latin typeface="Times New Roman"/>
                <a:cs typeface="Times New Roman"/>
              </a:rPr>
              <a:t>traffic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locations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like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Nairobi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Mombasa.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aims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smooth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customer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flow,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better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utilization,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increased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operational </a:t>
            </a:r>
            <a:r>
              <a:rPr sz="1100" dirty="0">
                <a:latin typeface="Times New Roman"/>
                <a:cs typeface="Times New Roman"/>
              </a:rPr>
              <a:t>efficiency.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incorporates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smart</a:t>
            </a:r>
            <a:r>
              <a:rPr sz="1100" b="1" spc="2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parking</a:t>
            </a:r>
            <a:r>
              <a:rPr sz="1100" b="1" spc="2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technology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including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sensors,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cameras,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automated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ticketing,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along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 </a:t>
            </a:r>
            <a:r>
              <a:rPr sz="1100" b="1" dirty="0">
                <a:latin typeface="Times New Roman"/>
                <a:cs typeface="Times New Roman"/>
              </a:rPr>
              <a:t>digital payment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solutions </a:t>
            </a:r>
            <a:r>
              <a:rPr sz="1100" dirty="0">
                <a:latin typeface="Times New Roman"/>
                <a:cs typeface="Times New Roman"/>
              </a:rPr>
              <a:t>like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mobile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payments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via </a:t>
            </a:r>
            <a:r>
              <a:rPr sz="1100" i="1" spc="-10" dirty="0">
                <a:latin typeface="Times New Roman"/>
                <a:cs typeface="Times New Roman"/>
              </a:rPr>
              <a:t>M-</a:t>
            </a:r>
            <a:r>
              <a:rPr sz="1100" i="1" dirty="0">
                <a:latin typeface="Times New Roman"/>
                <a:cs typeface="Times New Roman"/>
              </a:rPr>
              <a:t>Pesa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card </a:t>
            </a:r>
            <a:r>
              <a:rPr sz="1100" spc="-10" dirty="0">
                <a:latin typeface="Times New Roman"/>
                <a:cs typeface="Times New Roman"/>
              </a:rPr>
              <a:t>payments.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Key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Features:</a:t>
            </a:r>
            <a:endParaRPr sz="1100">
              <a:latin typeface="Times New Roman"/>
              <a:cs typeface="Times New Roman"/>
            </a:endParaRPr>
          </a:p>
          <a:p>
            <a:pPr marL="469265" marR="7620" lvl="3" indent="-228600" algn="just">
              <a:lnSpc>
                <a:spcPct val="144100"/>
              </a:lnSpc>
              <a:spcBef>
                <a:spcPts val="865"/>
              </a:spcBef>
              <a:buFont typeface="Symbol"/>
              <a:buChar char="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Automated Entry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Exit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10" dirty="0">
                <a:latin typeface="Times New Roman"/>
                <a:cs typeface="Times New Roman"/>
              </a:rPr>
              <a:t> Vehicles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entering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recognized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RFID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tags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license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plate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recognition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(LPR)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cameras.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automatically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records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entry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time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directs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drivers to available </a:t>
            </a:r>
            <a:r>
              <a:rPr sz="1100" spc="-10" dirty="0">
                <a:latin typeface="Times New Roman"/>
                <a:cs typeface="Times New Roman"/>
              </a:rPr>
              <a:t>spaces.</a:t>
            </a:r>
            <a:endParaRPr sz="1100">
              <a:latin typeface="Times New Roman"/>
              <a:cs typeface="Times New Roman"/>
            </a:endParaRPr>
          </a:p>
          <a:p>
            <a:pPr marL="469265" marR="8890" lvl="3" indent="-228600" algn="just">
              <a:lnSpc>
                <a:spcPct val="144100"/>
              </a:lnSpc>
              <a:spcBef>
                <a:spcPts val="870"/>
              </a:spcBef>
              <a:buFont typeface="Symbol"/>
              <a:buChar char=""/>
              <a:tabLst>
                <a:tab pos="469265" algn="l"/>
              </a:tabLst>
            </a:pPr>
            <a:r>
              <a:rPr sz="1100" b="1" spc="-10" dirty="0">
                <a:latin typeface="Times New Roman"/>
                <a:cs typeface="Times New Roman"/>
              </a:rPr>
              <a:t>Real-</a:t>
            </a:r>
            <a:r>
              <a:rPr sz="1100" b="1" dirty="0">
                <a:latin typeface="Times New Roman"/>
                <a:cs typeface="Times New Roman"/>
              </a:rPr>
              <a:t>Time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Space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Monitoring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Sensors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installed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monitor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whether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occupied.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continuously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updates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available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status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directs </a:t>
            </a:r>
            <a:r>
              <a:rPr sz="1100" dirty="0">
                <a:latin typeface="Times New Roman"/>
                <a:cs typeface="Times New Roman"/>
              </a:rPr>
              <a:t>drivers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vacant </a:t>
            </a:r>
            <a:r>
              <a:rPr sz="1100" spc="-10" dirty="0">
                <a:latin typeface="Times New Roman"/>
                <a:cs typeface="Times New Roman"/>
              </a:rPr>
              <a:t>spots.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r>
              <a:rPr spc="-50"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27379"/>
            <a:ext cx="5761355" cy="8889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228600" algn="just">
              <a:lnSpc>
                <a:spcPct val="144200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Cashless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Payment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Options</a:t>
            </a:r>
            <a:r>
              <a:rPr sz="1100" dirty="0">
                <a:latin typeface="Times New Roman"/>
                <a:cs typeface="Times New Roman"/>
              </a:rPr>
              <a:t>: 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enables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payment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mobile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money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services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like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Times New Roman"/>
                <a:cs typeface="Times New Roman"/>
              </a:rPr>
              <a:t>M- </a:t>
            </a:r>
            <a:r>
              <a:rPr sz="1100" i="1" dirty="0">
                <a:latin typeface="Times New Roman"/>
                <a:cs typeface="Times New Roman"/>
              </a:rPr>
              <a:t>Pesa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credit/debit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cards,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cashless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methods. This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reduces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cash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handling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queues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 payment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points.</a:t>
            </a:r>
            <a:endParaRPr sz="1100">
              <a:latin typeface="Times New Roman"/>
              <a:cs typeface="Times New Roman"/>
            </a:endParaRPr>
          </a:p>
          <a:p>
            <a:pPr marL="469265" marR="8890" indent="-228600" algn="just">
              <a:lnSpc>
                <a:spcPct val="143600"/>
              </a:lnSpc>
              <a:spcBef>
                <a:spcPts val="875"/>
              </a:spcBef>
              <a:buFont typeface="Symbol"/>
              <a:buChar char="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User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Interface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Tuskys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simple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user-</a:t>
            </a:r>
            <a:r>
              <a:rPr sz="1100" dirty="0">
                <a:latin typeface="Times New Roman"/>
                <a:cs typeface="Times New Roman"/>
              </a:rPr>
              <a:t>friendly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interface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through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which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drivers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access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either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mobile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through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strategically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placed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signage </a:t>
            </a:r>
            <a:r>
              <a:rPr sz="1100" dirty="0">
                <a:latin typeface="Times New Roman"/>
                <a:cs typeface="Times New Roman"/>
              </a:rPr>
              <a:t>within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area.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Strengths</a:t>
            </a:r>
            <a:endParaRPr sz="1100">
              <a:latin typeface="Times New Roman"/>
              <a:cs typeface="Times New Roman"/>
            </a:endParaRPr>
          </a:p>
          <a:p>
            <a:pPr marL="469265" marR="6985" indent="-228600" algn="just">
              <a:lnSpc>
                <a:spcPct val="143700"/>
              </a:lnSpc>
              <a:spcBef>
                <a:spcPts val="805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Improved</a:t>
            </a:r>
            <a:r>
              <a:rPr sz="1100" b="1" spc="1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Efficiency</a:t>
            </a:r>
            <a:r>
              <a:rPr sz="1100" b="1" spc="1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1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Convenience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real-</a:t>
            </a:r>
            <a:r>
              <a:rPr sz="1100" b="1" dirty="0">
                <a:latin typeface="Times New Roman"/>
                <a:cs typeface="Times New Roman"/>
              </a:rPr>
              <a:t>time</a:t>
            </a:r>
            <a:r>
              <a:rPr sz="1100" b="1" spc="1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data</a:t>
            </a:r>
            <a:r>
              <a:rPr sz="1100" b="1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allows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drivers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find </a:t>
            </a:r>
            <a:r>
              <a:rPr sz="1100" spc="-10" dirty="0">
                <a:latin typeface="Times New Roman"/>
                <a:cs typeface="Times New Roman"/>
              </a:rPr>
              <a:t>available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spaces</a:t>
            </a:r>
            <a:r>
              <a:rPr sz="1100" spc="-20" dirty="0">
                <a:latin typeface="Times New Roman"/>
                <a:cs typeface="Times New Roman"/>
              </a:rPr>
              <a:t> quickly,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reducing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spent searching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parking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spots.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Automated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entry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exit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reduce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congestion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entrances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exits,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making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process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faster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convenient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customers.</a:t>
            </a:r>
            <a:endParaRPr sz="1100">
              <a:latin typeface="Times New Roman"/>
              <a:cs typeface="Times New Roman"/>
            </a:endParaRPr>
          </a:p>
          <a:p>
            <a:pPr marL="469265" marR="5715" indent="-228600" algn="just">
              <a:lnSpc>
                <a:spcPct val="143600"/>
              </a:lnSpc>
              <a:spcBef>
                <a:spcPts val="805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Security</a:t>
            </a:r>
            <a:r>
              <a:rPr sz="1100" b="1" spc="3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3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Monitoring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3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CCTV</a:t>
            </a:r>
            <a:r>
              <a:rPr sz="1100" b="1" spc="3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cameras</a:t>
            </a:r>
            <a:r>
              <a:rPr sz="1100" b="1" spc="3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3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surveillance</a:t>
            </a:r>
            <a:r>
              <a:rPr sz="1100" b="1" spc="3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systems</a:t>
            </a:r>
            <a:r>
              <a:rPr sz="1100" b="1" spc="3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ensure</a:t>
            </a:r>
            <a:r>
              <a:rPr sz="1100" spc="3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safer </a:t>
            </a:r>
            <a:r>
              <a:rPr sz="1100" dirty="0">
                <a:latin typeface="Times New Roman"/>
                <a:cs typeface="Times New Roman"/>
              </a:rPr>
              <a:t>environment,</a:t>
            </a:r>
            <a:r>
              <a:rPr sz="1100" spc="3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both</a:t>
            </a:r>
            <a:r>
              <a:rPr sz="1100" spc="3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3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customers'</a:t>
            </a:r>
            <a:r>
              <a:rPr sz="1100" spc="3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vehicles</a:t>
            </a:r>
            <a:r>
              <a:rPr sz="1100" spc="3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their</a:t>
            </a:r>
            <a:r>
              <a:rPr sz="1100" spc="3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personal</a:t>
            </a:r>
            <a:r>
              <a:rPr sz="1100" spc="3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security.</a:t>
            </a:r>
            <a:r>
              <a:rPr sz="1100" spc="4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Parking</a:t>
            </a:r>
            <a:r>
              <a:rPr sz="1100" b="1" spc="39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space </a:t>
            </a:r>
            <a:r>
              <a:rPr sz="1100" b="1" dirty="0">
                <a:latin typeface="Times New Roman"/>
                <a:cs typeface="Times New Roman"/>
              </a:rPr>
              <a:t>monitoring</a:t>
            </a:r>
            <a:r>
              <a:rPr sz="1100" b="1" spc="4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allows</a:t>
            </a:r>
            <a:r>
              <a:rPr sz="1100" spc="4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4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0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more</a:t>
            </a:r>
            <a:r>
              <a:rPr sz="1100" spc="4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organized</a:t>
            </a:r>
            <a:r>
              <a:rPr sz="1100" spc="4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4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system,</a:t>
            </a:r>
            <a:r>
              <a:rPr sz="1100" spc="4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reducing</a:t>
            </a:r>
            <a:r>
              <a:rPr sz="1100" spc="4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likelihood</a:t>
            </a:r>
            <a:r>
              <a:rPr sz="1100" spc="42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unauthorized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illegal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facility.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Weaknesses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Gaps</a:t>
            </a:r>
            <a:endParaRPr sz="1100">
              <a:latin typeface="Times New Roman"/>
              <a:cs typeface="Times New Roman"/>
            </a:endParaRPr>
          </a:p>
          <a:p>
            <a:pPr marL="469265" marR="8255" indent="-228600" algn="just">
              <a:lnSpc>
                <a:spcPct val="143700"/>
              </a:lnSpc>
              <a:spcBef>
                <a:spcPts val="80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Initial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Setup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114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Maintenance</a:t>
            </a:r>
            <a:r>
              <a:rPr sz="1100" b="1" spc="114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Costs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Implementing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smart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system </a:t>
            </a:r>
            <a:r>
              <a:rPr sz="1100" dirty="0">
                <a:latin typeface="Times New Roman"/>
                <a:cs typeface="Times New Roman"/>
              </a:rPr>
              <a:t>involves</a:t>
            </a:r>
            <a:r>
              <a:rPr sz="1100" spc="3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high</a:t>
            </a:r>
            <a:r>
              <a:rPr sz="1100" b="1" spc="3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initial</a:t>
            </a:r>
            <a:r>
              <a:rPr sz="1100" b="1" spc="3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setup</a:t>
            </a:r>
            <a:r>
              <a:rPr sz="1100" b="1" spc="3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costs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3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including</a:t>
            </a:r>
            <a:r>
              <a:rPr sz="1100" spc="3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installation</a:t>
            </a:r>
            <a:r>
              <a:rPr sz="1100" spc="3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3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sensors,</a:t>
            </a:r>
            <a:r>
              <a:rPr sz="1100" spc="3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cameras,</a:t>
            </a:r>
            <a:r>
              <a:rPr sz="1100" spc="3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software </a:t>
            </a:r>
            <a:r>
              <a:rPr sz="1100" dirty="0">
                <a:latin typeface="Times New Roman"/>
                <a:cs typeface="Times New Roman"/>
              </a:rPr>
              <a:t>development,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infrastructure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upgrades.</a:t>
            </a:r>
            <a:endParaRPr sz="1100">
              <a:latin typeface="Times New Roman"/>
              <a:cs typeface="Times New Roman"/>
            </a:endParaRPr>
          </a:p>
          <a:p>
            <a:pPr marL="469265" marR="7620" indent="-228600" algn="just">
              <a:lnSpc>
                <a:spcPct val="143600"/>
              </a:lnSpc>
              <a:spcBef>
                <a:spcPts val="805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Limited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Scalability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easily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scalable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smaller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Tuskys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branches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other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retail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businesses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Kenya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limited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infrastructure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costs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involved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expanding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system.</a:t>
            </a:r>
            <a:endParaRPr sz="1100">
              <a:latin typeface="Times New Roman"/>
              <a:cs typeface="Times New Roman"/>
            </a:endParaRPr>
          </a:p>
          <a:p>
            <a:pPr marL="469265" marR="5080" indent="-228600" algn="just">
              <a:lnSpc>
                <a:spcPct val="143700"/>
              </a:lnSpc>
              <a:spcBef>
                <a:spcPts val="805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Reliance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on</a:t>
            </a:r>
            <a:r>
              <a:rPr sz="1100" b="1" spc="-6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Technology</a:t>
            </a:r>
            <a:r>
              <a:rPr sz="1100" spc="-20" dirty="0">
                <a:latin typeface="Times New Roman"/>
                <a:cs typeface="Times New Roman"/>
              </a:rPr>
              <a:t>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heavily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dependent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technology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infrastructure</a:t>
            </a:r>
            <a:r>
              <a:rPr sz="1100" spc="-10" dirty="0">
                <a:latin typeface="Times New Roman"/>
                <a:cs typeface="Times New Roman"/>
              </a:rPr>
              <a:t>, </a:t>
            </a:r>
            <a:r>
              <a:rPr sz="1100" dirty="0">
                <a:latin typeface="Times New Roman"/>
                <a:cs typeface="Times New Roman"/>
              </a:rPr>
              <a:t>which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makes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vulnerable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potential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malfunctions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downtimes.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example,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network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failures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could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disrupt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process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lead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customer dissatisfaction.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100">
              <a:latin typeface="Times New Roman"/>
              <a:cs typeface="Times New Roman"/>
            </a:endParaRPr>
          </a:p>
          <a:p>
            <a:pPr marL="469265" lvl="2" indent="-456565" algn="just">
              <a:lnSpc>
                <a:spcPct val="100000"/>
              </a:lnSpc>
              <a:buFont typeface="Times New Roman"/>
              <a:buAutoNum type="arabicPeriod" startAt="2"/>
              <a:tabLst>
                <a:tab pos="4692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Westgate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Shopping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Mall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Parking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4360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Westgate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Mall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Nairobi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automated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lot, </a:t>
            </a:r>
            <a:r>
              <a:rPr sz="1100" spc="-10" dirty="0">
                <a:latin typeface="Times New Roman"/>
                <a:cs typeface="Times New Roman"/>
              </a:rPr>
              <a:t>providing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efficient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secure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way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customers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to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park.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system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monitor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parking </a:t>
            </a:r>
            <a:r>
              <a:rPr sz="1100" dirty="0">
                <a:latin typeface="Times New Roman"/>
                <a:cs typeface="Times New Roman"/>
              </a:rPr>
              <a:t>space</a:t>
            </a:r>
            <a:r>
              <a:rPr sz="1100" spc="-10" dirty="0">
                <a:latin typeface="Times New Roman"/>
                <a:cs typeface="Times New Roman"/>
              </a:rPr>
              <a:t> availability,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users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pay digitally via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M-Pesa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bank</a:t>
            </a:r>
            <a:r>
              <a:rPr sz="1100" spc="-10" dirty="0">
                <a:latin typeface="Times New Roman"/>
                <a:cs typeface="Times New Roman"/>
              </a:rPr>
              <a:t> cards.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Key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Features</a:t>
            </a:r>
            <a:r>
              <a:rPr sz="1100" spc="-1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100">
              <a:latin typeface="Times New Roman"/>
              <a:cs typeface="Times New Roman"/>
            </a:endParaRPr>
          </a:p>
          <a:p>
            <a:pPr marL="469265" lvl="3" indent="-227965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469265" algn="l"/>
              </a:tabLst>
            </a:pPr>
            <a:r>
              <a:rPr sz="1100" spc="-10" dirty="0">
                <a:latin typeface="Times New Roman"/>
                <a:cs typeface="Times New Roman"/>
              </a:rPr>
              <a:t>RFID-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entry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exit.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9759"/>
            <a:ext cx="5758180" cy="20548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228600" algn="just">
              <a:lnSpc>
                <a:spcPct val="100000"/>
              </a:lnSpc>
              <a:spcBef>
                <a:spcPts val="675"/>
              </a:spcBef>
              <a:buFont typeface="Courier New"/>
              <a:buChar char="o"/>
              <a:tabLst>
                <a:tab pos="469900" algn="l"/>
              </a:tabLst>
            </a:pPr>
            <a:r>
              <a:rPr sz="1100" spc="-10" dirty="0">
                <a:latin typeface="Times New Roman"/>
                <a:cs typeface="Times New Roman"/>
              </a:rPr>
              <a:t>Real-</a:t>
            </a:r>
            <a:r>
              <a:rPr sz="1100" dirty="0">
                <a:latin typeface="Times New Roman"/>
                <a:cs typeface="Times New Roman"/>
              </a:rPr>
              <a:t>time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availability</a:t>
            </a:r>
            <a:r>
              <a:rPr sz="1100" spc="-10" dirty="0">
                <a:latin typeface="Times New Roman"/>
                <a:cs typeface="Times New Roman"/>
              </a:rPr>
              <a:t> updates.</a:t>
            </a:r>
            <a:endParaRPr sz="1100">
              <a:latin typeface="Times New Roman"/>
              <a:cs typeface="Times New Roman"/>
            </a:endParaRPr>
          </a:p>
          <a:p>
            <a:pPr marL="469900" indent="-228600" algn="just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469900" algn="l"/>
              </a:tabLst>
            </a:pPr>
            <a:r>
              <a:rPr sz="1100" dirty="0">
                <a:latin typeface="Times New Roman"/>
                <a:cs typeface="Times New Roman"/>
              </a:rPr>
              <a:t>Contactless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payment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options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mobile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card</a:t>
            </a:r>
            <a:r>
              <a:rPr sz="1100" spc="-10" dirty="0">
                <a:latin typeface="Times New Roman"/>
                <a:cs typeface="Times New Roman"/>
              </a:rPr>
              <a:t> payments.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Westgate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Shopping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Mall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has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successfully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modernized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process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at </a:t>
            </a:r>
            <a:r>
              <a:rPr sz="1100" dirty="0">
                <a:latin typeface="Times New Roman"/>
                <a:cs typeface="Times New Roman"/>
              </a:rPr>
              <a:t>certain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supermarket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locations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Kenya,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offering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smarter,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more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efficient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solution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customers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operators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alike.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However,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faces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challenges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related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initial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costs,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limited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scalability,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reliance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technology.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Addressing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gaps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enhancing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integration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broader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city </a:t>
            </a:r>
            <a:r>
              <a:rPr sz="1100" dirty="0">
                <a:latin typeface="Times New Roman"/>
                <a:cs typeface="Times New Roman"/>
              </a:rPr>
              <a:t>infrastructure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make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more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sustainable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impactful,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contributing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more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efficient </a:t>
            </a:r>
            <a:r>
              <a:rPr sz="1100" dirty="0">
                <a:latin typeface="Times New Roman"/>
                <a:cs typeface="Times New Roman"/>
              </a:rPr>
              <a:t>urban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mobility </a:t>
            </a:r>
            <a:r>
              <a:rPr sz="1100" spc="-10" dirty="0">
                <a:latin typeface="Times New Roman"/>
                <a:cs typeface="Times New Roman"/>
              </a:rPr>
              <a:t>landscape.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767792"/>
            <a:ext cx="5760085" cy="356044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69265" lvl="2" indent="-456565" algn="just">
              <a:lnSpc>
                <a:spcPct val="100000"/>
              </a:lnSpc>
              <a:spcBef>
                <a:spcPts val="790"/>
              </a:spcBef>
              <a:buFont typeface="Times New Roman"/>
              <a:buAutoNum type="arabicPeriod" startAt="3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Automated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Robotic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Parking</a:t>
            </a:r>
            <a:r>
              <a:rPr sz="1200" b="1" spc="-10" dirty="0">
                <a:latin typeface="Times New Roman"/>
                <a:cs typeface="Times New Roman"/>
              </a:rPr>
              <a:t> System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80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Preethi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Ram's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2007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book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"An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Automated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Robotic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Solution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Urban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Parking </a:t>
            </a:r>
            <a:r>
              <a:rPr sz="1100" dirty="0">
                <a:latin typeface="Times New Roman"/>
                <a:cs typeface="Times New Roman"/>
              </a:rPr>
              <a:t>Problems"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in-depth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look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potential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automated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robotic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systems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3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resolving</a:t>
            </a:r>
            <a:r>
              <a:rPr sz="1100" spc="3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3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issues</a:t>
            </a:r>
            <a:r>
              <a:rPr sz="1100" spc="3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3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urban</a:t>
            </a:r>
            <a:r>
              <a:rPr sz="1100" spc="3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settings.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advantages</a:t>
            </a:r>
            <a:r>
              <a:rPr sz="1100" spc="3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3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robotic</a:t>
            </a:r>
            <a:r>
              <a:rPr sz="1100" spc="3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3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</a:t>
            </a:r>
            <a:r>
              <a:rPr sz="1100" spc="31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are </a:t>
            </a:r>
            <a:r>
              <a:rPr sz="1100" dirty="0">
                <a:latin typeface="Times New Roman"/>
                <a:cs typeface="Times New Roman"/>
              </a:rPr>
              <a:t>emphasized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author,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including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their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capacity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optimize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lessen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traffic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congestion. </a:t>
            </a:r>
            <a:r>
              <a:rPr sz="1100" dirty="0">
                <a:latin typeface="Times New Roman"/>
                <a:cs typeface="Times New Roman"/>
              </a:rPr>
              <a:t>The technical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features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robotic parking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their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construction, use,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upkeep,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 </a:t>
            </a:r>
            <a:r>
              <a:rPr sz="1100" spc="-20" dirty="0">
                <a:latin typeface="Times New Roman"/>
                <a:cs typeface="Times New Roman"/>
              </a:rPr>
              <a:t>also </a:t>
            </a:r>
            <a:r>
              <a:rPr sz="1100" dirty="0">
                <a:latin typeface="Times New Roman"/>
                <a:cs typeface="Times New Roman"/>
              </a:rPr>
              <a:t>covered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book.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highlights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security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safety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aspects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along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their </a:t>
            </a:r>
            <a:r>
              <a:rPr sz="1100" dirty="0">
                <a:latin typeface="Times New Roman"/>
                <a:cs typeface="Times New Roman"/>
              </a:rPr>
              <a:t>ability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lower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carbon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emissions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make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cities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greener.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Examples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successful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robotic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parking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installations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diverse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urban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environments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included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book's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studies.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100">
              <a:latin typeface="Times New Roman"/>
              <a:cs typeface="Times New Roman"/>
            </a:endParaRPr>
          </a:p>
          <a:p>
            <a:pPr marL="469265" lvl="2" indent="-456565" algn="just">
              <a:lnSpc>
                <a:spcPct val="100000"/>
              </a:lnSpc>
              <a:buFont typeface="Times New Roman"/>
              <a:buAutoNum type="arabicPeriod" startAt="4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Smart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Car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Parking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6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2016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paper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"</a:t>
            </a:r>
            <a:r>
              <a:rPr sz="1100" i="1" dirty="0">
                <a:latin typeface="Times New Roman"/>
                <a:cs typeface="Times New Roman"/>
              </a:rPr>
              <a:t>Smart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Car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Parking System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for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Heterogeneous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Clustered</a:t>
            </a:r>
            <a:r>
              <a:rPr sz="1100" i="1" dirty="0">
                <a:latin typeface="Times New Roman"/>
                <a:cs typeface="Times New Roman"/>
              </a:rPr>
              <a:t> Environments</a:t>
            </a:r>
            <a:r>
              <a:rPr sz="1100" dirty="0">
                <a:latin typeface="Times New Roman"/>
                <a:cs typeface="Times New Roman"/>
              </a:rPr>
              <a:t>"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Akinpelu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Kennedy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Chinedu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Okafor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promotes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Smart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(SCPS)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Port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Harcourt, </a:t>
            </a:r>
            <a:r>
              <a:rPr sz="1100" dirty="0">
                <a:latin typeface="Times New Roman"/>
                <a:cs typeface="Times New Roman"/>
              </a:rPr>
              <a:t>Nigeria,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means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quantitative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statistical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survey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analysis.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emphasizes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SCPS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25" dirty="0">
                <a:latin typeface="Times New Roman"/>
                <a:cs typeface="Times New Roman"/>
              </a:rPr>
              <a:t> be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dense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urban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settings,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emphasis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enhancing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traffic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flow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easing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045332"/>
            <a:ext cx="3446017" cy="23075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r>
              <a:rPr spc="-50" dirty="0"/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58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493002" y="9917379"/>
            <a:ext cx="1689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19759"/>
            <a:ext cx="5760085" cy="585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algn="just">
              <a:lnSpc>
                <a:spcPct val="1438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congestion.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results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important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next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highlight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advantages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deploying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SCPS,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improved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efficiency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safety.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2.4.5</a:t>
            </a:r>
            <a:r>
              <a:rPr sz="1200" b="1" spc="265" dirty="0">
                <a:latin typeface="Times New Roman"/>
                <a:cs typeface="Times New Roman"/>
              </a:rPr>
              <a:t>  </a:t>
            </a:r>
            <a:r>
              <a:rPr sz="1200" b="1" dirty="0">
                <a:latin typeface="Times New Roman"/>
                <a:cs typeface="Times New Roman"/>
              </a:rPr>
              <a:t>Car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Parking: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Impacts,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Policy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Practice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quantitative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statistical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survey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analysis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2016 paper.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</a:t>
            </a:r>
            <a:r>
              <a:rPr sz="1100" i="1" dirty="0">
                <a:latin typeface="Times New Roman"/>
                <a:cs typeface="Times New Roman"/>
              </a:rPr>
              <a:t>Car Parking:</a:t>
            </a:r>
            <a:r>
              <a:rPr sz="1100" i="1" spc="-1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Impacts, Policy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75"/>
              </a:spcBef>
            </a:pPr>
            <a:r>
              <a:rPr sz="1100" i="1" dirty="0">
                <a:latin typeface="Times New Roman"/>
                <a:cs typeface="Times New Roman"/>
              </a:rPr>
              <a:t>Practice</a:t>
            </a:r>
            <a:r>
              <a:rPr sz="1100" dirty="0">
                <a:latin typeface="Times New Roman"/>
                <a:cs typeface="Times New Roman"/>
              </a:rPr>
              <a:t>"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Elizabeth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Taylor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(2018)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overview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over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housing,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land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use, </a:t>
            </a:r>
            <a:r>
              <a:rPr sz="1100" dirty="0">
                <a:latin typeface="Times New Roman"/>
                <a:cs typeface="Times New Roman"/>
              </a:rPr>
              <a:t>which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intricately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related,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Taylor's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research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show.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draws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attention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difficulties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regulating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city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expanding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quickly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requirement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laws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strike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balance </a:t>
            </a:r>
            <a:r>
              <a:rPr sz="1100" dirty="0">
                <a:latin typeface="Times New Roman"/>
                <a:cs typeface="Times New Roman"/>
              </a:rPr>
              <a:t>between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interests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various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parties,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residents,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automobile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owners,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city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planners with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 </a:t>
            </a:r>
            <a:r>
              <a:rPr sz="1100" dirty="0">
                <a:latin typeface="Times New Roman"/>
                <a:cs typeface="Times New Roman"/>
              </a:rPr>
              <a:t>focus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Melbourne,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Australia.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book also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addresses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shortcomings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laws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are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today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need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comprehensive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approach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urban</a:t>
            </a:r>
            <a:r>
              <a:rPr sz="1100" spc="-10" dirty="0">
                <a:latin typeface="Times New Roman"/>
                <a:cs typeface="Times New Roman"/>
              </a:rPr>
              <a:t> planning.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2.5</a:t>
            </a:r>
            <a:r>
              <a:rPr sz="1200" b="1" spc="235" dirty="0">
                <a:latin typeface="Times New Roman"/>
                <a:cs typeface="Times New Roman"/>
              </a:rPr>
              <a:t>   </a:t>
            </a:r>
            <a:r>
              <a:rPr sz="1200" b="1" dirty="0">
                <a:latin typeface="Times New Roman"/>
                <a:cs typeface="Times New Roman"/>
              </a:rPr>
              <a:t>Emerging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Trends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Patterns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0" dirty="0">
                <a:latin typeface="Times New Roman"/>
                <a:cs typeface="Times New Roman"/>
              </a:rPr>
              <a:t> research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7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Emerging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trends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patterns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adoption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smart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efficiency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convenience.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Automated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Parking-as-a-Service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(PaaS),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Internet</a:t>
            </a:r>
            <a:r>
              <a:rPr sz="1200" spc="-25" dirty="0">
                <a:latin typeface="Times New Roman"/>
                <a:cs typeface="Times New Roman"/>
              </a:rPr>
              <a:t> of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(IoT)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industry.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trends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analytics,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promoting </a:t>
            </a:r>
            <a:r>
              <a:rPr sz="1200" dirty="0">
                <a:latin typeface="Times New Roman"/>
                <a:cs typeface="Times New Roman"/>
              </a:rPr>
              <a:t>sustainable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transportation. Overall,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trends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shaping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future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urban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mobility.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600"/>
              </a:lnSpc>
              <a:spcBef>
                <a:spcPts val="869"/>
              </a:spcBef>
            </a:pPr>
            <a:r>
              <a:rPr sz="1100" dirty="0">
                <a:latin typeface="Times New Roman"/>
                <a:cs typeface="Times New Roman"/>
              </a:rPr>
              <a:t>Incorporating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2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emerging</a:t>
            </a:r>
            <a:r>
              <a:rPr sz="1100" b="1" spc="2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trends</a:t>
            </a:r>
            <a:r>
              <a:rPr sz="1100" b="1" spc="2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into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your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proposal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help </a:t>
            </a:r>
            <a:r>
              <a:rPr sz="1100" spc="-10" dirty="0">
                <a:latin typeface="Times New Roman"/>
                <a:cs typeface="Times New Roman"/>
              </a:rPr>
              <a:t>demonstrate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how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your system aligns with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current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technological advancements 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future urban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mobility </a:t>
            </a:r>
            <a:r>
              <a:rPr sz="1100" dirty="0">
                <a:latin typeface="Times New Roman"/>
                <a:cs typeface="Times New Roman"/>
              </a:rPr>
              <a:t>needs.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By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focusing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smart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technology,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sustainability</a:t>
            </a:r>
            <a:r>
              <a:rPr sz="1100" spc="-10" dirty="0">
                <a:latin typeface="Times New Roman"/>
                <a:cs typeface="Times New Roman"/>
              </a:rPr>
              <a:t>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user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experience</a:t>
            </a:r>
            <a:r>
              <a:rPr sz="1100" spc="-10" dirty="0">
                <a:latin typeface="Times New Roman"/>
                <a:cs typeface="Times New Roman"/>
              </a:rPr>
              <a:t>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your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system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can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address </a:t>
            </a:r>
            <a:r>
              <a:rPr sz="1100" dirty="0">
                <a:latin typeface="Times New Roman"/>
                <a:cs typeface="Times New Roman"/>
              </a:rPr>
              <a:t>key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challenges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modern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offer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solution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both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efficient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scalable.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24" y="7090638"/>
            <a:ext cx="5486400" cy="239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700"/>
              </a:lnSpc>
              <a:spcBef>
                <a:spcPts val="95"/>
              </a:spcBef>
            </a:pPr>
            <a:r>
              <a:rPr sz="1100" b="1" dirty="0">
                <a:latin typeface="Times New Roman"/>
                <a:cs typeface="Times New Roman"/>
              </a:rPr>
              <a:t>Mobile</a:t>
            </a:r>
            <a:r>
              <a:rPr sz="1100" b="1" spc="254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App-</a:t>
            </a:r>
            <a:r>
              <a:rPr sz="1100" b="1" dirty="0">
                <a:latin typeface="Times New Roman"/>
                <a:cs typeface="Times New Roman"/>
              </a:rPr>
              <a:t>Based</a:t>
            </a:r>
            <a:r>
              <a:rPr sz="1100" b="1" spc="3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Solutions:</a:t>
            </a:r>
            <a:r>
              <a:rPr sz="1100" b="1" spc="350" dirty="0">
                <a:latin typeface="Times New Roman"/>
                <a:cs typeface="Times New Roman"/>
              </a:rPr>
              <a:t>  </a:t>
            </a:r>
            <a:r>
              <a:rPr sz="1100" dirty="0">
                <a:latin typeface="Times New Roman"/>
                <a:cs typeface="Times New Roman"/>
              </a:rPr>
              <a:t>Mobile</a:t>
            </a:r>
            <a:r>
              <a:rPr sz="1100" spc="3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apps</a:t>
            </a:r>
            <a:r>
              <a:rPr sz="1100" spc="3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3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becoming</a:t>
            </a:r>
            <a:r>
              <a:rPr sz="1100" spc="3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3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essential</a:t>
            </a:r>
            <a:r>
              <a:rPr sz="1100" spc="3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part</a:t>
            </a:r>
            <a:r>
              <a:rPr sz="1100" spc="3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3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3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park </a:t>
            </a:r>
            <a:r>
              <a:rPr sz="1100" dirty="0">
                <a:latin typeface="Times New Roman"/>
                <a:cs typeface="Times New Roman"/>
              </a:rPr>
              <a:t>management,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allowing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locate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available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spaces,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book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spots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advance,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make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payments </a:t>
            </a:r>
            <a:r>
              <a:rPr sz="1100" dirty="0">
                <a:latin typeface="Times New Roman"/>
                <a:cs typeface="Times New Roman"/>
              </a:rPr>
              <a:t>via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their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smartphones.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Integration with </a:t>
            </a:r>
            <a:r>
              <a:rPr sz="1100" b="1" dirty="0">
                <a:latin typeface="Times New Roman"/>
                <a:cs typeface="Times New Roman"/>
              </a:rPr>
              <a:t>mobile payment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systems </a:t>
            </a:r>
            <a:r>
              <a:rPr sz="1100" dirty="0">
                <a:latin typeface="Times New Roman"/>
                <a:cs typeface="Times New Roman"/>
              </a:rPr>
              <a:t>like </a:t>
            </a:r>
            <a:r>
              <a:rPr sz="1100" i="1" spc="-10" dirty="0">
                <a:latin typeface="Times New Roman"/>
                <a:cs typeface="Times New Roman"/>
              </a:rPr>
              <a:t>M-</a:t>
            </a:r>
            <a:r>
              <a:rPr sz="1100" i="1" dirty="0">
                <a:latin typeface="Times New Roman"/>
                <a:cs typeface="Times New Roman"/>
              </a:rPr>
              <a:t>Pesa</a:t>
            </a:r>
            <a:r>
              <a:rPr sz="1100" dirty="0">
                <a:latin typeface="Times New Roman"/>
                <a:cs typeface="Times New Roman"/>
              </a:rPr>
              <a:t>, credit/debit </a:t>
            </a:r>
            <a:r>
              <a:rPr sz="1100" spc="-10" dirty="0">
                <a:latin typeface="Times New Roman"/>
                <a:cs typeface="Times New Roman"/>
              </a:rPr>
              <a:t>cards,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common.</a:t>
            </a:r>
            <a:endParaRPr sz="1100">
              <a:latin typeface="Times New Roman"/>
              <a:cs typeface="Times New Roman"/>
            </a:endParaRPr>
          </a:p>
          <a:p>
            <a:pPr marL="12700" marR="5080" indent="34925" algn="just">
              <a:lnSpc>
                <a:spcPct val="143600"/>
              </a:lnSpc>
              <a:spcBef>
                <a:spcPts val="805"/>
              </a:spcBef>
            </a:pPr>
            <a:r>
              <a:rPr sz="1100" b="1" dirty="0">
                <a:latin typeface="Times New Roman"/>
                <a:cs typeface="Times New Roman"/>
              </a:rPr>
              <a:t>Contactless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Payment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Solutions: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Contactless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payments,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including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mobile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wallet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RFID </a:t>
            </a:r>
            <a:r>
              <a:rPr sz="1100" b="1" dirty="0">
                <a:latin typeface="Times New Roman"/>
                <a:cs typeface="Times New Roman"/>
              </a:rPr>
              <a:t>tags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gaining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popularity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their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convenience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speed.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solutions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reduce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need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physical cash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particularly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useful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high-</a:t>
            </a:r>
            <a:r>
              <a:rPr sz="1100" dirty="0">
                <a:latin typeface="Times New Roman"/>
                <a:cs typeface="Times New Roman"/>
              </a:rPr>
              <a:t>traffic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areas.</a:t>
            </a:r>
            <a:endParaRPr sz="1100">
              <a:latin typeface="Times New Roman"/>
              <a:cs typeface="Times New Roman"/>
            </a:endParaRPr>
          </a:p>
          <a:p>
            <a:pPr marL="12700" marR="6985" indent="34925" algn="just">
              <a:lnSpc>
                <a:spcPct val="143600"/>
              </a:lnSpc>
              <a:spcBef>
                <a:spcPts val="805"/>
              </a:spcBef>
            </a:pPr>
            <a:r>
              <a:rPr sz="1100" b="1" spc="-10" dirty="0">
                <a:latin typeface="Times New Roman"/>
                <a:cs typeface="Times New Roman"/>
              </a:rPr>
              <a:t>Real-Time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Parking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Data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30" dirty="0">
                <a:latin typeface="Times New Roman"/>
                <a:cs typeface="Times New Roman"/>
              </a:rPr>
              <a:t>and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Analytics: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Parking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systems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evolving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simple </a:t>
            </a:r>
            <a:r>
              <a:rPr sz="1100" dirty="0">
                <a:latin typeface="Times New Roman"/>
                <a:cs typeface="Times New Roman"/>
              </a:rPr>
              <a:t>space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allocation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more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data-driven</a:t>
            </a:r>
            <a:r>
              <a:rPr sz="1100" b="1" spc="1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solutions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Real-</a:t>
            </a:r>
            <a:r>
              <a:rPr sz="1100" dirty="0">
                <a:latin typeface="Times New Roman"/>
                <a:cs typeface="Times New Roman"/>
              </a:rPr>
              <a:t>time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availability,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19759"/>
            <a:ext cx="575945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algn="just">
              <a:lnSpc>
                <a:spcPct val="1438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duration,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peak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usage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revenue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generation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analysed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improve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decision- </a:t>
            </a:r>
            <a:r>
              <a:rPr sz="1100" dirty="0">
                <a:latin typeface="Times New Roman"/>
                <a:cs typeface="Times New Roman"/>
              </a:rPr>
              <a:t>making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operations.</a:t>
            </a:r>
            <a:endParaRPr sz="1100">
              <a:latin typeface="Times New Roman"/>
              <a:cs typeface="Times New Roman"/>
            </a:endParaRPr>
          </a:p>
          <a:p>
            <a:pPr marL="286385" marR="6985" algn="just">
              <a:lnSpc>
                <a:spcPct val="143600"/>
              </a:lnSpc>
              <a:spcBef>
                <a:spcPts val="800"/>
              </a:spcBef>
            </a:pPr>
            <a:r>
              <a:rPr sz="1100" b="1" dirty="0">
                <a:latin typeface="Times New Roman"/>
                <a:cs typeface="Times New Roman"/>
              </a:rPr>
              <a:t>Dynamic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Pricing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Models: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Dynamic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pricing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involves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adjusting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rates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factors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like </a:t>
            </a:r>
            <a:r>
              <a:rPr sz="1100" dirty="0">
                <a:latin typeface="Times New Roman"/>
                <a:cs typeface="Times New Roman"/>
              </a:rPr>
              <a:t>demand,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day,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event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schedules.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trend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helps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optimize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usage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generate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revenue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while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fair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pricing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users.</a:t>
            </a:r>
            <a:endParaRPr sz="1100">
              <a:latin typeface="Times New Roman"/>
              <a:cs typeface="Times New Roman"/>
            </a:endParaRPr>
          </a:p>
          <a:p>
            <a:pPr marL="12700" marR="5080" indent="237490" algn="just">
              <a:lnSpc>
                <a:spcPct val="143600"/>
              </a:lnSpc>
              <a:spcBef>
                <a:spcPts val="805"/>
              </a:spcBef>
            </a:pPr>
            <a:r>
              <a:rPr sz="1100" b="1" dirty="0">
                <a:latin typeface="Times New Roman"/>
                <a:cs typeface="Times New Roman"/>
              </a:rPr>
              <a:t>Automated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Parking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Systems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(APS):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Automated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becoming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more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common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modern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urban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areas.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robotics</a:t>
            </a:r>
            <a:r>
              <a:rPr sz="1100" b="1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automation</a:t>
            </a:r>
            <a:r>
              <a:rPr sz="1100" b="1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vehicles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without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human </a:t>
            </a:r>
            <a:r>
              <a:rPr sz="1100" dirty="0">
                <a:latin typeface="Times New Roman"/>
                <a:cs typeface="Times New Roman"/>
              </a:rPr>
              <a:t>intervention,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efficient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eliminating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wide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10" dirty="0">
                <a:latin typeface="Times New Roman"/>
                <a:cs typeface="Times New Roman"/>
              </a:rPr>
              <a:t> aisles.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387979"/>
            <a:ext cx="5757545" cy="58496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77825" lvl="1" indent="-365125" algn="just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 startAt="6"/>
              <a:tabLst>
                <a:tab pos="37782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Research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gap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filled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0" dirty="0">
                <a:latin typeface="Times New Roman"/>
                <a:cs typeface="Times New Roman"/>
              </a:rPr>
              <a:t> research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gaps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697865" lvl="2" indent="-456565">
              <a:lnSpc>
                <a:spcPct val="100000"/>
              </a:lnSpc>
              <a:buAutoNum type="romanLcParenR"/>
              <a:tabLst>
                <a:tab pos="697865" algn="l"/>
              </a:tabLst>
            </a:pP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transportation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  <a:p>
            <a:pPr marL="697865" lvl="2" indent="-456565">
              <a:lnSpc>
                <a:spcPct val="100000"/>
              </a:lnSpc>
              <a:spcBef>
                <a:spcPts val="635"/>
              </a:spcBef>
              <a:buAutoNum type="romanLcParenR"/>
              <a:tabLst>
                <a:tab pos="697865" algn="l"/>
              </a:tabLst>
            </a:pP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analytics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making</a:t>
            </a:r>
            <a:endParaRPr sz="1200">
              <a:latin typeface="Times New Roman"/>
              <a:cs typeface="Times New Roman"/>
            </a:endParaRPr>
          </a:p>
          <a:p>
            <a:pPr marL="697865" lvl="2" indent="-456565">
              <a:lnSpc>
                <a:spcPct val="100000"/>
              </a:lnSpc>
              <a:spcBef>
                <a:spcPts val="625"/>
              </a:spcBef>
              <a:buAutoNum type="romanLcParenR"/>
              <a:tabLst>
                <a:tab pos="697865" algn="l"/>
              </a:tabLst>
            </a:pPr>
            <a:r>
              <a:rPr sz="1200" dirty="0">
                <a:latin typeface="Times New Roman"/>
                <a:cs typeface="Times New Roman"/>
              </a:rPr>
              <a:t>Insufficient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sustainability</a:t>
            </a:r>
            <a:endParaRPr sz="1200">
              <a:latin typeface="Times New Roman"/>
              <a:cs typeface="Times New Roman"/>
            </a:endParaRPr>
          </a:p>
          <a:p>
            <a:pPr marL="697865" lvl="2" indent="-456565">
              <a:lnSpc>
                <a:spcPct val="100000"/>
              </a:lnSpc>
              <a:spcBef>
                <a:spcPts val="635"/>
              </a:spcBef>
              <a:buAutoNum type="romanLcParenR"/>
              <a:tabLst>
                <a:tab pos="697865" algn="l"/>
              </a:tabLst>
            </a:pPr>
            <a:r>
              <a:rPr sz="1200" spc="-10" dirty="0">
                <a:latin typeface="Times New Roman"/>
                <a:cs typeface="Times New Roman"/>
              </a:rPr>
              <a:t>Inefficient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peak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strategies</a:t>
            </a:r>
            <a:endParaRPr sz="1200">
              <a:latin typeface="Times New Roman"/>
              <a:cs typeface="Times New Roman"/>
            </a:endParaRPr>
          </a:p>
          <a:p>
            <a:pPr marL="697865" marR="7620" lvl="2" indent="-457200">
              <a:lnSpc>
                <a:spcPts val="2080"/>
              </a:lnSpc>
              <a:spcBef>
                <a:spcPts val="160"/>
              </a:spcBef>
              <a:buAutoNum type="romanLcParenR"/>
              <a:tabLst>
                <a:tab pos="697865" algn="l"/>
              </a:tabLst>
            </a:pP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exploration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emerging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trends,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autonomous </a:t>
            </a:r>
            <a:r>
              <a:rPr sz="1200" dirty="0">
                <a:latin typeface="Times New Roman"/>
                <a:cs typeface="Times New Roman"/>
              </a:rPr>
              <a:t>vehicles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charging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stations</a:t>
            </a:r>
            <a:endParaRPr sz="1200">
              <a:latin typeface="Times New Roman"/>
              <a:cs typeface="Times New Roman"/>
            </a:endParaRPr>
          </a:p>
          <a:p>
            <a:pPr marL="697865" lvl="2" indent="-456565">
              <a:lnSpc>
                <a:spcPct val="100000"/>
              </a:lnSpc>
              <a:spcBef>
                <a:spcPts val="445"/>
              </a:spcBef>
              <a:buAutoNum type="romanLcParenR"/>
              <a:tabLst>
                <a:tab pos="697865" algn="l"/>
              </a:tabLst>
            </a:pPr>
            <a:r>
              <a:rPr sz="1200" dirty="0">
                <a:latin typeface="Times New Roman"/>
                <a:cs typeface="Times New Roman"/>
              </a:rPr>
              <a:t>Inadequate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use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7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gaps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enhance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experience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usage,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generate </a:t>
            </a:r>
            <a:r>
              <a:rPr sz="1200" dirty="0">
                <a:latin typeface="Times New Roman"/>
                <a:cs typeface="Times New Roman"/>
              </a:rPr>
              <a:t>revenue,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promote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sustainable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transportation,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urban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377825" lvl="1" indent="-365125" algn="just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7"/>
              <a:tabLst>
                <a:tab pos="377825" algn="l"/>
              </a:tabLst>
            </a:pPr>
            <a:r>
              <a:rPr sz="1200" b="1" dirty="0">
                <a:latin typeface="Times New Roman"/>
                <a:cs typeface="Times New Roman"/>
              </a:rPr>
              <a:t>Chapter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literature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features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existing parking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operation.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highlights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current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congestion,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inefficient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space.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suggests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systems, 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sharing,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dynamic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strategies.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emphasizes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sustainable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transportation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initiatives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modes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transportation.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spc="-10" dirty="0">
                <a:latin typeface="Times New Roman"/>
                <a:cs typeface="Times New Roman"/>
              </a:rPr>
              <a:t>efficient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sustainable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43967"/>
            <a:ext cx="5758815" cy="700785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5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3: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RESEARCH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METHODOLOGY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90"/>
              </a:spcBef>
            </a:pPr>
            <a:r>
              <a:rPr sz="1300" b="1" dirty="0">
                <a:latin typeface="Times New Roman"/>
                <a:cs typeface="Times New Roman"/>
              </a:rPr>
              <a:t>3.1</a:t>
            </a:r>
            <a:r>
              <a:rPr sz="1300" b="1" spc="290" dirty="0">
                <a:latin typeface="Times New Roman"/>
                <a:cs typeface="Times New Roman"/>
              </a:rPr>
              <a:t>  </a:t>
            </a:r>
            <a:r>
              <a:rPr sz="1300" b="1" spc="-10" dirty="0">
                <a:latin typeface="Times New Roman"/>
                <a:cs typeface="Times New Roman"/>
              </a:rPr>
              <a:t>Introduction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chapter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had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general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overview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creation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car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chapter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methodology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hypotheses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research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questions.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commences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brief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investigation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use- </a:t>
            </a:r>
            <a:r>
              <a:rPr sz="1200" dirty="0">
                <a:latin typeface="Times New Roman"/>
                <a:cs typeface="Times New Roman"/>
              </a:rPr>
              <a:t>cases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methodologies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aligned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discussion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suitability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700"/>
              </a:lnSpc>
              <a:spcBef>
                <a:spcPts val="81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chapter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crucial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gather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analyse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ultimately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Our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methodology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three-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comprehensive literature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review,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empirical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collection,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systematic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holistic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approach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aspects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900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Furthermore,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primary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techniques,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questionnaires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interviews.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perspective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stakeholders,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encompasses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preferences,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perceptions.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6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quantitative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qualitative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techniques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effectively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systematically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evaluated.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involve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usage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appropriate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accurate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informative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findings.</a:t>
            </a: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7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methodology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chapter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comprehensive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clear </a:t>
            </a:r>
            <a:r>
              <a:rPr sz="1200" dirty="0">
                <a:latin typeface="Times New Roman"/>
                <a:cs typeface="Times New Roman"/>
              </a:rPr>
              <a:t>overview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employed,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thereby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rigorous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256269"/>
            <a:ext cx="3082290" cy="896619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77825" lvl="1" indent="-365125">
              <a:lnSpc>
                <a:spcPct val="100000"/>
              </a:lnSpc>
              <a:spcBef>
                <a:spcPts val="840"/>
              </a:spcBef>
              <a:buSzPct val="108333"/>
              <a:buFont typeface="Times New Roman"/>
              <a:buAutoNum type="arabicPeriod" startAt="2"/>
              <a:tabLst>
                <a:tab pos="377825" algn="l"/>
              </a:tabLst>
            </a:pPr>
            <a:r>
              <a:rPr sz="1200" b="1" dirty="0">
                <a:latin typeface="Times New Roman"/>
                <a:cs typeface="Times New Roman"/>
              </a:rPr>
              <a:t>Methodology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Requirement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Elicitation</a:t>
            </a:r>
            <a:endParaRPr sz="1200">
              <a:latin typeface="Times New Roman"/>
              <a:cs typeface="Times New Roman"/>
            </a:endParaRPr>
          </a:p>
          <a:p>
            <a:pPr marL="469265" lvl="2" indent="-456565">
              <a:lnSpc>
                <a:spcPct val="100000"/>
              </a:lnSpc>
              <a:spcBef>
                <a:spcPts val="819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Requirement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Specifications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00" b="1" dirty="0">
                <a:latin typeface="Times New Roman"/>
                <a:cs typeface="Times New Roman"/>
              </a:rPr>
              <a:t>Functional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11529"/>
            <a:ext cx="5757545" cy="875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spcBef>
                <a:spcPts val="95"/>
              </a:spcBef>
            </a:pPr>
            <a:r>
              <a:rPr sz="1200" b="1" dirty="0">
                <a:latin typeface="Times New Roman"/>
                <a:cs typeface="Times New Roman"/>
              </a:rPr>
              <a:t>Parking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Space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Allocation: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allocate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availability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sensors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occupied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vacant.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800"/>
              </a:spcBef>
            </a:pPr>
            <a:r>
              <a:rPr sz="1200" b="1" dirty="0">
                <a:latin typeface="Times New Roman"/>
                <a:cs typeface="Times New Roman"/>
              </a:rPr>
              <a:t>Payment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Processing: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including </a:t>
            </a:r>
            <a:r>
              <a:rPr sz="1200" dirty="0">
                <a:latin typeface="Times New Roman"/>
                <a:cs typeface="Times New Roman"/>
              </a:rPr>
              <a:t>accepting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payments.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should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receipts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history.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  <a:spcBef>
                <a:spcPts val="795"/>
              </a:spcBef>
            </a:pPr>
            <a:r>
              <a:rPr sz="1200" b="1" spc="-10" dirty="0">
                <a:latin typeface="Times New Roman"/>
                <a:cs typeface="Times New Roman"/>
              </a:rPr>
              <a:t>Access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Control: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able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control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granting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denying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permits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status.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integrating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barriers,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license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recognition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795"/>
              </a:spcBef>
            </a:pPr>
            <a:r>
              <a:rPr sz="1200" b="1" dirty="0">
                <a:latin typeface="Times New Roman"/>
                <a:cs typeface="Times New Roman"/>
              </a:rPr>
              <a:t>Permit</a:t>
            </a:r>
            <a:r>
              <a:rPr sz="1200" b="1" spc="2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Management: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permits,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including issuing,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renewing,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revoking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permits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needed.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track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holder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status.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800"/>
              </a:lnSpc>
              <a:spcBef>
                <a:spcPts val="800"/>
              </a:spcBef>
            </a:pPr>
            <a:r>
              <a:rPr sz="1200" b="1" dirty="0">
                <a:latin typeface="Times New Roman"/>
                <a:cs typeface="Times New Roman"/>
              </a:rPr>
              <a:t>Reporting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Analytics: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analytics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car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usage,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revenue,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metrics.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operators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informed </a:t>
            </a:r>
            <a:r>
              <a:rPr sz="1200" dirty="0">
                <a:latin typeface="Times New Roman"/>
                <a:cs typeface="Times New Roman"/>
              </a:rPr>
              <a:t>decisions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pricing,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staffing,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factors.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800"/>
              </a:lnSpc>
              <a:spcBef>
                <a:spcPts val="810"/>
              </a:spcBef>
            </a:pPr>
            <a:r>
              <a:rPr sz="1200" b="1" dirty="0">
                <a:latin typeface="Times New Roman"/>
                <a:cs typeface="Times New Roman"/>
              </a:rPr>
              <a:t>User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Interface: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user-</a:t>
            </a:r>
            <a:r>
              <a:rPr sz="1200" dirty="0">
                <a:latin typeface="Times New Roman"/>
                <a:cs typeface="Times New Roman"/>
              </a:rPr>
              <a:t>friendly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easily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reserve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spaces,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permits.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feedback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throughout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2800"/>
              </a:lnSpc>
              <a:spcBef>
                <a:spcPts val="810"/>
              </a:spcBef>
            </a:pPr>
            <a:r>
              <a:rPr sz="1200" b="1" dirty="0">
                <a:latin typeface="Times New Roman"/>
                <a:cs typeface="Times New Roman"/>
              </a:rPr>
              <a:t>Security: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transactions,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including </a:t>
            </a:r>
            <a:r>
              <a:rPr sz="1200" dirty="0">
                <a:latin typeface="Times New Roman"/>
                <a:cs typeface="Times New Roman"/>
              </a:rPr>
              <a:t>protecting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unauthorized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breaches,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threats</a:t>
            </a:r>
            <a:r>
              <a:rPr sz="1400" spc="-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Non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functional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900"/>
              </a:lnSpc>
              <a:spcBef>
                <a:spcPts val="915"/>
              </a:spcBef>
            </a:pPr>
            <a:r>
              <a:rPr sz="1200" b="1" dirty="0">
                <a:latin typeface="Times New Roman"/>
                <a:cs typeface="Times New Roman"/>
              </a:rPr>
              <a:t>Performance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short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typically </a:t>
            </a:r>
            <a:r>
              <a:rPr sz="1200" dirty="0">
                <a:latin typeface="Times New Roman"/>
                <a:cs typeface="Times New Roman"/>
              </a:rPr>
              <a:t>milliseconds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entering/exiting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throughput.</a:t>
            </a:r>
            <a:endParaRPr sz="1200">
              <a:latin typeface="Times New Roman"/>
              <a:cs typeface="Times New Roman"/>
            </a:endParaRPr>
          </a:p>
          <a:p>
            <a:pPr marL="12700" marR="5715" indent="38100" algn="just">
              <a:lnSpc>
                <a:spcPct val="144200"/>
              </a:lnSpc>
              <a:spcBef>
                <a:spcPts val="790"/>
              </a:spcBef>
            </a:pPr>
            <a:r>
              <a:rPr sz="1200" b="1" spc="-10" dirty="0">
                <a:latin typeface="Times New Roman"/>
                <a:cs typeface="Times New Roman"/>
              </a:rPr>
              <a:t>Reliability: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available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majority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ensure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components</a:t>
            </a:r>
            <a:r>
              <a:rPr sz="1200" spc="-20" dirty="0">
                <a:latin typeface="Times New Roman"/>
                <a:cs typeface="Times New Roman"/>
              </a:rPr>
              <a:t> fail.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700"/>
              </a:lnSpc>
              <a:spcBef>
                <a:spcPts val="800"/>
              </a:spcBef>
            </a:pPr>
            <a:r>
              <a:rPr sz="1200" b="1" dirty="0">
                <a:latin typeface="Times New Roman"/>
                <a:cs typeface="Times New Roman"/>
              </a:rPr>
              <a:t>Usability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friendly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administrators,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disabilities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voice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touch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operate.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11529"/>
            <a:ext cx="5756910" cy="55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5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Maintainability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modular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fashion,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easy </a:t>
            </a:r>
            <a:r>
              <a:rPr sz="1200" dirty="0">
                <a:latin typeface="Times New Roman"/>
                <a:cs typeface="Times New Roman"/>
              </a:rPr>
              <a:t>updates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modifications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accommodate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requirements.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147061"/>
            <a:ext cx="5757545" cy="62369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265" lvl="2" indent="-456565">
              <a:lnSpc>
                <a:spcPct val="100000"/>
              </a:lnSpc>
              <a:spcBef>
                <a:spcPts val="725"/>
              </a:spcBef>
              <a:buFont typeface="Times New Roman"/>
              <a:buAutoNum type="arabicPeriod" startAt="2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collection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Analysis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Techniques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spc="-10" dirty="0">
                <a:latin typeface="Times New Roman"/>
                <a:cs typeface="Times New Roman"/>
              </a:rPr>
              <a:t>Effective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essential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understanding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preferences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ct val="1433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>
              <a:latin typeface="Times New Roman"/>
              <a:cs typeface="Times New Roman"/>
            </a:endParaRPr>
          </a:p>
          <a:p>
            <a:pPr marL="665480" lvl="3" indent="-227965" algn="just">
              <a:lnSpc>
                <a:spcPct val="100000"/>
              </a:lnSpc>
              <a:buFont typeface="Symbol"/>
              <a:buChar char=""/>
              <a:tabLst>
                <a:tab pos="665480" algn="l"/>
              </a:tabLst>
            </a:pPr>
            <a:r>
              <a:rPr sz="1200" i="1" spc="-10" dirty="0">
                <a:latin typeface="Times New Roman"/>
                <a:cs typeface="Times New Roman"/>
              </a:rPr>
              <a:t>Questionnaire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700"/>
              </a:lnSpc>
              <a:spcBef>
                <a:spcPts val="800"/>
              </a:spcBef>
            </a:pPr>
            <a:r>
              <a:rPr sz="1200" spc="-10" dirty="0">
                <a:latin typeface="Times New Roman"/>
                <a:cs typeface="Times New Roman"/>
              </a:rPr>
              <a:t>Questionnaires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users'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preferences,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behaviours,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expectations </a:t>
            </a:r>
            <a:r>
              <a:rPr sz="1200" dirty="0">
                <a:latin typeface="Times New Roman"/>
                <a:cs typeface="Times New Roman"/>
              </a:rPr>
              <a:t>regarding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questionnaire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gathering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stakeholders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preferences,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requirements.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quantitative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qualitative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efficiently,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understanding diverse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needs,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convenience,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safety,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accessibility,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concerns.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spc="-10" dirty="0">
                <a:latin typeface="Times New Roman"/>
                <a:cs typeface="Times New Roman"/>
              </a:rPr>
              <a:t>facilitates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decision-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aligns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>
              <a:latin typeface="Times New Roman"/>
              <a:cs typeface="Times New Roman"/>
            </a:endParaRPr>
          </a:p>
          <a:p>
            <a:pPr marL="665480" lvl="3" indent="-227965" algn="just">
              <a:lnSpc>
                <a:spcPct val="100000"/>
              </a:lnSpc>
              <a:buFont typeface="Symbol"/>
              <a:buChar char=""/>
              <a:tabLst>
                <a:tab pos="665480" algn="l"/>
              </a:tabLst>
            </a:pPr>
            <a:r>
              <a:rPr sz="1200" i="1" spc="-10" dirty="0">
                <a:latin typeface="Times New Roman"/>
                <a:cs typeface="Times New Roman"/>
              </a:rPr>
              <a:t>Interviews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785"/>
              </a:spcBef>
            </a:pPr>
            <a:r>
              <a:rPr sz="1200" spc="-10" dirty="0">
                <a:latin typeface="Times New Roman"/>
                <a:cs typeface="Times New Roman"/>
              </a:rPr>
              <a:t>Interviews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essential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gathering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system's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development.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preferences,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pain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Interviews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 </a:t>
            </a:r>
            <a:r>
              <a:rPr sz="1200" dirty="0">
                <a:latin typeface="Times New Roman"/>
                <a:cs typeface="Times New Roman"/>
              </a:rPr>
              <a:t>firsthand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crucial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user-</a:t>
            </a:r>
            <a:r>
              <a:rPr sz="1200" dirty="0">
                <a:latin typeface="Times New Roman"/>
                <a:cs typeface="Times New Roman"/>
              </a:rPr>
              <a:t>friendly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meets</a:t>
            </a:r>
            <a:r>
              <a:rPr sz="1200" spc="-10" dirty="0">
                <a:latin typeface="Times New Roman"/>
                <a:cs typeface="Times New Roman"/>
              </a:rPr>
              <a:t> real-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demands</a:t>
            </a:r>
            <a:r>
              <a:rPr sz="1200" spc="-10" dirty="0">
                <a:latin typeface="Times New Roman"/>
                <a:cs typeface="Times New Roman"/>
              </a:rPr>
              <a:t> effectively, </a:t>
            </a:r>
            <a:r>
              <a:rPr sz="1200" dirty="0">
                <a:latin typeface="Times New Roman"/>
                <a:cs typeface="Times New Roman"/>
              </a:rPr>
              <a:t>enhancing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usability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functionality.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asking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open-</a:t>
            </a:r>
            <a:r>
              <a:rPr sz="1200" dirty="0">
                <a:latin typeface="Times New Roman"/>
                <a:cs typeface="Times New Roman"/>
              </a:rPr>
              <a:t>ended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questions,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developers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uncover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nuanced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uncover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face.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invaluable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user- </a:t>
            </a:r>
            <a:r>
              <a:rPr sz="1200" dirty="0">
                <a:latin typeface="Times New Roman"/>
                <a:cs typeface="Times New Roman"/>
              </a:rPr>
              <a:t>friendly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interfaces,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optimizing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features,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usability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effectiveness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interviews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-25" dirty="0">
                <a:latin typeface="Times New Roman"/>
                <a:cs typeface="Times New Roman"/>
              </a:rPr>
              <a:t> of </a:t>
            </a:r>
            <a:r>
              <a:rPr sz="1200" spc="-10" dirty="0">
                <a:latin typeface="Times New Roman"/>
                <a:cs typeface="Times New Roman"/>
              </a:rPr>
              <a:t>qualitative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system,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expectations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0" dirty="0">
                <a:latin typeface="Times New Roman"/>
                <a:cs typeface="Times New Roman"/>
              </a:rPr>
              <a:t> stakeholders effectively.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178702"/>
            <a:ext cx="5204460" cy="5486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77825" algn="l"/>
              </a:tabLst>
            </a:pPr>
            <a:r>
              <a:rPr sz="1200" b="1" spc="-25" dirty="0">
                <a:latin typeface="Times New Roman"/>
                <a:cs typeface="Times New Roman"/>
              </a:rPr>
              <a:t>3.3</a:t>
            </a:r>
            <a:r>
              <a:rPr sz="1200" b="1" dirty="0">
                <a:latin typeface="Times New Roman"/>
                <a:cs typeface="Times New Roman"/>
              </a:rPr>
              <a:t>	Methodology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system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explains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method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analyze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flow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appropriate.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46" y="2219324"/>
            <a:ext cx="5969023" cy="34397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811529"/>
            <a:ext cx="5755005" cy="8140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3.3.1</a:t>
            </a:r>
            <a:r>
              <a:rPr sz="1200" dirty="0">
                <a:latin typeface="Times New Roman"/>
                <a:cs typeface="Times New Roman"/>
              </a:rPr>
              <a:t>	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Diagrams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80"/>
              </a:spcBef>
            </a:pP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graphical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representations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illustrate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7277819"/>
            <a:ext cx="544195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sz="1200" b="1" dirty="0">
                <a:latin typeface="Times New Roman"/>
                <a:cs typeface="Times New Roman"/>
              </a:rPr>
              <a:t>Figure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225" y="7267828"/>
            <a:ext cx="7048500" cy="453390"/>
          </a:xfrm>
          <a:custGeom>
            <a:avLst/>
            <a:gdLst/>
            <a:ahLst/>
            <a:cxnLst/>
            <a:rect l="l" t="t" r="r" b="b"/>
            <a:pathLst>
              <a:path w="7048500" h="453390">
                <a:moveTo>
                  <a:pt x="7048500" y="0"/>
                </a:moveTo>
                <a:lnTo>
                  <a:pt x="0" y="0"/>
                </a:lnTo>
                <a:lnTo>
                  <a:pt x="0" y="453389"/>
                </a:lnTo>
                <a:lnTo>
                  <a:pt x="7048500" y="453389"/>
                </a:lnTo>
                <a:lnTo>
                  <a:pt x="7048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3143" y="7245477"/>
            <a:ext cx="1776095" cy="49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Figure</a:t>
            </a:r>
            <a:r>
              <a:rPr sz="1200" i="1" spc="-3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1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dfd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diagram</a:t>
            </a:r>
            <a:r>
              <a:rPr sz="1200" i="1" spc="-3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level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rgbClr val="44536A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100" dirty="0">
                <a:latin typeface="Times New Roman"/>
                <a:cs typeface="Times New Roman"/>
              </a:rPr>
              <a:t>Source: </a:t>
            </a:r>
            <a:r>
              <a:rPr sz="1100" spc="-10" dirty="0">
                <a:latin typeface="Times New Roman"/>
                <a:cs typeface="Times New Roman"/>
              </a:rPr>
              <a:t>creately.com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883" y="916304"/>
            <a:ext cx="5823804" cy="46004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3727" y="5569076"/>
            <a:ext cx="1744980" cy="518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sz="1200" i="1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44536A"/>
                </a:solidFill>
                <a:latin typeface="Calibri"/>
                <a:cs typeface="Calibri"/>
              </a:rPr>
              <a:t>2</a:t>
            </a:r>
            <a:r>
              <a:rPr sz="1200" i="1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44536A"/>
                </a:solidFill>
                <a:latin typeface="Calibri"/>
                <a:cs typeface="Calibri"/>
              </a:rPr>
              <a:t>dfd</a:t>
            </a:r>
            <a:r>
              <a:rPr sz="1200" i="1" spc="-3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44536A"/>
                </a:solidFill>
                <a:latin typeface="Calibri"/>
                <a:cs typeface="Calibri"/>
              </a:rPr>
              <a:t>diagram</a:t>
            </a:r>
            <a:r>
              <a:rPr sz="1200" i="1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44536A"/>
                </a:solidFill>
                <a:latin typeface="Calibri"/>
                <a:cs typeface="Calibri"/>
              </a:rPr>
              <a:t>level</a:t>
            </a:r>
            <a:r>
              <a:rPr sz="1200" i="1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200" i="1" spc="-60" dirty="0">
                <a:solidFill>
                  <a:srgbClr val="44536A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Source:</a:t>
            </a:r>
            <a:r>
              <a:rPr sz="1200" i="1" spc="-1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creately.com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" y="740803"/>
            <a:ext cx="7169150" cy="75754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407" y="8352281"/>
            <a:ext cx="1776095" cy="137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Figure</a:t>
            </a:r>
            <a:r>
              <a:rPr sz="1200" i="1" spc="-3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3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dfd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diagram</a:t>
            </a:r>
            <a:r>
              <a:rPr sz="1200" i="1" spc="-3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level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rgbClr val="44536A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dirty="0">
                <a:latin typeface="Calibri"/>
                <a:cs typeface="Calibri"/>
              </a:rPr>
              <a:t>Source: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creately.com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Figure</a:t>
            </a:r>
            <a:r>
              <a:rPr sz="1200" i="1" spc="-3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3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dfd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diagram</a:t>
            </a:r>
            <a:r>
              <a:rPr sz="1200" i="1" spc="-3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level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rgbClr val="44536A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100" dirty="0">
                <a:latin typeface="Calibri"/>
                <a:cs typeface="Calibri"/>
              </a:rPr>
              <a:t>Source: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creately.com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5691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Context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diagrams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925"/>
              </a:spcBef>
            </a:pP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overview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system's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interactions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external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entities, </a:t>
            </a:r>
            <a:r>
              <a:rPr sz="1200" dirty="0">
                <a:latin typeface="Times New Roman"/>
                <a:cs typeface="Times New Roman"/>
              </a:rPr>
              <a:t>showing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high-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009" y="2106802"/>
            <a:ext cx="7049007" cy="39477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1056" y="6088760"/>
            <a:ext cx="324802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Figure</a:t>
            </a:r>
            <a:r>
              <a:rPr sz="1200" i="1" spc="-4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4</a:t>
            </a:r>
            <a:r>
              <a:rPr sz="1200" i="1" spc="-3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context</a:t>
            </a:r>
            <a:r>
              <a:rPr sz="1200" i="1" spc="-3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Figure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7</a:t>
            </a:r>
            <a:r>
              <a:rPr sz="1200" i="1" spc="-2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database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diagramFigure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4</a:t>
            </a:r>
            <a:r>
              <a:rPr sz="1200" i="1" spc="-2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context</a:t>
            </a:r>
            <a:r>
              <a:rPr sz="1200" i="1" spc="-2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55005" cy="114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Flow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chart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915"/>
              </a:spcBef>
            </a:pPr>
            <a:r>
              <a:rPr sz="1200" dirty="0">
                <a:latin typeface="Times New Roman"/>
                <a:cs typeface="Times New Roman"/>
              </a:rPr>
              <a:t>Flowchart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illustrate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sequential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depict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sequence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outcomes, </a:t>
            </a:r>
            <a:r>
              <a:rPr sz="1200" dirty="0">
                <a:latin typeface="Times New Roman"/>
                <a:cs typeface="Times New Roman"/>
              </a:rPr>
              <a:t>aiding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understanding,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procedures.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13241"/>
            <a:ext cx="1725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latin typeface="Times New Roman"/>
                <a:cs typeface="Times New Roman"/>
              </a:rPr>
              <a:t>Figure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8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flowchart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722" y="2233582"/>
            <a:ext cx="6315774" cy="51961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5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02004" y="888237"/>
            <a:ext cx="5758815" cy="167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Times New Roman"/>
                <a:cs typeface="Times New Roman"/>
              </a:rPr>
              <a:t>DECLARATION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APPROVAL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200" b="1" spc="-10" dirty="0">
                <a:latin typeface="Times New Roman"/>
                <a:cs typeface="Times New Roman"/>
              </a:rPr>
              <a:t>Student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  <a:spcBef>
                <a:spcPts val="68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Githua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Ng’ang’a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declare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original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not </a:t>
            </a:r>
            <a:r>
              <a:rPr sz="1400" dirty="0">
                <a:latin typeface="Times New Roman"/>
                <a:cs typeface="Times New Roman"/>
              </a:rPr>
              <a:t>been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presented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other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university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institution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academic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credit.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2103120" algn="l"/>
                <a:tab pos="2461895" algn="l"/>
                <a:tab pos="4484370" algn="l"/>
              </a:tabLst>
            </a:pPr>
            <a:r>
              <a:rPr sz="1400" dirty="0">
                <a:latin typeface="Times New Roman"/>
                <a:cs typeface="Times New Roman"/>
              </a:rPr>
              <a:t>Signed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	Date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137661"/>
            <a:ext cx="5752465" cy="213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University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Supervisor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Approval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  <a:spcBef>
                <a:spcPts val="690"/>
              </a:spcBef>
            </a:pP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proposal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been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submitted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examination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my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approval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university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supervisor.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1925320" algn="l"/>
                <a:tab pos="2195195" algn="l"/>
                <a:tab pos="4040504" algn="l"/>
              </a:tabLst>
            </a:pPr>
            <a:r>
              <a:rPr sz="1400" dirty="0">
                <a:latin typeface="Times New Roman"/>
                <a:cs typeface="Times New Roman"/>
              </a:rPr>
              <a:t>Signed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	Date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400" spc="-10" dirty="0">
                <a:latin typeface="Times New Roman"/>
                <a:cs typeface="Times New Roman"/>
              </a:rPr>
              <a:t>Mr.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CHRIS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NANDASABA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400" dirty="0">
                <a:latin typeface="Times New Roman"/>
                <a:cs typeface="Times New Roman"/>
              </a:rPr>
              <a:t>Faculty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Science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849492"/>
            <a:ext cx="4631690" cy="146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University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Head of</a:t>
            </a:r>
            <a:r>
              <a:rPr sz="1400" b="1" spc="-10" dirty="0">
                <a:latin typeface="Times New Roman"/>
                <a:cs typeface="Times New Roman"/>
              </a:rPr>
              <a:t> Department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Approval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2281555" algn="l"/>
                <a:tab pos="2419350" algn="l"/>
                <a:tab pos="4618355" algn="l"/>
              </a:tabLst>
            </a:pPr>
            <a:r>
              <a:rPr sz="1400" dirty="0">
                <a:latin typeface="Times New Roman"/>
                <a:cs typeface="Times New Roman"/>
              </a:rPr>
              <a:t>Signed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	Date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400" spc="-10" dirty="0">
                <a:latin typeface="Times New Roman"/>
                <a:cs typeface="Times New Roman"/>
              </a:rPr>
              <a:t>Mr.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Michael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Kinyua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400" dirty="0">
                <a:latin typeface="Times New Roman"/>
                <a:cs typeface="Times New Roman"/>
              </a:rPr>
              <a:t>H.O.D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Faculty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Science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32661"/>
            <a:ext cx="5756275" cy="159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lvl="1" indent="-408940" algn="just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421640" algn="l"/>
              </a:tabLst>
            </a:pPr>
            <a:r>
              <a:rPr sz="1400" b="1" dirty="0">
                <a:latin typeface="Times New Roman"/>
                <a:cs typeface="Times New Roman"/>
              </a:rPr>
              <a:t>Methodology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  <a:p>
            <a:pPr marL="469265" lvl="2" indent="-456565" algn="just">
              <a:lnSpc>
                <a:spcPct val="100000"/>
              </a:lnSpc>
              <a:spcBef>
                <a:spcPts val="944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200" spc="-20" dirty="0">
                <a:latin typeface="Times New Roman"/>
                <a:cs typeface="Times New Roman"/>
              </a:rPr>
              <a:t>Work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 marL="469265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Workflow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diagrams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depict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sequence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tasks,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actions,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469265" marR="5080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completing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project.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illustrate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roles, </a:t>
            </a:r>
            <a:r>
              <a:rPr sz="1200" dirty="0">
                <a:latin typeface="Times New Roman"/>
                <a:cs typeface="Times New Roman"/>
              </a:rPr>
              <a:t>responsibilities,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points,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helping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streamline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improve efficiency.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629650"/>
            <a:ext cx="1603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Times New Roman"/>
                <a:cs typeface="Times New Roman"/>
              </a:rPr>
              <a:t>Figure</a:t>
            </a:r>
            <a:r>
              <a:rPr sz="1100" i="1" spc="-2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9</a:t>
            </a:r>
            <a:r>
              <a:rPr sz="1100" i="1" spc="-2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work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flow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855" y="2941567"/>
            <a:ext cx="4856882" cy="54093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93002" y="9917379"/>
            <a:ext cx="1689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" y="2675127"/>
            <a:ext cx="7184390" cy="50025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1220469"/>
            <a:ext cx="5757545" cy="13392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Times New Roman"/>
                <a:cs typeface="Times New Roman"/>
              </a:rPr>
              <a:t>3.4.2</a:t>
            </a:r>
            <a:r>
              <a:rPr sz="1200" spc="27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469265" algn="just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visually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database,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tables,</a:t>
            </a:r>
            <a:endParaRPr sz="1200">
              <a:latin typeface="Times New Roman"/>
              <a:cs typeface="Times New Roman"/>
            </a:endParaRPr>
          </a:p>
          <a:p>
            <a:pPr marL="469265" marR="5080" algn="just">
              <a:lnSpc>
                <a:spcPct val="14370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relationships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attributes.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schema,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structures,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concepts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effectively.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7754984"/>
            <a:ext cx="17081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dirty="0">
                <a:latin typeface="Times New Roman"/>
                <a:cs typeface="Times New Roman"/>
              </a:rPr>
              <a:t>3.5.3</a:t>
            </a:r>
            <a:r>
              <a:rPr sz="1400" spc="-10" dirty="0">
                <a:latin typeface="Times New Roman"/>
                <a:cs typeface="Times New Roman"/>
              </a:rPr>
              <a:t> Use-</a:t>
            </a: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" y="7734807"/>
            <a:ext cx="7184390" cy="302260"/>
          </a:xfrm>
          <a:custGeom>
            <a:avLst/>
            <a:gdLst/>
            <a:ahLst/>
            <a:cxnLst/>
            <a:rect l="l" t="t" r="r" b="b"/>
            <a:pathLst>
              <a:path w="7184390" h="302259">
                <a:moveTo>
                  <a:pt x="7184390" y="0"/>
                </a:moveTo>
                <a:lnTo>
                  <a:pt x="0" y="0"/>
                </a:lnTo>
                <a:lnTo>
                  <a:pt x="0" y="302259"/>
                </a:lnTo>
                <a:lnTo>
                  <a:pt x="7184390" y="302259"/>
                </a:lnTo>
                <a:lnTo>
                  <a:pt x="71843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7712202"/>
            <a:ext cx="6426200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Figure</a:t>
            </a:r>
            <a:r>
              <a:rPr sz="1200" i="1" spc="-3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10</a:t>
            </a:r>
            <a:r>
              <a:rPr sz="12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4536A"/>
                </a:solidFill>
                <a:latin typeface="Times New Roman"/>
                <a:cs typeface="Times New Roman"/>
              </a:rPr>
              <a:t>database</a:t>
            </a:r>
            <a:r>
              <a:rPr sz="1200" i="1" spc="-3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Times New Roman"/>
              <a:cs typeface="Times New Roman"/>
            </a:endParaRPr>
          </a:p>
          <a:p>
            <a:pPr marL="68326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3.4.3</a:t>
            </a:r>
            <a:r>
              <a:rPr sz="1200" spc="27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Sequence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 marL="68326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Sequence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illustrate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interactions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over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sequence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exchanged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entities,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aiding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understanding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dynamic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behaviour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719954"/>
            <a:ext cx="5755640" cy="1626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Figure</a:t>
            </a:r>
            <a:r>
              <a:rPr sz="1100" i="1" spc="-45" dirty="0">
                <a:latin typeface="Times New Roman"/>
                <a:cs typeface="Times New Roman"/>
              </a:rPr>
              <a:t> </a:t>
            </a:r>
            <a:r>
              <a:rPr sz="1100" i="1" spc="-35" dirty="0">
                <a:latin typeface="Times New Roman"/>
                <a:cs typeface="Times New Roman"/>
              </a:rPr>
              <a:t>11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sequence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3.4.4</a:t>
            </a:r>
            <a:r>
              <a:rPr sz="1200" spc="27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diagrams,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diagrams,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depict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interactions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components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emphasize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relationships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exchanged,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representation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communication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flow.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371" y="961640"/>
            <a:ext cx="5603393" cy="35970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526406"/>
            <a:ext cx="5758180" cy="512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Times New Roman"/>
                <a:cs typeface="Times New Roman"/>
              </a:rPr>
              <a:t>Figure</a:t>
            </a:r>
            <a:r>
              <a:rPr sz="900" i="1" spc="-3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12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collaboration</a:t>
            </a:r>
            <a:r>
              <a:rPr sz="900" i="1" spc="-35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diagram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73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3.4.5</a:t>
            </a:r>
            <a:r>
              <a:rPr sz="1200" b="1" dirty="0">
                <a:latin typeface="Times New Roman"/>
                <a:cs typeface="Times New Roman"/>
              </a:rPr>
              <a:t>	Pseudo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code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100" spc="-10" dirty="0">
                <a:latin typeface="Times New Roman"/>
                <a:cs typeface="Times New Roman"/>
              </a:rPr>
              <a:t>Start</a:t>
            </a:r>
            <a:endParaRPr sz="1100">
              <a:latin typeface="Times New Roman"/>
              <a:cs typeface="Times New Roman"/>
            </a:endParaRPr>
          </a:p>
          <a:p>
            <a:pPr marL="12700" marR="3815079">
              <a:lnSpc>
                <a:spcPct val="203600"/>
              </a:lnSpc>
              <a:spcBef>
                <a:spcPts val="15"/>
              </a:spcBef>
            </a:pPr>
            <a:r>
              <a:rPr sz="1100" dirty="0">
                <a:latin typeface="Times New Roman"/>
                <a:cs typeface="Times New Roman"/>
              </a:rPr>
              <a:t>Read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crossroad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direction </a:t>
            </a:r>
            <a:r>
              <a:rPr sz="1100" dirty="0">
                <a:latin typeface="Times New Roman"/>
                <a:cs typeface="Times New Roman"/>
              </a:rPr>
              <a:t>Locate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space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(State==1)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Update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 received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database</a:t>
            </a:r>
            <a:endParaRPr sz="1100">
              <a:latin typeface="Times New Roman"/>
              <a:cs typeface="Times New Roman"/>
            </a:endParaRPr>
          </a:p>
          <a:p>
            <a:pPr marL="12700" marR="934719">
              <a:lnSpc>
                <a:spcPct val="204500"/>
              </a:lnSpc>
            </a:pPr>
            <a:r>
              <a:rPr sz="1100" dirty="0">
                <a:latin typeface="Times New Roman"/>
                <a:cs typeface="Times New Roman"/>
              </a:rPr>
              <a:t>Increment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occupied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places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decrease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available</a:t>
            </a:r>
            <a:r>
              <a:rPr sz="1100" spc="-10" dirty="0">
                <a:latin typeface="Times New Roman"/>
                <a:cs typeface="Times New Roman"/>
              </a:rPr>
              <a:t> places </a:t>
            </a:r>
            <a:r>
              <a:rPr sz="1100" dirty="0">
                <a:latin typeface="Times New Roman"/>
                <a:cs typeface="Times New Roman"/>
              </a:rPr>
              <a:t>Start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counting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20" dirty="0">
                <a:latin typeface="Times New Roman"/>
                <a:cs typeface="Times New Roman"/>
              </a:rPr>
              <a:t> time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RFID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detected)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  <a:p>
            <a:pPr marL="12700" marR="2186305">
              <a:lnSpc>
                <a:spcPct val="2045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Update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occupied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RFID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received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database </a:t>
            </a:r>
            <a:r>
              <a:rPr sz="1100" spc="-20" dirty="0">
                <a:latin typeface="Times New Roman"/>
                <a:cs typeface="Times New Roman"/>
              </a:rPr>
              <a:t>Else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Send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agents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identifier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crossroad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25" dirty="0">
                <a:latin typeface="Times New Roman"/>
                <a:cs typeface="Times New Roman"/>
              </a:rPr>
              <a:t> has </a:t>
            </a:r>
            <a:r>
              <a:rPr sz="1100" dirty="0">
                <a:latin typeface="Times New Roman"/>
                <a:cs typeface="Times New Roman"/>
              </a:rPr>
              <a:t>just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been</a:t>
            </a:r>
            <a:r>
              <a:rPr sz="1100" spc="-10" dirty="0">
                <a:latin typeface="Times New Roman"/>
                <a:cs typeface="Times New Roman"/>
              </a:rPr>
              <a:t> occupied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End </a:t>
            </a:r>
            <a:r>
              <a:rPr sz="1100" spc="-25" dirty="0">
                <a:latin typeface="Times New Roman"/>
                <a:cs typeface="Times New Roman"/>
              </a:rPr>
              <a:t>if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Stop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time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4512945" cy="344042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24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2556"/>
            <a:ext cx="2201545" cy="126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Calculation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25" dirty="0">
                <a:latin typeface="Times New Roman"/>
                <a:cs typeface="Times New Roman"/>
              </a:rPr>
              <a:t> fee</a:t>
            </a:r>
            <a:endParaRPr sz="1100">
              <a:latin typeface="Times New Roman"/>
              <a:cs typeface="Times New Roman"/>
            </a:endParaRPr>
          </a:p>
          <a:p>
            <a:pPr marL="12700" marR="1760220">
              <a:lnSpc>
                <a:spcPct val="2045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End </a:t>
            </a:r>
            <a:r>
              <a:rPr sz="1100" spc="-25" dirty="0">
                <a:latin typeface="Times New Roman"/>
                <a:cs typeface="Times New Roman"/>
              </a:rPr>
              <a:t>if </a:t>
            </a:r>
            <a:r>
              <a:rPr sz="1100" dirty="0">
                <a:latin typeface="Times New Roman"/>
                <a:cs typeface="Times New Roman"/>
              </a:rPr>
              <a:t>Go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3.4.6</a:t>
            </a:r>
            <a:r>
              <a:rPr sz="1400" spc="4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Early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prototypes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798778"/>
            <a:ext cx="5758180" cy="53219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77825" lvl="1" indent="-365125" algn="just">
              <a:lnSpc>
                <a:spcPct val="100000"/>
              </a:lnSpc>
              <a:spcBef>
                <a:spcPts val="969"/>
              </a:spcBef>
              <a:buFont typeface="Times New Roman"/>
              <a:buAutoNum type="arabicPeriod" startAt="5"/>
              <a:tabLst>
                <a:tab pos="377825" algn="l"/>
              </a:tabLst>
            </a:pPr>
            <a:r>
              <a:rPr sz="1400" b="1" dirty="0">
                <a:latin typeface="Times New Roman"/>
                <a:cs typeface="Times New Roman"/>
              </a:rPr>
              <a:t>Methodology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900"/>
              </a:lnSpc>
              <a:spcBef>
                <a:spcPts val="110"/>
              </a:spcBef>
            </a:pP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systematic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successful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very </a:t>
            </a:r>
            <a:r>
              <a:rPr sz="1200" spc="-10" dirty="0">
                <a:latin typeface="Times New Roman"/>
                <a:cs typeface="Times New Roman"/>
              </a:rPr>
              <a:t>essential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shows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ensure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operates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without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explains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backend,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lvl="2" indent="-456565">
              <a:lnSpc>
                <a:spcPct val="10000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Back-</a:t>
            </a:r>
            <a:r>
              <a:rPr sz="1200" b="1" dirty="0">
                <a:latin typeface="Times New Roman"/>
                <a:cs typeface="Times New Roman"/>
              </a:rPr>
              <a:t>end</a:t>
            </a:r>
            <a:r>
              <a:rPr sz="1200" b="1" spc="-10" dirty="0">
                <a:latin typeface="Times New Roman"/>
                <a:cs typeface="Times New Roman"/>
              </a:rPr>
              <a:t> Technologies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Backend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server-</a:t>
            </a:r>
            <a:r>
              <a:rPr sz="1200" dirty="0">
                <a:latin typeface="Times New Roman"/>
                <a:cs typeface="Times New Roman"/>
              </a:rPr>
              <a:t>side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analyzes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ensuring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smooth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70" dirty="0">
                <a:latin typeface="Times New Roman"/>
                <a:cs typeface="Times New Roman"/>
              </a:rPr>
              <a:t>We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back end:</a:t>
            </a:r>
            <a:endParaRPr sz="1200">
              <a:latin typeface="Times New Roman"/>
              <a:cs typeface="Times New Roman"/>
            </a:endParaRPr>
          </a:p>
          <a:p>
            <a:pPr marL="666115" marR="5080" lvl="3" indent="-228600" algn="just">
              <a:lnSpc>
                <a:spcPct val="143500"/>
              </a:lnSpc>
              <a:spcBef>
                <a:spcPts val="915"/>
              </a:spcBef>
              <a:buFont typeface="Symbol"/>
              <a:buChar char=""/>
              <a:tabLst>
                <a:tab pos="666115" algn="l"/>
              </a:tabLst>
            </a:pPr>
            <a:r>
              <a:rPr sz="1200" spc="-10" dirty="0">
                <a:latin typeface="Times New Roman"/>
                <a:cs typeface="Times New Roman"/>
              </a:rPr>
              <a:t>JavaScript: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streamlines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back-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unified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language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front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complexity.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rich </a:t>
            </a:r>
            <a:r>
              <a:rPr sz="1200" dirty="0">
                <a:latin typeface="Times New Roman"/>
                <a:cs typeface="Times New Roman"/>
              </a:rPr>
              <a:t>ecosystem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rapid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capabilities,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cross-platform </a:t>
            </a:r>
            <a:r>
              <a:rPr sz="1200" dirty="0">
                <a:latin typeface="Times New Roman"/>
                <a:cs typeface="Times New Roman"/>
              </a:rPr>
              <a:t>compatibility,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versatile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dynamic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scalable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 marL="666115" marR="5715" lvl="3" indent="-228600" algn="just">
              <a:lnSpc>
                <a:spcPct val="143600"/>
              </a:lnSpc>
              <a:spcBef>
                <a:spcPts val="90"/>
              </a:spcBef>
              <a:buFont typeface="Symbol"/>
              <a:buChar char=""/>
              <a:tabLst>
                <a:tab pos="666115" algn="l"/>
              </a:tabLst>
            </a:pPr>
            <a:r>
              <a:rPr sz="1200" dirty="0">
                <a:latin typeface="Times New Roman"/>
                <a:cs typeface="Times New Roman"/>
              </a:rPr>
              <a:t>Python: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versatile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backend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car </a:t>
            </a:r>
            <a:r>
              <a:rPr sz="1200" dirty="0">
                <a:latin typeface="Times New Roman"/>
                <a:cs typeface="Times New Roman"/>
              </a:rPr>
              <a:t>park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simplicity,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scalability,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extensive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library </a:t>
            </a:r>
            <a:r>
              <a:rPr sz="1200" dirty="0">
                <a:latin typeface="Times New Roman"/>
                <a:cs typeface="Times New Roman"/>
              </a:rPr>
              <a:t>support.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syntax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rapid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spc="-10" dirty="0">
                <a:latin typeface="Times New Roman"/>
                <a:cs typeface="Times New Roman"/>
              </a:rPr>
              <a:t>databases,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APIs,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frameworks,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seamless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maintenance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updates.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66058"/>
            <a:ext cx="5757545" cy="602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Times New Roman"/>
                <a:cs typeface="Times New Roman"/>
              </a:rPr>
              <a:t>Figure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13</a:t>
            </a:r>
            <a:r>
              <a:rPr sz="900" i="1" spc="-2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back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25" dirty="0">
                <a:latin typeface="Times New Roman"/>
                <a:cs typeface="Times New Roman"/>
              </a:rPr>
              <a:t>end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900">
              <a:latin typeface="Times New Roman"/>
              <a:cs typeface="Times New Roman"/>
            </a:endParaRPr>
          </a:p>
          <a:p>
            <a:pPr marL="469265" lvl="2" indent="-456565" algn="just">
              <a:lnSpc>
                <a:spcPct val="100000"/>
              </a:lnSpc>
              <a:buFont typeface="Times New Roman"/>
              <a:buAutoNum type="arabicPeriod" startAt="2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Front-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-10" dirty="0">
                <a:latin typeface="Times New Roman"/>
                <a:cs typeface="Times New Roman"/>
              </a:rPr>
              <a:t> Technologies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These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technologies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developing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webpages.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front-end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technologies,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animation,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everything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screen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therefore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friendly.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Times New Roman"/>
                <a:cs typeface="Times New Roman"/>
              </a:rPr>
              <a:t>We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following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technologies</a:t>
            </a:r>
            <a:r>
              <a:rPr sz="1200" spc="-5" dirty="0">
                <a:latin typeface="Times New Roman"/>
                <a:cs typeface="Times New Roman"/>
              </a:rPr>
              <a:t> 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front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end:</a:t>
            </a:r>
            <a:endParaRPr sz="1200">
              <a:latin typeface="Times New Roman"/>
              <a:cs typeface="Times New Roman"/>
            </a:endParaRPr>
          </a:p>
          <a:p>
            <a:pPr marL="926465" marR="5080" lvl="3" indent="-228600" algn="just">
              <a:lnSpc>
                <a:spcPct val="143400"/>
              </a:lnSpc>
              <a:spcBef>
                <a:spcPts val="910"/>
              </a:spcBef>
              <a:buFont typeface="Symbol"/>
              <a:buChar char=""/>
              <a:tabLst>
                <a:tab pos="926465" algn="l"/>
              </a:tabLst>
            </a:pPr>
            <a:r>
              <a:rPr sz="1200" dirty="0">
                <a:latin typeface="Times New Roman"/>
                <a:cs typeface="Times New Roman"/>
              </a:rPr>
              <a:t>Hyper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Markup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(HTML):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user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interact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simple,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precise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simple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language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it.</a:t>
            </a:r>
            <a:endParaRPr sz="1200">
              <a:latin typeface="Times New Roman"/>
              <a:cs typeface="Times New Roman"/>
            </a:endParaRPr>
          </a:p>
          <a:p>
            <a:pPr marL="926465" marR="6350" lvl="3" indent="-228600" algn="just">
              <a:lnSpc>
                <a:spcPct val="143600"/>
              </a:lnSpc>
              <a:spcBef>
                <a:spcPts val="95"/>
              </a:spcBef>
              <a:buFont typeface="Symbol"/>
              <a:buChar char=""/>
              <a:tabLst>
                <a:tab pos="926465" algn="l"/>
              </a:tabLst>
            </a:pPr>
            <a:r>
              <a:rPr sz="1200" dirty="0">
                <a:latin typeface="Times New Roman"/>
                <a:cs typeface="Times New Roman"/>
              </a:rPr>
              <a:t>Cascading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Style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Sheets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(aka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CSS): This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look </a:t>
            </a:r>
            <a:r>
              <a:rPr sz="1200" dirty="0">
                <a:latin typeface="Times New Roman"/>
                <a:cs typeface="Times New Roman"/>
              </a:rPr>
              <a:t>beautiful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attractive.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able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quickly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fonts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colours.</a:t>
            </a:r>
            <a:endParaRPr sz="1200">
              <a:latin typeface="Times New Roman"/>
              <a:cs typeface="Times New Roman"/>
            </a:endParaRPr>
          </a:p>
          <a:p>
            <a:pPr marL="926465" marR="5080" lvl="3" indent="-228600" algn="just">
              <a:lnSpc>
                <a:spcPct val="143600"/>
              </a:lnSpc>
              <a:spcBef>
                <a:spcPts val="90"/>
              </a:spcBef>
              <a:buFont typeface="Symbol"/>
              <a:buChar char=""/>
              <a:tabLst>
                <a:tab pos="926465" algn="l"/>
              </a:tabLst>
            </a:pPr>
            <a:r>
              <a:rPr sz="1200" spc="-10" dirty="0">
                <a:latin typeface="Times New Roman"/>
                <a:cs typeface="Times New Roman"/>
              </a:rPr>
              <a:t>JavaScript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Programming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Language: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unified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language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front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back </a:t>
            </a:r>
            <a:r>
              <a:rPr sz="1200" dirty="0">
                <a:latin typeface="Times New Roman"/>
                <a:cs typeface="Times New Roman"/>
              </a:rPr>
              <a:t>ends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complexity.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facilitates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rapid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development, </a:t>
            </a:r>
            <a:r>
              <a:rPr sz="1200" spc="-10" dirty="0">
                <a:latin typeface="Times New Roman"/>
                <a:cs typeface="Times New Roman"/>
              </a:rPr>
              <a:t>real-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capabilities,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cross-</a:t>
            </a:r>
            <a:r>
              <a:rPr sz="1200" dirty="0">
                <a:latin typeface="Times New Roman"/>
                <a:cs typeface="Times New Roman"/>
              </a:rPr>
              <a:t>platform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compatibility,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versatile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robust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building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dynamic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scalable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buttons.</a:t>
            </a:r>
            <a:endParaRPr sz="12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6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469265" lvl="2" indent="-456565">
              <a:lnSpc>
                <a:spcPct val="100000"/>
              </a:lnSpc>
              <a:buFont typeface="Times New Roman"/>
              <a:buAutoNum type="arabicPeriod" startAt="3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Databases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enables</a:t>
            </a:r>
            <a:endParaRPr sz="1200">
              <a:latin typeface="Times New Roman"/>
              <a:cs typeface="Times New Roman"/>
            </a:endParaRPr>
          </a:p>
          <a:p>
            <a:pPr marL="12700" marR="10795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intuitively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shapes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small.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34423"/>
            <a:ext cx="5125974" cy="2167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25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6275" cy="1602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Oracle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Database</a:t>
            </a:r>
            <a:r>
              <a:rPr sz="1200" b="1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ACID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compliance,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backup/recovery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essential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managing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effectively.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queries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enables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processing,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reputation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reliability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ensures uninterrupted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operation,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choice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mission-critical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like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park </a:t>
            </a:r>
            <a:r>
              <a:rPr sz="1200" spc="-10" dirty="0">
                <a:latin typeface="Times New Roman"/>
                <a:cs typeface="Times New Roman"/>
              </a:rPr>
              <a:t>management.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471284"/>
            <a:ext cx="917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Times New Roman"/>
                <a:cs typeface="Times New Roman"/>
              </a:rPr>
              <a:t>Figure</a:t>
            </a:r>
            <a:r>
              <a:rPr sz="900" i="1" spc="-3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15</a:t>
            </a:r>
            <a:r>
              <a:rPr sz="900" i="1" spc="-3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database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7127139"/>
            <a:ext cx="572960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5"/>
              </a:lnSpc>
            </a:pP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testing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crucial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phase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development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lifecycle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where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entire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tested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93847"/>
            <a:ext cx="5680583" cy="371284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63525" y="7143115"/>
            <a:ext cx="7184390" cy="258445"/>
          </a:xfrm>
          <a:custGeom>
            <a:avLst/>
            <a:gdLst/>
            <a:ahLst/>
            <a:cxnLst/>
            <a:rect l="l" t="t" r="r" b="b"/>
            <a:pathLst>
              <a:path w="7184390" h="258445">
                <a:moveTo>
                  <a:pt x="7184390" y="0"/>
                </a:moveTo>
                <a:lnTo>
                  <a:pt x="0" y="0"/>
                </a:lnTo>
                <a:lnTo>
                  <a:pt x="0" y="258445"/>
                </a:lnTo>
                <a:lnTo>
                  <a:pt x="7184390" y="258445"/>
                </a:lnTo>
                <a:lnTo>
                  <a:pt x="71843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952" y="6788277"/>
            <a:ext cx="6410960" cy="2292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105"/>
              </a:spcBef>
              <a:tabLst>
                <a:tab pos="1029335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3.6</a:t>
            </a:r>
            <a:r>
              <a:rPr sz="1400" b="1" dirty="0">
                <a:latin typeface="Times New Roman"/>
                <a:cs typeface="Times New Roman"/>
              </a:rPr>
              <a:t>	Methodology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900" i="1" dirty="0">
                <a:solidFill>
                  <a:srgbClr val="44536A"/>
                </a:solidFill>
                <a:latin typeface="Times New Roman"/>
                <a:cs typeface="Times New Roman"/>
              </a:rPr>
              <a:t>Figure</a:t>
            </a:r>
            <a:r>
              <a:rPr sz="9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44536A"/>
                </a:solidFill>
                <a:latin typeface="Times New Roman"/>
                <a:cs typeface="Times New Roman"/>
              </a:rPr>
              <a:t>14</a:t>
            </a:r>
            <a:r>
              <a:rPr sz="900" i="1" spc="-2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44536A"/>
                </a:solidFill>
                <a:latin typeface="Times New Roman"/>
                <a:cs typeface="Times New Roman"/>
              </a:rPr>
              <a:t>database</a:t>
            </a:r>
            <a:r>
              <a:rPr sz="900" i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900" i="1" spc="-10" dirty="0">
                <a:solidFill>
                  <a:srgbClr val="44536A"/>
                </a:solidFill>
                <a:latin typeface="Times New Roman"/>
                <a:cs typeface="Times New Roman"/>
              </a:rPr>
              <a:t>technology</a:t>
            </a:r>
            <a:endParaRPr sz="900">
              <a:latin typeface="Times New Roman"/>
              <a:cs typeface="Times New Roman"/>
            </a:endParaRPr>
          </a:p>
          <a:p>
            <a:pPr marL="663575" marR="9525" algn="just">
              <a:lnSpc>
                <a:spcPct val="143600"/>
              </a:lnSpc>
              <a:spcBef>
                <a:spcPts val="40"/>
              </a:spcBef>
            </a:pP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whole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ensure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meets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specified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requirements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performs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expected.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Here's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 </a:t>
            </a:r>
            <a:r>
              <a:rPr sz="1100" dirty="0">
                <a:latin typeface="Times New Roman"/>
                <a:cs typeface="Times New Roman"/>
              </a:rPr>
              <a:t>methodology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conducting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testing:</a:t>
            </a:r>
            <a:endParaRPr sz="1100">
              <a:latin typeface="Times New Roman"/>
              <a:cs typeface="Times New Roman"/>
            </a:endParaRPr>
          </a:p>
          <a:p>
            <a:pPr marL="663575" marR="5080" algn="just">
              <a:lnSpc>
                <a:spcPct val="143600"/>
              </a:lnSpc>
              <a:spcBef>
                <a:spcPts val="810"/>
              </a:spcBef>
            </a:pPr>
            <a:r>
              <a:rPr sz="1100" b="1" spc="-30" dirty="0">
                <a:latin typeface="Times New Roman"/>
                <a:cs typeface="Times New Roman"/>
              </a:rPr>
              <a:t>Test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Planning</a:t>
            </a:r>
            <a:r>
              <a:rPr sz="1100" spc="-10" dirty="0">
                <a:latin typeface="Times New Roman"/>
                <a:cs typeface="Times New Roman"/>
              </a:rPr>
              <a:t>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ensure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sensors,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closed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circuit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television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cameras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working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properly.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ensure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monitors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able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identify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empty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full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displaying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them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incoming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drivers. Develop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strategy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outlining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testing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approach,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techniques,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tools,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resources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required.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Identify </a:t>
            </a:r>
            <a:r>
              <a:rPr sz="1100" dirty="0">
                <a:latin typeface="Times New Roman"/>
                <a:cs typeface="Times New Roman"/>
              </a:rPr>
              <a:t>test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scenarios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cover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functionality,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performance,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security,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aspects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system.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26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19759"/>
            <a:ext cx="5760085" cy="789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437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Integration</a:t>
            </a:r>
            <a:r>
              <a:rPr sz="1100" b="1" spc="1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Testing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Conduct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integration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testing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verify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interactions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interfaces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between </a:t>
            </a:r>
            <a:r>
              <a:rPr sz="1100" dirty="0">
                <a:latin typeface="Times New Roman"/>
                <a:cs typeface="Times New Roman"/>
              </a:rPr>
              <a:t>different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modules,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components,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external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systems.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flow,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communication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protocols,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data </a:t>
            </a:r>
            <a:r>
              <a:rPr sz="1100" dirty="0">
                <a:latin typeface="Times New Roman"/>
                <a:cs typeface="Times New Roman"/>
              </a:rPr>
              <a:t>transformation,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error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handling,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boundary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conditions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across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integrated</a:t>
            </a:r>
            <a:r>
              <a:rPr sz="1100" spc="-10" dirty="0">
                <a:latin typeface="Times New Roman"/>
                <a:cs typeface="Times New Roman"/>
              </a:rPr>
              <a:t> components.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805"/>
              </a:spcBef>
            </a:pPr>
            <a:r>
              <a:rPr sz="1100" b="1" dirty="0">
                <a:latin typeface="Times New Roman"/>
                <a:cs typeface="Times New Roman"/>
              </a:rPr>
              <a:t>Performance</a:t>
            </a:r>
            <a:r>
              <a:rPr sz="1100" b="1" spc="4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Testing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Conduct</a:t>
            </a:r>
            <a:r>
              <a:rPr sz="1100" spc="4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performance</a:t>
            </a:r>
            <a:r>
              <a:rPr sz="1100" spc="4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testing</a:t>
            </a:r>
            <a:r>
              <a:rPr sz="1100" spc="4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3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evaluate</a:t>
            </a:r>
            <a:r>
              <a:rPr sz="1100" spc="4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system's</a:t>
            </a:r>
            <a:r>
              <a:rPr sz="1100" spc="4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responsiveness, </a:t>
            </a:r>
            <a:r>
              <a:rPr sz="1100" dirty="0">
                <a:latin typeface="Times New Roman"/>
                <a:cs typeface="Times New Roman"/>
              </a:rPr>
              <a:t>scalability,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reliability,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resource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utilization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under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various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load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conditions.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tools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load </a:t>
            </a:r>
            <a:r>
              <a:rPr sz="1100" dirty="0">
                <a:latin typeface="Times New Roman"/>
                <a:cs typeface="Times New Roman"/>
              </a:rPr>
              <a:t>generators,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performance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monitors,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profiling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tools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measure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analyse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performance metrics.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800"/>
              </a:lnSpc>
              <a:spcBef>
                <a:spcPts val="800"/>
              </a:spcBef>
            </a:pPr>
            <a:r>
              <a:rPr sz="1100" b="1" dirty="0">
                <a:latin typeface="Times New Roman"/>
                <a:cs typeface="Times New Roman"/>
              </a:rPr>
              <a:t>Security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Testing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security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identify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vulnerabilities,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threats,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risks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related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system's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confidentiality,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integrity,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availability.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common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security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issues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injection </a:t>
            </a:r>
            <a:r>
              <a:rPr sz="1100" dirty="0">
                <a:latin typeface="Times New Roman"/>
                <a:cs typeface="Times New Roman"/>
              </a:rPr>
              <a:t>attacks,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authentication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bypass,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exposure,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privilege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escalation.</a:t>
            </a: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600"/>
              </a:lnSpc>
              <a:spcBef>
                <a:spcPts val="805"/>
              </a:spcBef>
            </a:pPr>
            <a:r>
              <a:rPr sz="1100" b="1" dirty="0">
                <a:latin typeface="Times New Roman"/>
                <a:cs typeface="Times New Roman"/>
              </a:rPr>
              <a:t>User</a:t>
            </a:r>
            <a:r>
              <a:rPr sz="1100" b="1" spc="2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Acceptance</a:t>
            </a:r>
            <a:r>
              <a:rPr sz="1100" b="1" spc="3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Testing</a:t>
            </a:r>
            <a:r>
              <a:rPr sz="1100" b="1" spc="3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(UAT)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3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Involve</a:t>
            </a:r>
            <a:r>
              <a:rPr sz="1100" spc="3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stakeholders,</a:t>
            </a:r>
            <a:r>
              <a:rPr sz="1100" spc="3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end-users,</a:t>
            </a:r>
            <a:r>
              <a:rPr sz="1100" spc="3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3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domain</a:t>
            </a:r>
            <a:r>
              <a:rPr sz="1100" spc="3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experts</a:t>
            </a:r>
            <a:r>
              <a:rPr sz="1100" spc="3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3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user </a:t>
            </a:r>
            <a:r>
              <a:rPr sz="1100" dirty="0">
                <a:latin typeface="Times New Roman"/>
                <a:cs typeface="Times New Roman"/>
              </a:rPr>
              <a:t>acceptance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testing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validate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meets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their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needs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expectations.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Obtain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feedback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on </a:t>
            </a:r>
            <a:r>
              <a:rPr sz="1100" spc="-10" dirty="0">
                <a:latin typeface="Times New Roman"/>
                <a:cs typeface="Times New Roman"/>
              </a:rPr>
              <a:t>usability,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functionality,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overall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experience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satisfaction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adoption.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600"/>
              </a:lnSpc>
              <a:spcBef>
                <a:spcPts val="805"/>
              </a:spcBef>
            </a:pPr>
            <a:r>
              <a:rPr sz="1100" b="1" dirty="0">
                <a:latin typeface="Times New Roman"/>
                <a:cs typeface="Times New Roman"/>
              </a:rPr>
              <a:t>Documentation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Reporting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Document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results,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including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plans,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cases,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test </a:t>
            </a:r>
            <a:r>
              <a:rPr sz="1100" dirty="0">
                <a:latin typeface="Times New Roman"/>
                <a:cs typeface="Times New Roman"/>
              </a:rPr>
              <a:t>logs,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defect</a:t>
            </a:r>
            <a:r>
              <a:rPr sz="1100" spc="2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reports.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Generate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</a:t>
            </a:r>
            <a:r>
              <a:rPr sz="1100" spc="2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summary</a:t>
            </a:r>
            <a:r>
              <a:rPr sz="1100" spc="2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reports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communicate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overall</a:t>
            </a:r>
            <a:r>
              <a:rPr sz="1100" spc="2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quality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readiness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release.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recommendations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improvements,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optimizations,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future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efforts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findings.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100">
              <a:latin typeface="Times New Roman"/>
              <a:cs typeface="Times New Roman"/>
            </a:endParaRPr>
          </a:p>
          <a:p>
            <a:pPr marL="422275" lvl="1" indent="-409575">
              <a:lnSpc>
                <a:spcPct val="100000"/>
              </a:lnSpc>
              <a:buAutoNum type="arabicPeriod" startAt="7"/>
              <a:tabLst>
                <a:tab pos="422275" algn="l"/>
              </a:tabLst>
            </a:pPr>
            <a:r>
              <a:rPr sz="1400" b="1" dirty="0">
                <a:latin typeface="Times New Roman"/>
                <a:cs typeface="Times New Roman"/>
              </a:rPr>
              <a:t>Methodology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Deployment</a:t>
            </a:r>
            <a:endParaRPr sz="14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600"/>
              </a:lnSpc>
              <a:spcBef>
                <a:spcPts val="185"/>
              </a:spcBef>
            </a:pPr>
            <a:r>
              <a:rPr sz="1100" dirty="0">
                <a:latin typeface="Times New Roman"/>
                <a:cs typeface="Times New Roman"/>
              </a:rPr>
              <a:t>involves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transition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capability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ultimate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end-user,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well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transition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support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maintenance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responsibilities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post-deployment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support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organization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organizations.</a:t>
            </a:r>
            <a:endParaRPr sz="1100">
              <a:latin typeface="Times New Roman"/>
              <a:cs typeface="Times New Roman"/>
            </a:endParaRPr>
          </a:p>
          <a:p>
            <a:pPr marL="467995" marR="6350" lvl="2" indent="-300990" algn="just">
              <a:lnSpc>
                <a:spcPct val="143600"/>
              </a:lnSpc>
              <a:spcBef>
                <a:spcPts val="800"/>
              </a:spcBef>
              <a:buFont typeface="Times New Roman"/>
              <a:buAutoNum type="romanLcPeriod"/>
              <a:tabLst>
                <a:tab pos="469265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Coding</a:t>
            </a:r>
            <a:r>
              <a:rPr sz="1100" b="1" spc="3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spc="3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may</a:t>
            </a:r>
            <a:r>
              <a:rPr sz="1100" spc="3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include</a:t>
            </a:r>
            <a:r>
              <a:rPr sz="1100" spc="3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developing</a:t>
            </a:r>
            <a:r>
              <a:rPr sz="1100" spc="3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algorithms</a:t>
            </a:r>
            <a:r>
              <a:rPr sz="1100" spc="3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3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parking</a:t>
            </a:r>
            <a:r>
              <a:rPr sz="1100" spc="3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ce</a:t>
            </a:r>
            <a:r>
              <a:rPr sz="1100" spc="3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allocation,</a:t>
            </a:r>
            <a:r>
              <a:rPr sz="1100" spc="3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 	</a:t>
            </a:r>
            <a:r>
              <a:rPr sz="1100" spc="-5" dirty="0">
                <a:latin typeface="Times New Roman"/>
                <a:cs typeface="Times New Roman"/>
              </a:rPr>
              <a:t>processing,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access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control,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well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creating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interface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integrating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with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hardware</a:t>
            </a:r>
            <a:r>
              <a:rPr sz="1100" dirty="0">
                <a:latin typeface="Times New Roman"/>
                <a:cs typeface="Times New Roman"/>
              </a:rPr>
              <a:t> 	</a:t>
            </a:r>
            <a:r>
              <a:rPr sz="1100" spc="-5" dirty="0">
                <a:latin typeface="Times New Roman"/>
                <a:cs typeface="Times New Roman"/>
              </a:rPr>
              <a:t>components.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Once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tested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validated,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oyed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park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management</a:t>
            </a:r>
            <a:r>
              <a:rPr sz="1100" spc="5" dirty="0">
                <a:latin typeface="Times New Roman"/>
                <a:cs typeface="Times New Roman"/>
              </a:rPr>
              <a:t> 	</a:t>
            </a:r>
            <a:r>
              <a:rPr sz="1100" spc="-5" dirty="0">
                <a:latin typeface="Times New Roman"/>
                <a:cs typeface="Times New Roman"/>
              </a:rPr>
              <a:t>system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dirty="0">
                <a:latin typeface="Times New Roman"/>
                <a:cs typeface="Times New Roman"/>
              </a:rPr>
              <a:t> use.</a:t>
            </a:r>
            <a:endParaRPr sz="1100">
              <a:latin typeface="Times New Roman"/>
              <a:cs typeface="Times New Roman"/>
            </a:endParaRPr>
          </a:p>
          <a:p>
            <a:pPr marL="467995" marR="6350" lvl="2" indent="-340360" algn="just">
              <a:lnSpc>
                <a:spcPct val="143900"/>
              </a:lnSpc>
              <a:spcBef>
                <a:spcPts val="805"/>
              </a:spcBef>
              <a:buFont typeface="Times New Roman"/>
              <a:buAutoNum type="romanLcPeriod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Building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involves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constructing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comprehensive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framework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integrating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hardware,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software, 	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processes.</a:t>
            </a:r>
            <a:r>
              <a:rPr sz="1100" spc="2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emphasizes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gradual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development,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scalability,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adaptability,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ensuring 	</a:t>
            </a:r>
            <a:r>
              <a:rPr sz="1100" dirty="0">
                <a:latin typeface="Times New Roman"/>
                <a:cs typeface="Times New Roman"/>
              </a:rPr>
              <a:t>efficient</a:t>
            </a:r>
            <a:r>
              <a:rPr sz="1100" spc="4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utilization</a:t>
            </a:r>
            <a:r>
              <a:rPr sz="1100" spc="3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4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resources</a:t>
            </a:r>
            <a:r>
              <a:rPr sz="1100" spc="4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seamless</a:t>
            </a:r>
            <a:r>
              <a:rPr sz="1100" spc="4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operation</a:t>
            </a:r>
            <a:r>
              <a:rPr sz="1100" spc="4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4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4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4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while 	</a:t>
            </a:r>
            <a:r>
              <a:rPr sz="1100" dirty="0">
                <a:latin typeface="Times New Roman"/>
                <a:cs typeface="Times New Roman"/>
              </a:rPr>
              <a:t>accommodating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future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upgrades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changes.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728" y="8861297"/>
            <a:ext cx="177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Times New Roman"/>
                <a:cs typeface="Times New Roman"/>
              </a:rPr>
              <a:t>iii.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8788755"/>
            <a:ext cx="5303520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900"/>
              </a:lnSpc>
              <a:spcBef>
                <a:spcPts val="95"/>
              </a:spcBef>
            </a:pPr>
            <a:r>
              <a:rPr sz="1100" b="1" dirty="0">
                <a:latin typeface="Times New Roman"/>
                <a:cs typeface="Times New Roman"/>
              </a:rPr>
              <a:t>Testing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8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entails</a:t>
            </a:r>
            <a:r>
              <a:rPr sz="1100" spc="4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rigorous</a:t>
            </a:r>
            <a:r>
              <a:rPr sz="1100" spc="4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evaluation</a:t>
            </a:r>
            <a:r>
              <a:rPr sz="1100" spc="4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4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software,</a:t>
            </a:r>
            <a:r>
              <a:rPr sz="1100" spc="4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hardware,</a:t>
            </a:r>
            <a:r>
              <a:rPr sz="1100" spc="48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processes</a:t>
            </a:r>
            <a:r>
              <a:rPr sz="1100" spc="4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ensure functionality,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reliability,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security.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involves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various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stages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unit,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integration,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acceptance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testing,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aiming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identify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rectify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issues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prior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deployment,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ensuring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 </a:t>
            </a:r>
            <a:r>
              <a:rPr sz="1100" dirty="0">
                <a:latin typeface="Times New Roman"/>
                <a:cs typeface="Times New Roman"/>
              </a:rPr>
              <a:t>smooth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error-</a:t>
            </a:r>
            <a:r>
              <a:rPr sz="1100" dirty="0">
                <a:latin typeface="Times New Roman"/>
                <a:cs typeface="Times New Roman"/>
              </a:rPr>
              <a:t>free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implementation.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28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19759"/>
            <a:ext cx="5760085" cy="545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359" marR="8890" indent="-370205" algn="just">
              <a:lnSpc>
                <a:spcPct val="143700"/>
              </a:lnSpc>
              <a:spcBef>
                <a:spcPts val="100"/>
              </a:spcBef>
              <a:buFont typeface="Times New Roman"/>
              <a:buAutoNum type="romanLcPeriod" startAt="4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Configuring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3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entails</a:t>
            </a:r>
            <a:r>
              <a:rPr sz="1100" spc="3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customizing</a:t>
            </a:r>
            <a:r>
              <a:rPr sz="1100" spc="3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3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hardware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settings</a:t>
            </a:r>
            <a:r>
              <a:rPr sz="1100" spc="3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align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3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specific 	</a:t>
            </a:r>
            <a:r>
              <a:rPr sz="1100" dirty="0">
                <a:latin typeface="Times New Roman"/>
                <a:cs typeface="Times New Roman"/>
              </a:rPr>
              <a:t>requirements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optimize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performance.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involves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tailoring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parameters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pricing 	</a:t>
            </a:r>
            <a:r>
              <a:rPr sz="1100" dirty="0">
                <a:latin typeface="Times New Roman"/>
                <a:cs typeface="Times New Roman"/>
              </a:rPr>
              <a:t>structures,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access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controls,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reporting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functionalities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meet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needs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parking 	facility,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seamless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integration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efficient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operation.</a:t>
            </a:r>
            <a:endParaRPr sz="1100">
              <a:latin typeface="Times New Roman"/>
              <a:cs typeface="Times New Roman"/>
            </a:endParaRPr>
          </a:p>
          <a:p>
            <a:pPr marL="467995" marR="5080" indent="-332740" algn="just">
              <a:lnSpc>
                <a:spcPct val="143600"/>
              </a:lnSpc>
              <a:spcBef>
                <a:spcPts val="805"/>
              </a:spcBef>
              <a:buFont typeface="Times New Roman"/>
              <a:buAutoNum type="romanLcPeriod" startAt="4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Monitoring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involves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real-time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observation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performance,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traffic</a:t>
            </a:r>
            <a:r>
              <a:rPr sz="1100" spc="-20" dirty="0">
                <a:latin typeface="Times New Roman"/>
                <a:cs typeface="Times New Roman"/>
              </a:rPr>
              <a:t> flow,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hardware 	</a:t>
            </a:r>
            <a:r>
              <a:rPr sz="1100" dirty="0">
                <a:latin typeface="Times New Roman"/>
                <a:cs typeface="Times New Roman"/>
              </a:rPr>
              <a:t>functionality.</a:t>
            </a:r>
            <a:r>
              <a:rPr sz="1100" spc="3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3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employs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tools</a:t>
            </a:r>
            <a:r>
              <a:rPr sz="1100" spc="3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track</a:t>
            </a:r>
            <a:r>
              <a:rPr sz="1100" spc="3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key</a:t>
            </a:r>
            <a:r>
              <a:rPr sz="1100" spc="3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metrics</a:t>
            </a:r>
            <a:r>
              <a:rPr sz="1100" spc="3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like</a:t>
            </a:r>
            <a:r>
              <a:rPr sz="1100" spc="3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occupancy</a:t>
            </a:r>
            <a:r>
              <a:rPr sz="1100" spc="3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rates,</a:t>
            </a:r>
            <a:r>
              <a:rPr sz="1100" spc="3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revenue,</a:t>
            </a:r>
            <a:r>
              <a:rPr sz="1100" spc="30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and 	</a:t>
            </a:r>
            <a:r>
              <a:rPr sz="1100" dirty="0">
                <a:latin typeface="Times New Roman"/>
                <a:cs typeface="Times New Roman"/>
              </a:rPr>
              <a:t>equipment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status.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Continuous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monitoring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facilitates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proactive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identification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issues,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ensuring 	</a:t>
            </a:r>
            <a:r>
              <a:rPr sz="1100" dirty="0">
                <a:latin typeface="Times New Roman"/>
                <a:cs typeface="Times New Roman"/>
              </a:rPr>
              <a:t>prompt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resolution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optimal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operation.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7825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3.8</a:t>
            </a:r>
            <a:r>
              <a:rPr sz="1400" b="1" dirty="0">
                <a:latin typeface="Times New Roman"/>
                <a:cs typeface="Times New Roman"/>
              </a:rPr>
              <a:t>	Chapter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Summary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175"/>
              </a:spcBef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park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management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employs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several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methods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efficiently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manage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parking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facilities.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se </a:t>
            </a:r>
            <a:r>
              <a:rPr sz="1100" spc="-5" dirty="0">
                <a:latin typeface="Times New Roman"/>
                <a:cs typeface="Times New Roman"/>
              </a:rPr>
              <a:t>methods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include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automated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entry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exit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technologies</a:t>
            </a:r>
            <a:r>
              <a:rPr sz="1100" dirty="0">
                <a:latin typeface="Times New Roman"/>
                <a:cs typeface="Times New Roman"/>
              </a:rPr>
              <a:t> such</a:t>
            </a:r>
            <a:r>
              <a:rPr sz="1100" spc="-5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RFID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tags,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license</a:t>
            </a:r>
            <a:r>
              <a:rPr sz="1100" dirty="0">
                <a:latin typeface="Times New Roman"/>
                <a:cs typeface="Times New Roman"/>
              </a:rPr>
              <a:t> plate </a:t>
            </a:r>
            <a:r>
              <a:rPr sz="1100" spc="-5" dirty="0">
                <a:latin typeface="Times New Roman"/>
                <a:cs typeface="Times New Roman"/>
              </a:rPr>
              <a:t>recognition,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ticket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dispensers.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Occupancy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sensors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parking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space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availability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real-</a:t>
            </a:r>
            <a:r>
              <a:rPr sz="1100" spc="-5" dirty="0">
                <a:latin typeface="Times New Roman"/>
                <a:cs typeface="Times New Roman"/>
              </a:rPr>
              <a:t>time,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allowing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better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allocation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utilization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Payment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methods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range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traditional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cash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payments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contactless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options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like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mobile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ay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Reservation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enable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users</a:t>
            </a:r>
            <a:r>
              <a:rPr sz="1100" spc="4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pre-</a:t>
            </a:r>
            <a:r>
              <a:rPr sz="1100" dirty="0">
                <a:latin typeface="Times New Roman"/>
                <a:cs typeface="Times New Roman"/>
              </a:rPr>
              <a:t>book</a:t>
            </a:r>
            <a:r>
              <a:rPr sz="1100" spc="4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parking</a:t>
            </a:r>
            <a:r>
              <a:rPr sz="1100" spc="4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s,</a:t>
            </a:r>
            <a:r>
              <a:rPr sz="1100" spc="4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reducing</a:t>
            </a:r>
            <a:r>
              <a:rPr sz="1100" spc="4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congestion</a:t>
            </a:r>
            <a:r>
              <a:rPr sz="1100" spc="4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4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improving</a:t>
            </a:r>
            <a:r>
              <a:rPr sz="1100" spc="4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customer</a:t>
            </a:r>
            <a:r>
              <a:rPr sz="1100" spc="459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satisfaction.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Additionally,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dynamic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pricing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models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adjust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parking fees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sed 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and, </a:t>
            </a:r>
            <a:r>
              <a:rPr sz="1100" spc="-5" dirty="0">
                <a:latin typeface="Times New Roman"/>
                <a:cs typeface="Times New Roman"/>
              </a:rPr>
              <a:t>encouraging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turnover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maximizing </a:t>
            </a:r>
            <a:r>
              <a:rPr sz="1100" spc="-5" dirty="0">
                <a:latin typeface="Times New Roman"/>
                <a:cs typeface="Times New Roman"/>
              </a:rPr>
              <a:t>revenue.</a:t>
            </a:r>
            <a:r>
              <a:rPr sz="1100" dirty="0">
                <a:latin typeface="Times New Roman"/>
                <a:cs typeface="Times New Roman"/>
              </a:rPr>
              <a:t> Integration </a:t>
            </a:r>
            <a:r>
              <a:rPr sz="1100" spc="-5" dirty="0">
                <a:latin typeface="Times New Roman"/>
                <a:cs typeface="Times New Roman"/>
              </a:rPr>
              <a:t>with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traffic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management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systems</a:t>
            </a:r>
            <a:r>
              <a:rPr sz="1100" dirty="0">
                <a:latin typeface="Times New Roman"/>
                <a:cs typeface="Times New Roman"/>
              </a:rPr>
              <a:t> and smart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signage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enhances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overall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efficiency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provides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seamless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experience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drivers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navigating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parking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facility.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Effective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communication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channels,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including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mobile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signage,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ep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informed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about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available </a:t>
            </a:r>
            <a:r>
              <a:rPr sz="1100" spc="-5" dirty="0">
                <a:latin typeface="Times New Roman"/>
                <a:cs typeface="Times New Roman"/>
              </a:rPr>
              <a:t>spaces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relevant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29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45844"/>
            <a:ext cx="5757545" cy="30283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86385" indent="-273685" algn="just">
              <a:lnSpc>
                <a:spcPct val="100000"/>
              </a:lnSpc>
              <a:spcBef>
                <a:spcPts val="440"/>
              </a:spcBef>
              <a:buFont typeface="Times New Roman"/>
              <a:buAutoNum type="arabicPlain" startAt="4"/>
              <a:tabLst>
                <a:tab pos="286385" algn="l"/>
              </a:tabLst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4: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SCHEDULE,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RESOURCES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10" dirty="0">
                <a:latin typeface="Times New Roman"/>
                <a:cs typeface="Times New Roman"/>
              </a:rPr>
              <a:t> BUDGET</a:t>
            </a:r>
            <a:endParaRPr sz="1600">
              <a:latin typeface="Times New Roman"/>
              <a:cs typeface="Times New Roman"/>
            </a:endParaRPr>
          </a:p>
          <a:p>
            <a:pPr marL="377825" lvl="1" indent="-365125" algn="just">
              <a:lnSpc>
                <a:spcPct val="100000"/>
              </a:lnSpc>
              <a:spcBef>
                <a:spcPts val="275"/>
              </a:spcBef>
              <a:buFont typeface="Times New Roman"/>
              <a:buAutoNum type="arabicPeriod"/>
              <a:tabLst>
                <a:tab pos="377825" algn="l"/>
              </a:tabLst>
            </a:pPr>
            <a:r>
              <a:rPr sz="1300" spc="-10" dirty="0">
                <a:latin typeface="Times New Roman"/>
                <a:cs typeface="Times New Roman"/>
              </a:rPr>
              <a:t>Introduction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40"/>
              </a:spcBef>
            </a:pP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chapter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outlines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project’s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schedule,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resources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required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successful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implementation,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projected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budget.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provides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detailed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timeline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activities,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necessary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resources,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their </a:t>
            </a:r>
            <a:r>
              <a:rPr sz="1100" dirty="0">
                <a:latin typeface="Times New Roman"/>
                <a:cs typeface="Times New Roman"/>
              </a:rPr>
              <a:t>associated costs.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effective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resources, and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budget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critical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timely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successful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completion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(CPMS)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project.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100">
              <a:latin typeface="Times New Roman"/>
              <a:cs typeface="Times New Roman"/>
            </a:endParaRPr>
          </a:p>
          <a:p>
            <a:pPr marL="377825" lvl="1" indent="-365125" algn="just">
              <a:lnSpc>
                <a:spcPct val="100000"/>
              </a:lnSpc>
              <a:buFont typeface="Times New Roman"/>
              <a:buAutoNum type="arabicPeriod" startAt="2"/>
              <a:tabLst>
                <a:tab pos="377825" algn="l"/>
              </a:tabLst>
            </a:pPr>
            <a:r>
              <a:rPr sz="1300" b="1" dirty="0">
                <a:latin typeface="Times New Roman"/>
                <a:cs typeface="Times New Roman"/>
              </a:rPr>
              <a:t>Project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Schedule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schedule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timeline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implement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CPMS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Thika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Road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Mall.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Gantt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chart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dependencies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timeline.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summarizes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project </a:t>
            </a:r>
            <a:r>
              <a:rPr sz="1200" dirty="0">
                <a:latin typeface="Times New Roman"/>
                <a:cs typeface="Times New Roman"/>
              </a:rPr>
              <a:t>milestones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respective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frames: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900" i="1" spc="-10" dirty="0">
                <a:solidFill>
                  <a:srgbClr val="44536A"/>
                </a:solidFill>
                <a:latin typeface="Calibri"/>
                <a:cs typeface="Calibri"/>
              </a:rPr>
              <a:t>Table</a:t>
            </a:r>
            <a:r>
              <a:rPr sz="900" i="1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44536A"/>
                </a:solidFill>
                <a:latin typeface="Calibri"/>
                <a:cs typeface="Calibri"/>
              </a:rPr>
              <a:t>1:</a:t>
            </a:r>
            <a:r>
              <a:rPr sz="900" i="1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44536A"/>
                </a:solidFill>
                <a:latin typeface="Calibri"/>
                <a:cs typeface="Calibri"/>
              </a:rPr>
              <a:t>Project</a:t>
            </a:r>
            <a:r>
              <a:rPr sz="900" i="1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900" i="1" spc="-10" dirty="0">
                <a:solidFill>
                  <a:srgbClr val="44536A"/>
                </a:solidFill>
                <a:latin typeface="Calibri"/>
                <a:cs typeface="Calibri"/>
              </a:rPr>
              <a:t>Schedule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3995038"/>
          <a:ext cx="5030470" cy="145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Task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Duration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Planning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Analysis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weeks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January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January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Architecture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weeks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January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January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Procurement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weeks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January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February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Integration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weeks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February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March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Testing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Debugging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weeks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March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March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Deployment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Training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weeks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March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March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Close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week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March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March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5608700"/>
            <a:ext cx="5753100" cy="5588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timeline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highlights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activities,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close.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Gantt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Microsoft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Trello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tracking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575659"/>
            <a:ext cx="5758180" cy="30314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77825" lvl="1" indent="-365125">
              <a:lnSpc>
                <a:spcPct val="100000"/>
              </a:lnSpc>
              <a:spcBef>
                <a:spcPts val="185"/>
              </a:spcBef>
              <a:buFont typeface="Times New Roman"/>
              <a:buAutoNum type="arabicPeriod" startAt="3"/>
              <a:tabLst>
                <a:tab pos="377825" algn="l"/>
              </a:tabLst>
            </a:pPr>
            <a:r>
              <a:rPr sz="1300" b="1" dirty="0">
                <a:latin typeface="Times New Roman"/>
                <a:cs typeface="Times New Roman"/>
              </a:rPr>
              <a:t>Project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Resources</a:t>
            </a:r>
            <a:endParaRPr sz="1300">
              <a:latin typeface="Times New Roman"/>
              <a:cs typeface="Times New Roman"/>
            </a:endParaRPr>
          </a:p>
          <a:p>
            <a:pPr marL="12700" marR="8890">
              <a:lnSpc>
                <a:spcPct val="103600"/>
              </a:lnSpc>
              <a:spcBef>
                <a:spcPts val="3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resources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required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successful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implementation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CPMS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divided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into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human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material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categories.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Below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list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resources</a:t>
            </a:r>
            <a:r>
              <a:rPr sz="1100" spc="-10" dirty="0">
                <a:latin typeface="Times New Roman"/>
                <a:cs typeface="Times New Roman"/>
              </a:rPr>
              <a:t> needed: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b="1" dirty="0">
                <a:latin typeface="Times New Roman"/>
                <a:cs typeface="Times New Roman"/>
              </a:rPr>
              <a:t>Human</a:t>
            </a:r>
            <a:r>
              <a:rPr sz="1100" b="1" spc="-10" dirty="0">
                <a:latin typeface="Times New Roman"/>
                <a:cs typeface="Times New Roman"/>
              </a:rPr>
              <a:t> Resources</a:t>
            </a:r>
            <a:endParaRPr sz="110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84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Project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Manager</a:t>
            </a:r>
            <a:endParaRPr sz="1100">
              <a:latin typeface="Times New Roman"/>
              <a:cs typeface="Times New Roman"/>
            </a:endParaRPr>
          </a:p>
          <a:p>
            <a:pPr marL="926465" marR="6350" lvl="3" indent="-228600">
              <a:lnSpc>
                <a:spcPct val="103600"/>
              </a:lnSpc>
              <a:spcBef>
                <a:spcPts val="81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dirty="0">
                <a:latin typeface="Times New Roman"/>
                <a:cs typeface="Times New Roman"/>
              </a:rPr>
              <a:t>Qualifications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Bachelor's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degree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Technology,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Computer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Science,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or </a:t>
            </a:r>
            <a:r>
              <a:rPr sz="1100" dirty="0">
                <a:latin typeface="Times New Roman"/>
                <a:cs typeface="Times New Roman"/>
              </a:rPr>
              <a:t>related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field.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3-</a:t>
            </a:r>
            <a:r>
              <a:rPr sz="1100" dirty="0">
                <a:latin typeface="Times New Roman"/>
                <a:cs typeface="Times New Roman"/>
              </a:rPr>
              <a:t>5 years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experience 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project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management.</a:t>
            </a:r>
            <a:endParaRPr sz="1100">
              <a:latin typeface="Times New Roman"/>
              <a:cs typeface="Times New Roman"/>
            </a:endParaRPr>
          </a:p>
          <a:p>
            <a:pPr marL="926465" lvl="3" indent="-228600">
              <a:lnSpc>
                <a:spcPct val="100000"/>
              </a:lnSpc>
              <a:spcBef>
                <a:spcPts val="84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dirty="0">
                <a:latin typeface="Times New Roman"/>
                <a:cs typeface="Times New Roman"/>
              </a:rPr>
              <a:t>Role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Oversee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project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progress,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timelines,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coordinate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resources.</a:t>
            </a:r>
            <a:endParaRPr sz="110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84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System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Developers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(2)</a:t>
            </a:r>
            <a:endParaRPr sz="1100">
              <a:latin typeface="Times New Roman"/>
              <a:cs typeface="Times New Roman"/>
            </a:endParaRPr>
          </a:p>
          <a:p>
            <a:pPr marL="926465" marR="8255" lvl="3" indent="-228600">
              <a:lnSpc>
                <a:spcPct val="103600"/>
              </a:lnSpc>
              <a:spcBef>
                <a:spcPts val="80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dirty="0">
                <a:latin typeface="Times New Roman"/>
                <a:cs typeface="Times New Roman"/>
              </a:rPr>
              <a:t>Qualifications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Bachelor's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degree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Computer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Science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Engineering.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2+ </a:t>
            </a:r>
            <a:r>
              <a:rPr sz="1100" dirty="0">
                <a:latin typeface="Times New Roman"/>
                <a:cs typeface="Times New Roman"/>
              </a:rPr>
              <a:t>years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experience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Visual </a:t>
            </a:r>
            <a:r>
              <a:rPr sz="1100" dirty="0">
                <a:latin typeface="Times New Roman"/>
                <a:cs typeface="Times New Roman"/>
              </a:rPr>
              <a:t>Basic.NET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similar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programming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languages.</a:t>
            </a:r>
            <a:endParaRPr sz="1100">
              <a:latin typeface="Times New Roman"/>
              <a:cs typeface="Times New Roman"/>
            </a:endParaRPr>
          </a:p>
          <a:p>
            <a:pPr marL="926465" marR="5080" lvl="3" indent="-228600">
              <a:lnSpc>
                <a:spcPct val="103600"/>
              </a:lnSpc>
              <a:spcBef>
                <a:spcPts val="79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spc="-10" dirty="0">
                <a:latin typeface="Times New Roman"/>
                <a:cs typeface="Times New Roman"/>
              </a:rPr>
              <a:t>Role</a:t>
            </a:r>
            <a:r>
              <a:rPr sz="1100" spc="-10" dirty="0">
                <a:latin typeface="Times New Roman"/>
                <a:cs typeface="Times New Roman"/>
              </a:rPr>
              <a:t>: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Develop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components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CPMS,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ensuring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integration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-20" dirty="0">
                <a:latin typeface="Times New Roman"/>
                <a:cs typeface="Times New Roman"/>
              </a:rPr>
              <a:t> RFID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</a:t>
            </a:r>
            <a:r>
              <a:rPr sz="1100" spc="-10" dirty="0">
                <a:latin typeface="Times New Roman"/>
                <a:cs typeface="Times New Roman"/>
              </a:rPr>
              <a:t> technologies.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5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02004" y="888237"/>
            <a:ext cx="5758180" cy="171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ACKNOWLEDGEMENT</a:t>
            </a:r>
            <a:endParaRPr sz="16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800"/>
              </a:lnSpc>
              <a:spcBef>
                <a:spcPts val="235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thank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Almighty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strength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undertake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giving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accomplish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family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supportive </a:t>
            </a:r>
            <a:r>
              <a:rPr sz="1200" dirty="0">
                <a:latin typeface="Times New Roman"/>
                <a:cs typeface="Times New Roman"/>
              </a:rPr>
              <a:t>throughout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200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like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thank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supervisor,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Mr.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Chris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Nandasaba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guidance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gratitude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always.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93002" y="9917379"/>
            <a:ext cx="1689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92556"/>
            <a:ext cx="5759450" cy="886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3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Hardware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Engineer</a:t>
            </a:r>
            <a:endParaRPr sz="1100">
              <a:latin typeface="Times New Roman"/>
              <a:cs typeface="Times New Roman"/>
            </a:endParaRPr>
          </a:p>
          <a:p>
            <a:pPr marL="926465" marR="5080" lvl="1" indent="-228600">
              <a:lnSpc>
                <a:spcPct val="103600"/>
              </a:lnSpc>
              <a:spcBef>
                <a:spcPts val="7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dirty="0">
                <a:latin typeface="Times New Roman"/>
                <a:cs typeface="Times New Roman"/>
              </a:rPr>
              <a:t>Qualifications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Bachelor's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degree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Electrical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Electronics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Engineering.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2-3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years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experience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hardware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setup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troubleshooting.</a:t>
            </a:r>
            <a:endParaRPr sz="1100">
              <a:latin typeface="Times New Roman"/>
              <a:cs typeface="Times New Roman"/>
            </a:endParaRPr>
          </a:p>
          <a:p>
            <a:pPr marL="926465" marR="6350" lvl="1" indent="-228600">
              <a:lnSpc>
                <a:spcPct val="102699"/>
              </a:lnSpc>
              <a:spcBef>
                <a:spcPts val="82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dirty="0">
                <a:latin typeface="Times New Roman"/>
                <a:cs typeface="Times New Roman"/>
              </a:rPr>
              <a:t>Role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Setup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configuration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hardware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systems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RFID,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sensors,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security cameras.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850"/>
              </a:spcBef>
              <a:buFont typeface="Times New Roman"/>
              <a:buAutoNum type="arabicPeriod" startAt="3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Quality</a:t>
            </a:r>
            <a:r>
              <a:rPr sz="1100" b="1" spc="-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Assurance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(QA)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Tester</a:t>
            </a:r>
            <a:endParaRPr sz="1100">
              <a:latin typeface="Times New Roman"/>
              <a:cs typeface="Times New Roman"/>
            </a:endParaRPr>
          </a:p>
          <a:p>
            <a:pPr marL="926465" marR="6985" lvl="1" indent="-228600">
              <a:lnSpc>
                <a:spcPct val="103600"/>
              </a:lnSpc>
              <a:spcBef>
                <a:spcPts val="7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dirty="0">
                <a:latin typeface="Times New Roman"/>
                <a:cs typeface="Times New Roman"/>
              </a:rPr>
              <a:t>Qualifications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Bachelor's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degree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Technology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Computer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Science.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At </a:t>
            </a:r>
            <a:r>
              <a:rPr sz="1100" dirty="0">
                <a:latin typeface="Times New Roman"/>
                <a:cs typeface="Times New Roman"/>
              </a:rPr>
              <a:t>least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year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experience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 </a:t>
            </a:r>
            <a:r>
              <a:rPr sz="1100" spc="-10" dirty="0">
                <a:latin typeface="Times New Roman"/>
                <a:cs typeface="Times New Roman"/>
              </a:rPr>
              <a:t>testing.</a:t>
            </a:r>
            <a:endParaRPr sz="11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84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dirty="0">
                <a:latin typeface="Times New Roman"/>
                <a:cs typeface="Times New Roman"/>
              </a:rPr>
              <a:t>Role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Test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system’s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functionality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reliability.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850"/>
              </a:spcBef>
              <a:buFont typeface="Times New Roman"/>
              <a:buAutoNum type="arabicPeriod" startAt="3"/>
              <a:tabLst>
                <a:tab pos="469265" algn="l"/>
              </a:tabLst>
            </a:pPr>
            <a:r>
              <a:rPr sz="1100" b="1" spc="-10" dirty="0">
                <a:latin typeface="Times New Roman"/>
                <a:cs typeface="Times New Roman"/>
              </a:rPr>
              <a:t>Training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Specialist</a:t>
            </a:r>
            <a:endParaRPr sz="1100">
              <a:latin typeface="Times New Roman"/>
              <a:cs typeface="Times New Roman"/>
            </a:endParaRPr>
          </a:p>
          <a:p>
            <a:pPr marL="926465" marR="8255" lvl="1" indent="-228600">
              <a:lnSpc>
                <a:spcPct val="103600"/>
              </a:lnSpc>
              <a:spcBef>
                <a:spcPts val="7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dirty="0">
                <a:latin typeface="Times New Roman"/>
                <a:cs typeface="Times New Roman"/>
              </a:rPr>
              <a:t>Qualifications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Bachelor's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degree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Education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related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field.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years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experience </a:t>
            </a:r>
            <a:r>
              <a:rPr sz="1100" dirty="0">
                <a:latin typeface="Times New Roman"/>
                <a:cs typeface="Times New Roman"/>
              </a:rPr>
              <a:t>in developing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training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programs.</a:t>
            </a:r>
            <a:endParaRPr sz="11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84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dirty="0">
                <a:latin typeface="Times New Roman"/>
                <a:cs typeface="Times New Roman"/>
              </a:rPr>
              <a:t>Role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implement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training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staff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end-</a:t>
            </a:r>
            <a:r>
              <a:rPr sz="1100" spc="-10" dirty="0">
                <a:latin typeface="Times New Roman"/>
                <a:cs typeface="Times New Roman"/>
              </a:rPr>
              <a:t>users.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b="1" dirty="0">
                <a:latin typeface="Times New Roman"/>
                <a:cs typeface="Times New Roman"/>
              </a:rPr>
              <a:t>Equipment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-10" dirty="0">
                <a:latin typeface="Times New Roman"/>
                <a:cs typeface="Times New Roman"/>
              </a:rPr>
              <a:t> Software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Resources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84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Computers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(4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units)</a:t>
            </a:r>
            <a:endParaRPr sz="11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85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spc="-10" dirty="0">
                <a:latin typeface="Times New Roman"/>
                <a:cs typeface="Times New Roman"/>
              </a:rPr>
              <a:t>Specifications</a:t>
            </a:r>
            <a:r>
              <a:rPr sz="1100" spc="-1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383665" lvl="2" indent="-228600">
              <a:lnSpc>
                <a:spcPct val="100000"/>
              </a:lnSpc>
              <a:spcBef>
                <a:spcPts val="840"/>
              </a:spcBef>
              <a:buSzPct val="90909"/>
              <a:buFont typeface="Wingdings"/>
              <a:buChar char=""/>
              <a:tabLst>
                <a:tab pos="1383665" algn="l"/>
              </a:tabLst>
            </a:pPr>
            <a:r>
              <a:rPr sz="1100" dirty="0">
                <a:latin typeface="Times New Roman"/>
                <a:cs typeface="Times New Roman"/>
              </a:rPr>
              <a:t>Processor: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i5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better</a:t>
            </a:r>
            <a:endParaRPr sz="1100">
              <a:latin typeface="Times New Roman"/>
              <a:cs typeface="Times New Roman"/>
            </a:endParaRPr>
          </a:p>
          <a:p>
            <a:pPr marL="1383665" lvl="2" indent="-228600">
              <a:lnSpc>
                <a:spcPct val="100000"/>
              </a:lnSpc>
              <a:spcBef>
                <a:spcPts val="840"/>
              </a:spcBef>
              <a:buSzPct val="90909"/>
              <a:buFont typeface="Wingdings"/>
              <a:buChar char=""/>
              <a:tabLst>
                <a:tab pos="1383665" algn="l"/>
              </a:tabLst>
            </a:pPr>
            <a:r>
              <a:rPr sz="1100" dirty="0">
                <a:latin typeface="Times New Roman"/>
                <a:cs typeface="Times New Roman"/>
              </a:rPr>
              <a:t>RAM: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8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GB</a:t>
            </a:r>
            <a:endParaRPr sz="1100">
              <a:latin typeface="Times New Roman"/>
              <a:cs typeface="Times New Roman"/>
            </a:endParaRPr>
          </a:p>
          <a:p>
            <a:pPr marL="1383665" lvl="2" indent="-228600">
              <a:lnSpc>
                <a:spcPct val="100000"/>
              </a:lnSpc>
              <a:spcBef>
                <a:spcPts val="855"/>
              </a:spcBef>
              <a:buSzPct val="90909"/>
              <a:buFont typeface="Wingdings"/>
              <a:buChar char=""/>
              <a:tabLst>
                <a:tab pos="1383665" algn="l"/>
              </a:tabLst>
            </a:pPr>
            <a:r>
              <a:rPr sz="1100" dirty="0">
                <a:latin typeface="Times New Roman"/>
                <a:cs typeface="Times New Roman"/>
              </a:rPr>
              <a:t>Storage: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500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GB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SSD</a:t>
            </a:r>
            <a:endParaRPr sz="1100">
              <a:latin typeface="Times New Roman"/>
              <a:cs typeface="Times New Roman"/>
            </a:endParaRPr>
          </a:p>
          <a:p>
            <a:pPr marL="1383665" lvl="2" indent="-228600">
              <a:lnSpc>
                <a:spcPct val="100000"/>
              </a:lnSpc>
              <a:spcBef>
                <a:spcPts val="840"/>
              </a:spcBef>
              <a:buSzPct val="90909"/>
              <a:buFont typeface="Wingdings"/>
              <a:buChar char=""/>
              <a:tabLst>
                <a:tab pos="1383665" algn="l"/>
              </a:tabLst>
            </a:pPr>
            <a:r>
              <a:rPr sz="1100" dirty="0">
                <a:latin typeface="Times New Roman"/>
                <a:cs typeface="Times New Roman"/>
              </a:rPr>
              <a:t>Operating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Windows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higher</a:t>
            </a:r>
            <a:endParaRPr sz="11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85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dirty="0">
                <a:latin typeface="Times New Roman"/>
                <a:cs typeface="Times New Roman"/>
              </a:rPr>
              <a:t>Purpose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development,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testing,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deployment of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CPMS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software.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840"/>
              </a:spcBef>
              <a:buFont typeface="Times New Roman"/>
              <a:buAutoNum type="arabicPeriod"/>
              <a:tabLst>
                <a:tab pos="468630" algn="l"/>
                <a:tab pos="697865" algn="l"/>
              </a:tabLst>
            </a:pPr>
            <a:r>
              <a:rPr sz="1100" b="1" dirty="0">
                <a:latin typeface="Times New Roman"/>
                <a:cs typeface="Times New Roman"/>
              </a:rPr>
              <a:t>RFID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System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(4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units)</a:t>
            </a:r>
            <a:endParaRPr sz="11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85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spc="-10" dirty="0">
                <a:latin typeface="Times New Roman"/>
                <a:cs typeface="Times New Roman"/>
              </a:rPr>
              <a:t>Specifications</a:t>
            </a:r>
            <a:r>
              <a:rPr sz="1100" spc="-1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383665" lvl="2" indent="-228600">
              <a:lnSpc>
                <a:spcPct val="100000"/>
              </a:lnSpc>
              <a:spcBef>
                <a:spcPts val="840"/>
              </a:spcBef>
              <a:buSzPct val="90909"/>
              <a:buFont typeface="Wingdings"/>
              <a:buChar char=""/>
              <a:tabLst>
                <a:tab pos="1383665" algn="l"/>
              </a:tabLst>
            </a:pPr>
            <a:r>
              <a:rPr sz="1100" dirty="0">
                <a:latin typeface="Times New Roman"/>
                <a:cs typeface="Times New Roman"/>
              </a:rPr>
              <a:t>Frequency: UHF </a:t>
            </a:r>
            <a:r>
              <a:rPr sz="1100" spc="-10" dirty="0">
                <a:latin typeface="Times New Roman"/>
                <a:cs typeface="Times New Roman"/>
              </a:rPr>
              <a:t>(860-</a:t>
            </a:r>
            <a:r>
              <a:rPr sz="1100" dirty="0">
                <a:latin typeface="Times New Roman"/>
                <a:cs typeface="Times New Roman"/>
              </a:rPr>
              <a:t>960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MHz)</a:t>
            </a:r>
            <a:endParaRPr sz="1100">
              <a:latin typeface="Times New Roman"/>
              <a:cs typeface="Times New Roman"/>
            </a:endParaRPr>
          </a:p>
          <a:p>
            <a:pPr marL="1383665" lvl="2" indent="-228600">
              <a:lnSpc>
                <a:spcPct val="100000"/>
              </a:lnSpc>
              <a:spcBef>
                <a:spcPts val="840"/>
              </a:spcBef>
              <a:buSzPct val="90909"/>
              <a:buFont typeface="Wingdings"/>
              <a:buChar char=""/>
              <a:tabLst>
                <a:tab pos="1383665" algn="l"/>
              </a:tabLst>
            </a:pPr>
            <a:r>
              <a:rPr sz="1100" dirty="0">
                <a:latin typeface="Times New Roman"/>
                <a:cs typeface="Times New Roman"/>
              </a:rPr>
              <a:t>Communication: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Wireless</a:t>
            </a:r>
            <a:endParaRPr sz="1100">
              <a:latin typeface="Times New Roman"/>
              <a:cs typeface="Times New Roman"/>
            </a:endParaRPr>
          </a:p>
          <a:p>
            <a:pPr marL="1383665" lvl="2" indent="-228600">
              <a:lnSpc>
                <a:spcPct val="100000"/>
              </a:lnSpc>
              <a:spcBef>
                <a:spcPts val="855"/>
              </a:spcBef>
              <a:buSzPct val="90909"/>
              <a:buFont typeface="Wingdings"/>
              <a:buChar char=""/>
              <a:tabLst>
                <a:tab pos="1383665" algn="l"/>
              </a:tabLst>
            </a:pPr>
            <a:r>
              <a:rPr sz="1100" dirty="0">
                <a:latin typeface="Times New Roman"/>
                <a:cs typeface="Times New Roman"/>
              </a:rPr>
              <a:t>Range: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r>
              <a:rPr sz="1100" spc="-10" dirty="0">
                <a:latin typeface="Times New Roman"/>
                <a:cs typeface="Times New Roman"/>
              </a:rPr>
              <a:t> meters</a:t>
            </a:r>
            <a:endParaRPr sz="1100">
              <a:latin typeface="Times New Roman"/>
              <a:cs typeface="Times New Roman"/>
            </a:endParaRPr>
          </a:p>
          <a:p>
            <a:pPr marL="1383665" lvl="2" indent="-228600">
              <a:lnSpc>
                <a:spcPct val="100000"/>
              </a:lnSpc>
              <a:spcBef>
                <a:spcPts val="840"/>
              </a:spcBef>
              <a:buSzPct val="90909"/>
              <a:buFont typeface="Wingdings"/>
              <a:buChar char=""/>
              <a:tabLst>
                <a:tab pos="1383665" algn="l"/>
              </a:tabLst>
            </a:pPr>
            <a:r>
              <a:rPr sz="1100" dirty="0">
                <a:latin typeface="Times New Roman"/>
                <a:cs typeface="Times New Roman"/>
              </a:rPr>
              <a:t>Compatibility: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Windows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Linux-based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systems</a:t>
            </a:r>
            <a:endParaRPr sz="11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85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dirty="0">
                <a:latin typeface="Times New Roman"/>
                <a:cs typeface="Times New Roman"/>
              </a:rPr>
              <a:t>Purpose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vehicle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identification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access</a:t>
            </a:r>
            <a:r>
              <a:rPr sz="1100" spc="-10" dirty="0">
                <a:latin typeface="Times New Roman"/>
                <a:cs typeface="Times New Roman"/>
              </a:rPr>
              <a:t> control.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84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100" b="1" dirty="0">
                <a:latin typeface="Times New Roman"/>
                <a:cs typeface="Times New Roman"/>
              </a:rPr>
              <a:t>Sensors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(10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units)</a:t>
            </a:r>
            <a:endParaRPr sz="11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85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spc="-10" dirty="0">
                <a:latin typeface="Times New Roman"/>
                <a:cs typeface="Times New Roman"/>
              </a:rPr>
              <a:t>Specifications</a:t>
            </a:r>
            <a:r>
              <a:rPr sz="1100" spc="-1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383665" lvl="2" indent="-228600">
              <a:lnSpc>
                <a:spcPct val="100000"/>
              </a:lnSpc>
              <a:spcBef>
                <a:spcPts val="840"/>
              </a:spcBef>
              <a:buSzPct val="90909"/>
              <a:buFont typeface="Wingdings"/>
              <a:buChar char=""/>
              <a:tabLst>
                <a:tab pos="1383665" algn="l"/>
              </a:tabLst>
            </a:pPr>
            <a:r>
              <a:rPr sz="1100" spc="-10" dirty="0">
                <a:latin typeface="Times New Roman"/>
                <a:cs typeface="Times New Roman"/>
              </a:rPr>
              <a:t>Type: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Ultrasonic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Infrared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Sensors</a:t>
            </a:r>
            <a:endParaRPr sz="1100">
              <a:latin typeface="Times New Roman"/>
              <a:cs typeface="Times New Roman"/>
            </a:endParaRPr>
          </a:p>
          <a:p>
            <a:pPr marL="1383665" lvl="2" indent="-228600">
              <a:lnSpc>
                <a:spcPct val="100000"/>
              </a:lnSpc>
              <a:spcBef>
                <a:spcPts val="840"/>
              </a:spcBef>
              <a:buSzPct val="90909"/>
              <a:buFont typeface="Wingdings"/>
              <a:buChar char=""/>
              <a:tabLst>
                <a:tab pos="1383665" algn="l"/>
              </a:tabLst>
            </a:pPr>
            <a:r>
              <a:rPr sz="1100" dirty="0">
                <a:latin typeface="Times New Roman"/>
                <a:cs typeface="Times New Roman"/>
              </a:rPr>
              <a:t>Detection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Range: </a:t>
            </a:r>
            <a:r>
              <a:rPr sz="1100" spc="-10" dirty="0">
                <a:latin typeface="Times New Roman"/>
                <a:cs typeface="Times New Roman"/>
              </a:rPr>
              <a:t>2m-</a:t>
            </a:r>
            <a:r>
              <a:rPr sz="1100" spc="-25" dirty="0">
                <a:latin typeface="Times New Roman"/>
                <a:cs typeface="Times New Roman"/>
              </a:rPr>
              <a:t>10m</a:t>
            </a:r>
            <a:endParaRPr sz="1100">
              <a:latin typeface="Times New Roman"/>
              <a:cs typeface="Times New Roman"/>
            </a:endParaRPr>
          </a:p>
          <a:p>
            <a:pPr marL="1383665" lvl="2" indent="-228600">
              <a:lnSpc>
                <a:spcPct val="100000"/>
              </a:lnSpc>
              <a:spcBef>
                <a:spcPts val="855"/>
              </a:spcBef>
              <a:buSzPct val="90909"/>
              <a:buFont typeface="Wingdings"/>
              <a:buChar char=""/>
              <a:tabLst>
                <a:tab pos="1383665" algn="l"/>
              </a:tabLst>
            </a:pPr>
            <a:r>
              <a:rPr sz="1100" dirty="0">
                <a:latin typeface="Times New Roman"/>
                <a:cs typeface="Times New Roman"/>
              </a:rPr>
              <a:t>Accuracy: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98%</a:t>
            </a:r>
            <a:endParaRPr sz="11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84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dirty="0">
                <a:latin typeface="Times New Roman"/>
                <a:cs typeface="Times New Roman"/>
              </a:rPr>
              <a:t>Purpose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detect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available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real-</a:t>
            </a:r>
            <a:r>
              <a:rPr sz="1100" spc="-20" dirty="0">
                <a:latin typeface="Times New Roman"/>
                <a:cs typeface="Times New Roman"/>
              </a:rPr>
              <a:t>time.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31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2556"/>
            <a:ext cx="5756275" cy="247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4"/>
              <a:tabLst>
                <a:tab pos="469265" algn="l"/>
              </a:tabLst>
            </a:pPr>
            <a:r>
              <a:rPr sz="1100" b="1" spc="-10" dirty="0">
                <a:latin typeface="Times New Roman"/>
                <a:cs typeface="Times New Roman"/>
              </a:rPr>
              <a:t>CCTV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Cameras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(5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units)</a:t>
            </a:r>
            <a:endParaRPr sz="11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844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spc="-10" dirty="0">
                <a:latin typeface="Times New Roman"/>
                <a:cs typeface="Times New Roman"/>
              </a:rPr>
              <a:t>Specifications</a:t>
            </a:r>
            <a:r>
              <a:rPr sz="1100" spc="-1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383665" lvl="2" indent="-228600">
              <a:lnSpc>
                <a:spcPct val="100000"/>
              </a:lnSpc>
              <a:spcBef>
                <a:spcPts val="850"/>
              </a:spcBef>
              <a:buSzPct val="90909"/>
              <a:buFont typeface="Wingdings"/>
              <a:buChar char=""/>
              <a:tabLst>
                <a:tab pos="1383665" algn="l"/>
              </a:tabLst>
            </a:pPr>
            <a:r>
              <a:rPr sz="1100" dirty="0">
                <a:latin typeface="Times New Roman"/>
                <a:cs typeface="Times New Roman"/>
              </a:rPr>
              <a:t>Resolution: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1080p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HD</a:t>
            </a:r>
            <a:endParaRPr sz="1100">
              <a:latin typeface="Times New Roman"/>
              <a:cs typeface="Times New Roman"/>
            </a:endParaRPr>
          </a:p>
          <a:p>
            <a:pPr marL="1383665" lvl="2" indent="-228600">
              <a:lnSpc>
                <a:spcPct val="100000"/>
              </a:lnSpc>
              <a:spcBef>
                <a:spcPts val="840"/>
              </a:spcBef>
              <a:buSzPct val="90909"/>
              <a:buFont typeface="Wingdings"/>
              <a:buChar char=""/>
              <a:tabLst>
                <a:tab pos="1383665" algn="l"/>
              </a:tabLst>
            </a:pPr>
            <a:r>
              <a:rPr sz="1100" dirty="0">
                <a:latin typeface="Times New Roman"/>
                <a:cs typeface="Times New Roman"/>
              </a:rPr>
              <a:t>Connectivity: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Wireless</a:t>
            </a:r>
            <a:endParaRPr sz="1100">
              <a:latin typeface="Times New Roman"/>
              <a:cs typeface="Times New Roman"/>
            </a:endParaRPr>
          </a:p>
          <a:p>
            <a:pPr marL="1383665" lvl="2" indent="-228600">
              <a:lnSpc>
                <a:spcPct val="100000"/>
              </a:lnSpc>
              <a:spcBef>
                <a:spcPts val="855"/>
              </a:spcBef>
              <a:buSzPct val="90909"/>
              <a:buFont typeface="Wingdings"/>
              <a:buChar char=""/>
              <a:tabLst>
                <a:tab pos="1383665" algn="l"/>
              </a:tabLst>
            </a:pPr>
            <a:r>
              <a:rPr sz="1100" dirty="0">
                <a:latin typeface="Times New Roman"/>
                <a:cs typeface="Times New Roman"/>
              </a:rPr>
              <a:t>Storage: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500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GB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Cloud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Storage</a:t>
            </a:r>
            <a:endParaRPr sz="11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84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sz="1100" b="1" dirty="0">
                <a:latin typeface="Times New Roman"/>
                <a:cs typeface="Times New Roman"/>
              </a:rPr>
              <a:t>Purpose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security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monitoring.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377825" algn="l"/>
              </a:tabLst>
            </a:pPr>
            <a:r>
              <a:rPr sz="1300" b="1" spc="-25" dirty="0">
                <a:latin typeface="Times New Roman"/>
                <a:cs typeface="Times New Roman"/>
              </a:rPr>
              <a:t>4.4</a:t>
            </a:r>
            <a:r>
              <a:rPr sz="1300" b="1" dirty="0">
                <a:latin typeface="Times New Roman"/>
                <a:cs typeface="Times New Roman"/>
              </a:rPr>
              <a:t>	Project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Budget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2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following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table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summarizes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projected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budget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CPMS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project,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covering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human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resources, </a:t>
            </a:r>
            <a:r>
              <a:rPr sz="1100" dirty="0">
                <a:latin typeface="Times New Roman"/>
                <a:cs typeface="Times New Roman"/>
              </a:rPr>
              <a:t>equipment,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expenses.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Contingency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funds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also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included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account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unforeseen</a:t>
            </a:r>
            <a:r>
              <a:rPr sz="1100" spc="-10" dirty="0">
                <a:latin typeface="Times New Roman"/>
                <a:cs typeface="Times New Roman"/>
              </a:rPr>
              <a:t> costs.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900" i="1" spc="-10" dirty="0">
                <a:solidFill>
                  <a:srgbClr val="44536A"/>
                </a:solidFill>
                <a:latin typeface="Calibri"/>
                <a:cs typeface="Calibri"/>
              </a:rPr>
              <a:t>Table</a:t>
            </a:r>
            <a:r>
              <a:rPr sz="900" i="1" spc="-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44536A"/>
                </a:solidFill>
                <a:latin typeface="Calibri"/>
                <a:cs typeface="Calibri"/>
              </a:rPr>
              <a:t>2:Project</a:t>
            </a:r>
            <a:r>
              <a:rPr sz="900" i="1" spc="-3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900" i="1" spc="-10" dirty="0">
                <a:solidFill>
                  <a:srgbClr val="44536A"/>
                </a:solidFill>
                <a:latin typeface="Calibri"/>
                <a:cs typeface="Calibri"/>
              </a:rPr>
              <a:t>Budget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3484498"/>
          <a:ext cx="4300220" cy="4843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Resource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100" b="1" spc="4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per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Unit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Quantity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1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(KES)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 Resources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Manager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150,000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150,000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Developers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120,000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240,000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Engineer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100,000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100,000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Quality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Assurance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Tester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90,000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90,000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Specialist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80,000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80,000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Equipment</a:t>
                      </a: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Computers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50,000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200,000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RFID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30,000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120,000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Sensors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15,000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150,000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CCTV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Cameras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25,000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125,000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Miscellaneous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tabLst>
                          <a:tab pos="1062990" algn="l"/>
                        </a:tabLst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Licensing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(VB.NET)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50,000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50,000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Contingency</a:t>
                      </a:r>
                      <a:r>
                        <a:rPr sz="11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Fund</a:t>
                      </a:r>
                      <a:r>
                        <a:rPr sz="11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(10%)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171,500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Total Cost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1,226,500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8591550"/>
            <a:ext cx="5758180" cy="11950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350" algn="just">
              <a:lnSpc>
                <a:spcPct val="103600"/>
              </a:lnSpc>
              <a:spcBef>
                <a:spcPts val="5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total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cost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project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KES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1,226,500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including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contingency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unexpected expenses.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30"/>
              </a:spcBef>
            </a:pPr>
            <a:r>
              <a:rPr sz="1300" b="1" dirty="0">
                <a:latin typeface="Times New Roman"/>
                <a:cs typeface="Times New Roman"/>
              </a:rPr>
              <a:t>4.5</a:t>
            </a:r>
            <a:r>
              <a:rPr sz="1300" b="1" spc="275" dirty="0">
                <a:latin typeface="Times New Roman"/>
                <a:cs typeface="Times New Roman"/>
              </a:rPr>
              <a:t>  </a:t>
            </a:r>
            <a:r>
              <a:rPr sz="1300" b="1" dirty="0">
                <a:latin typeface="Times New Roman"/>
                <a:cs typeface="Times New Roman"/>
              </a:rPr>
              <a:t>Chapter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Summary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  <a:spcBef>
                <a:spcPts val="20"/>
              </a:spcBef>
            </a:pP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chapter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has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outlined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schedule,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resources,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budget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required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development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implementation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Thika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Road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Mall.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project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schedule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has </a:t>
            </a:r>
            <a:r>
              <a:rPr sz="1100" dirty="0">
                <a:latin typeface="Times New Roman"/>
                <a:cs typeface="Times New Roman"/>
              </a:rPr>
              <a:t>been carefully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planned, with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task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allocated 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specific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 frame.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resources,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both human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32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2556"/>
            <a:ext cx="5756910" cy="54641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350" algn="just">
              <a:lnSpc>
                <a:spcPct val="103699"/>
              </a:lnSpc>
              <a:spcBef>
                <a:spcPts val="55"/>
              </a:spcBef>
            </a:pPr>
            <a:r>
              <a:rPr sz="1100" dirty="0">
                <a:latin typeface="Times New Roman"/>
                <a:cs typeface="Times New Roman"/>
              </a:rPr>
              <a:t>material,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identified,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including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necessary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qualifications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specifications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equipment.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budget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been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prepared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careful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consideration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components,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including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contingency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for </a:t>
            </a:r>
            <a:r>
              <a:rPr sz="1100" dirty="0">
                <a:latin typeface="Times New Roman"/>
                <a:cs typeface="Times New Roman"/>
              </a:rPr>
              <a:t>unexpected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costs.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elements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crucial 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project's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success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timely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completion.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300" b="1" spc="-10" dirty="0">
                <a:latin typeface="Times New Roman"/>
                <a:cs typeface="Times New Roman"/>
              </a:rPr>
              <a:t>References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"An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Robotic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Urban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Problems"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Preethi </a:t>
            </a:r>
            <a:r>
              <a:rPr sz="1200" dirty="0">
                <a:latin typeface="Times New Roman"/>
                <a:cs typeface="Times New Roman"/>
              </a:rPr>
              <a:t>Ram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(2007)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robotic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urban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areas.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900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"Car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Impacts,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Practice"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Elizabeth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Taylor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(2018)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overview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 policy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 relevance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various issues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urban planning,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Melbourne,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Australia.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"Underused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Residential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Spaces: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Implications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Alternative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Uses"</a:t>
            </a:r>
            <a:r>
              <a:rPr sz="1200" spc="-25" dirty="0">
                <a:latin typeface="Times New Roman"/>
                <a:cs typeface="Times New Roman"/>
              </a:rPr>
              <a:t> by </a:t>
            </a:r>
            <a:r>
              <a:rPr sz="1200" dirty="0">
                <a:latin typeface="Times New Roman"/>
                <a:cs typeface="Times New Roman"/>
              </a:rPr>
              <a:t>Brenda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(2015)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environmental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underused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residential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alternative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garages.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"Smart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Heterogeneous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Environments"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Akinpelu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Kennedy Chinedu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Okafor (2016) presents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quantitative statistical survey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 </a:t>
            </a:r>
            <a:r>
              <a:rPr sz="1200" spc="-10" dirty="0">
                <a:latin typeface="Times New Roman"/>
                <a:cs typeface="Times New Roman"/>
              </a:rPr>
              <a:t>conducted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metropolitan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cities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Harcourt,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Nigeria,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Car </a:t>
            </a:r>
            <a:r>
              <a:rPr sz="1200" dirty="0">
                <a:latin typeface="Times New Roman"/>
                <a:cs typeface="Times New Roman"/>
              </a:rPr>
              <a:t>Parking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(SCPS)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heterogeneous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700"/>
              </a:lnSpc>
              <a:spcBef>
                <a:spcPts val="800"/>
              </a:spcBef>
            </a:pPr>
            <a:r>
              <a:rPr sz="1200" spc="-10" dirty="0">
                <a:latin typeface="Times New Roman"/>
                <a:cs typeface="Times New Roman"/>
              </a:rPr>
              <a:t>"The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Intelligent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Transportation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Urban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Management: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Review"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Sanjit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Kaul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(2009)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review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intelligent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transportation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urban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33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618233"/>
            <a:ext cx="5756275" cy="802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APPENDIX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spc="-10" dirty="0">
                <a:latin typeface="Times New Roman"/>
                <a:cs typeface="Times New Roman"/>
              </a:rPr>
              <a:t>QUESTIONAIRE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ct val="143600"/>
              </a:lnSpc>
              <a:spcBef>
                <a:spcPts val="65"/>
              </a:spcBef>
            </a:pPr>
            <a:r>
              <a:rPr sz="1100" dirty="0">
                <a:latin typeface="Times New Roman"/>
                <a:cs typeface="Times New Roman"/>
              </a:rPr>
              <a:t>Creating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questionnaire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involves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gathering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insights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from </a:t>
            </a:r>
            <a:r>
              <a:rPr sz="1100" dirty="0">
                <a:latin typeface="Times New Roman"/>
                <a:cs typeface="Times New Roman"/>
              </a:rPr>
              <a:t>stakeholders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understand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their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needs,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preferences,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requirements.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Here's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sample</a:t>
            </a:r>
            <a:r>
              <a:rPr sz="1100" spc="-10" dirty="0">
                <a:latin typeface="Times New Roman"/>
                <a:cs typeface="Times New Roman"/>
              </a:rPr>
              <a:t> questionnaire: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General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Information*: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Name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respondent: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Contact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Information: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Age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range: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Gender: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Times New Roman"/>
                <a:cs typeface="Times New Roman"/>
              </a:rPr>
              <a:t>Location: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Current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Situation: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often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10" dirty="0">
                <a:latin typeface="Times New Roman"/>
                <a:cs typeface="Times New Roman"/>
              </a:rPr>
              <a:t> facilities?</a:t>
            </a:r>
            <a:endParaRPr sz="1100">
              <a:latin typeface="Times New Roman"/>
              <a:cs typeface="Times New Roman"/>
            </a:endParaRPr>
          </a:p>
          <a:p>
            <a:pPr marL="697865" marR="1170305">
              <a:lnSpc>
                <a:spcPct val="204500"/>
              </a:lnSpc>
            </a:pP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average,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much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spend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searching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parking? </a:t>
            </a:r>
            <a:r>
              <a:rPr sz="1100" dirty="0">
                <a:latin typeface="Times New Roman"/>
                <a:cs typeface="Times New Roman"/>
              </a:rPr>
              <a:t>What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biggest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challenges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when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vehicle?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Usage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Patterns:</a:t>
            </a:r>
            <a:endParaRPr sz="1100">
              <a:latin typeface="Times New Roman"/>
              <a:cs typeface="Times New Roman"/>
            </a:endParaRPr>
          </a:p>
          <a:p>
            <a:pPr marL="697865" marR="1742439">
              <a:lnSpc>
                <a:spcPct val="204500"/>
              </a:lnSpc>
            </a:pPr>
            <a:r>
              <a:rPr sz="1100" dirty="0">
                <a:latin typeface="Times New Roman"/>
                <a:cs typeface="Times New Roman"/>
              </a:rPr>
              <a:t>What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typically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facilities?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usually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10" dirty="0">
                <a:latin typeface="Times New Roman"/>
                <a:cs typeface="Times New Roman"/>
              </a:rPr>
              <a:t>short-</a:t>
            </a:r>
            <a:r>
              <a:rPr sz="1100" dirty="0">
                <a:latin typeface="Times New Roman"/>
                <a:cs typeface="Times New Roman"/>
              </a:rPr>
              <a:t>term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0" dirty="0">
                <a:latin typeface="Times New Roman"/>
                <a:cs typeface="Times New Roman"/>
              </a:rPr>
              <a:t>long-</a:t>
            </a:r>
            <a:r>
              <a:rPr sz="1100" dirty="0">
                <a:latin typeface="Times New Roman"/>
                <a:cs typeface="Times New Roman"/>
              </a:rPr>
              <a:t>term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durations?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prefer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reserved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open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10" dirty="0">
                <a:latin typeface="Times New Roman"/>
                <a:cs typeface="Times New Roman"/>
              </a:rPr>
              <a:t> areas?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Payment </a:t>
            </a:r>
            <a:r>
              <a:rPr sz="1100" spc="-10" dirty="0">
                <a:latin typeface="Times New Roman"/>
                <a:cs typeface="Times New Roman"/>
              </a:rPr>
              <a:t>Preferences:</a:t>
            </a:r>
            <a:endParaRPr sz="1100">
              <a:latin typeface="Times New Roman"/>
              <a:cs typeface="Times New Roman"/>
            </a:endParaRPr>
          </a:p>
          <a:p>
            <a:pPr marL="697865" marR="6350">
              <a:lnSpc>
                <a:spcPct val="1436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What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payment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methods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prefer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fees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(e.g.,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cash,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credit/debit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card,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mobile </a:t>
            </a:r>
            <a:r>
              <a:rPr sz="1100" dirty="0">
                <a:latin typeface="Times New Roman"/>
                <a:cs typeface="Times New Roman"/>
              </a:rPr>
              <a:t>payment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apps)?</a:t>
            </a:r>
            <a:endParaRPr sz="1100">
              <a:latin typeface="Times New Roman"/>
              <a:cs typeface="Times New Roman"/>
            </a:endParaRPr>
          </a:p>
          <a:p>
            <a:pPr marL="697865" marR="5080">
              <a:lnSpc>
                <a:spcPct val="14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Would</a:t>
            </a:r>
            <a:r>
              <a:rPr sz="1100" spc="3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3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3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interested</a:t>
            </a:r>
            <a:r>
              <a:rPr sz="1100" spc="3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3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subscription-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3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3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plans</a:t>
            </a:r>
            <a:r>
              <a:rPr sz="1100" spc="3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3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discounted</a:t>
            </a:r>
            <a:r>
              <a:rPr sz="1100" spc="3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parking packages?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open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digital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wallets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prepaid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accounts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10" dirty="0">
                <a:latin typeface="Times New Roman"/>
                <a:cs typeface="Times New Roman"/>
              </a:rPr>
              <a:t> payments?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User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Experience: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34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2556"/>
            <a:ext cx="5758815" cy="493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important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quickly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easily?</a:t>
            </a:r>
            <a:endParaRPr sz="1100">
              <a:latin typeface="Times New Roman"/>
              <a:cs typeface="Times New Roman"/>
            </a:endParaRPr>
          </a:p>
          <a:p>
            <a:pPr marL="697865" marR="8890">
              <a:lnSpc>
                <a:spcPct val="143600"/>
              </a:lnSpc>
              <a:spcBef>
                <a:spcPts val="810"/>
              </a:spcBef>
            </a:pPr>
            <a:r>
              <a:rPr sz="1100" dirty="0">
                <a:latin typeface="Times New Roman"/>
                <a:cs typeface="Times New Roman"/>
              </a:rPr>
              <a:t>What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features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amenities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consider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essential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facility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(e.g.,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lighting, security,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accessibility)?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Would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interested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receiving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real-time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updates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availability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rates?</a:t>
            </a:r>
            <a:endParaRPr sz="1100">
              <a:latin typeface="Times New Roman"/>
              <a:cs typeface="Times New Roman"/>
            </a:endParaRPr>
          </a:p>
          <a:p>
            <a:pPr marL="697865" marR="5080">
              <a:lnSpc>
                <a:spcPct val="144500"/>
              </a:lnSpc>
              <a:spcBef>
                <a:spcPts val="780"/>
              </a:spcBef>
            </a:pPr>
            <a:r>
              <a:rPr sz="1100" spc="-10" dirty="0">
                <a:latin typeface="Times New Roman"/>
                <a:cs typeface="Times New Roman"/>
              </a:rPr>
              <a:t>How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prefer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receive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notifications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alerts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about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parking-</a:t>
            </a:r>
            <a:r>
              <a:rPr sz="1100" dirty="0">
                <a:latin typeface="Times New Roman"/>
                <a:cs typeface="Times New Roman"/>
              </a:rPr>
              <a:t>related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(e.g., </a:t>
            </a:r>
            <a:r>
              <a:rPr sz="1100" dirty="0">
                <a:latin typeface="Times New Roman"/>
                <a:cs typeface="Times New Roman"/>
              </a:rPr>
              <a:t>SMS,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mobile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notifications)?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Feedback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Suggestions:</a:t>
            </a:r>
            <a:endParaRPr sz="1100">
              <a:latin typeface="Times New Roman"/>
              <a:cs typeface="Times New Roman"/>
            </a:endParaRPr>
          </a:p>
          <a:p>
            <a:pPr marL="697865" marR="125095">
              <a:lnSpc>
                <a:spcPts val="2700"/>
              </a:lnSpc>
              <a:spcBef>
                <a:spcPts val="320"/>
              </a:spcBef>
            </a:pPr>
            <a:r>
              <a:rPr sz="1100" dirty="0">
                <a:latin typeface="Times New Roman"/>
                <a:cs typeface="Times New Roman"/>
              </a:rPr>
              <a:t>What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improvements would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 like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 facilities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systems?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specific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points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issues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encounter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frequently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while</a:t>
            </a:r>
            <a:r>
              <a:rPr sz="1100" spc="-10" dirty="0">
                <a:latin typeface="Times New Roman"/>
                <a:cs typeface="Times New Roman"/>
              </a:rPr>
              <a:t> parking?</a:t>
            </a: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060"/>
              </a:spcBef>
            </a:pPr>
            <a:r>
              <a:rPr sz="1100" dirty="0">
                <a:latin typeface="Times New Roman"/>
                <a:cs typeface="Times New Roman"/>
              </a:rPr>
              <a:t>Do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have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suggestions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enhancing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overall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-10" dirty="0">
                <a:latin typeface="Times New Roman"/>
                <a:cs typeface="Times New Roman"/>
              </a:rPr>
              <a:t> experience?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Additional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Information:</a:t>
            </a:r>
            <a:endParaRPr sz="1100">
              <a:latin typeface="Times New Roman"/>
              <a:cs typeface="Times New Roman"/>
            </a:endParaRPr>
          </a:p>
          <a:p>
            <a:pPr marL="697865" marR="9525">
              <a:lnSpc>
                <a:spcPct val="14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there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specific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features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functionalities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would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like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parking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system?</a:t>
            </a:r>
            <a:endParaRPr sz="1100">
              <a:latin typeface="Times New Roman"/>
              <a:cs typeface="Times New Roman"/>
            </a:endParaRPr>
          </a:p>
          <a:p>
            <a:pPr marL="12700" marR="8890">
              <a:lnSpc>
                <a:spcPct val="143600"/>
              </a:lnSpc>
              <a:spcBef>
                <a:spcPts val="805"/>
              </a:spcBef>
            </a:pPr>
            <a:r>
              <a:rPr sz="1100" dirty="0">
                <a:latin typeface="Times New Roman"/>
                <a:cs typeface="Times New Roman"/>
              </a:rPr>
              <a:t>Thank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complete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questionnaire.</a:t>
            </a:r>
            <a:r>
              <a:rPr sz="1100" spc="-20" dirty="0">
                <a:latin typeface="Times New Roman"/>
                <a:cs typeface="Times New Roman"/>
              </a:rPr>
              <a:t> Your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feedback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valuable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helping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us </a:t>
            </a:r>
            <a:r>
              <a:rPr sz="1100" spc="-10" dirty="0">
                <a:latin typeface="Times New Roman"/>
                <a:cs typeface="Times New Roman"/>
              </a:rPr>
              <a:t>improve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INTERVIEW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728" y="6852284"/>
            <a:ext cx="1778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Times New Roman"/>
                <a:cs typeface="Times New Roman"/>
              </a:rPr>
              <a:t>iii.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348" y="5813526"/>
            <a:ext cx="5671185" cy="1955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 marR="6350" indent="-302260">
              <a:lnSpc>
                <a:spcPct val="144500"/>
              </a:lnSpc>
              <a:spcBef>
                <a:spcPts val="100"/>
              </a:spcBef>
              <a:buAutoNum type="romanLcPeriod"/>
              <a:tabLst>
                <a:tab pos="384175" algn="l"/>
              </a:tabLst>
            </a:pP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describe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your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experience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implementing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managing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management systems?</a:t>
            </a:r>
            <a:endParaRPr sz="1100">
              <a:latin typeface="Times New Roman"/>
              <a:cs typeface="Times New Roman"/>
            </a:endParaRPr>
          </a:p>
          <a:p>
            <a:pPr marL="384175" marR="7620" indent="-341630">
              <a:lnSpc>
                <a:spcPct val="143600"/>
              </a:lnSpc>
              <a:buAutoNum type="romanLcPeriod"/>
              <a:tabLst>
                <a:tab pos="384175" algn="l"/>
              </a:tabLst>
            </a:pPr>
            <a:r>
              <a:rPr sz="1100" dirty="0">
                <a:latin typeface="Times New Roman"/>
                <a:cs typeface="Times New Roman"/>
              </a:rPr>
              <a:t>What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key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components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features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believe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essential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management system?</a:t>
            </a:r>
            <a:endParaRPr sz="1100">
              <a:latin typeface="Times New Roman"/>
              <a:cs typeface="Times New Roman"/>
            </a:endParaRPr>
          </a:p>
          <a:p>
            <a:pPr marL="384175" marR="6350">
              <a:lnSpc>
                <a:spcPct val="143600"/>
              </a:lnSpc>
            </a:pPr>
            <a:r>
              <a:rPr sz="1100" dirty="0">
                <a:latin typeface="Times New Roman"/>
                <a:cs typeface="Times New Roman"/>
              </a:rPr>
              <a:t>How do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security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integrity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 within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 management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system, </a:t>
            </a:r>
            <a:r>
              <a:rPr sz="1100" dirty="0">
                <a:latin typeface="Times New Roman"/>
                <a:cs typeface="Times New Roman"/>
              </a:rPr>
              <a:t>especially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regarding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payment </a:t>
            </a:r>
            <a:r>
              <a:rPr sz="1100" spc="-10" dirty="0">
                <a:latin typeface="Times New Roman"/>
                <a:cs typeface="Times New Roman"/>
              </a:rPr>
              <a:t>transactions?</a:t>
            </a:r>
            <a:endParaRPr sz="1100">
              <a:latin typeface="Times New Roman"/>
              <a:cs typeface="Times New Roman"/>
            </a:endParaRPr>
          </a:p>
          <a:p>
            <a:pPr marL="384175" marR="5080" indent="-372110">
              <a:lnSpc>
                <a:spcPct val="143600"/>
              </a:lnSpc>
              <a:tabLst>
                <a:tab pos="384175" algn="l"/>
              </a:tabLst>
            </a:pPr>
            <a:r>
              <a:rPr sz="1100" spc="-25" dirty="0">
                <a:latin typeface="Times New Roman"/>
                <a:cs typeface="Times New Roman"/>
              </a:rPr>
              <a:t>iv.</a:t>
            </a:r>
            <a:r>
              <a:rPr sz="1100" dirty="0">
                <a:latin typeface="Times New Roman"/>
                <a:cs typeface="Times New Roman"/>
              </a:rPr>
              <a:t>	Can</a:t>
            </a:r>
            <a:r>
              <a:rPr sz="1100" spc="3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explain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your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approach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optimizing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parking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space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allocation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minimizing </a:t>
            </a:r>
            <a:r>
              <a:rPr sz="1100" dirty="0">
                <a:latin typeface="Times New Roman"/>
                <a:cs typeface="Times New Roman"/>
              </a:rPr>
              <a:t>congestion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management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systems?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5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02004" y="888237"/>
            <a:ext cx="5755005" cy="1087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DEDICATION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235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thank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Family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degree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reality.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dedicate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Technological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folks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see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technological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advancement.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5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02004" y="888237"/>
            <a:ext cx="5758815" cy="5556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ABSTRACT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240"/>
              </a:spcBef>
            </a:pPr>
            <a:r>
              <a:rPr sz="1200" i="1" dirty="0">
                <a:latin typeface="Times New Roman"/>
                <a:cs typeface="Times New Roman"/>
              </a:rPr>
              <a:t>Car</a:t>
            </a:r>
            <a:r>
              <a:rPr sz="1200" i="1" spc="3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parking</a:t>
            </a:r>
            <a:r>
              <a:rPr sz="1200" i="1" spc="3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management</a:t>
            </a:r>
            <a:r>
              <a:rPr sz="1200" i="1" spc="3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remains</a:t>
            </a:r>
            <a:r>
              <a:rPr sz="1200" i="1" spc="3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effective</a:t>
            </a:r>
            <a:r>
              <a:rPr sz="1200" i="1" spc="3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</a:t>
            </a:r>
            <a:r>
              <a:rPr sz="1200" i="1" spc="3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malls,</a:t>
            </a:r>
            <a:r>
              <a:rPr sz="1200" i="1" spc="3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where</a:t>
            </a:r>
            <a:r>
              <a:rPr sz="1200" i="1" spc="3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high</a:t>
            </a:r>
            <a:r>
              <a:rPr sz="1200" i="1" spc="3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vehicle</a:t>
            </a:r>
            <a:r>
              <a:rPr sz="1200" i="1" spc="3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turnover</a:t>
            </a:r>
            <a:r>
              <a:rPr sz="1200" i="1" spc="325" dirty="0">
                <a:latin typeface="Times New Roman"/>
                <a:cs typeface="Times New Roman"/>
              </a:rPr>
              <a:t> </a:t>
            </a:r>
            <a:r>
              <a:rPr sz="1200" i="1" spc="-25" dirty="0">
                <a:latin typeface="Times New Roman"/>
                <a:cs typeface="Times New Roman"/>
              </a:rPr>
              <a:t>and </a:t>
            </a:r>
            <a:r>
              <a:rPr sz="1200" i="1" dirty="0">
                <a:latin typeface="Times New Roman"/>
                <a:cs typeface="Times New Roman"/>
              </a:rPr>
              <a:t>congestion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during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peak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hours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challenge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operational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efficiency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customer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satisfaction.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This </a:t>
            </a:r>
            <a:r>
              <a:rPr sz="1200" i="1" dirty="0">
                <a:latin typeface="Times New Roman"/>
                <a:cs typeface="Times New Roman"/>
              </a:rPr>
              <a:t>paper</a:t>
            </a:r>
            <a:r>
              <a:rPr sz="1200" i="1" spc="2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introduces</a:t>
            </a:r>
            <a:r>
              <a:rPr sz="1200" i="1" spc="2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2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state-of-the-</a:t>
            </a:r>
            <a:r>
              <a:rPr sz="1200" i="1" dirty="0">
                <a:latin typeface="Times New Roman"/>
                <a:cs typeface="Times New Roman"/>
              </a:rPr>
              <a:t>art</a:t>
            </a:r>
            <a:r>
              <a:rPr sz="1200" i="1" spc="254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car</a:t>
            </a:r>
            <a:r>
              <a:rPr sz="1200" i="1" spc="2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parking</a:t>
            </a:r>
            <a:r>
              <a:rPr sz="1200" i="1" spc="2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management</a:t>
            </a:r>
            <a:r>
              <a:rPr sz="1200" i="1" spc="2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system</a:t>
            </a:r>
            <a:r>
              <a:rPr sz="1200" i="1" spc="254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tailored</a:t>
            </a:r>
            <a:r>
              <a:rPr sz="1200" i="1" spc="2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for</a:t>
            </a:r>
            <a:r>
              <a:rPr sz="1200" i="1" spc="254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malls. </a:t>
            </a:r>
            <a:r>
              <a:rPr sz="1200" i="1" dirty="0">
                <a:latin typeface="Times New Roman"/>
                <a:cs typeface="Times New Roman"/>
              </a:rPr>
              <a:t>Advanced</a:t>
            </a:r>
            <a:r>
              <a:rPr sz="1200" i="1" spc="30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technologies</a:t>
            </a:r>
            <a:r>
              <a:rPr sz="1200" i="1" spc="30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are</a:t>
            </a:r>
            <a:r>
              <a:rPr sz="1200" i="1" spc="3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integrated</a:t>
            </a:r>
            <a:r>
              <a:rPr sz="1200" i="1" spc="30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to</a:t>
            </a:r>
            <a:r>
              <a:rPr sz="1200" i="1" spc="3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streamline</a:t>
            </a:r>
            <a:r>
              <a:rPr sz="1200" i="1" spc="30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parking</a:t>
            </a:r>
            <a:r>
              <a:rPr sz="1200" i="1" spc="30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operations,</a:t>
            </a:r>
            <a:r>
              <a:rPr sz="1200" i="1" spc="3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optimize</a:t>
            </a:r>
            <a:r>
              <a:rPr sz="1200" i="1" spc="30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space </a:t>
            </a:r>
            <a:r>
              <a:rPr sz="1200" i="1" dirty="0">
                <a:latin typeface="Times New Roman"/>
                <a:cs typeface="Times New Roman"/>
              </a:rPr>
              <a:t>utilization,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improve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user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experience.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Entry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exit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proposed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system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have</a:t>
            </a:r>
            <a:r>
              <a:rPr sz="1200" i="1" spc="-20" dirty="0">
                <a:latin typeface="Times New Roman"/>
                <a:cs typeface="Times New Roman"/>
              </a:rPr>
              <a:t> been </a:t>
            </a:r>
            <a:r>
              <a:rPr sz="1200" i="1" dirty="0">
                <a:latin typeface="Times New Roman"/>
                <a:cs typeface="Times New Roman"/>
              </a:rPr>
              <a:t>automated</a:t>
            </a:r>
            <a:r>
              <a:rPr sz="1200" i="1" spc="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using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RFID</a:t>
            </a:r>
            <a:r>
              <a:rPr sz="1200" i="1" spc="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tags,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recognizing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license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plates,</a:t>
            </a:r>
            <a:r>
              <a:rPr sz="1200" i="1" spc="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allowing</a:t>
            </a:r>
            <a:r>
              <a:rPr sz="1200" i="1" spc="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vehicles</a:t>
            </a:r>
            <a:r>
              <a:rPr sz="1200" i="1" spc="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to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get</a:t>
            </a:r>
            <a:r>
              <a:rPr sz="1200" i="1" spc="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smoothly </a:t>
            </a:r>
            <a:r>
              <a:rPr sz="1200" i="1" dirty="0">
                <a:latin typeface="Times New Roman"/>
                <a:cs typeface="Times New Roman"/>
              </a:rPr>
              <a:t>with</a:t>
            </a:r>
            <a:r>
              <a:rPr sz="1200" i="1" spc="3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little</a:t>
            </a:r>
            <a:r>
              <a:rPr sz="1200" i="1" spc="3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human</a:t>
            </a:r>
            <a:r>
              <a:rPr sz="1200" i="1" spc="30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intervention.</a:t>
            </a:r>
            <a:r>
              <a:rPr sz="1200" i="1" spc="3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Real-</a:t>
            </a:r>
            <a:r>
              <a:rPr sz="1200" i="1" dirty="0">
                <a:latin typeface="Times New Roman"/>
                <a:cs typeface="Times New Roman"/>
              </a:rPr>
              <a:t>time</a:t>
            </a:r>
            <a:r>
              <a:rPr sz="1200" i="1" spc="3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occupancy</a:t>
            </a:r>
            <a:r>
              <a:rPr sz="1200" i="1" spc="3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sensors</a:t>
            </a:r>
            <a:r>
              <a:rPr sz="1200" i="1" spc="3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were</a:t>
            </a:r>
            <a:r>
              <a:rPr sz="1200" i="1" spc="3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mounted</a:t>
            </a:r>
            <a:r>
              <a:rPr sz="1200" i="1" spc="3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at</a:t>
            </a:r>
            <a:r>
              <a:rPr sz="1200" i="1" spc="3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strategic </a:t>
            </a:r>
            <a:r>
              <a:rPr sz="1200" i="1" dirty="0">
                <a:latin typeface="Times New Roman"/>
                <a:cs typeface="Times New Roman"/>
              </a:rPr>
              <a:t>locations</a:t>
            </a:r>
            <a:r>
              <a:rPr sz="1200" i="1" spc="9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around</a:t>
            </a:r>
            <a:r>
              <a:rPr sz="1200" i="1" spc="9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9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facility</a:t>
            </a:r>
            <a:r>
              <a:rPr sz="1200" i="1" spc="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to</a:t>
            </a:r>
            <a:r>
              <a:rPr sz="1200" i="1" spc="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provide</a:t>
            </a:r>
            <a:r>
              <a:rPr sz="1200" i="1" spc="9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dynamic</a:t>
            </a:r>
            <a:r>
              <a:rPr sz="1200" i="1" spc="10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information</a:t>
            </a:r>
            <a:r>
              <a:rPr sz="1200" i="1" spc="9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regarding</a:t>
            </a:r>
            <a:r>
              <a:rPr sz="1200" i="1" spc="9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available</a:t>
            </a:r>
            <a:r>
              <a:rPr sz="1200" i="1" spc="9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space</a:t>
            </a:r>
            <a:r>
              <a:rPr sz="1200" i="1" spc="90" dirty="0">
                <a:latin typeface="Times New Roman"/>
                <a:cs typeface="Times New Roman"/>
              </a:rPr>
              <a:t> </a:t>
            </a:r>
            <a:r>
              <a:rPr sz="1200" i="1" spc="-25" dirty="0">
                <a:latin typeface="Times New Roman"/>
                <a:cs typeface="Times New Roman"/>
              </a:rPr>
              <a:t>for </a:t>
            </a:r>
            <a:r>
              <a:rPr sz="1200" i="1" dirty="0">
                <a:latin typeface="Times New Roman"/>
                <a:cs typeface="Times New Roman"/>
              </a:rPr>
              <a:t>efficient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parking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allocations.</a:t>
            </a:r>
            <a:r>
              <a:rPr sz="1200" i="1" spc="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7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system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will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be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flexible</a:t>
            </a:r>
            <a:r>
              <a:rPr sz="1200" i="1" spc="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with</a:t>
            </a:r>
            <a:r>
              <a:rPr sz="1200" i="1" spc="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various</a:t>
            </a:r>
            <a:r>
              <a:rPr sz="1200" i="1" spc="7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payment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methods</a:t>
            </a:r>
            <a:r>
              <a:rPr sz="1200" i="1" spc="8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like </a:t>
            </a:r>
            <a:r>
              <a:rPr sz="1200" i="1" dirty="0">
                <a:latin typeface="Times New Roman"/>
                <a:cs typeface="Times New Roman"/>
              </a:rPr>
              <a:t>cash,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mobile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applications,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contactless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card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payments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for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convenience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to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visitors.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Security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39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compliance</a:t>
            </a:r>
            <a:r>
              <a:rPr sz="1200" i="1" spc="40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are</a:t>
            </a:r>
            <a:r>
              <a:rPr sz="1200" i="1" spc="409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ensured</a:t>
            </a:r>
            <a:r>
              <a:rPr sz="1200" i="1" spc="4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with</a:t>
            </a:r>
            <a:r>
              <a:rPr sz="1200" i="1" spc="4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strong</a:t>
            </a:r>
            <a:r>
              <a:rPr sz="1200" i="1" spc="4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data</a:t>
            </a:r>
            <a:r>
              <a:rPr sz="1200" i="1" spc="40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encryption</a:t>
            </a:r>
            <a:r>
              <a:rPr sz="1200" i="1" spc="4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protocols</a:t>
            </a:r>
            <a:r>
              <a:rPr sz="1200" i="1" spc="40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that</a:t>
            </a:r>
            <a:r>
              <a:rPr sz="1200" i="1" spc="4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protect</a:t>
            </a:r>
            <a:r>
              <a:rPr sz="1200" i="1" spc="40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user </a:t>
            </a:r>
            <a:r>
              <a:rPr sz="1200" i="1" dirty="0">
                <a:latin typeface="Times New Roman"/>
                <a:cs typeface="Times New Roman"/>
              </a:rPr>
              <a:t>information</a:t>
            </a:r>
            <a:r>
              <a:rPr sz="1200" i="1" spc="3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3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payment</a:t>
            </a:r>
            <a:r>
              <a:rPr sz="1200" i="1" spc="3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transactions.</a:t>
            </a:r>
            <a:r>
              <a:rPr sz="1200" i="1" spc="3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3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system</a:t>
            </a:r>
            <a:r>
              <a:rPr sz="1200" i="1" spc="3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will</a:t>
            </a:r>
            <a:r>
              <a:rPr sz="1200" i="1" spc="3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also</a:t>
            </a:r>
            <a:r>
              <a:rPr sz="1200" i="1" spc="36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be</a:t>
            </a:r>
            <a:r>
              <a:rPr sz="1200" i="1" spc="3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integrated</a:t>
            </a:r>
            <a:r>
              <a:rPr sz="1200" i="1" spc="3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with</a:t>
            </a:r>
            <a:r>
              <a:rPr sz="1200" i="1" spc="35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traffic management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systems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smart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signage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to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enhance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vehicle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flow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within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parking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area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25" dirty="0">
                <a:latin typeface="Times New Roman"/>
                <a:cs typeface="Times New Roman"/>
              </a:rPr>
              <a:t>the </a:t>
            </a:r>
            <a:r>
              <a:rPr sz="1200" i="1" dirty="0">
                <a:latin typeface="Times New Roman"/>
                <a:cs typeface="Times New Roman"/>
              </a:rPr>
              <a:t>mall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reduce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congestion.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system,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which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is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developed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Visual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Basic.NET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online </a:t>
            </a:r>
            <a:r>
              <a:rPr sz="1200" i="1" dirty="0">
                <a:latin typeface="Times New Roman"/>
                <a:cs typeface="Times New Roman"/>
              </a:rPr>
              <a:t>Firebase</a:t>
            </a:r>
            <a:r>
              <a:rPr sz="1200" i="1" spc="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Database,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applies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Waterfall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methodology.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This</a:t>
            </a:r>
            <a:r>
              <a:rPr sz="1200" i="1" spc="6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ensures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that</a:t>
            </a:r>
            <a:r>
              <a:rPr sz="1200" i="1" spc="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flow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data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spc="-25" dirty="0">
                <a:latin typeface="Times New Roman"/>
                <a:cs typeface="Times New Roman"/>
              </a:rPr>
              <a:t>is </a:t>
            </a:r>
            <a:r>
              <a:rPr sz="1200" i="1" dirty="0">
                <a:latin typeface="Times New Roman"/>
                <a:cs typeface="Times New Roman"/>
              </a:rPr>
              <a:t>clear</a:t>
            </a:r>
            <a:r>
              <a:rPr sz="1200" i="1" spc="26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2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operations</a:t>
            </a:r>
            <a:r>
              <a:rPr sz="1200" i="1" spc="2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are</a:t>
            </a:r>
            <a:r>
              <a:rPr sz="1200" i="1" spc="27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available.</a:t>
            </a:r>
            <a:r>
              <a:rPr sz="1200" i="1" spc="2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Data</a:t>
            </a:r>
            <a:r>
              <a:rPr sz="1200" i="1" spc="2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were</a:t>
            </a:r>
            <a:r>
              <a:rPr sz="1200" i="1" spc="2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collected</a:t>
            </a:r>
            <a:r>
              <a:rPr sz="1200" i="1" spc="28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through</a:t>
            </a:r>
            <a:r>
              <a:rPr sz="1200" i="1" spc="2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observation,</a:t>
            </a:r>
            <a:r>
              <a:rPr sz="1200" i="1" spc="27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mapping, </a:t>
            </a:r>
            <a:r>
              <a:rPr sz="1200" i="1" dirty="0">
                <a:latin typeface="Times New Roman"/>
                <a:cs typeface="Times New Roman"/>
              </a:rPr>
              <a:t>surveying,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interviewing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to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design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system.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Testing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system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training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drivers </a:t>
            </a:r>
            <a:r>
              <a:rPr sz="1200" i="1" dirty="0">
                <a:latin typeface="Times New Roman"/>
                <a:cs typeface="Times New Roman"/>
              </a:rPr>
              <a:t>is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recommended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for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smooth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implementation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functionality at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mall.</a:t>
            </a:r>
            <a:r>
              <a:rPr sz="1200" i="1" spc="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This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system </a:t>
            </a:r>
            <a:r>
              <a:rPr sz="1200" i="1" spc="-10" dirty="0">
                <a:latin typeface="Times New Roman"/>
                <a:cs typeface="Times New Roman"/>
              </a:rPr>
              <a:t>promises </a:t>
            </a:r>
            <a:r>
              <a:rPr sz="1200" i="1" dirty="0">
                <a:latin typeface="Times New Roman"/>
                <a:cs typeface="Times New Roman"/>
              </a:rPr>
              <a:t>to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enhance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parking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operations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malls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by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offering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secure,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user-friendly,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efficient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way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25" dirty="0">
                <a:latin typeface="Times New Roman"/>
                <a:cs typeface="Times New Roman"/>
              </a:rPr>
              <a:t>of </a:t>
            </a:r>
            <a:r>
              <a:rPr sz="1200" i="1" spc="-10" dirty="0">
                <a:latin typeface="Times New Roman"/>
                <a:cs typeface="Times New Roman"/>
              </a:rPr>
              <a:t>addressing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modern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parking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challenge.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40245" y="9917379"/>
            <a:ext cx="1225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latin typeface="Calibri"/>
                <a:cs typeface="Calibri"/>
              </a:rPr>
              <a:t>vi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88237"/>
            <a:ext cx="5753735" cy="8720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TABLE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CONTENTS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100" spc="-10" dirty="0">
                <a:latin typeface="Times New Roman"/>
                <a:cs typeface="Times New Roman"/>
                <a:hlinkClick r:id="rId2" action="ppaction://hlinksldjump"/>
              </a:rPr>
              <a:t>DECLARATION</a:t>
            </a:r>
            <a:r>
              <a:rPr sz="1100" spc="18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2" action="ppaction://hlinksldjump"/>
              </a:rPr>
              <a:t>AND</a:t>
            </a:r>
            <a:r>
              <a:rPr sz="1100" spc="19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spc="-10" dirty="0">
                <a:latin typeface="Times New Roman"/>
                <a:cs typeface="Times New Roman"/>
                <a:hlinkClick r:id="rId2" action="ppaction://hlinksldjump"/>
              </a:rPr>
              <a:t>APPROVAL</a:t>
            </a:r>
            <a:r>
              <a:rPr sz="1100" spc="19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2" action="ppaction://hlinksldjump"/>
              </a:rPr>
              <a:t>....................................................................................................</a:t>
            </a:r>
            <a:r>
              <a:rPr sz="1100" spc="3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2" action="ppaction://hlinksldjump"/>
              </a:rPr>
              <a:t>ii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20" dirty="0">
                <a:latin typeface="Times New Roman"/>
                <a:cs typeface="Times New Roman"/>
                <a:hlinkClick r:id="rId3" action="ppaction://hlinksldjump"/>
              </a:rPr>
              <a:t>ACKNOWLEDGEMENT</a:t>
            </a:r>
            <a:r>
              <a:rPr sz="1100" spc="41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3" action="ppaction://hlinksldjump"/>
              </a:rPr>
              <a:t>.....................................................................................................................</a:t>
            </a:r>
            <a:r>
              <a:rPr sz="1100" spc="484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3" action="ppaction://hlinksldjump"/>
              </a:rPr>
              <a:t>iii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10" dirty="0">
                <a:latin typeface="Times New Roman"/>
                <a:cs typeface="Times New Roman"/>
                <a:hlinkClick r:id="rId4" action="ppaction://hlinksldjump"/>
              </a:rPr>
              <a:t>DEDICATION</a:t>
            </a:r>
            <a:r>
              <a:rPr sz="1100" spc="-10" dirty="0">
                <a:latin typeface="Calibri"/>
                <a:cs typeface="Calibri"/>
                <a:hlinkClick r:id="rId4" action="ppaction://hlinksldjump"/>
              </a:rPr>
              <a:t>.......................................................................................................................................</a:t>
            </a:r>
            <a:r>
              <a:rPr sz="1100" spc="415" dirty="0">
                <a:latin typeface="Calibri"/>
                <a:cs typeface="Calibri"/>
                <a:hlinkClick r:id="rId4" action="ppaction://hlinksldjump"/>
              </a:rPr>
              <a:t>  </a:t>
            </a:r>
            <a:r>
              <a:rPr sz="1100" spc="-25" dirty="0">
                <a:latin typeface="Calibri"/>
                <a:cs typeface="Calibri"/>
                <a:hlinkClick r:id="rId4" action="ppaction://hlinksldjump"/>
              </a:rPr>
              <a:t>iv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10" dirty="0">
                <a:latin typeface="Times New Roman"/>
                <a:cs typeface="Times New Roman"/>
                <a:hlinkClick r:id="rId5" action="ppaction://hlinksldjump"/>
              </a:rPr>
              <a:t>ABSTRACT</a:t>
            </a:r>
            <a:r>
              <a:rPr sz="1100" spc="-10" dirty="0">
                <a:latin typeface="Calibri"/>
                <a:cs typeface="Calibri"/>
                <a:hlinkClick r:id="rId5" action="ppaction://hlinksldjump"/>
              </a:rPr>
              <a:t>............................................................................................................................................</a:t>
            </a:r>
            <a:r>
              <a:rPr sz="1100" spc="400" dirty="0">
                <a:latin typeface="Calibri"/>
                <a:cs typeface="Calibri"/>
                <a:hlinkClick r:id="rId5" action="ppaction://hlinksldjump"/>
              </a:rPr>
              <a:t>  </a:t>
            </a:r>
            <a:r>
              <a:rPr sz="1100" spc="-50" dirty="0">
                <a:latin typeface="Calibri"/>
                <a:cs typeface="Calibri"/>
                <a:hlinkClick r:id="rId5" action="ppaction://hlinksldjump"/>
              </a:rPr>
              <a:t>v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latin typeface="Times New Roman"/>
                <a:cs typeface="Times New Roman"/>
                <a:hlinkClick r:id="rId6" action="ppaction://hlinksldjump"/>
              </a:rPr>
              <a:t>LIST</a:t>
            </a:r>
            <a:r>
              <a:rPr sz="1100" spc="26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6" action="ppaction://hlinksldjump"/>
              </a:rPr>
              <a:t>OF</a:t>
            </a:r>
            <a:r>
              <a:rPr sz="1100" spc="27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100" spc="-10" dirty="0">
                <a:latin typeface="Times New Roman"/>
                <a:cs typeface="Times New Roman"/>
                <a:hlinkClick r:id="rId6" action="ppaction://hlinksldjump"/>
              </a:rPr>
              <a:t>FIGURES</a:t>
            </a:r>
            <a:r>
              <a:rPr sz="1100" spc="14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6" action="ppaction://hlinksldjump"/>
              </a:rPr>
              <a:t>.............................................................................................................................</a:t>
            </a:r>
            <a:r>
              <a:rPr sz="1100" spc="22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100" spc="-20" dirty="0">
                <a:latin typeface="Calibri"/>
                <a:cs typeface="Calibri"/>
                <a:hlinkClick r:id="rId6" action="ppaction://hlinksldjump"/>
              </a:rPr>
              <a:t>viii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latin typeface="Times New Roman"/>
                <a:cs typeface="Times New Roman"/>
                <a:hlinkClick r:id="rId6" action="ppaction://hlinksldjump"/>
              </a:rPr>
              <a:t>LIST</a:t>
            </a:r>
            <a:r>
              <a:rPr sz="1100" spc="36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6" action="ppaction://hlinksldjump"/>
              </a:rPr>
              <a:t>OF</a:t>
            </a:r>
            <a:r>
              <a:rPr sz="1100" spc="37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100" spc="-10" dirty="0">
                <a:latin typeface="Times New Roman"/>
                <a:cs typeface="Times New Roman"/>
                <a:hlinkClick r:id="rId6" action="ppaction://hlinksldjump"/>
              </a:rPr>
              <a:t>TABLES</a:t>
            </a:r>
            <a:r>
              <a:rPr sz="1100" spc="-10" dirty="0">
                <a:latin typeface="Calibri"/>
                <a:cs typeface="Calibri"/>
                <a:hlinkClick r:id="rId6" action="ppaction://hlinksldjump"/>
              </a:rPr>
              <a:t>...............................................................................................................................</a:t>
            </a:r>
            <a:r>
              <a:rPr sz="1100" spc="31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100" spc="-20" dirty="0">
                <a:latin typeface="Calibri"/>
                <a:cs typeface="Calibri"/>
                <a:hlinkClick r:id="rId6" action="ppaction://hlinksldjump"/>
              </a:rPr>
              <a:t>viii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10" dirty="0">
                <a:latin typeface="Times New Roman"/>
                <a:cs typeface="Times New Roman"/>
                <a:hlinkClick r:id="rId7" action="ppaction://hlinksldjump"/>
              </a:rPr>
              <a:t>DEFINITION</a:t>
            </a:r>
            <a:r>
              <a:rPr sz="1100" spc="16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7" action="ppaction://hlinksldjump"/>
              </a:rPr>
              <a:t>OF</a:t>
            </a:r>
            <a:r>
              <a:rPr sz="1100" spc="18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7" action="ppaction://hlinksldjump"/>
              </a:rPr>
              <a:t>KEY</a:t>
            </a:r>
            <a:r>
              <a:rPr sz="1100" spc="16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100" spc="-10" dirty="0">
                <a:latin typeface="Times New Roman"/>
                <a:cs typeface="Times New Roman"/>
                <a:hlinkClick r:id="rId7" action="ppaction://hlinksldjump"/>
              </a:rPr>
              <a:t>TERMS</a:t>
            </a:r>
            <a:r>
              <a:rPr sz="1100" spc="7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7" action="ppaction://hlinksldjump"/>
              </a:rPr>
              <a:t>...........................................................................................................</a:t>
            </a:r>
            <a:r>
              <a:rPr sz="1100" spc="100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7" action="ppaction://hlinksldjump"/>
              </a:rPr>
              <a:t>ix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b="1" spc="-10" dirty="0">
                <a:latin typeface="Times New Roman"/>
                <a:cs typeface="Times New Roman"/>
                <a:hlinkClick r:id="rId8" action="ppaction://hlinksldjump"/>
              </a:rPr>
              <a:t>CHAPTER</a:t>
            </a:r>
            <a:r>
              <a:rPr sz="1100" b="1" spc="36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8" action="ppaction://hlinksldjump"/>
              </a:rPr>
              <a:t>1:</a:t>
            </a:r>
            <a:r>
              <a:rPr sz="1100" b="1" spc="37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8" action="ppaction://hlinksldjump"/>
              </a:rPr>
              <a:t>INTRODUCTION</a:t>
            </a:r>
            <a:r>
              <a:rPr sz="1100" spc="-10" dirty="0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........................................................................................................</a:t>
            </a:r>
            <a:r>
              <a:rPr sz="1100" spc="25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8" action="ppaction://hlinksldjump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571500" lvl="1" indent="-4191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71500" algn="l"/>
              </a:tabLst>
            </a:pPr>
            <a:r>
              <a:rPr sz="1100" b="1" spc="-10" dirty="0">
                <a:latin typeface="Times New Roman"/>
                <a:cs typeface="Times New Roman"/>
                <a:hlinkClick r:id="rId8" action="ppaction://hlinksldjump"/>
              </a:rPr>
              <a:t>Introduction</a:t>
            </a:r>
            <a:r>
              <a:rPr sz="1100" spc="-10" dirty="0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...........................................................................................................................</a:t>
            </a:r>
            <a:r>
              <a:rPr sz="1100" spc="360" dirty="0">
                <a:latin typeface="Calibri"/>
                <a:cs typeface="Calibri"/>
                <a:hlinkClick r:id="rId8" action="ppaction://hlinksldjump"/>
              </a:rPr>
              <a:t>  </a:t>
            </a:r>
            <a:r>
              <a:rPr sz="1100" spc="-50" dirty="0">
                <a:latin typeface="Calibri"/>
                <a:cs typeface="Calibri"/>
                <a:hlinkClick r:id="rId8" action="ppaction://hlinksldjump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571500" lvl="1" indent="-4191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571500" algn="l"/>
              </a:tabLst>
            </a:pPr>
            <a:r>
              <a:rPr sz="1100" b="1" dirty="0">
                <a:latin typeface="Times New Roman"/>
                <a:cs typeface="Times New Roman"/>
                <a:hlinkClick r:id="rId8" action="ppaction://hlinksldjump"/>
              </a:rPr>
              <a:t>Background</a:t>
            </a:r>
            <a:r>
              <a:rPr sz="1100" b="1" spc="21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8" action="ppaction://hlinksldjump"/>
              </a:rPr>
              <a:t>of</a:t>
            </a:r>
            <a:r>
              <a:rPr sz="1100" b="1" spc="22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8" action="ppaction://hlinksldjump"/>
              </a:rPr>
              <a:t>the</a:t>
            </a:r>
            <a:r>
              <a:rPr sz="1100" b="1" spc="22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8" action="ppaction://hlinksldjump"/>
              </a:rPr>
              <a:t>study</a:t>
            </a:r>
            <a:r>
              <a:rPr sz="1100" spc="-10" dirty="0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.......................................................................................................</a:t>
            </a:r>
            <a:r>
              <a:rPr sz="1100" spc="-4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8" action="ppaction://hlinksldjump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571500" lvl="1" indent="-4191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71500" algn="l"/>
              </a:tabLst>
            </a:pPr>
            <a:r>
              <a:rPr sz="1100" b="1" dirty="0">
                <a:latin typeface="Times New Roman"/>
                <a:cs typeface="Times New Roman"/>
                <a:hlinkClick r:id="rId9" action="ppaction://hlinksldjump"/>
              </a:rPr>
              <a:t>Problem</a:t>
            </a:r>
            <a:r>
              <a:rPr sz="1100" b="1" spc="190" dirty="0">
                <a:latin typeface="Times New Roman"/>
                <a:cs typeface="Times New Roman"/>
                <a:hlinkClick r:id="rId9" action="ppaction://hlinksldjump"/>
              </a:rPr>
              <a:t>  </a:t>
            </a:r>
            <a:r>
              <a:rPr sz="1100" b="1" spc="-10" dirty="0">
                <a:latin typeface="Times New Roman"/>
                <a:cs typeface="Times New Roman"/>
                <a:hlinkClick r:id="rId9" action="ppaction://hlinksldjump"/>
              </a:rPr>
              <a:t>Statement</a:t>
            </a:r>
            <a:r>
              <a:rPr sz="1100" spc="-10" dirty="0">
                <a:latin typeface="Calibri"/>
                <a:cs typeface="Calibri"/>
                <a:hlinkClick r:id="rId9" action="ppaction://hlinksldjump"/>
              </a:rPr>
              <a:t>................................................................................................................</a:t>
            </a:r>
            <a:r>
              <a:rPr sz="1100" spc="150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9" action="ppaction://hlinksldjump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571500" lvl="1" indent="-4191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571500" algn="l"/>
              </a:tabLst>
            </a:pPr>
            <a:r>
              <a:rPr sz="1100" b="1" dirty="0">
                <a:latin typeface="Times New Roman"/>
                <a:cs typeface="Times New Roman"/>
                <a:hlinkClick r:id="rId9" action="ppaction://hlinksldjump"/>
              </a:rPr>
              <a:t>Main</a:t>
            </a:r>
            <a:r>
              <a:rPr sz="1100" b="1" spc="49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9" action="ppaction://hlinksldjump"/>
              </a:rPr>
              <a:t>objective</a:t>
            </a:r>
            <a:r>
              <a:rPr sz="1100" b="1" spc="17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9" action="ppaction://hlinksldjump"/>
              </a:rPr>
              <a:t>.......................................................................................................................</a:t>
            </a:r>
            <a:r>
              <a:rPr sz="1100" spc="75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9" action="ppaction://hlinksldjump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571500" lvl="1" indent="-4191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71500" algn="l"/>
              </a:tabLst>
            </a:pPr>
            <a:r>
              <a:rPr sz="1100" b="1" dirty="0">
                <a:latin typeface="Times New Roman"/>
                <a:cs typeface="Times New Roman"/>
                <a:hlinkClick r:id="rId9" action="ppaction://hlinksldjump"/>
              </a:rPr>
              <a:t>Specific</a:t>
            </a:r>
            <a:r>
              <a:rPr sz="1100" b="1" spc="120" dirty="0">
                <a:latin typeface="Times New Roman"/>
                <a:cs typeface="Times New Roman"/>
                <a:hlinkClick r:id="rId9" action="ppaction://hlinksldjump"/>
              </a:rPr>
              <a:t>  </a:t>
            </a:r>
            <a:r>
              <a:rPr sz="1100" b="1" spc="-10" dirty="0">
                <a:latin typeface="Times New Roman"/>
                <a:cs typeface="Times New Roman"/>
                <a:hlinkClick r:id="rId9" action="ppaction://hlinksldjump"/>
              </a:rPr>
              <a:t>objective</a:t>
            </a:r>
            <a:r>
              <a:rPr sz="1100" b="1" spc="5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9" action="ppaction://hlinksldjump"/>
              </a:rPr>
              <a:t>...................................................................................................................</a:t>
            </a:r>
            <a:r>
              <a:rPr sz="1100" spc="95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9" action="ppaction://hlinksldjump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571500" lvl="1" indent="-4191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71500" algn="l"/>
              </a:tabLst>
            </a:pPr>
            <a:r>
              <a:rPr sz="1100" b="1" dirty="0">
                <a:latin typeface="Times New Roman"/>
                <a:cs typeface="Times New Roman"/>
                <a:hlinkClick r:id="rId9" action="ppaction://hlinksldjump"/>
              </a:rPr>
              <a:t>Justification</a:t>
            </a:r>
            <a:r>
              <a:rPr sz="1100" b="1" spc="160" dirty="0">
                <a:latin typeface="Times New Roman"/>
                <a:cs typeface="Times New Roman"/>
                <a:hlinkClick r:id="rId9" action="ppaction://hlinksldjump"/>
              </a:rPr>
              <a:t>  </a:t>
            </a:r>
            <a:r>
              <a:rPr sz="1100" spc="-10" dirty="0">
                <a:latin typeface="Calibri"/>
                <a:cs typeface="Calibri"/>
                <a:hlinkClick r:id="rId9" action="ppaction://hlinksldjump"/>
              </a:rPr>
              <a:t>...........................................................................................................................</a:t>
            </a:r>
            <a:r>
              <a:rPr sz="1100" spc="180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9" action="ppaction://hlinksldjump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571500" lvl="1" indent="-4191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571500" algn="l"/>
              </a:tabLst>
            </a:pPr>
            <a:r>
              <a:rPr sz="1100" b="1" dirty="0">
                <a:latin typeface="Times New Roman"/>
                <a:cs typeface="Times New Roman"/>
                <a:hlinkClick r:id="rId10" action="ppaction://hlinksldjump"/>
              </a:rPr>
              <a:t>Scope</a:t>
            </a:r>
            <a:r>
              <a:rPr sz="1100" b="1" spc="22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0" action="ppaction://hlinksldjump"/>
              </a:rPr>
              <a:t>of</a:t>
            </a:r>
            <a:r>
              <a:rPr sz="1100" b="1" spc="229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0" action="ppaction://hlinksldjump"/>
              </a:rPr>
              <a:t>the</a:t>
            </a:r>
            <a:r>
              <a:rPr sz="1100" b="1" spc="204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0" action="ppaction://hlinksldjump"/>
              </a:rPr>
              <a:t>proposal</a:t>
            </a:r>
            <a:r>
              <a:rPr sz="1100" b="1" spc="-2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............................................................................................................</a:t>
            </a:r>
            <a:r>
              <a:rPr sz="1100" spc="-40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10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571500" lvl="1" indent="-4191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71500" algn="l"/>
              </a:tabLst>
            </a:pPr>
            <a:r>
              <a:rPr sz="1100" b="1" dirty="0">
                <a:latin typeface="Times New Roman"/>
                <a:cs typeface="Times New Roman"/>
                <a:hlinkClick r:id="rId10" action="ppaction://hlinksldjump"/>
              </a:rPr>
              <a:t>Proposal</a:t>
            </a:r>
            <a:r>
              <a:rPr sz="1100" b="1" spc="210" dirty="0">
                <a:latin typeface="Times New Roman"/>
                <a:cs typeface="Times New Roman"/>
                <a:hlinkClick r:id="rId10" action="ppaction://hlinksldjump"/>
              </a:rPr>
              <a:t>  </a:t>
            </a:r>
            <a:r>
              <a:rPr sz="1100" b="1" spc="-10" dirty="0">
                <a:latin typeface="Times New Roman"/>
                <a:cs typeface="Times New Roman"/>
                <a:hlinkClick r:id="rId10" action="ppaction://hlinksldjump"/>
              </a:rPr>
              <a:t>Organization</a:t>
            </a:r>
            <a:r>
              <a:rPr sz="1100" spc="-10" dirty="0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..........................................................................................................</a:t>
            </a:r>
            <a:r>
              <a:rPr sz="1100" spc="160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10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571500" lvl="1" indent="-4191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571500" algn="l"/>
              </a:tabLst>
            </a:pPr>
            <a:r>
              <a:rPr sz="1100" b="1" dirty="0">
                <a:latin typeface="Times New Roman"/>
                <a:cs typeface="Times New Roman"/>
                <a:hlinkClick r:id="rId11" action="ppaction://hlinksldjump"/>
              </a:rPr>
              <a:t>Chapter</a:t>
            </a:r>
            <a:r>
              <a:rPr sz="1100" b="1" spc="44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1" action="ppaction://hlinksldjump"/>
              </a:rPr>
              <a:t>summary</a:t>
            </a:r>
            <a:r>
              <a:rPr sz="1100" b="1" spc="16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1" action="ppaction://hlinksldjump"/>
              </a:rPr>
              <a:t>.................................................................................................................</a:t>
            </a:r>
            <a:r>
              <a:rPr sz="1100" spc="55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11" action="ppaction://hlinksldjump"/>
              </a:rPr>
              <a:t>4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30"/>
              </a:spcBef>
            </a:pPr>
            <a:r>
              <a:rPr sz="1100" b="1" spc="-10" dirty="0">
                <a:latin typeface="Times New Roman"/>
                <a:cs typeface="Times New Roman"/>
                <a:hlinkClick r:id="rId12" action="ppaction://hlinksldjump"/>
              </a:rPr>
              <a:t>CHAPTER</a:t>
            </a:r>
            <a:r>
              <a:rPr sz="1100" b="1" spc="55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2" action="ppaction://hlinksldjump"/>
              </a:rPr>
              <a:t>TWO:</a:t>
            </a:r>
            <a:r>
              <a:rPr sz="1100" b="1" spc="415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2" action="ppaction://hlinksldjump"/>
              </a:rPr>
              <a:t>REVIEW</a:t>
            </a:r>
            <a:r>
              <a:rPr sz="1100" b="1" spc="65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2" action="ppaction://hlinksldjump"/>
              </a:rPr>
              <a:t>OF</a:t>
            </a:r>
            <a:r>
              <a:rPr sz="1100" b="1" spc="65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2" action="ppaction://hlinksldjump"/>
              </a:rPr>
              <a:t>RELATED</a:t>
            </a:r>
            <a:r>
              <a:rPr sz="1100" b="1" spc="60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2" action="ppaction://hlinksldjump"/>
              </a:rPr>
              <a:t>WORK</a:t>
            </a:r>
            <a:r>
              <a:rPr sz="1100" b="1" spc="40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2" action="ppaction://hlinksldjump"/>
              </a:rPr>
              <a:t>.....................................................................</a:t>
            </a:r>
            <a:r>
              <a:rPr sz="1100" spc="-105" dirty="0"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12" action="ppaction://hlinksldjump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418465" algn="l"/>
              </a:tabLst>
            </a:pPr>
            <a:r>
              <a:rPr sz="1100" b="1" spc="-10" dirty="0">
                <a:latin typeface="Times New Roman"/>
                <a:cs typeface="Times New Roman"/>
                <a:hlinkClick r:id="rId12" action="ppaction://hlinksldjump"/>
              </a:rPr>
              <a:t>Introduction</a:t>
            </a:r>
            <a:r>
              <a:rPr sz="1100" spc="-10" dirty="0">
                <a:latin typeface="Calibri"/>
                <a:cs typeface="Calibri"/>
                <a:hlinkClick r:id="rId12" action="ppaction://hlinksldjump"/>
              </a:rPr>
              <a:t>...........................................................................................................................</a:t>
            </a:r>
            <a:r>
              <a:rPr sz="1100" spc="360" dirty="0">
                <a:latin typeface="Calibri"/>
                <a:cs typeface="Calibri"/>
                <a:hlinkClick r:id="rId12" action="ppaction://hlinksldjump"/>
              </a:rPr>
              <a:t>  </a:t>
            </a:r>
            <a:r>
              <a:rPr sz="1100" spc="-50" dirty="0">
                <a:latin typeface="Calibri"/>
                <a:cs typeface="Calibri"/>
                <a:hlinkClick r:id="rId12" action="ppaction://hlinksldjump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18465" algn="l"/>
              </a:tabLst>
            </a:pPr>
            <a:r>
              <a:rPr sz="1100" b="1" dirty="0">
                <a:latin typeface="Times New Roman"/>
                <a:cs typeface="Times New Roman"/>
                <a:hlinkClick r:id="rId12" action="ppaction://hlinksldjump"/>
              </a:rPr>
              <a:t>Methodology</a:t>
            </a:r>
            <a:r>
              <a:rPr sz="1100" b="1" spc="195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2" action="ppaction://hlinksldjump"/>
              </a:rPr>
              <a:t>of</a:t>
            </a:r>
            <a:r>
              <a:rPr sz="1100" b="1" spc="200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2" action="ppaction://hlinksldjump"/>
              </a:rPr>
              <a:t>Literature</a:t>
            </a:r>
            <a:r>
              <a:rPr sz="1100" b="1" spc="195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2" action="ppaction://hlinksldjump"/>
              </a:rPr>
              <a:t>Review</a:t>
            </a:r>
            <a:r>
              <a:rPr sz="1100" spc="-10" dirty="0">
                <a:latin typeface="Calibri"/>
                <a:cs typeface="Calibri"/>
                <a:hlinkClick r:id="rId12" action="ppaction://hlinksldjump"/>
              </a:rPr>
              <a:t>......................................................................................</a:t>
            </a:r>
            <a:r>
              <a:rPr sz="1100" spc="-50" dirty="0">
                <a:latin typeface="Calibri"/>
                <a:cs typeface="Calibri"/>
                <a:hlinkClick r:id="rId12" action="ppaction://hlinksldjump"/>
              </a:rPr>
              <a:t> 5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418465" algn="l"/>
              </a:tabLst>
            </a:pPr>
            <a:r>
              <a:rPr sz="1100" b="1" dirty="0">
                <a:latin typeface="Times New Roman"/>
                <a:cs typeface="Times New Roman"/>
                <a:hlinkClick r:id="rId13" action="ppaction://hlinksldjump"/>
              </a:rPr>
              <a:t>History</a:t>
            </a:r>
            <a:r>
              <a:rPr sz="1100" b="1" spc="19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3" action="ppaction://hlinksldjump"/>
              </a:rPr>
              <a:t>of</a:t>
            </a:r>
            <a:r>
              <a:rPr sz="1100" b="1" spc="17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3" action="ppaction://hlinksldjump"/>
              </a:rPr>
              <a:t>the</a:t>
            </a:r>
            <a:r>
              <a:rPr sz="1100" b="1" spc="170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3" action="ppaction://hlinksldjump"/>
              </a:rPr>
              <a:t>research</a:t>
            </a:r>
            <a:r>
              <a:rPr sz="1100" b="1" spc="130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3" action="ppaction://hlinksldjump"/>
              </a:rPr>
              <a:t>.........................................................................................................</a:t>
            </a:r>
            <a:r>
              <a:rPr sz="1100" spc="-55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13" action="ppaction://hlinksldjump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418465" algn="l"/>
              </a:tabLst>
            </a:pPr>
            <a:r>
              <a:rPr sz="1100" b="1" dirty="0">
                <a:latin typeface="Times New Roman"/>
                <a:cs typeface="Times New Roman"/>
                <a:hlinkClick r:id="rId14" action="ppaction://hlinksldjump"/>
              </a:rPr>
              <a:t>Review</a:t>
            </a:r>
            <a:r>
              <a:rPr sz="1100" b="1" spc="80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4" action="ppaction://hlinksldjump"/>
              </a:rPr>
              <a:t>of</a:t>
            </a:r>
            <a:r>
              <a:rPr sz="1100" b="1" spc="80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4" action="ppaction://hlinksldjump"/>
              </a:rPr>
              <a:t>Related</a:t>
            </a:r>
            <a:r>
              <a:rPr sz="1100" b="1" spc="80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4" action="ppaction://hlinksldjump"/>
              </a:rPr>
              <a:t>Prototypes</a:t>
            </a:r>
            <a:r>
              <a:rPr sz="1100" b="1" spc="80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4" action="ppaction://hlinksldjump"/>
              </a:rPr>
              <a:t>and</a:t>
            </a:r>
            <a:r>
              <a:rPr sz="1100" b="1" spc="80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4" action="ppaction://hlinksldjump"/>
              </a:rPr>
              <a:t>Systems</a:t>
            </a:r>
            <a:r>
              <a:rPr sz="1100" b="1" spc="-40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4" action="ppaction://hlinksldjump"/>
              </a:rPr>
              <a:t>........................................................................</a:t>
            </a:r>
            <a:r>
              <a:rPr sz="1100" spc="-105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14" action="ppaction://hlinksldjump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58800" algn="l"/>
              </a:tabLst>
            </a:pPr>
            <a:r>
              <a:rPr sz="1100" b="1" dirty="0">
                <a:latin typeface="Times New Roman"/>
                <a:cs typeface="Times New Roman"/>
                <a:hlinkClick r:id="rId14" action="ppaction://hlinksldjump"/>
              </a:rPr>
              <a:t>Tuskys</a:t>
            </a:r>
            <a:r>
              <a:rPr sz="1100" b="1" spc="145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4" action="ppaction://hlinksldjump"/>
              </a:rPr>
              <a:t>Parking</a:t>
            </a:r>
            <a:r>
              <a:rPr sz="1100" b="1" spc="120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4" action="ppaction://hlinksldjump"/>
              </a:rPr>
              <a:t>Management</a:t>
            </a:r>
            <a:r>
              <a:rPr sz="1100" b="1" spc="130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4" action="ppaction://hlinksldjump"/>
              </a:rPr>
              <a:t>System</a:t>
            </a:r>
            <a:r>
              <a:rPr sz="1100" b="1" spc="-55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4" action="ppaction://hlinksldjump"/>
              </a:rPr>
              <a:t>.........................................................................</a:t>
            </a:r>
            <a:r>
              <a:rPr sz="1100" spc="-75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14" action="ppaction://hlinksldjump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558800" algn="l"/>
              </a:tabLst>
            </a:pPr>
            <a:r>
              <a:rPr sz="1100" b="1" dirty="0">
                <a:latin typeface="Times New Roman"/>
                <a:cs typeface="Times New Roman"/>
                <a:hlinkClick r:id="rId15" action="ppaction://hlinksldjump"/>
              </a:rPr>
              <a:t>Westgate</a:t>
            </a:r>
            <a:r>
              <a:rPr sz="1100" b="1" spc="125" dirty="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5" action="ppaction://hlinksldjump"/>
              </a:rPr>
              <a:t>Shopping</a:t>
            </a:r>
            <a:r>
              <a:rPr sz="1100" b="1" spc="130" dirty="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5" action="ppaction://hlinksldjump"/>
              </a:rPr>
              <a:t>Mall</a:t>
            </a:r>
            <a:r>
              <a:rPr sz="1100" b="1" spc="114" dirty="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5" action="ppaction://hlinksldjump"/>
              </a:rPr>
              <a:t>Parking</a:t>
            </a:r>
            <a:r>
              <a:rPr sz="1100" b="1" spc="125" dirty="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5" action="ppaction://hlinksldjump"/>
              </a:rPr>
              <a:t>System</a:t>
            </a:r>
            <a:r>
              <a:rPr sz="1100" spc="-10" dirty="0">
                <a:latin typeface="Calibri"/>
                <a:cs typeface="Calibri"/>
                <a:hlinkClick r:id="rId15" action="ppaction://hlinksldjump"/>
              </a:rPr>
              <a:t>...................................................................</a:t>
            </a:r>
            <a:r>
              <a:rPr sz="1100" spc="-80" dirty="0"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15" action="ppaction://hlinksldjump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58800" algn="l"/>
              </a:tabLst>
            </a:pPr>
            <a:r>
              <a:rPr sz="1100" b="1" dirty="0">
                <a:latin typeface="Times New Roman"/>
                <a:cs typeface="Times New Roman"/>
                <a:hlinkClick r:id="rId16" action="ppaction://hlinksldjump"/>
              </a:rPr>
              <a:t>Automated</a:t>
            </a:r>
            <a:r>
              <a:rPr sz="1100" b="1" spc="125" dirty="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6" action="ppaction://hlinksldjump"/>
              </a:rPr>
              <a:t>Robotic</a:t>
            </a:r>
            <a:r>
              <a:rPr sz="1100" b="1" spc="130" dirty="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6" action="ppaction://hlinksldjump"/>
              </a:rPr>
              <a:t>Parking</a:t>
            </a:r>
            <a:r>
              <a:rPr sz="1100" b="1" spc="130" dirty="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6" action="ppaction://hlinksldjump"/>
              </a:rPr>
              <a:t>System</a:t>
            </a:r>
            <a:r>
              <a:rPr sz="1100" b="1" spc="40" dirty="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6" action="ppaction://hlinksldjump"/>
              </a:rPr>
              <a:t>...........................................................................</a:t>
            </a:r>
            <a:r>
              <a:rPr sz="1100" spc="-85" dirty="0"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16" action="ppaction://hlinksldjump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558800" algn="l"/>
              </a:tabLst>
            </a:pPr>
            <a:r>
              <a:rPr sz="1100" b="1" dirty="0">
                <a:latin typeface="Times New Roman"/>
                <a:cs typeface="Times New Roman"/>
                <a:hlinkClick r:id="rId16" action="ppaction://hlinksldjump"/>
              </a:rPr>
              <a:t>Smart</a:t>
            </a:r>
            <a:r>
              <a:rPr sz="1100" b="1" spc="160" dirty="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6" action="ppaction://hlinksldjump"/>
              </a:rPr>
              <a:t>Car</a:t>
            </a:r>
            <a:r>
              <a:rPr sz="1100" b="1" spc="165" dirty="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6" action="ppaction://hlinksldjump"/>
              </a:rPr>
              <a:t>Parking</a:t>
            </a:r>
            <a:r>
              <a:rPr sz="1100" b="1" spc="160" dirty="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6" action="ppaction://hlinksldjump"/>
              </a:rPr>
              <a:t>System</a:t>
            </a:r>
            <a:r>
              <a:rPr sz="1100" b="1" spc="100" dirty="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6" action="ppaction://hlinksldjump"/>
              </a:rPr>
              <a:t>..........................................................................................</a:t>
            </a:r>
            <a:r>
              <a:rPr sz="1100" spc="-65" dirty="0"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16" action="ppaction://hlinksldjump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58800" algn="l"/>
              </a:tabLst>
            </a:pPr>
            <a:r>
              <a:rPr sz="1100" b="1" dirty="0">
                <a:latin typeface="Times New Roman"/>
                <a:cs typeface="Times New Roman"/>
                <a:hlinkClick r:id="rId17" action="ppaction://hlinksldjump"/>
              </a:rPr>
              <a:t>Car</a:t>
            </a:r>
            <a:r>
              <a:rPr sz="1100" b="1" spc="60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7" action="ppaction://hlinksldjump"/>
              </a:rPr>
              <a:t>Parking:</a:t>
            </a:r>
            <a:r>
              <a:rPr sz="1100" b="1" spc="65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7" action="ppaction://hlinksldjump"/>
              </a:rPr>
              <a:t>Impacts,</a:t>
            </a:r>
            <a:r>
              <a:rPr sz="1100" b="1" spc="50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7" action="ppaction://hlinksldjump"/>
              </a:rPr>
              <a:t>Policy</a:t>
            </a:r>
            <a:r>
              <a:rPr sz="1100" b="1" spc="65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7" action="ppaction://hlinksldjump"/>
              </a:rPr>
              <a:t>and</a:t>
            </a:r>
            <a:r>
              <a:rPr sz="1100" b="1" spc="55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7" action="ppaction://hlinksldjump"/>
              </a:rPr>
              <a:t>Practice</a:t>
            </a:r>
            <a:r>
              <a:rPr sz="1100" b="1" spc="10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7" action="ppaction://hlinksldjump"/>
              </a:rPr>
              <a:t>..............................................................</a:t>
            </a:r>
            <a:r>
              <a:rPr sz="1100" spc="-125" dirty="0">
                <a:latin typeface="Calibri"/>
                <a:cs typeface="Calibri"/>
                <a:hlinkClick r:id="rId17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7" action="ppaction://hlinksldjump"/>
              </a:rPr>
              <a:t>10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18465" algn="l"/>
              </a:tabLst>
            </a:pPr>
            <a:r>
              <a:rPr sz="1100" b="1" dirty="0">
                <a:latin typeface="Times New Roman"/>
                <a:cs typeface="Times New Roman"/>
                <a:hlinkClick r:id="rId17" action="ppaction://hlinksldjump"/>
              </a:rPr>
              <a:t>Emerging</a:t>
            </a:r>
            <a:r>
              <a:rPr sz="1100" b="1" spc="50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7" action="ppaction://hlinksldjump"/>
              </a:rPr>
              <a:t>Trends</a:t>
            </a:r>
            <a:r>
              <a:rPr sz="1100" b="1" spc="50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7" action="ppaction://hlinksldjump"/>
              </a:rPr>
              <a:t>and</a:t>
            </a:r>
            <a:r>
              <a:rPr sz="1100" b="1" spc="50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7" action="ppaction://hlinksldjump"/>
              </a:rPr>
              <a:t>Patterns</a:t>
            </a:r>
            <a:r>
              <a:rPr sz="1100" b="1" spc="35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7" action="ppaction://hlinksldjump"/>
              </a:rPr>
              <a:t>in</a:t>
            </a:r>
            <a:r>
              <a:rPr sz="1100" b="1" spc="30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7" action="ppaction://hlinksldjump"/>
              </a:rPr>
              <a:t>the</a:t>
            </a:r>
            <a:r>
              <a:rPr sz="1100" b="1" spc="50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7" action="ppaction://hlinksldjump"/>
              </a:rPr>
              <a:t>research</a:t>
            </a:r>
            <a:r>
              <a:rPr sz="1100" b="1" spc="25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7" action="ppaction://hlinksldjump"/>
              </a:rPr>
              <a:t>...............................................................</a:t>
            </a:r>
            <a:r>
              <a:rPr sz="1100" spc="-130" dirty="0">
                <a:latin typeface="Calibri"/>
                <a:cs typeface="Calibri"/>
                <a:hlinkClick r:id="rId17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7" action="ppaction://hlinksldjump"/>
              </a:rPr>
              <a:t>10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418465" algn="l"/>
              </a:tabLst>
            </a:pPr>
            <a:r>
              <a:rPr sz="1100" b="1" dirty="0">
                <a:latin typeface="Times New Roman"/>
                <a:cs typeface="Times New Roman"/>
                <a:hlinkClick r:id="rId18" action="ppaction://hlinksldjump"/>
              </a:rPr>
              <a:t>Research</a:t>
            </a:r>
            <a:r>
              <a:rPr sz="1100" b="1" spc="140" dirty="0">
                <a:latin typeface="Times New Roman"/>
                <a:cs typeface="Times New Roman"/>
                <a:hlinkClick r:id="rId18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8" action="ppaction://hlinksldjump"/>
              </a:rPr>
              <a:t>gap</a:t>
            </a:r>
            <a:r>
              <a:rPr sz="1100" b="1" spc="120" dirty="0">
                <a:latin typeface="Times New Roman"/>
                <a:cs typeface="Times New Roman"/>
                <a:hlinkClick r:id="rId18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8" action="ppaction://hlinksldjump"/>
              </a:rPr>
              <a:t>filled</a:t>
            </a:r>
            <a:r>
              <a:rPr sz="1100" b="1" spc="114" dirty="0">
                <a:latin typeface="Times New Roman"/>
                <a:cs typeface="Times New Roman"/>
                <a:hlinkClick r:id="rId18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8" action="ppaction://hlinksldjump"/>
              </a:rPr>
              <a:t>by</a:t>
            </a:r>
            <a:r>
              <a:rPr sz="1100" b="1" spc="145" dirty="0">
                <a:latin typeface="Times New Roman"/>
                <a:cs typeface="Times New Roman"/>
                <a:hlinkClick r:id="rId18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8" action="ppaction://hlinksldjump"/>
              </a:rPr>
              <a:t>the</a:t>
            </a:r>
            <a:r>
              <a:rPr sz="1100" b="1" spc="125" dirty="0">
                <a:latin typeface="Times New Roman"/>
                <a:cs typeface="Times New Roman"/>
                <a:hlinkClick r:id="rId18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8" action="ppaction://hlinksldjump"/>
              </a:rPr>
              <a:t>research</a:t>
            </a:r>
            <a:r>
              <a:rPr sz="1100" spc="-10" dirty="0">
                <a:latin typeface="Calibri"/>
                <a:cs typeface="Calibri"/>
                <a:hlinkClick r:id="rId18" action="ppaction://hlinksldjump"/>
              </a:rPr>
              <a:t>...................................................................................</a:t>
            </a:r>
            <a:r>
              <a:rPr sz="1100" spc="-90" dirty="0">
                <a:latin typeface="Calibri"/>
                <a:cs typeface="Calibri"/>
                <a:hlinkClick r:id="rId18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8" action="ppaction://hlinksldjump"/>
              </a:rPr>
              <a:t>11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18465" algn="l"/>
              </a:tabLst>
            </a:pPr>
            <a:r>
              <a:rPr sz="1100" b="1" dirty="0">
                <a:latin typeface="Times New Roman"/>
                <a:cs typeface="Times New Roman"/>
                <a:hlinkClick r:id="rId18" action="ppaction://hlinksldjump"/>
              </a:rPr>
              <a:t>Chapter</a:t>
            </a:r>
            <a:r>
              <a:rPr sz="1100" b="1" spc="340" dirty="0">
                <a:latin typeface="Times New Roman"/>
                <a:cs typeface="Times New Roman"/>
                <a:hlinkClick r:id="rId18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8" action="ppaction://hlinksldjump"/>
              </a:rPr>
              <a:t>Summary</a:t>
            </a:r>
            <a:r>
              <a:rPr sz="1100" b="1" spc="310" dirty="0">
                <a:latin typeface="Times New Roman"/>
                <a:cs typeface="Times New Roman"/>
                <a:hlinkClick r:id="rId18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8" action="ppaction://hlinksldjump"/>
              </a:rPr>
              <a:t>..............................................................................................................</a:t>
            </a:r>
            <a:r>
              <a:rPr sz="1100" spc="-15" dirty="0">
                <a:latin typeface="Calibri"/>
                <a:cs typeface="Calibri"/>
                <a:hlinkClick r:id="rId18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8" action="ppaction://hlinksldjump"/>
              </a:rPr>
              <a:t>11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1100" b="1" spc="-10" dirty="0">
                <a:latin typeface="Times New Roman"/>
                <a:cs typeface="Times New Roman"/>
                <a:hlinkClick r:id="rId19" action="ppaction://hlinksldjump"/>
              </a:rPr>
              <a:t>CHAPTER</a:t>
            </a:r>
            <a:r>
              <a:rPr sz="1100" b="1" spc="105" dirty="0"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9" action="ppaction://hlinksldjump"/>
              </a:rPr>
              <a:t>3:</a:t>
            </a:r>
            <a:r>
              <a:rPr sz="1100" b="1" spc="114" dirty="0"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9" action="ppaction://hlinksldjump"/>
              </a:rPr>
              <a:t>RESEARCH</a:t>
            </a:r>
            <a:r>
              <a:rPr sz="1100" b="1" spc="125" dirty="0"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9" action="ppaction://hlinksldjump"/>
              </a:rPr>
              <a:t>METHODOLOGY</a:t>
            </a:r>
            <a:r>
              <a:rPr sz="1100" b="1" spc="85" dirty="0"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9" action="ppaction://hlinksldjump"/>
              </a:rPr>
              <a:t>.............................................................................</a:t>
            </a:r>
            <a:r>
              <a:rPr sz="1100" spc="-100" dirty="0">
                <a:latin typeface="Calibri"/>
                <a:cs typeface="Calibri"/>
                <a:hlinkClick r:id="rId19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9" action="ppaction://hlinksldjump"/>
              </a:rPr>
              <a:t>12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18465" algn="l"/>
              </a:tabLst>
            </a:pPr>
            <a:r>
              <a:rPr sz="1100" b="1" spc="-10" dirty="0">
                <a:latin typeface="Times New Roman"/>
                <a:cs typeface="Times New Roman"/>
                <a:hlinkClick r:id="rId19" action="ppaction://hlinksldjump"/>
              </a:rPr>
              <a:t>Introduction</a:t>
            </a:r>
            <a:r>
              <a:rPr sz="1100" spc="-10" dirty="0">
                <a:latin typeface="Calibri"/>
                <a:cs typeface="Calibri"/>
                <a:hlinkClick r:id="rId19" action="ppaction://hlinksldjump"/>
              </a:rPr>
              <a:t>.........................................................................................................................</a:t>
            </a:r>
            <a:r>
              <a:rPr sz="1100" spc="345" dirty="0">
                <a:latin typeface="Calibri"/>
                <a:cs typeface="Calibri"/>
                <a:hlinkClick r:id="rId19" action="ppaction://hlinksldjump"/>
              </a:rPr>
              <a:t>  </a:t>
            </a:r>
            <a:r>
              <a:rPr sz="1100" spc="-25" dirty="0">
                <a:latin typeface="Calibri"/>
                <a:cs typeface="Calibri"/>
                <a:hlinkClick r:id="rId19" action="ppaction://hlinksldjump"/>
              </a:rPr>
              <a:t>12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35"/>
              </a:spcBef>
              <a:buFont typeface="Times New Roman"/>
              <a:buAutoNum type="arabicPeriod"/>
              <a:tabLst>
                <a:tab pos="418465" algn="l"/>
              </a:tabLst>
            </a:pPr>
            <a:r>
              <a:rPr sz="1100" b="1" dirty="0">
                <a:latin typeface="Times New Roman"/>
                <a:cs typeface="Times New Roman"/>
                <a:hlinkClick r:id="rId19" action="ppaction://hlinksldjump"/>
              </a:rPr>
              <a:t>Methodology</a:t>
            </a:r>
            <a:r>
              <a:rPr sz="1100" b="1" spc="150" dirty="0"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9" action="ppaction://hlinksldjump"/>
              </a:rPr>
              <a:t>for</a:t>
            </a:r>
            <a:r>
              <a:rPr sz="1100" b="1" spc="155" dirty="0"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9" action="ppaction://hlinksldjump"/>
              </a:rPr>
              <a:t>Requirement</a:t>
            </a:r>
            <a:r>
              <a:rPr sz="1100" b="1" spc="135" dirty="0"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9" action="ppaction://hlinksldjump"/>
              </a:rPr>
              <a:t>Elicitation</a:t>
            </a:r>
            <a:r>
              <a:rPr sz="1100" b="1" spc="-90" dirty="0"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9" action="ppaction://hlinksldjump"/>
              </a:rPr>
              <a:t>........................................................................</a:t>
            </a:r>
            <a:r>
              <a:rPr sz="1100" spc="-85" dirty="0">
                <a:latin typeface="Calibri"/>
                <a:cs typeface="Calibri"/>
                <a:hlinkClick r:id="rId19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9" action="ppaction://hlinksldjump"/>
              </a:rPr>
              <a:t>12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58800" algn="l"/>
              </a:tabLst>
            </a:pPr>
            <a:r>
              <a:rPr sz="1100" b="1" dirty="0">
                <a:latin typeface="Times New Roman"/>
                <a:cs typeface="Times New Roman"/>
                <a:hlinkClick r:id="rId19" action="ppaction://hlinksldjump"/>
              </a:rPr>
              <a:t>Requirement</a:t>
            </a:r>
            <a:r>
              <a:rPr sz="1100" b="1" spc="150" dirty="0">
                <a:latin typeface="Times New Roman"/>
                <a:cs typeface="Times New Roman"/>
                <a:hlinkClick r:id="rId19" action="ppaction://hlinksldjump"/>
              </a:rPr>
              <a:t>  </a:t>
            </a:r>
            <a:r>
              <a:rPr sz="1100" b="1" spc="-10" dirty="0">
                <a:latin typeface="Times New Roman"/>
                <a:cs typeface="Times New Roman"/>
                <a:hlinkClick r:id="rId19" action="ppaction://hlinksldjump"/>
              </a:rPr>
              <a:t>Specifications</a:t>
            </a:r>
            <a:r>
              <a:rPr sz="1100" spc="-10" dirty="0">
                <a:latin typeface="Calibri"/>
                <a:cs typeface="Calibri"/>
                <a:hlinkClick r:id="rId19" action="ppaction://hlinksldjump"/>
              </a:rPr>
              <a:t>........................................................................................</a:t>
            </a:r>
            <a:r>
              <a:rPr sz="1100" spc="75" dirty="0">
                <a:latin typeface="Calibri"/>
                <a:cs typeface="Calibri"/>
                <a:hlinkClick r:id="rId19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9" action="ppaction://hlinksldjump"/>
              </a:rPr>
              <a:t>12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pc="-20" dirty="0"/>
              <a:t>vii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15188"/>
            <a:ext cx="5753735" cy="670940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25"/>
              </a:spcBef>
              <a:tabLst>
                <a:tab pos="558800" algn="l"/>
              </a:tabLst>
            </a:pPr>
            <a:r>
              <a:rPr sz="1100" b="1" spc="-10" dirty="0">
                <a:latin typeface="Times New Roman"/>
                <a:cs typeface="Times New Roman"/>
                <a:hlinkClick r:id="rId2" action="ppaction://hlinksldjump"/>
              </a:rPr>
              <a:t>3.2.2</a:t>
            </a:r>
            <a:r>
              <a:rPr sz="1100" b="1" dirty="0">
                <a:latin typeface="Times New Roman"/>
                <a:cs typeface="Times New Roman"/>
                <a:hlinkClick r:id="rId2" action="ppaction://hlinksldjump"/>
              </a:rPr>
              <a:t>	Data</a:t>
            </a:r>
            <a:r>
              <a:rPr sz="1100" b="1" spc="10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2" action="ppaction://hlinksldjump"/>
              </a:rPr>
              <a:t>collection</a:t>
            </a:r>
            <a:r>
              <a:rPr sz="1100" b="1" spc="10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2" action="ppaction://hlinksldjump"/>
              </a:rPr>
              <a:t>and</a:t>
            </a:r>
            <a:r>
              <a:rPr sz="1100" b="1" spc="10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2" action="ppaction://hlinksldjump"/>
              </a:rPr>
              <a:t>Analysis</a:t>
            </a:r>
            <a:r>
              <a:rPr sz="1100" b="1" spc="10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2" action="ppaction://hlinksldjump"/>
              </a:rPr>
              <a:t>Techniques</a:t>
            </a:r>
            <a:r>
              <a:rPr sz="1100" b="1" spc="-14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2" action="ppaction://hlinksldjump"/>
              </a:rPr>
              <a:t>..................................................................</a:t>
            </a:r>
            <a:r>
              <a:rPr sz="1100" spc="-10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2" action="ppaction://hlinksldjump"/>
              </a:rPr>
              <a:t>14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25"/>
              </a:spcBef>
              <a:buAutoNum type="arabicPeriod" startAt="3"/>
              <a:tabLst>
                <a:tab pos="418465" algn="l"/>
              </a:tabLst>
            </a:pPr>
            <a:r>
              <a:rPr sz="1100" b="1" dirty="0">
                <a:latin typeface="Times New Roman"/>
                <a:cs typeface="Times New Roman"/>
                <a:hlinkClick r:id="rId2" action="ppaction://hlinksldjump"/>
              </a:rPr>
              <a:t>Methodology</a:t>
            </a:r>
            <a:r>
              <a:rPr sz="1100" b="1" spc="17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2" action="ppaction://hlinksldjump"/>
              </a:rPr>
              <a:t>for</a:t>
            </a:r>
            <a:r>
              <a:rPr sz="1100" b="1" spc="17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2" action="ppaction://hlinksldjump"/>
              </a:rPr>
              <a:t>system</a:t>
            </a:r>
            <a:r>
              <a:rPr sz="1100" b="1" spc="17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2" action="ppaction://hlinksldjump"/>
              </a:rPr>
              <a:t>analysis</a:t>
            </a:r>
            <a:r>
              <a:rPr sz="1100" b="1" spc="-6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2" action="ppaction://hlinksldjump"/>
              </a:rPr>
              <a:t>.......................................................................................</a:t>
            </a:r>
            <a:r>
              <a:rPr sz="1100" spc="-8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2" action="ppaction://hlinksldjump"/>
              </a:rPr>
              <a:t>14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558800" algn="l"/>
              </a:tabLst>
            </a:pPr>
            <a:r>
              <a:rPr sz="1100" dirty="0">
                <a:latin typeface="Times New Roman"/>
                <a:cs typeface="Times New Roman"/>
                <a:hlinkClick r:id="rId3" action="ppaction://hlinksldjump"/>
              </a:rPr>
              <a:t>Data</a:t>
            </a:r>
            <a:r>
              <a:rPr sz="1100" spc="26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3" action="ppaction://hlinksldjump"/>
              </a:rPr>
              <a:t>Flow</a:t>
            </a:r>
            <a:r>
              <a:rPr sz="1100" spc="25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100" spc="-10" dirty="0">
                <a:latin typeface="Times New Roman"/>
                <a:cs typeface="Times New Roman"/>
                <a:hlinkClick r:id="rId3" action="ppaction://hlinksldjump"/>
              </a:rPr>
              <a:t>Diagrams</a:t>
            </a:r>
            <a:r>
              <a:rPr sz="1100" spc="14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3" action="ppaction://hlinksldjump"/>
              </a:rPr>
              <a:t>.....................................................................................................</a:t>
            </a:r>
            <a:r>
              <a:rPr sz="1100" spc="-4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3" action="ppaction://hlinksldjump"/>
              </a:rPr>
              <a:t>15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25"/>
              </a:spcBef>
              <a:buAutoNum type="arabicPeriod" startAt="3"/>
              <a:tabLst>
                <a:tab pos="418465" algn="l"/>
              </a:tabLst>
            </a:pPr>
            <a:r>
              <a:rPr sz="1100" b="1" dirty="0">
                <a:latin typeface="Times New Roman"/>
                <a:cs typeface="Times New Roman"/>
                <a:hlinkClick r:id="rId4" action="ppaction://hlinksldjump"/>
              </a:rPr>
              <a:t>Methodology</a:t>
            </a:r>
            <a:r>
              <a:rPr sz="1100" b="1" spc="21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4" action="ppaction://hlinksldjump"/>
              </a:rPr>
              <a:t>for</a:t>
            </a:r>
            <a:r>
              <a:rPr sz="1100" b="1" spc="21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4" action="ppaction://hlinksldjump"/>
              </a:rPr>
              <a:t>system</a:t>
            </a:r>
            <a:r>
              <a:rPr sz="1100" b="1" spc="21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4" action="ppaction://hlinksldjump"/>
              </a:rPr>
              <a:t>design</a:t>
            </a:r>
            <a:r>
              <a:rPr sz="1100" spc="-10" dirty="0">
                <a:latin typeface="Calibri"/>
                <a:cs typeface="Calibri"/>
                <a:hlinkClick r:id="rId4" action="ppaction://hlinksldjump"/>
              </a:rPr>
              <a:t>..........................................................................................</a:t>
            </a:r>
            <a:r>
              <a:rPr sz="1100" spc="-6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4" action="ppaction://hlinksldjump"/>
              </a:rPr>
              <a:t>20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558800" algn="l"/>
              </a:tabLst>
            </a:pPr>
            <a:r>
              <a:rPr sz="1100" dirty="0">
                <a:latin typeface="Times New Roman"/>
                <a:cs typeface="Times New Roman"/>
                <a:hlinkClick r:id="rId4" action="ppaction://hlinksldjump"/>
              </a:rPr>
              <a:t>Work</a:t>
            </a:r>
            <a:r>
              <a:rPr sz="1100" spc="26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4" action="ppaction://hlinksldjump"/>
              </a:rPr>
              <a:t>flow</a:t>
            </a:r>
            <a:r>
              <a:rPr sz="1100" spc="29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100" spc="-10" dirty="0">
                <a:latin typeface="Times New Roman"/>
                <a:cs typeface="Times New Roman"/>
                <a:hlinkClick r:id="rId4" action="ppaction://hlinksldjump"/>
              </a:rPr>
              <a:t>diagram</a:t>
            </a:r>
            <a:r>
              <a:rPr sz="1100" spc="5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4" action="ppaction://hlinksldjump"/>
              </a:rPr>
              <a:t>.......................................................................................................</a:t>
            </a:r>
            <a:r>
              <a:rPr sz="1100" spc="-3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4" action="ppaction://hlinksldjump"/>
              </a:rPr>
              <a:t>20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58800" algn="l"/>
              </a:tabLst>
            </a:pPr>
            <a:r>
              <a:rPr sz="1100" dirty="0">
                <a:latin typeface="Times New Roman"/>
                <a:cs typeface="Times New Roman"/>
                <a:hlinkClick r:id="rId5" action="ppaction://hlinksldjump"/>
              </a:rPr>
              <a:t>Database</a:t>
            </a:r>
            <a:r>
              <a:rPr sz="1100" spc="180" dirty="0">
                <a:latin typeface="Times New Roman"/>
                <a:cs typeface="Times New Roman"/>
                <a:hlinkClick r:id="rId5" action="ppaction://hlinksldjump"/>
              </a:rPr>
              <a:t>  </a:t>
            </a:r>
            <a:r>
              <a:rPr sz="1100" spc="-10" dirty="0">
                <a:latin typeface="Times New Roman"/>
                <a:cs typeface="Times New Roman"/>
                <a:hlinkClick r:id="rId5" action="ppaction://hlinksldjump"/>
              </a:rPr>
              <a:t>Design</a:t>
            </a:r>
            <a:r>
              <a:rPr sz="1100" spc="-10" dirty="0">
                <a:latin typeface="Calibri"/>
                <a:cs typeface="Calibri"/>
                <a:hlinkClick r:id="rId5" action="ppaction://hlinksldjump"/>
              </a:rPr>
              <a:t>............................................................................................................</a:t>
            </a:r>
            <a:r>
              <a:rPr sz="1100" spc="11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5" action="ppaction://hlinksldjump"/>
              </a:rPr>
              <a:t>21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558800" algn="l"/>
              </a:tabLst>
            </a:pPr>
            <a:r>
              <a:rPr sz="1100" dirty="0">
                <a:latin typeface="Times New Roman"/>
                <a:cs typeface="Times New Roman"/>
                <a:hlinkClick r:id="rId5" action="ppaction://hlinksldjump"/>
              </a:rPr>
              <a:t>Sequence</a:t>
            </a:r>
            <a:r>
              <a:rPr sz="1100" spc="43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100" spc="-10" dirty="0">
                <a:latin typeface="Times New Roman"/>
                <a:cs typeface="Times New Roman"/>
                <a:hlinkClick r:id="rId5" action="ppaction://hlinksldjump"/>
              </a:rPr>
              <a:t>diagram</a:t>
            </a:r>
            <a:r>
              <a:rPr sz="1100" spc="17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5" action="ppaction://hlinksldjump"/>
              </a:rPr>
              <a:t>.........................................................................................................</a:t>
            </a:r>
            <a:r>
              <a:rPr sz="1100" spc="1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5" action="ppaction://hlinksldjump"/>
              </a:rPr>
              <a:t>21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58800" algn="l"/>
              </a:tabLst>
            </a:pPr>
            <a:r>
              <a:rPr sz="1100" dirty="0">
                <a:latin typeface="Times New Roman"/>
                <a:cs typeface="Times New Roman"/>
                <a:hlinkClick r:id="rId6" action="ppaction://hlinksldjump"/>
              </a:rPr>
              <a:t>Collaboration</a:t>
            </a:r>
            <a:r>
              <a:rPr sz="1100" spc="160" dirty="0">
                <a:latin typeface="Times New Roman"/>
                <a:cs typeface="Times New Roman"/>
                <a:hlinkClick r:id="rId6" action="ppaction://hlinksldjump"/>
              </a:rPr>
              <a:t>  </a:t>
            </a:r>
            <a:r>
              <a:rPr sz="1100" spc="-10" dirty="0">
                <a:latin typeface="Times New Roman"/>
                <a:cs typeface="Times New Roman"/>
                <a:hlinkClick r:id="rId6" action="ppaction://hlinksldjump"/>
              </a:rPr>
              <a:t>diagram</a:t>
            </a:r>
            <a:r>
              <a:rPr sz="1100" spc="-10" dirty="0">
                <a:latin typeface="Calibri"/>
                <a:cs typeface="Calibri"/>
                <a:hlinkClick r:id="rId6" action="ppaction://hlinksldjump"/>
              </a:rPr>
              <a:t>...................................................................................................</a:t>
            </a:r>
            <a:r>
              <a:rPr sz="1100" spc="8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6" action="ppaction://hlinksldjump"/>
              </a:rPr>
              <a:t>22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58800" algn="l"/>
              </a:tabLst>
            </a:pPr>
            <a:r>
              <a:rPr sz="1100" b="1" dirty="0">
                <a:latin typeface="Times New Roman"/>
                <a:cs typeface="Times New Roman"/>
                <a:hlinkClick r:id="rId7" action="ppaction://hlinksldjump"/>
              </a:rPr>
              <a:t>Pseudo</a:t>
            </a:r>
            <a:r>
              <a:rPr sz="1100" b="1" spc="26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7" action="ppaction://hlinksldjump"/>
              </a:rPr>
              <a:t>code</a:t>
            </a:r>
            <a:r>
              <a:rPr sz="1100" b="1" spc="26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7" action="ppaction://hlinksldjump"/>
              </a:rPr>
              <a:t>diagram</a:t>
            </a:r>
            <a:r>
              <a:rPr sz="1100" b="1" spc="8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7" action="ppaction://hlinksldjump"/>
              </a:rPr>
              <a:t>..................................................................................................</a:t>
            </a:r>
            <a:r>
              <a:rPr sz="1100" spc="-50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7" action="ppaction://hlinksldjump"/>
              </a:rPr>
              <a:t>23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558800" algn="l"/>
              </a:tabLst>
            </a:pPr>
            <a:r>
              <a:rPr sz="1100" dirty="0">
                <a:latin typeface="Times New Roman"/>
                <a:cs typeface="Times New Roman"/>
                <a:hlinkClick r:id="rId8" action="ppaction://hlinksldjump"/>
              </a:rPr>
              <a:t>Early</a:t>
            </a:r>
            <a:r>
              <a:rPr sz="1100" spc="254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8" action="ppaction://hlinksldjump"/>
              </a:rPr>
              <a:t>system</a:t>
            </a:r>
            <a:r>
              <a:rPr sz="1100" spc="29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spc="-10" dirty="0">
                <a:latin typeface="Times New Roman"/>
                <a:cs typeface="Times New Roman"/>
                <a:hlinkClick r:id="rId8" action="ppaction://hlinksldjump"/>
              </a:rPr>
              <a:t>prototypes </a:t>
            </a:r>
            <a:r>
              <a:rPr sz="1100" spc="-10" dirty="0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</a:t>
            </a:r>
            <a:r>
              <a:rPr sz="1100" spc="-35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8" action="ppaction://hlinksldjump"/>
              </a:rPr>
              <a:t>24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25"/>
              </a:spcBef>
              <a:buAutoNum type="arabicPeriod" startAt="3"/>
              <a:tabLst>
                <a:tab pos="418465" algn="l"/>
              </a:tabLst>
            </a:pPr>
            <a:r>
              <a:rPr sz="1100" b="1" dirty="0">
                <a:latin typeface="Times New Roman"/>
                <a:cs typeface="Times New Roman"/>
                <a:hlinkClick r:id="rId8" action="ppaction://hlinksldjump"/>
              </a:rPr>
              <a:t>Methodology</a:t>
            </a:r>
            <a:r>
              <a:rPr sz="1100" b="1" spc="18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8" action="ppaction://hlinksldjump"/>
              </a:rPr>
              <a:t>for</a:t>
            </a:r>
            <a:r>
              <a:rPr sz="1100" b="1" spc="18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8" action="ppaction://hlinksldjump"/>
              </a:rPr>
              <a:t>System</a:t>
            </a:r>
            <a:r>
              <a:rPr sz="1100" b="1" spc="18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8" action="ppaction://hlinksldjump"/>
              </a:rPr>
              <a:t>Implementation</a:t>
            </a:r>
            <a:r>
              <a:rPr sz="1100" spc="-10" dirty="0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</a:t>
            </a:r>
            <a:r>
              <a:rPr sz="1100" spc="-75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8" action="ppaction://hlinksldjump"/>
              </a:rPr>
              <a:t>24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558800" algn="l"/>
              </a:tabLst>
            </a:pPr>
            <a:r>
              <a:rPr sz="1100" b="1" spc="-10" dirty="0">
                <a:latin typeface="Times New Roman"/>
                <a:cs typeface="Times New Roman"/>
                <a:hlinkClick r:id="rId8" action="ppaction://hlinksldjump"/>
              </a:rPr>
              <a:t>Back-</a:t>
            </a:r>
            <a:r>
              <a:rPr sz="1100" b="1" dirty="0">
                <a:latin typeface="Times New Roman"/>
                <a:cs typeface="Times New Roman"/>
                <a:hlinkClick r:id="rId8" action="ppaction://hlinksldjump"/>
              </a:rPr>
              <a:t>end</a:t>
            </a:r>
            <a:r>
              <a:rPr sz="1100" b="1" spc="40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8" action="ppaction://hlinksldjump"/>
              </a:rPr>
              <a:t>Technologies</a:t>
            </a:r>
            <a:r>
              <a:rPr sz="1100" b="1" spc="18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</a:t>
            </a:r>
            <a:r>
              <a:rPr sz="1100" spc="1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8" action="ppaction://hlinksldjump"/>
              </a:rPr>
              <a:t>24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58800" algn="l"/>
              </a:tabLst>
            </a:pPr>
            <a:r>
              <a:rPr sz="1100" spc="-10" dirty="0">
                <a:latin typeface="Times New Roman"/>
                <a:cs typeface="Times New Roman"/>
                <a:hlinkClick r:id="rId9" action="ppaction://hlinksldjump"/>
              </a:rPr>
              <a:t>Front-</a:t>
            </a:r>
            <a:r>
              <a:rPr sz="1100" dirty="0">
                <a:latin typeface="Times New Roman"/>
                <a:cs typeface="Times New Roman"/>
                <a:hlinkClick r:id="rId9" action="ppaction://hlinksldjump"/>
              </a:rPr>
              <a:t>end</a:t>
            </a:r>
            <a:r>
              <a:rPr sz="1100" spc="39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100" spc="-10" dirty="0">
                <a:latin typeface="Times New Roman"/>
                <a:cs typeface="Times New Roman"/>
                <a:hlinkClick r:id="rId9" action="ppaction://hlinksldjump"/>
              </a:rPr>
              <a:t>Technologies</a:t>
            </a:r>
            <a:r>
              <a:rPr sz="1100" spc="28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9" action="ppaction://hlinksldjump"/>
              </a:rPr>
              <a:t>................................................................................................</a:t>
            </a:r>
            <a:r>
              <a:rPr sz="1100" spc="15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9" action="ppaction://hlinksldjump"/>
              </a:rPr>
              <a:t>25</a:t>
            </a:r>
            <a:endParaRPr sz="1100">
              <a:latin typeface="Calibri"/>
              <a:cs typeface="Calibri"/>
            </a:endParaRPr>
          </a:p>
          <a:p>
            <a:pPr marL="558800" marR="5080" lvl="2" indent="-558800" algn="r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58800" algn="l"/>
              </a:tabLst>
            </a:pPr>
            <a:r>
              <a:rPr sz="1100" b="1" dirty="0">
                <a:latin typeface="Times New Roman"/>
                <a:cs typeface="Times New Roman"/>
                <a:hlinkClick r:id="rId9" action="ppaction://hlinksldjump"/>
              </a:rPr>
              <a:t>Databases</a:t>
            </a:r>
            <a:r>
              <a:rPr sz="1100" b="1" spc="155" dirty="0">
                <a:latin typeface="Times New Roman"/>
                <a:cs typeface="Times New Roman"/>
                <a:hlinkClick r:id="rId9" action="ppaction://hlinksldjump"/>
              </a:rPr>
              <a:t>  </a:t>
            </a:r>
            <a:r>
              <a:rPr sz="1100" b="1" spc="-10" dirty="0">
                <a:latin typeface="Times New Roman"/>
                <a:cs typeface="Times New Roman"/>
                <a:hlinkClick r:id="rId9" action="ppaction://hlinksldjump"/>
              </a:rPr>
              <a:t>Technology</a:t>
            </a:r>
            <a:r>
              <a:rPr sz="1100" spc="-10" dirty="0">
                <a:latin typeface="Calibri"/>
                <a:cs typeface="Calibri"/>
                <a:hlinkClick r:id="rId9" action="ppaction://hlinksldjump"/>
              </a:rPr>
              <a:t>.................................................................................................</a:t>
            </a:r>
            <a:r>
              <a:rPr sz="1100" spc="85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9" action="ppaction://hlinksldjump"/>
              </a:rPr>
              <a:t>25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35"/>
              </a:spcBef>
              <a:buAutoNum type="arabicPeriod" startAt="3"/>
              <a:tabLst>
                <a:tab pos="418465" algn="l"/>
              </a:tabLst>
            </a:pPr>
            <a:r>
              <a:rPr sz="1100" b="1" dirty="0">
                <a:latin typeface="Times New Roman"/>
                <a:cs typeface="Times New Roman"/>
                <a:hlinkClick r:id="rId10" action="ppaction://hlinksldjump"/>
              </a:rPr>
              <a:t>Methodology</a:t>
            </a:r>
            <a:r>
              <a:rPr sz="1100" b="1" spc="16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0" action="ppaction://hlinksldjump"/>
              </a:rPr>
              <a:t>for</a:t>
            </a:r>
            <a:r>
              <a:rPr sz="1100" b="1" spc="16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0" action="ppaction://hlinksldjump"/>
              </a:rPr>
              <a:t>System</a:t>
            </a:r>
            <a:r>
              <a:rPr sz="1100" b="1" spc="15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0" action="ppaction://hlinksldjump"/>
              </a:rPr>
              <a:t>Testing</a:t>
            </a:r>
            <a:r>
              <a:rPr sz="1100" b="1" spc="4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</a:t>
            </a:r>
            <a:r>
              <a:rPr sz="1100" spc="-80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0" action="ppaction://hlinksldjump"/>
              </a:rPr>
              <a:t>26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25"/>
              </a:spcBef>
              <a:buAutoNum type="arabicPeriod" startAt="3"/>
              <a:tabLst>
                <a:tab pos="418465" algn="l"/>
              </a:tabLst>
            </a:pPr>
            <a:r>
              <a:rPr sz="1100" b="1" dirty="0">
                <a:latin typeface="Times New Roman"/>
                <a:cs typeface="Times New Roman"/>
                <a:hlinkClick r:id="rId11" action="ppaction://hlinksldjump"/>
              </a:rPr>
              <a:t>Methodology</a:t>
            </a:r>
            <a:r>
              <a:rPr sz="1100" b="1" spc="15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1" action="ppaction://hlinksldjump"/>
              </a:rPr>
              <a:t>for</a:t>
            </a:r>
            <a:r>
              <a:rPr sz="1100" b="1" spc="15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1" action="ppaction://hlinksldjump"/>
              </a:rPr>
              <a:t>System</a:t>
            </a:r>
            <a:r>
              <a:rPr sz="1100" b="1" spc="13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1" action="ppaction://hlinksldjump"/>
              </a:rPr>
              <a:t>Deployment</a:t>
            </a:r>
            <a:r>
              <a:rPr sz="1100" b="1" spc="4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1" action="ppaction://hlinksldjump"/>
              </a:rPr>
              <a:t>...............................................................................</a:t>
            </a:r>
            <a:r>
              <a:rPr sz="1100" spc="-90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1" action="ppaction://hlinksldjump"/>
              </a:rPr>
              <a:t>27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635"/>
              </a:spcBef>
              <a:buAutoNum type="arabicPeriod" startAt="3"/>
              <a:tabLst>
                <a:tab pos="418465" algn="l"/>
              </a:tabLst>
            </a:pPr>
            <a:r>
              <a:rPr sz="1100" b="1" dirty="0">
                <a:latin typeface="Times New Roman"/>
                <a:cs typeface="Times New Roman"/>
                <a:hlinkClick r:id="rId12" action="ppaction://hlinksldjump"/>
              </a:rPr>
              <a:t>Chapter</a:t>
            </a:r>
            <a:r>
              <a:rPr sz="1100" b="1" spc="340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2" action="ppaction://hlinksldjump"/>
              </a:rPr>
              <a:t>Summary</a:t>
            </a:r>
            <a:r>
              <a:rPr sz="1100" b="1" spc="310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2" action="ppaction://hlinksldjump"/>
              </a:rPr>
              <a:t>..............................................................................................................</a:t>
            </a:r>
            <a:r>
              <a:rPr sz="1100" spc="-15" dirty="0"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2" action="ppaction://hlinksldjump"/>
              </a:rPr>
              <a:t>28</a:t>
            </a:r>
            <a:endParaRPr sz="1100">
              <a:latin typeface="Calibri"/>
              <a:cs typeface="Calibri"/>
            </a:endParaRPr>
          </a:p>
          <a:p>
            <a:pPr marL="291465" indent="-278765">
              <a:lnSpc>
                <a:spcPct val="100000"/>
              </a:lnSpc>
              <a:spcBef>
                <a:spcPts val="625"/>
              </a:spcBef>
              <a:buAutoNum type="arabicPlain" startAt="4"/>
              <a:tabLst>
                <a:tab pos="291465" algn="l"/>
              </a:tabLst>
            </a:pPr>
            <a:r>
              <a:rPr sz="1100" b="1" spc="-10" dirty="0">
                <a:latin typeface="Times New Roman"/>
                <a:cs typeface="Times New Roman"/>
                <a:hlinkClick r:id="rId13" action="ppaction://hlinksldjump"/>
              </a:rPr>
              <a:t>CHAPTER</a:t>
            </a:r>
            <a:r>
              <a:rPr sz="1100" b="1" spc="5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3" action="ppaction://hlinksldjump"/>
              </a:rPr>
              <a:t>4:</a:t>
            </a:r>
            <a:r>
              <a:rPr sz="1100" b="1" spc="60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3" action="ppaction://hlinksldjump"/>
              </a:rPr>
              <a:t>SCHEDULE,</a:t>
            </a:r>
            <a:r>
              <a:rPr sz="1100" b="1" spc="6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3" action="ppaction://hlinksldjump"/>
              </a:rPr>
              <a:t>RESOURCES</a:t>
            </a:r>
            <a:r>
              <a:rPr sz="1100" b="1" spc="6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3" action="ppaction://hlinksldjump"/>
              </a:rPr>
              <a:t>AND</a:t>
            </a:r>
            <a:r>
              <a:rPr sz="1100" b="1" spc="5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100" b="1" spc="-10" dirty="0">
                <a:latin typeface="Times New Roman"/>
                <a:cs typeface="Times New Roman"/>
                <a:hlinkClick r:id="rId13" action="ppaction://hlinksldjump"/>
              </a:rPr>
              <a:t>BUDGET</a:t>
            </a:r>
            <a:r>
              <a:rPr sz="1100" b="1" spc="-13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3" action="ppaction://hlinksldjump"/>
              </a:rPr>
              <a:t>..................................................</a:t>
            </a:r>
            <a:r>
              <a:rPr sz="1100" spc="-120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3" action="ppaction://hlinksldjump"/>
              </a:rPr>
              <a:t>29</a:t>
            </a:r>
            <a:endParaRPr sz="1100">
              <a:latin typeface="Calibri"/>
              <a:cs typeface="Calibri"/>
            </a:endParaRPr>
          </a:p>
          <a:p>
            <a:pPr marL="571500" lvl="1" indent="-4191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571500" algn="l"/>
              </a:tabLst>
            </a:pPr>
            <a:r>
              <a:rPr sz="1100" spc="-10" dirty="0">
                <a:latin typeface="Times New Roman"/>
                <a:cs typeface="Times New Roman"/>
                <a:hlinkClick r:id="rId13" action="ppaction://hlinksldjump"/>
              </a:rPr>
              <a:t>Introduction</a:t>
            </a:r>
            <a:r>
              <a:rPr sz="1100" spc="-10" dirty="0">
                <a:latin typeface="Calibri"/>
                <a:cs typeface="Calibri"/>
                <a:hlinkClick r:id="rId13" action="ppaction://hlinksldjump"/>
              </a:rPr>
              <a:t>...........................................................................................................................</a:t>
            </a:r>
            <a:r>
              <a:rPr sz="1100" spc="370" dirty="0">
                <a:latin typeface="Calibri"/>
                <a:cs typeface="Calibri"/>
                <a:hlinkClick r:id="rId13" action="ppaction://hlinksldjump"/>
              </a:rPr>
              <a:t>  </a:t>
            </a:r>
            <a:r>
              <a:rPr sz="1100" spc="-25" dirty="0">
                <a:latin typeface="Calibri"/>
                <a:cs typeface="Calibri"/>
                <a:hlinkClick r:id="rId13" action="ppaction://hlinksldjump"/>
              </a:rPr>
              <a:t>29</a:t>
            </a:r>
            <a:endParaRPr sz="1100">
              <a:latin typeface="Calibri"/>
              <a:cs typeface="Calibri"/>
            </a:endParaRPr>
          </a:p>
          <a:p>
            <a:pPr marL="571500" lvl="1" indent="-41910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71500" algn="l"/>
              </a:tabLst>
            </a:pPr>
            <a:r>
              <a:rPr sz="1100" b="1" dirty="0">
                <a:latin typeface="Times New Roman"/>
                <a:cs typeface="Times New Roman"/>
                <a:hlinkClick r:id="rId13" action="ppaction://hlinksldjump"/>
              </a:rPr>
              <a:t>Project</a:t>
            </a:r>
            <a:r>
              <a:rPr sz="1100" b="1" spc="225" dirty="0">
                <a:latin typeface="Times New Roman"/>
                <a:cs typeface="Times New Roman"/>
                <a:hlinkClick r:id="rId13" action="ppaction://hlinksldjump"/>
              </a:rPr>
              <a:t>  </a:t>
            </a:r>
            <a:r>
              <a:rPr sz="1100" b="1" spc="-10" dirty="0">
                <a:latin typeface="Times New Roman"/>
                <a:cs typeface="Times New Roman"/>
                <a:hlinkClick r:id="rId13" action="ppaction://hlinksldjump"/>
              </a:rPr>
              <a:t>Schedule</a:t>
            </a:r>
            <a:r>
              <a:rPr sz="1100" spc="-10" dirty="0">
                <a:latin typeface="Calibri"/>
                <a:cs typeface="Calibri"/>
                <a:hlinkClick r:id="rId13" action="ppaction://hlinksldjump"/>
              </a:rPr>
              <a:t>..................................................................................................................</a:t>
            </a:r>
            <a:r>
              <a:rPr sz="1100" spc="135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3" action="ppaction://hlinksldjump"/>
              </a:rPr>
              <a:t>29</a:t>
            </a:r>
            <a:endParaRPr sz="1100">
              <a:latin typeface="Calibri"/>
              <a:cs typeface="Calibri"/>
            </a:endParaRPr>
          </a:p>
          <a:p>
            <a:pPr marL="571500" lvl="1" indent="-4191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71500" algn="l"/>
              </a:tabLst>
            </a:pPr>
            <a:r>
              <a:rPr sz="1100" b="1" dirty="0">
                <a:latin typeface="Times New Roman"/>
                <a:cs typeface="Times New Roman"/>
                <a:hlinkClick r:id="rId13" action="ppaction://hlinksldjump"/>
              </a:rPr>
              <a:t>Project</a:t>
            </a:r>
            <a:r>
              <a:rPr sz="1100" b="1" spc="215" dirty="0">
                <a:latin typeface="Times New Roman"/>
                <a:cs typeface="Times New Roman"/>
                <a:hlinkClick r:id="rId13" action="ppaction://hlinksldjump"/>
              </a:rPr>
              <a:t>  </a:t>
            </a:r>
            <a:r>
              <a:rPr sz="1100" b="1" spc="-10" dirty="0">
                <a:latin typeface="Times New Roman"/>
                <a:cs typeface="Times New Roman"/>
                <a:hlinkClick r:id="rId13" action="ppaction://hlinksldjump"/>
              </a:rPr>
              <a:t>Resources</a:t>
            </a:r>
            <a:r>
              <a:rPr sz="1100" spc="-10" dirty="0">
                <a:latin typeface="Calibri"/>
                <a:cs typeface="Calibri"/>
                <a:hlinkClick r:id="rId13" action="ppaction://hlinksldjump"/>
              </a:rPr>
              <a:t>................................................................................................................</a:t>
            </a:r>
            <a:r>
              <a:rPr sz="1100" spc="130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3" action="ppaction://hlinksldjump"/>
              </a:rPr>
              <a:t>29</a:t>
            </a:r>
            <a:endParaRPr sz="1100">
              <a:latin typeface="Calibri"/>
              <a:cs typeface="Calibri"/>
            </a:endParaRPr>
          </a:p>
          <a:p>
            <a:pPr marL="571500" lvl="1" indent="-4191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571500" algn="l"/>
              </a:tabLst>
            </a:pPr>
            <a:r>
              <a:rPr sz="1100" b="1" dirty="0">
                <a:latin typeface="Times New Roman"/>
                <a:cs typeface="Times New Roman"/>
                <a:hlinkClick r:id="rId14" action="ppaction://hlinksldjump"/>
              </a:rPr>
              <a:t>Project</a:t>
            </a:r>
            <a:r>
              <a:rPr sz="1100" b="1" spc="130" dirty="0">
                <a:latin typeface="Times New Roman"/>
                <a:cs typeface="Times New Roman"/>
                <a:hlinkClick r:id="rId14" action="ppaction://hlinksldjump"/>
              </a:rPr>
              <a:t>  </a:t>
            </a:r>
            <a:r>
              <a:rPr sz="1100" b="1" spc="-10" dirty="0">
                <a:latin typeface="Times New Roman"/>
                <a:cs typeface="Times New Roman"/>
                <a:hlinkClick r:id="rId14" action="ppaction://hlinksldjump"/>
              </a:rPr>
              <a:t>Budget</a:t>
            </a:r>
            <a:r>
              <a:rPr sz="1100" b="1" spc="35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4" action="ppaction://hlinksldjump"/>
              </a:rPr>
              <a:t>.....................................................................................................................</a:t>
            </a:r>
            <a:r>
              <a:rPr sz="1100" spc="55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4" action="ppaction://hlinksldjump"/>
              </a:rPr>
              <a:t>31</a:t>
            </a:r>
            <a:endParaRPr sz="1100">
              <a:latin typeface="Calibri"/>
              <a:cs typeface="Calibri"/>
            </a:endParaRPr>
          </a:p>
          <a:p>
            <a:pPr marL="571500" lvl="1" indent="-4191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71500" algn="l"/>
              </a:tabLst>
            </a:pPr>
            <a:r>
              <a:rPr sz="1100" b="1" dirty="0">
                <a:latin typeface="Times New Roman"/>
                <a:cs typeface="Times New Roman"/>
                <a:hlinkClick r:id="rId14" action="ppaction://hlinksldjump"/>
              </a:rPr>
              <a:t>Chapter</a:t>
            </a:r>
            <a:r>
              <a:rPr sz="1100" b="1" spc="340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14" action="ppaction://hlinksldjump"/>
              </a:rPr>
              <a:t>Summary</a:t>
            </a:r>
            <a:r>
              <a:rPr sz="1100" b="1" spc="310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4" action="ppaction://hlinksldjump"/>
              </a:rPr>
              <a:t>..............................................................................................................</a:t>
            </a:r>
            <a:r>
              <a:rPr sz="1100" spc="-15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4" action="ppaction://hlinksldjump"/>
              </a:rPr>
              <a:t>31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40"/>
              </a:spcBef>
            </a:pPr>
            <a:r>
              <a:rPr sz="1100" b="1" spc="-10" dirty="0">
                <a:latin typeface="Times New Roman"/>
                <a:cs typeface="Times New Roman"/>
                <a:hlinkClick r:id="rId15" action="ppaction://hlinksldjump"/>
              </a:rPr>
              <a:t>References</a:t>
            </a:r>
            <a:r>
              <a:rPr sz="1100" spc="-10" dirty="0">
                <a:latin typeface="Calibri"/>
                <a:cs typeface="Calibri"/>
                <a:hlinkClick r:id="rId15" action="ppaction://hlinksldjump"/>
              </a:rPr>
              <a:t>........................................................................................................................................</a:t>
            </a:r>
            <a:r>
              <a:rPr sz="1100" spc="415" dirty="0">
                <a:latin typeface="Calibri"/>
                <a:cs typeface="Calibri"/>
                <a:hlinkClick r:id="rId15" action="ppaction://hlinksldjump"/>
              </a:rPr>
              <a:t>  </a:t>
            </a:r>
            <a:r>
              <a:rPr sz="1100" spc="-25" dirty="0">
                <a:latin typeface="Calibri"/>
                <a:cs typeface="Calibri"/>
                <a:hlinkClick r:id="rId15" action="ppaction://hlinksldjump"/>
              </a:rPr>
              <a:t>32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0"/>
              </a:spcBef>
            </a:pPr>
            <a:r>
              <a:rPr sz="1100" spc="-10" dirty="0">
                <a:latin typeface="Times New Roman"/>
                <a:cs typeface="Times New Roman"/>
                <a:hlinkClick r:id="rId16" action="ppaction://hlinksldjump"/>
              </a:rPr>
              <a:t>APPENDIX</a:t>
            </a:r>
            <a:r>
              <a:rPr sz="1100" spc="-10" dirty="0">
                <a:latin typeface="Calibri"/>
                <a:cs typeface="Calibri"/>
                <a:hlinkClick r:id="rId16" action="ppaction://hlinksldjump"/>
              </a:rPr>
              <a:t>.......................................................................................................................................</a:t>
            </a:r>
            <a:r>
              <a:rPr sz="1100" spc="360" dirty="0">
                <a:latin typeface="Calibri"/>
                <a:cs typeface="Calibri"/>
                <a:hlinkClick r:id="rId16" action="ppaction://hlinksldjump"/>
              </a:rPr>
              <a:t>  </a:t>
            </a:r>
            <a:r>
              <a:rPr sz="1100" spc="-25" dirty="0">
                <a:latin typeface="Calibri"/>
                <a:cs typeface="Calibri"/>
                <a:hlinkClick r:id="rId16" action="ppaction://hlinksldjump"/>
              </a:rPr>
              <a:t>33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40"/>
              </a:spcBef>
            </a:pPr>
            <a:r>
              <a:rPr sz="1100" spc="-20" dirty="0">
                <a:latin typeface="Times New Roman"/>
                <a:cs typeface="Times New Roman"/>
                <a:hlinkClick r:id="rId16" action="ppaction://hlinksldjump"/>
              </a:rPr>
              <a:t>QUESTIONAIRE</a:t>
            </a:r>
            <a:r>
              <a:rPr sz="1100" spc="175" dirty="0">
                <a:latin typeface="Times New Roman"/>
                <a:cs typeface="Times New Roman"/>
                <a:hlinkClick r:id="rId16" action="ppaction://hlinksldjump"/>
              </a:rPr>
              <a:t>  </a:t>
            </a:r>
            <a:r>
              <a:rPr sz="1100" spc="-10" dirty="0">
                <a:latin typeface="Calibri"/>
                <a:cs typeface="Calibri"/>
                <a:hlinkClick r:id="rId16" action="ppaction://hlinksldjump"/>
              </a:rPr>
              <a:t>.........................................................................................................................</a:t>
            </a:r>
            <a:r>
              <a:rPr sz="1100" spc="220" dirty="0"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6" action="ppaction://hlinksldjump"/>
              </a:rPr>
              <a:t>33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0"/>
              </a:spcBef>
            </a:pPr>
            <a:r>
              <a:rPr sz="1100" spc="-10" dirty="0">
                <a:latin typeface="Times New Roman"/>
                <a:cs typeface="Times New Roman"/>
                <a:hlinkClick r:id="rId17" action="ppaction://hlinksldjump"/>
              </a:rPr>
              <a:t>INTERVIEW</a:t>
            </a:r>
            <a:r>
              <a:rPr sz="1100" spc="175" dirty="0">
                <a:latin typeface="Times New Roman"/>
                <a:cs typeface="Times New Roman"/>
                <a:hlinkClick r:id="rId17" action="ppaction://hlinksldjump"/>
              </a:rPr>
              <a:t>  </a:t>
            </a:r>
            <a:r>
              <a:rPr sz="1100" spc="-10" dirty="0">
                <a:latin typeface="Calibri"/>
                <a:cs typeface="Calibri"/>
                <a:hlinkClick r:id="rId17" action="ppaction://hlinksldjump"/>
              </a:rPr>
              <a:t>................................................................................................................................</a:t>
            </a:r>
            <a:r>
              <a:rPr sz="1100" spc="195" dirty="0">
                <a:latin typeface="Calibri"/>
                <a:cs typeface="Calibri"/>
                <a:hlinkClick r:id="rId17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7" action="ppaction://hlinksldjump"/>
              </a:rPr>
              <a:t>34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pc="-20" dirty="0"/>
              <a:t>viii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346961"/>
            <a:ext cx="5752465" cy="271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LIST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FIGURES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dirty="0">
                <a:latin typeface="Times New Roman"/>
                <a:cs typeface="Times New Roman"/>
                <a:hlinkClick r:id="rId2" action="ppaction://hlinksldjump"/>
              </a:rPr>
              <a:t>Figure</a:t>
            </a:r>
            <a:r>
              <a:rPr sz="1100" spc="-1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1100" spc="-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2" action="ppaction://hlinksldjump"/>
              </a:rPr>
              <a:t>dfd</a:t>
            </a:r>
            <a:r>
              <a:rPr sz="1100" spc="-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2" action="ppaction://hlinksldjump"/>
              </a:rPr>
              <a:t>diagram</a:t>
            </a:r>
            <a:r>
              <a:rPr sz="1100" spc="-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2" action="ppaction://hlinksldjump"/>
              </a:rPr>
              <a:t>level</a:t>
            </a:r>
            <a:r>
              <a:rPr sz="1100" spc="-2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2" action="ppaction://hlinksldjump"/>
              </a:rPr>
              <a:t>0</a:t>
            </a:r>
            <a:r>
              <a:rPr sz="1100" spc="-15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</a:t>
            </a:r>
            <a:r>
              <a:rPr sz="1100" spc="-15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100" spc="-25" dirty="0">
                <a:latin typeface="Times New Roman"/>
                <a:cs typeface="Times New Roman"/>
                <a:hlinkClick r:id="rId2" action="ppaction://hlinksldjump"/>
              </a:rPr>
              <a:t>15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</a:pPr>
            <a:r>
              <a:rPr sz="1100" dirty="0">
                <a:latin typeface="Times New Roman"/>
                <a:cs typeface="Times New Roman"/>
              </a:rPr>
              <a:t>Figure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dfd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diagram level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1Figure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dfd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diagram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...................................................................</a:t>
            </a:r>
            <a:r>
              <a:rPr sz="1100" spc="-15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15 </a:t>
            </a:r>
            <a:r>
              <a:rPr sz="1100" dirty="0">
                <a:latin typeface="Times New Roman"/>
                <a:cs typeface="Times New Roman"/>
                <a:hlinkClick r:id="rId3" action="ppaction://hlinksldjump"/>
              </a:rPr>
              <a:t>Figure</a:t>
            </a:r>
            <a:r>
              <a:rPr sz="1100" spc="-1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3" action="ppaction://hlinksldjump"/>
              </a:rPr>
              <a:t>4</a:t>
            </a:r>
            <a:r>
              <a:rPr sz="1100" spc="-1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3" action="ppaction://hlinksldjump"/>
              </a:rPr>
              <a:t>flowchart diagram...................................................................................................................</a:t>
            </a:r>
            <a:r>
              <a:rPr sz="1100" spc="-15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100" spc="-25" dirty="0">
                <a:latin typeface="Times New Roman"/>
                <a:cs typeface="Times New Roman"/>
                <a:hlinkClick r:id="rId3" action="ppaction://hlinksldjump"/>
              </a:rPr>
              <a:t>19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100" dirty="0">
                <a:latin typeface="Times New Roman"/>
                <a:cs typeface="Times New Roman"/>
                <a:hlinkClick r:id="rId4" action="ppaction://hlinksldjump"/>
              </a:rPr>
              <a:t>Figure</a:t>
            </a:r>
            <a:r>
              <a:rPr sz="1100" spc="26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4" action="ppaction://hlinksldjump"/>
              </a:rPr>
              <a:t>5</a:t>
            </a:r>
            <a:r>
              <a:rPr sz="1100" spc="26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4" action="ppaction://hlinksldjump"/>
              </a:rPr>
              <a:t>work</a:t>
            </a:r>
            <a:r>
              <a:rPr sz="1100" spc="26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4" action="ppaction://hlinksldjump"/>
              </a:rPr>
              <a:t>flow</a:t>
            </a:r>
            <a:r>
              <a:rPr sz="1100" spc="25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100" spc="-10" dirty="0">
                <a:latin typeface="Times New Roman"/>
                <a:cs typeface="Times New Roman"/>
                <a:hlinkClick r:id="rId4" action="ppaction://hlinksldjump"/>
              </a:rPr>
              <a:t>diagram..................................................................................................................</a:t>
            </a:r>
            <a:r>
              <a:rPr sz="1100" spc="-4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100" spc="-25" dirty="0">
                <a:latin typeface="Times New Roman"/>
                <a:cs typeface="Times New Roman"/>
                <a:hlinkClick r:id="rId4" action="ppaction://hlinksldjump"/>
              </a:rPr>
              <a:t>20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latin typeface="Times New Roman"/>
                <a:cs typeface="Times New Roman"/>
                <a:hlinkClick r:id="rId5" action="ppaction://hlinksldjump"/>
              </a:rPr>
              <a:t>Figure</a:t>
            </a:r>
            <a:r>
              <a:rPr sz="1100" spc="1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5" action="ppaction://hlinksldjump"/>
              </a:rPr>
              <a:t>6</a:t>
            </a:r>
            <a:r>
              <a:rPr sz="1100" spc="1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5" action="ppaction://hlinksldjump"/>
              </a:rPr>
              <a:t>database </a:t>
            </a:r>
            <a:r>
              <a:rPr sz="1100" spc="-10" dirty="0">
                <a:latin typeface="Times New Roman"/>
                <a:cs typeface="Times New Roman"/>
                <a:hlinkClick r:id="rId5" action="ppaction://hlinksldjump"/>
              </a:rPr>
              <a:t>diagram</a:t>
            </a:r>
            <a:r>
              <a:rPr sz="1100" spc="-7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....................................................................................................................</a:t>
            </a:r>
            <a:r>
              <a:rPr sz="1100" spc="-15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100" spc="-25" dirty="0">
                <a:latin typeface="Times New Roman"/>
                <a:cs typeface="Times New Roman"/>
                <a:hlinkClick r:id="rId5" action="ppaction://hlinksldjump"/>
              </a:rPr>
              <a:t>21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dirty="0">
                <a:latin typeface="Times New Roman"/>
                <a:cs typeface="Times New Roman"/>
                <a:hlinkClick r:id="rId6" action="ppaction://hlinksldjump"/>
              </a:rPr>
              <a:t>Figure</a:t>
            </a:r>
            <a:r>
              <a:rPr sz="1100" spc="-1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6" action="ppaction://hlinksldjump"/>
              </a:rPr>
              <a:t>7</a:t>
            </a:r>
            <a:r>
              <a:rPr sz="1100" spc="-1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6" action="ppaction://hlinksldjump"/>
              </a:rPr>
              <a:t>sequence</a:t>
            </a:r>
            <a:r>
              <a:rPr sz="1100" spc="-1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6" action="ppaction://hlinksldjump"/>
              </a:rPr>
              <a:t>diagram</a:t>
            </a:r>
            <a:r>
              <a:rPr sz="1100" spc="-4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...................................................................................................................</a:t>
            </a:r>
            <a:r>
              <a:rPr sz="1100" spc="-15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100" spc="-25" dirty="0">
                <a:latin typeface="Times New Roman"/>
                <a:cs typeface="Times New Roman"/>
                <a:hlinkClick r:id="rId6" action="ppaction://hlinksldjump"/>
              </a:rPr>
              <a:t>22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dirty="0">
                <a:latin typeface="Times New Roman"/>
                <a:cs typeface="Times New Roman"/>
                <a:hlinkClick r:id="rId7" action="ppaction://hlinksldjump"/>
              </a:rPr>
              <a:t>Figure</a:t>
            </a:r>
            <a:r>
              <a:rPr sz="1100" spc="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7" action="ppaction://hlinksldjump"/>
              </a:rPr>
              <a:t>8</a:t>
            </a:r>
            <a:r>
              <a:rPr sz="1100" spc="1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7" action="ppaction://hlinksldjump"/>
              </a:rPr>
              <a:t>collaboration</a:t>
            </a:r>
            <a:r>
              <a:rPr sz="1100" spc="-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100" spc="-10" dirty="0">
                <a:latin typeface="Times New Roman"/>
                <a:cs typeface="Times New Roman"/>
                <a:hlinkClick r:id="rId7" action="ppaction://hlinksldjump"/>
              </a:rPr>
              <a:t>diagram</a:t>
            </a:r>
            <a:r>
              <a:rPr sz="1100" spc="-15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7" action="ppaction://hlinksldjump"/>
              </a:rPr>
              <a:t>.............................................................................................................</a:t>
            </a:r>
            <a:r>
              <a:rPr sz="1100" spc="-15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100" spc="-25" dirty="0">
                <a:latin typeface="Times New Roman"/>
                <a:cs typeface="Times New Roman"/>
                <a:hlinkClick r:id="rId7" action="ppaction://hlinksldjump"/>
              </a:rPr>
              <a:t>23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latin typeface="Times New Roman"/>
                <a:cs typeface="Times New Roman"/>
                <a:hlinkClick r:id="rId8" action="ppaction://hlinksldjump"/>
              </a:rPr>
              <a:t>Figure</a:t>
            </a:r>
            <a:r>
              <a:rPr sz="1100" spc="-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8" action="ppaction://hlinksldjump"/>
              </a:rPr>
              <a:t>9</a:t>
            </a:r>
            <a:r>
              <a:rPr sz="1100" spc="1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8" action="ppaction://hlinksldjump"/>
              </a:rPr>
              <a:t>back</a:t>
            </a:r>
            <a:r>
              <a:rPr sz="1100" spc="1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8" action="ppaction://hlinksldjump"/>
              </a:rPr>
              <a:t>end..................................................................................................................................</a:t>
            </a:r>
            <a:r>
              <a:rPr sz="1100" spc="-15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100" spc="-25" dirty="0">
                <a:latin typeface="Times New Roman"/>
                <a:cs typeface="Times New Roman"/>
                <a:hlinkClick r:id="rId8" action="ppaction://hlinksldjump"/>
              </a:rPr>
              <a:t>25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dirty="0">
                <a:latin typeface="Times New Roman"/>
                <a:cs typeface="Times New Roman"/>
                <a:hlinkClick r:id="rId9" action="ppaction://hlinksldjump"/>
              </a:rPr>
              <a:t>Figure</a:t>
            </a:r>
            <a:r>
              <a:rPr sz="1100" spc="-1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9" action="ppaction://hlinksldjump"/>
              </a:rPr>
              <a:t>10</a:t>
            </a:r>
            <a:r>
              <a:rPr sz="1100" spc="-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9" action="ppaction://hlinksldjump"/>
              </a:rPr>
              <a:t>database</a:t>
            </a:r>
            <a:r>
              <a:rPr sz="1100" spc="-1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9" action="ppaction://hlinksldjump"/>
              </a:rPr>
              <a:t>technology..............................................................................................................</a:t>
            </a:r>
            <a:r>
              <a:rPr sz="1100" spc="-15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100" spc="-25" dirty="0">
                <a:latin typeface="Times New Roman"/>
                <a:cs typeface="Times New Roman"/>
                <a:hlinkClick r:id="rId9" action="ppaction://hlinksldjump"/>
              </a:rPr>
              <a:t>26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dirty="0">
                <a:latin typeface="Times New Roman"/>
                <a:cs typeface="Times New Roman"/>
                <a:hlinkClick r:id="rId9" action="ppaction://hlinksldjump"/>
              </a:rPr>
              <a:t>Figure</a:t>
            </a:r>
            <a:r>
              <a:rPr sz="1100" spc="-2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9" action="ppaction://hlinksldjump"/>
              </a:rPr>
              <a:t>11</a:t>
            </a:r>
            <a:r>
              <a:rPr sz="1100" spc="-3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9" action="ppaction://hlinksldjump"/>
              </a:rPr>
              <a:t>database</a:t>
            </a:r>
            <a:r>
              <a:rPr sz="1100" spc="-3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100" dirty="0">
                <a:latin typeface="Times New Roman"/>
                <a:cs typeface="Times New Roman"/>
                <a:hlinkClick r:id="rId9" action="ppaction://hlinksldjump"/>
              </a:rPr>
              <a:t>................................................................................................................................</a:t>
            </a:r>
            <a:r>
              <a:rPr sz="1100" spc="-15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100" spc="-25" dirty="0">
                <a:latin typeface="Times New Roman"/>
                <a:cs typeface="Times New Roman"/>
                <a:hlinkClick r:id="rId9" action="ppaction://hlinksldjump"/>
              </a:rPr>
              <a:t>26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192136"/>
            <a:ext cx="5753735" cy="735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LIST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TABLES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100" spc="-20" dirty="0">
                <a:latin typeface="Calibri"/>
                <a:cs typeface="Calibri"/>
                <a:hlinkClick r:id="rId10" action="ppaction://hlinksldjump"/>
              </a:rPr>
              <a:t>Table</a:t>
            </a:r>
            <a:r>
              <a:rPr sz="1100" spc="220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10" action="ppaction://hlinksldjump"/>
              </a:rPr>
              <a:t>1:</a:t>
            </a:r>
            <a:r>
              <a:rPr sz="1100" spc="225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10" action="ppaction://hlinksldjump"/>
              </a:rPr>
              <a:t>Project</a:t>
            </a:r>
            <a:r>
              <a:rPr sz="1100" spc="254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0" action="ppaction://hlinksldjump"/>
              </a:rPr>
              <a:t>Schedule</a:t>
            </a:r>
            <a:r>
              <a:rPr sz="1100" spc="-5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......................................................................................................................</a:t>
            </a:r>
            <a:r>
              <a:rPr sz="1100" spc="-40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0" action="ppaction://hlinksldjump"/>
              </a:rPr>
              <a:t>29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20" dirty="0">
                <a:latin typeface="Calibri"/>
                <a:cs typeface="Calibri"/>
                <a:hlinkClick r:id="rId11" action="ppaction://hlinksldjump"/>
              </a:rPr>
              <a:t>Table</a:t>
            </a:r>
            <a:r>
              <a:rPr sz="1100" spc="290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11" action="ppaction://hlinksldjump"/>
              </a:rPr>
              <a:t>2:Project</a:t>
            </a:r>
            <a:r>
              <a:rPr sz="1100" spc="330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1" action="ppaction://hlinksldjump"/>
              </a:rPr>
              <a:t>Budget</a:t>
            </a:r>
            <a:r>
              <a:rPr sz="1100" spc="90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1" action="ppaction://hlinksldjump"/>
              </a:rPr>
              <a:t>.......................................................................................................................... </a:t>
            </a:r>
            <a:r>
              <a:rPr sz="1100" spc="-25" dirty="0">
                <a:latin typeface="Calibri"/>
                <a:cs typeface="Calibri"/>
                <a:hlinkClick r:id="rId11" action="ppaction://hlinksldjump"/>
              </a:rPr>
              <a:t>31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9729</Words>
  <Application>Microsoft Office PowerPoint</Application>
  <PresentationFormat>Custom</PresentationFormat>
  <Paragraphs>634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Ben Ng'ang'a</dc:creator>
  <cp:lastModifiedBy>Ben Ng'ang'a</cp:lastModifiedBy>
  <cp:revision>1</cp:revision>
  <dcterms:created xsi:type="dcterms:W3CDTF">2024-12-09T07:52:33Z</dcterms:created>
  <dcterms:modified xsi:type="dcterms:W3CDTF">2024-12-09T10:33:16Z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2024-12-09T00:00:00Z</vt:filetime>
  </property>
  <property fmtid="{D5CDD505-2E9C-101B-9397-08002B2CF9AE}" pid="3" name="Creator">
    <vt:lpwstr>Microsoft® Word LTSC</vt:lpwstr>
  </property>
  <property fmtid="{D5CDD505-2E9C-101B-9397-08002B2CF9AE}" pid="4" name="LastSaved">
    <vt:filetime>2024-12-09T00:00:00Z</vt:filetime>
  </property>
  <property fmtid="{D5CDD505-2E9C-101B-9397-08002B2CF9AE}" pid="5" name="Producer">
    <vt:lpwstr>Microsoft® Word LTSC</vt:lpwstr>
  </property>
</Properties>
</file>