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8" r:id="rId3"/>
    <p:sldId id="264" r:id="rId4"/>
    <p:sldId id="265" r:id="rId5"/>
    <p:sldId id="266" r:id="rId6"/>
    <p:sldId id="267" r:id="rId7"/>
    <p:sldId id="269" r:id="rId8"/>
    <p:sldId id="270" r:id="rId9"/>
    <p:sldId id="271" r:id="rId10"/>
    <p:sldId id="272" r:id="rId11"/>
    <p:sldId id="273" r:id="rId12"/>
    <p:sldId id="274" r:id="rId13"/>
    <p:sldId id="275" r:id="rId14"/>
    <p:sldId id="276" r:id="rId15"/>
    <p:sldId id="277" r:id="rId16"/>
    <p:sldId id="278" r:id="rId17"/>
    <p:sldId id="284" r:id="rId18"/>
    <p:sldId id="285" r:id="rId19"/>
    <p:sldId id="286" r:id="rId20"/>
    <p:sldId id="287" r:id="rId21"/>
    <p:sldId id="281" r:id="rId22"/>
    <p:sldId id="282" r:id="rId23"/>
    <p:sldId id="279" r:id="rId24"/>
    <p:sldId id="280" r:id="rId25"/>
    <p:sldId id="283" r:id="rId26"/>
    <p:sldId id="288" r:id="rId27"/>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631" autoAdjust="0"/>
  </p:normalViewPr>
  <p:slideViewPr>
    <p:cSldViewPr snapToGrid="0">
      <p:cViewPr varScale="1">
        <p:scale>
          <a:sx n="43" d="100"/>
          <a:sy n="43" d="100"/>
        </p:scale>
        <p:origin x="177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00B86-B525-47B1-B68B-22626437D3C8}" type="datetimeFigureOut">
              <a:rPr lang="en-KE" smtClean="0"/>
              <a:t>09/12/2024</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B66E5-C73C-4623-9993-909EAE4FB9AC}" type="slidenum">
              <a:rPr lang="en-KE" smtClean="0"/>
              <a:t>‹#›</a:t>
            </a:fld>
            <a:endParaRPr lang="en-KE"/>
          </a:p>
        </p:txBody>
      </p:sp>
    </p:spTree>
    <p:extLst>
      <p:ext uri="{BB962C8B-B14F-4D97-AF65-F5344CB8AC3E}">
        <p14:creationId xmlns:p14="http://schemas.microsoft.com/office/powerpoint/2010/main" val="4178503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2</a:t>
            </a:fld>
            <a:endParaRPr lang="en-KE"/>
          </a:p>
        </p:txBody>
      </p:sp>
    </p:spTree>
    <p:extLst>
      <p:ext uri="{BB962C8B-B14F-4D97-AF65-F5344CB8AC3E}">
        <p14:creationId xmlns:p14="http://schemas.microsoft.com/office/powerpoint/2010/main" val="1596122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11</a:t>
            </a:fld>
            <a:endParaRPr lang="en-KE"/>
          </a:p>
        </p:txBody>
      </p:sp>
    </p:spTree>
    <p:extLst>
      <p:ext uri="{BB962C8B-B14F-4D97-AF65-F5344CB8AC3E}">
        <p14:creationId xmlns:p14="http://schemas.microsoft.com/office/powerpoint/2010/main" val="4007041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15</a:t>
            </a:fld>
            <a:endParaRPr lang="en-KE"/>
          </a:p>
        </p:txBody>
      </p:sp>
    </p:spTree>
    <p:extLst>
      <p:ext uri="{BB962C8B-B14F-4D97-AF65-F5344CB8AC3E}">
        <p14:creationId xmlns:p14="http://schemas.microsoft.com/office/powerpoint/2010/main" val="3316958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16</a:t>
            </a:fld>
            <a:endParaRPr lang="en-KE"/>
          </a:p>
        </p:txBody>
      </p:sp>
    </p:spTree>
    <p:extLst>
      <p:ext uri="{BB962C8B-B14F-4D97-AF65-F5344CB8AC3E}">
        <p14:creationId xmlns:p14="http://schemas.microsoft.com/office/powerpoint/2010/main" val="3454109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17</a:t>
            </a:fld>
            <a:endParaRPr lang="en-KE"/>
          </a:p>
        </p:txBody>
      </p:sp>
    </p:spTree>
    <p:extLst>
      <p:ext uri="{BB962C8B-B14F-4D97-AF65-F5344CB8AC3E}">
        <p14:creationId xmlns:p14="http://schemas.microsoft.com/office/powerpoint/2010/main" val="1439496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18</a:t>
            </a:fld>
            <a:endParaRPr lang="en-KE"/>
          </a:p>
        </p:txBody>
      </p:sp>
    </p:spTree>
    <p:extLst>
      <p:ext uri="{BB962C8B-B14F-4D97-AF65-F5344CB8AC3E}">
        <p14:creationId xmlns:p14="http://schemas.microsoft.com/office/powerpoint/2010/main" val="1630805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19</a:t>
            </a:fld>
            <a:endParaRPr lang="en-KE"/>
          </a:p>
        </p:txBody>
      </p:sp>
    </p:spTree>
    <p:extLst>
      <p:ext uri="{BB962C8B-B14F-4D97-AF65-F5344CB8AC3E}">
        <p14:creationId xmlns:p14="http://schemas.microsoft.com/office/powerpoint/2010/main" val="1909695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KE" sz="1800" kern="100">
                <a:effectLst/>
                <a:latin typeface="Times New Roman" panose="02020603050405020304" pitchFamily="18" charset="0"/>
                <a:ea typeface="Calibri" panose="020F0502020204030204" pitchFamily="34" charset="0"/>
                <a:cs typeface="Times New Roman" panose="02020603050405020304" pitchFamily="18" charset="0"/>
              </a:rPr>
              <a:t>The total cost for the project is </a:t>
            </a:r>
            <a:r>
              <a:rPr lang="en-KE" sz="1800" b="1" kern="100">
                <a:effectLst/>
                <a:latin typeface="Times New Roman" panose="02020603050405020304" pitchFamily="18" charset="0"/>
                <a:ea typeface="Calibri" panose="020F0502020204030204" pitchFamily="34" charset="0"/>
                <a:cs typeface="Times New Roman" panose="02020603050405020304" pitchFamily="18" charset="0"/>
              </a:rPr>
              <a:t>KES 1,226,500</a:t>
            </a:r>
            <a:r>
              <a:rPr lang="en-KE" sz="1800" kern="100">
                <a:effectLst/>
                <a:latin typeface="Times New Roman" panose="02020603050405020304" pitchFamily="18" charset="0"/>
                <a:ea typeface="Calibri" panose="020F0502020204030204" pitchFamily="34" charset="0"/>
                <a:cs typeface="Times New Roman" panose="02020603050405020304" pitchFamily="18" charset="0"/>
              </a:rPr>
              <a:t>, including a contingency fund to manage unexpected expenses.</a:t>
            </a:r>
            <a:endParaRPr lang="en-KE"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26</a:t>
            </a:fld>
            <a:endParaRPr lang="en-KE"/>
          </a:p>
        </p:txBody>
      </p:sp>
    </p:spTree>
    <p:extLst>
      <p:ext uri="{BB962C8B-B14F-4D97-AF65-F5344CB8AC3E}">
        <p14:creationId xmlns:p14="http://schemas.microsoft.com/office/powerpoint/2010/main" val="3826727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KE" sz="1200" dirty="0">
                <a:effectLst/>
                <a:latin typeface="Times New Roman" panose="02020603050405020304" pitchFamily="18" charset="0"/>
                <a:ea typeface="Calibri" panose="020F0502020204030204" pitchFamily="34" charset="0"/>
              </a:rPr>
              <a:t>. These technologies work in terms of ease of entry and exit and the accurate availability of parking information in real time to the end-user with convenience. Furthermore, multiple payment systems and secure data management will also be the essential things for the drivers, since people have different perspectives on data security. </a:t>
            </a:r>
            <a:endParaRPr lang="en-US" sz="12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This CPMS in Thika Road Mall will ease the challenges of few parking spaces, ensuring that the maximum utilization of the spaces is achieved, and curb side and illegal parking are minimized, hence reducing congestion and pollution. This will ensure drivers quickly find parking spots with the ability to search out quickly, reducing time wastage, thus curtailing traffic congestion. The introduction of dynamic pricing mechanisms and cashless transactions can optimize the revenues for the mall and improve customer satisfaction while helping boost the economy. By addressing these issues, a well-designed CPMS will go a long way toward making Thika Road Mall a model for accessible, efficient, and sustainable parking management, offering a modern solution to urban transportation's pressing challenges.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KE" dirty="0"/>
          </a:p>
          <a:p>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3</a:t>
            </a:fld>
            <a:endParaRPr lang="en-KE"/>
          </a:p>
        </p:txBody>
      </p:sp>
    </p:spTree>
    <p:extLst>
      <p:ext uri="{BB962C8B-B14F-4D97-AF65-F5344CB8AC3E}">
        <p14:creationId xmlns:p14="http://schemas.microsoft.com/office/powerpoint/2010/main" val="1014697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E" sz="1200" kern="100" dirty="0">
                <a:effectLst/>
                <a:latin typeface="Times New Roman" panose="02020603050405020304" pitchFamily="18" charset="0"/>
                <a:ea typeface="Calibri" panose="020F0502020204030204" pitchFamily="34" charset="0"/>
                <a:cs typeface="Times New Roman" panose="02020603050405020304" pitchFamily="18" charset="0"/>
              </a:rPr>
              <a:t>. However, implementing a parking management system requires careful planning and consideration to ensure that it meets the specific needs and objectives of the organization</a:t>
            </a:r>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4</a:t>
            </a:fld>
            <a:endParaRPr lang="en-KE"/>
          </a:p>
        </p:txBody>
      </p:sp>
    </p:spTree>
    <p:extLst>
      <p:ext uri="{BB962C8B-B14F-4D97-AF65-F5344CB8AC3E}">
        <p14:creationId xmlns:p14="http://schemas.microsoft.com/office/powerpoint/2010/main" val="7117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spcAft>
                <a:spcPts val="800"/>
              </a:spcAft>
            </a:pPr>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5</a:t>
            </a:fld>
            <a:endParaRPr lang="en-KE"/>
          </a:p>
        </p:txBody>
      </p:sp>
    </p:spTree>
    <p:extLst>
      <p:ext uri="{BB962C8B-B14F-4D97-AF65-F5344CB8AC3E}">
        <p14:creationId xmlns:p14="http://schemas.microsoft.com/office/powerpoint/2010/main" val="4103566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JUSTIFICATION</a:t>
            </a:r>
          </a:p>
          <a:p>
            <a:pPr algn="just">
              <a:lnSpc>
                <a:spcPct val="150000"/>
              </a:lnSpc>
              <a:spcAft>
                <a:spcPts val="800"/>
              </a:spcAft>
            </a:pP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In 2004, </a:t>
            </a:r>
            <a:r>
              <a:rPr lang="en-KE" sz="1800" kern="100" dirty="0" err="1">
                <a:effectLst/>
                <a:latin typeface="Times New Roman" panose="02020603050405020304" pitchFamily="18" charset="0"/>
                <a:ea typeface="Calibri" panose="020F0502020204030204" pitchFamily="34" charset="0"/>
                <a:cs typeface="Times New Roman" panose="02020603050405020304" pitchFamily="18" charset="0"/>
              </a:rPr>
              <a:t>Funck</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 et al proposed a system that uses CCTV cameras that are fitted in car-parks to automatically detect car parking spaces. In 2006, Zheng et al developed a system using crossbow motes, which have a low unit cost, to enable a car detecting entry to the car park and efficiently guiding the driver to an empty parking space through signs displayed to the driver.</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KE" sz="1800" dirty="0">
                <a:effectLst/>
                <a:latin typeface="Times New Roman" panose="02020603050405020304" pitchFamily="18" charset="0"/>
                <a:ea typeface="Calibri" panose="020F0502020204030204" pitchFamily="34" charset="0"/>
              </a:rPr>
              <a:t>Also, in 2014 </a:t>
            </a:r>
            <a:r>
              <a:rPr lang="en-KE" sz="1800" dirty="0" err="1">
                <a:effectLst/>
                <a:latin typeface="Times New Roman" panose="02020603050405020304" pitchFamily="18" charset="0"/>
                <a:ea typeface="Calibri" panose="020F0502020204030204" pitchFamily="34" charset="0"/>
              </a:rPr>
              <a:t>Fraifer</a:t>
            </a:r>
            <a:r>
              <a:rPr lang="en-KE" sz="1800" dirty="0">
                <a:effectLst/>
                <a:latin typeface="Times New Roman" panose="02020603050405020304" pitchFamily="18" charset="0"/>
                <a:ea typeface="Calibri" panose="020F0502020204030204" pitchFamily="34" charset="0"/>
              </a:rPr>
              <a:t> and </a:t>
            </a:r>
            <a:r>
              <a:rPr lang="en-KE" sz="1800" dirty="0" err="1">
                <a:effectLst/>
                <a:latin typeface="Times New Roman" panose="02020603050405020304" pitchFamily="18" charset="0"/>
                <a:ea typeface="Calibri" panose="020F0502020204030204" pitchFamily="34" charset="0"/>
              </a:rPr>
              <a:t>Fernström</a:t>
            </a:r>
            <a:r>
              <a:rPr lang="en-KE" sz="1800" dirty="0">
                <a:effectLst/>
                <a:latin typeface="Times New Roman" panose="02020603050405020304" pitchFamily="18" charset="0"/>
                <a:ea typeface="Calibri" panose="020F0502020204030204" pitchFamily="34" charset="0"/>
              </a:rPr>
              <a:t> proposed smart car parking prototype using camera nodes and OpenCV algorithm to detect the parked cars to facilitate the service to the users. Pala and Nihat in 2007used RFID technology. </a:t>
            </a:r>
            <a:r>
              <a:rPr lang="en-KE" sz="1800" dirty="0" err="1">
                <a:effectLst/>
                <a:latin typeface="Times New Roman" panose="02020603050405020304" pitchFamily="18" charset="0"/>
                <a:ea typeface="Calibri" panose="020F0502020204030204" pitchFamily="34" charset="0"/>
              </a:rPr>
              <a:t>Kianpisheh</a:t>
            </a:r>
            <a:r>
              <a:rPr lang="en-KE" sz="1800" dirty="0">
                <a:effectLst/>
                <a:latin typeface="Times New Roman" panose="02020603050405020304" pitchFamily="18" charset="0"/>
                <a:ea typeface="Calibri" panose="020F0502020204030204" pitchFamily="34" charset="0"/>
              </a:rPr>
              <a:t> et al (2012) presented a smart parking system using an ultrasonic detector, with one sensor fixed in the ceiling above each parking space. Mathur et al (2009) discussed the research challenges relating to parking technology and proposed some possible solutions. In a centralized solution, cars are equipped with ultrasonic sensors, and when driving past parking spaces, they collect occupancy data and upload the data to the centralized database. The cars that want to park query the centralized database. </a:t>
            </a:r>
            <a:r>
              <a:rPr lang="en-KE" sz="1800" dirty="0" err="1">
                <a:effectLst/>
                <a:latin typeface="Times New Roman" panose="02020603050405020304" pitchFamily="18" charset="0"/>
                <a:ea typeface="Calibri" panose="020F0502020204030204" pitchFamily="34" charset="0"/>
              </a:rPr>
              <a:t>Hazrin</a:t>
            </a:r>
            <a:r>
              <a:rPr lang="en-KE" sz="1800" dirty="0">
                <a:effectLst/>
                <a:latin typeface="Times New Roman" panose="02020603050405020304" pitchFamily="18" charset="0"/>
                <a:ea typeface="Calibri" panose="020F0502020204030204" pitchFamily="34" charset="0"/>
              </a:rPr>
              <a:t> et al (2010) proposed a smart parking system using SMS, A parking reservation system was developed so that users could book their parking spots via SMS and using GPS. </a:t>
            </a:r>
            <a:r>
              <a:rPr lang="en-KE" sz="1800" dirty="0" err="1">
                <a:effectLst/>
                <a:latin typeface="Times New Roman" panose="02020603050405020304" pitchFamily="18" charset="0"/>
                <a:ea typeface="Calibri" panose="020F0502020204030204" pitchFamily="34" charset="0"/>
              </a:rPr>
              <a:t>Klappenecker</a:t>
            </a:r>
            <a:r>
              <a:rPr lang="en-KE" sz="1800" dirty="0">
                <a:effectLst/>
                <a:latin typeface="Times New Roman" panose="02020603050405020304" pitchFamily="18" charset="0"/>
                <a:ea typeface="Calibri" panose="020F0502020204030204" pitchFamily="34" charset="0"/>
              </a:rPr>
              <a:t> et al (2014) modelled a parking lot as a continuous-time Markov chain. The parking area was modelled as a grid, and schemes for information aggregation and dissemination over the grid were proposed. Lee et al in 2016 proposed the use of a combination of magnetic and ultrasonic sensors for accurate and reliable detection of vehicles in a parking lot, and also described a modified version of the min-max algorithm for the detection of vehicles using magnetometers</a:t>
            </a:r>
            <a:endParaRPr lang="en-KE"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SCOPE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research will reduce the time spent by drivers trying to search for a parking space. It is restricted as it requires strong servers in those places and also requires various drivers those owning personal cars and security personnel. You will need to know how to enable smooth operations of the parking management system as the duration of parking varies from one person to another. The research will take place in Thika Road mall (TRM) and Garden city mall. This research will take about 4 months to get all details.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6</a:t>
            </a:fld>
            <a:endParaRPr lang="en-KE"/>
          </a:p>
        </p:txBody>
      </p:sp>
    </p:spTree>
    <p:extLst>
      <p:ext uri="{BB962C8B-B14F-4D97-AF65-F5344CB8AC3E}">
        <p14:creationId xmlns:p14="http://schemas.microsoft.com/office/powerpoint/2010/main" val="1607051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spcAft>
                <a:spcPts val="800"/>
              </a:spcAft>
            </a:pP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Key Features: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tabLst>
                <a:tab pos="457200" algn="l"/>
              </a:tabLst>
            </a:pPr>
            <a:r>
              <a:rPr lang="en-KE" sz="1800" b="1" kern="100" dirty="0">
                <a:effectLst/>
                <a:latin typeface="Times New Roman" panose="02020603050405020304" pitchFamily="18" charset="0"/>
                <a:ea typeface="Calibri" panose="020F0502020204030204" pitchFamily="34" charset="0"/>
                <a:cs typeface="Times New Roman" panose="02020603050405020304" pitchFamily="18" charset="0"/>
              </a:rPr>
              <a:t>Automated Entry and Exit</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 Vehicles entering the parking area are recognized via RFID tags or license plate recognition (LPR) cameras. The system automatically records the entry time and directs drivers to available spaces.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tabLst>
                <a:tab pos="457200" algn="l"/>
              </a:tabLst>
            </a:pPr>
            <a:r>
              <a:rPr lang="en-KE" sz="1800" b="1" kern="100" dirty="0">
                <a:effectLst/>
                <a:latin typeface="Times New Roman" panose="02020603050405020304" pitchFamily="18" charset="0"/>
                <a:ea typeface="Calibri" panose="020F0502020204030204" pitchFamily="34" charset="0"/>
                <a:cs typeface="Times New Roman" panose="02020603050405020304" pitchFamily="18" charset="0"/>
              </a:rPr>
              <a:t>Real-Time Space Monitoring</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 Sensors are installed in each parking bay to monitor whether it is occupied. The system continuously updates the available parking space status and directs drivers to vacant spots.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tabLst>
                <a:tab pos="457200" algn="l"/>
              </a:tabLst>
            </a:pPr>
            <a:r>
              <a:rPr lang="en-KE" sz="1800" b="1" kern="100" dirty="0">
                <a:effectLst/>
                <a:latin typeface="Times New Roman" panose="02020603050405020304" pitchFamily="18" charset="0"/>
                <a:ea typeface="Calibri" panose="020F0502020204030204" pitchFamily="34" charset="0"/>
                <a:cs typeface="Times New Roman" panose="02020603050405020304" pitchFamily="18" charset="0"/>
              </a:rPr>
              <a:t>Cashless Payment Options</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 The system enables payment via mobile money services like </a:t>
            </a:r>
            <a:r>
              <a:rPr lang="en-KE" sz="1800" i="1" kern="100" dirty="0">
                <a:effectLst/>
                <a:latin typeface="Times New Roman" panose="02020603050405020304" pitchFamily="18" charset="0"/>
                <a:ea typeface="Calibri" panose="020F0502020204030204" pitchFamily="34" charset="0"/>
                <a:cs typeface="Times New Roman" panose="02020603050405020304" pitchFamily="18" charset="0"/>
              </a:rPr>
              <a:t>M-Pesa</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 credit/debit cards, and other cashless methods. This reduces the need for cash handling and long queues at payment points.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tabLst>
                <a:tab pos="457200" algn="l"/>
              </a:tabLst>
            </a:pPr>
            <a:r>
              <a:rPr lang="en-KE" sz="1800" b="1" kern="100" dirty="0">
                <a:effectLst/>
                <a:latin typeface="Times New Roman" panose="02020603050405020304" pitchFamily="18" charset="0"/>
                <a:ea typeface="Calibri" panose="020F0502020204030204" pitchFamily="34" charset="0"/>
                <a:cs typeface="Times New Roman" panose="02020603050405020304" pitchFamily="18" charset="0"/>
              </a:rPr>
              <a:t>User Interface</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 Tuskys provides a simple and user-friendly interface through which drivers can access parking information, either via a mobile app or through strategically placed signage within the parking area.</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1800" b="1" kern="100" dirty="0">
                <a:effectLst/>
                <a:latin typeface="Times New Roman" panose="02020603050405020304" pitchFamily="18" charset="0"/>
                <a:ea typeface="Calibri" panose="020F0502020204030204" pitchFamily="34" charset="0"/>
                <a:cs typeface="Times New Roman" panose="02020603050405020304" pitchFamily="18" charset="0"/>
              </a:rPr>
              <a:t>Strengths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KE" sz="1800" b="1" kern="100" dirty="0">
                <a:effectLst/>
                <a:latin typeface="Times New Roman" panose="02020603050405020304" pitchFamily="18" charset="0"/>
                <a:ea typeface="Calibri" panose="020F0502020204030204" pitchFamily="34" charset="0"/>
                <a:cs typeface="Times New Roman" panose="02020603050405020304" pitchFamily="18" charset="0"/>
              </a:rPr>
              <a:t>Improved Efficiency and Convenience</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 The use of </a:t>
            </a:r>
            <a:r>
              <a:rPr lang="en-KE" sz="1800" b="1" kern="100" dirty="0">
                <a:effectLst/>
                <a:latin typeface="Times New Roman" panose="02020603050405020304" pitchFamily="18" charset="0"/>
                <a:ea typeface="Calibri" panose="020F0502020204030204" pitchFamily="34" charset="0"/>
                <a:cs typeface="Times New Roman" panose="02020603050405020304" pitchFamily="18" charset="0"/>
              </a:rPr>
              <a:t>real-time data</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 allows drivers to find available spaces quickly, reducing the time spent searching for parking spots. </a:t>
            </a:r>
            <a:r>
              <a:rPr lang="en-KE" sz="1800" b="1" kern="100" dirty="0">
                <a:effectLst/>
                <a:latin typeface="Times New Roman" panose="02020603050405020304" pitchFamily="18" charset="0"/>
                <a:ea typeface="Calibri" panose="020F0502020204030204" pitchFamily="34" charset="0"/>
                <a:cs typeface="Times New Roman" panose="02020603050405020304" pitchFamily="18" charset="0"/>
              </a:rPr>
              <a:t>Automated entry and exit</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 reduce congestion at parking entrances and exits, making the parking process faster and more convenient for customers.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KE" sz="1800" b="1" dirty="0">
                <a:effectLst/>
                <a:latin typeface="Times New Roman" panose="02020603050405020304" pitchFamily="18" charset="0"/>
                <a:ea typeface="Calibri" panose="020F0502020204030204" pitchFamily="34" charset="0"/>
              </a:rPr>
              <a:t>Security and Monitoring</a:t>
            </a:r>
            <a:r>
              <a:rPr lang="en-KE" sz="1800" dirty="0">
                <a:effectLst/>
                <a:latin typeface="Times New Roman" panose="02020603050405020304" pitchFamily="18" charset="0"/>
                <a:ea typeface="Calibri" panose="020F0502020204030204" pitchFamily="34" charset="0"/>
              </a:rPr>
              <a:t>: </a:t>
            </a:r>
            <a:r>
              <a:rPr lang="en-KE" sz="1800" b="1" dirty="0">
                <a:effectLst/>
                <a:latin typeface="Times New Roman" panose="02020603050405020304" pitchFamily="18" charset="0"/>
                <a:ea typeface="Calibri" panose="020F0502020204030204" pitchFamily="34" charset="0"/>
              </a:rPr>
              <a:t>CCTV cameras and surveillance systems</a:t>
            </a:r>
            <a:r>
              <a:rPr lang="en-KE" sz="1800" dirty="0">
                <a:effectLst/>
                <a:latin typeface="Times New Roman" panose="02020603050405020304" pitchFamily="18" charset="0"/>
                <a:ea typeface="Calibri" panose="020F0502020204030204" pitchFamily="34" charset="0"/>
              </a:rPr>
              <a:t> ensure a safer environment, both for customers' vehicles and their personal security. </a:t>
            </a:r>
            <a:r>
              <a:rPr lang="en-KE" sz="1800" b="1" dirty="0">
                <a:effectLst/>
                <a:latin typeface="Times New Roman" panose="02020603050405020304" pitchFamily="18" charset="0"/>
                <a:ea typeface="Calibri" panose="020F0502020204030204" pitchFamily="34" charset="0"/>
              </a:rPr>
              <a:t>Parking space monitoring</a:t>
            </a:r>
            <a:r>
              <a:rPr lang="en-KE" sz="1800" dirty="0">
                <a:effectLst/>
                <a:latin typeface="Times New Roman" panose="02020603050405020304" pitchFamily="18" charset="0"/>
                <a:ea typeface="Calibri" panose="020F0502020204030204" pitchFamily="34" charset="0"/>
              </a:rPr>
              <a:t> allows for a more organized parking system, reducing the likelihood of unauthorized or illegal parking within the facility</a:t>
            </a:r>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7</a:t>
            </a:fld>
            <a:endParaRPr lang="en-KE"/>
          </a:p>
        </p:txBody>
      </p:sp>
    </p:spTree>
    <p:extLst>
      <p:ext uri="{BB962C8B-B14F-4D97-AF65-F5344CB8AC3E}">
        <p14:creationId xmlns:p14="http://schemas.microsoft.com/office/powerpoint/2010/main" val="3369750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8</a:t>
            </a:fld>
            <a:endParaRPr lang="en-KE"/>
          </a:p>
        </p:txBody>
      </p:sp>
    </p:spTree>
    <p:extLst>
      <p:ext uri="{BB962C8B-B14F-4D97-AF65-F5344CB8AC3E}">
        <p14:creationId xmlns:p14="http://schemas.microsoft.com/office/powerpoint/2010/main" val="1236964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9</a:t>
            </a:fld>
            <a:endParaRPr lang="en-KE"/>
          </a:p>
        </p:txBody>
      </p:sp>
    </p:spTree>
    <p:extLst>
      <p:ext uri="{BB962C8B-B14F-4D97-AF65-F5344CB8AC3E}">
        <p14:creationId xmlns:p14="http://schemas.microsoft.com/office/powerpoint/2010/main" val="1915603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C3CB66E5-C73C-4623-9993-909EAE4FB9AC}" type="slidenum">
              <a:rPr lang="en-KE" smtClean="0"/>
              <a:t>10</a:t>
            </a:fld>
            <a:endParaRPr lang="en-KE"/>
          </a:p>
        </p:txBody>
      </p:sp>
    </p:spTree>
    <p:extLst>
      <p:ext uri="{BB962C8B-B14F-4D97-AF65-F5344CB8AC3E}">
        <p14:creationId xmlns:p14="http://schemas.microsoft.com/office/powerpoint/2010/main" val="84878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34E7-BD79-9C96-BAF8-B331432C16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AB35964C-8688-E725-68D5-223C2CEF0D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1C3DF03C-9F55-1A75-B181-C1879C113113}"/>
              </a:ext>
            </a:extLst>
          </p:cNvPr>
          <p:cNvSpPr>
            <a:spLocks noGrp="1"/>
          </p:cNvSpPr>
          <p:nvPr>
            <p:ph type="dt" sz="half" idx="10"/>
          </p:nvPr>
        </p:nvSpPr>
        <p:spPr/>
        <p:txBody>
          <a:bodyPr/>
          <a:lstStyle/>
          <a:p>
            <a:fld id="{FB9BD731-5641-4E9A-A13B-DD6EA179AE74}" type="datetimeFigureOut">
              <a:rPr lang="en-KE" smtClean="0"/>
              <a:t>09/12/2024</a:t>
            </a:fld>
            <a:endParaRPr lang="en-KE"/>
          </a:p>
        </p:txBody>
      </p:sp>
      <p:sp>
        <p:nvSpPr>
          <p:cNvPr id="5" name="Footer Placeholder 4">
            <a:extLst>
              <a:ext uri="{FF2B5EF4-FFF2-40B4-BE49-F238E27FC236}">
                <a16:creationId xmlns:a16="http://schemas.microsoft.com/office/drawing/2014/main" id="{B7F0303A-9912-8721-D79B-14C3BEF5F67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7C45C46-B304-C0B4-EB83-3D96D06BAFD0}"/>
              </a:ext>
            </a:extLst>
          </p:cNvPr>
          <p:cNvSpPr>
            <a:spLocks noGrp="1"/>
          </p:cNvSpPr>
          <p:nvPr>
            <p:ph type="sldNum" sz="quarter" idx="12"/>
          </p:nvPr>
        </p:nvSpPr>
        <p:spPr/>
        <p:txBody>
          <a:bodyPr/>
          <a:lstStyle/>
          <a:p>
            <a:fld id="{60AE688B-3CC5-4600-966C-25A2D3BA5EF8}" type="slidenum">
              <a:rPr lang="en-KE" smtClean="0"/>
              <a:t>‹#›</a:t>
            </a:fld>
            <a:endParaRPr lang="en-KE"/>
          </a:p>
        </p:txBody>
      </p:sp>
    </p:spTree>
    <p:extLst>
      <p:ext uri="{BB962C8B-B14F-4D97-AF65-F5344CB8AC3E}">
        <p14:creationId xmlns:p14="http://schemas.microsoft.com/office/powerpoint/2010/main" val="406030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F072-1E13-31DF-6A81-F580713F515C}"/>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FDE2B542-856A-545F-2075-CAA710F6B0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04D00E2-1B66-63D7-29A2-48F0D9FB015F}"/>
              </a:ext>
            </a:extLst>
          </p:cNvPr>
          <p:cNvSpPr>
            <a:spLocks noGrp="1"/>
          </p:cNvSpPr>
          <p:nvPr>
            <p:ph type="dt" sz="half" idx="10"/>
          </p:nvPr>
        </p:nvSpPr>
        <p:spPr/>
        <p:txBody>
          <a:bodyPr/>
          <a:lstStyle/>
          <a:p>
            <a:fld id="{FB9BD731-5641-4E9A-A13B-DD6EA179AE74}" type="datetimeFigureOut">
              <a:rPr lang="en-KE" smtClean="0"/>
              <a:t>09/12/2024</a:t>
            </a:fld>
            <a:endParaRPr lang="en-KE"/>
          </a:p>
        </p:txBody>
      </p:sp>
      <p:sp>
        <p:nvSpPr>
          <p:cNvPr id="5" name="Footer Placeholder 4">
            <a:extLst>
              <a:ext uri="{FF2B5EF4-FFF2-40B4-BE49-F238E27FC236}">
                <a16:creationId xmlns:a16="http://schemas.microsoft.com/office/drawing/2014/main" id="{53B8617C-6754-B59B-B0C3-9AE7FC3DAFD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BDFC974-A584-EAE2-7AC2-F4E1CC71E1DE}"/>
              </a:ext>
            </a:extLst>
          </p:cNvPr>
          <p:cNvSpPr>
            <a:spLocks noGrp="1"/>
          </p:cNvSpPr>
          <p:nvPr>
            <p:ph type="sldNum" sz="quarter" idx="12"/>
          </p:nvPr>
        </p:nvSpPr>
        <p:spPr/>
        <p:txBody>
          <a:bodyPr/>
          <a:lstStyle/>
          <a:p>
            <a:fld id="{60AE688B-3CC5-4600-966C-25A2D3BA5EF8}" type="slidenum">
              <a:rPr lang="en-KE" smtClean="0"/>
              <a:t>‹#›</a:t>
            </a:fld>
            <a:endParaRPr lang="en-KE"/>
          </a:p>
        </p:txBody>
      </p:sp>
    </p:spTree>
    <p:extLst>
      <p:ext uri="{BB962C8B-B14F-4D97-AF65-F5344CB8AC3E}">
        <p14:creationId xmlns:p14="http://schemas.microsoft.com/office/powerpoint/2010/main" val="193022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1F22A3-2EDA-38E9-9F96-184A95679A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FF3D356-813C-34D2-B871-49743AD328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7FE13D9-C3FD-29D0-818B-E83657494F30}"/>
              </a:ext>
            </a:extLst>
          </p:cNvPr>
          <p:cNvSpPr>
            <a:spLocks noGrp="1"/>
          </p:cNvSpPr>
          <p:nvPr>
            <p:ph type="dt" sz="half" idx="10"/>
          </p:nvPr>
        </p:nvSpPr>
        <p:spPr/>
        <p:txBody>
          <a:bodyPr/>
          <a:lstStyle/>
          <a:p>
            <a:fld id="{FB9BD731-5641-4E9A-A13B-DD6EA179AE74}" type="datetimeFigureOut">
              <a:rPr lang="en-KE" smtClean="0"/>
              <a:t>09/12/2024</a:t>
            </a:fld>
            <a:endParaRPr lang="en-KE"/>
          </a:p>
        </p:txBody>
      </p:sp>
      <p:sp>
        <p:nvSpPr>
          <p:cNvPr id="5" name="Footer Placeholder 4">
            <a:extLst>
              <a:ext uri="{FF2B5EF4-FFF2-40B4-BE49-F238E27FC236}">
                <a16:creationId xmlns:a16="http://schemas.microsoft.com/office/drawing/2014/main" id="{A69E0643-FAFD-1ECB-AD8C-3B2FC897F65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ED1B452-5C4A-B0E6-2943-DC018868FDB8}"/>
              </a:ext>
            </a:extLst>
          </p:cNvPr>
          <p:cNvSpPr>
            <a:spLocks noGrp="1"/>
          </p:cNvSpPr>
          <p:nvPr>
            <p:ph type="sldNum" sz="quarter" idx="12"/>
          </p:nvPr>
        </p:nvSpPr>
        <p:spPr/>
        <p:txBody>
          <a:bodyPr/>
          <a:lstStyle/>
          <a:p>
            <a:fld id="{60AE688B-3CC5-4600-966C-25A2D3BA5EF8}" type="slidenum">
              <a:rPr lang="en-KE" smtClean="0"/>
              <a:t>‹#›</a:t>
            </a:fld>
            <a:endParaRPr lang="en-KE"/>
          </a:p>
        </p:txBody>
      </p:sp>
    </p:spTree>
    <p:extLst>
      <p:ext uri="{BB962C8B-B14F-4D97-AF65-F5344CB8AC3E}">
        <p14:creationId xmlns:p14="http://schemas.microsoft.com/office/powerpoint/2010/main" val="138101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DAB8-7FED-0018-D140-5CFC72694CDB}"/>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25F006D-70C1-0EC7-C765-78204690A3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B413C12-9B34-BCD8-2AAA-915349A7FAB7}"/>
              </a:ext>
            </a:extLst>
          </p:cNvPr>
          <p:cNvSpPr>
            <a:spLocks noGrp="1"/>
          </p:cNvSpPr>
          <p:nvPr>
            <p:ph type="dt" sz="half" idx="10"/>
          </p:nvPr>
        </p:nvSpPr>
        <p:spPr/>
        <p:txBody>
          <a:bodyPr/>
          <a:lstStyle/>
          <a:p>
            <a:fld id="{FB9BD731-5641-4E9A-A13B-DD6EA179AE74}" type="datetimeFigureOut">
              <a:rPr lang="en-KE" smtClean="0"/>
              <a:t>09/12/2024</a:t>
            </a:fld>
            <a:endParaRPr lang="en-KE"/>
          </a:p>
        </p:txBody>
      </p:sp>
      <p:sp>
        <p:nvSpPr>
          <p:cNvPr id="5" name="Footer Placeholder 4">
            <a:extLst>
              <a:ext uri="{FF2B5EF4-FFF2-40B4-BE49-F238E27FC236}">
                <a16:creationId xmlns:a16="http://schemas.microsoft.com/office/drawing/2014/main" id="{A0759A08-4609-AB72-6549-62440F6EA84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DB38A33-A3F8-ECE6-FFF2-9E4D6BCE1613}"/>
              </a:ext>
            </a:extLst>
          </p:cNvPr>
          <p:cNvSpPr>
            <a:spLocks noGrp="1"/>
          </p:cNvSpPr>
          <p:nvPr>
            <p:ph type="sldNum" sz="quarter" idx="12"/>
          </p:nvPr>
        </p:nvSpPr>
        <p:spPr/>
        <p:txBody>
          <a:bodyPr/>
          <a:lstStyle/>
          <a:p>
            <a:fld id="{60AE688B-3CC5-4600-966C-25A2D3BA5EF8}" type="slidenum">
              <a:rPr lang="en-KE" smtClean="0"/>
              <a:t>‹#›</a:t>
            </a:fld>
            <a:endParaRPr lang="en-KE"/>
          </a:p>
        </p:txBody>
      </p:sp>
    </p:spTree>
    <p:extLst>
      <p:ext uri="{BB962C8B-B14F-4D97-AF65-F5344CB8AC3E}">
        <p14:creationId xmlns:p14="http://schemas.microsoft.com/office/powerpoint/2010/main" val="345868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E48F-1FDF-F29D-BB3E-8301A1EFE7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68998AA3-457D-D119-9C58-7A04AA22C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6EB0E7-DEDA-96A5-0E73-00BD87C051E1}"/>
              </a:ext>
            </a:extLst>
          </p:cNvPr>
          <p:cNvSpPr>
            <a:spLocks noGrp="1"/>
          </p:cNvSpPr>
          <p:nvPr>
            <p:ph type="dt" sz="half" idx="10"/>
          </p:nvPr>
        </p:nvSpPr>
        <p:spPr/>
        <p:txBody>
          <a:bodyPr/>
          <a:lstStyle/>
          <a:p>
            <a:fld id="{FB9BD731-5641-4E9A-A13B-DD6EA179AE74}" type="datetimeFigureOut">
              <a:rPr lang="en-KE" smtClean="0"/>
              <a:t>09/12/2024</a:t>
            </a:fld>
            <a:endParaRPr lang="en-KE"/>
          </a:p>
        </p:txBody>
      </p:sp>
      <p:sp>
        <p:nvSpPr>
          <p:cNvPr id="5" name="Footer Placeholder 4">
            <a:extLst>
              <a:ext uri="{FF2B5EF4-FFF2-40B4-BE49-F238E27FC236}">
                <a16:creationId xmlns:a16="http://schemas.microsoft.com/office/drawing/2014/main" id="{612753F8-5145-336A-2221-BF8A76AC18B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45ACF1D-9962-A48A-0756-993A44CB7821}"/>
              </a:ext>
            </a:extLst>
          </p:cNvPr>
          <p:cNvSpPr>
            <a:spLocks noGrp="1"/>
          </p:cNvSpPr>
          <p:nvPr>
            <p:ph type="sldNum" sz="quarter" idx="12"/>
          </p:nvPr>
        </p:nvSpPr>
        <p:spPr/>
        <p:txBody>
          <a:bodyPr/>
          <a:lstStyle/>
          <a:p>
            <a:fld id="{60AE688B-3CC5-4600-966C-25A2D3BA5EF8}" type="slidenum">
              <a:rPr lang="en-KE" smtClean="0"/>
              <a:t>‹#›</a:t>
            </a:fld>
            <a:endParaRPr lang="en-KE"/>
          </a:p>
        </p:txBody>
      </p:sp>
    </p:spTree>
    <p:extLst>
      <p:ext uri="{BB962C8B-B14F-4D97-AF65-F5344CB8AC3E}">
        <p14:creationId xmlns:p14="http://schemas.microsoft.com/office/powerpoint/2010/main" val="383455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6D01-DA15-C6BA-8897-65DFECDB4D79}"/>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19B87D1-6111-6465-A176-B673D26B9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165F173D-890F-2D55-BB05-3A5671E437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BF4B53AC-FDE6-6A41-7FF6-5BECFC410513}"/>
              </a:ext>
            </a:extLst>
          </p:cNvPr>
          <p:cNvSpPr>
            <a:spLocks noGrp="1"/>
          </p:cNvSpPr>
          <p:nvPr>
            <p:ph type="dt" sz="half" idx="10"/>
          </p:nvPr>
        </p:nvSpPr>
        <p:spPr/>
        <p:txBody>
          <a:bodyPr/>
          <a:lstStyle/>
          <a:p>
            <a:fld id="{FB9BD731-5641-4E9A-A13B-DD6EA179AE74}" type="datetimeFigureOut">
              <a:rPr lang="en-KE" smtClean="0"/>
              <a:t>09/12/2024</a:t>
            </a:fld>
            <a:endParaRPr lang="en-KE"/>
          </a:p>
        </p:txBody>
      </p:sp>
      <p:sp>
        <p:nvSpPr>
          <p:cNvPr id="6" name="Footer Placeholder 5">
            <a:extLst>
              <a:ext uri="{FF2B5EF4-FFF2-40B4-BE49-F238E27FC236}">
                <a16:creationId xmlns:a16="http://schemas.microsoft.com/office/drawing/2014/main" id="{491A0F1F-79CE-F1D5-A43F-CBBF80F87CC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2C9B967-10EF-01FB-54A7-0DB873DE5D96}"/>
              </a:ext>
            </a:extLst>
          </p:cNvPr>
          <p:cNvSpPr>
            <a:spLocks noGrp="1"/>
          </p:cNvSpPr>
          <p:nvPr>
            <p:ph type="sldNum" sz="quarter" idx="12"/>
          </p:nvPr>
        </p:nvSpPr>
        <p:spPr/>
        <p:txBody>
          <a:bodyPr/>
          <a:lstStyle/>
          <a:p>
            <a:fld id="{60AE688B-3CC5-4600-966C-25A2D3BA5EF8}" type="slidenum">
              <a:rPr lang="en-KE" smtClean="0"/>
              <a:t>‹#›</a:t>
            </a:fld>
            <a:endParaRPr lang="en-KE"/>
          </a:p>
        </p:txBody>
      </p:sp>
    </p:spTree>
    <p:extLst>
      <p:ext uri="{BB962C8B-B14F-4D97-AF65-F5344CB8AC3E}">
        <p14:creationId xmlns:p14="http://schemas.microsoft.com/office/powerpoint/2010/main" val="12008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9829-82FA-8CE3-C777-5F8821DD7372}"/>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20F5EC98-5D1C-7967-FCA3-617F2CD68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105ABE-46BF-E503-BDFD-78A84CAB70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E7E2B874-CF28-3F71-FA69-353FA73CD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E601DB-46DA-DB80-9D2B-ECA8F1138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6B212431-C022-3DF0-BF14-C197D1012BD7}"/>
              </a:ext>
            </a:extLst>
          </p:cNvPr>
          <p:cNvSpPr>
            <a:spLocks noGrp="1"/>
          </p:cNvSpPr>
          <p:nvPr>
            <p:ph type="dt" sz="half" idx="10"/>
          </p:nvPr>
        </p:nvSpPr>
        <p:spPr/>
        <p:txBody>
          <a:bodyPr/>
          <a:lstStyle/>
          <a:p>
            <a:fld id="{FB9BD731-5641-4E9A-A13B-DD6EA179AE74}" type="datetimeFigureOut">
              <a:rPr lang="en-KE" smtClean="0"/>
              <a:t>09/12/2024</a:t>
            </a:fld>
            <a:endParaRPr lang="en-KE"/>
          </a:p>
        </p:txBody>
      </p:sp>
      <p:sp>
        <p:nvSpPr>
          <p:cNvPr id="8" name="Footer Placeholder 7">
            <a:extLst>
              <a:ext uri="{FF2B5EF4-FFF2-40B4-BE49-F238E27FC236}">
                <a16:creationId xmlns:a16="http://schemas.microsoft.com/office/drawing/2014/main" id="{76EDA5A1-1757-1191-1B7B-5517D7FCF4F8}"/>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BAD376DC-1774-32D9-69D5-8FC1E93F008A}"/>
              </a:ext>
            </a:extLst>
          </p:cNvPr>
          <p:cNvSpPr>
            <a:spLocks noGrp="1"/>
          </p:cNvSpPr>
          <p:nvPr>
            <p:ph type="sldNum" sz="quarter" idx="12"/>
          </p:nvPr>
        </p:nvSpPr>
        <p:spPr/>
        <p:txBody>
          <a:bodyPr/>
          <a:lstStyle/>
          <a:p>
            <a:fld id="{60AE688B-3CC5-4600-966C-25A2D3BA5EF8}" type="slidenum">
              <a:rPr lang="en-KE" smtClean="0"/>
              <a:t>‹#›</a:t>
            </a:fld>
            <a:endParaRPr lang="en-KE"/>
          </a:p>
        </p:txBody>
      </p:sp>
    </p:spTree>
    <p:extLst>
      <p:ext uri="{BB962C8B-B14F-4D97-AF65-F5344CB8AC3E}">
        <p14:creationId xmlns:p14="http://schemas.microsoft.com/office/powerpoint/2010/main" val="129104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925E-1238-3DB6-0E1A-4DC8F0123C80}"/>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15942A44-ABA2-6D4D-EA19-81C376443A5F}"/>
              </a:ext>
            </a:extLst>
          </p:cNvPr>
          <p:cNvSpPr>
            <a:spLocks noGrp="1"/>
          </p:cNvSpPr>
          <p:nvPr>
            <p:ph type="dt" sz="half" idx="10"/>
          </p:nvPr>
        </p:nvSpPr>
        <p:spPr/>
        <p:txBody>
          <a:bodyPr/>
          <a:lstStyle/>
          <a:p>
            <a:fld id="{FB9BD731-5641-4E9A-A13B-DD6EA179AE74}" type="datetimeFigureOut">
              <a:rPr lang="en-KE" smtClean="0"/>
              <a:t>09/12/2024</a:t>
            </a:fld>
            <a:endParaRPr lang="en-KE"/>
          </a:p>
        </p:txBody>
      </p:sp>
      <p:sp>
        <p:nvSpPr>
          <p:cNvPr id="4" name="Footer Placeholder 3">
            <a:extLst>
              <a:ext uri="{FF2B5EF4-FFF2-40B4-BE49-F238E27FC236}">
                <a16:creationId xmlns:a16="http://schemas.microsoft.com/office/drawing/2014/main" id="{65D3F981-4794-CAC8-1BCF-8A87D8AF91CD}"/>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DC9014CC-6F46-A043-80CA-61EF74E9DC9A}"/>
              </a:ext>
            </a:extLst>
          </p:cNvPr>
          <p:cNvSpPr>
            <a:spLocks noGrp="1"/>
          </p:cNvSpPr>
          <p:nvPr>
            <p:ph type="sldNum" sz="quarter" idx="12"/>
          </p:nvPr>
        </p:nvSpPr>
        <p:spPr/>
        <p:txBody>
          <a:bodyPr/>
          <a:lstStyle/>
          <a:p>
            <a:fld id="{60AE688B-3CC5-4600-966C-25A2D3BA5EF8}" type="slidenum">
              <a:rPr lang="en-KE" smtClean="0"/>
              <a:t>‹#›</a:t>
            </a:fld>
            <a:endParaRPr lang="en-KE"/>
          </a:p>
        </p:txBody>
      </p:sp>
    </p:spTree>
    <p:extLst>
      <p:ext uri="{BB962C8B-B14F-4D97-AF65-F5344CB8AC3E}">
        <p14:creationId xmlns:p14="http://schemas.microsoft.com/office/powerpoint/2010/main" val="260497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367247-979E-1F73-D398-58AE4682DF97}"/>
              </a:ext>
            </a:extLst>
          </p:cNvPr>
          <p:cNvSpPr>
            <a:spLocks noGrp="1"/>
          </p:cNvSpPr>
          <p:nvPr>
            <p:ph type="dt" sz="half" idx="10"/>
          </p:nvPr>
        </p:nvSpPr>
        <p:spPr/>
        <p:txBody>
          <a:bodyPr/>
          <a:lstStyle/>
          <a:p>
            <a:fld id="{FB9BD731-5641-4E9A-A13B-DD6EA179AE74}" type="datetimeFigureOut">
              <a:rPr lang="en-KE" smtClean="0"/>
              <a:t>09/12/2024</a:t>
            </a:fld>
            <a:endParaRPr lang="en-KE"/>
          </a:p>
        </p:txBody>
      </p:sp>
      <p:sp>
        <p:nvSpPr>
          <p:cNvPr id="3" name="Footer Placeholder 2">
            <a:extLst>
              <a:ext uri="{FF2B5EF4-FFF2-40B4-BE49-F238E27FC236}">
                <a16:creationId xmlns:a16="http://schemas.microsoft.com/office/drawing/2014/main" id="{BCF46A00-25E4-71C5-735A-A3E1100E8AEB}"/>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A1DFE0B4-7F2E-CA52-00C3-B5483248ACDB}"/>
              </a:ext>
            </a:extLst>
          </p:cNvPr>
          <p:cNvSpPr>
            <a:spLocks noGrp="1"/>
          </p:cNvSpPr>
          <p:nvPr>
            <p:ph type="sldNum" sz="quarter" idx="12"/>
          </p:nvPr>
        </p:nvSpPr>
        <p:spPr/>
        <p:txBody>
          <a:bodyPr/>
          <a:lstStyle/>
          <a:p>
            <a:fld id="{60AE688B-3CC5-4600-966C-25A2D3BA5EF8}" type="slidenum">
              <a:rPr lang="en-KE" smtClean="0"/>
              <a:t>‹#›</a:t>
            </a:fld>
            <a:endParaRPr lang="en-KE"/>
          </a:p>
        </p:txBody>
      </p:sp>
    </p:spTree>
    <p:extLst>
      <p:ext uri="{BB962C8B-B14F-4D97-AF65-F5344CB8AC3E}">
        <p14:creationId xmlns:p14="http://schemas.microsoft.com/office/powerpoint/2010/main" val="399826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18C6-1011-BF83-54CA-7CDDA3F1C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CA3BFC5E-2E8E-4923-9C2E-4EDF392BA8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E1C9E40F-2F42-0F56-7B6B-7F114896D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ACE73-A715-23B4-AC9E-BC6E013830F6}"/>
              </a:ext>
            </a:extLst>
          </p:cNvPr>
          <p:cNvSpPr>
            <a:spLocks noGrp="1"/>
          </p:cNvSpPr>
          <p:nvPr>
            <p:ph type="dt" sz="half" idx="10"/>
          </p:nvPr>
        </p:nvSpPr>
        <p:spPr/>
        <p:txBody>
          <a:bodyPr/>
          <a:lstStyle/>
          <a:p>
            <a:fld id="{FB9BD731-5641-4E9A-A13B-DD6EA179AE74}" type="datetimeFigureOut">
              <a:rPr lang="en-KE" smtClean="0"/>
              <a:t>09/12/2024</a:t>
            </a:fld>
            <a:endParaRPr lang="en-KE"/>
          </a:p>
        </p:txBody>
      </p:sp>
      <p:sp>
        <p:nvSpPr>
          <p:cNvPr id="6" name="Footer Placeholder 5">
            <a:extLst>
              <a:ext uri="{FF2B5EF4-FFF2-40B4-BE49-F238E27FC236}">
                <a16:creationId xmlns:a16="http://schemas.microsoft.com/office/drawing/2014/main" id="{5EDF2F90-8082-A0E4-2C67-32110BF40FD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903EB0D6-CCCB-C53D-15EE-C145574A8842}"/>
              </a:ext>
            </a:extLst>
          </p:cNvPr>
          <p:cNvSpPr>
            <a:spLocks noGrp="1"/>
          </p:cNvSpPr>
          <p:nvPr>
            <p:ph type="sldNum" sz="quarter" idx="12"/>
          </p:nvPr>
        </p:nvSpPr>
        <p:spPr/>
        <p:txBody>
          <a:bodyPr/>
          <a:lstStyle/>
          <a:p>
            <a:fld id="{60AE688B-3CC5-4600-966C-25A2D3BA5EF8}" type="slidenum">
              <a:rPr lang="en-KE" smtClean="0"/>
              <a:t>‹#›</a:t>
            </a:fld>
            <a:endParaRPr lang="en-KE"/>
          </a:p>
        </p:txBody>
      </p:sp>
    </p:spTree>
    <p:extLst>
      <p:ext uri="{BB962C8B-B14F-4D97-AF65-F5344CB8AC3E}">
        <p14:creationId xmlns:p14="http://schemas.microsoft.com/office/powerpoint/2010/main" val="291922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0F6E-A51C-AD12-8385-3E98AABB8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41728B69-2B80-D3FC-E3E2-9873D763B2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CE8447E9-0615-EBC2-5506-D7AB06BD9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EC58BA-A39F-B495-F869-AB1263B24525}"/>
              </a:ext>
            </a:extLst>
          </p:cNvPr>
          <p:cNvSpPr>
            <a:spLocks noGrp="1"/>
          </p:cNvSpPr>
          <p:nvPr>
            <p:ph type="dt" sz="half" idx="10"/>
          </p:nvPr>
        </p:nvSpPr>
        <p:spPr/>
        <p:txBody>
          <a:bodyPr/>
          <a:lstStyle/>
          <a:p>
            <a:fld id="{FB9BD731-5641-4E9A-A13B-DD6EA179AE74}" type="datetimeFigureOut">
              <a:rPr lang="en-KE" smtClean="0"/>
              <a:t>09/12/2024</a:t>
            </a:fld>
            <a:endParaRPr lang="en-KE"/>
          </a:p>
        </p:txBody>
      </p:sp>
      <p:sp>
        <p:nvSpPr>
          <p:cNvPr id="6" name="Footer Placeholder 5">
            <a:extLst>
              <a:ext uri="{FF2B5EF4-FFF2-40B4-BE49-F238E27FC236}">
                <a16:creationId xmlns:a16="http://schemas.microsoft.com/office/drawing/2014/main" id="{8457ECB1-CB24-BF0D-D184-79FA8C5008C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9057966-6068-7746-C332-4F7B3ABCCFF1}"/>
              </a:ext>
            </a:extLst>
          </p:cNvPr>
          <p:cNvSpPr>
            <a:spLocks noGrp="1"/>
          </p:cNvSpPr>
          <p:nvPr>
            <p:ph type="sldNum" sz="quarter" idx="12"/>
          </p:nvPr>
        </p:nvSpPr>
        <p:spPr/>
        <p:txBody>
          <a:bodyPr/>
          <a:lstStyle/>
          <a:p>
            <a:fld id="{60AE688B-3CC5-4600-966C-25A2D3BA5EF8}" type="slidenum">
              <a:rPr lang="en-KE" smtClean="0"/>
              <a:t>‹#›</a:t>
            </a:fld>
            <a:endParaRPr lang="en-KE"/>
          </a:p>
        </p:txBody>
      </p:sp>
    </p:spTree>
    <p:extLst>
      <p:ext uri="{BB962C8B-B14F-4D97-AF65-F5344CB8AC3E}">
        <p14:creationId xmlns:p14="http://schemas.microsoft.com/office/powerpoint/2010/main" val="129800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FEC29-F995-F78D-FBED-D7F4AE6CB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C0E3B6C-7A48-88EE-9343-0DA43298E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6884915-8E12-E905-9970-F60FF97B6E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BD731-5641-4E9A-A13B-DD6EA179AE74}" type="datetimeFigureOut">
              <a:rPr lang="en-KE" smtClean="0"/>
              <a:t>09/12/2024</a:t>
            </a:fld>
            <a:endParaRPr lang="en-KE"/>
          </a:p>
        </p:txBody>
      </p:sp>
      <p:sp>
        <p:nvSpPr>
          <p:cNvPr id="5" name="Footer Placeholder 4">
            <a:extLst>
              <a:ext uri="{FF2B5EF4-FFF2-40B4-BE49-F238E27FC236}">
                <a16:creationId xmlns:a16="http://schemas.microsoft.com/office/drawing/2014/main" id="{5CEAA63A-3161-CC25-1917-748D06E07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4125606D-2820-94E8-1260-730C3F0425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E688B-3CC5-4600-966C-25A2D3BA5EF8}" type="slidenum">
              <a:rPr lang="en-KE" smtClean="0"/>
              <a:t>‹#›</a:t>
            </a:fld>
            <a:endParaRPr lang="en-KE"/>
          </a:p>
        </p:txBody>
      </p:sp>
    </p:spTree>
    <p:extLst>
      <p:ext uri="{BB962C8B-B14F-4D97-AF65-F5344CB8AC3E}">
        <p14:creationId xmlns:p14="http://schemas.microsoft.com/office/powerpoint/2010/main" val="156893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BADF-2A8E-A24A-73E0-48A783014BDF}"/>
              </a:ext>
            </a:extLst>
          </p:cNvPr>
          <p:cNvSpPr>
            <a:spLocks noGrp="1"/>
          </p:cNvSpPr>
          <p:nvPr>
            <p:ph type="ctrTitle"/>
          </p:nvPr>
        </p:nvSpPr>
        <p:spPr>
          <a:xfrm>
            <a:off x="1655378" y="3429000"/>
            <a:ext cx="9012622" cy="816886"/>
          </a:xfrm>
        </p:spPr>
        <p:txBody>
          <a:bodyPr>
            <a:normAutofit fontScale="90000"/>
          </a:bodyPr>
          <a:lstStyle/>
          <a:p>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CAR PARK MANAGEMENT SYSTEM</a:t>
            </a:r>
            <a:endParaRPr lang="en-KE"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CEF67F9-4A9E-A26B-78F5-A5F3F0D72715}"/>
              </a:ext>
            </a:extLst>
          </p:cNvPr>
          <p:cNvSpPr>
            <a:spLocks noGrp="1"/>
          </p:cNvSpPr>
          <p:nvPr>
            <p:ph type="subTitle" idx="1"/>
          </p:nvPr>
        </p:nvSpPr>
        <p:spPr>
          <a:xfrm>
            <a:off x="1655378" y="4508938"/>
            <a:ext cx="9012621" cy="1545020"/>
          </a:xfrm>
        </p:spPr>
        <p:txBody>
          <a:bodyPr/>
          <a:lstStyle/>
          <a:p>
            <a:r>
              <a:rPr lang="en-US" dirty="0">
                <a:latin typeface="Times New Roman" panose="02020603050405020304" pitchFamily="18" charset="0"/>
                <a:cs typeface="Times New Roman" panose="02020603050405020304" pitchFamily="18" charset="0"/>
              </a:rPr>
              <a:t>SCI 400 : RESEARCH PROJECT PROPOSAL</a:t>
            </a:r>
          </a:p>
          <a:p>
            <a:r>
              <a:rPr lang="en-US" dirty="0">
                <a:latin typeface="Times New Roman" panose="02020603050405020304" pitchFamily="18" charset="0"/>
                <a:cs typeface="Times New Roman" panose="02020603050405020304" pitchFamily="18" charset="0"/>
              </a:rPr>
              <a:t>NAME: Ben Githua Ng’ang’a   REG. Num: 1045966</a:t>
            </a:r>
          </a:p>
          <a:p>
            <a:r>
              <a:rPr lang="en-US" dirty="0">
                <a:latin typeface="Times New Roman" panose="02020603050405020304" pitchFamily="18" charset="0"/>
                <a:cs typeface="Times New Roman" panose="02020603050405020304" pitchFamily="18" charset="0"/>
              </a:rPr>
              <a:t>Supervisor: Chris Nandasaba</a:t>
            </a:r>
            <a:endParaRPr lang="en-KE" dirty="0">
              <a:latin typeface="Times New Roman" panose="02020603050405020304" pitchFamily="18" charset="0"/>
              <a:cs typeface="Times New Roman" panose="02020603050405020304" pitchFamily="18" charset="0"/>
            </a:endParaRPr>
          </a:p>
        </p:txBody>
      </p:sp>
      <p:pic>
        <p:nvPicPr>
          <p:cNvPr id="4" name="object 7">
            <a:extLst>
              <a:ext uri="{FF2B5EF4-FFF2-40B4-BE49-F238E27FC236}">
                <a16:creationId xmlns:a16="http://schemas.microsoft.com/office/drawing/2014/main" id="{714D9E45-35D7-1603-AC92-8EBDDC7F116A}"/>
              </a:ext>
            </a:extLst>
          </p:cNvPr>
          <p:cNvPicPr/>
          <p:nvPr/>
        </p:nvPicPr>
        <p:blipFill>
          <a:blip r:embed="rId2" cstate="print"/>
          <a:stretch>
            <a:fillRect/>
          </a:stretch>
        </p:blipFill>
        <p:spPr>
          <a:xfrm>
            <a:off x="4383268" y="305477"/>
            <a:ext cx="3425464" cy="3123523"/>
          </a:xfrm>
          <a:prstGeom prst="rect">
            <a:avLst/>
          </a:prstGeom>
        </p:spPr>
      </p:pic>
    </p:spTree>
    <p:extLst>
      <p:ext uri="{BB962C8B-B14F-4D97-AF65-F5344CB8AC3E}">
        <p14:creationId xmlns:p14="http://schemas.microsoft.com/office/powerpoint/2010/main" val="1976167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CA3EA-BCEA-97CF-611E-4ADF9689BB5C}"/>
              </a:ext>
            </a:extLst>
          </p:cNvPr>
          <p:cNvSpPr>
            <a:spLocks noGrp="1"/>
          </p:cNvSpPr>
          <p:nvPr>
            <p:ph idx="1"/>
          </p:nvPr>
        </p:nvSpPr>
        <p:spPr>
          <a:xfrm>
            <a:off x="838200" y="334537"/>
            <a:ext cx="10515600" cy="5842426"/>
          </a:xfrm>
        </p:spPr>
        <p:txBody>
          <a:bodyPr>
            <a:normAutofit fontScale="92500"/>
          </a:bodyPr>
          <a:lstStyle/>
          <a:p>
            <a:pPr marL="0" lvl="0" indent="0" algn="just">
              <a:lnSpc>
                <a:spcPct val="150000"/>
              </a:lnSpc>
              <a:spcAft>
                <a:spcPts val="800"/>
              </a:spcAft>
              <a:buNone/>
              <a:tabLst>
                <a:tab pos="457200" algn="l"/>
              </a:tabLst>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Research gap </a:t>
            </a:r>
          </a:p>
          <a:p>
            <a:pPr marL="0" lvl="0" indent="0" algn="just">
              <a:lnSpc>
                <a:spcPct val="150000"/>
              </a:lnSpc>
              <a:spcAft>
                <a:spcPts val="800"/>
              </a:spcAft>
              <a:buNone/>
              <a:tabLst>
                <a:tab pos="457200" algn="l"/>
              </a:tabLst>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KE" sz="2800" b="1" kern="100" dirty="0">
                <a:effectLst/>
                <a:latin typeface="Times New Roman" panose="02020603050405020304" pitchFamily="18" charset="0"/>
                <a:ea typeface="Calibri" panose="020F0502020204030204" pitchFamily="34" charset="0"/>
                <a:cs typeface="Times New Roman" panose="02020603050405020304" pitchFamily="18" charset="0"/>
              </a:rPr>
              <a:t>Initial Setup and Maintenance Costs</a:t>
            </a: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 Implementing a smart parking management system involves </a:t>
            </a:r>
            <a:r>
              <a:rPr lang="en-KE" sz="2800" b="1" kern="100" dirty="0">
                <a:effectLst/>
                <a:latin typeface="Times New Roman" panose="02020603050405020304" pitchFamily="18" charset="0"/>
                <a:ea typeface="Calibri" panose="020F0502020204030204" pitchFamily="34" charset="0"/>
                <a:cs typeface="Times New Roman" panose="02020603050405020304" pitchFamily="18" charset="0"/>
              </a:rPr>
              <a:t>high initial setup costs</a:t>
            </a: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 including installation of sensors, cameras, software development, and infrastructure upgrades.</a:t>
            </a:r>
            <a:r>
              <a:rPr lang="en-US" sz="2800" kern="100" dirty="0">
                <a:latin typeface="Calibri" panose="020F0502020204030204" pitchFamily="34" charset="0"/>
                <a:ea typeface="Calibri" panose="020F0502020204030204" pitchFamily="34" charset="0"/>
                <a:cs typeface="Times New Roman" panose="02020603050405020304" pitchFamily="18" charset="0"/>
              </a:rPr>
              <a:t> </a:t>
            </a:r>
          </a:p>
          <a:p>
            <a:pPr marL="0" lvl="0" indent="0" algn="just">
              <a:lnSpc>
                <a:spcPct val="150000"/>
              </a:lnSpc>
              <a:spcAft>
                <a:spcPts val="800"/>
              </a:spcAft>
              <a:buNone/>
              <a:tabLst>
                <a:tab pos="457200" algn="l"/>
              </a:tabLst>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KE" sz="2800" b="1" kern="100" dirty="0">
                <a:effectLst/>
                <a:latin typeface="Times New Roman" panose="02020603050405020304" pitchFamily="18" charset="0"/>
                <a:ea typeface="Calibri" panose="020F0502020204030204" pitchFamily="34" charset="0"/>
                <a:cs typeface="Times New Roman" panose="02020603050405020304" pitchFamily="18" charset="0"/>
              </a:rPr>
              <a:t>Reliance on Technology</a:t>
            </a: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 The system is heavily dependent on </a:t>
            </a:r>
            <a:r>
              <a:rPr lang="en-KE" sz="2800" b="1" kern="100" dirty="0">
                <a:effectLst/>
                <a:latin typeface="Times New Roman" panose="02020603050405020304" pitchFamily="18" charset="0"/>
                <a:ea typeface="Calibri" panose="020F0502020204030204" pitchFamily="34" charset="0"/>
                <a:cs typeface="Times New Roman" panose="02020603050405020304" pitchFamily="18" charset="0"/>
              </a:rPr>
              <a:t>technology and infrastructure</a:t>
            </a: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 which makes it vulnerable to potential malfunctions or system downtimes. For example, sensor or network failures could disrupt the parking management process and lead to customer dissatisfaction.</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97586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DDF84B-287A-38DD-A60C-F6B2EC792A4F}"/>
              </a:ext>
            </a:extLst>
          </p:cNvPr>
          <p:cNvSpPr>
            <a:spLocks noGrp="1"/>
          </p:cNvSpPr>
          <p:nvPr>
            <p:ph idx="1"/>
          </p:nvPr>
        </p:nvSpPr>
        <p:spPr>
          <a:xfrm>
            <a:off x="838200" y="223024"/>
            <a:ext cx="10515600" cy="5953939"/>
          </a:xfrm>
        </p:spPr>
        <p:txBody>
          <a:bodyPr>
            <a:normAutofit/>
          </a:bodyPr>
          <a:lstStyle/>
          <a:p>
            <a:pPr marL="914400" lvl="2" indent="0" algn="just">
              <a:lnSpc>
                <a:spcPct val="150000"/>
              </a:lnSpc>
              <a:spcBef>
                <a:spcPts val="200"/>
              </a:spcBef>
              <a:buNone/>
            </a:pPr>
            <a:r>
              <a:rPr lang="en-KE" b="1" kern="100" dirty="0">
                <a:effectLst/>
                <a:latin typeface="Times New Roman" panose="02020603050405020304" pitchFamily="18" charset="0"/>
                <a:ea typeface="Times New Roman" panose="02020603050405020304" pitchFamily="18" charset="0"/>
                <a:cs typeface="Times New Roman" panose="02020603050405020304" pitchFamily="18" charset="0"/>
              </a:rPr>
              <a:t>Automated Robotic Parking System</a:t>
            </a:r>
            <a:endParaRPr lang="en-KE"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KE" sz="2000" kern="100" dirty="0">
                <a:effectLst/>
                <a:latin typeface="Times New Roman" panose="02020603050405020304" pitchFamily="18" charset="0"/>
                <a:ea typeface="Calibri" panose="020F0502020204030204" pitchFamily="34" charset="0"/>
                <a:cs typeface="Times New Roman" panose="02020603050405020304" pitchFamily="18" charset="0"/>
              </a:rPr>
              <a:t>Preethi Ram's 2007 book "An Automated Robotic Parking System A Solution to Urban Parking Problems" provides an in-depth look of the potential applications of automated robotic parking systems for resolving parking issues in urban settings. The advantages of robotic parking systems are emphasized by the author, including their capacity to optimize land use and lessen traffic congestion. The technical features of robotic parking systems, such as their construction, use, and upkeep, are also covered in the book. Ram highlights the security and safety aspects of these systems along with their ability to lower carbon emissions and make cities greener. Examples of successful robotic parking system installations in diverse urban environments are included in the book's case studies. </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2000" dirty="0"/>
          </a:p>
        </p:txBody>
      </p:sp>
    </p:spTree>
    <p:extLst>
      <p:ext uri="{BB962C8B-B14F-4D97-AF65-F5344CB8AC3E}">
        <p14:creationId xmlns:p14="http://schemas.microsoft.com/office/powerpoint/2010/main" val="68494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956A4-0E22-6129-77A5-DCB32906734B}"/>
              </a:ext>
            </a:extLst>
          </p:cNvPr>
          <p:cNvSpPr>
            <a:spLocks noGrp="1"/>
          </p:cNvSpPr>
          <p:nvPr>
            <p:ph idx="1"/>
          </p:nvPr>
        </p:nvSpPr>
        <p:spPr>
          <a:xfrm>
            <a:off x="838200" y="334537"/>
            <a:ext cx="10515600" cy="5842426"/>
          </a:xfrm>
        </p:spPr>
        <p:txBody>
          <a:bodyPr>
            <a:normAutofit/>
          </a:bodyPr>
          <a:lstStyle/>
          <a:p>
            <a:pPr marL="0" lvl="0" indent="0" algn="just">
              <a:lnSpc>
                <a:spcPct val="150000"/>
              </a:lnSpc>
              <a:spcAft>
                <a:spcPts val="800"/>
              </a:spcAft>
              <a:buNone/>
              <a:tabLst>
                <a:tab pos="4572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Research gap</a:t>
            </a:r>
          </a:p>
          <a:p>
            <a:pPr marL="0" lvl="0" indent="0" algn="just">
              <a:lnSpc>
                <a:spcPct val="150000"/>
              </a:lnSpc>
              <a:spcAft>
                <a:spcPts val="800"/>
              </a:spcAft>
              <a:buNone/>
              <a:tabLst>
                <a:tab pos="457200" algn="l"/>
              </a:tabLst>
            </a:pPr>
            <a:r>
              <a:rPr lang="en-KE" sz="2400" b="1" kern="100" dirty="0">
                <a:effectLst/>
                <a:latin typeface="Times New Roman" panose="02020603050405020304" pitchFamily="18" charset="0"/>
                <a:ea typeface="Calibri" panose="020F0502020204030204" pitchFamily="34" charset="0"/>
                <a:cs typeface="Times New Roman" panose="02020603050405020304" pitchFamily="18" charset="0"/>
              </a:rPr>
              <a:t>Initial Setup and Maintenance Costs</a:t>
            </a: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 Implementing a smart parking management system involves </a:t>
            </a:r>
            <a:r>
              <a:rPr lang="en-KE" sz="2400" b="1" kern="100" dirty="0">
                <a:effectLst/>
                <a:latin typeface="Times New Roman" panose="02020603050405020304" pitchFamily="18" charset="0"/>
                <a:ea typeface="Calibri" panose="020F0502020204030204" pitchFamily="34" charset="0"/>
                <a:cs typeface="Times New Roman" panose="02020603050405020304" pitchFamily="18" charset="0"/>
              </a:rPr>
              <a:t>high initial setup costs</a:t>
            </a: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 including installation of sensors, cameras, software development, and infrastructure upgrades.</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KE" sz="2400" b="1" kern="100" dirty="0">
                <a:effectLst/>
                <a:latin typeface="Times New Roman" panose="02020603050405020304" pitchFamily="18" charset="0"/>
                <a:ea typeface="Calibri" panose="020F0502020204030204" pitchFamily="34" charset="0"/>
                <a:cs typeface="Times New Roman" panose="02020603050405020304" pitchFamily="18" charset="0"/>
              </a:rPr>
              <a:t>Limited Scalability</a:t>
            </a: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 The system may not be easily scalable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small </a:t>
            </a: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businesses in Kenya due to </a:t>
            </a:r>
            <a:r>
              <a:rPr lang="en-KE" sz="2400" b="1" kern="100" dirty="0">
                <a:effectLst/>
                <a:latin typeface="Times New Roman" panose="02020603050405020304" pitchFamily="18" charset="0"/>
                <a:ea typeface="Calibri" panose="020F0502020204030204" pitchFamily="34" charset="0"/>
                <a:cs typeface="Times New Roman" panose="02020603050405020304" pitchFamily="18" charset="0"/>
              </a:rPr>
              <a:t>limited infrastructure</a:t>
            </a:r>
            <a:r>
              <a:rPr lang="en-KE" sz="2400" kern="100" dirty="0">
                <a:effectLst/>
                <a:latin typeface="Times New Roman" panose="02020603050405020304" pitchFamily="18" charset="0"/>
                <a:ea typeface="Calibri" panose="020F0502020204030204" pitchFamily="34" charset="0"/>
                <a:cs typeface="Times New Roman" panose="02020603050405020304" pitchFamily="18" charset="0"/>
              </a:rPr>
              <a:t> and the high costs involved in expanding the system.</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2400" dirty="0"/>
          </a:p>
        </p:txBody>
      </p:sp>
    </p:spTree>
    <p:extLst>
      <p:ext uri="{BB962C8B-B14F-4D97-AF65-F5344CB8AC3E}">
        <p14:creationId xmlns:p14="http://schemas.microsoft.com/office/powerpoint/2010/main" val="2114153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B602-A5CF-768B-3800-AF4CA3C87CE7}"/>
              </a:ext>
            </a:extLst>
          </p:cNvPr>
          <p:cNvSpPr>
            <a:spLocks noGrp="1"/>
          </p:cNvSpPr>
          <p:nvPr>
            <p:ph type="title"/>
          </p:nvPr>
        </p:nvSpPr>
        <p:spPr>
          <a:xfrm>
            <a:off x="838200" y="365126"/>
            <a:ext cx="10515600" cy="816904"/>
          </a:xfrm>
        </p:spPr>
        <p:txBody>
          <a:bodyPr/>
          <a:lstStyle/>
          <a:p>
            <a:r>
              <a:rPr lang="en-US" dirty="0"/>
              <a:t>RESEARCH METHODOLOGY</a:t>
            </a:r>
            <a:endParaRPr lang="en-KE" dirty="0"/>
          </a:p>
        </p:txBody>
      </p:sp>
      <p:sp>
        <p:nvSpPr>
          <p:cNvPr id="3" name="Content Placeholder 2">
            <a:extLst>
              <a:ext uri="{FF2B5EF4-FFF2-40B4-BE49-F238E27FC236}">
                <a16:creationId xmlns:a16="http://schemas.microsoft.com/office/drawing/2014/main" id="{34A87C3F-33D4-B53F-0EC5-6A6F4DEF47E7}"/>
              </a:ext>
            </a:extLst>
          </p:cNvPr>
          <p:cNvSpPr>
            <a:spLocks noGrp="1"/>
          </p:cNvSpPr>
          <p:nvPr>
            <p:ph idx="1"/>
          </p:nvPr>
        </p:nvSpPr>
        <p:spPr>
          <a:xfrm>
            <a:off x="838200" y="1182029"/>
            <a:ext cx="10515600" cy="4994934"/>
          </a:xfrm>
        </p:spPr>
        <p:txBody>
          <a:bodyPr>
            <a:normAutofit/>
          </a:bodyPr>
          <a:lstStyle/>
          <a:p>
            <a:pPr marL="0" indent="0" algn="just">
              <a:lnSpc>
                <a:spcPct val="150000"/>
              </a:lnSpc>
              <a:spcAft>
                <a:spcPts val="800"/>
              </a:spcAft>
              <a:buNone/>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REQUIREMENTS </a:t>
            </a:r>
          </a:p>
          <a:p>
            <a:pPr marL="0" indent="0" algn="just">
              <a:lnSpc>
                <a:spcPct val="150000"/>
              </a:lnSpc>
              <a:spcAft>
                <a:spcPts val="800"/>
              </a:spcAft>
              <a:buNone/>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Functional Requirements</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2000" b="1" kern="100" dirty="0">
                <a:effectLst/>
                <a:latin typeface="Times New Roman" panose="02020603050405020304" pitchFamily="18" charset="0"/>
                <a:ea typeface="Calibri" panose="020F0502020204030204" pitchFamily="34" charset="0"/>
                <a:cs typeface="Times New Roman" panose="02020603050405020304" pitchFamily="18" charset="0"/>
              </a:rPr>
              <a:t>Parking Space Allocation:</a:t>
            </a:r>
            <a:r>
              <a:rPr lang="en-KE" sz="2000" kern="100" dirty="0">
                <a:effectLst/>
                <a:latin typeface="Times New Roman" panose="02020603050405020304" pitchFamily="18" charset="0"/>
                <a:ea typeface="Calibri" panose="020F0502020204030204" pitchFamily="34" charset="0"/>
                <a:cs typeface="Times New Roman" panose="02020603050405020304" pitchFamily="18" charset="0"/>
              </a:rPr>
              <a:t> The system should be able to allocate parking spaces to cars based on availability and the type of parking permit or payment. This may involve integrating with sensors or other hardware to detect when a space is occupied or vacant.</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2000" b="1" kern="100" dirty="0">
                <a:effectLst/>
                <a:latin typeface="Times New Roman" panose="02020603050405020304" pitchFamily="18" charset="0"/>
                <a:ea typeface="Calibri" panose="020F0502020204030204" pitchFamily="34" charset="0"/>
                <a:cs typeface="Times New Roman" panose="02020603050405020304" pitchFamily="18" charset="0"/>
              </a:rPr>
              <a:t>Payment Processing:</a:t>
            </a:r>
            <a:r>
              <a:rPr lang="en-KE" sz="2000" kern="100" dirty="0">
                <a:effectLst/>
                <a:latin typeface="Times New Roman" panose="02020603050405020304" pitchFamily="18" charset="0"/>
                <a:ea typeface="Calibri" panose="020F0502020204030204" pitchFamily="34" charset="0"/>
                <a:cs typeface="Times New Roman" panose="02020603050405020304" pitchFamily="18" charset="0"/>
              </a:rPr>
              <a:t> The system should be able to process payments for parking, including accepting various forms of payment such as cash, credit card, or mobile payments. It should also be able to issue receipts and track payment history.</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KE" sz="2000" dirty="0"/>
          </a:p>
        </p:txBody>
      </p:sp>
    </p:spTree>
    <p:extLst>
      <p:ext uri="{BB962C8B-B14F-4D97-AF65-F5344CB8AC3E}">
        <p14:creationId xmlns:p14="http://schemas.microsoft.com/office/powerpoint/2010/main" val="64877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D0FAD-5C2C-326E-36A1-7BF3FFF104ED}"/>
              </a:ext>
            </a:extLst>
          </p:cNvPr>
          <p:cNvSpPr>
            <a:spLocks noGrp="1"/>
          </p:cNvSpPr>
          <p:nvPr>
            <p:ph idx="1"/>
          </p:nvPr>
        </p:nvSpPr>
        <p:spPr>
          <a:xfrm>
            <a:off x="838200" y="223024"/>
            <a:ext cx="10515600" cy="5953939"/>
          </a:xfrm>
        </p:spPr>
        <p:txBody>
          <a:bodyPr>
            <a:normAutofit fontScale="85000" lnSpcReduction="20000"/>
          </a:bodyPr>
          <a:lstStyle/>
          <a:p>
            <a:pPr algn="just">
              <a:lnSpc>
                <a:spcPct val="150000"/>
              </a:lnSpc>
              <a:spcAft>
                <a:spcPts val="800"/>
              </a:spcAft>
            </a:pPr>
            <a:r>
              <a:rPr lang="en-KE" sz="2800" b="1" kern="100" dirty="0">
                <a:effectLst/>
                <a:latin typeface="Times New Roman" panose="02020603050405020304" pitchFamily="18" charset="0"/>
                <a:ea typeface="Calibri" panose="020F0502020204030204" pitchFamily="34" charset="0"/>
                <a:cs typeface="Times New Roman" panose="02020603050405020304" pitchFamily="18" charset="0"/>
              </a:rPr>
              <a:t>Access Control:</a:t>
            </a: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 The system should be able to control access to the car park, including granting or denying entry based on permits or payment status. This may involve integrating with access control hardware such as gates, barriers, or license plate recognition systems.</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2800" b="1" kern="100" dirty="0">
                <a:effectLst/>
                <a:latin typeface="Times New Roman" panose="02020603050405020304" pitchFamily="18" charset="0"/>
                <a:ea typeface="Calibri" panose="020F0502020204030204" pitchFamily="34" charset="0"/>
                <a:cs typeface="Times New Roman" panose="02020603050405020304" pitchFamily="18" charset="0"/>
              </a:rPr>
              <a:t>Permit Management:</a:t>
            </a: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 The system should be able to manage parking permits, including issuing, renewing, and revoking permits as needed. It should also be able to track permit holder information and permit status.</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2800" b="1" kern="100" dirty="0">
                <a:effectLst/>
                <a:latin typeface="Times New Roman" panose="02020603050405020304" pitchFamily="18" charset="0"/>
                <a:ea typeface="Calibri" panose="020F0502020204030204" pitchFamily="34" charset="0"/>
                <a:cs typeface="Times New Roman" panose="02020603050405020304" pitchFamily="18" charset="0"/>
              </a:rPr>
              <a:t>Reporting and Analytics:</a:t>
            </a: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 The system should be able to generate reports and analytics on car park usage, revenue, and other key metrics. This can help car park operators make informed decisions about pricing, staffing, and other operational factors.</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54148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B474-3EDD-F56E-D0FE-577CE0737768}"/>
              </a:ext>
            </a:extLst>
          </p:cNvPr>
          <p:cNvSpPr>
            <a:spLocks noGrp="1"/>
          </p:cNvSpPr>
          <p:nvPr>
            <p:ph type="title"/>
          </p:nvPr>
        </p:nvSpPr>
        <p:spPr/>
        <p:txBody>
          <a:bodyPr/>
          <a:lstStyle/>
          <a:p>
            <a:r>
              <a:rPr lang="en-US" dirty="0"/>
              <a:t>Non-functional Requirements</a:t>
            </a:r>
            <a:endParaRPr lang="en-KE" dirty="0"/>
          </a:p>
        </p:txBody>
      </p:sp>
      <p:sp>
        <p:nvSpPr>
          <p:cNvPr id="3" name="Content Placeholder 2">
            <a:extLst>
              <a:ext uri="{FF2B5EF4-FFF2-40B4-BE49-F238E27FC236}">
                <a16:creationId xmlns:a16="http://schemas.microsoft.com/office/drawing/2014/main" id="{056E2649-7C3C-439F-24E8-A7427064C224}"/>
              </a:ext>
            </a:extLst>
          </p:cNvPr>
          <p:cNvSpPr>
            <a:spLocks noGrp="1"/>
          </p:cNvSpPr>
          <p:nvPr>
            <p:ph idx="1"/>
          </p:nvPr>
        </p:nvSpPr>
        <p:spPr/>
        <p:txBody>
          <a:bodyPr>
            <a:normAutofit/>
          </a:bodyPr>
          <a:lstStyle/>
          <a:p>
            <a:pPr algn="just">
              <a:lnSpc>
                <a:spcPct val="150000"/>
              </a:lnSpc>
              <a:spcAft>
                <a:spcPts val="800"/>
              </a:spcAft>
            </a:pPr>
            <a:r>
              <a:rPr lang="en-KE" sz="2000" b="1" kern="100" dirty="0">
                <a:effectLst/>
                <a:latin typeface="Times New Roman" panose="02020603050405020304" pitchFamily="18" charset="0"/>
                <a:ea typeface="Calibri" panose="020F0502020204030204" pitchFamily="34" charset="0"/>
                <a:cs typeface="Times New Roman" panose="02020603050405020304" pitchFamily="18" charset="0"/>
              </a:rPr>
              <a:t>Performance</a:t>
            </a:r>
            <a:r>
              <a:rPr lang="en-KE" sz="2000" kern="100" dirty="0">
                <a:effectLst/>
                <a:latin typeface="Times New Roman" panose="02020603050405020304" pitchFamily="18" charset="0"/>
                <a:ea typeface="Calibri" panose="020F0502020204030204" pitchFamily="34" charset="0"/>
                <a:cs typeface="Times New Roman" panose="02020603050405020304" pitchFamily="18" charset="0"/>
              </a:rPr>
              <a:t>: The system should respond to user actions within a very short time typically milliseconds and can handle a certain number of cars entering/exiting per unit time which is the throughput.</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KE" sz="2000" b="1" kern="100" dirty="0">
                <a:effectLst/>
                <a:latin typeface="Times New Roman" panose="02020603050405020304" pitchFamily="18" charset="0"/>
                <a:ea typeface="Calibri" panose="020F0502020204030204" pitchFamily="34" charset="0"/>
                <a:cs typeface="Times New Roman" panose="02020603050405020304" pitchFamily="18" charset="0"/>
              </a:rPr>
              <a:t>Reliability:</a:t>
            </a:r>
            <a:r>
              <a:rPr lang="en-KE" sz="2000" kern="100" dirty="0">
                <a:effectLst/>
                <a:latin typeface="Times New Roman" panose="02020603050405020304" pitchFamily="18" charset="0"/>
                <a:ea typeface="Calibri" panose="020F0502020204030204" pitchFamily="34" charset="0"/>
                <a:cs typeface="Times New Roman" panose="02020603050405020304" pitchFamily="18" charset="0"/>
              </a:rPr>
              <a:t> The system should be available for use majority of the time and ensure the system still works even if some components fail.</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2000" b="1" kern="100" dirty="0">
                <a:effectLst/>
                <a:latin typeface="Times New Roman" panose="02020603050405020304" pitchFamily="18" charset="0"/>
                <a:ea typeface="Calibri" panose="020F0502020204030204" pitchFamily="34" charset="0"/>
                <a:cs typeface="Times New Roman" panose="02020603050405020304" pitchFamily="18" charset="0"/>
              </a:rPr>
              <a:t>Usability</a:t>
            </a:r>
            <a:r>
              <a:rPr lang="en-KE" sz="2000" kern="100" dirty="0">
                <a:effectLst/>
                <a:latin typeface="Times New Roman" panose="02020603050405020304" pitchFamily="18" charset="0"/>
                <a:ea typeface="Calibri" panose="020F0502020204030204" pitchFamily="34" charset="0"/>
                <a:cs typeface="Times New Roman" panose="02020603050405020304" pitchFamily="18" charset="0"/>
              </a:rPr>
              <a:t>: The system should be user friendly for the drivers and administrators, ensure it can be used by drivers with disabilities which is it is simple and uses both voice and touch to operate.</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2000" dirty="0"/>
          </a:p>
        </p:txBody>
      </p:sp>
    </p:spTree>
    <p:extLst>
      <p:ext uri="{BB962C8B-B14F-4D97-AF65-F5344CB8AC3E}">
        <p14:creationId xmlns:p14="http://schemas.microsoft.com/office/powerpoint/2010/main" val="884797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39CB-16C3-B4E1-3351-797D6ECB0361}"/>
              </a:ext>
            </a:extLst>
          </p:cNvPr>
          <p:cNvSpPr>
            <a:spLocks noGrp="1"/>
          </p:cNvSpPr>
          <p:nvPr>
            <p:ph type="title"/>
          </p:nvPr>
        </p:nvSpPr>
        <p:spPr/>
        <p:txBody>
          <a:bodyPr/>
          <a:lstStyle/>
          <a:p>
            <a:r>
              <a:rPr lang="en-US" dirty="0"/>
              <a:t>System Analysis</a:t>
            </a:r>
            <a:endParaRPr lang="en-KE" dirty="0"/>
          </a:p>
        </p:txBody>
      </p:sp>
      <p:sp>
        <p:nvSpPr>
          <p:cNvPr id="3" name="Content Placeholder 2">
            <a:extLst>
              <a:ext uri="{FF2B5EF4-FFF2-40B4-BE49-F238E27FC236}">
                <a16:creationId xmlns:a16="http://schemas.microsoft.com/office/drawing/2014/main" id="{24D19BE4-7420-AC43-2754-B779EC26C6C9}"/>
              </a:ext>
            </a:extLst>
          </p:cNvPr>
          <p:cNvSpPr>
            <a:spLocks noGrp="1"/>
          </p:cNvSpPr>
          <p:nvPr>
            <p:ph idx="1"/>
          </p:nvPr>
        </p:nvSpPr>
        <p:spPr/>
        <p:txBody>
          <a:bodyPr>
            <a:normAutofit fontScale="85000" lnSpcReduction="20000"/>
          </a:bodyPr>
          <a:lstStyle/>
          <a:p>
            <a:pPr algn="just">
              <a:lnSpc>
                <a:spcPct val="150000"/>
              </a:lnSpc>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This explains the method to be used to analyze the system to ensure data flow is appropriate.</a:t>
            </a:r>
            <a:endParaRPr lang="en-US" sz="19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900" b="1" kern="100" dirty="0">
                <a:effectLst/>
                <a:latin typeface="Times New Roman" panose="02020603050405020304" pitchFamily="18" charset="0"/>
                <a:ea typeface="Times New Roman" panose="02020603050405020304" pitchFamily="18" charset="0"/>
                <a:cs typeface="Times New Roman" panose="02020603050405020304" pitchFamily="18" charset="0"/>
              </a:rPr>
              <a:t>Data Flow Diagrams</a:t>
            </a:r>
            <a:endParaRPr lang="en-KE" sz="1900"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KE" sz="1900" kern="100" dirty="0">
                <a:effectLst/>
                <a:latin typeface="Times New Roman" panose="02020603050405020304" pitchFamily="18" charset="0"/>
                <a:ea typeface="Calibri" panose="020F0502020204030204" pitchFamily="34" charset="0"/>
                <a:cs typeface="Times New Roman" panose="02020603050405020304" pitchFamily="18" charset="0"/>
              </a:rPr>
              <a:t>Data flow diagrams are graphical representations used to illustrate the flow of data within a system.</a:t>
            </a:r>
            <a:endParaRPr lang="en-KE" sz="19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Context diagrams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Context diagrams provide an overview of the system's interactions with external entities, showing inputs, outputs, and high-level processes.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Flow chart</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Flowchart diagrams illustrate the sequential flow of processes, decisions, and actions within a system or process. They depict the logical sequence of steps, decision points, and outcomes, aiding in understanding, analysis, and documentation of procedures.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83900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9C97-B39A-028B-1C2C-152B1FD7C014}"/>
              </a:ext>
            </a:extLst>
          </p:cNvPr>
          <p:cNvSpPr>
            <a:spLocks noGrp="1"/>
          </p:cNvSpPr>
          <p:nvPr>
            <p:ph type="title"/>
          </p:nvPr>
        </p:nvSpPr>
        <p:spPr/>
        <p:txBody>
          <a:bodyPr/>
          <a:lstStyle/>
          <a:p>
            <a:r>
              <a:rPr lang="en-US" dirty="0"/>
              <a:t>System Design</a:t>
            </a:r>
            <a:endParaRPr lang="en-KE" dirty="0"/>
          </a:p>
        </p:txBody>
      </p:sp>
      <p:sp>
        <p:nvSpPr>
          <p:cNvPr id="3" name="Content Placeholder 2">
            <a:extLst>
              <a:ext uri="{FF2B5EF4-FFF2-40B4-BE49-F238E27FC236}">
                <a16:creationId xmlns:a16="http://schemas.microsoft.com/office/drawing/2014/main" id="{DE3D0B22-D485-E467-2F6C-A6526CF3423F}"/>
              </a:ext>
            </a:extLst>
          </p:cNvPr>
          <p:cNvSpPr>
            <a:spLocks noGrp="1"/>
          </p:cNvSpPr>
          <p:nvPr>
            <p:ph idx="1"/>
          </p:nvPr>
        </p:nvSpPr>
        <p:spPr>
          <a:xfrm>
            <a:off x="838200" y="1338146"/>
            <a:ext cx="10515600" cy="4838817"/>
          </a:xfrm>
        </p:spPr>
        <p:txBody>
          <a:bodyPr>
            <a:noAutofit/>
          </a:bodyPr>
          <a:lstStyle/>
          <a:p>
            <a:pPr marL="914400" lvl="2" indent="0" algn="just">
              <a:lnSpc>
                <a:spcPct val="150000"/>
              </a:lnSpc>
              <a:spcBef>
                <a:spcPts val="200"/>
              </a:spcBef>
              <a:buNone/>
            </a:pP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Work flow diagram</a:t>
            </a:r>
            <a:endParaRPr lang="en-KE" sz="1600"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800"/>
              </a:spcAft>
            </a:pP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Workflow diagrams depict the sequence of tasks, actions, or steps involved in completing a specific process or project. They illustrate the flow of work, roles, responsibilities, and decision points, helping to streamline processes and improve efficiency.</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gn="just">
              <a:lnSpc>
                <a:spcPct val="150000"/>
              </a:lnSpc>
              <a:spcBef>
                <a:spcPts val="200"/>
              </a:spcBef>
              <a:buNone/>
            </a:pP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Database Design</a:t>
            </a:r>
            <a:endParaRPr lang="en-KE" sz="1600"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800"/>
              </a:spcAft>
            </a:pP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Database diagrams visually represent the structure of a database, including tables, relationships between tables, keys, and attributes. They help in understanding database schema, designing and optimizing database structures, and communicating database concepts effective</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ly</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gn="just">
              <a:lnSpc>
                <a:spcPct val="150000"/>
              </a:lnSpc>
              <a:spcBef>
                <a:spcPts val="200"/>
              </a:spcBef>
              <a:buNone/>
            </a:pPr>
            <a:r>
              <a:rPr lang="en-KE"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Sequence diagram</a:t>
            </a:r>
            <a:endParaRPr lang="en-KE" sz="1600"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Sequence diagrams illustrate the interactions between objects or components in a system over time. They show the sequence of messages exchanged between these entities, aiding in understanding the dynamic behaviour and communication flow within the system.</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1600" dirty="0"/>
          </a:p>
        </p:txBody>
      </p:sp>
    </p:spTree>
    <p:extLst>
      <p:ext uri="{BB962C8B-B14F-4D97-AF65-F5344CB8AC3E}">
        <p14:creationId xmlns:p14="http://schemas.microsoft.com/office/powerpoint/2010/main" val="601105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0881-403B-65DD-64E7-5F4881FE02D1}"/>
              </a:ext>
            </a:extLst>
          </p:cNvPr>
          <p:cNvSpPr>
            <a:spLocks noGrp="1"/>
          </p:cNvSpPr>
          <p:nvPr>
            <p:ph type="title"/>
          </p:nvPr>
        </p:nvSpPr>
        <p:spPr/>
        <p:txBody>
          <a:bodyPr/>
          <a:lstStyle/>
          <a:p>
            <a:r>
              <a:rPr lang="en-US" dirty="0"/>
              <a:t>SYSTEM IMPLEMENTATION</a:t>
            </a:r>
            <a:endParaRPr lang="en-KE" dirty="0"/>
          </a:p>
        </p:txBody>
      </p:sp>
      <p:sp>
        <p:nvSpPr>
          <p:cNvPr id="3" name="Content Placeholder 2">
            <a:extLst>
              <a:ext uri="{FF2B5EF4-FFF2-40B4-BE49-F238E27FC236}">
                <a16:creationId xmlns:a16="http://schemas.microsoft.com/office/drawing/2014/main" id="{ABBF263E-78B9-285F-815A-8B6099DBC455}"/>
              </a:ext>
            </a:extLst>
          </p:cNvPr>
          <p:cNvSpPr>
            <a:spLocks noGrp="1"/>
          </p:cNvSpPr>
          <p:nvPr>
            <p:ph idx="1"/>
          </p:nvPr>
        </p:nvSpPr>
        <p:spPr/>
        <p:txBody>
          <a:bodyPr>
            <a:noAutofit/>
          </a:bodyPr>
          <a:lstStyle/>
          <a:p>
            <a:pPr algn="just">
              <a:lnSpc>
                <a:spcPct val="150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Implementing a car parking management system requires a systematic approach to ensure the successful development and operation of the car parking management system. This is very essential as it shows how to run and ensure the system operates without any problem. It explains which backend, front end and database tools will be used in creation of the system.</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50000"/>
              </a:lnSpc>
              <a:spcBef>
                <a:spcPts val="200"/>
              </a:spcBef>
              <a:buFont typeface="+mj-lt"/>
              <a:buAutoNum type="arabicPeriod"/>
            </a:pPr>
            <a:r>
              <a:rPr lang="en-KE" sz="1600" b="1" kern="1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Back-end Technologies</a:t>
            </a:r>
            <a:endParaRPr lang="en-KE" sz="16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Backend is the server-side of the software that stores and analyzes data, as well as ensuring smooth application performance. We can use the following technologies to implement the back end:</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JavaScript: Features: </a:t>
            </a: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streamlines back-end development for a car park management system. Its unified language for both front and back ends reduce complexity. Its rich ecosystem facilitates rapid development, real-time capabilities, and cross-platform compatibility, offering a versatile and robust solution for building dynamic and scalable car park management systems.</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1600" dirty="0"/>
          </a:p>
        </p:txBody>
      </p:sp>
    </p:spTree>
    <p:extLst>
      <p:ext uri="{BB962C8B-B14F-4D97-AF65-F5344CB8AC3E}">
        <p14:creationId xmlns:p14="http://schemas.microsoft.com/office/powerpoint/2010/main" val="2781104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29279-237D-32E9-8A59-DC912FB44F4A}"/>
              </a:ext>
            </a:extLst>
          </p:cNvPr>
          <p:cNvSpPr>
            <a:spLocks noGrp="1"/>
          </p:cNvSpPr>
          <p:nvPr>
            <p:ph idx="1"/>
          </p:nvPr>
        </p:nvSpPr>
        <p:spPr>
          <a:xfrm>
            <a:off x="838200" y="0"/>
            <a:ext cx="10515600" cy="6176963"/>
          </a:xfrm>
        </p:spPr>
        <p:txBody>
          <a:bodyPr>
            <a:normAutofit/>
          </a:bodyPr>
          <a:lstStyle/>
          <a:p>
            <a:pPr algn="just"/>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Python: Features: </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Python is a versatile and efficient choice for the backend of a car park management system due to its simplicity, scalability, and extensive library support. Its clear syntax allows for rapid development and easy integration with databases, APIs, and web frameworks, ensuring seamless communication between various system components while facilitating maintenance and updates.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gn="just">
              <a:lnSpc>
                <a:spcPct val="150000"/>
              </a:lnSpc>
              <a:spcBef>
                <a:spcPts val="200"/>
              </a:spcBef>
              <a:buNone/>
            </a:pPr>
            <a:r>
              <a:rPr lang="en-KE" sz="1800" b="1" kern="1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Front-end Technologies</a:t>
            </a:r>
            <a:endParaRPr lang="en-KE"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These are a set of technologies that are used in developing the user interface of web applications and webpages. With the help of front-end technologies, developers create the design, structure, animation, and everything that you see on the screen therefore user friendly. We can use the following technologies to implement the front end:</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Hyper Text Markup Language (HTML): This designs the system that the user will interact with. It should be simple, precise and use simple common language to enable many users to use it. </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Cascading Style Sheets (aka CSS): This will be used to make the system look beautiful and attractive. It makes the design look real and enables user be able to identify the feature they want to use quickly as it defines the various fonts and colours.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KE" sz="1800" dirty="0"/>
          </a:p>
        </p:txBody>
      </p:sp>
    </p:spTree>
    <p:extLst>
      <p:ext uri="{BB962C8B-B14F-4D97-AF65-F5344CB8AC3E}">
        <p14:creationId xmlns:p14="http://schemas.microsoft.com/office/powerpoint/2010/main" val="165718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1271-3469-C305-8F33-B3C9A04B5A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a:t>
            </a:r>
            <a:endParaRPr lang="en-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51BE4E-0CBE-DBC0-2997-4D2CB988CF19}"/>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BACKGROUND OF THE RESEARCH</a:t>
            </a:r>
          </a:p>
          <a:p>
            <a:r>
              <a:rPr lang="en-US" sz="3600" dirty="0">
                <a:latin typeface="Times New Roman" panose="02020603050405020304" pitchFamily="18" charset="0"/>
                <a:cs typeface="Times New Roman" panose="02020603050405020304" pitchFamily="18" charset="0"/>
              </a:rPr>
              <a:t>PROBLEM STATEMENT</a:t>
            </a:r>
          </a:p>
          <a:p>
            <a:r>
              <a:rPr lang="en-US" sz="3600" dirty="0">
                <a:latin typeface="Times New Roman" panose="02020603050405020304" pitchFamily="18" charset="0"/>
                <a:cs typeface="Times New Roman" panose="02020603050405020304" pitchFamily="18" charset="0"/>
              </a:rPr>
              <a:t>MAIN OBJECTIVE AND SPECIFIC OBJECTIVES</a:t>
            </a:r>
          </a:p>
          <a:p>
            <a:r>
              <a:rPr lang="en-US" sz="3600" dirty="0">
                <a:latin typeface="Times New Roman" panose="02020603050405020304" pitchFamily="18" charset="0"/>
                <a:cs typeface="Times New Roman" panose="02020603050405020304" pitchFamily="18" charset="0"/>
              </a:rPr>
              <a:t>REVIEW LITERATURE</a:t>
            </a:r>
          </a:p>
          <a:p>
            <a:r>
              <a:rPr lang="en-US" sz="3600" dirty="0">
                <a:latin typeface="Times New Roman" panose="02020603050405020304" pitchFamily="18" charset="0"/>
                <a:cs typeface="Times New Roman" panose="02020603050405020304" pitchFamily="18" charset="0"/>
              </a:rPr>
              <a:t>RESEARCH METHODOLOGY</a:t>
            </a:r>
          </a:p>
          <a:p>
            <a:endParaRPr lang="en-KE"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481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D03D-0239-B5DA-C0F7-6B69735DFB30}"/>
              </a:ext>
            </a:extLst>
          </p:cNvPr>
          <p:cNvSpPr>
            <a:spLocks noGrp="1"/>
          </p:cNvSpPr>
          <p:nvPr>
            <p:ph type="title"/>
          </p:nvPr>
        </p:nvSpPr>
        <p:spPr/>
        <p:txBody>
          <a:bodyPr/>
          <a:lstStyle/>
          <a:p>
            <a:r>
              <a:rPr lang="en-KE" sz="4400" b="1" kern="100" dirty="0">
                <a:effectLst/>
                <a:latin typeface="Times New Roman" panose="02020603050405020304" pitchFamily="18" charset="0"/>
                <a:ea typeface="Times New Roman" panose="02020603050405020304" pitchFamily="18" charset="0"/>
                <a:cs typeface="Times New Roman" panose="02020603050405020304" pitchFamily="18" charset="0"/>
              </a:rPr>
              <a:t>Databases Technology</a:t>
            </a:r>
            <a:br>
              <a:rPr lang="en-KE" sz="4400" b="1" kern="10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KE" dirty="0"/>
          </a:p>
        </p:txBody>
      </p:sp>
      <p:sp>
        <p:nvSpPr>
          <p:cNvPr id="3" name="Content Placeholder 2">
            <a:extLst>
              <a:ext uri="{FF2B5EF4-FFF2-40B4-BE49-F238E27FC236}">
                <a16:creationId xmlns:a16="http://schemas.microsoft.com/office/drawing/2014/main" id="{EFA7E94E-301A-28E7-78DB-E69111C9DC36}"/>
              </a:ext>
            </a:extLst>
          </p:cNvPr>
          <p:cNvSpPr>
            <a:spLocks noGrp="1"/>
          </p:cNvSpPr>
          <p:nvPr>
            <p:ph idx="1"/>
          </p:nvPr>
        </p:nvSpPr>
        <p:spPr/>
        <p:txBody>
          <a:bodyPr>
            <a:normAutofit/>
          </a:bodyPr>
          <a:lstStyle/>
          <a:p>
            <a:pPr algn="just">
              <a:lnSpc>
                <a:spcPct val="150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Database technology take information and store, organize, and process it in a way that enables users to easily and intuitively go back and find details they are searching for. It come in all shapes and sizes, from complex to simple, from large to small.</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For our system will use </a:t>
            </a: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Firebase</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Database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as it enables to </a:t>
            </a:r>
            <a:r>
              <a:rPr lang="en-KE" sz="2000" kern="100" dirty="0">
                <a:effectLst/>
                <a:latin typeface="Times New Roman" panose="02020603050405020304" pitchFamily="18" charset="0"/>
                <a:ea typeface="Calibri" panose="020F0502020204030204" pitchFamily="34" charset="0"/>
                <a:cs typeface="Times New Roman" panose="02020603050405020304" pitchFamily="18" charset="0"/>
              </a:rPr>
              <a:t>offers advanced features such as ACID compliance, data encryption, and backup/recovery solutions, essential for managing critical parking data effectively. Its support for complex queries and large datasets enables efficient data processing, while its reputation for reliability and performance ensures uninterrupted operation, making it an ideal choice for mission-critical applications like car park management.</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2000" dirty="0"/>
          </a:p>
        </p:txBody>
      </p:sp>
    </p:spTree>
    <p:extLst>
      <p:ext uri="{BB962C8B-B14F-4D97-AF65-F5344CB8AC3E}">
        <p14:creationId xmlns:p14="http://schemas.microsoft.com/office/powerpoint/2010/main" val="873235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3AF4-7327-EF31-A85D-7FC46BE8FA55}"/>
              </a:ext>
            </a:extLst>
          </p:cNvPr>
          <p:cNvSpPr>
            <a:spLocks noGrp="1"/>
          </p:cNvSpPr>
          <p:nvPr>
            <p:ph type="title"/>
          </p:nvPr>
        </p:nvSpPr>
        <p:spPr/>
        <p:txBody>
          <a:bodyPr/>
          <a:lstStyle/>
          <a:p>
            <a:r>
              <a:rPr lang="en-US" dirty="0"/>
              <a:t>Testing </a:t>
            </a:r>
            <a:endParaRPr lang="en-KE" dirty="0"/>
          </a:p>
        </p:txBody>
      </p:sp>
      <p:sp>
        <p:nvSpPr>
          <p:cNvPr id="3" name="Content Placeholder 2">
            <a:extLst>
              <a:ext uri="{FF2B5EF4-FFF2-40B4-BE49-F238E27FC236}">
                <a16:creationId xmlns:a16="http://schemas.microsoft.com/office/drawing/2014/main" id="{97E79890-D08D-0757-0CB3-643DDCF92C45}"/>
              </a:ext>
            </a:extLst>
          </p:cNvPr>
          <p:cNvSpPr>
            <a:spLocks noGrp="1"/>
          </p:cNvSpPr>
          <p:nvPr>
            <p:ph idx="1"/>
          </p:nvPr>
        </p:nvSpPr>
        <p:spPr/>
        <p:txBody>
          <a:bodyPr>
            <a:normAutofit fontScale="92500" lnSpcReduction="10000"/>
          </a:bodyPr>
          <a:lstStyle/>
          <a:p>
            <a:pPr algn="just">
              <a:lnSpc>
                <a:spcPct val="150000"/>
              </a:lnSpc>
              <a:spcAft>
                <a:spcPts val="800"/>
              </a:spcAft>
            </a:pP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System testing is a crucial phase in the software development lifecycle where the entire system is tested As a whole to ensure that it meets the specified requirements and performs as expected. Here's a methodology for conducting system testing:</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1800" b="1" kern="100" dirty="0">
                <a:effectLst/>
                <a:latin typeface="Times New Roman" panose="02020603050405020304" pitchFamily="18" charset="0"/>
                <a:ea typeface="Calibri" panose="020F0502020204030204" pitchFamily="34" charset="0"/>
                <a:cs typeface="Times New Roman" panose="02020603050405020304" pitchFamily="18" charset="0"/>
              </a:rPr>
              <a:t>Test Planning</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 To ensure the sensors, closed circuit television cameras are working properly. To ensure the monitors are able to identify empty and full parking spaces and displaying them to incoming drivers. Develop a test strategy outlining the testing approach, techniques, tools, and resources required. Identify test scenarios and test data that cover the functionality, performance, security, and other aspects of the system.</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1800" b="1" kern="100" dirty="0">
                <a:effectLst/>
                <a:latin typeface="Times New Roman" panose="02020603050405020304" pitchFamily="18" charset="0"/>
                <a:ea typeface="Calibri" panose="020F0502020204030204" pitchFamily="34" charset="0"/>
                <a:cs typeface="Times New Roman" panose="02020603050405020304" pitchFamily="18" charset="0"/>
              </a:rPr>
              <a:t>Integration Testing</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 Conduct integration testing to verify the interactions and interfaces between different modules, components, and external systems. Test data flow, communication protocols, data transformation, error handling, and boundary conditions across integrated components.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792189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EED75-7A01-95A8-537D-6A2F5D55D8CA}"/>
              </a:ext>
            </a:extLst>
          </p:cNvPr>
          <p:cNvSpPr>
            <a:spLocks noGrp="1"/>
          </p:cNvSpPr>
          <p:nvPr>
            <p:ph idx="1"/>
          </p:nvPr>
        </p:nvSpPr>
        <p:spPr>
          <a:xfrm>
            <a:off x="838200" y="223024"/>
            <a:ext cx="10515600" cy="6020847"/>
          </a:xfrm>
        </p:spPr>
        <p:txBody>
          <a:bodyPr>
            <a:normAutofit fontScale="62500" lnSpcReduction="20000"/>
          </a:bodyPr>
          <a:lstStyle/>
          <a:p>
            <a:pPr algn="just">
              <a:lnSpc>
                <a:spcPct val="150000"/>
              </a:lnSpc>
              <a:spcAft>
                <a:spcPts val="800"/>
              </a:spcAft>
            </a:pPr>
            <a:r>
              <a:rPr lang="en-KE" sz="2800" b="1" kern="100" dirty="0">
                <a:effectLst/>
                <a:latin typeface="Times New Roman" panose="02020603050405020304" pitchFamily="18" charset="0"/>
                <a:ea typeface="Calibri" panose="020F0502020204030204" pitchFamily="34" charset="0"/>
                <a:cs typeface="Times New Roman" panose="02020603050405020304" pitchFamily="18" charset="0"/>
              </a:rPr>
              <a:t>Performance Testing</a:t>
            </a: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 Conduct performance testing to evaluate the system's responsiveness, scalability, reliability, and resource utilization under various load conditions. Use tools such as load generators, performance monitors, and profiling tools to measure and analyse system performance metrics.</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2800" b="1" kern="100" dirty="0">
                <a:effectLst/>
                <a:latin typeface="Times New Roman" panose="02020603050405020304" pitchFamily="18" charset="0"/>
                <a:ea typeface="Calibri" panose="020F0502020204030204" pitchFamily="34" charset="0"/>
                <a:cs typeface="Times New Roman" panose="02020603050405020304" pitchFamily="18" charset="0"/>
              </a:rPr>
              <a:t>Security Testing</a:t>
            </a: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 Perform security testing to identify vulnerabilities, threats, and risks related to the system's confidentiality, integrity, and availability. Test for common security issues such as injection attacks, authentication bypass, data exposure, and privilege escalation.</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2800" b="1" kern="100" dirty="0">
                <a:effectLst/>
                <a:latin typeface="Times New Roman" panose="02020603050405020304" pitchFamily="18" charset="0"/>
                <a:ea typeface="Calibri" panose="020F0502020204030204" pitchFamily="34" charset="0"/>
                <a:cs typeface="Times New Roman" panose="02020603050405020304" pitchFamily="18" charset="0"/>
              </a:rPr>
              <a:t>User Acceptance Testing (UAT)</a:t>
            </a: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 Involve stakeholders, end-users, or domain experts in user acceptance testing to validate that the system meets their needs and expectations. Obtain feedback on usability, functionality, and overall user experience to ensure satisfaction and adoption.</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2800" b="1" kern="100" dirty="0">
                <a:effectLst/>
                <a:latin typeface="Times New Roman" panose="02020603050405020304" pitchFamily="18" charset="0"/>
                <a:ea typeface="Calibri" panose="020F0502020204030204" pitchFamily="34" charset="0"/>
                <a:cs typeface="Times New Roman" panose="02020603050405020304" pitchFamily="18" charset="0"/>
              </a:rPr>
              <a:t>Documentation and Reporting</a:t>
            </a:r>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 Document test results, including test plans, test cases, test data, test logs, and defect reports. Generate test summary reports to communicate the overall quality and readiness of the system for release. Provide recommendations for improvements, optimizations, and future testing efforts based on the findings.</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817596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D188-DE04-DE45-236B-F4AB0C625A4F}"/>
              </a:ext>
            </a:extLst>
          </p:cNvPr>
          <p:cNvSpPr>
            <a:spLocks noGrp="1"/>
          </p:cNvSpPr>
          <p:nvPr>
            <p:ph type="title"/>
          </p:nvPr>
        </p:nvSpPr>
        <p:spPr>
          <a:xfrm>
            <a:off x="838200" y="365125"/>
            <a:ext cx="10515600" cy="749997"/>
          </a:xfrm>
        </p:spPr>
        <p:txBody>
          <a:bodyPr/>
          <a:lstStyle/>
          <a:p>
            <a:r>
              <a:rPr lang="en-US" dirty="0"/>
              <a:t>System Deployment</a:t>
            </a:r>
            <a:endParaRPr lang="en-KE" dirty="0"/>
          </a:p>
        </p:txBody>
      </p:sp>
      <p:sp>
        <p:nvSpPr>
          <p:cNvPr id="3" name="Content Placeholder 2">
            <a:extLst>
              <a:ext uri="{FF2B5EF4-FFF2-40B4-BE49-F238E27FC236}">
                <a16:creationId xmlns:a16="http://schemas.microsoft.com/office/drawing/2014/main" id="{67EAC5AF-0AB4-EEE2-40B3-2900EF96ED71}"/>
              </a:ext>
            </a:extLst>
          </p:cNvPr>
          <p:cNvSpPr>
            <a:spLocks noGrp="1"/>
          </p:cNvSpPr>
          <p:nvPr>
            <p:ph idx="1"/>
          </p:nvPr>
        </p:nvSpPr>
        <p:spPr>
          <a:xfrm>
            <a:off x="838200" y="1115122"/>
            <a:ext cx="10515600" cy="5061841"/>
          </a:xfrm>
        </p:spPr>
        <p:txBody>
          <a:bodyPr>
            <a:normAutofit fontScale="92500" lnSpcReduction="10000"/>
          </a:bodyPr>
          <a:lstStyle/>
          <a:p>
            <a:pPr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involves the transition of the capability to the ultimate end-user, as well as transition of support and maintenance responsibilities to the post-deployment support organization or organizations.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Coding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This may include developing algorithms for parking space allocation, payment processing, and access control, as well as creating a user interface and integrating with hardware components. Once the code is tested and validated, it is deployed to the car park management system for use.</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Building</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 involves constructing a comprehensive framework integrating hardware, software, and processes. It emphasizes gradual development, scalability, and adaptability, ensuring efficient utilization of resources and seamless operation of the parking system while accommodating future upgrades and changes.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Testing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entails rigorous evaluation of software, hardware, and processes to ensure functionality, reliability, and security. It involves various testing stages such as unit, integration, and acceptance testing, aiming to identify and rectify issues prior to deployment, ensuring a smooth and error-free implementation.</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285620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360D0-6416-E461-5FAC-DFB977C58F1B}"/>
              </a:ext>
            </a:extLst>
          </p:cNvPr>
          <p:cNvSpPr>
            <a:spLocks noGrp="1"/>
          </p:cNvSpPr>
          <p:nvPr>
            <p:ph idx="1"/>
          </p:nvPr>
        </p:nvSpPr>
        <p:spPr>
          <a:xfrm>
            <a:off x="838200" y="602166"/>
            <a:ext cx="10515600" cy="5574797"/>
          </a:xfrm>
        </p:spPr>
        <p:txBody>
          <a:bodyPr/>
          <a:lstStyle/>
          <a:p>
            <a:pPr marL="342900" lvl="0" indent="-342900" algn="just">
              <a:lnSpc>
                <a:spcPct val="150000"/>
              </a:lnSpc>
              <a:spcAft>
                <a:spcPts val="800"/>
              </a:spcAft>
              <a:buFont typeface="+mj-lt"/>
              <a:buAutoNum type="romanLcPeriod"/>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Configuring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entails customizing software and hardware settings to align with specific requirements and optimize performance. It involves tailoring parameters such as pricing structures, access controls, and reporting functionalities to meet the needs of the parking facility, ensuring seamless integration and efficient operation.</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Monitoring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KE" sz="1800" kern="100" dirty="0">
                <a:effectLst/>
                <a:latin typeface="Times New Roman" panose="02020603050405020304" pitchFamily="18" charset="0"/>
                <a:ea typeface="Calibri" panose="020F0502020204030204" pitchFamily="34" charset="0"/>
                <a:cs typeface="Times New Roman" panose="02020603050405020304" pitchFamily="18" charset="0"/>
              </a:rPr>
              <a:t>involves real-time observation of system performance, traffic flow, and hardware functionality. It employs tools to track key metrics like occupancy rates, revenue, and equipment status. Continuous monitoring facilitates proactive identification of issues, ensuring prompt resolution and optimal system operation.</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513134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1CD9-650A-8F82-6093-5AD05BCB58A1}"/>
              </a:ext>
            </a:extLst>
          </p:cNvPr>
          <p:cNvSpPr>
            <a:spLocks noGrp="1"/>
          </p:cNvSpPr>
          <p:nvPr>
            <p:ph type="title"/>
          </p:nvPr>
        </p:nvSpPr>
        <p:spPr/>
        <p:txBody>
          <a:bodyPr/>
          <a:lstStyle/>
          <a:p>
            <a:r>
              <a:rPr lang="en-US" dirty="0"/>
              <a:t>Schedule and Budget</a:t>
            </a:r>
            <a:endParaRPr lang="en-KE" dirty="0"/>
          </a:p>
        </p:txBody>
      </p:sp>
      <p:graphicFrame>
        <p:nvGraphicFramePr>
          <p:cNvPr id="4" name="Content Placeholder 3">
            <a:extLst>
              <a:ext uri="{FF2B5EF4-FFF2-40B4-BE49-F238E27FC236}">
                <a16:creationId xmlns:a16="http://schemas.microsoft.com/office/drawing/2014/main" id="{A4C437A0-28BD-E674-1D46-8532082D0926}"/>
              </a:ext>
            </a:extLst>
          </p:cNvPr>
          <p:cNvGraphicFramePr>
            <a:graphicFrameLocks noGrp="1"/>
          </p:cNvGraphicFramePr>
          <p:nvPr>
            <p:ph idx="1"/>
            <p:extLst>
              <p:ext uri="{D42A27DB-BD31-4B8C-83A1-F6EECF244321}">
                <p14:modId xmlns:p14="http://schemas.microsoft.com/office/powerpoint/2010/main" val="4264086640"/>
              </p:ext>
            </p:extLst>
          </p:nvPr>
        </p:nvGraphicFramePr>
        <p:xfrm>
          <a:off x="838200" y="2051824"/>
          <a:ext cx="10515600" cy="4036744"/>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1255588506"/>
                    </a:ext>
                  </a:extLst>
                </a:gridCol>
                <a:gridCol w="2628900">
                  <a:extLst>
                    <a:ext uri="{9D8B030D-6E8A-4147-A177-3AD203B41FA5}">
                      <a16:colId xmlns:a16="http://schemas.microsoft.com/office/drawing/2014/main" val="1269064910"/>
                    </a:ext>
                  </a:extLst>
                </a:gridCol>
                <a:gridCol w="2628900">
                  <a:extLst>
                    <a:ext uri="{9D8B030D-6E8A-4147-A177-3AD203B41FA5}">
                      <a16:colId xmlns:a16="http://schemas.microsoft.com/office/drawing/2014/main" val="352793154"/>
                    </a:ext>
                  </a:extLst>
                </a:gridCol>
                <a:gridCol w="2628900">
                  <a:extLst>
                    <a:ext uri="{9D8B030D-6E8A-4147-A177-3AD203B41FA5}">
                      <a16:colId xmlns:a16="http://schemas.microsoft.com/office/drawing/2014/main" val="1169325412"/>
                    </a:ext>
                  </a:extLst>
                </a:gridCol>
              </a:tblGrid>
              <a:tr h="504593">
                <a:tc>
                  <a:txBody>
                    <a:bodyPr/>
                    <a:lstStyle/>
                    <a:p>
                      <a:pPr algn="just">
                        <a:lnSpc>
                          <a:spcPct val="107000"/>
                        </a:lnSpc>
                        <a:spcAft>
                          <a:spcPts val="800"/>
                        </a:spcAft>
                      </a:pPr>
                      <a:r>
                        <a:rPr lang="en-KE" sz="1200" kern="0">
                          <a:effectLst/>
                        </a:rPr>
                        <a:t>Task</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Duration</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Start Date</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End Date</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4380747"/>
                  </a:ext>
                </a:extLst>
              </a:tr>
              <a:tr h="504593">
                <a:tc>
                  <a:txBody>
                    <a:bodyPr/>
                    <a:lstStyle/>
                    <a:p>
                      <a:pPr algn="just">
                        <a:lnSpc>
                          <a:spcPct val="107000"/>
                        </a:lnSpc>
                        <a:spcAft>
                          <a:spcPts val="800"/>
                        </a:spcAft>
                      </a:pPr>
                      <a:r>
                        <a:rPr lang="en-KE" sz="1200" kern="0">
                          <a:effectLst/>
                        </a:rPr>
                        <a:t>Project Planning and Analysis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2 weeks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January 10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January 16</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1022100"/>
                  </a:ext>
                </a:extLst>
              </a:tr>
              <a:tr h="504593">
                <a:tc>
                  <a:txBody>
                    <a:bodyPr/>
                    <a:lstStyle/>
                    <a:p>
                      <a:pPr algn="just">
                        <a:lnSpc>
                          <a:spcPct val="107000"/>
                        </a:lnSpc>
                        <a:spcAft>
                          <a:spcPts val="800"/>
                        </a:spcAft>
                      </a:pPr>
                      <a:r>
                        <a:rPr lang="en-KE" sz="1200" kern="0">
                          <a:effectLst/>
                        </a:rPr>
                        <a:t>System Design and Architecture</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4 weeks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January 17</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January 22</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6404379"/>
                  </a:ext>
                </a:extLst>
              </a:tr>
              <a:tr h="504593">
                <a:tc>
                  <a:txBody>
                    <a:bodyPr/>
                    <a:lstStyle/>
                    <a:p>
                      <a:pPr algn="just">
                        <a:lnSpc>
                          <a:spcPct val="107000"/>
                        </a:lnSpc>
                        <a:spcAft>
                          <a:spcPts val="800"/>
                        </a:spcAft>
                      </a:pPr>
                      <a:r>
                        <a:rPr lang="en-KE" sz="1200" kern="0">
                          <a:effectLst/>
                        </a:rPr>
                        <a:t>Hardware and Software Procurement</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2 weeks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January 23</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February 8</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0103444"/>
                  </a:ext>
                </a:extLst>
              </a:tr>
              <a:tr h="504593">
                <a:tc>
                  <a:txBody>
                    <a:bodyPr/>
                    <a:lstStyle/>
                    <a:p>
                      <a:pPr algn="just">
                        <a:lnSpc>
                          <a:spcPct val="107000"/>
                        </a:lnSpc>
                        <a:spcAft>
                          <a:spcPts val="800"/>
                        </a:spcAft>
                      </a:pPr>
                      <a:r>
                        <a:rPr lang="en-KE" sz="1200" kern="0">
                          <a:effectLst/>
                        </a:rPr>
                        <a:t>Development and Integration</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8 weeks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February 9</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March 3</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7943449"/>
                  </a:ext>
                </a:extLst>
              </a:tr>
              <a:tr h="504593">
                <a:tc>
                  <a:txBody>
                    <a:bodyPr/>
                    <a:lstStyle/>
                    <a:p>
                      <a:pPr algn="just">
                        <a:lnSpc>
                          <a:spcPct val="107000"/>
                        </a:lnSpc>
                        <a:spcAft>
                          <a:spcPts val="800"/>
                        </a:spcAft>
                      </a:pPr>
                      <a:r>
                        <a:rPr lang="en-KE" sz="1200" kern="0">
                          <a:effectLst/>
                        </a:rPr>
                        <a:t>Testing and Debugging</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4 weeks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March 4</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March 20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8520777"/>
                  </a:ext>
                </a:extLst>
              </a:tr>
              <a:tr h="504593">
                <a:tc>
                  <a:txBody>
                    <a:bodyPr/>
                    <a:lstStyle/>
                    <a:p>
                      <a:pPr algn="just">
                        <a:lnSpc>
                          <a:spcPct val="107000"/>
                        </a:lnSpc>
                        <a:spcAft>
                          <a:spcPts val="800"/>
                        </a:spcAft>
                      </a:pPr>
                      <a:r>
                        <a:rPr lang="en-KE" sz="1200" kern="0">
                          <a:effectLst/>
                        </a:rPr>
                        <a:t>Deployment and Training</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3 weeks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March 21</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March 24</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2358020"/>
                  </a:ext>
                </a:extLst>
              </a:tr>
              <a:tr h="504593">
                <a:tc>
                  <a:txBody>
                    <a:bodyPr/>
                    <a:lstStyle/>
                    <a:p>
                      <a:pPr algn="just">
                        <a:lnSpc>
                          <a:spcPct val="107000"/>
                        </a:lnSpc>
                        <a:spcAft>
                          <a:spcPts val="800"/>
                        </a:spcAft>
                      </a:pPr>
                      <a:r>
                        <a:rPr lang="en-KE" sz="1200" kern="0">
                          <a:effectLst/>
                        </a:rPr>
                        <a:t>Final Review and Project Close</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1 week</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a:effectLst/>
                        </a:rPr>
                        <a:t>March 25</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200" kern="0" dirty="0">
                          <a:effectLst/>
                        </a:rPr>
                        <a:t>March 28</a:t>
                      </a:r>
                      <a:endParaRPr lang="en-KE"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9161545"/>
                  </a:ext>
                </a:extLst>
              </a:tr>
            </a:tbl>
          </a:graphicData>
        </a:graphic>
      </p:graphicFrame>
    </p:spTree>
    <p:extLst>
      <p:ext uri="{BB962C8B-B14F-4D97-AF65-F5344CB8AC3E}">
        <p14:creationId xmlns:p14="http://schemas.microsoft.com/office/powerpoint/2010/main" val="4180044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1DFC547-50F4-CBE0-2335-8888ABBAFBA4}"/>
              </a:ext>
            </a:extLst>
          </p:cNvPr>
          <p:cNvGraphicFramePr>
            <a:graphicFrameLocks noGrp="1"/>
          </p:cNvGraphicFramePr>
          <p:nvPr>
            <p:ph idx="1"/>
            <p:extLst>
              <p:ext uri="{D42A27DB-BD31-4B8C-83A1-F6EECF244321}">
                <p14:modId xmlns:p14="http://schemas.microsoft.com/office/powerpoint/2010/main" val="3021347727"/>
              </p:ext>
            </p:extLst>
          </p:nvPr>
        </p:nvGraphicFramePr>
        <p:xfrm>
          <a:off x="2542478" y="267629"/>
          <a:ext cx="7805855" cy="5754030"/>
        </p:xfrm>
        <a:graphic>
          <a:graphicData uri="http://schemas.openxmlformats.org/drawingml/2006/table">
            <a:tbl>
              <a:tblPr firstRow="1" firstCol="1" bandRow="1">
                <a:tableStyleId>{5C22544A-7EE6-4342-B048-85BDC9FD1C3A}</a:tableStyleId>
              </a:tblPr>
              <a:tblGrid>
                <a:gridCol w="3600100">
                  <a:extLst>
                    <a:ext uri="{9D8B030D-6E8A-4147-A177-3AD203B41FA5}">
                      <a16:colId xmlns:a16="http://schemas.microsoft.com/office/drawing/2014/main" val="544347215"/>
                    </a:ext>
                  </a:extLst>
                </a:gridCol>
                <a:gridCol w="1507177">
                  <a:extLst>
                    <a:ext uri="{9D8B030D-6E8A-4147-A177-3AD203B41FA5}">
                      <a16:colId xmlns:a16="http://schemas.microsoft.com/office/drawing/2014/main" val="2113822785"/>
                    </a:ext>
                  </a:extLst>
                </a:gridCol>
                <a:gridCol w="1349289">
                  <a:extLst>
                    <a:ext uri="{9D8B030D-6E8A-4147-A177-3AD203B41FA5}">
                      <a16:colId xmlns:a16="http://schemas.microsoft.com/office/drawing/2014/main" val="1250971824"/>
                    </a:ext>
                  </a:extLst>
                </a:gridCol>
                <a:gridCol w="1349289">
                  <a:extLst>
                    <a:ext uri="{9D8B030D-6E8A-4147-A177-3AD203B41FA5}">
                      <a16:colId xmlns:a16="http://schemas.microsoft.com/office/drawing/2014/main" val="2755759284"/>
                    </a:ext>
                  </a:extLst>
                </a:gridCol>
              </a:tblGrid>
              <a:tr h="881580">
                <a:tc>
                  <a:txBody>
                    <a:bodyPr/>
                    <a:lstStyle/>
                    <a:p>
                      <a:pPr algn="just">
                        <a:lnSpc>
                          <a:spcPct val="107000"/>
                        </a:lnSpc>
                        <a:spcAft>
                          <a:spcPts val="800"/>
                        </a:spcAft>
                      </a:pPr>
                      <a:r>
                        <a:rPr lang="en-KE" sz="1100" kern="100">
                          <a:effectLst/>
                        </a:rPr>
                        <a:t>Resource</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Cost per Unit</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Quantity</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Total Cost (KES)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8200825"/>
                  </a:ext>
                </a:extLst>
              </a:tr>
              <a:tr h="285062">
                <a:tc>
                  <a:txBody>
                    <a:bodyPr/>
                    <a:lstStyle/>
                    <a:p>
                      <a:pPr algn="just">
                        <a:lnSpc>
                          <a:spcPct val="107000"/>
                        </a:lnSpc>
                        <a:spcAft>
                          <a:spcPts val="800"/>
                        </a:spcAft>
                      </a:pPr>
                      <a:r>
                        <a:rPr lang="en-KE" sz="1100" kern="100">
                          <a:effectLst/>
                        </a:rPr>
                        <a:t>Human Resources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KE" sz="1100" kern="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KE" sz="1100" kern="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KE" sz="11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3168856"/>
                  </a:ext>
                </a:extLst>
              </a:tr>
              <a:tr h="285062">
                <a:tc>
                  <a:txBody>
                    <a:bodyPr/>
                    <a:lstStyle/>
                    <a:p>
                      <a:pPr algn="just">
                        <a:lnSpc>
                          <a:spcPct val="107000"/>
                        </a:lnSpc>
                        <a:spcAft>
                          <a:spcPts val="800"/>
                        </a:spcAft>
                      </a:pPr>
                      <a:r>
                        <a:rPr lang="en-KE" sz="1100" kern="100">
                          <a:effectLst/>
                        </a:rPr>
                        <a:t>Project Manager</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150,000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150,000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1167518"/>
                  </a:ext>
                </a:extLst>
              </a:tr>
              <a:tr h="285062">
                <a:tc>
                  <a:txBody>
                    <a:bodyPr/>
                    <a:lstStyle/>
                    <a:p>
                      <a:pPr algn="just">
                        <a:lnSpc>
                          <a:spcPct val="107000"/>
                        </a:lnSpc>
                        <a:spcAft>
                          <a:spcPts val="800"/>
                        </a:spcAft>
                      </a:pPr>
                      <a:r>
                        <a:rPr lang="en-KE" sz="1100" kern="100">
                          <a:effectLst/>
                        </a:rPr>
                        <a:t>System Developers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120,000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2</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240,000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261630"/>
                  </a:ext>
                </a:extLst>
              </a:tr>
              <a:tr h="285062">
                <a:tc>
                  <a:txBody>
                    <a:bodyPr/>
                    <a:lstStyle/>
                    <a:p>
                      <a:pPr algn="just">
                        <a:lnSpc>
                          <a:spcPct val="107000"/>
                        </a:lnSpc>
                        <a:spcAft>
                          <a:spcPts val="800"/>
                        </a:spcAft>
                      </a:pPr>
                      <a:r>
                        <a:rPr lang="en-KE" sz="1100" kern="100">
                          <a:effectLst/>
                        </a:rPr>
                        <a:t>Hardware Engineer</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100,000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100,000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6400608"/>
                  </a:ext>
                </a:extLst>
              </a:tr>
              <a:tr h="285062">
                <a:tc>
                  <a:txBody>
                    <a:bodyPr/>
                    <a:lstStyle/>
                    <a:p>
                      <a:pPr algn="just">
                        <a:lnSpc>
                          <a:spcPct val="107000"/>
                        </a:lnSpc>
                        <a:spcAft>
                          <a:spcPts val="800"/>
                        </a:spcAft>
                      </a:pPr>
                      <a:r>
                        <a:rPr lang="en-KE" sz="1100" kern="100">
                          <a:effectLst/>
                        </a:rPr>
                        <a:t>Quality Assurance Tester</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90,000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90,000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327123"/>
                  </a:ext>
                </a:extLst>
              </a:tr>
              <a:tr h="285062">
                <a:tc>
                  <a:txBody>
                    <a:bodyPr/>
                    <a:lstStyle/>
                    <a:p>
                      <a:pPr algn="just">
                        <a:lnSpc>
                          <a:spcPct val="107000"/>
                        </a:lnSpc>
                        <a:spcAft>
                          <a:spcPts val="800"/>
                        </a:spcAft>
                      </a:pPr>
                      <a:r>
                        <a:rPr lang="en-KE" sz="1100" kern="100">
                          <a:effectLst/>
                        </a:rPr>
                        <a:t>Training Specialist</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80,000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80,000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9700425"/>
                  </a:ext>
                </a:extLst>
              </a:tr>
              <a:tr h="285062">
                <a:tc>
                  <a:txBody>
                    <a:bodyPr/>
                    <a:lstStyle/>
                    <a:p>
                      <a:pPr algn="just">
                        <a:lnSpc>
                          <a:spcPct val="107000"/>
                        </a:lnSpc>
                        <a:spcAft>
                          <a:spcPts val="800"/>
                        </a:spcAft>
                      </a:pPr>
                      <a:r>
                        <a:rPr lang="en-KE" sz="1100" kern="100">
                          <a:effectLst/>
                        </a:rPr>
                        <a:t>Equipment and Software</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KE" sz="1100" kern="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KE" sz="1100" kern="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KE" sz="11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1566107"/>
                  </a:ext>
                </a:extLst>
              </a:tr>
              <a:tr h="285062">
                <a:tc>
                  <a:txBody>
                    <a:bodyPr/>
                    <a:lstStyle/>
                    <a:p>
                      <a:pPr algn="just">
                        <a:lnSpc>
                          <a:spcPct val="107000"/>
                        </a:lnSpc>
                        <a:spcAft>
                          <a:spcPts val="800"/>
                        </a:spcAft>
                      </a:pPr>
                      <a:r>
                        <a:rPr lang="en-KE" sz="1100" kern="100">
                          <a:effectLst/>
                        </a:rPr>
                        <a:t>Computers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50,000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4</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200,000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6516372"/>
                  </a:ext>
                </a:extLst>
              </a:tr>
              <a:tr h="285062">
                <a:tc>
                  <a:txBody>
                    <a:bodyPr/>
                    <a:lstStyle/>
                    <a:p>
                      <a:pPr algn="just">
                        <a:lnSpc>
                          <a:spcPct val="107000"/>
                        </a:lnSpc>
                        <a:spcAft>
                          <a:spcPts val="800"/>
                        </a:spcAft>
                      </a:pPr>
                      <a:r>
                        <a:rPr lang="en-KE" sz="1100" kern="100">
                          <a:effectLst/>
                        </a:rPr>
                        <a:t>RFID System</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30,000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4</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120,000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0179429"/>
                  </a:ext>
                </a:extLst>
              </a:tr>
              <a:tr h="285062">
                <a:tc>
                  <a:txBody>
                    <a:bodyPr/>
                    <a:lstStyle/>
                    <a:p>
                      <a:pPr algn="just">
                        <a:lnSpc>
                          <a:spcPct val="107000"/>
                        </a:lnSpc>
                        <a:spcAft>
                          <a:spcPts val="800"/>
                        </a:spcAft>
                      </a:pPr>
                      <a:r>
                        <a:rPr lang="en-KE" sz="1100" kern="100">
                          <a:effectLst/>
                        </a:rPr>
                        <a:t>Sensors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15,000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150,000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0996831"/>
                  </a:ext>
                </a:extLst>
              </a:tr>
              <a:tr h="285062">
                <a:tc>
                  <a:txBody>
                    <a:bodyPr/>
                    <a:lstStyle/>
                    <a:p>
                      <a:pPr algn="just">
                        <a:lnSpc>
                          <a:spcPct val="107000"/>
                        </a:lnSpc>
                        <a:spcAft>
                          <a:spcPts val="800"/>
                        </a:spcAft>
                      </a:pPr>
                      <a:r>
                        <a:rPr lang="en-KE" sz="1100" kern="100">
                          <a:effectLst/>
                        </a:rPr>
                        <a:t>CCTV Cameras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25,000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5</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125,000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5995494"/>
                  </a:ext>
                </a:extLst>
              </a:tr>
              <a:tr h="285062">
                <a:tc>
                  <a:txBody>
                    <a:bodyPr/>
                    <a:lstStyle/>
                    <a:p>
                      <a:pPr algn="just">
                        <a:lnSpc>
                          <a:spcPct val="107000"/>
                        </a:lnSpc>
                        <a:spcAft>
                          <a:spcPts val="800"/>
                        </a:spcAft>
                      </a:pPr>
                      <a:r>
                        <a:rPr lang="en-KE" sz="1100" kern="100">
                          <a:effectLst/>
                        </a:rPr>
                        <a:t>Miscellaneous</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KE" sz="1100" kern="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KE" sz="1100" kern="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KE" sz="1100" kern="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8109111"/>
                  </a:ext>
                </a:extLst>
              </a:tr>
              <a:tr h="583322">
                <a:tc>
                  <a:txBody>
                    <a:bodyPr/>
                    <a:lstStyle/>
                    <a:p>
                      <a:pPr algn="just">
                        <a:lnSpc>
                          <a:spcPct val="107000"/>
                        </a:lnSpc>
                        <a:spcAft>
                          <a:spcPts val="800"/>
                        </a:spcAft>
                      </a:pPr>
                      <a:r>
                        <a:rPr lang="en-KE" sz="1100" kern="100">
                          <a:effectLst/>
                        </a:rPr>
                        <a:t>Software Licensing (VB.NET)</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50,000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50,000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4562138"/>
                  </a:ext>
                </a:extLst>
              </a:tr>
              <a:tr h="285062">
                <a:tc>
                  <a:txBody>
                    <a:bodyPr/>
                    <a:lstStyle/>
                    <a:p>
                      <a:pPr algn="just">
                        <a:lnSpc>
                          <a:spcPct val="107000"/>
                        </a:lnSpc>
                        <a:spcAft>
                          <a:spcPts val="800"/>
                        </a:spcAft>
                      </a:pPr>
                      <a:r>
                        <a:rPr lang="en-KE" sz="1100" kern="100">
                          <a:effectLst/>
                        </a:rPr>
                        <a:t>Contingency Fund (10%)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KE" sz="1100" kern="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KE" sz="1100" kern="1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a:effectLst/>
                        </a:rPr>
                        <a:t>171,500</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2091409"/>
                  </a:ext>
                </a:extLst>
              </a:tr>
              <a:tr h="583322">
                <a:tc>
                  <a:txBody>
                    <a:bodyPr/>
                    <a:lstStyle/>
                    <a:p>
                      <a:pPr algn="just">
                        <a:lnSpc>
                          <a:spcPct val="107000"/>
                        </a:lnSpc>
                        <a:spcAft>
                          <a:spcPts val="800"/>
                        </a:spcAft>
                      </a:pPr>
                      <a:r>
                        <a:rPr lang="en-KE" sz="1100" kern="100">
                          <a:effectLst/>
                        </a:rPr>
                        <a:t>Total Cost</a:t>
                      </a:r>
                      <a:endParaRPr lang="en-KE"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KE" sz="1100" kern="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KE" sz="1100" kern="100">
                        <a:effectLst/>
                        <a:latin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KE" sz="1100" kern="100" dirty="0">
                          <a:effectLst/>
                        </a:rPr>
                        <a:t>1,226,500</a:t>
                      </a:r>
                      <a:endParaRPr lang="en-KE"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7096822"/>
                  </a:ext>
                </a:extLst>
              </a:tr>
            </a:tbl>
          </a:graphicData>
        </a:graphic>
      </p:graphicFrame>
    </p:spTree>
    <p:extLst>
      <p:ext uri="{BB962C8B-B14F-4D97-AF65-F5344CB8AC3E}">
        <p14:creationId xmlns:p14="http://schemas.microsoft.com/office/powerpoint/2010/main" val="162223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6E6D-D791-C405-5361-EB381CA90787}"/>
              </a:ext>
            </a:extLst>
          </p:cNvPr>
          <p:cNvSpPr>
            <a:spLocks noGrp="1"/>
          </p:cNvSpPr>
          <p:nvPr>
            <p:ph type="title"/>
          </p:nvPr>
        </p:nvSpPr>
        <p:spPr/>
        <p:txBody>
          <a:bodyPr/>
          <a:lstStyle/>
          <a:p>
            <a:r>
              <a:rPr lang="en-US" dirty="0"/>
              <a:t>BACKGROUND OF THE RESEARCH</a:t>
            </a:r>
            <a:endParaRPr lang="en-KE" dirty="0"/>
          </a:p>
        </p:txBody>
      </p:sp>
      <p:sp>
        <p:nvSpPr>
          <p:cNvPr id="3" name="Content Placeholder 2">
            <a:extLst>
              <a:ext uri="{FF2B5EF4-FFF2-40B4-BE49-F238E27FC236}">
                <a16:creationId xmlns:a16="http://schemas.microsoft.com/office/drawing/2014/main" id="{B02D60B3-F95A-8C3A-FCE0-8D9BBE374F9C}"/>
              </a:ext>
            </a:extLst>
          </p:cNvPr>
          <p:cNvSpPr>
            <a:spLocks noGrp="1"/>
          </p:cNvSpPr>
          <p:nvPr>
            <p:ph idx="1"/>
          </p:nvPr>
        </p:nvSpPr>
        <p:spPr/>
        <p:txBody>
          <a:bodyPr>
            <a:normAutofit fontScale="92500" lnSpcReduction="20000"/>
          </a:bodyPr>
          <a:lstStyle/>
          <a:p>
            <a:r>
              <a:rPr lang="en-KE" sz="2800" dirty="0">
                <a:effectLst/>
                <a:latin typeface="Times New Roman" panose="02020603050405020304" pitchFamily="18" charset="0"/>
                <a:ea typeface="Calibri" panose="020F0502020204030204" pitchFamily="34" charset="0"/>
              </a:rPr>
              <a:t>With the increasing number of vehicle owners, with more than 44% of the population owning cars, there is an urgent need to ensure proper parking solutions in urban areas. Busy locations like malls face significant challenges in parking management,</a:t>
            </a:r>
            <a:r>
              <a:rPr lang="en-US" dirty="0">
                <a:latin typeface="Times New Roman" panose="02020603050405020304" pitchFamily="18" charset="0"/>
                <a:ea typeface="Calibri" panose="020F0502020204030204" pitchFamily="34" charset="0"/>
              </a:rPr>
              <a:t> </a:t>
            </a:r>
            <a:r>
              <a:rPr lang="en-KE" sz="2800" dirty="0">
                <a:effectLst/>
                <a:latin typeface="Times New Roman" panose="02020603050405020304" pitchFamily="18" charset="0"/>
                <a:ea typeface="Calibri" panose="020F0502020204030204" pitchFamily="34" charset="0"/>
              </a:rPr>
              <a:t>leading to congestion, wasted time, and reduced productivity</a:t>
            </a:r>
            <a:r>
              <a:rPr lang="en-US" sz="2800" dirty="0">
                <a:effectLst/>
                <a:latin typeface="Times New Roman" panose="02020603050405020304" pitchFamily="18" charset="0"/>
                <a:ea typeface="Calibri" panose="020F0502020204030204" pitchFamily="34" charset="0"/>
              </a:rPr>
              <a:t>. </a:t>
            </a:r>
          </a:p>
          <a:p>
            <a:r>
              <a:rPr lang="en-KE" sz="2800" dirty="0">
                <a:effectLst/>
                <a:latin typeface="Times New Roman" panose="02020603050405020304" pitchFamily="18" charset="0"/>
                <a:ea typeface="Calibri" panose="020F0502020204030204" pitchFamily="34" charset="0"/>
              </a:rPr>
              <a:t>Existing manual or semi-automated parking systems have proven inadequate, especially during peak periods, failing to meet the growing expectations of mall visitors.</a:t>
            </a:r>
            <a:endParaRPr lang="en-US" sz="2800" dirty="0">
              <a:effectLst/>
              <a:latin typeface="Times New Roman" panose="02020603050405020304" pitchFamily="18" charset="0"/>
              <a:ea typeface="Calibri" panose="020F0502020204030204" pitchFamily="34" charset="0"/>
            </a:endParaRPr>
          </a:p>
          <a:p>
            <a:r>
              <a:rPr lang="en-KE" sz="2800" dirty="0">
                <a:effectLst/>
                <a:latin typeface="Times New Roman" panose="02020603050405020304" pitchFamily="18" charset="0"/>
                <a:ea typeface="Calibri" panose="020F0502020204030204" pitchFamily="34" charset="0"/>
              </a:rPr>
              <a:t> Addressing these challenges requires the adoption of advanced technologies to optimize parking space utilization, enhance customer experience, and improve overall operational efficiency. Modern solutions like RFID systems, number-plate recognitions, and real-time occupancy sensors can be used as bases for CPMS</a:t>
            </a:r>
            <a:r>
              <a:rPr lang="en-US" sz="2800" dirty="0">
                <a:effectLst/>
                <a:latin typeface="Times New Roman" panose="02020603050405020304" pitchFamily="18" charset="0"/>
                <a:ea typeface="Calibri" panose="020F0502020204030204" pitchFamily="34" charset="0"/>
              </a:rPr>
              <a:t>.</a:t>
            </a:r>
            <a:endParaRPr lang="en-KE" dirty="0"/>
          </a:p>
        </p:txBody>
      </p:sp>
    </p:spTree>
    <p:extLst>
      <p:ext uri="{BB962C8B-B14F-4D97-AF65-F5344CB8AC3E}">
        <p14:creationId xmlns:p14="http://schemas.microsoft.com/office/powerpoint/2010/main" val="1235197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0C38-508A-443B-FD59-E2B6234B081F}"/>
              </a:ext>
            </a:extLst>
          </p:cNvPr>
          <p:cNvSpPr>
            <a:spLocks noGrp="1"/>
          </p:cNvSpPr>
          <p:nvPr>
            <p:ph type="title"/>
          </p:nvPr>
        </p:nvSpPr>
        <p:spPr/>
        <p:txBody>
          <a:bodyPr/>
          <a:lstStyle/>
          <a:p>
            <a:r>
              <a:rPr lang="en-US" dirty="0"/>
              <a:t>PROBLEM STATEMENT</a:t>
            </a:r>
            <a:endParaRPr lang="en-KE" dirty="0"/>
          </a:p>
        </p:txBody>
      </p:sp>
      <p:sp>
        <p:nvSpPr>
          <p:cNvPr id="3" name="Content Placeholder 2">
            <a:extLst>
              <a:ext uri="{FF2B5EF4-FFF2-40B4-BE49-F238E27FC236}">
                <a16:creationId xmlns:a16="http://schemas.microsoft.com/office/drawing/2014/main" id="{AFC81001-EA0B-0290-228C-20D47A7564EE}"/>
              </a:ext>
            </a:extLst>
          </p:cNvPr>
          <p:cNvSpPr>
            <a:spLocks noGrp="1"/>
          </p:cNvSpPr>
          <p:nvPr>
            <p:ph idx="1"/>
          </p:nvPr>
        </p:nvSpPr>
        <p:spPr/>
        <p:txBody>
          <a:bodyPr>
            <a:normAutofit/>
          </a:bodyPr>
          <a:lstStyle/>
          <a:p>
            <a:r>
              <a:rPr lang="en-KE" sz="2800" kern="100" dirty="0">
                <a:effectLst/>
                <a:latin typeface="Times New Roman" panose="02020603050405020304" pitchFamily="18" charset="0"/>
                <a:ea typeface="Calibri" panose="020F0502020204030204" pitchFamily="34" charset="0"/>
                <a:cs typeface="Times New Roman" panose="02020603050405020304" pitchFamily="18" charset="0"/>
              </a:rPr>
              <a:t>Most car park management systems in malls and institutions have led to issues such as traffic congestion, time wastage and decreased revenue. Implementing a parking management system can help to address these challenges by optimizing parking space usage, generating revenue, and improving the parking experience for drivers through automation processes and utilizing real-time data</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Currently, cars are parked on restricted parking spots and others causing a lot of traffic trying to look for a parking space. This has brought frustrations to the drivers and security guards trying to control the traffic.</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30720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A2E5-FBF6-FDF1-2549-8352A5845AFA}"/>
              </a:ext>
            </a:extLst>
          </p:cNvPr>
          <p:cNvSpPr>
            <a:spLocks noGrp="1"/>
          </p:cNvSpPr>
          <p:nvPr>
            <p:ph type="title"/>
          </p:nvPr>
        </p:nvSpPr>
        <p:spPr/>
        <p:txBody>
          <a:bodyPr/>
          <a:lstStyle/>
          <a:p>
            <a:r>
              <a:rPr lang="en-US" dirty="0"/>
              <a:t>MAIN OBJECTIVE</a:t>
            </a:r>
            <a:endParaRPr lang="en-KE" dirty="0"/>
          </a:p>
        </p:txBody>
      </p:sp>
      <p:sp>
        <p:nvSpPr>
          <p:cNvPr id="3" name="Content Placeholder 2">
            <a:extLst>
              <a:ext uri="{FF2B5EF4-FFF2-40B4-BE49-F238E27FC236}">
                <a16:creationId xmlns:a16="http://schemas.microsoft.com/office/drawing/2014/main" id="{88A21B02-31AC-652B-87D1-6564F008711C}"/>
              </a:ext>
            </a:extLst>
          </p:cNvPr>
          <p:cNvSpPr>
            <a:spLocks noGrp="1"/>
          </p:cNvSpPr>
          <p:nvPr>
            <p:ph idx="1"/>
          </p:nvPr>
        </p:nvSpPr>
        <p:spPr/>
        <p:txBody>
          <a:bodyPr>
            <a:normAutofit/>
          </a:bodyPr>
          <a:lstStyle/>
          <a:p>
            <a:r>
              <a:rPr lang="en-US" sz="3600" dirty="0">
                <a:effectLst/>
                <a:latin typeface="Times New Roman" panose="02020603050405020304" pitchFamily="18" charset="0"/>
                <a:ea typeface="Calibri" panose="020F0502020204030204" pitchFamily="34" charset="0"/>
              </a:rPr>
              <a:t>To design a Car parking management system to reduce traffic congestion in </a:t>
            </a:r>
            <a:r>
              <a:rPr lang="en-US" sz="3600" dirty="0">
                <a:latin typeface="Times New Roman" panose="02020603050405020304" pitchFamily="18" charset="0"/>
                <a:ea typeface="Calibri" panose="020F0502020204030204" pitchFamily="34" charset="0"/>
              </a:rPr>
              <a:t>shopping areas.</a:t>
            </a:r>
            <a:endParaRPr lang="en-KE" sz="3600" dirty="0"/>
          </a:p>
        </p:txBody>
      </p:sp>
    </p:spTree>
    <p:extLst>
      <p:ext uri="{BB962C8B-B14F-4D97-AF65-F5344CB8AC3E}">
        <p14:creationId xmlns:p14="http://schemas.microsoft.com/office/powerpoint/2010/main" val="141441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2BD0-6703-759B-5039-0F5DD1530294}"/>
              </a:ext>
            </a:extLst>
          </p:cNvPr>
          <p:cNvSpPr>
            <a:spLocks noGrp="1"/>
          </p:cNvSpPr>
          <p:nvPr>
            <p:ph type="title"/>
          </p:nvPr>
        </p:nvSpPr>
        <p:spPr/>
        <p:txBody>
          <a:bodyPr/>
          <a:lstStyle/>
          <a:p>
            <a:r>
              <a:rPr lang="en-US" dirty="0"/>
              <a:t>SPECIFIC OBJECTIVES</a:t>
            </a:r>
            <a:endParaRPr lang="en-KE" dirty="0"/>
          </a:p>
        </p:txBody>
      </p:sp>
      <p:sp>
        <p:nvSpPr>
          <p:cNvPr id="3" name="Content Placeholder 2">
            <a:extLst>
              <a:ext uri="{FF2B5EF4-FFF2-40B4-BE49-F238E27FC236}">
                <a16:creationId xmlns:a16="http://schemas.microsoft.com/office/drawing/2014/main" id="{5596FA96-621F-1F03-EB4C-11F5B6A6AC4A}"/>
              </a:ext>
            </a:extLst>
          </p:cNvPr>
          <p:cNvSpPr>
            <a:spLocks noGrp="1"/>
          </p:cNvSpPr>
          <p:nvPr>
            <p:ph idx="1"/>
          </p:nvPr>
        </p:nvSpPr>
        <p:spPr/>
        <p:txBody>
          <a:bodyPr>
            <a:normAutofit/>
          </a:bodyPr>
          <a:lstStyle/>
          <a:p>
            <a:pPr marL="742950" lvl="1" indent="-285750" algn="just">
              <a:lnSpc>
                <a:spcPct val="150000"/>
              </a:lnSpc>
              <a:buFont typeface="+mj-lt"/>
              <a:buAutoNum type="romanL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enhance car safety and security by use of security devices.</a:t>
            </a:r>
            <a:endParaRPr lang="en-KE"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mj-lt"/>
              <a:buAutoNum type="romanL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optimize parking space occupancy by maximizing use of car parks. </a:t>
            </a:r>
            <a:endParaRPr lang="en-KE"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mj-lt"/>
              <a:buAutoNum type="romanL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create revenue as there is a fee charged according to duration parked.</a:t>
            </a:r>
            <a:endParaRPr lang="en-KE"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mj-lt"/>
              <a:buAutoNum type="romanL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enable urban growth as many customers will come to purchase products and services.</a:t>
            </a:r>
            <a:endParaRPr lang="en-KE"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2400" dirty="0"/>
          </a:p>
        </p:txBody>
      </p:sp>
    </p:spTree>
    <p:extLst>
      <p:ext uri="{BB962C8B-B14F-4D97-AF65-F5344CB8AC3E}">
        <p14:creationId xmlns:p14="http://schemas.microsoft.com/office/powerpoint/2010/main" val="52577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1E76-31D3-B734-378B-4C01A0D5D3E2}"/>
              </a:ext>
            </a:extLst>
          </p:cNvPr>
          <p:cNvSpPr>
            <a:spLocks noGrp="1"/>
          </p:cNvSpPr>
          <p:nvPr>
            <p:ph type="title"/>
          </p:nvPr>
        </p:nvSpPr>
        <p:spPr/>
        <p:txBody>
          <a:bodyPr/>
          <a:lstStyle/>
          <a:p>
            <a:r>
              <a:rPr lang="en-US" dirty="0"/>
              <a:t>REVIEW OF LITERATURE</a:t>
            </a:r>
            <a:endParaRPr lang="en-KE" dirty="0"/>
          </a:p>
        </p:txBody>
      </p:sp>
      <p:sp>
        <p:nvSpPr>
          <p:cNvPr id="3" name="Content Placeholder 2">
            <a:extLst>
              <a:ext uri="{FF2B5EF4-FFF2-40B4-BE49-F238E27FC236}">
                <a16:creationId xmlns:a16="http://schemas.microsoft.com/office/drawing/2014/main" id="{8CF5B411-2A8C-2B84-5DEF-3934C6A31C68}"/>
              </a:ext>
            </a:extLst>
          </p:cNvPr>
          <p:cNvSpPr>
            <a:spLocks noGrp="1"/>
          </p:cNvSpPr>
          <p:nvPr>
            <p:ph idx="1"/>
          </p:nvPr>
        </p:nvSpPr>
        <p:spPr/>
        <p:txBody>
          <a:bodyPr>
            <a:normAutofit/>
          </a:bodyPr>
          <a:lstStyle/>
          <a:p>
            <a:pPr marL="0" indent="0">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 TUSKYS CAR PARKING SYSTEM</a:t>
            </a:r>
          </a:p>
          <a:p>
            <a:r>
              <a:rPr lang="en-KE" kern="100" dirty="0">
                <a:effectLst/>
                <a:latin typeface="Times New Roman" panose="02020603050405020304" pitchFamily="18" charset="0"/>
                <a:ea typeface="Calibri" panose="020F0502020204030204" pitchFamily="34" charset="0"/>
                <a:cs typeface="Times New Roman" panose="02020603050405020304" pitchFamily="18" charset="0"/>
              </a:rPr>
              <a:t>It is a smart solution implemented in select Tuskys supermarket branches in Kenya, designed to streamline the parking process and improve the overall shopping experience. It adopted a parking management system to address challenges of parking space utilization, congestion, and customer satisfaction in its large parking facilities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KE" kern="100" dirty="0">
                <a:effectLst/>
                <a:latin typeface="Times New Roman" panose="02020603050405020304" pitchFamily="18" charset="0"/>
                <a:ea typeface="Calibri" panose="020F0502020204030204" pitchFamily="34" charset="0"/>
                <a:cs typeface="Times New Roman" panose="02020603050405020304" pitchFamily="18" charset="0"/>
              </a:rPr>
              <a:t>This system incorporates </a:t>
            </a:r>
            <a:r>
              <a:rPr lang="en-KE" b="1" kern="100" dirty="0">
                <a:effectLst/>
                <a:latin typeface="Times New Roman" panose="02020603050405020304" pitchFamily="18" charset="0"/>
                <a:ea typeface="Calibri" panose="020F0502020204030204" pitchFamily="34" charset="0"/>
                <a:cs typeface="Times New Roman" panose="02020603050405020304" pitchFamily="18" charset="0"/>
              </a:rPr>
              <a:t>smart parking technology</a:t>
            </a:r>
            <a:r>
              <a:rPr lang="en-KE" kern="100" dirty="0">
                <a:effectLst/>
                <a:latin typeface="Times New Roman" panose="02020603050405020304" pitchFamily="18" charset="0"/>
                <a:ea typeface="Calibri" panose="020F0502020204030204" pitchFamily="34" charset="0"/>
                <a:cs typeface="Times New Roman" panose="02020603050405020304" pitchFamily="18" charset="0"/>
              </a:rPr>
              <a:t>, including sensors, cameras, and automated ticketing, along with </a:t>
            </a:r>
            <a:r>
              <a:rPr lang="en-KE" b="1" kern="100" dirty="0">
                <a:effectLst/>
                <a:latin typeface="Times New Roman" panose="02020603050405020304" pitchFamily="18" charset="0"/>
                <a:ea typeface="Calibri" panose="020F0502020204030204" pitchFamily="34" charset="0"/>
                <a:cs typeface="Times New Roman" panose="02020603050405020304" pitchFamily="18" charset="0"/>
              </a:rPr>
              <a:t>digital payment solutions</a:t>
            </a:r>
            <a:r>
              <a:rPr lang="en-KE" kern="100" dirty="0">
                <a:effectLst/>
                <a:latin typeface="Times New Roman" panose="02020603050405020304" pitchFamily="18" charset="0"/>
                <a:ea typeface="Calibri" panose="020F0502020204030204" pitchFamily="34" charset="0"/>
                <a:cs typeface="Times New Roman" panose="02020603050405020304" pitchFamily="18" charset="0"/>
              </a:rPr>
              <a:t> like mobile payments via </a:t>
            </a:r>
            <a:r>
              <a:rPr lang="en-KE" i="1" kern="100" dirty="0">
                <a:effectLst/>
                <a:latin typeface="Times New Roman" panose="02020603050405020304" pitchFamily="18" charset="0"/>
                <a:ea typeface="Calibri" panose="020F0502020204030204" pitchFamily="34" charset="0"/>
                <a:cs typeface="Times New Roman" panose="02020603050405020304" pitchFamily="18" charset="0"/>
              </a:rPr>
              <a:t>M-Pesa</a:t>
            </a:r>
            <a:r>
              <a:rPr lang="en-KE" kern="100" dirty="0">
                <a:effectLst/>
                <a:latin typeface="Times New Roman" panose="02020603050405020304" pitchFamily="18" charset="0"/>
                <a:ea typeface="Calibri" panose="020F0502020204030204" pitchFamily="34" charset="0"/>
                <a:cs typeface="Times New Roman" panose="02020603050405020304" pitchFamily="18" charset="0"/>
              </a:rPr>
              <a:t> and card payments.</a:t>
            </a:r>
            <a:endParaRPr lang="en-KE"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175643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34242-E2F7-9741-E5E9-4A23C2CFF237}"/>
              </a:ext>
            </a:extLst>
          </p:cNvPr>
          <p:cNvSpPr>
            <a:spLocks noGrp="1"/>
          </p:cNvSpPr>
          <p:nvPr>
            <p:ph idx="1"/>
          </p:nvPr>
        </p:nvSpPr>
        <p:spPr>
          <a:xfrm>
            <a:off x="838200" y="200722"/>
            <a:ext cx="10515600" cy="5976241"/>
          </a:xfrm>
        </p:spPr>
        <p:txBody>
          <a:bodyPr>
            <a:noAutofit/>
          </a:bodyPr>
          <a:lstStyle/>
          <a:p>
            <a:pPr marL="0" indent="0" algn="just">
              <a:lnSpc>
                <a:spcPct val="150000"/>
              </a:lnSpc>
              <a:spcAft>
                <a:spcPts val="800"/>
              </a:spcAft>
              <a:buNone/>
            </a:pPr>
            <a:r>
              <a:rPr lang="en-KE" sz="1600" b="1" kern="100" dirty="0">
                <a:effectLst/>
                <a:latin typeface="Times New Roman" panose="02020603050405020304" pitchFamily="18" charset="0"/>
                <a:ea typeface="Calibri" panose="020F0502020204030204" pitchFamily="34" charset="0"/>
                <a:cs typeface="Times New Roman" panose="02020603050405020304" pitchFamily="18" charset="0"/>
              </a:rPr>
              <a:t>Strengths</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KE" sz="1600" b="1" kern="100" dirty="0">
                <a:effectLst/>
                <a:latin typeface="Times New Roman" panose="02020603050405020304" pitchFamily="18" charset="0"/>
                <a:ea typeface="Calibri" panose="020F0502020204030204" pitchFamily="34" charset="0"/>
                <a:cs typeface="Times New Roman" panose="02020603050405020304" pitchFamily="18" charset="0"/>
              </a:rPr>
              <a:t>Improved Efficiency and Convenience</a:t>
            </a: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 The use of </a:t>
            </a:r>
            <a:r>
              <a:rPr lang="en-KE" sz="1600" b="1" kern="100" dirty="0">
                <a:effectLst/>
                <a:latin typeface="Times New Roman" panose="02020603050405020304" pitchFamily="18" charset="0"/>
                <a:ea typeface="Calibri" panose="020F0502020204030204" pitchFamily="34" charset="0"/>
                <a:cs typeface="Times New Roman" panose="02020603050405020304" pitchFamily="18" charset="0"/>
              </a:rPr>
              <a:t>real-time data</a:t>
            </a: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 allows drivers to find available spaces quickly, reducing the time spent searching for parking spots.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KE" sz="1600" b="1" kern="100" dirty="0">
                <a:effectLst/>
                <a:latin typeface="Times New Roman" panose="02020603050405020304" pitchFamily="18" charset="0"/>
                <a:ea typeface="Calibri" panose="020F0502020204030204" pitchFamily="34" charset="0"/>
                <a:cs typeface="Times New Roman" panose="02020603050405020304" pitchFamily="18" charset="0"/>
              </a:rPr>
              <a:t>Automated entry and exit</a:t>
            </a: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 reduce congestion at parking entrances and exits, making the parking process faster and more convenient for customers.</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KE" sz="1600" b="1" kern="100" dirty="0">
                <a:effectLst/>
                <a:latin typeface="Times New Roman" panose="02020603050405020304" pitchFamily="18" charset="0"/>
                <a:ea typeface="Calibri" panose="020F0502020204030204" pitchFamily="34" charset="0"/>
                <a:cs typeface="Times New Roman" panose="02020603050405020304" pitchFamily="18" charset="0"/>
              </a:rPr>
              <a:t>Weaknesses and Gaps</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KE" sz="1600" b="1" kern="100" dirty="0">
                <a:effectLst/>
                <a:latin typeface="Times New Roman" panose="02020603050405020304" pitchFamily="18" charset="0"/>
                <a:ea typeface="Calibri" panose="020F0502020204030204" pitchFamily="34" charset="0"/>
                <a:cs typeface="Times New Roman" panose="02020603050405020304" pitchFamily="18" charset="0"/>
              </a:rPr>
              <a:t>Initial Setup and Maintenance Costs</a:t>
            </a: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 Implementing a smart parking management system involves </a:t>
            </a:r>
            <a:r>
              <a:rPr lang="en-KE" sz="1600" b="1" kern="100" dirty="0">
                <a:effectLst/>
                <a:latin typeface="Times New Roman" panose="02020603050405020304" pitchFamily="18" charset="0"/>
                <a:ea typeface="Calibri" panose="020F0502020204030204" pitchFamily="34" charset="0"/>
                <a:cs typeface="Times New Roman" panose="02020603050405020304" pitchFamily="18" charset="0"/>
              </a:rPr>
              <a:t>high initial setup costs</a:t>
            </a: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 including installation of sensors, cameras, software development, and infrastructure upgrades.</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p>
          <a:p>
            <a:pPr marL="0" lvl="0" indent="0" algn="just">
              <a:lnSpc>
                <a:spcPct val="150000"/>
              </a:lnSpc>
              <a:spcAft>
                <a:spcPts val="800"/>
              </a:spcAft>
              <a:buNone/>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KE" sz="1600" b="1" kern="100" dirty="0">
                <a:effectLst/>
                <a:latin typeface="Times New Roman" panose="02020603050405020304" pitchFamily="18" charset="0"/>
                <a:ea typeface="Calibri" panose="020F0502020204030204" pitchFamily="34" charset="0"/>
                <a:cs typeface="Times New Roman" panose="02020603050405020304" pitchFamily="18" charset="0"/>
              </a:rPr>
              <a:t>Reliance on Technology</a:t>
            </a: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 The system is heavily dependent on </a:t>
            </a:r>
            <a:r>
              <a:rPr lang="en-KE" sz="1600" b="1" kern="100" dirty="0">
                <a:effectLst/>
                <a:latin typeface="Times New Roman" panose="02020603050405020304" pitchFamily="18" charset="0"/>
                <a:ea typeface="Calibri" panose="020F0502020204030204" pitchFamily="34" charset="0"/>
                <a:cs typeface="Times New Roman" panose="02020603050405020304" pitchFamily="18" charset="0"/>
              </a:rPr>
              <a:t>technology and infrastructure</a:t>
            </a: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 which makes it vulnerable to potential malfunctions or system downtimes. For example, sensor or network failures could disrupt the parking management process and lead to customer dissatisfaction.</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KE" sz="1600" dirty="0"/>
          </a:p>
        </p:txBody>
      </p:sp>
    </p:spTree>
    <p:extLst>
      <p:ext uri="{BB962C8B-B14F-4D97-AF65-F5344CB8AC3E}">
        <p14:creationId xmlns:p14="http://schemas.microsoft.com/office/powerpoint/2010/main" val="415123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E2326-C902-04BB-CA3E-07CB7A5D6FC0}"/>
              </a:ext>
            </a:extLst>
          </p:cNvPr>
          <p:cNvSpPr>
            <a:spLocks noGrp="1"/>
          </p:cNvSpPr>
          <p:nvPr>
            <p:ph idx="1"/>
          </p:nvPr>
        </p:nvSpPr>
        <p:spPr>
          <a:xfrm>
            <a:off x="838200" y="0"/>
            <a:ext cx="10515600" cy="6176963"/>
          </a:xfrm>
        </p:spPr>
        <p:txBody>
          <a:bodyPr>
            <a:normAutofit/>
          </a:bodyPr>
          <a:lstStyle/>
          <a:p>
            <a:pPr marL="914400" lvl="2" indent="0" algn="just">
              <a:lnSpc>
                <a:spcPct val="150000"/>
              </a:lnSpc>
              <a:spcBef>
                <a:spcPts val="200"/>
              </a:spcBef>
              <a:buNone/>
            </a:pPr>
            <a:r>
              <a:rPr lang="en-KE"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Westgate Shopping Mall Parking System</a:t>
            </a:r>
            <a:endParaRPr lang="en-KE" sz="1600"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Westgate Mall in Nairobi uses an automated parking management system to manage its parking lot, providing an efficient and secure way for customers to park. The system uses sensors to monitor parking space availability, and users can pay digitally via M-Pesa or bank cards.</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1600" b="1" kern="100" dirty="0">
                <a:effectLst/>
                <a:latin typeface="Times New Roman" panose="02020603050405020304" pitchFamily="18" charset="0"/>
                <a:ea typeface="Calibri" panose="020F0502020204030204" pitchFamily="34" charset="0"/>
                <a:cs typeface="Times New Roman" panose="02020603050405020304" pitchFamily="18" charset="0"/>
              </a:rPr>
              <a:t>Key Features</a:t>
            </a: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Courier New" panose="02070309020205020404" pitchFamily="49" charset="0"/>
              <a:buChar char="o"/>
            </a:pP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RFID-based entry and exit.</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Courier New" panose="02070309020205020404" pitchFamily="49" charset="0"/>
              <a:buChar char="o"/>
            </a:pP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Real-time space availability updates.</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Courier New" panose="02070309020205020404" pitchFamily="49" charset="0"/>
              <a:buChar char="o"/>
            </a:pP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Contactless payment options via mobile apps or card payments.</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KE" sz="1600" kern="100" dirty="0">
                <a:effectLst/>
                <a:latin typeface="Times New Roman" panose="02020603050405020304" pitchFamily="18" charset="0"/>
                <a:ea typeface="Calibri" panose="020F0502020204030204" pitchFamily="34" charset="0"/>
                <a:cs typeface="Times New Roman" panose="02020603050405020304" pitchFamily="18" charset="0"/>
              </a:rPr>
              <a:t>The Westgate Shopping Mall Parking System has successfully modernized the parking process at certain supermarket locations in Kenya, offering a smarter, more efficient solution for customers and operators alike. However, the system faces challenges related to high initial costs, limited scalability, and reliance on technology. Addressing these gaps and enhancing integration with broader city infrastructure can make the system more sustainable and impactful, contributing to a more efficient urban mobility landscape.</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1600" dirty="0"/>
          </a:p>
        </p:txBody>
      </p:sp>
    </p:spTree>
    <p:extLst>
      <p:ext uri="{BB962C8B-B14F-4D97-AF65-F5344CB8AC3E}">
        <p14:creationId xmlns:p14="http://schemas.microsoft.com/office/powerpoint/2010/main" val="170464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3766</Words>
  <Application>Microsoft Office PowerPoint</Application>
  <PresentationFormat>Widescreen</PresentationFormat>
  <Paragraphs>221</Paragraphs>
  <Slides>26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Symbol</vt:lpstr>
      <vt:lpstr>Times New Roman</vt:lpstr>
      <vt:lpstr>Office Theme</vt:lpstr>
      <vt:lpstr> CAR PARK MANAGEMENT SYSTEM</vt:lpstr>
      <vt:lpstr>CONTENT</vt:lpstr>
      <vt:lpstr>BACKGROUND OF THE RESEARCH</vt:lpstr>
      <vt:lpstr>PROBLEM STATEMENT</vt:lpstr>
      <vt:lpstr>MAIN OBJECTIVE</vt:lpstr>
      <vt:lpstr>SPECIFIC OBJECTIVES</vt:lpstr>
      <vt:lpstr>REVIEW OF LITERATURE</vt:lpstr>
      <vt:lpstr>PowerPoint Presentation</vt:lpstr>
      <vt:lpstr>PowerPoint Presentation</vt:lpstr>
      <vt:lpstr>PowerPoint Presentation</vt:lpstr>
      <vt:lpstr>PowerPoint Presentation</vt:lpstr>
      <vt:lpstr>PowerPoint Presentation</vt:lpstr>
      <vt:lpstr>RESEARCH METHODOLOGY</vt:lpstr>
      <vt:lpstr>PowerPoint Presentation</vt:lpstr>
      <vt:lpstr>Non-functional Requirements</vt:lpstr>
      <vt:lpstr>System Analysis</vt:lpstr>
      <vt:lpstr>System Design</vt:lpstr>
      <vt:lpstr>SYSTEM IMPLEMENTATION</vt:lpstr>
      <vt:lpstr>PowerPoint Presentation</vt:lpstr>
      <vt:lpstr>Databases Technology </vt:lpstr>
      <vt:lpstr>Testing </vt:lpstr>
      <vt:lpstr>PowerPoint Presentation</vt:lpstr>
      <vt:lpstr>System Deployment</vt:lpstr>
      <vt:lpstr>PowerPoint Presentation</vt:lpstr>
      <vt:lpstr>Schedule and Budget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Ng'ang'a</dc:creator>
  <cp:lastModifiedBy>Ben Ng'ang'a</cp:lastModifiedBy>
  <cp:revision>1</cp:revision>
  <dcterms:created xsi:type="dcterms:W3CDTF">2024-12-09T10:17:07Z</dcterms:created>
  <dcterms:modified xsi:type="dcterms:W3CDTF">2024-12-09T11:26:31Z</dcterms:modified>
</cp:coreProperties>
</file>