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BCC"/>
    <a:srgbClr val="FF9F00"/>
    <a:srgbClr val="FF2200"/>
    <a:srgbClr val="56B4F1"/>
    <a:srgbClr val="ED7D64"/>
    <a:srgbClr val="F3B6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847"/>
  </p:normalViewPr>
  <p:slideViewPr>
    <p:cSldViewPr snapToGrid="0" showGuides="1">
      <p:cViewPr varScale="1">
        <p:scale>
          <a:sx n="84" d="100"/>
          <a:sy n="84" d="100"/>
        </p:scale>
        <p:origin x="1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AAEB-4ABE-092E-77EF-9879CD600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E2CDF-1281-E9FC-BFD3-3945A6C3F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92289-F3CD-E71E-A65F-2BC2575C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47D2-EA5D-8C42-AE6D-DAF6A2D524C6}" type="datetimeFigureOut">
              <a:rPr lang="de-CH" smtClean="0"/>
              <a:t>28.04.23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8B054-2760-E565-0FA6-22B2C6BF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49B65-0CD7-D3C5-759D-BDE891433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74FF-3605-2F4D-A62A-945AAD123FD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431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74371-FFE1-A3DF-0153-F7A48048D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5ECBB-5F64-D291-446A-2C62103C1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AF231-0008-B8FF-CA72-5B714FAAA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47D2-EA5D-8C42-AE6D-DAF6A2D524C6}" type="datetimeFigureOut">
              <a:rPr lang="de-CH" smtClean="0"/>
              <a:t>28.04.23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43D28-5F13-3FBF-D7E9-ED6B0EE33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7C155-9405-17E7-EFC7-7376C0AC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74FF-3605-2F4D-A62A-945AAD123FD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569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331E27-EDE9-66A0-34F9-0CC10363B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95CBC-507B-F339-736C-A51A44C39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F2B0B-5B40-B962-AF31-8354326F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47D2-EA5D-8C42-AE6D-DAF6A2D524C6}" type="datetimeFigureOut">
              <a:rPr lang="de-CH" smtClean="0"/>
              <a:t>28.04.23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F94A7-0C80-8E85-0CFA-19FA6977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E3728-B9AC-4F76-0EA3-6EFF78A7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74FF-3605-2F4D-A62A-945AAD123FD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3223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A4FA8-74DD-8B01-79CC-8512E1BE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EED13-44A2-2C19-98EF-295092E4A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27F57-4CEB-70BD-A41D-88920DC3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47D2-EA5D-8C42-AE6D-DAF6A2D524C6}" type="datetimeFigureOut">
              <a:rPr lang="de-CH" smtClean="0"/>
              <a:t>28.04.23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4364E-F728-24FB-65B3-8FA5AE98B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E6748-AA45-231D-04FC-B03B6A4A9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74FF-3605-2F4D-A62A-945AAD123FD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248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D6E86-05C6-71F3-E3DD-51100D0D0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8A3D3-889F-1FC7-18BC-0DF4D03BB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4ACA2-6C51-E572-7017-EECC2292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47D2-EA5D-8C42-AE6D-DAF6A2D524C6}" type="datetimeFigureOut">
              <a:rPr lang="de-CH" smtClean="0"/>
              <a:t>28.04.23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CC3FD-80FC-DC1E-65F1-7A3B2675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44698-2852-DDD3-2689-A927DF21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74FF-3605-2F4D-A62A-945AAD123FD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1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BF99F-08EB-48CD-B041-E74D31220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EC416-8E53-02E8-101D-72CA804EA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B406A-2BAD-0E33-F9F6-9BB338593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9E4E9-293D-3C8D-32C3-D4C30C853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47D2-EA5D-8C42-AE6D-DAF6A2D524C6}" type="datetimeFigureOut">
              <a:rPr lang="de-CH" smtClean="0"/>
              <a:t>28.04.23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152FC-C83E-5275-CE6E-34F39E47E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3C755-9F84-DCD4-4702-EF100E3C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74FF-3605-2F4D-A62A-945AAD123FD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8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8968B-1245-F233-32D4-26EDF5E4F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64856-2013-CA6D-50D9-C3B151D56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5BCFB-36E0-4531-EC47-8A65F2F2E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6CD418-0E33-EF0D-BF29-698C7513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895D16-7B7E-9AD4-1D6B-8A7346BE1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699320-BAA7-545B-1389-54F61444C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47D2-EA5D-8C42-AE6D-DAF6A2D524C6}" type="datetimeFigureOut">
              <a:rPr lang="de-CH" smtClean="0"/>
              <a:t>28.04.23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A6A328-A89F-DAD3-99AE-340E9CC8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727EA-E891-2166-7482-8D75BBA16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74FF-3605-2F4D-A62A-945AAD123FD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721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5AE0-5A62-115E-4954-A4E9B50F5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BE681C-4EE2-2D38-2B32-8DFE58B66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47D2-EA5D-8C42-AE6D-DAF6A2D524C6}" type="datetimeFigureOut">
              <a:rPr lang="de-CH" smtClean="0"/>
              <a:t>28.04.23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7325AC-6011-EC08-66AE-6E5C46862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87C208-B5BA-5F0E-BE9A-794015651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74FF-3605-2F4D-A62A-945AAD123FD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014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ABE35D-107C-F55F-1280-051DB8881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47D2-EA5D-8C42-AE6D-DAF6A2D524C6}" type="datetimeFigureOut">
              <a:rPr lang="de-CH" smtClean="0"/>
              <a:t>28.04.23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B903C-440F-446F-50F6-3E402562A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BEE94-C2C6-C356-9FA7-3E8096F0F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74FF-3605-2F4D-A62A-945AAD123FD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384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E9CD9-6A0E-7E6C-7D5B-EB1A91E4B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DE100-3B0E-DDB8-16E4-4E83BEF59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8D3D5-CC0D-6346-3310-1D07877FC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13A6D-6923-BD91-D542-10D2D4453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47D2-EA5D-8C42-AE6D-DAF6A2D524C6}" type="datetimeFigureOut">
              <a:rPr lang="de-CH" smtClean="0"/>
              <a:t>28.04.23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DA905-3567-E593-29DC-FBDED3B1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BDCE3-EE47-F7EF-4CE8-981DC9AD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74FF-3605-2F4D-A62A-945AAD123FD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6257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42B11-E599-332D-C177-F72D35EDE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BE548E-CC2C-53C6-757A-740C68FD6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05264-CB3E-9FE4-1439-BCBAB36DF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663D7-BA40-3838-9123-2CC4DC32E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47D2-EA5D-8C42-AE6D-DAF6A2D524C6}" type="datetimeFigureOut">
              <a:rPr lang="de-CH" smtClean="0"/>
              <a:t>28.04.23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C241E-AB27-6398-31DD-043EFAF1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94FD5-043D-272F-163B-49531BB5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74FF-3605-2F4D-A62A-945AAD123FD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5381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22394A-158A-69F7-AF9E-639DC20BC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E000D-AAA2-1C2C-3D4C-47A8329F3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172B0-9FFF-6696-ED6C-559AF690D8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B47D2-EA5D-8C42-AE6D-DAF6A2D524C6}" type="datetimeFigureOut">
              <a:rPr lang="de-CH" smtClean="0"/>
              <a:t>28.04.23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4A435-F8DC-8A94-3055-320F702DE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338B3-E30C-1FEC-28F6-F6E46A59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F74FF-3605-2F4D-A62A-945AAD123FD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536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1A59D5-7607-7BE1-9FDD-EFFCEE3846E7}"/>
              </a:ext>
            </a:extLst>
          </p:cNvPr>
          <p:cNvSpPr/>
          <p:nvPr/>
        </p:nvSpPr>
        <p:spPr>
          <a:xfrm>
            <a:off x="5784732" y="352840"/>
            <a:ext cx="2062348" cy="1045029"/>
          </a:xfrm>
          <a:prstGeom prst="rect">
            <a:avLst/>
          </a:prstGeom>
          <a:solidFill>
            <a:srgbClr val="56B4F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LinkedIn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F0031A-FF61-A675-8468-0AA5A9A6FD31}"/>
              </a:ext>
            </a:extLst>
          </p:cNvPr>
          <p:cNvSpPr/>
          <p:nvPr/>
        </p:nvSpPr>
        <p:spPr>
          <a:xfrm>
            <a:off x="2146617" y="352841"/>
            <a:ext cx="2062348" cy="1045029"/>
          </a:xfrm>
          <a:prstGeom prst="rect">
            <a:avLst/>
          </a:prstGeom>
          <a:solidFill>
            <a:srgbClr val="56B4F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Keywords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bitcoin, crypto, blockchain, web3, NFT, smart contract  </a:t>
            </a:r>
            <a:endParaRPr lang="en-GB" sz="16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ource Sans Pro ExtraLight" panose="020F030202020403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BC8C26-0FC5-23D4-4CC6-3939EDDC1632}"/>
              </a:ext>
            </a:extLst>
          </p:cNvPr>
          <p:cNvCxnSpPr>
            <a:stCxn id="16" idx="3"/>
            <a:endCxn id="4" idx="1"/>
          </p:cNvCxnSpPr>
          <p:nvPr/>
        </p:nvCxnSpPr>
        <p:spPr>
          <a:xfrm flipV="1">
            <a:off x="4208965" y="875355"/>
            <a:ext cx="15757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CA12-ED95-8E8E-086F-EBCC53C00EEE}"/>
              </a:ext>
            </a:extLst>
          </p:cNvPr>
          <p:cNvSpPr/>
          <p:nvPr/>
        </p:nvSpPr>
        <p:spPr>
          <a:xfrm>
            <a:off x="9422847" y="352840"/>
            <a:ext cx="2062348" cy="1045029"/>
          </a:xfrm>
          <a:prstGeom prst="rect">
            <a:avLst/>
          </a:prstGeom>
          <a:solidFill>
            <a:srgbClr val="56B4F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Data set on all potential crypto companies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4D81D7-8805-E185-AA31-8C213056AC0E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7847080" y="875355"/>
            <a:ext cx="1575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F9F3933-8BC1-75E1-DB4E-1A50E4CF1DC7}"/>
              </a:ext>
            </a:extLst>
          </p:cNvPr>
          <p:cNvSpPr txBox="1"/>
          <p:nvPr/>
        </p:nvSpPr>
        <p:spPr>
          <a:xfrm>
            <a:off x="4119818" y="567577"/>
            <a:ext cx="1747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ExtraLight" panose="020F0302020204030204" pitchFamily="34" charset="0"/>
              </a:rPr>
              <a:t>feed keywords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45E6A0-969D-97FB-A1D6-546CB175B5BA}"/>
              </a:ext>
            </a:extLst>
          </p:cNvPr>
          <p:cNvSpPr txBox="1"/>
          <p:nvPr/>
        </p:nvSpPr>
        <p:spPr>
          <a:xfrm>
            <a:off x="7761369" y="567576"/>
            <a:ext cx="1747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ExtraLight" panose="020F0302020204030204" pitchFamily="34" charset="0"/>
              </a:rPr>
              <a:t>retrieve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C8F7CAB-EAC9-6A28-F1F2-B89E94CB6951}"/>
              </a:ext>
            </a:extLst>
          </p:cNvPr>
          <p:cNvSpPr/>
          <p:nvPr/>
        </p:nvSpPr>
        <p:spPr>
          <a:xfrm>
            <a:off x="2146617" y="2098766"/>
            <a:ext cx="2062348" cy="1045029"/>
          </a:xfrm>
          <a:prstGeom prst="rect">
            <a:avLst/>
          </a:prstGeom>
          <a:solidFill>
            <a:srgbClr val="F3B68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Data set on all crypto companies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EBEA9DD4-B296-91B9-AA48-D2A4ED38AE68}"/>
              </a:ext>
            </a:extLst>
          </p:cNvPr>
          <p:cNvCxnSpPr>
            <a:stCxn id="19" idx="3"/>
            <a:endCxn id="39" idx="0"/>
          </p:cNvCxnSpPr>
          <p:nvPr/>
        </p:nvCxnSpPr>
        <p:spPr>
          <a:xfrm flipH="1">
            <a:off x="3177791" y="875355"/>
            <a:ext cx="8307404" cy="1223411"/>
          </a:xfrm>
          <a:prstGeom prst="bentConnector4">
            <a:avLst>
              <a:gd name="adj1" fmla="val -2752"/>
              <a:gd name="adj2" fmla="val 713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A5F39D6-49A9-BCA9-E806-A81F4BBCC7DE}"/>
              </a:ext>
            </a:extLst>
          </p:cNvPr>
          <p:cNvSpPr txBox="1"/>
          <p:nvPr/>
        </p:nvSpPr>
        <p:spPr>
          <a:xfrm>
            <a:off x="3177791" y="1458717"/>
            <a:ext cx="1747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ExtraLight" panose="020F0302020204030204" pitchFamily="34" charset="0"/>
              </a:rPr>
              <a:t>clean manually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1660308-9FA8-E537-8F37-D05BCD63F813}"/>
              </a:ext>
            </a:extLst>
          </p:cNvPr>
          <p:cNvSpPr/>
          <p:nvPr/>
        </p:nvSpPr>
        <p:spPr>
          <a:xfrm>
            <a:off x="5784732" y="2098766"/>
            <a:ext cx="2062348" cy="1045029"/>
          </a:xfrm>
          <a:prstGeom prst="rect">
            <a:avLst/>
          </a:prstGeom>
          <a:solidFill>
            <a:srgbClr val="F3B68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Commercial registry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C33D37A-4F3A-ED87-87F5-D532732582B4}"/>
              </a:ext>
            </a:extLst>
          </p:cNvPr>
          <p:cNvSpPr/>
          <p:nvPr/>
        </p:nvSpPr>
        <p:spPr>
          <a:xfrm>
            <a:off x="9422847" y="2098766"/>
            <a:ext cx="2062348" cy="1045029"/>
          </a:xfrm>
          <a:prstGeom prst="rect">
            <a:avLst/>
          </a:prstGeom>
          <a:solidFill>
            <a:srgbClr val="F3B68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Data set on all crypto companies incl. founding date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2FA9C8-BB7F-233F-BD6D-BB0ABB9DBA8D}"/>
              </a:ext>
            </a:extLst>
          </p:cNvPr>
          <p:cNvSpPr/>
          <p:nvPr/>
        </p:nvSpPr>
        <p:spPr>
          <a:xfrm>
            <a:off x="2146617" y="3844691"/>
            <a:ext cx="2062348" cy="1045029"/>
          </a:xfrm>
          <a:prstGeom prst="rect">
            <a:avLst/>
          </a:prstGeom>
          <a:solidFill>
            <a:srgbClr val="ED7D6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Aggregated time series data set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A724E0B0-CB83-46A7-CAF8-903E86677135}"/>
              </a:ext>
            </a:extLst>
          </p:cNvPr>
          <p:cNvCxnSpPr/>
          <p:nvPr/>
        </p:nvCxnSpPr>
        <p:spPr>
          <a:xfrm flipH="1">
            <a:off x="3177791" y="2621680"/>
            <a:ext cx="8307404" cy="1223411"/>
          </a:xfrm>
          <a:prstGeom prst="bentConnector4">
            <a:avLst>
              <a:gd name="adj1" fmla="val -2752"/>
              <a:gd name="adj2" fmla="val 713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DCA1C91-DA42-4FB7-E025-4C56132BAC7A}"/>
              </a:ext>
            </a:extLst>
          </p:cNvPr>
          <p:cNvSpPr txBox="1"/>
          <p:nvPr/>
        </p:nvSpPr>
        <p:spPr>
          <a:xfrm>
            <a:off x="3177791" y="3204444"/>
            <a:ext cx="1747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ExtraLight" panose="020F0302020204030204" pitchFamily="34" charset="0"/>
              </a:rPr>
              <a:t>aggregate the data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1735B32-9EF8-B110-8C2C-0C1B88C6BBCE}"/>
              </a:ext>
            </a:extLst>
          </p:cNvPr>
          <p:cNvCxnSpPr>
            <a:cxnSpLocks/>
            <a:stCxn id="39" idx="3"/>
            <a:endCxn id="44" idx="1"/>
          </p:cNvCxnSpPr>
          <p:nvPr/>
        </p:nvCxnSpPr>
        <p:spPr>
          <a:xfrm>
            <a:off x="4208965" y="2621281"/>
            <a:ext cx="1575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CE35C58-8900-0FD7-8637-FAF739B26637}"/>
              </a:ext>
            </a:extLst>
          </p:cNvPr>
          <p:cNvSpPr txBox="1"/>
          <p:nvPr/>
        </p:nvSpPr>
        <p:spPr>
          <a:xfrm>
            <a:off x="4119818" y="2313303"/>
            <a:ext cx="1747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ExtraLight" panose="020F0302020204030204" pitchFamily="34" charset="0"/>
              </a:rPr>
              <a:t>feed names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BC7F362-2212-9A8E-C285-2F3AA6645244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7847080" y="2621281"/>
            <a:ext cx="1575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A112B06-E6E4-346E-EFE6-428897F875DC}"/>
              </a:ext>
            </a:extLst>
          </p:cNvPr>
          <p:cNvSpPr txBox="1"/>
          <p:nvPr/>
        </p:nvSpPr>
        <p:spPr>
          <a:xfrm>
            <a:off x="7761369" y="2313303"/>
            <a:ext cx="1747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ExtraLight" panose="020F0302020204030204" pitchFamily="34" charset="0"/>
              </a:rPr>
              <a:t>retrieve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0786ABA-176F-C77B-61A0-DA6C5205B3F3}"/>
              </a:ext>
            </a:extLst>
          </p:cNvPr>
          <p:cNvSpPr txBox="1"/>
          <p:nvPr/>
        </p:nvSpPr>
        <p:spPr>
          <a:xfrm>
            <a:off x="252253" y="459854"/>
            <a:ext cx="1887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268BCC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Gathering the companies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A997675-6A04-39BA-8D98-E25CB0D0DB5D}"/>
              </a:ext>
            </a:extLst>
          </p:cNvPr>
          <p:cNvSpPr txBox="1"/>
          <p:nvPr/>
        </p:nvSpPr>
        <p:spPr>
          <a:xfrm>
            <a:off x="252253" y="2328692"/>
            <a:ext cx="1887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9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Retrieving the founding dates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1EAE95-BFBD-E017-4A07-03D92BD55081}"/>
              </a:ext>
            </a:extLst>
          </p:cNvPr>
          <p:cNvSpPr txBox="1"/>
          <p:nvPr/>
        </p:nvSpPr>
        <p:spPr>
          <a:xfrm>
            <a:off x="252253" y="3951306"/>
            <a:ext cx="1887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22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Adding macroeconomic variables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A6AD02-3055-241E-32A3-CEC4D9842337}"/>
              </a:ext>
            </a:extLst>
          </p:cNvPr>
          <p:cNvSpPr/>
          <p:nvPr/>
        </p:nvSpPr>
        <p:spPr>
          <a:xfrm>
            <a:off x="5784732" y="3844691"/>
            <a:ext cx="2062348" cy="1045029"/>
          </a:xfrm>
          <a:prstGeom prst="rect">
            <a:avLst/>
          </a:prstGeom>
          <a:solidFill>
            <a:srgbClr val="ED7D6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Federal Statistical Office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9B18CF-0602-CE0B-BC03-C404C01DA3F9}"/>
              </a:ext>
            </a:extLst>
          </p:cNvPr>
          <p:cNvSpPr/>
          <p:nvPr/>
        </p:nvSpPr>
        <p:spPr>
          <a:xfrm>
            <a:off x="9422847" y="3844291"/>
            <a:ext cx="2062348" cy="1045029"/>
          </a:xfrm>
          <a:prstGeom prst="rect">
            <a:avLst/>
          </a:prstGeom>
          <a:solidFill>
            <a:srgbClr val="ED7D6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Aggregated time series data set with macroeconomic variables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972B75-383F-4AEC-274F-D84DE503D302}"/>
              </a:ext>
            </a:extLst>
          </p:cNvPr>
          <p:cNvCxnSpPr>
            <a:cxnSpLocks/>
            <a:stCxn id="46" idx="3"/>
            <a:endCxn id="3" idx="1"/>
          </p:cNvCxnSpPr>
          <p:nvPr/>
        </p:nvCxnSpPr>
        <p:spPr>
          <a:xfrm>
            <a:off x="4208965" y="4367206"/>
            <a:ext cx="1575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4497E3-04D2-BCFB-0A0C-EEC664B98536}"/>
              </a:ext>
            </a:extLst>
          </p:cNvPr>
          <p:cNvSpPr txBox="1"/>
          <p:nvPr/>
        </p:nvSpPr>
        <p:spPr>
          <a:xfrm>
            <a:off x="4119818" y="4023672"/>
            <a:ext cx="1747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ExtraLight" panose="020F0302020204030204" pitchFamily="34" charset="0"/>
              </a:rPr>
              <a:t>feed cantons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B163D5-1B31-64A3-DB99-907138B522F5}"/>
              </a:ext>
            </a:extLst>
          </p:cNvPr>
          <p:cNvSpPr txBox="1"/>
          <p:nvPr/>
        </p:nvSpPr>
        <p:spPr>
          <a:xfrm>
            <a:off x="7761369" y="4023671"/>
            <a:ext cx="1747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ExtraLight" panose="020F0302020204030204" pitchFamily="34" charset="0"/>
              </a:rPr>
              <a:t>retrieve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FAB97E-32FE-F105-7FD2-BDF46C902786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7847080" y="4366806"/>
            <a:ext cx="1575767" cy="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F74F775-0491-A47D-4532-777F3355AEB0}"/>
              </a:ext>
            </a:extLst>
          </p:cNvPr>
          <p:cNvSpPr/>
          <p:nvPr/>
        </p:nvSpPr>
        <p:spPr>
          <a:xfrm>
            <a:off x="2139743" y="5590616"/>
            <a:ext cx="2062348" cy="104502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Data set for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BADDF7-395E-1260-64C8-57ECF8D36556}"/>
              </a:ext>
            </a:extLst>
          </p:cNvPr>
          <p:cNvSpPr txBox="1"/>
          <p:nvPr/>
        </p:nvSpPr>
        <p:spPr>
          <a:xfrm>
            <a:off x="252253" y="5820742"/>
            <a:ext cx="1887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Final data set for analysis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66FA52E7-6C65-B415-88EC-6E3F1332854A}"/>
              </a:ext>
            </a:extLst>
          </p:cNvPr>
          <p:cNvCxnSpPr>
            <a:cxnSpLocks/>
            <a:stCxn id="5" idx="3"/>
            <a:endCxn id="14" idx="0"/>
          </p:cNvCxnSpPr>
          <p:nvPr/>
        </p:nvCxnSpPr>
        <p:spPr>
          <a:xfrm flipH="1">
            <a:off x="3170917" y="4366806"/>
            <a:ext cx="8314278" cy="1223810"/>
          </a:xfrm>
          <a:prstGeom prst="bentConnector4">
            <a:avLst>
              <a:gd name="adj1" fmla="val -2749"/>
              <a:gd name="adj2" fmla="val 713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44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1A59D5-7607-7BE1-9FDD-EFFCEE3846E7}"/>
              </a:ext>
            </a:extLst>
          </p:cNvPr>
          <p:cNvSpPr/>
          <p:nvPr/>
        </p:nvSpPr>
        <p:spPr>
          <a:xfrm>
            <a:off x="5784732" y="352840"/>
            <a:ext cx="2062348" cy="1045029"/>
          </a:xfrm>
          <a:prstGeom prst="rect">
            <a:avLst/>
          </a:prstGeom>
          <a:solidFill>
            <a:srgbClr val="56B4F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LinkedIn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F0031A-FF61-A675-8468-0AA5A9A6FD31}"/>
              </a:ext>
            </a:extLst>
          </p:cNvPr>
          <p:cNvSpPr/>
          <p:nvPr/>
        </p:nvSpPr>
        <p:spPr>
          <a:xfrm>
            <a:off x="2146617" y="352841"/>
            <a:ext cx="2062348" cy="1045029"/>
          </a:xfrm>
          <a:prstGeom prst="rect">
            <a:avLst/>
          </a:prstGeom>
          <a:solidFill>
            <a:srgbClr val="56B4F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Keywords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bitcoin, crypto, blockchain, web3, NFT, smart contract  </a:t>
            </a:r>
            <a:endParaRPr lang="en-GB" sz="16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ource Sans Pro ExtraLight" panose="020F030202020403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BC8C26-0FC5-23D4-4CC6-3939EDDC1632}"/>
              </a:ext>
            </a:extLst>
          </p:cNvPr>
          <p:cNvCxnSpPr>
            <a:stCxn id="16" idx="3"/>
            <a:endCxn id="4" idx="1"/>
          </p:cNvCxnSpPr>
          <p:nvPr/>
        </p:nvCxnSpPr>
        <p:spPr>
          <a:xfrm flipV="1">
            <a:off x="4208965" y="875355"/>
            <a:ext cx="15757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CA12-ED95-8E8E-086F-EBCC53C00EEE}"/>
              </a:ext>
            </a:extLst>
          </p:cNvPr>
          <p:cNvSpPr/>
          <p:nvPr/>
        </p:nvSpPr>
        <p:spPr>
          <a:xfrm>
            <a:off x="9422847" y="352840"/>
            <a:ext cx="2062348" cy="1045029"/>
          </a:xfrm>
          <a:prstGeom prst="rect">
            <a:avLst/>
          </a:prstGeom>
          <a:solidFill>
            <a:srgbClr val="56B4F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Data set on all potential crypto companies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4D81D7-8805-E185-AA31-8C213056AC0E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7847080" y="875355"/>
            <a:ext cx="1575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F9F3933-8BC1-75E1-DB4E-1A50E4CF1DC7}"/>
              </a:ext>
            </a:extLst>
          </p:cNvPr>
          <p:cNvSpPr txBox="1"/>
          <p:nvPr/>
        </p:nvSpPr>
        <p:spPr>
          <a:xfrm>
            <a:off x="4119818" y="567577"/>
            <a:ext cx="1747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ExtraLight" panose="020F0302020204030204" pitchFamily="34" charset="0"/>
              </a:rPr>
              <a:t>feed keywords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45E6A0-969D-97FB-A1D6-546CB175B5BA}"/>
              </a:ext>
            </a:extLst>
          </p:cNvPr>
          <p:cNvSpPr txBox="1"/>
          <p:nvPr/>
        </p:nvSpPr>
        <p:spPr>
          <a:xfrm>
            <a:off x="7761369" y="567576"/>
            <a:ext cx="1747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ExtraLight" panose="020F0302020204030204" pitchFamily="34" charset="0"/>
              </a:rPr>
              <a:t>retrieve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C8F7CAB-EAC9-6A28-F1F2-B89E94CB6951}"/>
              </a:ext>
            </a:extLst>
          </p:cNvPr>
          <p:cNvSpPr/>
          <p:nvPr/>
        </p:nvSpPr>
        <p:spPr>
          <a:xfrm>
            <a:off x="2146617" y="2098766"/>
            <a:ext cx="2062348" cy="1045029"/>
          </a:xfrm>
          <a:prstGeom prst="rect">
            <a:avLst/>
          </a:prstGeom>
          <a:solidFill>
            <a:srgbClr val="F3B68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Data set on all crypto companies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EBEA9DD4-B296-91B9-AA48-D2A4ED38AE68}"/>
              </a:ext>
            </a:extLst>
          </p:cNvPr>
          <p:cNvCxnSpPr>
            <a:stCxn id="19" idx="3"/>
            <a:endCxn id="39" idx="0"/>
          </p:cNvCxnSpPr>
          <p:nvPr/>
        </p:nvCxnSpPr>
        <p:spPr>
          <a:xfrm flipH="1">
            <a:off x="3177791" y="875355"/>
            <a:ext cx="8307404" cy="1223411"/>
          </a:xfrm>
          <a:prstGeom prst="bentConnector4">
            <a:avLst>
              <a:gd name="adj1" fmla="val -2752"/>
              <a:gd name="adj2" fmla="val 713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A5F39D6-49A9-BCA9-E806-A81F4BBCC7DE}"/>
              </a:ext>
            </a:extLst>
          </p:cNvPr>
          <p:cNvSpPr txBox="1"/>
          <p:nvPr/>
        </p:nvSpPr>
        <p:spPr>
          <a:xfrm>
            <a:off x="3177791" y="1458717"/>
            <a:ext cx="1747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ExtraLight" panose="020F0302020204030204" pitchFamily="34" charset="0"/>
              </a:rPr>
              <a:t>clean manually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1660308-9FA8-E537-8F37-D05BCD63F813}"/>
              </a:ext>
            </a:extLst>
          </p:cNvPr>
          <p:cNvSpPr/>
          <p:nvPr/>
        </p:nvSpPr>
        <p:spPr>
          <a:xfrm>
            <a:off x="5784732" y="2098766"/>
            <a:ext cx="2062348" cy="1045029"/>
          </a:xfrm>
          <a:prstGeom prst="rect">
            <a:avLst/>
          </a:prstGeom>
          <a:solidFill>
            <a:srgbClr val="F3B68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Commercial registry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C33D37A-4F3A-ED87-87F5-D532732582B4}"/>
              </a:ext>
            </a:extLst>
          </p:cNvPr>
          <p:cNvSpPr/>
          <p:nvPr/>
        </p:nvSpPr>
        <p:spPr>
          <a:xfrm>
            <a:off x="9422847" y="2098766"/>
            <a:ext cx="2062348" cy="1045029"/>
          </a:xfrm>
          <a:prstGeom prst="rect">
            <a:avLst/>
          </a:prstGeom>
          <a:solidFill>
            <a:srgbClr val="F3B68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Data set on all crypto companies incl. founding date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2FA9C8-BB7F-233F-BD6D-BB0ABB9DBA8D}"/>
              </a:ext>
            </a:extLst>
          </p:cNvPr>
          <p:cNvSpPr/>
          <p:nvPr/>
        </p:nvSpPr>
        <p:spPr>
          <a:xfrm>
            <a:off x="2146617" y="3844691"/>
            <a:ext cx="2062348" cy="1045029"/>
          </a:xfrm>
          <a:prstGeom prst="rect">
            <a:avLst/>
          </a:prstGeom>
          <a:solidFill>
            <a:srgbClr val="ED7D6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Aggregated time series data set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A724E0B0-CB83-46A7-CAF8-903E86677135}"/>
              </a:ext>
            </a:extLst>
          </p:cNvPr>
          <p:cNvCxnSpPr/>
          <p:nvPr/>
        </p:nvCxnSpPr>
        <p:spPr>
          <a:xfrm flipH="1">
            <a:off x="3177791" y="2621680"/>
            <a:ext cx="8307404" cy="1223411"/>
          </a:xfrm>
          <a:prstGeom prst="bentConnector4">
            <a:avLst>
              <a:gd name="adj1" fmla="val -2752"/>
              <a:gd name="adj2" fmla="val 713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DCA1C91-DA42-4FB7-E025-4C56132BAC7A}"/>
              </a:ext>
            </a:extLst>
          </p:cNvPr>
          <p:cNvSpPr txBox="1"/>
          <p:nvPr/>
        </p:nvSpPr>
        <p:spPr>
          <a:xfrm>
            <a:off x="3177791" y="3204444"/>
            <a:ext cx="1747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ExtraLight" panose="020F0302020204030204" pitchFamily="34" charset="0"/>
              </a:rPr>
              <a:t>aggregate the data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1735B32-9EF8-B110-8C2C-0C1B88C6BBCE}"/>
              </a:ext>
            </a:extLst>
          </p:cNvPr>
          <p:cNvCxnSpPr>
            <a:cxnSpLocks/>
            <a:stCxn id="39" idx="3"/>
            <a:endCxn id="44" idx="1"/>
          </p:cNvCxnSpPr>
          <p:nvPr/>
        </p:nvCxnSpPr>
        <p:spPr>
          <a:xfrm>
            <a:off x="4208965" y="2621281"/>
            <a:ext cx="1575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CE35C58-8900-0FD7-8637-FAF739B26637}"/>
              </a:ext>
            </a:extLst>
          </p:cNvPr>
          <p:cNvSpPr txBox="1"/>
          <p:nvPr/>
        </p:nvSpPr>
        <p:spPr>
          <a:xfrm>
            <a:off x="4119818" y="2313303"/>
            <a:ext cx="1747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ExtraLight" panose="020F0302020204030204" pitchFamily="34" charset="0"/>
              </a:rPr>
              <a:t>feed names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BC7F362-2212-9A8E-C285-2F3AA6645244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7847080" y="2621281"/>
            <a:ext cx="1575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A112B06-E6E4-346E-EFE6-428897F875DC}"/>
              </a:ext>
            </a:extLst>
          </p:cNvPr>
          <p:cNvSpPr txBox="1"/>
          <p:nvPr/>
        </p:nvSpPr>
        <p:spPr>
          <a:xfrm>
            <a:off x="7761369" y="2313303"/>
            <a:ext cx="1747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ExtraLight" panose="020F0302020204030204" pitchFamily="34" charset="0"/>
              </a:rPr>
              <a:t>retrieve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0786ABA-176F-C77B-61A0-DA6C5205B3F3}"/>
              </a:ext>
            </a:extLst>
          </p:cNvPr>
          <p:cNvSpPr txBox="1"/>
          <p:nvPr/>
        </p:nvSpPr>
        <p:spPr>
          <a:xfrm>
            <a:off x="252253" y="459854"/>
            <a:ext cx="1887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268BCC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Gathering the companies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A997675-6A04-39BA-8D98-E25CB0D0DB5D}"/>
              </a:ext>
            </a:extLst>
          </p:cNvPr>
          <p:cNvSpPr txBox="1"/>
          <p:nvPr/>
        </p:nvSpPr>
        <p:spPr>
          <a:xfrm>
            <a:off x="252253" y="2328692"/>
            <a:ext cx="1887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9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Retrieving the founding dates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1EAE95-BFBD-E017-4A07-03D92BD55081}"/>
              </a:ext>
            </a:extLst>
          </p:cNvPr>
          <p:cNvSpPr txBox="1"/>
          <p:nvPr/>
        </p:nvSpPr>
        <p:spPr>
          <a:xfrm>
            <a:off x="252253" y="3951306"/>
            <a:ext cx="1887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22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Adding macroeconomic variables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A6AD02-3055-241E-32A3-CEC4D9842337}"/>
              </a:ext>
            </a:extLst>
          </p:cNvPr>
          <p:cNvSpPr/>
          <p:nvPr/>
        </p:nvSpPr>
        <p:spPr>
          <a:xfrm>
            <a:off x="5784732" y="3844691"/>
            <a:ext cx="2062348" cy="1045029"/>
          </a:xfrm>
          <a:prstGeom prst="rect">
            <a:avLst/>
          </a:prstGeom>
          <a:solidFill>
            <a:srgbClr val="ED7D6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Federal Statistical Office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9B18CF-0602-CE0B-BC03-C404C01DA3F9}"/>
              </a:ext>
            </a:extLst>
          </p:cNvPr>
          <p:cNvSpPr/>
          <p:nvPr/>
        </p:nvSpPr>
        <p:spPr>
          <a:xfrm>
            <a:off x="9422847" y="3844291"/>
            <a:ext cx="2062348" cy="1045029"/>
          </a:xfrm>
          <a:prstGeom prst="rect">
            <a:avLst/>
          </a:prstGeom>
          <a:solidFill>
            <a:srgbClr val="ED7D6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Aggregated time series data set with macroeconomic variables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972B75-383F-4AEC-274F-D84DE503D302}"/>
              </a:ext>
            </a:extLst>
          </p:cNvPr>
          <p:cNvCxnSpPr>
            <a:cxnSpLocks/>
            <a:stCxn id="46" idx="3"/>
            <a:endCxn id="3" idx="1"/>
          </p:cNvCxnSpPr>
          <p:nvPr/>
        </p:nvCxnSpPr>
        <p:spPr>
          <a:xfrm>
            <a:off x="4208965" y="4367206"/>
            <a:ext cx="1575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4497E3-04D2-BCFB-0A0C-EEC664B98536}"/>
              </a:ext>
            </a:extLst>
          </p:cNvPr>
          <p:cNvSpPr txBox="1"/>
          <p:nvPr/>
        </p:nvSpPr>
        <p:spPr>
          <a:xfrm>
            <a:off x="4119818" y="4023672"/>
            <a:ext cx="1747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ExtraLight" panose="020F0302020204030204" pitchFamily="34" charset="0"/>
              </a:rPr>
              <a:t>feed cantons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B163D5-1B31-64A3-DB99-907138B522F5}"/>
              </a:ext>
            </a:extLst>
          </p:cNvPr>
          <p:cNvSpPr txBox="1"/>
          <p:nvPr/>
        </p:nvSpPr>
        <p:spPr>
          <a:xfrm>
            <a:off x="7761369" y="4023671"/>
            <a:ext cx="1747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ExtraLight" panose="020F0302020204030204" pitchFamily="34" charset="0"/>
              </a:rPr>
              <a:t>retrieve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FAB97E-32FE-F105-7FD2-BDF46C902786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7847080" y="4366806"/>
            <a:ext cx="1575767" cy="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F74F775-0491-A47D-4532-777F3355AEB0}"/>
              </a:ext>
            </a:extLst>
          </p:cNvPr>
          <p:cNvSpPr/>
          <p:nvPr/>
        </p:nvSpPr>
        <p:spPr>
          <a:xfrm>
            <a:off x="2139743" y="5590616"/>
            <a:ext cx="2062348" cy="104502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Data set for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BADDF7-395E-1260-64C8-57ECF8D36556}"/>
              </a:ext>
            </a:extLst>
          </p:cNvPr>
          <p:cNvSpPr txBox="1"/>
          <p:nvPr/>
        </p:nvSpPr>
        <p:spPr>
          <a:xfrm>
            <a:off x="252253" y="5820742"/>
            <a:ext cx="1887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Final data set for analysis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66FA52E7-6C65-B415-88EC-6E3F1332854A}"/>
              </a:ext>
            </a:extLst>
          </p:cNvPr>
          <p:cNvCxnSpPr>
            <a:cxnSpLocks/>
            <a:stCxn id="5" idx="3"/>
            <a:endCxn id="14" idx="0"/>
          </p:cNvCxnSpPr>
          <p:nvPr/>
        </p:nvCxnSpPr>
        <p:spPr>
          <a:xfrm flipH="1">
            <a:off x="3170917" y="4366806"/>
            <a:ext cx="8314278" cy="1223810"/>
          </a:xfrm>
          <a:prstGeom prst="bentConnector4">
            <a:avLst>
              <a:gd name="adj1" fmla="val -2749"/>
              <a:gd name="adj2" fmla="val 713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Graphic 6" descr="Cloud with solid fill">
            <a:extLst>
              <a:ext uri="{FF2B5EF4-FFF2-40B4-BE49-F238E27FC236}">
                <a16:creationId xmlns:a16="http://schemas.microsoft.com/office/drawing/2014/main" id="{B6BD2767-E10A-5D4C-0966-76CBB2BF0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2773" y="3512221"/>
            <a:ext cx="753035" cy="753035"/>
          </a:xfrm>
          <a:prstGeom prst="rect">
            <a:avLst/>
          </a:prstGeom>
        </p:spPr>
      </p:pic>
      <p:pic>
        <p:nvPicPr>
          <p:cNvPr id="8" name="Graphic 7" descr="Cloud with solid fill">
            <a:extLst>
              <a:ext uri="{FF2B5EF4-FFF2-40B4-BE49-F238E27FC236}">
                <a16:creationId xmlns:a16="http://schemas.microsoft.com/office/drawing/2014/main" id="{C57477F0-9B93-6E96-CDAA-635587884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2773" y="1730339"/>
            <a:ext cx="753035" cy="753035"/>
          </a:xfrm>
          <a:prstGeom prst="rect">
            <a:avLst/>
          </a:prstGeom>
        </p:spPr>
      </p:pic>
      <p:pic>
        <p:nvPicPr>
          <p:cNvPr id="12" name="Graphic 11" descr="Cloud with solid fill">
            <a:extLst>
              <a:ext uri="{FF2B5EF4-FFF2-40B4-BE49-F238E27FC236}">
                <a16:creationId xmlns:a16="http://schemas.microsoft.com/office/drawing/2014/main" id="{B858CB89-AE0C-AF17-9088-16C5053F38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42772" y="-39636"/>
            <a:ext cx="753035" cy="75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08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1A59D5-7607-7BE1-9FDD-EFFCEE3846E7}"/>
              </a:ext>
            </a:extLst>
          </p:cNvPr>
          <p:cNvSpPr/>
          <p:nvPr/>
        </p:nvSpPr>
        <p:spPr>
          <a:xfrm>
            <a:off x="5784732" y="352840"/>
            <a:ext cx="2062348" cy="1045029"/>
          </a:xfrm>
          <a:prstGeom prst="rect">
            <a:avLst/>
          </a:prstGeom>
          <a:noFill/>
          <a:ln w="12700">
            <a:solidFill>
              <a:srgbClr val="56B4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LinkedIn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F0031A-FF61-A675-8468-0AA5A9A6FD31}"/>
              </a:ext>
            </a:extLst>
          </p:cNvPr>
          <p:cNvSpPr/>
          <p:nvPr/>
        </p:nvSpPr>
        <p:spPr>
          <a:xfrm>
            <a:off x="2146617" y="352841"/>
            <a:ext cx="2062348" cy="1045029"/>
          </a:xfrm>
          <a:prstGeom prst="rect">
            <a:avLst/>
          </a:prstGeom>
          <a:solidFill>
            <a:srgbClr val="56B4F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Keywords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bitcoin, crypto, blockchain, web3, NFT, smart contract  </a:t>
            </a:r>
            <a:endParaRPr lang="en-GB" sz="16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ource Sans Pro ExtraLight" panose="020F030202020403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BC8C26-0FC5-23D4-4CC6-3939EDDC1632}"/>
              </a:ext>
            </a:extLst>
          </p:cNvPr>
          <p:cNvCxnSpPr>
            <a:stCxn id="16" idx="3"/>
            <a:endCxn id="4" idx="1"/>
          </p:cNvCxnSpPr>
          <p:nvPr/>
        </p:nvCxnSpPr>
        <p:spPr>
          <a:xfrm flipV="1">
            <a:off x="4208965" y="875355"/>
            <a:ext cx="15757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CA12-ED95-8E8E-086F-EBCC53C00EEE}"/>
              </a:ext>
            </a:extLst>
          </p:cNvPr>
          <p:cNvSpPr/>
          <p:nvPr/>
        </p:nvSpPr>
        <p:spPr>
          <a:xfrm>
            <a:off x="9422847" y="352840"/>
            <a:ext cx="2062348" cy="1045029"/>
          </a:xfrm>
          <a:prstGeom prst="rect">
            <a:avLst/>
          </a:prstGeom>
          <a:solidFill>
            <a:srgbClr val="56B4F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Data set on all potential crypto companies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4D81D7-8805-E185-AA31-8C213056AC0E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7847080" y="875355"/>
            <a:ext cx="1575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F9F3933-8BC1-75E1-DB4E-1A50E4CF1DC7}"/>
              </a:ext>
            </a:extLst>
          </p:cNvPr>
          <p:cNvSpPr txBox="1"/>
          <p:nvPr/>
        </p:nvSpPr>
        <p:spPr>
          <a:xfrm>
            <a:off x="4119818" y="567577"/>
            <a:ext cx="1747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ExtraLight" panose="020F0302020204030204" pitchFamily="34" charset="0"/>
              </a:rPr>
              <a:t>feed keywords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45E6A0-969D-97FB-A1D6-546CB175B5BA}"/>
              </a:ext>
            </a:extLst>
          </p:cNvPr>
          <p:cNvSpPr txBox="1"/>
          <p:nvPr/>
        </p:nvSpPr>
        <p:spPr>
          <a:xfrm>
            <a:off x="7761369" y="567576"/>
            <a:ext cx="1747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ExtraLight" panose="020F0302020204030204" pitchFamily="34" charset="0"/>
              </a:rPr>
              <a:t>retrieve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C8F7CAB-EAC9-6A28-F1F2-B89E94CB6951}"/>
              </a:ext>
            </a:extLst>
          </p:cNvPr>
          <p:cNvSpPr/>
          <p:nvPr/>
        </p:nvSpPr>
        <p:spPr>
          <a:xfrm>
            <a:off x="2146617" y="2098766"/>
            <a:ext cx="2062348" cy="1045029"/>
          </a:xfrm>
          <a:prstGeom prst="rect">
            <a:avLst/>
          </a:prstGeom>
          <a:solidFill>
            <a:srgbClr val="F3B68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Data set on all crypto companies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EBEA9DD4-B296-91B9-AA48-D2A4ED38AE68}"/>
              </a:ext>
            </a:extLst>
          </p:cNvPr>
          <p:cNvCxnSpPr>
            <a:stCxn id="19" idx="3"/>
            <a:endCxn id="39" idx="0"/>
          </p:cNvCxnSpPr>
          <p:nvPr/>
        </p:nvCxnSpPr>
        <p:spPr>
          <a:xfrm flipH="1">
            <a:off x="3177791" y="875355"/>
            <a:ext cx="8307404" cy="1223411"/>
          </a:xfrm>
          <a:prstGeom prst="bentConnector4">
            <a:avLst>
              <a:gd name="adj1" fmla="val -2752"/>
              <a:gd name="adj2" fmla="val 713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A5F39D6-49A9-BCA9-E806-A81F4BBCC7DE}"/>
              </a:ext>
            </a:extLst>
          </p:cNvPr>
          <p:cNvSpPr txBox="1"/>
          <p:nvPr/>
        </p:nvSpPr>
        <p:spPr>
          <a:xfrm>
            <a:off x="3177791" y="1458717"/>
            <a:ext cx="1747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ExtraLight" panose="020F0302020204030204" pitchFamily="34" charset="0"/>
              </a:rPr>
              <a:t>clean manually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1660308-9FA8-E537-8F37-D05BCD63F813}"/>
              </a:ext>
            </a:extLst>
          </p:cNvPr>
          <p:cNvSpPr/>
          <p:nvPr/>
        </p:nvSpPr>
        <p:spPr>
          <a:xfrm>
            <a:off x="5784732" y="2098766"/>
            <a:ext cx="2062348" cy="1045029"/>
          </a:xfrm>
          <a:prstGeom prst="rect">
            <a:avLst/>
          </a:prstGeom>
          <a:noFill/>
          <a:ln w="12700">
            <a:solidFill>
              <a:srgbClr val="F3B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Commercial registry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C33D37A-4F3A-ED87-87F5-D532732582B4}"/>
              </a:ext>
            </a:extLst>
          </p:cNvPr>
          <p:cNvSpPr/>
          <p:nvPr/>
        </p:nvSpPr>
        <p:spPr>
          <a:xfrm>
            <a:off x="9422847" y="2098766"/>
            <a:ext cx="2062348" cy="1045029"/>
          </a:xfrm>
          <a:prstGeom prst="rect">
            <a:avLst/>
          </a:prstGeom>
          <a:solidFill>
            <a:srgbClr val="F3B68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Data set on all crypto companies incl. founding date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2FA9C8-BB7F-233F-BD6D-BB0ABB9DBA8D}"/>
              </a:ext>
            </a:extLst>
          </p:cNvPr>
          <p:cNvSpPr/>
          <p:nvPr/>
        </p:nvSpPr>
        <p:spPr>
          <a:xfrm>
            <a:off x="2146617" y="3844691"/>
            <a:ext cx="2062348" cy="1045029"/>
          </a:xfrm>
          <a:prstGeom prst="rect">
            <a:avLst/>
          </a:prstGeom>
          <a:solidFill>
            <a:srgbClr val="ED7D6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Aggregated time series data set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A724E0B0-CB83-46A7-CAF8-903E86677135}"/>
              </a:ext>
            </a:extLst>
          </p:cNvPr>
          <p:cNvCxnSpPr/>
          <p:nvPr/>
        </p:nvCxnSpPr>
        <p:spPr>
          <a:xfrm flipH="1">
            <a:off x="3177791" y="2621680"/>
            <a:ext cx="8307404" cy="1223411"/>
          </a:xfrm>
          <a:prstGeom prst="bentConnector4">
            <a:avLst>
              <a:gd name="adj1" fmla="val -2752"/>
              <a:gd name="adj2" fmla="val 713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DCA1C91-DA42-4FB7-E025-4C56132BAC7A}"/>
              </a:ext>
            </a:extLst>
          </p:cNvPr>
          <p:cNvSpPr txBox="1"/>
          <p:nvPr/>
        </p:nvSpPr>
        <p:spPr>
          <a:xfrm>
            <a:off x="3177791" y="3204444"/>
            <a:ext cx="1747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ExtraLight" panose="020F0302020204030204" pitchFamily="34" charset="0"/>
              </a:rPr>
              <a:t>aggregate the data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1735B32-9EF8-B110-8C2C-0C1B88C6BBCE}"/>
              </a:ext>
            </a:extLst>
          </p:cNvPr>
          <p:cNvCxnSpPr>
            <a:cxnSpLocks/>
            <a:stCxn id="39" idx="3"/>
            <a:endCxn id="44" idx="1"/>
          </p:cNvCxnSpPr>
          <p:nvPr/>
        </p:nvCxnSpPr>
        <p:spPr>
          <a:xfrm>
            <a:off x="4208965" y="2621281"/>
            <a:ext cx="1575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CE35C58-8900-0FD7-8637-FAF739B26637}"/>
              </a:ext>
            </a:extLst>
          </p:cNvPr>
          <p:cNvSpPr txBox="1"/>
          <p:nvPr/>
        </p:nvSpPr>
        <p:spPr>
          <a:xfrm>
            <a:off x="4119818" y="2313303"/>
            <a:ext cx="1747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ExtraLight" panose="020F0302020204030204" pitchFamily="34" charset="0"/>
              </a:rPr>
              <a:t>feed names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BC7F362-2212-9A8E-C285-2F3AA6645244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7847080" y="2621281"/>
            <a:ext cx="1575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A112B06-E6E4-346E-EFE6-428897F875DC}"/>
              </a:ext>
            </a:extLst>
          </p:cNvPr>
          <p:cNvSpPr txBox="1"/>
          <p:nvPr/>
        </p:nvSpPr>
        <p:spPr>
          <a:xfrm>
            <a:off x="7761369" y="2313303"/>
            <a:ext cx="1747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ExtraLight" panose="020F0302020204030204" pitchFamily="34" charset="0"/>
              </a:rPr>
              <a:t>retrieve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0786ABA-176F-C77B-61A0-DA6C5205B3F3}"/>
              </a:ext>
            </a:extLst>
          </p:cNvPr>
          <p:cNvSpPr txBox="1"/>
          <p:nvPr/>
        </p:nvSpPr>
        <p:spPr>
          <a:xfrm>
            <a:off x="252253" y="459854"/>
            <a:ext cx="1887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268BCC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Gathering the companies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A997675-6A04-39BA-8D98-E25CB0D0DB5D}"/>
              </a:ext>
            </a:extLst>
          </p:cNvPr>
          <p:cNvSpPr txBox="1"/>
          <p:nvPr/>
        </p:nvSpPr>
        <p:spPr>
          <a:xfrm>
            <a:off x="252253" y="2328692"/>
            <a:ext cx="1887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9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Retrieving the founding dates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1EAE95-BFBD-E017-4A07-03D92BD55081}"/>
              </a:ext>
            </a:extLst>
          </p:cNvPr>
          <p:cNvSpPr txBox="1"/>
          <p:nvPr/>
        </p:nvSpPr>
        <p:spPr>
          <a:xfrm>
            <a:off x="252253" y="3951306"/>
            <a:ext cx="1887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22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Adding macroeconomic variables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A6AD02-3055-241E-32A3-CEC4D9842337}"/>
              </a:ext>
            </a:extLst>
          </p:cNvPr>
          <p:cNvSpPr/>
          <p:nvPr/>
        </p:nvSpPr>
        <p:spPr>
          <a:xfrm>
            <a:off x="5784732" y="3844691"/>
            <a:ext cx="2062348" cy="1045029"/>
          </a:xfrm>
          <a:prstGeom prst="rect">
            <a:avLst/>
          </a:prstGeom>
          <a:noFill/>
          <a:ln w="12700">
            <a:solidFill>
              <a:srgbClr val="ED7D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Federal Statistical Office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9B18CF-0602-CE0B-BC03-C404C01DA3F9}"/>
              </a:ext>
            </a:extLst>
          </p:cNvPr>
          <p:cNvSpPr/>
          <p:nvPr/>
        </p:nvSpPr>
        <p:spPr>
          <a:xfrm>
            <a:off x="9422847" y="3844291"/>
            <a:ext cx="2062348" cy="1045029"/>
          </a:xfrm>
          <a:prstGeom prst="rect">
            <a:avLst/>
          </a:prstGeom>
          <a:solidFill>
            <a:srgbClr val="ED7D6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Aggregated time series data set with macroeconomic variables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972B75-383F-4AEC-274F-D84DE503D302}"/>
              </a:ext>
            </a:extLst>
          </p:cNvPr>
          <p:cNvCxnSpPr>
            <a:cxnSpLocks/>
            <a:stCxn id="46" idx="3"/>
            <a:endCxn id="3" idx="1"/>
          </p:cNvCxnSpPr>
          <p:nvPr/>
        </p:nvCxnSpPr>
        <p:spPr>
          <a:xfrm>
            <a:off x="4208965" y="4367206"/>
            <a:ext cx="1575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4497E3-04D2-BCFB-0A0C-EEC664B98536}"/>
              </a:ext>
            </a:extLst>
          </p:cNvPr>
          <p:cNvSpPr txBox="1"/>
          <p:nvPr/>
        </p:nvSpPr>
        <p:spPr>
          <a:xfrm>
            <a:off x="4119818" y="4023672"/>
            <a:ext cx="1747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ExtraLight" panose="020F0302020204030204" pitchFamily="34" charset="0"/>
              </a:rPr>
              <a:t>feed cantons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B163D5-1B31-64A3-DB99-907138B522F5}"/>
              </a:ext>
            </a:extLst>
          </p:cNvPr>
          <p:cNvSpPr txBox="1"/>
          <p:nvPr/>
        </p:nvSpPr>
        <p:spPr>
          <a:xfrm>
            <a:off x="7761369" y="4023671"/>
            <a:ext cx="1747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ExtraLight" panose="020F0302020204030204" pitchFamily="34" charset="0"/>
              </a:rPr>
              <a:t>retrieve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FAB97E-32FE-F105-7FD2-BDF46C902786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7847080" y="4366806"/>
            <a:ext cx="1575767" cy="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F74F775-0491-A47D-4532-777F3355AEB0}"/>
              </a:ext>
            </a:extLst>
          </p:cNvPr>
          <p:cNvSpPr/>
          <p:nvPr/>
        </p:nvSpPr>
        <p:spPr>
          <a:xfrm>
            <a:off x="2139743" y="5590616"/>
            <a:ext cx="2062348" cy="104502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Data set for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BADDF7-395E-1260-64C8-57ECF8D36556}"/>
              </a:ext>
            </a:extLst>
          </p:cNvPr>
          <p:cNvSpPr txBox="1"/>
          <p:nvPr/>
        </p:nvSpPr>
        <p:spPr>
          <a:xfrm>
            <a:off x="252253" y="5820742"/>
            <a:ext cx="1887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Final data set for analysis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66FA52E7-6C65-B415-88EC-6E3F1332854A}"/>
              </a:ext>
            </a:extLst>
          </p:cNvPr>
          <p:cNvCxnSpPr>
            <a:cxnSpLocks/>
            <a:stCxn id="5" idx="3"/>
            <a:endCxn id="14" idx="0"/>
          </p:cNvCxnSpPr>
          <p:nvPr/>
        </p:nvCxnSpPr>
        <p:spPr>
          <a:xfrm flipH="1">
            <a:off x="3170917" y="4366806"/>
            <a:ext cx="8314278" cy="1223810"/>
          </a:xfrm>
          <a:prstGeom prst="bentConnector4">
            <a:avLst>
              <a:gd name="adj1" fmla="val -2749"/>
              <a:gd name="adj2" fmla="val 713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Graphic 6" descr="Cloud with solid fill">
            <a:extLst>
              <a:ext uri="{FF2B5EF4-FFF2-40B4-BE49-F238E27FC236}">
                <a16:creationId xmlns:a16="http://schemas.microsoft.com/office/drawing/2014/main" id="{B6BD2767-E10A-5D4C-0966-76CBB2BF0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2773" y="3512221"/>
            <a:ext cx="753035" cy="753035"/>
          </a:xfrm>
          <a:prstGeom prst="rect">
            <a:avLst/>
          </a:prstGeom>
        </p:spPr>
      </p:pic>
      <p:pic>
        <p:nvPicPr>
          <p:cNvPr id="8" name="Graphic 7" descr="Cloud with solid fill">
            <a:extLst>
              <a:ext uri="{FF2B5EF4-FFF2-40B4-BE49-F238E27FC236}">
                <a16:creationId xmlns:a16="http://schemas.microsoft.com/office/drawing/2014/main" id="{C57477F0-9B93-6E96-CDAA-635587884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2773" y="1730339"/>
            <a:ext cx="753035" cy="753035"/>
          </a:xfrm>
          <a:prstGeom prst="rect">
            <a:avLst/>
          </a:prstGeom>
        </p:spPr>
      </p:pic>
      <p:pic>
        <p:nvPicPr>
          <p:cNvPr id="12" name="Graphic 11" descr="Cloud with solid fill">
            <a:extLst>
              <a:ext uri="{FF2B5EF4-FFF2-40B4-BE49-F238E27FC236}">
                <a16:creationId xmlns:a16="http://schemas.microsoft.com/office/drawing/2014/main" id="{B858CB89-AE0C-AF17-9088-16C5053F38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42772" y="-39636"/>
            <a:ext cx="753035" cy="75303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B20F8AE-419B-6049-0259-9648DACF8741}"/>
              </a:ext>
            </a:extLst>
          </p:cNvPr>
          <p:cNvSpPr txBox="1"/>
          <p:nvPr/>
        </p:nvSpPr>
        <p:spPr>
          <a:xfrm>
            <a:off x="3170916" y="4950569"/>
            <a:ext cx="2062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ExtraLight" panose="020F0302020204030204" pitchFamily="34" charset="0"/>
              </a:rPr>
              <a:t>set the treatment variable</a:t>
            </a:r>
          </a:p>
        </p:txBody>
      </p:sp>
    </p:spTree>
    <p:extLst>
      <p:ext uri="{BB962C8B-B14F-4D97-AF65-F5344CB8AC3E}">
        <p14:creationId xmlns:p14="http://schemas.microsoft.com/office/powerpoint/2010/main" val="298387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1A59D5-7607-7BE1-9FDD-EFFCEE3846E7}"/>
              </a:ext>
            </a:extLst>
          </p:cNvPr>
          <p:cNvSpPr/>
          <p:nvPr/>
        </p:nvSpPr>
        <p:spPr>
          <a:xfrm>
            <a:off x="6135252" y="392476"/>
            <a:ext cx="2062348" cy="1045029"/>
          </a:xfrm>
          <a:prstGeom prst="rect">
            <a:avLst/>
          </a:prstGeom>
          <a:noFill/>
          <a:ln w="12700">
            <a:solidFill>
              <a:srgbClr val="56B4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LinkedIn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F0031A-FF61-A675-8468-0AA5A9A6FD31}"/>
              </a:ext>
            </a:extLst>
          </p:cNvPr>
          <p:cNvSpPr/>
          <p:nvPr/>
        </p:nvSpPr>
        <p:spPr>
          <a:xfrm>
            <a:off x="2497137" y="392477"/>
            <a:ext cx="2062348" cy="1045029"/>
          </a:xfrm>
          <a:prstGeom prst="rect">
            <a:avLst/>
          </a:prstGeom>
          <a:solidFill>
            <a:srgbClr val="56B4F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Keywords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bitcoin, crypto, blockchain, web3, NFT, smart contract  </a:t>
            </a:r>
            <a:endParaRPr lang="en-GB" sz="16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ource Sans Pro ExtraLight" panose="020F030202020403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BC8C26-0FC5-23D4-4CC6-3939EDDC1632}"/>
              </a:ext>
            </a:extLst>
          </p:cNvPr>
          <p:cNvCxnSpPr>
            <a:stCxn id="16" idx="3"/>
            <a:endCxn id="4" idx="1"/>
          </p:cNvCxnSpPr>
          <p:nvPr/>
        </p:nvCxnSpPr>
        <p:spPr>
          <a:xfrm flipV="1">
            <a:off x="4559485" y="914991"/>
            <a:ext cx="15757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CA12-ED95-8E8E-086F-EBCC53C00EEE}"/>
              </a:ext>
            </a:extLst>
          </p:cNvPr>
          <p:cNvSpPr/>
          <p:nvPr/>
        </p:nvSpPr>
        <p:spPr>
          <a:xfrm>
            <a:off x="9773367" y="392476"/>
            <a:ext cx="2062348" cy="1045029"/>
          </a:xfrm>
          <a:prstGeom prst="rect">
            <a:avLst/>
          </a:prstGeom>
          <a:solidFill>
            <a:srgbClr val="56B4F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Data set on all potential crypto companies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4D81D7-8805-E185-AA31-8C213056AC0E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8197600" y="914991"/>
            <a:ext cx="1575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F9F3933-8BC1-75E1-DB4E-1A50E4CF1DC7}"/>
              </a:ext>
            </a:extLst>
          </p:cNvPr>
          <p:cNvSpPr txBox="1"/>
          <p:nvPr/>
        </p:nvSpPr>
        <p:spPr>
          <a:xfrm>
            <a:off x="4470338" y="607213"/>
            <a:ext cx="1747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ExtraLight" panose="020F0302020204030204" pitchFamily="34" charset="0"/>
              </a:rPr>
              <a:t>feed keywords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45E6A0-969D-97FB-A1D6-546CB175B5BA}"/>
              </a:ext>
            </a:extLst>
          </p:cNvPr>
          <p:cNvSpPr txBox="1"/>
          <p:nvPr/>
        </p:nvSpPr>
        <p:spPr>
          <a:xfrm>
            <a:off x="8111889" y="607212"/>
            <a:ext cx="1747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ExtraLight" panose="020F0302020204030204" pitchFamily="34" charset="0"/>
              </a:rPr>
              <a:t>retrieve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C8F7CAB-EAC9-6A28-F1F2-B89E94CB6951}"/>
              </a:ext>
            </a:extLst>
          </p:cNvPr>
          <p:cNvSpPr/>
          <p:nvPr/>
        </p:nvSpPr>
        <p:spPr>
          <a:xfrm>
            <a:off x="2497137" y="2138402"/>
            <a:ext cx="2062348" cy="1045029"/>
          </a:xfrm>
          <a:prstGeom prst="rect">
            <a:avLst/>
          </a:prstGeom>
          <a:solidFill>
            <a:srgbClr val="F3B68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Data set on all crypto companies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EBEA9DD4-B296-91B9-AA48-D2A4ED38AE68}"/>
              </a:ext>
            </a:extLst>
          </p:cNvPr>
          <p:cNvCxnSpPr>
            <a:stCxn id="19" idx="3"/>
            <a:endCxn id="39" idx="0"/>
          </p:cNvCxnSpPr>
          <p:nvPr/>
        </p:nvCxnSpPr>
        <p:spPr>
          <a:xfrm flipH="1">
            <a:off x="3528311" y="914991"/>
            <a:ext cx="8307404" cy="1223411"/>
          </a:xfrm>
          <a:prstGeom prst="bentConnector4">
            <a:avLst>
              <a:gd name="adj1" fmla="val -2752"/>
              <a:gd name="adj2" fmla="val 713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A5F39D6-49A9-BCA9-E806-A81F4BBCC7DE}"/>
              </a:ext>
            </a:extLst>
          </p:cNvPr>
          <p:cNvSpPr txBox="1"/>
          <p:nvPr/>
        </p:nvSpPr>
        <p:spPr>
          <a:xfrm>
            <a:off x="3528311" y="1498353"/>
            <a:ext cx="1747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ExtraLight" panose="020F0302020204030204" pitchFamily="34" charset="0"/>
              </a:rPr>
              <a:t>clean manually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1660308-9FA8-E537-8F37-D05BCD63F813}"/>
              </a:ext>
            </a:extLst>
          </p:cNvPr>
          <p:cNvSpPr/>
          <p:nvPr/>
        </p:nvSpPr>
        <p:spPr>
          <a:xfrm>
            <a:off x="6135252" y="2138402"/>
            <a:ext cx="2062348" cy="1045029"/>
          </a:xfrm>
          <a:prstGeom prst="rect">
            <a:avLst/>
          </a:prstGeom>
          <a:noFill/>
          <a:ln w="12700">
            <a:solidFill>
              <a:srgbClr val="F3B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Commercial registry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C33D37A-4F3A-ED87-87F5-D532732582B4}"/>
              </a:ext>
            </a:extLst>
          </p:cNvPr>
          <p:cNvSpPr/>
          <p:nvPr/>
        </p:nvSpPr>
        <p:spPr>
          <a:xfrm>
            <a:off x="9773367" y="2138402"/>
            <a:ext cx="2062348" cy="1045029"/>
          </a:xfrm>
          <a:prstGeom prst="rect">
            <a:avLst/>
          </a:prstGeom>
          <a:solidFill>
            <a:srgbClr val="F3B68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Data set on all crypto companies incl. founding date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2FA9C8-BB7F-233F-BD6D-BB0ABB9DBA8D}"/>
              </a:ext>
            </a:extLst>
          </p:cNvPr>
          <p:cNvSpPr/>
          <p:nvPr/>
        </p:nvSpPr>
        <p:spPr>
          <a:xfrm>
            <a:off x="2497137" y="3884327"/>
            <a:ext cx="2062348" cy="1045029"/>
          </a:xfrm>
          <a:prstGeom prst="rect">
            <a:avLst/>
          </a:prstGeom>
          <a:solidFill>
            <a:srgbClr val="ED7D6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Aggregated time series data set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A724E0B0-CB83-46A7-CAF8-903E86677135}"/>
              </a:ext>
            </a:extLst>
          </p:cNvPr>
          <p:cNvCxnSpPr/>
          <p:nvPr/>
        </p:nvCxnSpPr>
        <p:spPr>
          <a:xfrm flipH="1">
            <a:off x="3528311" y="2661316"/>
            <a:ext cx="8307404" cy="1223411"/>
          </a:xfrm>
          <a:prstGeom prst="bentConnector4">
            <a:avLst>
              <a:gd name="adj1" fmla="val -2752"/>
              <a:gd name="adj2" fmla="val 713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DCA1C91-DA42-4FB7-E025-4C56132BAC7A}"/>
              </a:ext>
            </a:extLst>
          </p:cNvPr>
          <p:cNvSpPr txBox="1"/>
          <p:nvPr/>
        </p:nvSpPr>
        <p:spPr>
          <a:xfrm>
            <a:off x="3528311" y="3244080"/>
            <a:ext cx="1747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ExtraLight" panose="020F0302020204030204" pitchFamily="34" charset="0"/>
              </a:rPr>
              <a:t>aggregate the data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1735B32-9EF8-B110-8C2C-0C1B88C6BBCE}"/>
              </a:ext>
            </a:extLst>
          </p:cNvPr>
          <p:cNvCxnSpPr>
            <a:cxnSpLocks/>
            <a:stCxn id="39" idx="3"/>
            <a:endCxn id="44" idx="1"/>
          </p:cNvCxnSpPr>
          <p:nvPr/>
        </p:nvCxnSpPr>
        <p:spPr>
          <a:xfrm>
            <a:off x="4559485" y="2660917"/>
            <a:ext cx="1575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CE35C58-8900-0FD7-8637-FAF739B26637}"/>
              </a:ext>
            </a:extLst>
          </p:cNvPr>
          <p:cNvSpPr txBox="1"/>
          <p:nvPr/>
        </p:nvSpPr>
        <p:spPr>
          <a:xfrm>
            <a:off x="4470338" y="2352939"/>
            <a:ext cx="1747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ExtraLight" panose="020F0302020204030204" pitchFamily="34" charset="0"/>
              </a:rPr>
              <a:t>feed names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BC7F362-2212-9A8E-C285-2F3AA6645244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8197600" y="2660917"/>
            <a:ext cx="1575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A112B06-E6E4-346E-EFE6-428897F875DC}"/>
              </a:ext>
            </a:extLst>
          </p:cNvPr>
          <p:cNvSpPr txBox="1"/>
          <p:nvPr/>
        </p:nvSpPr>
        <p:spPr>
          <a:xfrm>
            <a:off x="8111889" y="2352939"/>
            <a:ext cx="1747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ExtraLight" panose="020F0302020204030204" pitchFamily="34" charset="0"/>
              </a:rPr>
              <a:t>retrieve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0786ABA-176F-C77B-61A0-DA6C5205B3F3}"/>
              </a:ext>
            </a:extLst>
          </p:cNvPr>
          <p:cNvSpPr txBox="1"/>
          <p:nvPr/>
        </p:nvSpPr>
        <p:spPr>
          <a:xfrm>
            <a:off x="602773" y="499490"/>
            <a:ext cx="1887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268BCC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Gathering the companies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A997675-6A04-39BA-8D98-E25CB0D0DB5D}"/>
              </a:ext>
            </a:extLst>
          </p:cNvPr>
          <p:cNvSpPr txBox="1"/>
          <p:nvPr/>
        </p:nvSpPr>
        <p:spPr>
          <a:xfrm>
            <a:off x="602772" y="2122704"/>
            <a:ext cx="18874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9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Retrieving the founding dates and aggregating the data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1EAE95-BFBD-E017-4A07-03D92BD55081}"/>
              </a:ext>
            </a:extLst>
          </p:cNvPr>
          <p:cNvSpPr txBox="1"/>
          <p:nvPr/>
        </p:nvSpPr>
        <p:spPr>
          <a:xfrm>
            <a:off x="602773" y="3990942"/>
            <a:ext cx="1887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22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Adding macroeconomic variables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A6AD02-3055-241E-32A3-CEC4D9842337}"/>
              </a:ext>
            </a:extLst>
          </p:cNvPr>
          <p:cNvSpPr/>
          <p:nvPr/>
        </p:nvSpPr>
        <p:spPr>
          <a:xfrm>
            <a:off x="6135252" y="3884327"/>
            <a:ext cx="2062348" cy="1045029"/>
          </a:xfrm>
          <a:prstGeom prst="rect">
            <a:avLst/>
          </a:prstGeom>
          <a:noFill/>
          <a:ln w="12700">
            <a:solidFill>
              <a:srgbClr val="ED7D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Federal Statistical Office and Federal Tax Administration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9B18CF-0602-CE0B-BC03-C404C01DA3F9}"/>
              </a:ext>
            </a:extLst>
          </p:cNvPr>
          <p:cNvSpPr/>
          <p:nvPr/>
        </p:nvSpPr>
        <p:spPr>
          <a:xfrm>
            <a:off x="9773367" y="3883927"/>
            <a:ext cx="2062348" cy="1045029"/>
          </a:xfrm>
          <a:prstGeom prst="rect">
            <a:avLst/>
          </a:prstGeom>
          <a:solidFill>
            <a:srgbClr val="ED7D6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Aggregated time series data set with macroeconomic variables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972B75-383F-4AEC-274F-D84DE503D302}"/>
              </a:ext>
            </a:extLst>
          </p:cNvPr>
          <p:cNvCxnSpPr>
            <a:cxnSpLocks/>
            <a:stCxn id="46" idx="3"/>
            <a:endCxn id="3" idx="1"/>
          </p:cNvCxnSpPr>
          <p:nvPr/>
        </p:nvCxnSpPr>
        <p:spPr>
          <a:xfrm>
            <a:off x="4559485" y="4406842"/>
            <a:ext cx="1575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4497E3-04D2-BCFB-0A0C-EEC664B98536}"/>
              </a:ext>
            </a:extLst>
          </p:cNvPr>
          <p:cNvSpPr txBox="1"/>
          <p:nvPr/>
        </p:nvSpPr>
        <p:spPr>
          <a:xfrm>
            <a:off x="4470338" y="4063308"/>
            <a:ext cx="1747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ExtraLight" panose="020F0302020204030204" pitchFamily="34" charset="0"/>
              </a:rPr>
              <a:t>feed cantons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B163D5-1B31-64A3-DB99-907138B522F5}"/>
              </a:ext>
            </a:extLst>
          </p:cNvPr>
          <p:cNvSpPr txBox="1"/>
          <p:nvPr/>
        </p:nvSpPr>
        <p:spPr>
          <a:xfrm>
            <a:off x="8111889" y="4063307"/>
            <a:ext cx="1747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ExtraLight" panose="020F0302020204030204" pitchFamily="34" charset="0"/>
              </a:rPr>
              <a:t>retrieve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FAB97E-32FE-F105-7FD2-BDF46C902786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8197600" y="4406442"/>
            <a:ext cx="1575767" cy="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F74F775-0491-A47D-4532-777F3355AEB0}"/>
              </a:ext>
            </a:extLst>
          </p:cNvPr>
          <p:cNvSpPr/>
          <p:nvPr/>
        </p:nvSpPr>
        <p:spPr>
          <a:xfrm>
            <a:off x="2490263" y="5630252"/>
            <a:ext cx="2062348" cy="104502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Master data set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BADDF7-395E-1260-64C8-57ECF8D36556}"/>
              </a:ext>
            </a:extLst>
          </p:cNvPr>
          <p:cNvSpPr txBox="1"/>
          <p:nvPr/>
        </p:nvSpPr>
        <p:spPr>
          <a:xfrm>
            <a:off x="602773" y="5860378"/>
            <a:ext cx="1887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Setting the treatment variable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66FA52E7-6C65-B415-88EC-6E3F1332854A}"/>
              </a:ext>
            </a:extLst>
          </p:cNvPr>
          <p:cNvCxnSpPr>
            <a:cxnSpLocks/>
            <a:stCxn id="5" idx="3"/>
            <a:endCxn id="14" idx="0"/>
          </p:cNvCxnSpPr>
          <p:nvPr/>
        </p:nvCxnSpPr>
        <p:spPr>
          <a:xfrm flipH="1">
            <a:off x="3521437" y="4406442"/>
            <a:ext cx="8314278" cy="1223810"/>
          </a:xfrm>
          <a:prstGeom prst="bentConnector4">
            <a:avLst>
              <a:gd name="adj1" fmla="val -2749"/>
              <a:gd name="adj2" fmla="val 713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Graphic 6" descr="Cloud with solid fill">
            <a:extLst>
              <a:ext uri="{FF2B5EF4-FFF2-40B4-BE49-F238E27FC236}">
                <a16:creationId xmlns:a16="http://schemas.microsoft.com/office/drawing/2014/main" id="{B6BD2767-E10A-5D4C-0966-76CBB2BF0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93292" y="3482140"/>
            <a:ext cx="753035" cy="753035"/>
          </a:xfrm>
          <a:prstGeom prst="rect">
            <a:avLst/>
          </a:prstGeom>
        </p:spPr>
      </p:pic>
      <p:pic>
        <p:nvPicPr>
          <p:cNvPr id="8" name="Graphic 7" descr="Cloud with solid fill">
            <a:extLst>
              <a:ext uri="{FF2B5EF4-FFF2-40B4-BE49-F238E27FC236}">
                <a16:creationId xmlns:a16="http://schemas.microsoft.com/office/drawing/2014/main" id="{C57477F0-9B93-6E96-CDAA-635587884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93291" y="1677712"/>
            <a:ext cx="753035" cy="753035"/>
          </a:xfrm>
          <a:prstGeom prst="rect">
            <a:avLst/>
          </a:prstGeom>
        </p:spPr>
      </p:pic>
      <p:pic>
        <p:nvPicPr>
          <p:cNvPr id="12" name="Graphic 11" descr="Cloud with solid fill">
            <a:extLst>
              <a:ext uri="{FF2B5EF4-FFF2-40B4-BE49-F238E27FC236}">
                <a16:creationId xmlns:a16="http://schemas.microsoft.com/office/drawing/2014/main" id="{B858CB89-AE0C-AF17-9088-16C5053F38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91771" y="-74468"/>
            <a:ext cx="753035" cy="75303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B20F8AE-419B-6049-0259-9648DACF8741}"/>
              </a:ext>
            </a:extLst>
          </p:cNvPr>
          <p:cNvSpPr txBox="1"/>
          <p:nvPr/>
        </p:nvSpPr>
        <p:spPr>
          <a:xfrm>
            <a:off x="3521436" y="4990205"/>
            <a:ext cx="2062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ExtraLight" panose="020F0302020204030204" pitchFamily="34" charset="0"/>
              </a:rPr>
              <a:t>set the treatment variable</a:t>
            </a:r>
          </a:p>
        </p:txBody>
      </p:sp>
      <p:pic>
        <p:nvPicPr>
          <p:cNvPr id="13" name="Graphic 12" descr="Badge 4 with solid fill">
            <a:extLst>
              <a:ext uri="{FF2B5EF4-FFF2-40B4-BE49-F238E27FC236}">
                <a16:creationId xmlns:a16="http://schemas.microsoft.com/office/drawing/2014/main" id="{789C2528-FA06-8983-FE84-4B78416AE6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6399" y="5920132"/>
            <a:ext cx="465265" cy="465265"/>
          </a:xfrm>
          <a:prstGeom prst="rect">
            <a:avLst/>
          </a:prstGeom>
        </p:spPr>
      </p:pic>
      <p:pic>
        <p:nvPicPr>
          <p:cNvPr id="22" name="Graphic 21" descr="Badge 3 with solid fill">
            <a:extLst>
              <a:ext uri="{FF2B5EF4-FFF2-40B4-BE49-F238E27FC236}">
                <a16:creationId xmlns:a16="http://schemas.microsoft.com/office/drawing/2014/main" id="{285D7129-BF18-3C3E-1C1B-F6E1E80867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6399" y="4146312"/>
            <a:ext cx="465265" cy="465265"/>
          </a:xfrm>
          <a:prstGeom prst="rect">
            <a:avLst/>
          </a:prstGeom>
        </p:spPr>
      </p:pic>
      <p:pic>
        <p:nvPicPr>
          <p:cNvPr id="25" name="Graphic 24" descr="Badge with solid fill">
            <a:extLst>
              <a:ext uri="{FF2B5EF4-FFF2-40B4-BE49-F238E27FC236}">
                <a16:creationId xmlns:a16="http://schemas.microsoft.com/office/drawing/2014/main" id="{F37B5878-F0C0-B71D-27FD-88E5BC528D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7507" y="2428083"/>
            <a:ext cx="465265" cy="465265"/>
          </a:xfrm>
          <a:prstGeom prst="rect">
            <a:avLst/>
          </a:prstGeom>
        </p:spPr>
      </p:pic>
      <p:pic>
        <p:nvPicPr>
          <p:cNvPr id="27" name="Graphic 26" descr="Badge 1 with solid fill">
            <a:extLst>
              <a:ext uri="{FF2B5EF4-FFF2-40B4-BE49-F238E27FC236}">
                <a16:creationId xmlns:a16="http://schemas.microsoft.com/office/drawing/2014/main" id="{4E64B4E9-2B63-F568-14C7-E192098C38C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7507" y="559244"/>
            <a:ext cx="465265" cy="46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751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1A59D5-7607-7BE1-9FDD-EFFCEE3846E7}"/>
              </a:ext>
            </a:extLst>
          </p:cNvPr>
          <p:cNvSpPr/>
          <p:nvPr/>
        </p:nvSpPr>
        <p:spPr>
          <a:xfrm>
            <a:off x="6135252" y="392476"/>
            <a:ext cx="2062348" cy="1045029"/>
          </a:xfrm>
          <a:prstGeom prst="rect">
            <a:avLst/>
          </a:prstGeom>
          <a:noFill/>
          <a:ln w="12700">
            <a:solidFill>
              <a:srgbClr val="56B4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LinkedIn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F0031A-FF61-A675-8468-0AA5A9A6FD31}"/>
              </a:ext>
            </a:extLst>
          </p:cNvPr>
          <p:cNvSpPr/>
          <p:nvPr/>
        </p:nvSpPr>
        <p:spPr>
          <a:xfrm>
            <a:off x="2497137" y="392477"/>
            <a:ext cx="2062348" cy="1045029"/>
          </a:xfrm>
          <a:prstGeom prst="rect">
            <a:avLst/>
          </a:prstGeom>
          <a:solidFill>
            <a:srgbClr val="56B4F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Keywords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bitcoin, crypto, blockchain, web3, NFT, smart contract  </a:t>
            </a:r>
            <a:endParaRPr lang="en-GB" sz="16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ource Sans Pro ExtraLight" panose="020F030202020403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BC8C26-0FC5-23D4-4CC6-3939EDDC1632}"/>
              </a:ext>
            </a:extLst>
          </p:cNvPr>
          <p:cNvCxnSpPr>
            <a:stCxn id="16" idx="3"/>
            <a:endCxn id="4" idx="1"/>
          </p:cNvCxnSpPr>
          <p:nvPr/>
        </p:nvCxnSpPr>
        <p:spPr>
          <a:xfrm flipV="1">
            <a:off x="4559485" y="914991"/>
            <a:ext cx="15757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CA12-ED95-8E8E-086F-EBCC53C00EEE}"/>
              </a:ext>
            </a:extLst>
          </p:cNvPr>
          <p:cNvSpPr/>
          <p:nvPr/>
        </p:nvSpPr>
        <p:spPr>
          <a:xfrm>
            <a:off x="9773367" y="392476"/>
            <a:ext cx="2062348" cy="1045029"/>
          </a:xfrm>
          <a:prstGeom prst="rect">
            <a:avLst/>
          </a:prstGeom>
          <a:solidFill>
            <a:srgbClr val="56B4F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Data set on all potential crypto companies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4D81D7-8805-E185-AA31-8C213056AC0E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8197600" y="914991"/>
            <a:ext cx="1575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F9F3933-8BC1-75E1-DB4E-1A50E4CF1DC7}"/>
              </a:ext>
            </a:extLst>
          </p:cNvPr>
          <p:cNvSpPr txBox="1"/>
          <p:nvPr/>
        </p:nvSpPr>
        <p:spPr>
          <a:xfrm>
            <a:off x="4470338" y="607213"/>
            <a:ext cx="1747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ExtraLight" panose="020F0302020204030204" pitchFamily="34" charset="0"/>
              </a:rPr>
              <a:t>feed keywords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45E6A0-969D-97FB-A1D6-546CB175B5BA}"/>
              </a:ext>
            </a:extLst>
          </p:cNvPr>
          <p:cNvSpPr txBox="1"/>
          <p:nvPr/>
        </p:nvSpPr>
        <p:spPr>
          <a:xfrm>
            <a:off x="8111889" y="607212"/>
            <a:ext cx="1747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ExtraLight" panose="020F0302020204030204" pitchFamily="34" charset="0"/>
              </a:rPr>
              <a:t>retrieve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C8F7CAB-EAC9-6A28-F1F2-B89E94CB6951}"/>
              </a:ext>
            </a:extLst>
          </p:cNvPr>
          <p:cNvSpPr/>
          <p:nvPr/>
        </p:nvSpPr>
        <p:spPr>
          <a:xfrm>
            <a:off x="2497137" y="2138402"/>
            <a:ext cx="2062348" cy="1045029"/>
          </a:xfrm>
          <a:prstGeom prst="rect">
            <a:avLst/>
          </a:prstGeom>
          <a:solidFill>
            <a:srgbClr val="F3B68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Data set on all crypto companies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EBEA9DD4-B296-91B9-AA48-D2A4ED38AE68}"/>
              </a:ext>
            </a:extLst>
          </p:cNvPr>
          <p:cNvCxnSpPr>
            <a:stCxn id="19" idx="3"/>
            <a:endCxn id="39" idx="0"/>
          </p:cNvCxnSpPr>
          <p:nvPr/>
        </p:nvCxnSpPr>
        <p:spPr>
          <a:xfrm flipH="1">
            <a:off x="3528311" y="914991"/>
            <a:ext cx="8307404" cy="1223411"/>
          </a:xfrm>
          <a:prstGeom prst="bentConnector4">
            <a:avLst>
              <a:gd name="adj1" fmla="val -2752"/>
              <a:gd name="adj2" fmla="val 713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A5F39D6-49A9-BCA9-E806-A81F4BBCC7DE}"/>
              </a:ext>
            </a:extLst>
          </p:cNvPr>
          <p:cNvSpPr txBox="1"/>
          <p:nvPr/>
        </p:nvSpPr>
        <p:spPr>
          <a:xfrm>
            <a:off x="3528311" y="1498353"/>
            <a:ext cx="1747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ExtraLight" panose="020F0302020204030204" pitchFamily="34" charset="0"/>
              </a:rPr>
              <a:t>clean manually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1660308-9FA8-E537-8F37-D05BCD63F813}"/>
              </a:ext>
            </a:extLst>
          </p:cNvPr>
          <p:cNvSpPr/>
          <p:nvPr/>
        </p:nvSpPr>
        <p:spPr>
          <a:xfrm>
            <a:off x="6135252" y="2138402"/>
            <a:ext cx="2062348" cy="1045029"/>
          </a:xfrm>
          <a:prstGeom prst="rect">
            <a:avLst/>
          </a:prstGeom>
          <a:noFill/>
          <a:ln w="12700">
            <a:solidFill>
              <a:srgbClr val="F3B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Zefix</a:t>
            </a:r>
            <a:endParaRPr lang="en-GB" sz="16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ource Sans Pro ExtraLight" panose="020F030202020403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C33D37A-4F3A-ED87-87F5-D532732582B4}"/>
              </a:ext>
            </a:extLst>
          </p:cNvPr>
          <p:cNvSpPr/>
          <p:nvPr/>
        </p:nvSpPr>
        <p:spPr>
          <a:xfrm>
            <a:off x="9773367" y="2138402"/>
            <a:ext cx="2062348" cy="1045029"/>
          </a:xfrm>
          <a:prstGeom prst="rect">
            <a:avLst/>
          </a:prstGeom>
          <a:solidFill>
            <a:srgbClr val="F3B68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Data set on all crypto companies incl. founding date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2FA9C8-BB7F-233F-BD6D-BB0ABB9DBA8D}"/>
              </a:ext>
            </a:extLst>
          </p:cNvPr>
          <p:cNvSpPr/>
          <p:nvPr/>
        </p:nvSpPr>
        <p:spPr>
          <a:xfrm>
            <a:off x="2497137" y="3884327"/>
            <a:ext cx="2062348" cy="1045029"/>
          </a:xfrm>
          <a:prstGeom prst="rect">
            <a:avLst/>
          </a:prstGeom>
          <a:solidFill>
            <a:srgbClr val="ED7D6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Aggregated time series data set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A724E0B0-CB83-46A7-CAF8-903E86677135}"/>
              </a:ext>
            </a:extLst>
          </p:cNvPr>
          <p:cNvCxnSpPr/>
          <p:nvPr/>
        </p:nvCxnSpPr>
        <p:spPr>
          <a:xfrm flipH="1">
            <a:off x="3528311" y="2661316"/>
            <a:ext cx="8307404" cy="1223411"/>
          </a:xfrm>
          <a:prstGeom prst="bentConnector4">
            <a:avLst>
              <a:gd name="adj1" fmla="val -2752"/>
              <a:gd name="adj2" fmla="val 713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DCA1C91-DA42-4FB7-E025-4C56132BAC7A}"/>
              </a:ext>
            </a:extLst>
          </p:cNvPr>
          <p:cNvSpPr txBox="1"/>
          <p:nvPr/>
        </p:nvSpPr>
        <p:spPr>
          <a:xfrm>
            <a:off x="3528311" y="3244080"/>
            <a:ext cx="1747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ExtraLight" panose="020F0302020204030204" pitchFamily="34" charset="0"/>
              </a:rPr>
              <a:t>aggregate the data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1735B32-9EF8-B110-8C2C-0C1B88C6BBCE}"/>
              </a:ext>
            </a:extLst>
          </p:cNvPr>
          <p:cNvCxnSpPr>
            <a:cxnSpLocks/>
            <a:stCxn id="39" idx="3"/>
            <a:endCxn id="44" idx="1"/>
          </p:cNvCxnSpPr>
          <p:nvPr/>
        </p:nvCxnSpPr>
        <p:spPr>
          <a:xfrm>
            <a:off x="4559485" y="2660917"/>
            <a:ext cx="1575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CE35C58-8900-0FD7-8637-FAF739B26637}"/>
              </a:ext>
            </a:extLst>
          </p:cNvPr>
          <p:cNvSpPr txBox="1"/>
          <p:nvPr/>
        </p:nvSpPr>
        <p:spPr>
          <a:xfrm>
            <a:off x="4470338" y="2352939"/>
            <a:ext cx="1747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ExtraLight" panose="020F0302020204030204" pitchFamily="34" charset="0"/>
              </a:rPr>
              <a:t>feed names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BC7F362-2212-9A8E-C285-2F3AA6645244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8197600" y="2660917"/>
            <a:ext cx="1575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A112B06-E6E4-346E-EFE6-428897F875DC}"/>
              </a:ext>
            </a:extLst>
          </p:cNvPr>
          <p:cNvSpPr txBox="1"/>
          <p:nvPr/>
        </p:nvSpPr>
        <p:spPr>
          <a:xfrm>
            <a:off x="8111889" y="2352939"/>
            <a:ext cx="1747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ExtraLight" panose="020F0302020204030204" pitchFamily="34" charset="0"/>
              </a:rPr>
              <a:t>retrieve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0786ABA-176F-C77B-61A0-DA6C5205B3F3}"/>
              </a:ext>
            </a:extLst>
          </p:cNvPr>
          <p:cNvSpPr txBox="1"/>
          <p:nvPr/>
        </p:nvSpPr>
        <p:spPr>
          <a:xfrm>
            <a:off x="602773" y="499490"/>
            <a:ext cx="1887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268BCC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Gathering the companies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A997675-6A04-39BA-8D98-E25CB0D0DB5D}"/>
              </a:ext>
            </a:extLst>
          </p:cNvPr>
          <p:cNvSpPr txBox="1"/>
          <p:nvPr/>
        </p:nvSpPr>
        <p:spPr>
          <a:xfrm>
            <a:off x="602772" y="2122704"/>
            <a:ext cx="18874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9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Retrieving the founding dates and aggregating the data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1EAE95-BFBD-E017-4A07-03D92BD55081}"/>
              </a:ext>
            </a:extLst>
          </p:cNvPr>
          <p:cNvSpPr txBox="1"/>
          <p:nvPr/>
        </p:nvSpPr>
        <p:spPr>
          <a:xfrm>
            <a:off x="602773" y="3990942"/>
            <a:ext cx="1887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22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Adding macroeconomic variables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A6AD02-3055-241E-32A3-CEC4D9842337}"/>
              </a:ext>
            </a:extLst>
          </p:cNvPr>
          <p:cNvSpPr/>
          <p:nvPr/>
        </p:nvSpPr>
        <p:spPr>
          <a:xfrm>
            <a:off x="6135252" y="3884327"/>
            <a:ext cx="2062348" cy="1045029"/>
          </a:xfrm>
          <a:prstGeom prst="rect">
            <a:avLst/>
          </a:prstGeom>
          <a:noFill/>
          <a:ln w="12700">
            <a:solidFill>
              <a:srgbClr val="ED7D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Federal Statistical Office and Federal Tax Administration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9B18CF-0602-CE0B-BC03-C404C01DA3F9}"/>
              </a:ext>
            </a:extLst>
          </p:cNvPr>
          <p:cNvSpPr/>
          <p:nvPr/>
        </p:nvSpPr>
        <p:spPr>
          <a:xfrm>
            <a:off x="9773367" y="3883927"/>
            <a:ext cx="2062348" cy="1045029"/>
          </a:xfrm>
          <a:prstGeom prst="rect">
            <a:avLst/>
          </a:prstGeom>
          <a:solidFill>
            <a:srgbClr val="ED7D6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Aggregated time series data set with macroeconomic variables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972B75-383F-4AEC-274F-D84DE503D302}"/>
              </a:ext>
            </a:extLst>
          </p:cNvPr>
          <p:cNvCxnSpPr>
            <a:cxnSpLocks/>
            <a:stCxn id="46" idx="3"/>
            <a:endCxn id="3" idx="1"/>
          </p:cNvCxnSpPr>
          <p:nvPr/>
        </p:nvCxnSpPr>
        <p:spPr>
          <a:xfrm>
            <a:off x="4559485" y="4406842"/>
            <a:ext cx="1575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4497E3-04D2-BCFB-0A0C-EEC664B98536}"/>
              </a:ext>
            </a:extLst>
          </p:cNvPr>
          <p:cNvSpPr txBox="1"/>
          <p:nvPr/>
        </p:nvSpPr>
        <p:spPr>
          <a:xfrm>
            <a:off x="4470338" y="4063308"/>
            <a:ext cx="1747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ExtraLight" panose="020F0302020204030204" pitchFamily="34" charset="0"/>
              </a:rPr>
              <a:t>feed cantons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B163D5-1B31-64A3-DB99-907138B522F5}"/>
              </a:ext>
            </a:extLst>
          </p:cNvPr>
          <p:cNvSpPr txBox="1"/>
          <p:nvPr/>
        </p:nvSpPr>
        <p:spPr>
          <a:xfrm>
            <a:off x="8111889" y="4063307"/>
            <a:ext cx="1747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ExtraLight" panose="020F0302020204030204" pitchFamily="34" charset="0"/>
              </a:rPr>
              <a:t>retrieve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FAB97E-32FE-F105-7FD2-BDF46C902786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8197600" y="4406442"/>
            <a:ext cx="1575767" cy="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F74F775-0491-A47D-4532-777F3355AEB0}"/>
              </a:ext>
            </a:extLst>
          </p:cNvPr>
          <p:cNvSpPr/>
          <p:nvPr/>
        </p:nvSpPr>
        <p:spPr>
          <a:xfrm>
            <a:off x="2490263" y="5630252"/>
            <a:ext cx="2062348" cy="104502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Master sample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BADDF7-395E-1260-64C8-57ECF8D36556}"/>
              </a:ext>
            </a:extLst>
          </p:cNvPr>
          <p:cNvSpPr txBox="1"/>
          <p:nvPr/>
        </p:nvSpPr>
        <p:spPr>
          <a:xfrm>
            <a:off x="602773" y="5860378"/>
            <a:ext cx="1887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rPr>
              <a:t>Setting the treatment variable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66FA52E7-6C65-B415-88EC-6E3F1332854A}"/>
              </a:ext>
            </a:extLst>
          </p:cNvPr>
          <p:cNvCxnSpPr>
            <a:cxnSpLocks/>
            <a:stCxn id="5" idx="3"/>
            <a:endCxn id="14" idx="0"/>
          </p:cNvCxnSpPr>
          <p:nvPr/>
        </p:nvCxnSpPr>
        <p:spPr>
          <a:xfrm flipH="1">
            <a:off x="3521437" y="4406442"/>
            <a:ext cx="8314278" cy="1223810"/>
          </a:xfrm>
          <a:prstGeom prst="bentConnector4">
            <a:avLst>
              <a:gd name="adj1" fmla="val -2749"/>
              <a:gd name="adj2" fmla="val 713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Graphic 6" descr="Cloud with solid fill">
            <a:extLst>
              <a:ext uri="{FF2B5EF4-FFF2-40B4-BE49-F238E27FC236}">
                <a16:creationId xmlns:a16="http://schemas.microsoft.com/office/drawing/2014/main" id="{B6BD2767-E10A-5D4C-0966-76CBB2BF0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93292" y="3482140"/>
            <a:ext cx="753035" cy="753035"/>
          </a:xfrm>
          <a:prstGeom prst="rect">
            <a:avLst/>
          </a:prstGeom>
        </p:spPr>
      </p:pic>
      <p:pic>
        <p:nvPicPr>
          <p:cNvPr id="8" name="Graphic 7" descr="Cloud with solid fill">
            <a:extLst>
              <a:ext uri="{FF2B5EF4-FFF2-40B4-BE49-F238E27FC236}">
                <a16:creationId xmlns:a16="http://schemas.microsoft.com/office/drawing/2014/main" id="{C57477F0-9B93-6E96-CDAA-635587884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93291" y="1677712"/>
            <a:ext cx="753035" cy="753035"/>
          </a:xfrm>
          <a:prstGeom prst="rect">
            <a:avLst/>
          </a:prstGeom>
        </p:spPr>
      </p:pic>
      <p:pic>
        <p:nvPicPr>
          <p:cNvPr id="12" name="Graphic 11" descr="Cloud with solid fill">
            <a:extLst>
              <a:ext uri="{FF2B5EF4-FFF2-40B4-BE49-F238E27FC236}">
                <a16:creationId xmlns:a16="http://schemas.microsoft.com/office/drawing/2014/main" id="{B858CB89-AE0C-AF17-9088-16C5053F38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91771" y="-74468"/>
            <a:ext cx="753035" cy="75303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B20F8AE-419B-6049-0259-9648DACF8741}"/>
              </a:ext>
            </a:extLst>
          </p:cNvPr>
          <p:cNvSpPr txBox="1"/>
          <p:nvPr/>
        </p:nvSpPr>
        <p:spPr>
          <a:xfrm>
            <a:off x="3521436" y="4990205"/>
            <a:ext cx="2062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ExtraLight" panose="020F0302020204030204" pitchFamily="34" charset="0"/>
              </a:rPr>
              <a:t>set the treatment variable</a:t>
            </a:r>
          </a:p>
        </p:txBody>
      </p:sp>
      <p:pic>
        <p:nvPicPr>
          <p:cNvPr id="13" name="Graphic 12" descr="Badge 4 with solid fill">
            <a:extLst>
              <a:ext uri="{FF2B5EF4-FFF2-40B4-BE49-F238E27FC236}">
                <a16:creationId xmlns:a16="http://schemas.microsoft.com/office/drawing/2014/main" id="{789C2528-FA06-8983-FE84-4B78416AE6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6399" y="5920132"/>
            <a:ext cx="465265" cy="465265"/>
          </a:xfrm>
          <a:prstGeom prst="rect">
            <a:avLst/>
          </a:prstGeom>
        </p:spPr>
      </p:pic>
      <p:pic>
        <p:nvPicPr>
          <p:cNvPr id="22" name="Graphic 21" descr="Badge 3 with solid fill">
            <a:extLst>
              <a:ext uri="{FF2B5EF4-FFF2-40B4-BE49-F238E27FC236}">
                <a16:creationId xmlns:a16="http://schemas.microsoft.com/office/drawing/2014/main" id="{285D7129-BF18-3C3E-1C1B-F6E1E80867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6399" y="4146312"/>
            <a:ext cx="465265" cy="465265"/>
          </a:xfrm>
          <a:prstGeom prst="rect">
            <a:avLst/>
          </a:prstGeom>
        </p:spPr>
      </p:pic>
      <p:pic>
        <p:nvPicPr>
          <p:cNvPr id="25" name="Graphic 24" descr="Badge with solid fill">
            <a:extLst>
              <a:ext uri="{FF2B5EF4-FFF2-40B4-BE49-F238E27FC236}">
                <a16:creationId xmlns:a16="http://schemas.microsoft.com/office/drawing/2014/main" id="{F37B5878-F0C0-B71D-27FD-88E5BC528D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7507" y="2428083"/>
            <a:ext cx="465265" cy="465265"/>
          </a:xfrm>
          <a:prstGeom prst="rect">
            <a:avLst/>
          </a:prstGeom>
        </p:spPr>
      </p:pic>
      <p:pic>
        <p:nvPicPr>
          <p:cNvPr id="27" name="Graphic 26" descr="Badge 1 with solid fill">
            <a:extLst>
              <a:ext uri="{FF2B5EF4-FFF2-40B4-BE49-F238E27FC236}">
                <a16:creationId xmlns:a16="http://schemas.microsoft.com/office/drawing/2014/main" id="{4E64B4E9-2B63-F568-14C7-E192098C38C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7507" y="559244"/>
            <a:ext cx="465265" cy="46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17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FDD0DAB9-1386-3CBB-B536-01C7E7D49993}"/>
              </a:ext>
            </a:extLst>
          </p:cNvPr>
          <p:cNvGrpSpPr/>
          <p:nvPr/>
        </p:nvGrpSpPr>
        <p:grpSpPr>
          <a:xfrm>
            <a:off x="136399" y="79646"/>
            <a:ext cx="11699316" cy="6595635"/>
            <a:chOff x="136399" y="79646"/>
            <a:chExt cx="11699316" cy="659563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D1A59D5-7607-7BE1-9FDD-EFFCEE3846E7}"/>
                </a:ext>
              </a:extLst>
            </p:cNvPr>
            <p:cNvSpPr/>
            <p:nvPr/>
          </p:nvSpPr>
          <p:spPr>
            <a:xfrm>
              <a:off x="6135252" y="392476"/>
              <a:ext cx="2062348" cy="1045029"/>
            </a:xfrm>
            <a:prstGeom prst="rect">
              <a:avLst/>
            </a:prstGeom>
            <a:noFill/>
            <a:ln w="12700">
              <a:solidFill>
                <a:srgbClr val="56B4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 ExtraLight" panose="020F0302020204030204" pitchFamily="34" charset="0"/>
                </a:rPr>
                <a:t>LinkedIn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AF0031A-FF61-A675-8468-0AA5A9A6FD31}"/>
                </a:ext>
              </a:extLst>
            </p:cNvPr>
            <p:cNvSpPr/>
            <p:nvPr/>
          </p:nvSpPr>
          <p:spPr>
            <a:xfrm>
              <a:off x="2497137" y="392477"/>
              <a:ext cx="2062348" cy="1045029"/>
            </a:xfrm>
            <a:prstGeom prst="rect">
              <a:avLst/>
            </a:prstGeom>
            <a:solidFill>
              <a:srgbClr val="56B4F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 ExtraLight" panose="020F0302020204030204" pitchFamily="34" charset="0"/>
                </a:rPr>
                <a:t>Keywords</a:t>
              </a:r>
            </a:p>
            <a:p>
              <a:pPr algn="ctr"/>
              <a:r>
                <a:rPr lang="en-GB" sz="12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 ExtraLight" panose="020F0302020204030204" pitchFamily="34" charset="0"/>
                </a:rPr>
                <a:t>bitcoin, crypto, blockchain, web3, NFT, smart contract  </a:t>
              </a:r>
              <a:endParaRPr lang="en-GB" sz="1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8BC8C26-0FC5-23D4-4CC6-3939EDDC1632}"/>
                </a:ext>
              </a:extLst>
            </p:cNvPr>
            <p:cNvCxnSpPr>
              <a:stCxn id="16" idx="3"/>
              <a:endCxn id="4" idx="1"/>
            </p:cNvCxnSpPr>
            <p:nvPr/>
          </p:nvCxnSpPr>
          <p:spPr>
            <a:xfrm flipV="1">
              <a:off x="4559485" y="914991"/>
              <a:ext cx="157576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2A7CA12-ED95-8E8E-086F-EBCC53C00EEE}"/>
                </a:ext>
              </a:extLst>
            </p:cNvPr>
            <p:cNvSpPr/>
            <p:nvPr/>
          </p:nvSpPr>
          <p:spPr>
            <a:xfrm>
              <a:off x="9773367" y="392476"/>
              <a:ext cx="2062348" cy="1045029"/>
            </a:xfrm>
            <a:prstGeom prst="rect">
              <a:avLst/>
            </a:prstGeom>
            <a:solidFill>
              <a:srgbClr val="56B4F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 ExtraLight" panose="020F0302020204030204" pitchFamily="34" charset="0"/>
                </a:rPr>
                <a:t>Data set on all potential crypto companies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C4D81D7-8805-E185-AA31-8C213056AC0E}"/>
                </a:ext>
              </a:extLst>
            </p:cNvPr>
            <p:cNvCxnSpPr>
              <a:cxnSpLocks/>
              <a:stCxn id="4" idx="3"/>
              <a:endCxn id="19" idx="1"/>
            </p:cNvCxnSpPr>
            <p:nvPr/>
          </p:nvCxnSpPr>
          <p:spPr>
            <a:xfrm>
              <a:off x="8197600" y="914991"/>
              <a:ext cx="15757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F9F3933-8BC1-75E1-DB4E-1A50E4CF1DC7}"/>
                </a:ext>
              </a:extLst>
            </p:cNvPr>
            <p:cNvSpPr txBox="1"/>
            <p:nvPr/>
          </p:nvSpPr>
          <p:spPr>
            <a:xfrm>
              <a:off x="4470338" y="607213"/>
              <a:ext cx="1747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Source Sans Pro Light" panose="020B0403030403020204" pitchFamily="34" charset="0"/>
                  <a:ea typeface="Source Sans Pro Light" panose="020B0403030403020204" pitchFamily="34" charset="0"/>
                  <a:cs typeface="Source Sans Pro ExtraLight" panose="020F0302020204030204" pitchFamily="34" charset="0"/>
                </a:rPr>
                <a:t>feed keywords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D45E6A0-969D-97FB-A1D6-546CB175B5BA}"/>
                </a:ext>
              </a:extLst>
            </p:cNvPr>
            <p:cNvSpPr txBox="1"/>
            <p:nvPr/>
          </p:nvSpPr>
          <p:spPr>
            <a:xfrm>
              <a:off x="8111889" y="607212"/>
              <a:ext cx="1747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Source Sans Pro Light" panose="020B0403030403020204" pitchFamily="34" charset="0"/>
                  <a:ea typeface="Source Sans Pro Light" panose="020B0403030403020204" pitchFamily="34" charset="0"/>
                  <a:cs typeface="Source Sans Pro ExtraLight" panose="020F0302020204030204" pitchFamily="34" charset="0"/>
                </a:rPr>
                <a:t>retrieve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C8F7CAB-EAC9-6A28-F1F2-B89E94CB6951}"/>
                </a:ext>
              </a:extLst>
            </p:cNvPr>
            <p:cNvSpPr/>
            <p:nvPr/>
          </p:nvSpPr>
          <p:spPr>
            <a:xfrm>
              <a:off x="2497137" y="2138402"/>
              <a:ext cx="2062348" cy="1045029"/>
            </a:xfrm>
            <a:prstGeom prst="rect">
              <a:avLst/>
            </a:prstGeom>
            <a:solidFill>
              <a:srgbClr val="F3B68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 ExtraLight" panose="020F0302020204030204" pitchFamily="34" charset="0"/>
                </a:rPr>
                <a:t>Data set on all crypto companies</a:t>
              </a:r>
            </a:p>
          </p:txBody>
        </p:sp>
        <p:cxnSp>
          <p:nvCxnSpPr>
            <p:cNvPr id="41" name="Elbow Connector 40">
              <a:extLst>
                <a:ext uri="{FF2B5EF4-FFF2-40B4-BE49-F238E27FC236}">
                  <a16:creationId xmlns:a16="http://schemas.microsoft.com/office/drawing/2014/main" id="{EBEA9DD4-B296-91B9-AA48-D2A4ED38AE68}"/>
                </a:ext>
              </a:extLst>
            </p:cNvPr>
            <p:cNvCxnSpPr>
              <a:stCxn id="19" idx="3"/>
              <a:endCxn id="39" idx="0"/>
            </p:cNvCxnSpPr>
            <p:nvPr/>
          </p:nvCxnSpPr>
          <p:spPr>
            <a:xfrm flipH="1">
              <a:off x="3528311" y="914991"/>
              <a:ext cx="8307404" cy="1223411"/>
            </a:xfrm>
            <a:prstGeom prst="bentConnector4">
              <a:avLst>
                <a:gd name="adj1" fmla="val -2752"/>
                <a:gd name="adj2" fmla="val 7135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A5F39D6-49A9-BCA9-E806-A81F4BBCC7DE}"/>
                </a:ext>
              </a:extLst>
            </p:cNvPr>
            <p:cNvSpPr txBox="1"/>
            <p:nvPr/>
          </p:nvSpPr>
          <p:spPr>
            <a:xfrm>
              <a:off x="3528311" y="1498353"/>
              <a:ext cx="1747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Source Sans Pro Light" panose="020B0403030403020204" pitchFamily="34" charset="0"/>
                  <a:ea typeface="Source Sans Pro Light" panose="020B0403030403020204" pitchFamily="34" charset="0"/>
                  <a:cs typeface="Source Sans Pro ExtraLight" panose="020F0302020204030204" pitchFamily="34" charset="0"/>
                </a:rPr>
                <a:t>clean manually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1660308-9FA8-E537-8F37-D05BCD63F813}"/>
                </a:ext>
              </a:extLst>
            </p:cNvPr>
            <p:cNvSpPr/>
            <p:nvPr/>
          </p:nvSpPr>
          <p:spPr>
            <a:xfrm>
              <a:off x="6135252" y="2138402"/>
              <a:ext cx="2062348" cy="1045029"/>
            </a:xfrm>
            <a:prstGeom prst="rect">
              <a:avLst/>
            </a:prstGeom>
            <a:noFill/>
            <a:ln w="12700">
              <a:solidFill>
                <a:srgbClr val="F3B6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 ExtraLight" panose="020F0302020204030204" pitchFamily="34" charset="0"/>
                </a:rPr>
                <a:t>Zefix</a:t>
              </a:r>
              <a:endParaRPr lang="en-GB" sz="1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ExtraLight" panose="020F030202020403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C33D37A-4F3A-ED87-87F5-D532732582B4}"/>
                </a:ext>
              </a:extLst>
            </p:cNvPr>
            <p:cNvSpPr/>
            <p:nvPr/>
          </p:nvSpPr>
          <p:spPr>
            <a:xfrm>
              <a:off x="9773367" y="2138402"/>
              <a:ext cx="2062348" cy="1045029"/>
            </a:xfrm>
            <a:prstGeom prst="rect">
              <a:avLst/>
            </a:prstGeom>
            <a:solidFill>
              <a:srgbClr val="F3B68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 ExtraLight" panose="020F0302020204030204" pitchFamily="34" charset="0"/>
                </a:rPr>
                <a:t>Data set on all crypto companies incl. founding date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72FA9C8-BB7F-233F-BD6D-BB0ABB9DBA8D}"/>
                </a:ext>
              </a:extLst>
            </p:cNvPr>
            <p:cNvSpPr/>
            <p:nvPr/>
          </p:nvSpPr>
          <p:spPr>
            <a:xfrm>
              <a:off x="2497137" y="3884327"/>
              <a:ext cx="2062348" cy="1045029"/>
            </a:xfrm>
            <a:prstGeom prst="rect">
              <a:avLst/>
            </a:prstGeom>
            <a:solidFill>
              <a:srgbClr val="ED7D6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 ExtraLight" panose="020F0302020204030204" pitchFamily="34" charset="0"/>
                </a:rPr>
                <a:t>Aggregated time series data set</a:t>
              </a:r>
            </a:p>
          </p:txBody>
        </p: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A724E0B0-CB83-46A7-CAF8-903E86677135}"/>
                </a:ext>
              </a:extLst>
            </p:cNvPr>
            <p:cNvCxnSpPr/>
            <p:nvPr/>
          </p:nvCxnSpPr>
          <p:spPr>
            <a:xfrm flipH="1">
              <a:off x="3528311" y="2661316"/>
              <a:ext cx="8307404" cy="1223411"/>
            </a:xfrm>
            <a:prstGeom prst="bentConnector4">
              <a:avLst>
                <a:gd name="adj1" fmla="val -2752"/>
                <a:gd name="adj2" fmla="val 7135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DCA1C91-DA42-4FB7-E025-4C56132BAC7A}"/>
                </a:ext>
              </a:extLst>
            </p:cNvPr>
            <p:cNvSpPr txBox="1"/>
            <p:nvPr/>
          </p:nvSpPr>
          <p:spPr>
            <a:xfrm>
              <a:off x="3528311" y="3244080"/>
              <a:ext cx="1747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Source Sans Pro Light" panose="020B0403030403020204" pitchFamily="34" charset="0"/>
                  <a:ea typeface="Source Sans Pro Light" panose="020B0403030403020204" pitchFamily="34" charset="0"/>
                  <a:cs typeface="Source Sans Pro ExtraLight" panose="020F0302020204030204" pitchFamily="34" charset="0"/>
                </a:rPr>
                <a:t>aggregate the data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1735B32-9EF8-B110-8C2C-0C1B88C6BBCE}"/>
                </a:ext>
              </a:extLst>
            </p:cNvPr>
            <p:cNvCxnSpPr>
              <a:cxnSpLocks/>
              <a:stCxn id="39" idx="3"/>
              <a:endCxn id="44" idx="1"/>
            </p:cNvCxnSpPr>
            <p:nvPr/>
          </p:nvCxnSpPr>
          <p:spPr>
            <a:xfrm>
              <a:off x="4559485" y="2660917"/>
              <a:ext cx="15757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CE35C58-8900-0FD7-8637-FAF739B26637}"/>
                </a:ext>
              </a:extLst>
            </p:cNvPr>
            <p:cNvSpPr txBox="1"/>
            <p:nvPr/>
          </p:nvSpPr>
          <p:spPr>
            <a:xfrm>
              <a:off x="4470338" y="2352939"/>
              <a:ext cx="1747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Source Sans Pro Light" panose="020B0403030403020204" pitchFamily="34" charset="0"/>
                  <a:ea typeface="Source Sans Pro Light" panose="020B0403030403020204" pitchFamily="34" charset="0"/>
                  <a:cs typeface="Source Sans Pro ExtraLight" panose="020F0302020204030204" pitchFamily="34" charset="0"/>
                </a:rPr>
                <a:t>feed names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1BC7F362-2212-9A8E-C285-2F3AA6645244}"/>
                </a:ext>
              </a:extLst>
            </p:cNvPr>
            <p:cNvCxnSpPr>
              <a:cxnSpLocks/>
              <a:stCxn id="44" idx="3"/>
              <a:endCxn id="45" idx="1"/>
            </p:cNvCxnSpPr>
            <p:nvPr/>
          </p:nvCxnSpPr>
          <p:spPr>
            <a:xfrm>
              <a:off x="8197600" y="2660917"/>
              <a:ext cx="15757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A112B06-E6E4-346E-EFE6-428897F875DC}"/>
                </a:ext>
              </a:extLst>
            </p:cNvPr>
            <p:cNvSpPr txBox="1"/>
            <p:nvPr/>
          </p:nvSpPr>
          <p:spPr>
            <a:xfrm>
              <a:off x="8111889" y="2352939"/>
              <a:ext cx="1747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Source Sans Pro Light" panose="020B0403030403020204" pitchFamily="34" charset="0"/>
                  <a:ea typeface="Source Sans Pro Light" panose="020B0403030403020204" pitchFamily="34" charset="0"/>
                  <a:cs typeface="Source Sans Pro ExtraLight" panose="020F0302020204030204" pitchFamily="34" charset="0"/>
                </a:rPr>
                <a:t>retrieve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0786ABA-176F-C77B-61A0-DA6C5205B3F3}"/>
                </a:ext>
              </a:extLst>
            </p:cNvPr>
            <p:cNvSpPr txBox="1"/>
            <p:nvPr/>
          </p:nvSpPr>
          <p:spPr>
            <a:xfrm>
              <a:off x="602773" y="499490"/>
              <a:ext cx="18874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srgbClr val="268BC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 ExtraLight" panose="020F0302020204030204" pitchFamily="34" charset="0"/>
                </a:rPr>
                <a:t>Gathering the companies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A997675-6A04-39BA-8D98-E25CB0D0DB5D}"/>
                </a:ext>
              </a:extLst>
            </p:cNvPr>
            <p:cNvSpPr txBox="1"/>
            <p:nvPr/>
          </p:nvSpPr>
          <p:spPr>
            <a:xfrm>
              <a:off x="602772" y="2122704"/>
              <a:ext cx="188749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srgbClr val="FF9F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 ExtraLight" panose="020F0302020204030204" pitchFamily="34" charset="0"/>
                </a:rPr>
                <a:t>Retrieving the founding dates and aggregating the data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E1EAE95-BFBD-E017-4A07-03D92BD55081}"/>
                </a:ext>
              </a:extLst>
            </p:cNvPr>
            <p:cNvSpPr txBox="1"/>
            <p:nvPr/>
          </p:nvSpPr>
          <p:spPr>
            <a:xfrm>
              <a:off x="602773" y="3990942"/>
              <a:ext cx="18874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srgbClr val="FF22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 ExtraLight" panose="020F0302020204030204" pitchFamily="34" charset="0"/>
                </a:rPr>
                <a:t>Adding macroeconomic variables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DA6AD02-3055-241E-32A3-CEC4D9842337}"/>
                </a:ext>
              </a:extLst>
            </p:cNvPr>
            <p:cNvSpPr/>
            <p:nvPr/>
          </p:nvSpPr>
          <p:spPr>
            <a:xfrm>
              <a:off x="6135252" y="3884327"/>
              <a:ext cx="2062348" cy="1045029"/>
            </a:xfrm>
            <a:prstGeom prst="rect">
              <a:avLst/>
            </a:prstGeom>
            <a:noFill/>
            <a:ln w="12700">
              <a:solidFill>
                <a:srgbClr val="ED7D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 ExtraLight" panose="020F0302020204030204" pitchFamily="34" charset="0"/>
                </a:rPr>
                <a:t>Federal Statistical Office and Federal Tax Administration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C9B18CF-0602-CE0B-BC03-C404C01DA3F9}"/>
                </a:ext>
              </a:extLst>
            </p:cNvPr>
            <p:cNvSpPr/>
            <p:nvPr/>
          </p:nvSpPr>
          <p:spPr>
            <a:xfrm>
              <a:off x="9773367" y="3883927"/>
              <a:ext cx="2062348" cy="1045029"/>
            </a:xfrm>
            <a:prstGeom prst="rect">
              <a:avLst/>
            </a:prstGeom>
            <a:solidFill>
              <a:srgbClr val="ED7D6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 ExtraLight" panose="020F0302020204030204" pitchFamily="34" charset="0"/>
                </a:rPr>
                <a:t>Aggregated time series data set with macroeconomic variables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A972B75-383F-4AEC-274F-D84DE503D302}"/>
                </a:ext>
              </a:extLst>
            </p:cNvPr>
            <p:cNvCxnSpPr>
              <a:cxnSpLocks/>
              <a:stCxn id="46" idx="3"/>
              <a:endCxn id="3" idx="1"/>
            </p:cNvCxnSpPr>
            <p:nvPr/>
          </p:nvCxnSpPr>
          <p:spPr>
            <a:xfrm>
              <a:off x="4559485" y="4406842"/>
              <a:ext cx="15757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4497E3-04D2-BCFB-0A0C-EEC664B98536}"/>
                </a:ext>
              </a:extLst>
            </p:cNvPr>
            <p:cNvSpPr txBox="1"/>
            <p:nvPr/>
          </p:nvSpPr>
          <p:spPr>
            <a:xfrm>
              <a:off x="4470338" y="4063308"/>
              <a:ext cx="1747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Source Sans Pro Light" panose="020B0403030403020204" pitchFamily="34" charset="0"/>
                  <a:ea typeface="Source Sans Pro Light" panose="020B0403030403020204" pitchFamily="34" charset="0"/>
                  <a:cs typeface="Source Sans Pro ExtraLight" panose="020F0302020204030204" pitchFamily="34" charset="0"/>
                </a:rPr>
                <a:t>feed cantons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B163D5-1B31-64A3-DB99-907138B522F5}"/>
                </a:ext>
              </a:extLst>
            </p:cNvPr>
            <p:cNvSpPr txBox="1"/>
            <p:nvPr/>
          </p:nvSpPr>
          <p:spPr>
            <a:xfrm>
              <a:off x="8111889" y="4063307"/>
              <a:ext cx="1747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Source Sans Pro Light" panose="020B0403030403020204" pitchFamily="34" charset="0"/>
                  <a:ea typeface="Source Sans Pro Light" panose="020B0403030403020204" pitchFamily="34" charset="0"/>
                  <a:cs typeface="Source Sans Pro ExtraLight" panose="020F0302020204030204" pitchFamily="34" charset="0"/>
                </a:rPr>
                <a:t>retrieve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FFAB97E-32FE-F105-7FD2-BDF46C902786}"/>
                </a:ext>
              </a:extLst>
            </p:cNvPr>
            <p:cNvCxnSpPr>
              <a:cxnSpLocks/>
              <a:stCxn id="3" idx="3"/>
              <a:endCxn id="5" idx="1"/>
            </p:cNvCxnSpPr>
            <p:nvPr/>
          </p:nvCxnSpPr>
          <p:spPr>
            <a:xfrm flipV="1">
              <a:off x="8197600" y="4406442"/>
              <a:ext cx="1575767" cy="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F74F775-0491-A47D-4532-777F3355AEB0}"/>
                </a:ext>
              </a:extLst>
            </p:cNvPr>
            <p:cNvSpPr/>
            <p:nvPr/>
          </p:nvSpPr>
          <p:spPr>
            <a:xfrm>
              <a:off x="2490263" y="5630252"/>
              <a:ext cx="2062348" cy="10450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 ExtraLight" panose="020F0302020204030204" pitchFamily="34" charset="0"/>
                </a:rPr>
                <a:t>Master sample data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CBADDF7-395E-1260-64C8-57ECF8D36556}"/>
                </a:ext>
              </a:extLst>
            </p:cNvPr>
            <p:cNvSpPr txBox="1"/>
            <p:nvPr/>
          </p:nvSpPr>
          <p:spPr>
            <a:xfrm>
              <a:off x="602773" y="5860378"/>
              <a:ext cx="18874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ource Sans Pro ExtraLight" panose="020F0302020204030204" pitchFamily="34" charset="0"/>
                </a:rPr>
                <a:t>Setting the treatment variable</a:t>
              </a:r>
            </a:p>
          </p:txBody>
        </p: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66FA52E7-6C65-B415-88EC-6E3F1332854A}"/>
                </a:ext>
              </a:extLst>
            </p:cNvPr>
            <p:cNvCxnSpPr>
              <a:cxnSpLocks/>
              <a:stCxn id="5" idx="3"/>
              <a:endCxn id="14" idx="0"/>
            </p:cNvCxnSpPr>
            <p:nvPr/>
          </p:nvCxnSpPr>
          <p:spPr>
            <a:xfrm flipH="1">
              <a:off x="3521437" y="4406442"/>
              <a:ext cx="8314278" cy="1223810"/>
            </a:xfrm>
            <a:prstGeom prst="bentConnector4">
              <a:avLst>
                <a:gd name="adj1" fmla="val -2749"/>
                <a:gd name="adj2" fmla="val 7134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B20F8AE-419B-6049-0259-9648DACF8741}"/>
                </a:ext>
              </a:extLst>
            </p:cNvPr>
            <p:cNvSpPr txBox="1"/>
            <p:nvPr/>
          </p:nvSpPr>
          <p:spPr>
            <a:xfrm>
              <a:off x="3521436" y="4990205"/>
              <a:ext cx="2062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Source Sans Pro Light" panose="020B0403030403020204" pitchFamily="34" charset="0"/>
                  <a:ea typeface="Source Sans Pro Light" panose="020B0403030403020204" pitchFamily="34" charset="0"/>
                  <a:cs typeface="Source Sans Pro ExtraLight" panose="020F0302020204030204" pitchFamily="34" charset="0"/>
                </a:rPr>
                <a:t>set the treatment variable</a:t>
              </a:r>
            </a:p>
          </p:txBody>
        </p:sp>
        <p:pic>
          <p:nvPicPr>
            <p:cNvPr id="13" name="Graphic 12" descr="Badge 4 with solid fill">
              <a:extLst>
                <a:ext uri="{FF2B5EF4-FFF2-40B4-BE49-F238E27FC236}">
                  <a16:creationId xmlns:a16="http://schemas.microsoft.com/office/drawing/2014/main" id="{789C2528-FA06-8983-FE84-4B78416AE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6399" y="5920132"/>
              <a:ext cx="465265" cy="465265"/>
            </a:xfrm>
            <a:prstGeom prst="rect">
              <a:avLst/>
            </a:prstGeom>
          </p:spPr>
        </p:pic>
        <p:pic>
          <p:nvPicPr>
            <p:cNvPr id="22" name="Graphic 21" descr="Badge 3 with solid fill">
              <a:extLst>
                <a:ext uri="{FF2B5EF4-FFF2-40B4-BE49-F238E27FC236}">
                  <a16:creationId xmlns:a16="http://schemas.microsoft.com/office/drawing/2014/main" id="{285D7129-BF18-3C3E-1C1B-F6E1E8086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6399" y="4146312"/>
              <a:ext cx="465265" cy="465265"/>
            </a:xfrm>
            <a:prstGeom prst="rect">
              <a:avLst/>
            </a:prstGeom>
          </p:spPr>
        </p:pic>
        <p:pic>
          <p:nvPicPr>
            <p:cNvPr id="25" name="Graphic 24" descr="Badge with solid fill">
              <a:extLst>
                <a:ext uri="{FF2B5EF4-FFF2-40B4-BE49-F238E27FC236}">
                  <a16:creationId xmlns:a16="http://schemas.microsoft.com/office/drawing/2014/main" id="{F37B5878-F0C0-B71D-27FD-88E5BC528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7507" y="2428083"/>
              <a:ext cx="465265" cy="465265"/>
            </a:xfrm>
            <a:prstGeom prst="rect">
              <a:avLst/>
            </a:prstGeom>
          </p:spPr>
        </p:pic>
        <p:pic>
          <p:nvPicPr>
            <p:cNvPr id="27" name="Graphic 26" descr="Badge 1 with solid fill">
              <a:extLst>
                <a:ext uri="{FF2B5EF4-FFF2-40B4-BE49-F238E27FC236}">
                  <a16:creationId xmlns:a16="http://schemas.microsoft.com/office/drawing/2014/main" id="{4E64B4E9-2B63-F568-14C7-E192098C3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7507" y="559244"/>
              <a:ext cx="465265" cy="465265"/>
            </a:xfrm>
            <a:prstGeom prst="rect">
              <a:avLst/>
            </a:prstGeom>
          </p:spPr>
        </p:pic>
        <p:pic>
          <p:nvPicPr>
            <p:cNvPr id="21" name="Graphic 20" descr="Database with solid fill">
              <a:extLst>
                <a:ext uri="{FF2B5EF4-FFF2-40B4-BE49-F238E27FC236}">
                  <a16:creationId xmlns:a16="http://schemas.microsoft.com/office/drawing/2014/main" id="{8D5BD6F5-36AB-C338-34E8-0CB5FD0C0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875032" y="3606375"/>
              <a:ext cx="627417" cy="627417"/>
            </a:xfrm>
            <a:prstGeom prst="rect">
              <a:avLst/>
            </a:prstGeom>
          </p:spPr>
        </p:pic>
        <p:pic>
          <p:nvPicPr>
            <p:cNvPr id="24" name="Graphic 23" descr="Database with solid fill">
              <a:extLst>
                <a:ext uri="{FF2B5EF4-FFF2-40B4-BE49-F238E27FC236}">
                  <a16:creationId xmlns:a16="http://schemas.microsoft.com/office/drawing/2014/main" id="{BB3FE5BA-3810-7C3C-53D0-FF94E8037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858272" y="1818056"/>
              <a:ext cx="631389" cy="631389"/>
            </a:xfrm>
            <a:prstGeom prst="rect">
              <a:avLst/>
            </a:prstGeom>
          </p:spPr>
        </p:pic>
        <p:pic>
          <p:nvPicPr>
            <p:cNvPr id="26" name="Graphic 25" descr="Database with solid fill">
              <a:extLst>
                <a:ext uri="{FF2B5EF4-FFF2-40B4-BE49-F238E27FC236}">
                  <a16:creationId xmlns:a16="http://schemas.microsoft.com/office/drawing/2014/main" id="{255F3DEE-C992-A49A-C192-20BA1F4ED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858272" y="79646"/>
              <a:ext cx="631389" cy="6313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1223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560</Words>
  <Application>Microsoft Macintosh PowerPoint</Application>
  <PresentationFormat>Widescreen</PresentationFormat>
  <Paragraphs>142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Source Sans Pro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Brückner</dc:creator>
  <cp:lastModifiedBy>Benjamin Brückner</cp:lastModifiedBy>
  <cp:revision>21</cp:revision>
  <dcterms:created xsi:type="dcterms:W3CDTF">2023-03-29T18:22:43Z</dcterms:created>
  <dcterms:modified xsi:type="dcterms:W3CDTF">2023-04-28T15:34:35Z</dcterms:modified>
</cp:coreProperties>
</file>