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917415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208">
          <p15:clr>
            <a:srgbClr val="A4A3A4"/>
          </p15:clr>
        </p15:guide>
        <p15:guide id="2" pos="28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50B983-B64A-4C9A-8AA7-FD9DDE83DDFE}">
  <a:tblStyle styleId="{CA50B983-B64A-4C9A-8AA7-FD9DDE83DDFE}"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F9"/>
          </a:solidFill>
        </a:fill>
      </a:tcStyle>
    </a:wholeTbl>
    <a:band1H>
      <a:tcTxStyle/>
      <a:tcStyle>
        <a:fill>
          <a:solidFill>
            <a:srgbClr val="D5E1F3"/>
          </a:solidFill>
        </a:fill>
      </a:tcStyle>
    </a:band1H>
    <a:band2H>
      <a:tcTxStyle/>
    </a:band2H>
    <a:band1V>
      <a:tcTxStyle/>
      <a:tcStyle>
        <a:fill>
          <a:solidFill>
            <a:srgbClr val="D5E1F3"/>
          </a:solidFill>
        </a:fill>
      </a:tcStyle>
    </a:band1V>
    <a:band2V>
      <a:tcTxStyle/>
    </a:band2V>
    <a:lastCol>
      <a:tcTxStyle b="on" i="off">
        <a:font>
          <a:latin typeface="Calibri Light"/>
          <a:ea typeface="Calibri Light"/>
          <a:cs typeface="Calibri Light"/>
        </a:font>
        <a:schemeClr val="lt1"/>
      </a:tcTxStyle>
      <a:tcStyle>
        <a:fill>
          <a:solidFill>
            <a:schemeClr val="accent3"/>
          </a:solidFill>
        </a:fill>
      </a:tcStyle>
    </a:lastCol>
    <a:firstCol>
      <a:tcTxStyle b="on" i="off">
        <a:font>
          <a:latin typeface="Calibri Light"/>
          <a:ea typeface="Calibri Light"/>
          <a:cs typeface="Calibri Light"/>
        </a:font>
        <a:schemeClr val="lt1"/>
      </a:tcTxStyle>
      <a:tcStyle>
        <a:fill>
          <a:solidFill>
            <a:schemeClr val="accent3"/>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D6D57399-F2A3-4A45-8D2D-978F90336853}" styleName="Table_1">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8ED"/>
          </a:solidFill>
        </a:fill>
      </a:tcStyle>
    </a:wholeTbl>
    <a:band1H>
      <a:tcTxStyle/>
      <a:tcStyle>
        <a:fill>
          <a:solidFill>
            <a:srgbClr val="CBCFD8"/>
          </a:solidFill>
        </a:fill>
      </a:tcStyle>
    </a:band1H>
    <a:band2H>
      <a:tcTxStyle/>
    </a:band2H>
    <a:band1V>
      <a:tcTxStyle/>
      <a:tcStyle>
        <a:fill>
          <a:solidFill>
            <a:srgbClr val="CBCFD8"/>
          </a:solidFill>
        </a:fill>
      </a:tcStyle>
    </a:band1V>
    <a:band2V>
      <a:tcTxStyle/>
    </a:band2V>
    <a:lastCol>
      <a:tcTxStyle b="on" i="off">
        <a:font>
          <a:latin typeface="Calibri Light"/>
          <a:ea typeface="Calibri Light"/>
          <a:cs typeface="Calibri Light"/>
        </a:font>
        <a:schemeClr val="lt1"/>
      </a:tcTxStyle>
      <a:tcStyle>
        <a:fill>
          <a:solidFill>
            <a:schemeClr val="accent4"/>
          </a:solidFill>
        </a:fill>
      </a:tcStyle>
    </a:lastCol>
    <a:firstCol>
      <a:tcTxStyle b="on" i="off">
        <a:font>
          <a:latin typeface="Calibri Light"/>
          <a:ea typeface="Calibri Light"/>
          <a:cs typeface="Calibri Light"/>
        </a:font>
        <a:schemeClr val="lt1"/>
      </a:tcTxStyle>
      <a:tcStyle>
        <a:fill>
          <a:solidFill>
            <a:schemeClr val="accent4"/>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89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75471" cy="350520"/>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196569" y="0"/>
            <a:ext cx="3975471" cy="350520"/>
          </a:xfrm>
          <a:prstGeom prst="rect">
            <a:avLst/>
          </a:prstGeom>
          <a:noFill/>
          <a:ln>
            <a:noFill/>
          </a:ln>
        </p:spPr>
        <p:txBody>
          <a:bodyPr anchorCtr="0" anchor="t" bIns="46225" lIns="92475" spcFirstLastPara="1" rIns="92475" wrap="square" tIns="462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58664"/>
            <a:ext cx="3975471" cy="350520"/>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196569" y="6658664"/>
            <a:ext cx="3975471" cy="350520"/>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p1: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p10: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02" name="Google Shape;202;p1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21" name="Google Shape;221;p1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39" name="Google Shape;239;p1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50" name="Google Shape;250;p1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57" name="Google Shape;257;p1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67" name="Google Shape;267;p1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78" name="Google Shape;278;p1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87" name="Google Shape;287;p1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16" name="Google Shape;316;p1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97" name="Google Shape;97;p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49" name="Google Shape;349;p2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69" name="Google Shape;369;p2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88" name="Google Shape;388;p2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01" name="Google Shape;401;p2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11" name="Google Shape;411;p2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21" name="Google Shape;421;p2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31" name="Google Shape;431;p2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41" name="Google Shape;441;p2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49" name="Google Shape;449;p2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57" name="Google Shape;457;p2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08" name="Google Shape;108;p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65" name="Google Shape;465;p3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73" name="Google Shape;473;p3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82" name="Google Shape;482;p3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22" name="Google Shape;122;p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32" name="Google Shape;132;p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40" name="Google Shape;140;p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2" name="Google Shape;152;p7: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60" name="Google Shape;160;p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72" name="Google Shape;172;p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6.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6.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6.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6.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6.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6.xml"/><Relationship Id="rId3" Type="http://schemas.openxmlformats.org/officeDocument/2006/relationships/slide" Target="/ppt/slides/slide14.xml"/><Relationship Id="rId4" Type="http://schemas.openxmlformats.org/officeDocument/2006/relationships/slide" Target="/ppt/slides/slide17.xml"/><Relationship Id="rId5" Type="http://schemas.openxmlformats.org/officeDocument/2006/relationships/slide" Target="/ppt/slides/slide2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3" name="Shape 13"/>
        <p:cNvGrpSpPr/>
        <p:nvPr/>
      </p:nvGrpSpPr>
      <p:grpSpPr>
        <a:xfrm>
          <a:off x="0" y="0"/>
          <a:ext cx="0" cy="0"/>
          <a:chOff x="0" y="0"/>
          <a:chExt cx="0" cy="0"/>
        </a:xfrm>
      </p:grpSpPr>
      <p:sp>
        <p:nvSpPr>
          <p:cNvPr id="14" name="Google Shape;14;p2"/>
          <p:cNvSpPr/>
          <p:nvPr/>
        </p:nvSpPr>
        <p:spPr>
          <a:xfrm>
            <a:off x="0" y="609600"/>
            <a:ext cx="9144000" cy="26670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2"/>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1D2D46"/>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16" name="Google Shape;16;p2"/>
          <p:cNvSpPr txBox="1"/>
          <p:nvPr/>
        </p:nvSpPr>
        <p:spPr>
          <a:xfrm>
            <a:off x="9906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Schedule</a:t>
            </a:r>
            <a:endParaRPr/>
          </a:p>
        </p:txBody>
      </p:sp>
      <p:sp>
        <p:nvSpPr>
          <p:cNvPr id="17" name="Google Shape;17;p2"/>
          <p:cNvSpPr txBox="1"/>
          <p:nvPr/>
        </p:nvSpPr>
        <p:spPr>
          <a:xfrm>
            <a:off x="46482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Today's Plan</a:t>
            </a:r>
            <a:endParaRPr b="1" i="0" sz="2000" u="none" cap="none" strike="noStrike">
              <a:solidFill>
                <a:srgbClr val="1D2D46"/>
              </a:solidFill>
              <a:latin typeface="Calibri"/>
              <a:ea typeface="Calibri"/>
              <a:cs typeface="Calibri"/>
              <a:sym typeface="Calibri"/>
            </a:endParaRPr>
          </a:p>
        </p:txBody>
      </p:sp>
      <p:sp>
        <p:nvSpPr>
          <p:cNvPr id="18" name="Google Shape;18;p2"/>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ndard with Placeholder">
  <p:cSld name="1_Standard with Placeholder">
    <p:spTree>
      <p:nvGrpSpPr>
        <p:cNvPr id="20" name="Shape 20"/>
        <p:cNvGrpSpPr/>
        <p:nvPr/>
      </p:nvGrpSpPr>
      <p:grpSpPr>
        <a:xfrm>
          <a:off x="0" y="0"/>
          <a:ext cx="0" cy="0"/>
          <a:chOff x="0" y="0"/>
          <a:chExt cx="0" cy="0"/>
        </a:xfrm>
      </p:grpSpPr>
      <p:sp>
        <p:nvSpPr>
          <p:cNvPr id="21" name="Google Shape;21;p3"/>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SzPts val="2400"/>
              <a:buChar char="•"/>
              <a:defRPr>
                <a:solidFill>
                  <a:srgbClr val="1D2D46"/>
                </a:solidFill>
              </a:defRPr>
            </a:lvl1pPr>
            <a:lvl2pPr indent="-355600" lvl="1" marL="914400" algn="l">
              <a:spcBef>
                <a:spcPts val="400"/>
              </a:spcBef>
              <a:spcAft>
                <a:spcPts val="0"/>
              </a:spcAft>
              <a:buSzPts val="2000"/>
              <a:buChar char="•"/>
              <a:defRPr>
                <a:solidFill>
                  <a:srgbClr val="1D2D46"/>
                </a:solidFill>
              </a:defRPr>
            </a:lvl2pPr>
            <a:lvl3pPr indent="-304800" lvl="2" marL="1371600" algn="l">
              <a:spcBef>
                <a:spcPts val="320"/>
              </a:spcBef>
              <a:spcAft>
                <a:spcPts val="0"/>
              </a:spcAft>
              <a:buClr>
                <a:srgbClr val="1D2D46"/>
              </a:buClr>
              <a:buSzPts val="1200"/>
              <a:buFont typeface="Calibri"/>
              <a:buChar char="•"/>
              <a:defRPr sz="1600">
                <a:solidFill>
                  <a:srgbClr val="1D2D46"/>
                </a:solidFill>
              </a:defRPr>
            </a:lvl3pPr>
            <a:lvl4pPr indent="-228600" lvl="3" marL="1828800" algn="l">
              <a:spcBef>
                <a:spcPts val="0"/>
              </a:spcBef>
              <a:spcAft>
                <a:spcPts val="0"/>
              </a:spcAft>
              <a:buClr>
                <a:srgbClr val="1D2D46"/>
              </a:buClr>
              <a:buSzPts val="1400"/>
              <a:buFont typeface="Consolas"/>
              <a:buNone/>
              <a:defRPr>
                <a:solidFill>
                  <a:srgbClr val="1D2D46"/>
                </a:solidFill>
              </a:defRPr>
            </a:lvl4pPr>
            <a:lvl5pPr indent="-228600" lvl="4" marL="2286000" algn="l">
              <a:spcBef>
                <a:spcPts val="0"/>
              </a:spcBef>
              <a:spcAft>
                <a:spcPts val="0"/>
              </a:spcAft>
              <a:buClr>
                <a:srgbClr val="1D2D46"/>
              </a:buClr>
              <a:buSzPts val="1400"/>
              <a:buFont typeface="Consolas"/>
              <a:buNone/>
              <a:defRPr>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24" name="Google Shape;24;p3">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25" name="Google Shape;25;p3">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26" name="Google Shape;26;p3">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27" name="Google Shape;27;p3">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28" name="Google Shape;28;p3"/>
          <p:cNvSpPr txBox="1"/>
          <p:nvPr>
            <p:ph idx="2" type="body"/>
          </p:nvPr>
        </p:nvSpPr>
        <p:spPr>
          <a:xfrm>
            <a:off x="-2540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3"/>
          <p:cNvSpPr txBox="1"/>
          <p:nvPr>
            <p:ph idx="3" type="body"/>
          </p:nvPr>
        </p:nvSpPr>
        <p:spPr>
          <a:xfrm>
            <a:off x="-25400" y="6684580"/>
            <a:ext cx="8534400" cy="228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blank">
  <p:cSld name="Standard blank">
    <p:spTree>
      <p:nvGrpSpPr>
        <p:cNvPr id="30" name="Shape 30"/>
        <p:cNvGrpSpPr/>
        <p:nvPr/>
      </p:nvGrpSpPr>
      <p:grpSpPr>
        <a:xfrm>
          <a:off x="0" y="0"/>
          <a:ext cx="0" cy="0"/>
          <a:chOff x="0" y="0"/>
          <a:chExt cx="0" cy="0"/>
        </a:xfrm>
      </p:grpSpPr>
      <p:sp>
        <p:nvSpPr>
          <p:cNvPr id="31" name="Google Shape;31;p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2" name="Google Shape;32;p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33" name="Google Shape;33;p4">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34" name="Google Shape;34;p4">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35" name="Google Shape;35;p4">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36" name="Google Shape;36;p4">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37" name="Google Shape;37;p4"/>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with Placeholder">
  <p:cSld name="Standard with Placeholder">
    <p:spTree>
      <p:nvGrpSpPr>
        <p:cNvPr id="38" name="Shape 38"/>
        <p:cNvGrpSpPr/>
        <p:nvPr/>
      </p:nvGrpSpPr>
      <p:grpSpPr>
        <a:xfrm>
          <a:off x="0" y="0"/>
          <a:ext cx="0" cy="0"/>
          <a:chOff x="0" y="0"/>
          <a:chExt cx="0" cy="0"/>
        </a:xfrm>
      </p:grpSpPr>
      <p:sp>
        <p:nvSpPr>
          <p:cNvPr id="39" name="Google Shape;39;p5"/>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SzPts val="2400"/>
              <a:buChar char="•"/>
              <a:defRPr>
                <a:solidFill>
                  <a:srgbClr val="1D2D46"/>
                </a:solidFill>
              </a:defRPr>
            </a:lvl1pPr>
            <a:lvl2pPr indent="-355600" lvl="1" marL="914400" algn="l">
              <a:spcBef>
                <a:spcPts val="400"/>
              </a:spcBef>
              <a:spcAft>
                <a:spcPts val="0"/>
              </a:spcAft>
              <a:buSzPts val="2000"/>
              <a:buChar char="•"/>
              <a:defRPr>
                <a:solidFill>
                  <a:srgbClr val="1D2D46"/>
                </a:solidFill>
              </a:defRPr>
            </a:lvl2pPr>
            <a:lvl3pPr indent="-304800" lvl="2" marL="1371600" algn="l">
              <a:spcBef>
                <a:spcPts val="320"/>
              </a:spcBef>
              <a:spcAft>
                <a:spcPts val="0"/>
              </a:spcAft>
              <a:buClr>
                <a:srgbClr val="1D2D46"/>
              </a:buClr>
              <a:buSzPts val="1200"/>
              <a:buFont typeface="Calibri"/>
              <a:buChar char="•"/>
              <a:defRPr sz="1600">
                <a:solidFill>
                  <a:srgbClr val="1D2D46"/>
                </a:solidFill>
              </a:defRPr>
            </a:lvl3pPr>
            <a:lvl4pPr indent="-228600" lvl="3" marL="1828800" algn="l">
              <a:spcBef>
                <a:spcPts val="0"/>
              </a:spcBef>
              <a:spcAft>
                <a:spcPts val="0"/>
              </a:spcAft>
              <a:buClr>
                <a:srgbClr val="1D2D46"/>
              </a:buClr>
              <a:buSzPts val="1400"/>
              <a:buFont typeface="Consolas"/>
              <a:buNone/>
              <a:defRPr>
                <a:solidFill>
                  <a:srgbClr val="1D2D46"/>
                </a:solidFill>
              </a:defRPr>
            </a:lvl4pPr>
            <a:lvl5pPr indent="-228600" lvl="4" marL="2286000" algn="l">
              <a:spcBef>
                <a:spcPts val="0"/>
              </a:spcBef>
              <a:spcAft>
                <a:spcPts val="0"/>
              </a:spcAft>
              <a:buClr>
                <a:srgbClr val="1D2D46"/>
              </a:buClr>
              <a:buSzPts val="1400"/>
              <a:buFont typeface="Consolas"/>
              <a:buNone/>
              <a:defRPr>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42" name="Google Shape;42;p5">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43" name="Google Shape;43;p5">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44" name="Google Shape;44;p5">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45" name="Google Shape;45;p5">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46" name="Google Shape;46;p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howMasterSp="0">
  <p:cSld name="Subtitle">
    <p:spTree>
      <p:nvGrpSpPr>
        <p:cNvPr id="47" name="Shape 47"/>
        <p:cNvGrpSpPr/>
        <p:nvPr/>
      </p:nvGrpSpPr>
      <p:grpSpPr>
        <a:xfrm>
          <a:off x="0" y="0"/>
          <a:ext cx="0" cy="0"/>
          <a:chOff x="0" y="0"/>
          <a:chExt cx="0" cy="0"/>
        </a:xfrm>
      </p:grpSpPr>
      <p:sp>
        <p:nvSpPr>
          <p:cNvPr id="48" name="Google Shape;48;p6"/>
          <p:cNvSpPr/>
          <p:nvPr/>
        </p:nvSpPr>
        <p:spPr>
          <a:xfrm>
            <a:off x="1371600" y="990600"/>
            <a:ext cx="6553200" cy="50292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6"/>
          <p:cNvSpPr/>
          <p:nvPr/>
        </p:nvSpPr>
        <p:spPr>
          <a:xfrm>
            <a:off x="15240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6"/>
          <p:cNvSpPr/>
          <p:nvPr/>
        </p:nvSpPr>
        <p:spPr>
          <a:xfrm>
            <a:off x="36576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6"/>
          <p:cNvSpPr/>
          <p:nvPr/>
        </p:nvSpPr>
        <p:spPr>
          <a:xfrm>
            <a:off x="57912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6"/>
          <p:cNvSpPr/>
          <p:nvPr/>
        </p:nvSpPr>
        <p:spPr>
          <a:xfrm>
            <a:off x="15240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6"/>
          <p:cNvSpPr/>
          <p:nvPr/>
        </p:nvSpPr>
        <p:spPr>
          <a:xfrm>
            <a:off x="36576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6"/>
          <p:cNvSpPr/>
          <p:nvPr/>
        </p:nvSpPr>
        <p:spPr>
          <a:xfrm>
            <a:off x="57912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6"/>
          <p:cNvSpPr/>
          <p:nvPr/>
        </p:nvSpPr>
        <p:spPr>
          <a:xfrm>
            <a:off x="15240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6"/>
          <p:cNvSpPr/>
          <p:nvPr/>
        </p:nvSpPr>
        <p:spPr>
          <a:xfrm>
            <a:off x="36576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6"/>
          <p:cNvSpPr/>
          <p:nvPr/>
        </p:nvSpPr>
        <p:spPr>
          <a:xfrm>
            <a:off x="57912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6"/>
          <p:cNvSpPr/>
          <p:nvPr/>
        </p:nvSpPr>
        <p:spPr>
          <a:xfrm>
            <a:off x="15240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6"/>
          <p:cNvSpPr/>
          <p:nvPr/>
        </p:nvSpPr>
        <p:spPr>
          <a:xfrm>
            <a:off x="36576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6"/>
          <p:cNvSpPr/>
          <p:nvPr/>
        </p:nvSpPr>
        <p:spPr>
          <a:xfrm>
            <a:off x="57912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6"/>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62" name="Google Shape;62;p6">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63" name="Google Shape;63;p6">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64" name="Google Shape;64;p6">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65" name="Google Shape;65;p6">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with Placeholder" showMasterSp="0">
  <p:cSld name="Sub-Navigation with Placeholder">
    <p:spTree>
      <p:nvGrpSpPr>
        <p:cNvPr id="66" name="Shape 66"/>
        <p:cNvGrpSpPr/>
        <p:nvPr/>
      </p:nvGrpSpPr>
      <p:grpSpPr>
        <a:xfrm>
          <a:off x="0" y="0"/>
          <a:ext cx="0" cy="0"/>
          <a:chOff x="0" y="0"/>
          <a:chExt cx="0" cy="0"/>
        </a:xfrm>
      </p:grpSpPr>
      <p:sp>
        <p:nvSpPr>
          <p:cNvPr id="67" name="Google Shape;67;p7"/>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7"/>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SzPts val="2400"/>
              <a:buChar char="•"/>
              <a:defRPr>
                <a:solidFill>
                  <a:srgbClr val="1D2D46"/>
                </a:solidFill>
              </a:defRPr>
            </a:lvl1pPr>
            <a:lvl2pPr indent="-355600" lvl="1" marL="914400" algn="l">
              <a:spcBef>
                <a:spcPts val="400"/>
              </a:spcBef>
              <a:spcAft>
                <a:spcPts val="0"/>
              </a:spcAft>
              <a:buSzPts val="2000"/>
              <a:buChar char="•"/>
              <a:defRPr>
                <a:solidFill>
                  <a:srgbClr val="1D2D46"/>
                </a:solidFill>
              </a:defRPr>
            </a:lvl2pPr>
            <a:lvl3pPr indent="-304800" lvl="2" marL="1371600" algn="l">
              <a:spcBef>
                <a:spcPts val="320"/>
              </a:spcBef>
              <a:spcAft>
                <a:spcPts val="0"/>
              </a:spcAft>
              <a:buClr>
                <a:srgbClr val="1D2D46"/>
              </a:buClr>
              <a:buSzPts val="1200"/>
              <a:buFont typeface="Calibri"/>
              <a:buChar char="•"/>
              <a:defRPr sz="1600">
                <a:solidFill>
                  <a:srgbClr val="1D2D46"/>
                </a:solidFill>
              </a:defRPr>
            </a:lvl3pPr>
            <a:lvl4pPr indent="-228600" lvl="3" marL="1828800" algn="l">
              <a:spcBef>
                <a:spcPts val="0"/>
              </a:spcBef>
              <a:spcAft>
                <a:spcPts val="0"/>
              </a:spcAft>
              <a:buClr>
                <a:srgbClr val="1D2D46"/>
              </a:buClr>
              <a:buSzPts val="1400"/>
              <a:buFont typeface="Consolas"/>
              <a:buNone/>
              <a:defRPr>
                <a:solidFill>
                  <a:srgbClr val="1D2D46"/>
                </a:solidFill>
              </a:defRPr>
            </a:lvl4pPr>
            <a:lvl5pPr indent="-228600" lvl="4" marL="2286000" algn="l">
              <a:spcBef>
                <a:spcPts val="0"/>
              </a:spcBef>
              <a:spcAft>
                <a:spcPts val="0"/>
              </a:spcAft>
              <a:buClr>
                <a:srgbClr val="1D2D46"/>
              </a:buClr>
              <a:buSzPts val="1400"/>
              <a:buFont typeface="Consolas"/>
              <a:buNone/>
              <a:defRPr>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71" name="Google Shape;71;p7">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72" name="Google Shape;72;p7">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73" name="Google Shape;73;p7">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74" name="Google Shape;74;p7">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75" name="Google Shape;75;p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7"/>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Blank" showMasterSp="0">
  <p:cSld name="Sub-Navigation Blank">
    <p:spTree>
      <p:nvGrpSpPr>
        <p:cNvPr id="77" name="Shape 77"/>
        <p:cNvGrpSpPr/>
        <p:nvPr/>
      </p:nvGrpSpPr>
      <p:grpSpPr>
        <a:xfrm>
          <a:off x="0" y="0"/>
          <a:ext cx="0" cy="0"/>
          <a:chOff x="0" y="0"/>
          <a:chExt cx="0" cy="0"/>
        </a:xfrm>
      </p:grpSpPr>
      <p:sp>
        <p:nvSpPr>
          <p:cNvPr id="78" name="Google Shape;78;p8"/>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0" name="Google Shape;80;p8"/>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81" name="Google Shape;81;p8">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82" name="Google Shape;82;p8">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83" name="Google Shape;83;p8">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84" name="Google Shape;84;p8">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85" name="Google Shape;85;p8"/>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8"/>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A7DA4"/>
            </a:gs>
            <a:gs pos="100000">
              <a:srgbClr val="071F45"/>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2400"/>
              </a:spcBef>
              <a:spcAft>
                <a:spcPts val="0"/>
              </a:spcAft>
              <a:buClr>
                <a:schemeClr val="accen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lt1"/>
                </a:solidFill>
                <a:latin typeface="Calibri"/>
                <a:ea typeface="Calibri"/>
                <a:cs typeface="Calibri"/>
                <a:sym typeface="Calibri"/>
              </a:defRPr>
            </a:lvl2pPr>
            <a:lvl3pPr indent="-304800" lvl="2" marL="1371600" marR="0" rtl="0" algn="l">
              <a:spcBef>
                <a:spcPts val="320"/>
              </a:spcBef>
              <a:spcAft>
                <a:spcPts val="0"/>
              </a:spcAft>
              <a:buClr>
                <a:schemeClr val="lt1"/>
              </a:buClr>
              <a:buSzPts val="1200"/>
              <a:buFont typeface="Calibri"/>
              <a:buChar char="•"/>
              <a:defRPr b="0" i="0" sz="16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4pPr>
            <a:lvl5pPr indent="-228600" lvl="4" marL="22860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5pPr>
            <a:lvl6pPr indent="-228600" lvl="5" marL="27432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6pPr>
            <a:lvl7pPr indent="-228600" lvl="6" marL="32004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7pPr>
            <a:lvl8pPr indent="-228600" lvl="7" marL="36576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8pPr>
            <a:lvl9pPr indent="-228600" lvl="8" marL="41148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9pPr>
          </a:lstStyle>
          <a:p/>
        </p:txBody>
      </p:sp>
      <p:sp>
        <p:nvSpPr>
          <p:cNvPr id="11" name="Google Shape;11;p1"/>
          <p:cNvSpPr/>
          <p:nvPr/>
        </p:nvSpPr>
        <p:spPr>
          <a:xfrm>
            <a:off x="152400" y="990600"/>
            <a:ext cx="8839200"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b="0" i="0" lang="en-US" sz="1050" u="none" cap="none" strike="noStrike">
                <a:solidFill>
                  <a:schemeClr val="lt1"/>
                </a:solidFill>
                <a:latin typeface="Calibri"/>
                <a:ea typeface="Calibri"/>
                <a:cs typeface="Calibri"/>
                <a:sym typeface="Calibri"/>
              </a:rPr>
              <a:t>Helfrich, J. (2020). </a:t>
            </a:r>
            <a:r>
              <a:rPr b="0" i="1" lang="en-US" sz="1050" u="none" cap="none" strike="noStrike">
                <a:solidFill>
                  <a:schemeClr val="lt1"/>
                </a:solidFill>
                <a:latin typeface="Calibri"/>
                <a:ea typeface="Calibri"/>
                <a:cs typeface="Calibri"/>
                <a:sym typeface="Calibri"/>
              </a:rPr>
              <a:t>Software Design</a:t>
            </a:r>
            <a:r>
              <a:rPr b="0" i="0" lang="en-US" sz="1050" u="none" cap="none" strike="noStrike">
                <a:solidFill>
                  <a:schemeClr val="lt1"/>
                </a:solidFill>
                <a:latin typeface="Calibri"/>
                <a:ea typeface="Calibri"/>
                <a:cs typeface="Calibri"/>
                <a:sym typeface="Calibri"/>
              </a:rPr>
              <a:t>, Copyright © 2020. All rights reserved.</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hurchofjesuschrist.org/study/scriptures/dc-testament/dc/6.33" TargetMode="External"/><Relationship Id="rId4" Type="http://schemas.openxmlformats.org/officeDocument/2006/relationships/hyperlink" Target="https://www.churchofjesuschrist.org/study/scriptures/dc-testament/dc/10.66" TargetMode="External"/><Relationship Id="rId5" Type="http://schemas.openxmlformats.org/officeDocument/2006/relationships/hyperlink" Target="https://www.churchofjesuschrist.org/study/scriptures/dc-testament/dc/10.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slide" Target="/ppt/slides/slide10.xml"/><Relationship Id="rId4" Type="http://schemas.openxmlformats.org/officeDocument/2006/relationships/slide" Target="/ppt/slides/slide11.xml"/><Relationship Id="rId5" Type="http://schemas.openxmlformats.org/officeDocument/2006/relationships/slide" Target="/ppt/slides/slide12.xm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slide" Target="/ppt/slides/slide10.xml"/><Relationship Id="rId4" Type="http://schemas.openxmlformats.org/officeDocument/2006/relationships/slide" Target="/ppt/slides/slide11.xml"/><Relationship Id="rId5" Type="http://schemas.openxmlformats.org/officeDocument/2006/relationships/slide" Target="/ppt/slides/slide12.xml"/><Relationship Id="rId6" Type="http://schemas.openxmlformats.org/officeDocument/2006/relationships/image" Target="../media/image10.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3.png"/><Relationship Id="rId5" Type="http://schemas.openxmlformats.org/officeDocument/2006/relationships/slide" Target="/ppt/slides/slide12.xml"/><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slide" Target="/ppt/slides/slide15.xml"/><Relationship Id="rId4" Type="http://schemas.openxmlformats.org/officeDocument/2006/relationships/slide" Target="/ppt/slides/slide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slide" Target="/ppt/slides/slide18.xml"/><Relationship Id="rId4" Type="http://schemas.openxmlformats.org/officeDocument/2006/relationships/slide" Target="/ppt/slides/slide19.xml"/><Relationship Id="rId5" Type="http://schemas.openxmlformats.org/officeDocument/2006/relationships/slide" Target="/ppt/slides/slide20.xml"/><Relationship Id="rId6" Type="http://schemas.openxmlformats.org/officeDocument/2006/relationships/slide" Target="/ppt/slides/slide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slide" Target="/ppt/slides/slide23.xml"/><Relationship Id="rId4" Type="http://schemas.openxmlformats.org/officeDocument/2006/relationships/slide" Target="/ppt/slides/slide24.xml"/><Relationship Id="rId10" Type="http://schemas.openxmlformats.org/officeDocument/2006/relationships/slide" Target="/ppt/slides/slide32.xml"/><Relationship Id="rId9" Type="http://schemas.openxmlformats.org/officeDocument/2006/relationships/slide" Target="/ppt/slides/slide31.xml"/><Relationship Id="rId5" Type="http://schemas.openxmlformats.org/officeDocument/2006/relationships/slide" Target="/ppt/slides/slide26.xml"/><Relationship Id="rId6" Type="http://schemas.openxmlformats.org/officeDocument/2006/relationships/slide" Target="/ppt/slides/slide27.xml"/><Relationship Id="rId7" Type="http://schemas.openxmlformats.org/officeDocument/2006/relationships/slide" Target="/ppt/slides/slide25.xml"/><Relationship Id="rId8" Type="http://schemas.openxmlformats.org/officeDocument/2006/relationships/slide" Target="/ppt/slides/slide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slide" Target="/ppt/slides/slide7.xml"/><Relationship Id="rId4" Type="http://schemas.openxmlformats.org/officeDocument/2006/relationships/slide" Target="/ppt/slides/slide8.xml"/><Relationship Id="rId9" Type="http://schemas.openxmlformats.org/officeDocument/2006/relationships/slide" Target="/ppt/slides/slide13.xml"/><Relationship Id="rId5" Type="http://schemas.openxmlformats.org/officeDocument/2006/relationships/slide" Target="/ppt/slides/slide9.xml"/><Relationship Id="rId6" Type="http://schemas.openxmlformats.org/officeDocument/2006/relationships/slide" Target="/ppt/slides/slide10.xml"/><Relationship Id="rId7" Type="http://schemas.openxmlformats.org/officeDocument/2006/relationships/slide" Target="/ppt/slides/slide11.xml"/><Relationship Id="rId8" Type="http://schemas.openxmlformats.org/officeDocument/2006/relationships/slide" Target="/ppt/slides/slide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slide" Target="/ppt/slides/slide10.xml"/><Relationship Id="rId5" Type="http://schemas.openxmlformats.org/officeDocument/2006/relationships/slide" Target="/ppt/slides/slide11.xml"/><Relationship Id="rId6" Type="http://schemas.openxmlformats.org/officeDocument/2006/relationships/slide" Target="/ppt/slides/slide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9"/>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Week 02: Structure Chart</a:t>
            </a:r>
            <a:endParaRPr/>
          </a:p>
        </p:txBody>
      </p:sp>
      <p:sp>
        <p:nvSpPr>
          <p:cNvPr id="92" name="Google Shape;92;p9"/>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Lab 01 was due on Saturday</a:t>
            </a:r>
            <a:endParaRPr/>
          </a:p>
          <a:p>
            <a:pPr indent="-169863" lvl="0" marL="169863" rtl="0" algn="l">
              <a:spcBef>
                <a:spcPts val="0"/>
              </a:spcBef>
              <a:spcAft>
                <a:spcPts val="0"/>
              </a:spcAft>
              <a:buSzPts val="1600"/>
              <a:buChar char="•"/>
            </a:pPr>
            <a:r>
              <a:rPr lang="en-US"/>
              <a:t>Chapter 10 reading is due</a:t>
            </a:r>
            <a:endParaRPr/>
          </a:p>
          <a:p>
            <a:pPr indent="-169863" lvl="0" marL="169863" rtl="0" algn="l">
              <a:spcBef>
                <a:spcPts val="0"/>
              </a:spcBef>
              <a:spcAft>
                <a:spcPts val="0"/>
              </a:spcAft>
              <a:buSzPts val="1600"/>
              <a:buChar char="•"/>
            </a:pPr>
            <a:r>
              <a:rPr lang="en-US"/>
              <a:t>Lab 02 is due this Saturday</a:t>
            </a:r>
            <a:endParaRPr/>
          </a:p>
          <a:p>
            <a:pPr indent="-68263" lvl="0" marL="169863" rtl="0" algn="l">
              <a:spcBef>
                <a:spcPts val="0"/>
              </a:spcBef>
              <a:spcAft>
                <a:spcPts val="0"/>
              </a:spcAft>
              <a:buSzPts val="1600"/>
              <a:buNone/>
            </a:pPr>
            <a:r>
              <a:t/>
            </a:r>
            <a:endParaRPr/>
          </a:p>
        </p:txBody>
      </p:sp>
      <p:sp>
        <p:nvSpPr>
          <p:cNvPr id="93" name="Google Shape;93;p9"/>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Review the solution to Lab 01</a:t>
            </a:r>
            <a:endParaRPr/>
          </a:p>
          <a:p>
            <a:pPr indent="-169863" lvl="0" marL="169863" rtl="0" algn="l">
              <a:spcBef>
                <a:spcPts val="0"/>
              </a:spcBef>
              <a:spcAft>
                <a:spcPts val="0"/>
              </a:spcAft>
              <a:buSzPts val="1600"/>
              <a:buChar char="•"/>
            </a:pPr>
            <a:r>
              <a:rPr lang="en-US"/>
              <a:t>Answer questions about the reading</a:t>
            </a:r>
            <a:endParaRPr/>
          </a:p>
          <a:p>
            <a:pPr indent="-169863" lvl="0" marL="169863" rtl="0" algn="l">
              <a:spcBef>
                <a:spcPts val="0"/>
              </a:spcBef>
              <a:spcAft>
                <a:spcPts val="0"/>
              </a:spcAft>
              <a:buSzPts val="1600"/>
              <a:buChar char="•"/>
            </a:pPr>
            <a:r>
              <a:rPr lang="en-US"/>
              <a:t>Go through the reading quiz</a:t>
            </a:r>
            <a:endParaRPr/>
          </a:p>
          <a:p>
            <a:pPr indent="-169863" lvl="0" marL="169863" rtl="0" algn="l">
              <a:spcBef>
                <a:spcPts val="0"/>
              </a:spcBef>
              <a:spcAft>
                <a:spcPts val="0"/>
              </a:spcAft>
              <a:buSzPts val="1600"/>
              <a:buChar char="•"/>
            </a:pPr>
            <a:r>
              <a:rPr lang="en-US"/>
              <a:t>Answer questions about Lab 02</a:t>
            </a:r>
            <a:endParaRPr/>
          </a:p>
          <a:p>
            <a:pPr indent="-169863" lvl="0" marL="169863" rtl="0" algn="l">
              <a:spcBef>
                <a:spcPts val="0"/>
              </a:spcBef>
              <a:spcAft>
                <a:spcPts val="0"/>
              </a:spcAft>
              <a:buSzPts val="1600"/>
              <a:buChar char="•"/>
            </a:pPr>
            <a:r>
              <a:rPr lang="en-US"/>
              <a:t>Work through some problems</a:t>
            </a:r>
            <a:endParaRPr/>
          </a:p>
          <a:p>
            <a:pPr indent="-68263" lvl="0" marL="169863" rtl="0" algn="l">
              <a:spcBef>
                <a:spcPts val="0"/>
              </a:spcBef>
              <a:spcAft>
                <a:spcPts val="0"/>
              </a:spcAft>
              <a:buSzPts val="1600"/>
              <a:buNone/>
            </a:pPr>
            <a:r>
              <a:t/>
            </a:r>
            <a:endParaRPr/>
          </a:p>
        </p:txBody>
      </p:sp>
      <p:sp>
        <p:nvSpPr>
          <p:cNvPr id="94" name="Google Shape;94;p9"/>
          <p:cNvSpPr txBox="1"/>
          <p:nvPr/>
        </p:nvSpPr>
        <p:spPr>
          <a:xfrm>
            <a:off x="-36022" y="6400800"/>
            <a:ext cx="85344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900" u="sng" cap="none" strike="noStrike">
                <a:solidFill>
                  <a:schemeClr val="lt1"/>
                </a:solidFill>
                <a:latin typeface="Arial"/>
                <a:ea typeface="Arial"/>
                <a:cs typeface="Arial"/>
                <a:sym typeface="Arial"/>
                <a:hlinkClick r:id="rId3">
                  <a:extLst>
                    <a:ext uri="{A12FA001-AC4F-418D-AE19-62706E023703}">
                      <ahyp:hlinkClr val="tx"/>
                    </a:ext>
                  </a:extLst>
                </a:hlinkClick>
              </a:rPr>
              <a:t>D&amp;C 6:33</a:t>
            </a:r>
            <a:endParaRPr b="0" i="0" sz="900" u="sng" cap="none" strike="noStrike">
              <a:solidFill>
                <a:schemeClr val="lt1"/>
              </a:solidFill>
              <a:latin typeface="Arial"/>
              <a:ea typeface="Arial"/>
              <a:cs typeface="Arial"/>
              <a:sym typeface="Arial"/>
              <a:hlinkClick r:id="rId4">
                <a:extLst>
                  <a:ext uri="{A12FA001-AC4F-418D-AE19-62706E023703}">
                    <ahyp:hlinkClr val="tx"/>
                  </a:ext>
                </a:extLst>
              </a:hlinkClick>
            </a:endParaRPr>
          </a:p>
          <a:p>
            <a:pPr indent="0" lvl="0" marL="0" marR="0" rtl="0" algn="l">
              <a:spcBef>
                <a:spcPts val="0"/>
              </a:spcBef>
              <a:spcAft>
                <a:spcPts val="0"/>
              </a:spcAft>
              <a:buNone/>
            </a:pPr>
            <a:r>
              <a:rPr b="0" i="0" lang="en-US" sz="900" u="sng" cap="none" strike="noStrike">
                <a:solidFill>
                  <a:schemeClr val="lt1"/>
                </a:solidFill>
                <a:latin typeface="Arial"/>
                <a:ea typeface="Arial"/>
                <a:cs typeface="Arial"/>
                <a:sym typeface="Arial"/>
                <a:hlinkClick r:id="rId5">
                  <a:extLst>
                    <a:ext uri="{A12FA001-AC4F-418D-AE19-62706E023703}">
                      <ahyp:hlinkClr val="tx"/>
                    </a:ext>
                  </a:extLst>
                </a:hlinkClick>
              </a:rPr>
              <a:t>D&amp;C 10:5</a:t>
            </a:r>
            <a:endParaRPr b="0" i="0" sz="9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idx="1" type="body"/>
          </p:nvPr>
        </p:nvSpPr>
        <p:spPr>
          <a:xfrm>
            <a:off x="304800" y="1143000"/>
            <a:ext cx="7467600" cy="10553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Functions are represented as ovals or rounded rectangles in structure charts. The name of the function is the text contained therein. We don’t represent variables, processes, or any other program constructs</a:t>
            </a:r>
            <a:endParaRPr/>
          </a:p>
        </p:txBody>
      </p:sp>
      <p:sp>
        <p:nvSpPr>
          <p:cNvPr id="190" name="Google Shape;190;p1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1" name="Google Shape;191;p18"/>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Parts: Functions</a:t>
            </a:r>
            <a:endParaRPr/>
          </a:p>
        </p:txBody>
      </p:sp>
      <p:sp>
        <p:nvSpPr>
          <p:cNvPr id="192" name="Google Shape;192;p1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93" name="Google Shape;193;p18">
            <a:hlinkClick action="ppaction://hlinksldjump" r:id="rId3"/>
          </p:cNvPr>
          <p:cNvSpPr/>
          <p:nvPr/>
        </p:nvSpPr>
        <p:spPr>
          <a:xfrm>
            <a:off x="7984816" y="1001389"/>
            <a:ext cx="1066800" cy="457200"/>
          </a:xfrm>
          <a:prstGeom prst="roundRect">
            <a:avLst>
              <a:gd fmla="val 16667" name="adj"/>
            </a:avLst>
          </a:prstGeom>
          <a:solidFill>
            <a:schemeClr val="accent3"/>
          </a:solidFill>
          <a:ln cap="flat" cmpd="sng" w="38100">
            <a:solidFill>
              <a:srgbClr val="984614"/>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accent6"/>
                </a:solidFill>
                <a:latin typeface="Arial"/>
                <a:ea typeface="Arial"/>
                <a:cs typeface="Arial"/>
                <a:sym typeface="Arial"/>
              </a:rPr>
              <a:t>Functions</a:t>
            </a:r>
            <a:endParaRPr/>
          </a:p>
        </p:txBody>
      </p:sp>
      <p:sp>
        <p:nvSpPr>
          <p:cNvPr id="194" name="Google Shape;194;p18">
            <a:hlinkClick action="ppaction://hlinksldjump" r:id="rId4"/>
          </p:cNvPr>
          <p:cNvSpPr/>
          <p:nvPr/>
        </p:nvSpPr>
        <p:spPr>
          <a:xfrm>
            <a:off x="7984816" y="1741164"/>
            <a:ext cx="1066800" cy="4572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Lines</a:t>
            </a:r>
            <a:endParaRPr/>
          </a:p>
        </p:txBody>
      </p:sp>
      <p:sp>
        <p:nvSpPr>
          <p:cNvPr id="195" name="Google Shape;195;p18">
            <a:hlinkClick action="ppaction://hlinksldjump" r:id="rId5"/>
          </p:cNvPr>
          <p:cNvSpPr/>
          <p:nvPr/>
        </p:nvSpPr>
        <p:spPr>
          <a:xfrm>
            <a:off x="7984816" y="2480939"/>
            <a:ext cx="1066800" cy="4572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Params</a:t>
            </a:r>
            <a:endParaRPr sz="1600">
              <a:solidFill>
                <a:schemeClr val="lt1"/>
              </a:solidFill>
              <a:latin typeface="Arial"/>
              <a:ea typeface="Arial"/>
              <a:cs typeface="Arial"/>
              <a:sym typeface="Arial"/>
            </a:endParaRPr>
          </a:p>
        </p:txBody>
      </p:sp>
      <p:graphicFrame>
        <p:nvGraphicFramePr>
          <p:cNvPr id="196" name="Google Shape;196;p18"/>
          <p:cNvGraphicFramePr/>
          <p:nvPr/>
        </p:nvGraphicFramePr>
        <p:xfrm>
          <a:off x="331959" y="5200006"/>
          <a:ext cx="3000000" cy="3000000"/>
        </p:xfrm>
        <a:graphic>
          <a:graphicData uri="http://schemas.openxmlformats.org/drawingml/2006/table">
            <a:tbl>
              <a:tblPr bandRow="1">
                <a:noFill/>
                <a:tableStyleId>{D6D57399-F2A3-4A45-8D2D-978F90336853}</a:tableStyleId>
              </a:tblPr>
              <a:tblGrid>
                <a:gridCol w="7364250"/>
              </a:tblGrid>
              <a:tr h="325125">
                <a:tc>
                  <a:txBody>
                    <a:bodyPr/>
                    <a:lstStyle/>
                    <a:p>
                      <a:pPr indent="0" lvl="0" marL="0" marR="0" rtl="0" algn="l">
                        <a:spcBef>
                          <a:spcPts val="0"/>
                        </a:spcBef>
                        <a:spcAft>
                          <a:spcPts val="0"/>
                        </a:spcAft>
                        <a:buNone/>
                      </a:pPr>
                      <a:r>
                        <a:rPr lang="en-US" sz="1700" u="none" cap="none" strike="noStrike">
                          <a:solidFill>
                            <a:schemeClr val="dk1"/>
                          </a:solidFill>
                          <a:latin typeface="Calibri"/>
                          <a:ea typeface="Calibri"/>
                          <a:cs typeface="Calibri"/>
                          <a:sym typeface="Calibri"/>
                        </a:rPr>
                        <a:t>10.1 </a:t>
                      </a:r>
                      <a:r>
                        <a:rPr lang="en-US" sz="1800" u="none" cap="none" strike="noStrike">
                          <a:solidFill>
                            <a:schemeClr val="dk1"/>
                          </a:solidFill>
                          <a:latin typeface="Calibri"/>
                          <a:ea typeface="Calibri"/>
                          <a:cs typeface="Calibri"/>
                          <a:sym typeface="Calibri"/>
                        </a:rPr>
                        <a:t>The nodes of a structure chart are functions</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solidFill>
                            <a:schemeClr val="dk1"/>
                          </a:solidFill>
                          <a:latin typeface="Calibri"/>
                          <a:ea typeface="Calibri"/>
                          <a:cs typeface="Calibri"/>
                          <a:sym typeface="Calibri"/>
                        </a:rPr>
                        <a:t>10.2 </a:t>
                      </a:r>
                      <a:r>
                        <a:rPr lang="en-US" sz="1800">
                          <a:solidFill>
                            <a:schemeClr val="dk1"/>
                          </a:solidFill>
                          <a:latin typeface="Calibri"/>
                          <a:ea typeface="Calibri"/>
                          <a:cs typeface="Calibri"/>
                          <a:sym typeface="Calibri"/>
                        </a:rPr>
                        <a:t>Structure charts only represent</a:t>
                      </a:r>
                      <a:r>
                        <a:rPr lang="en-US" sz="1800">
                          <a:solidFill>
                            <a:schemeClr val="dk1"/>
                          </a:solidFill>
                          <a:latin typeface="Calibri"/>
                          <a:ea typeface="Calibri"/>
                          <a:cs typeface="Calibri"/>
                          <a:sym typeface="Calibri"/>
                        </a:rPr>
                        <a:t> how functions call each other</a:t>
                      </a:r>
                      <a:endParaRPr sz="1700"/>
                    </a:p>
                  </a:txBody>
                  <a:tcPr marT="45725" marB="45725" marR="91450" marL="91450"/>
                </a:tc>
              </a:tr>
            </a:tbl>
          </a:graphicData>
        </a:graphic>
      </p:graphicFrame>
      <p:sp>
        <p:nvSpPr>
          <p:cNvPr id="197" name="Google Shape;197;p18"/>
          <p:cNvSpPr txBox="1"/>
          <p:nvPr/>
        </p:nvSpPr>
        <p:spPr>
          <a:xfrm>
            <a:off x="229937" y="4826802"/>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Rules</a:t>
            </a:r>
            <a:endParaRPr/>
          </a:p>
        </p:txBody>
      </p:sp>
      <p:pic>
        <p:nvPicPr>
          <p:cNvPr id="198" name="Google Shape;198;p18"/>
          <p:cNvPicPr preferRelativeResize="0"/>
          <p:nvPr/>
        </p:nvPicPr>
        <p:blipFill rotWithShape="1">
          <a:blip r:embed="rId6">
            <a:alphaModFix/>
          </a:blip>
          <a:srcRect b="0" l="0" r="0" t="0"/>
          <a:stretch/>
        </p:blipFill>
        <p:spPr>
          <a:xfrm>
            <a:off x="1600200" y="2267313"/>
            <a:ext cx="4419600" cy="2286752"/>
          </a:xfrm>
          <a:prstGeom prst="rect">
            <a:avLst/>
          </a:prstGeom>
          <a:noFill/>
          <a:ln>
            <a:noFill/>
          </a:ln>
        </p:spPr>
      </p:pic>
      <p:sp>
        <p:nvSpPr>
          <p:cNvPr id="199" name="Google Shape;199;p18"/>
          <p:cNvSpPr/>
          <p:nvPr/>
        </p:nvSpPr>
        <p:spPr>
          <a:xfrm>
            <a:off x="3886200" y="4191000"/>
            <a:ext cx="1066800" cy="463532"/>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idx="1" type="body"/>
          </p:nvPr>
        </p:nvSpPr>
        <p:spPr>
          <a:xfrm>
            <a:off x="304800" y="1143000"/>
            <a:ext cx="7467600" cy="121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Lines are used in structure charts to indicate that one function calls another. By convention, the caller is on top and the callee is on the bottom.</a:t>
            </a:r>
            <a:endParaRPr/>
          </a:p>
        </p:txBody>
      </p:sp>
      <p:sp>
        <p:nvSpPr>
          <p:cNvPr id="205" name="Google Shape;205;p1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6" name="Google Shape;206;p19"/>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Parts: Lines</a:t>
            </a:r>
            <a:endParaRPr/>
          </a:p>
        </p:txBody>
      </p:sp>
      <p:sp>
        <p:nvSpPr>
          <p:cNvPr id="207" name="Google Shape;207;p1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08" name="Google Shape;208;p19">
            <a:hlinkClick action="ppaction://hlinksldjump" r:id="rId3"/>
          </p:cNvPr>
          <p:cNvSpPr/>
          <p:nvPr/>
        </p:nvSpPr>
        <p:spPr>
          <a:xfrm>
            <a:off x="7984816" y="1001389"/>
            <a:ext cx="1066800" cy="4572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Functions</a:t>
            </a:r>
            <a:endParaRPr/>
          </a:p>
        </p:txBody>
      </p:sp>
      <p:sp>
        <p:nvSpPr>
          <p:cNvPr id="209" name="Google Shape;209;p19">
            <a:hlinkClick action="ppaction://hlinksldjump" r:id="rId4"/>
          </p:cNvPr>
          <p:cNvSpPr/>
          <p:nvPr/>
        </p:nvSpPr>
        <p:spPr>
          <a:xfrm>
            <a:off x="7984816" y="1741164"/>
            <a:ext cx="1066800" cy="457200"/>
          </a:xfrm>
          <a:prstGeom prst="roundRect">
            <a:avLst>
              <a:gd fmla="val 16667" name="adj"/>
            </a:avLst>
          </a:prstGeom>
          <a:solidFill>
            <a:schemeClr val="accent3"/>
          </a:solidFill>
          <a:ln cap="flat" cmpd="sng" w="38100">
            <a:solidFill>
              <a:srgbClr val="984614"/>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accent6"/>
                </a:solidFill>
                <a:latin typeface="Arial"/>
                <a:ea typeface="Arial"/>
                <a:cs typeface="Arial"/>
                <a:sym typeface="Arial"/>
              </a:rPr>
              <a:t>Lines</a:t>
            </a:r>
            <a:endParaRPr/>
          </a:p>
        </p:txBody>
      </p:sp>
      <p:sp>
        <p:nvSpPr>
          <p:cNvPr id="210" name="Google Shape;210;p19">
            <a:hlinkClick action="ppaction://hlinksldjump" r:id="rId5"/>
          </p:cNvPr>
          <p:cNvSpPr/>
          <p:nvPr/>
        </p:nvSpPr>
        <p:spPr>
          <a:xfrm>
            <a:off x="7984816" y="2480939"/>
            <a:ext cx="1066800" cy="4572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Params</a:t>
            </a:r>
            <a:endParaRPr sz="1600">
              <a:solidFill>
                <a:schemeClr val="lt1"/>
              </a:solidFill>
              <a:latin typeface="Arial"/>
              <a:ea typeface="Arial"/>
              <a:cs typeface="Arial"/>
              <a:sym typeface="Arial"/>
            </a:endParaRPr>
          </a:p>
        </p:txBody>
      </p:sp>
      <p:graphicFrame>
        <p:nvGraphicFramePr>
          <p:cNvPr id="211" name="Google Shape;211;p19"/>
          <p:cNvGraphicFramePr/>
          <p:nvPr/>
        </p:nvGraphicFramePr>
        <p:xfrm>
          <a:off x="331959" y="5200006"/>
          <a:ext cx="3000000" cy="3000000"/>
        </p:xfrm>
        <a:graphic>
          <a:graphicData uri="http://schemas.openxmlformats.org/drawingml/2006/table">
            <a:tbl>
              <a:tblPr bandRow="1">
                <a:noFill/>
                <a:tableStyleId>{D6D57399-F2A3-4A45-8D2D-978F90336853}</a:tableStyleId>
              </a:tblPr>
              <a:tblGrid>
                <a:gridCol w="7364250"/>
              </a:tblGrid>
              <a:tr h="325125">
                <a:tc>
                  <a:txBody>
                    <a:bodyPr/>
                    <a:lstStyle/>
                    <a:p>
                      <a:pPr indent="0" lvl="0" marL="0" marR="0" rtl="0" algn="l">
                        <a:spcBef>
                          <a:spcPts val="0"/>
                        </a:spcBef>
                        <a:spcAft>
                          <a:spcPts val="0"/>
                        </a:spcAft>
                        <a:buNone/>
                      </a:pPr>
                      <a:r>
                        <a:rPr lang="en-US" sz="1700">
                          <a:solidFill>
                            <a:schemeClr val="dk1"/>
                          </a:solidFill>
                          <a:latin typeface="Calibri"/>
                          <a:ea typeface="Calibri"/>
                          <a:cs typeface="Calibri"/>
                          <a:sym typeface="Calibri"/>
                        </a:rPr>
                        <a:t>10.3 </a:t>
                      </a:r>
                      <a:r>
                        <a:rPr lang="en-US" sz="1800">
                          <a:solidFill>
                            <a:schemeClr val="dk1"/>
                          </a:solidFill>
                          <a:latin typeface="Calibri"/>
                          <a:ea typeface="Calibri"/>
                          <a:cs typeface="Calibri"/>
                          <a:sym typeface="Calibri"/>
                        </a:rPr>
                        <a:t>Program execution starts</a:t>
                      </a:r>
                      <a:r>
                        <a:rPr lang="en-US" sz="1800">
                          <a:solidFill>
                            <a:schemeClr val="dk1"/>
                          </a:solidFill>
                          <a:latin typeface="Calibri"/>
                          <a:ea typeface="Calibri"/>
                          <a:cs typeface="Calibri"/>
                          <a:sym typeface="Calibri"/>
                        </a:rPr>
                        <a:t> at the top of the graph</a:t>
                      </a:r>
                      <a:endParaRPr sz="1700"/>
                    </a:p>
                  </a:txBody>
                  <a:tcPr marT="45725" marB="45725" marR="91450" marL="91450"/>
                </a:tc>
              </a:tr>
              <a:tr h="325125">
                <a:tc>
                  <a:txBody>
                    <a:bodyPr/>
                    <a:lstStyle/>
                    <a:p>
                      <a:pPr indent="-398463" lvl="0" marL="398463" marR="0" rtl="0" algn="l">
                        <a:spcBef>
                          <a:spcPts val="0"/>
                        </a:spcBef>
                        <a:spcAft>
                          <a:spcPts val="0"/>
                        </a:spcAft>
                        <a:buNone/>
                      </a:pPr>
                      <a:r>
                        <a:rPr lang="en-US" sz="1700">
                          <a:solidFill>
                            <a:schemeClr val="dk1"/>
                          </a:solidFill>
                          <a:latin typeface="Calibri"/>
                          <a:ea typeface="Calibri"/>
                          <a:cs typeface="Calibri"/>
                          <a:sym typeface="Calibri"/>
                        </a:rPr>
                        <a:t>10.4 </a:t>
                      </a:r>
                      <a:r>
                        <a:rPr lang="en-US" sz="1800">
                          <a:solidFill>
                            <a:schemeClr val="dk1"/>
                          </a:solidFill>
                          <a:latin typeface="Calibri"/>
                          <a:ea typeface="Calibri"/>
                          <a:cs typeface="Calibri"/>
                          <a:sym typeface="Calibri"/>
                        </a:rPr>
                        <a:t>When a caller invokes a callee, control returns to the caller when finished</a:t>
                      </a:r>
                      <a:endParaRPr sz="1700"/>
                    </a:p>
                  </a:txBody>
                  <a:tcPr marT="45725" marB="45725" marR="91450" marL="91450"/>
                </a:tc>
              </a:tr>
            </a:tbl>
          </a:graphicData>
        </a:graphic>
      </p:graphicFrame>
      <p:sp>
        <p:nvSpPr>
          <p:cNvPr id="212" name="Google Shape;212;p19"/>
          <p:cNvSpPr txBox="1"/>
          <p:nvPr/>
        </p:nvSpPr>
        <p:spPr>
          <a:xfrm>
            <a:off x="229937" y="4826802"/>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Rules</a:t>
            </a:r>
            <a:endParaRPr/>
          </a:p>
        </p:txBody>
      </p:sp>
      <p:pic>
        <p:nvPicPr>
          <p:cNvPr id="213" name="Google Shape;213;p19"/>
          <p:cNvPicPr preferRelativeResize="0"/>
          <p:nvPr/>
        </p:nvPicPr>
        <p:blipFill rotWithShape="1">
          <a:blip r:embed="rId6">
            <a:alphaModFix/>
          </a:blip>
          <a:srcRect b="0" l="0" r="0" t="0"/>
          <a:stretch/>
        </p:blipFill>
        <p:spPr>
          <a:xfrm>
            <a:off x="1066800" y="2209800"/>
            <a:ext cx="2487975" cy="1168400"/>
          </a:xfrm>
          <a:prstGeom prst="rect">
            <a:avLst/>
          </a:prstGeom>
          <a:noFill/>
          <a:ln>
            <a:noFill/>
          </a:ln>
        </p:spPr>
      </p:pic>
      <p:grpSp>
        <p:nvGrpSpPr>
          <p:cNvPr id="214" name="Google Shape;214;p19"/>
          <p:cNvGrpSpPr/>
          <p:nvPr/>
        </p:nvGrpSpPr>
        <p:grpSpPr>
          <a:xfrm>
            <a:off x="990600" y="2209800"/>
            <a:ext cx="2667000" cy="1226584"/>
            <a:chOff x="990600" y="2451268"/>
            <a:chExt cx="2667000" cy="1226584"/>
          </a:xfrm>
        </p:grpSpPr>
        <p:sp>
          <p:nvSpPr>
            <p:cNvPr id="215" name="Google Shape;215;p19"/>
            <p:cNvSpPr/>
            <p:nvPr/>
          </p:nvSpPr>
          <p:spPr>
            <a:xfrm>
              <a:off x="990600" y="2451268"/>
              <a:ext cx="2667000" cy="1226584"/>
            </a:xfrm>
            <a:prstGeom prst="roundRect">
              <a:avLst>
                <a:gd fmla="val 12709"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16" name="Google Shape;216;p19"/>
            <p:cNvCxnSpPr/>
            <p:nvPr/>
          </p:nvCxnSpPr>
          <p:spPr>
            <a:xfrm>
              <a:off x="1143000" y="2451268"/>
              <a:ext cx="2411775" cy="1226584"/>
            </a:xfrm>
            <a:prstGeom prst="straightConnector1">
              <a:avLst/>
            </a:prstGeom>
            <a:noFill/>
            <a:ln cap="flat" cmpd="sng" w="38100">
              <a:solidFill>
                <a:schemeClr val="accent6"/>
              </a:solidFill>
              <a:prstDash val="solid"/>
              <a:round/>
              <a:headEnd len="sm" w="sm" type="none"/>
              <a:tailEnd len="sm" w="sm" type="none"/>
            </a:ln>
          </p:spPr>
        </p:cxnSp>
      </p:grpSp>
      <p:sp>
        <p:nvSpPr>
          <p:cNvPr id="217" name="Google Shape;217;p19"/>
          <p:cNvSpPr txBox="1"/>
          <p:nvPr/>
        </p:nvSpPr>
        <p:spPr>
          <a:xfrm>
            <a:off x="972766" y="3449935"/>
            <a:ext cx="2819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Calibri"/>
                <a:ea typeface="Calibri"/>
                <a:cs typeface="Calibri"/>
                <a:sym typeface="Calibri"/>
              </a:rPr>
              <a:t>Circuits are not possible with structure charts. Control returns to the caller when a function is finished.</a:t>
            </a:r>
            <a:endParaRPr/>
          </a:p>
        </p:txBody>
      </p:sp>
      <p:pic>
        <p:nvPicPr>
          <p:cNvPr id="218" name="Google Shape;218;p19"/>
          <p:cNvPicPr preferRelativeResize="0"/>
          <p:nvPr/>
        </p:nvPicPr>
        <p:blipFill rotWithShape="1">
          <a:blip r:embed="rId7">
            <a:alphaModFix/>
          </a:blip>
          <a:srcRect b="0" l="0" r="0" t="0"/>
          <a:stretch/>
        </p:blipFill>
        <p:spPr>
          <a:xfrm>
            <a:off x="4539931" y="2281176"/>
            <a:ext cx="2487975" cy="116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idx="1" type="body"/>
          </p:nvPr>
        </p:nvSpPr>
        <p:spPr>
          <a:xfrm>
            <a:off x="304800" y="1143000"/>
            <a:ext cx="7467600" cy="13379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Arrows in structure charts are not used to represent which function is the caller and which is the callee. Instead, it indicates the direction a parameter is passed between functions. If there is no data passed between two functions, then a simple connecting line is used.</a:t>
            </a:r>
            <a:endParaRPr/>
          </a:p>
        </p:txBody>
      </p:sp>
      <p:sp>
        <p:nvSpPr>
          <p:cNvPr id="224" name="Google Shape;224;p2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5" name="Google Shape;225;p20"/>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Parts: Parameters and Arrows</a:t>
            </a:r>
            <a:endParaRPr/>
          </a:p>
        </p:txBody>
      </p:sp>
      <p:sp>
        <p:nvSpPr>
          <p:cNvPr id="226" name="Google Shape;226;p2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27" name="Google Shape;227;p20">
            <a:hlinkClick action="ppaction://hlinksldjump" r:id="rId3"/>
          </p:cNvPr>
          <p:cNvSpPr/>
          <p:nvPr/>
        </p:nvSpPr>
        <p:spPr>
          <a:xfrm>
            <a:off x="7984816" y="1001389"/>
            <a:ext cx="1066800" cy="4572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Functions</a:t>
            </a:r>
            <a:endParaRPr/>
          </a:p>
        </p:txBody>
      </p:sp>
      <p:sp>
        <p:nvSpPr>
          <p:cNvPr id="228" name="Google Shape;228;p20">
            <a:hlinkClick action="ppaction://hlinksldjump" r:id="rId4"/>
          </p:cNvPr>
          <p:cNvSpPr/>
          <p:nvPr/>
        </p:nvSpPr>
        <p:spPr>
          <a:xfrm>
            <a:off x="7984816" y="1741164"/>
            <a:ext cx="1066800" cy="4572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Lines</a:t>
            </a:r>
            <a:endParaRPr/>
          </a:p>
        </p:txBody>
      </p:sp>
      <p:sp>
        <p:nvSpPr>
          <p:cNvPr id="229" name="Google Shape;229;p20">
            <a:hlinkClick action="ppaction://hlinksldjump" r:id="rId5"/>
          </p:cNvPr>
          <p:cNvSpPr/>
          <p:nvPr/>
        </p:nvSpPr>
        <p:spPr>
          <a:xfrm>
            <a:off x="7984816" y="2480939"/>
            <a:ext cx="1066800" cy="457200"/>
          </a:xfrm>
          <a:prstGeom prst="roundRect">
            <a:avLst>
              <a:gd fmla="val 16667" name="adj"/>
            </a:avLst>
          </a:prstGeom>
          <a:solidFill>
            <a:schemeClr val="accent3"/>
          </a:solidFill>
          <a:ln cap="flat" cmpd="sng" w="38100">
            <a:solidFill>
              <a:srgbClr val="984614"/>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accent6"/>
                </a:solidFill>
                <a:latin typeface="Arial"/>
                <a:ea typeface="Arial"/>
                <a:cs typeface="Arial"/>
                <a:sym typeface="Arial"/>
              </a:rPr>
              <a:t>Params</a:t>
            </a:r>
            <a:endParaRPr sz="1600">
              <a:solidFill>
                <a:schemeClr val="accent6"/>
              </a:solidFill>
              <a:latin typeface="Arial"/>
              <a:ea typeface="Arial"/>
              <a:cs typeface="Arial"/>
              <a:sym typeface="Arial"/>
            </a:endParaRPr>
          </a:p>
        </p:txBody>
      </p:sp>
      <p:graphicFrame>
        <p:nvGraphicFramePr>
          <p:cNvPr id="230" name="Google Shape;230;p20"/>
          <p:cNvGraphicFramePr/>
          <p:nvPr/>
        </p:nvGraphicFramePr>
        <p:xfrm>
          <a:off x="304800" y="2480942"/>
          <a:ext cx="3000000" cy="3000000"/>
        </p:xfrm>
        <a:graphic>
          <a:graphicData uri="http://schemas.openxmlformats.org/drawingml/2006/table">
            <a:tbl>
              <a:tblPr bandRow="1" firstRow="1">
                <a:noFill/>
                <a:tableStyleId>{CA50B983-B64A-4C9A-8AA7-FD9DDE83DDFE}</a:tableStyleId>
              </a:tblPr>
              <a:tblGrid>
                <a:gridCol w="1847850"/>
                <a:gridCol w="1847850"/>
                <a:gridCol w="1847850"/>
                <a:gridCol w="1847850"/>
              </a:tblGrid>
              <a:tr h="528175">
                <a:tc>
                  <a:txBody>
                    <a:bodyPr/>
                    <a:lstStyle/>
                    <a:p>
                      <a:pPr indent="0" lvl="0" marL="0" marR="0" rtl="0" algn="ctr">
                        <a:spcBef>
                          <a:spcPts val="0"/>
                        </a:spcBef>
                        <a:spcAft>
                          <a:spcPts val="0"/>
                        </a:spcAft>
                        <a:buNone/>
                      </a:pPr>
                      <a:r>
                        <a:rPr lang="en-US" sz="1800"/>
                        <a:t>No Parameters</a:t>
                      </a:r>
                      <a:endParaRPr/>
                    </a:p>
                  </a:txBody>
                  <a:tcPr marT="45725" marB="45725" marR="91450" marL="91450"/>
                </a:tc>
                <a:tc>
                  <a:txBody>
                    <a:bodyPr/>
                    <a:lstStyle/>
                    <a:p>
                      <a:pPr indent="0" lvl="0" marL="0" marR="0" rtl="0" algn="ctr">
                        <a:spcBef>
                          <a:spcPts val="0"/>
                        </a:spcBef>
                        <a:spcAft>
                          <a:spcPts val="0"/>
                        </a:spcAft>
                        <a:buNone/>
                      </a:pPr>
                      <a:r>
                        <a:rPr lang="en-US" sz="1800"/>
                        <a:t>Data only </a:t>
                      </a:r>
                      <a:br>
                        <a:rPr lang="en-US" sz="1800"/>
                      </a:br>
                      <a:r>
                        <a:rPr lang="en-US" sz="1800"/>
                        <a:t>passed</a:t>
                      </a:r>
                      <a:endParaRPr/>
                    </a:p>
                  </a:txBody>
                  <a:tcPr marT="45725" marB="45725" marR="91450" marL="91450"/>
                </a:tc>
                <a:tc>
                  <a:txBody>
                    <a:bodyPr/>
                    <a:lstStyle/>
                    <a:p>
                      <a:pPr indent="0" lvl="0" marL="0" marR="0" rtl="0" algn="ctr">
                        <a:spcBef>
                          <a:spcPts val="0"/>
                        </a:spcBef>
                        <a:spcAft>
                          <a:spcPts val="0"/>
                        </a:spcAft>
                        <a:buNone/>
                      </a:pPr>
                      <a:r>
                        <a:rPr lang="en-US" sz="1800"/>
                        <a:t>Data only returned</a:t>
                      </a:r>
                      <a:endParaRPr/>
                    </a:p>
                  </a:txBody>
                  <a:tcPr marT="45725" marB="45725" marR="91450" marL="91450"/>
                </a:tc>
                <a:tc>
                  <a:txBody>
                    <a:bodyPr/>
                    <a:lstStyle/>
                    <a:p>
                      <a:pPr indent="0" lvl="0" marL="0" marR="0" rtl="0" algn="ctr">
                        <a:spcBef>
                          <a:spcPts val="0"/>
                        </a:spcBef>
                        <a:spcAft>
                          <a:spcPts val="0"/>
                        </a:spcAft>
                        <a:buNone/>
                      </a:pPr>
                      <a:r>
                        <a:rPr lang="en-US" sz="1800"/>
                        <a:t>Both passed </a:t>
                      </a:r>
                      <a:br>
                        <a:rPr lang="en-US" sz="1800"/>
                      </a:br>
                      <a:r>
                        <a:rPr lang="en-US" sz="1800"/>
                        <a:t>and returned</a:t>
                      </a:r>
                      <a:endParaRPr/>
                    </a:p>
                  </a:txBody>
                  <a:tcPr marT="45725" marB="45725" marR="91450" marL="91450"/>
                </a:tc>
              </a:tr>
              <a:tr h="1542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id="231" name="Google Shape;231;p20"/>
          <p:cNvPicPr preferRelativeResize="0"/>
          <p:nvPr/>
        </p:nvPicPr>
        <p:blipFill rotWithShape="1">
          <a:blip r:embed="rId6">
            <a:alphaModFix/>
          </a:blip>
          <a:srcRect b="0" l="0" r="0" t="0"/>
          <a:stretch/>
        </p:blipFill>
        <p:spPr>
          <a:xfrm>
            <a:off x="400456" y="3200400"/>
            <a:ext cx="1645920" cy="1307697"/>
          </a:xfrm>
          <a:prstGeom prst="rect">
            <a:avLst/>
          </a:prstGeom>
          <a:noFill/>
          <a:ln>
            <a:noFill/>
          </a:ln>
        </p:spPr>
      </p:pic>
      <p:pic>
        <p:nvPicPr>
          <p:cNvPr id="232" name="Google Shape;232;p20"/>
          <p:cNvPicPr preferRelativeResize="0"/>
          <p:nvPr/>
        </p:nvPicPr>
        <p:blipFill rotWithShape="1">
          <a:blip r:embed="rId7">
            <a:alphaModFix/>
          </a:blip>
          <a:srcRect b="0" l="0" r="0" t="0"/>
          <a:stretch/>
        </p:blipFill>
        <p:spPr>
          <a:xfrm>
            <a:off x="2243662" y="3200400"/>
            <a:ext cx="1645920" cy="1310990"/>
          </a:xfrm>
          <a:prstGeom prst="rect">
            <a:avLst/>
          </a:prstGeom>
          <a:noFill/>
          <a:ln>
            <a:noFill/>
          </a:ln>
        </p:spPr>
      </p:pic>
      <p:pic>
        <p:nvPicPr>
          <p:cNvPr id="233" name="Google Shape;233;p20"/>
          <p:cNvPicPr preferRelativeResize="0"/>
          <p:nvPr/>
        </p:nvPicPr>
        <p:blipFill rotWithShape="1">
          <a:blip r:embed="rId8">
            <a:alphaModFix/>
          </a:blip>
          <a:srcRect b="0" l="0" r="0" t="0"/>
          <a:stretch/>
        </p:blipFill>
        <p:spPr>
          <a:xfrm>
            <a:off x="4086868" y="3200400"/>
            <a:ext cx="1645920" cy="1323841"/>
          </a:xfrm>
          <a:prstGeom prst="rect">
            <a:avLst/>
          </a:prstGeom>
          <a:noFill/>
          <a:ln>
            <a:noFill/>
          </a:ln>
        </p:spPr>
      </p:pic>
      <p:pic>
        <p:nvPicPr>
          <p:cNvPr id="234" name="Google Shape;234;p20"/>
          <p:cNvPicPr preferRelativeResize="0"/>
          <p:nvPr/>
        </p:nvPicPr>
        <p:blipFill rotWithShape="1">
          <a:blip r:embed="rId9">
            <a:alphaModFix/>
          </a:blip>
          <a:srcRect b="0" l="0" r="0" t="0"/>
          <a:stretch/>
        </p:blipFill>
        <p:spPr>
          <a:xfrm>
            <a:off x="5930074" y="3200400"/>
            <a:ext cx="1645920" cy="1323842"/>
          </a:xfrm>
          <a:prstGeom prst="rect">
            <a:avLst/>
          </a:prstGeom>
          <a:noFill/>
          <a:ln>
            <a:noFill/>
          </a:ln>
        </p:spPr>
      </p:pic>
      <p:graphicFrame>
        <p:nvGraphicFramePr>
          <p:cNvPr id="235" name="Google Shape;235;p20"/>
          <p:cNvGraphicFramePr/>
          <p:nvPr/>
        </p:nvGraphicFramePr>
        <p:xfrm>
          <a:off x="331959" y="5806440"/>
          <a:ext cx="3000000" cy="3000000"/>
        </p:xfrm>
        <a:graphic>
          <a:graphicData uri="http://schemas.openxmlformats.org/drawingml/2006/table">
            <a:tbl>
              <a:tblPr bandRow="1">
                <a:noFill/>
                <a:tableStyleId>{D6D57399-F2A3-4A45-8D2D-978F90336853}</a:tableStyleId>
              </a:tblPr>
              <a:tblGrid>
                <a:gridCol w="7364250"/>
              </a:tblGrid>
              <a:tr h="325125">
                <a:tc>
                  <a:txBody>
                    <a:bodyPr/>
                    <a:lstStyle/>
                    <a:p>
                      <a:pPr indent="0" lvl="0" marL="0" marR="0" rtl="0" algn="l">
                        <a:spcBef>
                          <a:spcPts val="0"/>
                        </a:spcBef>
                        <a:spcAft>
                          <a:spcPts val="0"/>
                        </a:spcAft>
                        <a:buNone/>
                      </a:pPr>
                      <a:r>
                        <a:rPr lang="en-US" sz="1700">
                          <a:solidFill>
                            <a:schemeClr val="dk1"/>
                          </a:solidFill>
                          <a:latin typeface="Calibri"/>
                          <a:ea typeface="Calibri"/>
                          <a:cs typeface="Calibri"/>
                          <a:sym typeface="Calibri"/>
                        </a:rPr>
                        <a:t>10.5 </a:t>
                      </a:r>
                      <a:r>
                        <a:rPr lang="en-US" sz="1800">
                          <a:solidFill>
                            <a:schemeClr val="dk1"/>
                          </a:solidFill>
                          <a:latin typeface="Calibri"/>
                          <a:ea typeface="Calibri"/>
                          <a:cs typeface="Calibri"/>
                          <a:sym typeface="Calibri"/>
                        </a:rPr>
                        <a:t>Every caller must provide the same parameters to a given callee</a:t>
                      </a:r>
                      <a:endParaRPr sz="1700"/>
                    </a:p>
                  </a:txBody>
                  <a:tcPr marT="45725" marB="45725" marR="91450" marL="91450"/>
                </a:tc>
              </a:tr>
            </a:tbl>
          </a:graphicData>
        </a:graphic>
      </p:graphicFrame>
      <p:sp>
        <p:nvSpPr>
          <p:cNvPr id="236" name="Google Shape;236;p20"/>
          <p:cNvSpPr txBox="1"/>
          <p:nvPr/>
        </p:nvSpPr>
        <p:spPr>
          <a:xfrm>
            <a:off x="229937" y="5433236"/>
            <a:ext cx="1981200" cy="430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Rules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idx="1" type="body"/>
          </p:nvPr>
        </p:nvSpPr>
        <p:spPr>
          <a:xfrm>
            <a:off x="304800" y="1143000"/>
            <a:ext cx="8534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Designing with a structure chart is an iterative process, starting at the top and working the way to the bottom.</a:t>
            </a:r>
            <a:endParaRPr/>
          </a:p>
        </p:txBody>
      </p:sp>
      <p:sp>
        <p:nvSpPr>
          <p:cNvPr id="242" name="Google Shape;242;p2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3" name="Google Shape;243;p2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Designing with a Structure Chart</a:t>
            </a:r>
            <a:endParaRPr/>
          </a:p>
        </p:txBody>
      </p:sp>
      <p:sp>
        <p:nvSpPr>
          <p:cNvPr id="244" name="Google Shape;244;p2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245" name="Google Shape;245;p21"/>
          <p:cNvPicPr preferRelativeResize="0"/>
          <p:nvPr/>
        </p:nvPicPr>
        <p:blipFill rotWithShape="1">
          <a:blip r:embed="rId3">
            <a:alphaModFix/>
          </a:blip>
          <a:srcRect b="0" l="0" r="0" t="0"/>
          <a:stretch/>
        </p:blipFill>
        <p:spPr>
          <a:xfrm>
            <a:off x="1828800" y="2031460"/>
            <a:ext cx="5179051" cy="1028700"/>
          </a:xfrm>
          <a:prstGeom prst="rect">
            <a:avLst/>
          </a:prstGeom>
          <a:noFill/>
          <a:ln>
            <a:noFill/>
          </a:ln>
        </p:spPr>
      </p:pic>
      <p:pic>
        <p:nvPicPr>
          <p:cNvPr id="246" name="Google Shape;246;p21"/>
          <p:cNvPicPr preferRelativeResize="0"/>
          <p:nvPr/>
        </p:nvPicPr>
        <p:blipFill rotWithShape="1">
          <a:blip r:embed="rId4">
            <a:alphaModFix/>
          </a:blip>
          <a:srcRect b="0" l="0" r="0" t="0"/>
          <a:stretch/>
        </p:blipFill>
        <p:spPr>
          <a:xfrm>
            <a:off x="1778025" y="2031460"/>
            <a:ext cx="5229826" cy="1752600"/>
          </a:xfrm>
          <a:prstGeom prst="rect">
            <a:avLst/>
          </a:prstGeom>
          <a:noFill/>
          <a:ln>
            <a:noFill/>
          </a:ln>
        </p:spPr>
      </p:pic>
      <p:pic>
        <p:nvPicPr>
          <p:cNvPr id="247" name="Google Shape;247;p21"/>
          <p:cNvPicPr preferRelativeResize="0"/>
          <p:nvPr/>
        </p:nvPicPr>
        <p:blipFill rotWithShape="1">
          <a:blip r:embed="rId5">
            <a:alphaModFix/>
          </a:blip>
          <a:srcRect b="0" l="0" r="0" t="0"/>
          <a:stretch/>
        </p:blipFill>
        <p:spPr>
          <a:xfrm>
            <a:off x="1828800" y="2035579"/>
            <a:ext cx="5179051" cy="251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Examples</a:t>
            </a:r>
            <a:endParaRPr/>
          </a:p>
        </p:txBody>
      </p:sp>
      <p:sp>
        <p:nvSpPr>
          <p:cNvPr id="253" name="Google Shape;253;p22">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10.1: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Modeling Existing Code</a:t>
            </a:r>
            <a:endParaRPr/>
          </a:p>
        </p:txBody>
      </p:sp>
      <p:sp>
        <p:nvSpPr>
          <p:cNvPr id="254" name="Google Shape;254;p22">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10.2: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Designing a Program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Q: Create a structure chart to represent the following code:</a:t>
            </a:r>
            <a:endParaRPr/>
          </a:p>
        </p:txBody>
      </p:sp>
      <p:sp>
        <p:nvSpPr>
          <p:cNvPr id="260" name="Google Shape;260;p2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10.1: Modeling Existing Code</a:t>
            </a:r>
            <a:endParaRPr/>
          </a:p>
        </p:txBody>
      </p:sp>
      <p:sp>
        <p:nvSpPr>
          <p:cNvPr id="261" name="Google Shape;261;p2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62" name="Google Shape;262;p2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63" name="Google Shape;263;p23"/>
          <p:cNvPicPr preferRelativeResize="0"/>
          <p:nvPr/>
        </p:nvPicPr>
        <p:blipFill rotWithShape="1">
          <a:blip r:embed="rId3">
            <a:alphaModFix/>
          </a:blip>
          <a:srcRect b="0" l="0" r="0" t="0"/>
          <a:stretch/>
        </p:blipFill>
        <p:spPr>
          <a:xfrm>
            <a:off x="4747399" y="2819400"/>
            <a:ext cx="3808126" cy="1739900"/>
          </a:xfrm>
          <a:prstGeom prst="rect">
            <a:avLst/>
          </a:prstGeom>
          <a:noFill/>
          <a:ln>
            <a:noFill/>
          </a:ln>
        </p:spPr>
      </p:pic>
      <p:pic>
        <p:nvPicPr>
          <p:cNvPr id="264" name="Google Shape;264;p23"/>
          <p:cNvPicPr preferRelativeResize="0"/>
          <p:nvPr/>
        </p:nvPicPr>
        <p:blipFill rotWithShape="1">
          <a:blip r:embed="rId4">
            <a:alphaModFix/>
          </a:blip>
          <a:srcRect b="0" l="0" r="0" t="0"/>
          <a:stretch/>
        </p:blipFill>
        <p:spPr>
          <a:xfrm>
            <a:off x="381000" y="1600200"/>
            <a:ext cx="3973144" cy="454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10.2: Designing a Program</a:t>
            </a:r>
            <a:endParaRPr/>
          </a:p>
        </p:txBody>
      </p:sp>
      <p:sp>
        <p:nvSpPr>
          <p:cNvPr id="270" name="Google Shape;270;p2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71" name="Google Shape;271;p24"/>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Q: </a:t>
            </a:r>
            <a:r>
              <a:rPr lang="en-US" sz="2200"/>
              <a:t>Design a program to display one of several financial reports the user</a:t>
            </a:r>
            <a:endParaRPr/>
          </a:p>
        </p:txBody>
      </p:sp>
      <p:sp>
        <p:nvSpPr>
          <p:cNvPr id="272" name="Google Shape;272;p2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73" name="Google Shape;273;p24"/>
          <p:cNvPicPr preferRelativeResize="0"/>
          <p:nvPr/>
        </p:nvPicPr>
        <p:blipFill rotWithShape="1">
          <a:blip r:embed="rId3">
            <a:alphaModFix/>
          </a:blip>
          <a:srcRect b="0" l="0" r="0" t="0"/>
          <a:stretch/>
        </p:blipFill>
        <p:spPr>
          <a:xfrm>
            <a:off x="1969781" y="1711510"/>
            <a:ext cx="5204438" cy="1244600"/>
          </a:xfrm>
          <a:prstGeom prst="rect">
            <a:avLst/>
          </a:prstGeom>
          <a:noFill/>
          <a:ln>
            <a:noFill/>
          </a:ln>
        </p:spPr>
      </p:pic>
      <p:pic>
        <p:nvPicPr>
          <p:cNvPr id="274" name="Google Shape;274;p24"/>
          <p:cNvPicPr preferRelativeResize="0"/>
          <p:nvPr/>
        </p:nvPicPr>
        <p:blipFill rotWithShape="1">
          <a:blip r:embed="rId4">
            <a:alphaModFix/>
          </a:blip>
          <a:srcRect b="0" l="0" r="0" t="0"/>
          <a:stretch/>
        </p:blipFill>
        <p:spPr>
          <a:xfrm>
            <a:off x="1971909" y="1714882"/>
            <a:ext cx="5204438" cy="2082800"/>
          </a:xfrm>
          <a:prstGeom prst="rect">
            <a:avLst/>
          </a:prstGeom>
          <a:noFill/>
          <a:ln>
            <a:noFill/>
          </a:ln>
        </p:spPr>
      </p:pic>
      <p:pic>
        <p:nvPicPr>
          <p:cNvPr id="275" name="Google Shape;275;p24"/>
          <p:cNvPicPr preferRelativeResize="0"/>
          <p:nvPr/>
        </p:nvPicPr>
        <p:blipFill rotWithShape="1">
          <a:blip r:embed="rId5">
            <a:alphaModFix/>
          </a:blip>
          <a:srcRect b="0" l="0" r="0" t="0"/>
          <a:stretch/>
        </p:blipFill>
        <p:spPr>
          <a:xfrm>
            <a:off x="1969781" y="1715868"/>
            <a:ext cx="5204438" cy="294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Exercises</a:t>
            </a:r>
            <a:endParaRPr/>
          </a:p>
        </p:txBody>
      </p:sp>
      <p:sp>
        <p:nvSpPr>
          <p:cNvPr id="281" name="Google Shape;281;p25">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10.1: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Scenario and Tool</a:t>
            </a:r>
            <a:endParaRPr/>
          </a:p>
        </p:txBody>
      </p:sp>
      <p:sp>
        <p:nvSpPr>
          <p:cNvPr id="282" name="Google Shape;282;p25">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10.2: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Elements</a:t>
            </a:r>
            <a:endParaRPr/>
          </a:p>
        </p:txBody>
      </p:sp>
      <p:sp>
        <p:nvSpPr>
          <p:cNvPr id="283" name="Google Shape;283;p25">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10.3: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Errors</a:t>
            </a:r>
            <a:endParaRPr/>
          </a:p>
        </p:txBody>
      </p:sp>
      <p:sp>
        <p:nvSpPr>
          <p:cNvPr id="284" name="Google Shape;284;p25">
            <a:hlinkClick action="ppaction://hlinksldjump" r:id="rId6"/>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10.4: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Fact or Fiction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p:nvPr/>
        </p:nvSpPr>
        <p:spPr>
          <a:xfrm>
            <a:off x="6595009" y="1723013"/>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Flowchart</a:t>
            </a:r>
            <a:endParaRPr/>
          </a:p>
        </p:txBody>
      </p:sp>
      <p:sp>
        <p:nvSpPr>
          <p:cNvPr id="290" name="Google Shape;290;p26"/>
          <p:cNvSpPr/>
          <p:nvPr/>
        </p:nvSpPr>
        <p:spPr>
          <a:xfrm>
            <a:off x="6595009" y="2237251"/>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Pseudocode</a:t>
            </a:r>
            <a:endParaRPr/>
          </a:p>
        </p:txBody>
      </p:sp>
      <p:sp>
        <p:nvSpPr>
          <p:cNvPr id="291" name="Google Shape;291;p26"/>
          <p:cNvSpPr/>
          <p:nvPr/>
        </p:nvSpPr>
        <p:spPr>
          <a:xfrm>
            <a:off x="6595009" y="2751489"/>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Structure Chart</a:t>
            </a:r>
            <a:endParaRPr/>
          </a:p>
        </p:txBody>
      </p:sp>
      <p:sp>
        <p:nvSpPr>
          <p:cNvPr id="292" name="Google Shape;292;p26"/>
          <p:cNvSpPr/>
          <p:nvPr/>
        </p:nvSpPr>
        <p:spPr>
          <a:xfrm>
            <a:off x="6595009" y="3265727"/>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Data Flow Diagram</a:t>
            </a:r>
            <a:endParaRPr/>
          </a:p>
        </p:txBody>
      </p:sp>
      <p:sp>
        <p:nvSpPr>
          <p:cNvPr id="293" name="Google Shape;293;p26"/>
          <p:cNvSpPr/>
          <p:nvPr/>
        </p:nvSpPr>
        <p:spPr>
          <a:xfrm>
            <a:off x="6595009" y="3779965"/>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Class Diagram</a:t>
            </a:r>
            <a:endParaRPr/>
          </a:p>
        </p:txBody>
      </p:sp>
      <p:sp>
        <p:nvSpPr>
          <p:cNvPr id="294" name="Google Shape;294;p26"/>
          <p:cNvSpPr/>
          <p:nvPr/>
        </p:nvSpPr>
        <p:spPr>
          <a:xfrm>
            <a:off x="6595009" y="4294203"/>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Component Diagram</a:t>
            </a:r>
            <a:endParaRPr/>
          </a:p>
        </p:txBody>
      </p:sp>
      <p:sp>
        <p:nvSpPr>
          <p:cNvPr id="295" name="Google Shape;295;p26"/>
          <p:cNvSpPr/>
          <p:nvPr/>
        </p:nvSpPr>
        <p:spPr>
          <a:xfrm>
            <a:off x="6595009" y="4808441"/>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Entity Relationship Diagram</a:t>
            </a:r>
            <a:endParaRPr/>
          </a:p>
        </p:txBody>
      </p:sp>
      <p:sp>
        <p:nvSpPr>
          <p:cNvPr id="296" name="Google Shape;296;p26"/>
          <p:cNvSpPr/>
          <p:nvPr/>
        </p:nvSpPr>
        <p:spPr>
          <a:xfrm>
            <a:off x="6595009" y="5322679"/>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Timing Diagram</a:t>
            </a:r>
            <a:endParaRPr/>
          </a:p>
        </p:txBody>
      </p:sp>
      <p:sp>
        <p:nvSpPr>
          <p:cNvPr id="297" name="Google Shape;297;p26"/>
          <p:cNvSpPr/>
          <p:nvPr/>
        </p:nvSpPr>
        <p:spPr>
          <a:xfrm>
            <a:off x="6595009" y="5836920"/>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Sequence Diagram</a:t>
            </a:r>
            <a:endParaRPr/>
          </a:p>
        </p:txBody>
      </p:sp>
      <p:sp>
        <p:nvSpPr>
          <p:cNvPr id="298" name="Google Shape;298;p2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10.1: Scenarios and Tools</a:t>
            </a:r>
            <a:endParaRPr/>
          </a:p>
        </p:txBody>
      </p:sp>
      <p:sp>
        <p:nvSpPr>
          <p:cNvPr id="299" name="Google Shape;299;p2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00" name="Google Shape;300;p26"/>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For each of the following scenarios, select the best tool for the job</a:t>
            </a:r>
            <a:endParaRPr/>
          </a:p>
        </p:txBody>
      </p:sp>
      <p:sp>
        <p:nvSpPr>
          <p:cNvPr id="301" name="Google Shape;301;p2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02" name="Google Shape;302;p26"/>
          <p:cNvSpPr txBox="1"/>
          <p:nvPr/>
        </p:nvSpPr>
        <p:spPr>
          <a:xfrm>
            <a:off x="457200" y="1676400"/>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You would like to model the classes in new program</a:t>
            </a:r>
            <a:endParaRPr/>
          </a:p>
        </p:txBody>
      </p:sp>
      <p:cxnSp>
        <p:nvCxnSpPr>
          <p:cNvPr id="303" name="Google Shape;303;p26"/>
          <p:cNvCxnSpPr>
            <a:stCxn id="302" idx="3"/>
            <a:endCxn id="293" idx="1"/>
          </p:cNvCxnSpPr>
          <p:nvPr/>
        </p:nvCxnSpPr>
        <p:spPr>
          <a:xfrm>
            <a:off x="4876800" y="1996440"/>
            <a:ext cx="1718100" cy="1966500"/>
          </a:xfrm>
          <a:prstGeom prst="straightConnector1">
            <a:avLst/>
          </a:prstGeom>
          <a:noFill/>
          <a:ln cap="flat" cmpd="sng" w="57150">
            <a:solidFill>
              <a:srgbClr val="5E83AC"/>
            </a:solidFill>
            <a:prstDash val="solid"/>
            <a:round/>
            <a:headEnd len="med" w="med" type="oval"/>
            <a:tailEnd len="med" w="med" type="oval"/>
          </a:ln>
        </p:spPr>
      </p:cxnSp>
      <p:sp>
        <p:nvSpPr>
          <p:cNvPr id="304" name="Google Shape;304;p26"/>
          <p:cNvSpPr txBox="1"/>
          <p:nvPr/>
        </p:nvSpPr>
        <p:spPr>
          <a:xfrm>
            <a:off x="457200" y="2454533"/>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business logic for a program is very complex involving many complex decision points</a:t>
            </a:r>
            <a:endParaRPr/>
          </a:p>
        </p:txBody>
      </p:sp>
      <p:cxnSp>
        <p:nvCxnSpPr>
          <p:cNvPr id="305" name="Google Shape;305;p26"/>
          <p:cNvCxnSpPr>
            <a:stCxn id="304" idx="3"/>
            <a:endCxn id="289" idx="1"/>
          </p:cNvCxnSpPr>
          <p:nvPr/>
        </p:nvCxnSpPr>
        <p:spPr>
          <a:xfrm flipH="1" rot="10800000">
            <a:off x="4876800" y="1905773"/>
            <a:ext cx="1718100" cy="868800"/>
          </a:xfrm>
          <a:prstGeom prst="straightConnector1">
            <a:avLst/>
          </a:prstGeom>
          <a:noFill/>
          <a:ln cap="flat" cmpd="sng" w="57150">
            <a:solidFill>
              <a:srgbClr val="5E83AC"/>
            </a:solidFill>
            <a:prstDash val="solid"/>
            <a:round/>
            <a:headEnd len="med" w="med" type="oval"/>
            <a:tailEnd len="med" w="med" type="oval"/>
          </a:ln>
        </p:spPr>
      </p:cxnSp>
      <p:sp>
        <p:nvSpPr>
          <p:cNvPr id="306" name="Google Shape;306;p26"/>
          <p:cNvSpPr txBox="1"/>
          <p:nvPr/>
        </p:nvSpPr>
        <p:spPr>
          <a:xfrm>
            <a:off x="457200" y="3232666"/>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You would like to figure out which functions are needed and how they call one another</a:t>
            </a:r>
            <a:endParaRPr/>
          </a:p>
        </p:txBody>
      </p:sp>
      <p:cxnSp>
        <p:nvCxnSpPr>
          <p:cNvPr id="307" name="Google Shape;307;p26"/>
          <p:cNvCxnSpPr>
            <a:stCxn id="306" idx="3"/>
            <a:endCxn id="291" idx="1"/>
          </p:cNvCxnSpPr>
          <p:nvPr/>
        </p:nvCxnSpPr>
        <p:spPr>
          <a:xfrm flipH="1" rot="10800000">
            <a:off x="4876800" y="2934406"/>
            <a:ext cx="1718100" cy="618300"/>
          </a:xfrm>
          <a:prstGeom prst="straightConnector1">
            <a:avLst/>
          </a:prstGeom>
          <a:noFill/>
          <a:ln cap="flat" cmpd="sng" w="57150">
            <a:solidFill>
              <a:srgbClr val="5E83AC"/>
            </a:solidFill>
            <a:prstDash val="solid"/>
            <a:round/>
            <a:headEnd len="med" w="med" type="oval"/>
            <a:tailEnd len="med" w="med" type="oval"/>
          </a:ln>
        </p:spPr>
      </p:cxnSp>
      <p:sp>
        <p:nvSpPr>
          <p:cNvPr id="308" name="Google Shape;308;p26"/>
          <p:cNvSpPr txBox="1"/>
          <p:nvPr/>
        </p:nvSpPr>
        <p:spPr>
          <a:xfrm>
            <a:off x="457200" y="4010799"/>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algorithm to organize a collection of items is very complex, needing several loops</a:t>
            </a:r>
            <a:endParaRPr/>
          </a:p>
        </p:txBody>
      </p:sp>
      <p:cxnSp>
        <p:nvCxnSpPr>
          <p:cNvPr id="309" name="Google Shape;309;p26"/>
          <p:cNvCxnSpPr>
            <a:stCxn id="308" idx="3"/>
            <a:endCxn id="290" idx="1"/>
          </p:cNvCxnSpPr>
          <p:nvPr/>
        </p:nvCxnSpPr>
        <p:spPr>
          <a:xfrm flipH="1" rot="10800000">
            <a:off x="4876800" y="2420139"/>
            <a:ext cx="1718100" cy="1910700"/>
          </a:xfrm>
          <a:prstGeom prst="straightConnector1">
            <a:avLst/>
          </a:prstGeom>
          <a:noFill/>
          <a:ln cap="flat" cmpd="sng" w="57150">
            <a:solidFill>
              <a:srgbClr val="5E83AC"/>
            </a:solidFill>
            <a:prstDash val="solid"/>
            <a:round/>
            <a:headEnd len="med" w="med" type="oval"/>
            <a:tailEnd len="med" w="med" type="oval"/>
          </a:ln>
        </p:spPr>
      </p:cxnSp>
      <p:sp>
        <p:nvSpPr>
          <p:cNvPr id="310" name="Google Shape;310;p26"/>
          <p:cNvSpPr txBox="1"/>
          <p:nvPr/>
        </p:nvSpPr>
        <p:spPr>
          <a:xfrm>
            <a:off x="457200" y="4788932"/>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You would like to model how user input flows through the system</a:t>
            </a:r>
            <a:endParaRPr/>
          </a:p>
        </p:txBody>
      </p:sp>
      <p:cxnSp>
        <p:nvCxnSpPr>
          <p:cNvPr id="311" name="Google Shape;311;p26"/>
          <p:cNvCxnSpPr>
            <a:stCxn id="310" idx="3"/>
            <a:endCxn id="292" idx="1"/>
          </p:cNvCxnSpPr>
          <p:nvPr/>
        </p:nvCxnSpPr>
        <p:spPr>
          <a:xfrm flipH="1" rot="10800000">
            <a:off x="4876800" y="3448472"/>
            <a:ext cx="1718100" cy="1660500"/>
          </a:xfrm>
          <a:prstGeom prst="straightConnector1">
            <a:avLst/>
          </a:prstGeom>
          <a:noFill/>
          <a:ln cap="flat" cmpd="sng" w="57150">
            <a:solidFill>
              <a:srgbClr val="5E83AC"/>
            </a:solidFill>
            <a:prstDash val="solid"/>
            <a:round/>
            <a:headEnd len="med" w="med" type="oval"/>
            <a:tailEnd len="med" w="med" type="oval"/>
          </a:ln>
        </p:spPr>
      </p:cxnSp>
      <p:sp>
        <p:nvSpPr>
          <p:cNvPr id="312" name="Google Shape;312;p26"/>
          <p:cNvSpPr txBox="1"/>
          <p:nvPr/>
        </p:nvSpPr>
        <p:spPr>
          <a:xfrm>
            <a:off x="457200" y="5567063"/>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Who calls this function and with what parameters?</a:t>
            </a:r>
            <a:endParaRPr/>
          </a:p>
        </p:txBody>
      </p:sp>
      <p:cxnSp>
        <p:nvCxnSpPr>
          <p:cNvPr id="313" name="Google Shape;313;p26"/>
          <p:cNvCxnSpPr>
            <a:stCxn id="312" idx="3"/>
            <a:endCxn id="291" idx="1"/>
          </p:cNvCxnSpPr>
          <p:nvPr/>
        </p:nvCxnSpPr>
        <p:spPr>
          <a:xfrm flipH="1" rot="10800000">
            <a:off x="4876800" y="2934503"/>
            <a:ext cx="1718100" cy="2952600"/>
          </a:xfrm>
          <a:prstGeom prst="straightConnector1">
            <a:avLst/>
          </a:prstGeom>
          <a:noFill/>
          <a:ln cap="flat" cmpd="sng" w="57150">
            <a:solidFill>
              <a:srgbClr val="5E83AC"/>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10.2: Structure Chart Elements</a:t>
            </a:r>
            <a:endParaRPr/>
          </a:p>
        </p:txBody>
      </p:sp>
      <p:sp>
        <p:nvSpPr>
          <p:cNvPr id="319" name="Google Shape;319;p2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20" name="Google Shape;320;p27"/>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Draw the various components of a structure chart</a:t>
            </a:r>
            <a:endParaRPr/>
          </a:p>
          <a:p>
            <a:pPr indent="-190500" lvl="0" marL="342900" rtl="0" algn="l">
              <a:spcBef>
                <a:spcPts val="2400"/>
              </a:spcBef>
              <a:spcAft>
                <a:spcPts val="0"/>
              </a:spcAft>
              <a:buSzPts val="2400"/>
              <a:buNone/>
            </a:pPr>
            <a:r>
              <a:t/>
            </a:r>
            <a:endParaRPr/>
          </a:p>
        </p:txBody>
      </p:sp>
      <p:sp>
        <p:nvSpPr>
          <p:cNvPr id="321" name="Google Shape;321;p2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22" name="Google Shape;322;p27"/>
          <p:cNvSpPr txBox="1"/>
          <p:nvPr/>
        </p:nvSpPr>
        <p:spPr>
          <a:xfrm>
            <a:off x="381000" y="1752600"/>
            <a:ext cx="2057400" cy="128016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Function A calls function B. It passes no parameters but expects a return value</a:t>
            </a:r>
            <a:endParaRPr/>
          </a:p>
        </p:txBody>
      </p:sp>
      <p:cxnSp>
        <p:nvCxnSpPr>
          <p:cNvPr id="323" name="Google Shape;323;p27"/>
          <p:cNvCxnSpPr>
            <a:stCxn id="322" idx="2"/>
          </p:cNvCxnSpPr>
          <p:nvPr/>
        </p:nvCxnSpPr>
        <p:spPr>
          <a:xfrm>
            <a:off x="1409700" y="3032760"/>
            <a:ext cx="2133600" cy="1023300"/>
          </a:xfrm>
          <a:prstGeom prst="straightConnector1">
            <a:avLst/>
          </a:prstGeom>
          <a:noFill/>
          <a:ln cap="flat" cmpd="sng" w="57150">
            <a:solidFill>
              <a:srgbClr val="5E83AC"/>
            </a:solidFill>
            <a:prstDash val="solid"/>
            <a:round/>
            <a:headEnd len="med" w="med" type="oval"/>
            <a:tailEnd len="med" w="med" type="oval"/>
          </a:ln>
        </p:spPr>
      </p:cxnSp>
      <p:sp>
        <p:nvSpPr>
          <p:cNvPr id="324" name="Google Shape;324;p27"/>
          <p:cNvSpPr txBox="1"/>
          <p:nvPr/>
        </p:nvSpPr>
        <p:spPr>
          <a:xfrm>
            <a:off x="2549053" y="1752600"/>
            <a:ext cx="2057400" cy="128016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Function A calls function B with no parameters passed between them</a:t>
            </a:r>
            <a:endParaRPr/>
          </a:p>
        </p:txBody>
      </p:sp>
      <p:cxnSp>
        <p:nvCxnSpPr>
          <p:cNvPr id="325" name="Google Shape;325;p27"/>
          <p:cNvCxnSpPr>
            <a:stCxn id="324" idx="2"/>
          </p:cNvCxnSpPr>
          <p:nvPr/>
        </p:nvCxnSpPr>
        <p:spPr>
          <a:xfrm>
            <a:off x="3577753" y="3032760"/>
            <a:ext cx="2181600" cy="1058400"/>
          </a:xfrm>
          <a:prstGeom prst="straightConnector1">
            <a:avLst/>
          </a:prstGeom>
          <a:noFill/>
          <a:ln cap="flat" cmpd="sng" w="57150">
            <a:solidFill>
              <a:srgbClr val="5E83AC"/>
            </a:solidFill>
            <a:prstDash val="solid"/>
            <a:round/>
            <a:headEnd len="med" w="med" type="oval"/>
            <a:tailEnd len="med" w="med" type="oval"/>
          </a:ln>
        </p:spPr>
      </p:cxnSp>
      <p:sp>
        <p:nvSpPr>
          <p:cNvPr id="326" name="Google Shape;326;p27"/>
          <p:cNvSpPr txBox="1"/>
          <p:nvPr/>
        </p:nvSpPr>
        <p:spPr>
          <a:xfrm>
            <a:off x="4717106" y="1752600"/>
            <a:ext cx="2057400" cy="128016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Function A calls function B. A passes B a parameter but does not expect a return value</a:t>
            </a:r>
            <a:endParaRPr/>
          </a:p>
        </p:txBody>
      </p:sp>
      <p:cxnSp>
        <p:nvCxnSpPr>
          <p:cNvPr id="327" name="Google Shape;327;p27"/>
          <p:cNvCxnSpPr>
            <a:stCxn id="326" idx="2"/>
          </p:cNvCxnSpPr>
          <p:nvPr/>
        </p:nvCxnSpPr>
        <p:spPr>
          <a:xfrm flipH="1">
            <a:off x="1409606" y="3032760"/>
            <a:ext cx="4336200" cy="1023300"/>
          </a:xfrm>
          <a:prstGeom prst="straightConnector1">
            <a:avLst/>
          </a:prstGeom>
          <a:noFill/>
          <a:ln cap="flat" cmpd="sng" w="57150">
            <a:solidFill>
              <a:srgbClr val="5E83AC"/>
            </a:solidFill>
            <a:prstDash val="solid"/>
            <a:round/>
            <a:headEnd len="med" w="med" type="oval"/>
            <a:tailEnd len="med" w="med" type="oval"/>
          </a:ln>
        </p:spPr>
      </p:cxnSp>
      <p:sp>
        <p:nvSpPr>
          <p:cNvPr id="328" name="Google Shape;328;p27"/>
          <p:cNvSpPr txBox="1"/>
          <p:nvPr/>
        </p:nvSpPr>
        <p:spPr>
          <a:xfrm>
            <a:off x="6885159" y="1752600"/>
            <a:ext cx="2057400" cy="128016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Function A calls function B. A passes a parameter to B and expects a return value.</a:t>
            </a:r>
            <a:endParaRPr/>
          </a:p>
        </p:txBody>
      </p:sp>
      <p:cxnSp>
        <p:nvCxnSpPr>
          <p:cNvPr id="329" name="Google Shape;329;p27"/>
          <p:cNvCxnSpPr>
            <a:stCxn id="328" idx="2"/>
          </p:cNvCxnSpPr>
          <p:nvPr/>
        </p:nvCxnSpPr>
        <p:spPr>
          <a:xfrm flipH="1">
            <a:off x="7907259" y="3032760"/>
            <a:ext cx="6600" cy="1031400"/>
          </a:xfrm>
          <a:prstGeom prst="straightConnector1">
            <a:avLst/>
          </a:prstGeom>
          <a:noFill/>
          <a:ln cap="flat" cmpd="sng" w="57150">
            <a:solidFill>
              <a:srgbClr val="5E83AC"/>
            </a:solidFill>
            <a:prstDash val="solid"/>
            <a:round/>
            <a:headEnd len="med" w="med" type="oval"/>
            <a:tailEnd len="med" w="med" type="oval"/>
          </a:ln>
        </p:spPr>
      </p:cxnSp>
      <p:sp>
        <p:nvSpPr>
          <p:cNvPr id="330" name="Google Shape;330;p27"/>
          <p:cNvSpPr/>
          <p:nvPr/>
        </p:nvSpPr>
        <p:spPr>
          <a:xfrm>
            <a:off x="990600" y="4201527"/>
            <a:ext cx="762000" cy="381000"/>
          </a:xfrm>
          <a:prstGeom prst="roundRect">
            <a:avLst>
              <a:gd fmla="val 16667" name="adj"/>
            </a:avLst>
          </a:prstGeom>
          <a:solidFill>
            <a:schemeClr val="lt1"/>
          </a:solid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a:t>
            </a:r>
            <a:endParaRPr/>
          </a:p>
        </p:txBody>
      </p:sp>
      <p:sp>
        <p:nvSpPr>
          <p:cNvPr id="331" name="Google Shape;331;p27"/>
          <p:cNvSpPr/>
          <p:nvPr/>
        </p:nvSpPr>
        <p:spPr>
          <a:xfrm>
            <a:off x="991274" y="4928764"/>
            <a:ext cx="762000" cy="381000"/>
          </a:xfrm>
          <a:prstGeom prst="roundRect">
            <a:avLst>
              <a:gd fmla="val 16667" name="adj"/>
            </a:avLst>
          </a:prstGeom>
          <a:solidFill>
            <a:schemeClr val="lt1"/>
          </a:solid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a:t>
            </a:r>
            <a:endParaRPr/>
          </a:p>
        </p:txBody>
      </p:sp>
      <p:cxnSp>
        <p:nvCxnSpPr>
          <p:cNvPr id="332" name="Google Shape;332;p27"/>
          <p:cNvCxnSpPr>
            <a:stCxn id="330" idx="2"/>
            <a:endCxn id="331" idx="0"/>
          </p:cNvCxnSpPr>
          <p:nvPr/>
        </p:nvCxnSpPr>
        <p:spPr>
          <a:xfrm>
            <a:off x="1371600" y="4582527"/>
            <a:ext cx="600" cy="346200"/>
          </a:xfrm>
          <a:prstGeom prst="straightConnector1">
            <a:avLst/>
          </a:prstGeom>
          <a:noFill/>
          <a:ln cap="flat" cmpd="sng" w="38100">
            <a:solidFill>
              <a:schemeClr val="dk1"/>
            </a:solidFill>
            <a:prstDash val="solid"/>
            <a:round/>
            <a:headEnd len="sm" w="sm" type="none"/>
            <a:tailEnd len="med" w="med" type="triangle"/>
          </a:ln>
        </p:spPr>
      </p:cxnSp>
      <p:sp>
        <p:nvSpPr>
          <p:cNvPr id="333" name="Google Shape;333;p27"/>
          <p:cNvSpPr/>
          <p:nvPr/>
        </p:nvSpPr>
        <p:spPr>
          <a:xfrm>
            <a:off x="3196753" y="4199996"/>
            <a:ext cx="762000" cy="381000"/>
          </a:xfrm>
          <a:prstGeom prst="roundRect">
            <a:avLst>
              <a:gd fmla="val 16667" name="adj"/>
            </a:avLst>
          </a:prstGeom>
          <a:solidFill>
            <a:schemeClr val="lt1"/>
          </a:solid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a:t>
            </a:r>
            <a:endParaRPr/>
          </a:p>
        </p:txBody>
      </p:sp>
      <p:sp>
        <p:nvSpPr>
          <p:cNvPr id="334" name="Google Shape;334;p27"/>
          <p:cNvSpPr/>
          <p:nvPr/>
        </p:nvSpPr>
        <p:spPr>
          <a:xfrm>
            <a:off x="3197427" y="4927233"/>
            <a:ext cx="762000" cy="381000"/>
          </a:xfrm>
          <a:prstGeom prst="roundRect">
            <a:avLst>
              <a:gd fmla="val 16667" name="adj"/>
            </a:avLst>
          </a:prstGeom>
          <a:solidFill>
            <a:schemeClr val="lt1"/>
          </a:solid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a:t>
            </a:r>
            <a:endParaRPr/>
          </a:p>
        </p:txBody>
      </p:sp>
      <p:cxnSp>
        <p:nvCxnSpPr>
          <p:cNvPr id="335" name="Google Shape;335;p27"/>
          <p:cNvCxnSpPr>
            <a:stCxn id="333" idx="2"/>
            <a:endCxn id="334" idx="0"/>
          </p:cNvCxnSpPr>
          <p:nvPr/>
        </p:nvCxnSpPr>
        <p:spPr>
          <a:xfrm>
            <a:off x="3577753" y="4580996"/>
            <a:ext cx="600" cy="346200"/>
          </a:xfrm>
          <a:prstGeom prst="straightConnector1">
            <a:avLst/>
          </a:prstGeom>
          <a:noFill/>
          <a:ln cap="flat" cmpd="sng" w="38100">
            <a:solidFill>
              <a:schemeClr val="dk1"/>
            </a:solidFill>
            <a:prstDash val="solid"/>
            <a:round/>
            <a:headEnd len="med" w="med" type="triangle"/>
            <a:tailEnd len="sm" w="sm" type="none"/>
          </a:ln>
        </p:spPr>
      </p:cxnSp>
      <p:sp>
        <p:nvSpPr>
          <p:cNvPr id="336" name="Google Shape;336;p27"/>
          <p:cNvSpPr/>
          <p:nvPr/>
        </p:nvSpPr>
        <p:spPr>
          <a:xfrm>
            <a:off x="5402906" y="4226889"/>
            <a:ext cx="762000" cy="381000"/>
          </a:xfrm>
          <a:prstGeom prst="roundRect">
            <a:avLst>
              <a:gd fmla="val 16667" name="adj"/>
            </a:avLst>
          </a:prstGeom>
          <a:solidFill>
            <a:schemeClr val="lt1"/>
          </a:solid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a:t>
            </a:r>
            <a:endParaRPr/>
          </a:p>
        </p:txBody>
      </p:sp>
      <p:sp>
        <p:nvSpPr>
          <p:cNvPr id="337" name="Google Shape;337;p27"/>
          <p:cNvSpPr/>
          <p:nvPr/>
        </p:nvSpPr>
        <p:spPr>
          <a:xfrm>
            <a:off x="5403580" y="4954126"/>
            <a:ext cx="762000" cy="381000"/>
          </a:xfrm>
          <a:prstGeom prst="roundRect">
            <a:avLst>
              <a:gd fmla="val 16667" name="adj"/>
            </a:avLst>
          </a:prstGeom>
          <a:solidFill>
            <a:schemeClr val="lt1"/>
          </a:solid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a:t>
            </a:r>
            <a:endParaRPr/>
          </a:p>
        </p:txBody>
      </p:sp>
      <p:cxnSp>
        <p:nvCxnSpPr>
          <p:cNvPr id="338" name="Google Shape;338;p27"/>
          <p:cNvCxnSpPr>
            <a:stCxn id="336" idx="2"/>
            <a:endCxn id="337" idx="0"/>
          </p:cNvCxnSpPr>
          <p:nvPr/>
        </p:nvCxnSpPr>
        <p:spPr>
          <a:xfrm>
            <a:off x="5783906" y="4607889"/>
            <a:ext cx="600" cy="346200"/>
          </a:xfrm>
          <a:prstGeom prst="straightConnector1">
            <a:avLst/>
          </a:prstGeom>
          <a:noFill/>
          <a:ln cap="flat" cmpd="sng" w="38100">
            <a:solidFill>
              <a:schemeClr val="dk1"/>
            </a:solidFill>
            <a:prstDash val="solid"/>
            <a:round/>
            <a:headEnd len="sm" w="sm" type="none"/>
            <a:tailEnd len="sm" w="sm" type="none"/>
          </a:ln>
        </p:spPr>
      </p:cxnSp>
      <p:sp>
        <p:nvSpPr>
          <p:cNvPr id="339" name="Google Shape;339;p27"/>
          <p:cNvSpPr/>
          <p:nvPr/>
        </p:nvSpPr>
        <p:spPr>
          <a:xfrm>
            <a:off x="7532859" y="4226889"/>
            <a:ext cx="762000" cy="381000"/>
          </a:xfrm>
          <a:prstGeom prst="roundRect">
            <a:avLst>
              <a:gd fmla="val 16667" name="adj"/>
            </a:avLst>
          </a:prstGeom>
          <a:solidFill>
            <a:schemeClr val="lt1"/>
          </a:solid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a:t>
            </a:r>
            <a:endParaRPr/>
          </a:p>
        </p:txBody>
      </p:sp>
      <p:sp>
        <p:nvSpPr>
          <p:cNvPr id="340" name="Google Shape;340;p27"/>
          <p:cNvSpPr/>
          <p:nvPr/>
        </p:nvSpPr>
        <p:spPr>
          <a:xfrm>
            <a:off x="7533533" y="4954126"/>
            <a:ext cx="762000" cy="381000"/>
          </a:xfrm>
          <a:prstGeom prst="roundRect">
            <a:avLst>
              <a:gd fmla="val 16667" name="adj"/>
            </a:avLst>
          </a:prstGeom>
          <a:solidFill>
            <a:schemeClr val="lt1"/>
          </a:solid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a:t>
            </a:r>
            <a:endParaRPr/>
          </a:p>
        </p:txBody>
      </p:sp>
      <p:cxnSp>
        <p:nvCxnSpPr>
          <p:cNvPr id="341" name="Google Shape;341;p27"/>
          <p:cNvCxnSpPr/>
          <p:nvPr/>
        </p:nvCxnSpPr>
        <p:spPr>
          <a:xfrm>
            <a:off x="7772400" y="4607124"/>
            <a:ext cx="674" cy="346237"/>
          </a:xfrm>
          <a:prstGeom prst="straightConnector1">
            <a:avLst/>
          </a:prstGeom>
          <a:noFill/>
          <a:ln cap="flat" cmpd="sng" w="38100">
            <a:solidFill>
              <a:schemeClr val="dk1"/>
            </a:solidFill>
            <a:prstDash val="solid"/>
            <a:round/>
            <a:headEnd len="sm" w="sm" type="none"/>
            <a:tailEnd len="med" w="med" type="triangle"/>
          </a:ln>
        </p:spPr>
      </p:cxnSp>
      <p:cxnSp>
        <p:nvCxnSpPr>
          <p:cNvPr id="342" name="Google Shape;342;p27"/>
          <p:cNvCxnSpPr/>
          <p:nvPr/>
        </p:nvCxnSpPr>
        <p:spPr>
          <a:xfrm>
            <a:off x="8012973" y="4580996"/>
            <a:ext cx="674" cy="346237"/>
          </a:xfrm>
          <a:prstGeom prst="straightConnector1">
            <a:avLst/>
          </a:prstGeom>
          <a:noFill/>
          <a:ln cap="flat" cmpd="sng" w="38100">
            <a:solidFill>
              <a:schemeClr val="dk1"/>
            </a:solidFill>
            <a:prstDash val="solid"/>
            <a:round/>
            <a:headEnd len="med" w="med" type="triangle"/>
            <a:tailEnd len="sm" w="sm" type="none"/>
          </a:ln>
        </p:spPr>
      </p:cxnSp>
      <p:sp>
        <p:nvSpPr>
          <p:cNvPr id="343" name="Google Shape;343;p27"/>
          <p:cNvSpPr txBox="1"/>
          <p:nvPr/>
        </p:nvSpPr>
        <p:spPr>
          <a:xfrm>
            <a:off x="1361184" y="4609615"/>
            <a:ext cx="4860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label</a:t>
            </a:r>
            <a:endParaRPr/>
          </a:p>
        </p:txBody>
      </p:sp>
      <p:sp>
        <p:nvSpPr>
          <p:cNvPr id="344" name="Google Shape;344;p27"/>
          <p:cNvSpPr txBox="1"/>
          <p:nvPr/>
        </p:nvSpPr>
        <p:spPr>
          <a:xfrm>
            <a:off x="3619936" y="4624872"/>
            <a:ext cx="4860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label</a:t>
            </a:r>
            <a:endParaRPr/>
          </a:p>
        </p:txBody>
      </p:sp>
      <p:sp>
        <p:nvSpPr>
          <p:cNvPr id="345" name="Google Shape;345;p27"/>
          <p:cNvSpPr txBox="1"/>
          <p:nvPr/>
        </p:nvSpPr>
        <p:spPr>
          <a:xfrm>
            <a:off x="8007731" y="4648332"/>
            <a:ext cx="4860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label</a:t>
            </a:r>
            <a:endParaRPr/>
          </a:p>
        </p:txBody>
      </p:sp>
      <p:sp>
        <p:nvSpPr>
          <p:cNvPr id="346" name="Google Shape;346;p27"/>
          <p:cNvSpPr txBox="1"/>
          <p:nvPr/>
        </p:nvSpPr>
        <p:spPr>
          <a:xfrm>
            <a:off x="7276065" y="4624788"/>
            <a:ext cx="4860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label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0"/>
          <p:cNvSpPr txBox="1"/>
          <p:nvPr/>
        </p:nvSpPr>
        <p:spPr>
          <a:xfrm>
            <a:off x="914400" y="1600200"/>
            <a:ext cx="5562600" cy="2516073"/>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50" u="none" cap="none" strike="noStrike">
                <a:solidFill>
                  <a:schemeClr val="lt1"/>
                </a:solidFill>
                <a:latin typeface="Consolas"/>
                <a:ea typeface="Consolas"/>
                <a:cs typeface="Consolas"/>
                <a:sym typeface="Consolas"/>
              </a:rPr>
              <a:t>Enter 'q' to suspend your game. Otherwise, enter a number from 1 to 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where the following numbers correspond to the locations on the grid: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1 | 2 | 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4 | 5 | 6</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7 | 8 | 9</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The current board is: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X&gt;</a:t>
            </a:r>
            <a:endParaRPr/>
          </a:p>
        </p:txBody>
      </p:sp>
      <p:sp>
        <p:nvSpPr>
          <p:cNvPr id="100" name="Google Shape;100;p10"/>
          <p:cNvSpPr txBox="1"/>
          <p:nvPr/>
        </p:nvSpPr>
        <p:spPr>
          <a:xfrm>
            <a:off x="914400" y="1600200"/>
            <a:ext cx="5562600" cy="3485570"/>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Enter 'q' to suspend your game. Otherwise, enter a number from 1 to 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where the following numbers correspond to the locations on the grid: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1 | 2 | 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4 | 5 | 6</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7 | 8 | 9</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The current board is: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X&gt; 5</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X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O&gt;</a:t>
            </a:r>
            <a:endParaRPr/>
          </a:p>
        </p:txBody>
      </p:sp>
      <p:sp>
        <p:nvSpPr>
          <p:cNvPr id="101" name="Google Shape;101;p10"/>
          <p:cNvSpPr txBox="1"/>
          <p:nvPr>
            <p:ph idx="1" type="body"/>
          </p:nvPr>
        </p:nvSpPr>
        <p:spPr>
          <a:xfrm>
            <a:off x="304800" y="1143000"/>
            <a:ext cx="8534400" cy="60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Write a program to represent the Tic-Tac-Toe game..</a:t>
            </a:r>
            <a:endParaRPr/>
          </a:p>
        </p:txBody>
      </p:sp>
      <p:sp>
        <p:nvSpPr>
          <p:cNvPr id="102" name="Google Shape;102;p1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3" name="Google Shape;103;p1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01: Tic-Tac-Toe</a:t>
            </a:r>
            <a:endParaRPr/>
          </a:p>
        </p:txBody>
      </p:sp>
      <p:sp>
        <p:nvSpPr>
          <p:cNvPr id="104" name="Google Shape;104;p10"/>
          <p:cNvSpPr txBox="1"/>
          <p:nvPr>
            <p:ph idx="2" type="body"/>
          </p:nvPr>
        </p:nvSpPr>
        <p:spPr>
          <a:xfrm>
            <a:off x="-2540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05" name="Google Shape;105;p10"/>
          <p:cNvSpPr txBox="1"/>
          <p:nvPr>
            <p:ph idx="3" type="body"/>
          </p:nvPr>
        </p:nvSpPr>
        <p:spPr>
          <a:xfrm>
            <a:off x="-25400" y="6684580"/>
            <a:ext cx="8534400" cy="228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10.3: Structure Chart Errors </a:t>
            </a:r>
            <a:endParaRPr/>
          </a:p>
        </p:txBody>
      </p:sp>
      <p:sp>
        <p:nvSpPr>
          <p:cNvPr id="352" name="Google Shape;352;p2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53" name="Google Shape;353;p28"/>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200"/>
              <a:buNone/>
            </a:pPr>
            <a:r>
              <a:rPr lang="en-US" sz="2200"/>
              <a:t>Identify which rules if any are broken in the following structure chart.</a:t>
            </a:r>
            <a:endParaRPr/>
          </a:p>
        </p:txBody>
      </p:sp>
      <p:sp>
        <p:nvSpPr>
          <p:cNvPr id="354" name="Google Shape;354;p2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55" name="Google Shape;355;p28"/>
          <p:cNvPicPr preferRelativeResize="0"/>
          <p:nvPr/>
        </p:nvPicPr>
        <p:blipFill rotWithShape="1">
          <a:blip r:embed="rId3">
            <a:alphaModFix/>
          </a:blip>
          <a:srcRect b="0" l="0" r="0" t="0"/>
          <a:stretch/>
        </p:blipFill>
        <p:spPr>
          <a:xfrm>
            <a:off x="4274311" y="2649185"/>
            <a:ext cx="4564889" cy="2261070"/>
          </a:xfrm>
          <a:prstGeom prst="rect">
            <a:avLst/>
          </a:prstGeom>
          <a:noFill/>
          <a:ln>
            <a:noFill/>
          </a:ln>
        </p:spPr>
      </p:pic>
      <p:sp>
        <p:nvSpPr>
          <p:cNvPr id="356" name="Google Shape;356;p28"/>
          <p:cNvSpPr txBox="1"/>
          <p:nvPr/>
        </p:nvSpPr>
        <p:spPr>
          <a:xfrm>
            <a:off x="304800" y="1981200"/>
            <a:ext cx="3501154" cy="52322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10.1: The nodes of a structure chart are functions</a:t>
            </a:r>
            <a:endParaRPr/>
          </a:p>
        </p:txBody>
      </p:sp>
      <p:cxnSp>
        <p:nvCxnSpPr>
          <p:cNvPr id="357" name="Google Shape;357;p28"/>
          <p:cNvCxnSpPr>
            <a:stCxn id="356" idx="3"/>
          </p:cNvCxnSpPr>
          <p:nvPr/>
        </p:nvCxnSpPr>
        <p:spPr>
          <a:xfrm>
            <a:off x="3805954" y="2242810"/>
            <a:ext cx="2213700" cy="2523300"/>
          </a:xfrm>
          <a:prstGeom prst="straightConnector1">
            <a:avLst/>
          </a:prstGeom>
          <a:noFill/>
          <a:ln cap="flat" cmpd="sng" w="57150">
            <a:solidFill>
              <a:srgbClr val="5E83AC"/>
            </a:solidFill>
            <a:prstDash val="solid"/>
            <a:round/>
            <a:headEnd len="med" w="med" type="oval"/>
            <a:tailEnd len="med" w="med" type="oval"/>
          </a:ln>
        </p:spPr>
      </p:cxnSp>
      <p:sp>
        <p:nvSpPr>
          <p:cNvPr id="358" name="Google Shape;358;p28"/>
          <p:cNvSpPr txBox="1"/>
          <p:nvPr/>
        </p:nvSpPr>
        <p:spPr>
          <a:xfrm>
            <a:off x="304800" y="2707645"/>
            <a:ext cx="3501154" cy="52322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10.2: Structure charts only represent how functions call each other</a:t>
            </a:r>
            <a:endParaRPr/>
          </a:p>
        </p:txBody>
      </p:sp>
      <p:cxnSp>
        <p:nvCxnSpPr>
          <p:cNvPr id="359" name="Google Shape;359;p28"/>
          <p:cNvCxnSpPr>
            <a:stCxn id="358" idx="3"/>
          </p:cNvCxnSpPr>
          <p:nvPr/>
        </p:nvCxnSpPr>
        <p:spPr>
          <a:xfrm>
            <a:off x="3805954" y="2969255"/>
            <a:ext cx="2137500" cy="1363800"/>
          </a:xfrm>
          <a:prstGeom prst="straightConnector1">
            <a:avLst/>
          </a:prstGeom>
          <a:noFill/>
          <a:ln cap="flat" cmpd="sng" w="57150">
            <a:solidFill>
              <a:srgbClr val="5E83AC"/>
            </a:solidFill>
            <a:prstDash val="solid"/>
            <a:round/>
            <a:headEnd len="med" w="med" type="oval"/>
            <a:tailEnd len="med" w="med" type="oval"/>
          </a:ln>
        </p:spPr>
      </p:cxnSp>
      <p:sp>
        <p:nvSpPr>
          <p:cNvPr id="360" name="Google Shape;360;p28"/>
          <p:cNvSpPr txBox="1"/>
          <p:nvPr/>
        </p:nvSpPr>
        <p:spPr>
          <a:xfrm>
            <a:off x="304800" y="3434090"/>
            <a:ext cx="3501154" cy="52322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10.3: Program execution starts at the top of the graph</a:t>
            </a:r>
            <a:endParaRPr/>
          </a:p>
        </p:txBody>
      </p:sp>
      <p:cxnSp>
        <p:nvCxnSpPr>
          <p:cNvPr id="361" name="Google Shape;361;p28"/>
          <p:cNvCxnSpPr>
            <a:stCxn id="360" idx="3"/>
          </p:cNvCxnSpPr>
          <p:nvPr/>
        </p:nvCxnSpPr>
        <p:spPr>
          <a:xfrm flipH="1" rot="10800000">
            <a:off x="3805954" y="2831100"/>
            <a:ext cx="1138200" cy="864600"/>
          </a:xfrm>
          <a:prstGeom prst="straightConnector1">
            <a:avLst/>
          </a:prstGeom>
          <a:noFill/>
          <a:ln cap="flat" cmpd="sng" w="57150">
            <a:solidFill>
              <a:srgbClr val="5E83AC"/>
            </a:solidFill>
            <a:prstDash val="solid"/>
            <a:round/>
            <a:headEnd len="med" w="med" type="oval"/>
            <a:tailEnd len="med" w="med" type="oval"/>
          </a:ln>
        </p:spPr>
      </p:cxnSp>
      <p:sp>
        <p:nvSpPr>
          <p:cNvPr id="362" name="Google Shape;362;p28"/>
          <p:cNvSpPr txBox="1"/>
          <p:nvPr/>
        </p:nvSpPr>
        <p:spPr>
          <a:xfrm>
            <a:off x="304800" y="4160535"/>
            <a:ext cx="3501154" cy="52322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10.4: When a caller invokes a callee, control returns to the caller when finished</a:t>
            </a:r>
            <a:endParaRPr/>
          </a:p>
        </p:txBody>
      </p:sp>
      <p:cxnSp>
        <p:nvCxnSpPr>
          <p:cNvPr id="363" name="Google Shape;363;p28"/>
          <p:cNvCxnSpPr>
            <a:stCxn id="362" idx="3"/>
          </p:cNvCxnSpPr>
          <p:nvPr/>
        </p:nvCxnSpPr>
        <p:spPr>
          <a:xfrm flipH="1" rot="10800000">
            <a:off x="3805954" y="3934045"/>
            <a:ext cx="2137500" cy="488100"/>
          </a:xfrm>
          <a:prstGeom prst="straightConnector1">
            <a:avLst/>
          </a:prstGeom>
          <a:noFill/>
          <a:ln cap="flat" cmpd="sng" w="57150">
            <a:solidFill>
              <a:srgbClr val="5E83AC"/>
            </a:solidFill>
            <a:prstDash val="solid"/>
            <a:round/>
            <a:headEnd len="med" w="med" type="oval"/>
            <a:tailEnd len="med" w="med" type="oval"/>
          </a:ln>
        </p:spPr>
      </p:cxnSp>
      <p:sp>
        <p:nvSpPr>
          <p:cNvPr id="364" name="Google Shape;364;p28"/>
          <p:cNvSpPr txBox="1"/>
          <p:nvPr/>
        </p:nvSpPr>
        <p:spPr>
          <a:xfrm>
            <a:off x="304800" y="4886980"/>
            <a:ext cx="3501154" cy="52322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Rule 10.5: Every caller must provide the same parameters to a given callee</a:t>
            </a:r>
            <a:endParaRPr sz="1400">
              <a:solidFill>
                <a:schemeClr val="dk1"/>
              </a:solidFill>
              <a:latin typeface="Arial"/>
              <a:ea typeface="Arial"/>
              <a:cs typeface="Arial"/>
              <a:sym typeface="Arial"/>
            </a:endParaRPr>
          </a:p>
        </p:txBody>
      </p:sp>
      <p:cxnSp>
        <p:nvCxnSpPr>
          <p:cNvPr id="365" name="Google Shape;365;p28"/>
          <p:cNvCxnSpPr>
            <a:stCxn id="364" idx="3"/>
          </p:cNvCxnSpPr>
          <p:nvPr/>
        </p:nvCxnSpPr>
        <p:spPr>
          <a:xfrm flipH="1" rot="10800000">
            <a:off x="3805954" y="4625390"/>
            <a:ext cx="3966300" cy="523200"/>
          </a:xfrm>
          <a:prstGeom prst="straightConnector1">
            <a:avLst/>
          </a:prstGeom>
          <a:noFill/>
          <a:ln cap="flat" cmpd="sng" w="57150">
            <a:solidFill>
              <a:srgbClr val="5E83AC"/>
            </a:solidFill>
            <a:prstDash val="solid"/>
            <a:round/>
            <a:headEnd len="med" w="med" type="oval"/>
            <a:tailEnd len="med" w="med" type="oval"/>
          </a:ln>
        </p:spPr>
      </p:cxnSp>
      <p:sp>
        <p:nvSpPr>
          <p:cNvPr id="366" name="Google Shape;366;p28"/>
          <p:cNvSpPr/>
          <p:nvPr/>
        </p:nvSpPr>
        <p:spPr>
          <a:xfrm>
            <a:off x="5029200" y="1736885"/>
            <a:ext cx="2667000" cy="367855"/>
          </a:xfrm>
          <a:prstGeom prst="rect">
            <a:avLst/>
          </a:prstGeom>
          <a:gradFill>
            <a:gsLst>
              <a:gs pos="0">
                <a:srgbClr val="FF8B68"/>
              </a:gs>
              <a:gs pos="25000">
                <a:srgbClr val="FF906F"/>
              </a:gs>
              <a:gs pos="100000">
                <a:srgbClr val="FFC9B9"/>
              </a:gs>
            </a:gsLst>
            <a:lin ang="16200000" scaled="0"/>
          </a:gradFill>
          <a:ln cap="flat" cmpd="sng" w="9525">
            <a:solidFill>
              <a:srgbClr val="F7530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Rule not broken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aphicFrame>
        <p:nvGraphicFramePr>
          <p:cNvPr id="371" name="Google Shape;371;p29"/>
          <p:cNvGraphicFramePr/>
          <p:nvPr/>
        </p:nvGraphicFramePr>
        <p:xfrm>
          <a:off x="381000" y="1676400"/>
          <a:ext cx="3000000" cy="3000000"/>
        </p:xfrm>
        <a:graphic>
          <a:graphicData uri="http://schemas.openxmlformats.org/drawingml/2006/table">
            <a:tbl>
              <a:tblPr bandRow="1" firstRow="1">
                <a:noFill/>
                <a:tableStyleId>{CA50B983-B64A-4C9A-8AA7-FD9DDE83DDFE}</a:tableStyleId>
              </a:tblPr>
              <a:tblGrid>
                <a:gridCol w="3429000"/>
              </a:tblGrid>
              <a:tr h="326950">
                <a:tc>
                  <a:txBody>
                    <a:bodyPr/>
                    <a:lstStyle/>
                    <a:p>
                      <a:pPr indent="0" lvl="0" marL="0" marR="0" rtl="0" algn="l">
                        <a:lnSpc>
                          <a:spcPct val="107000"/>
                        </a:lnSpc>
                        <a:spcBef>
                          <a:spcPts val="0"/>
                        </a:spcBef>
                        <a:spcAft>
                          <a:spcPts val="0"/>
                        </a:spcAft>
                        <a:buNone/>
                      </a:pPr>
                      <a:r>
                        <a:rPr lang="en-US" sz="1400"/>
                        <a:t>Fact or Fiction</a:t>
                      </a:r>
                      <a:endParaRPr b="1" sz="1400">
                        <a:solidFill>
                          <a:srgbClr val="1D4D81"/>
                        </a:solidFill>
                        <a:latin typeface="Calibri"/>
                        <a:ea typeface="Calibri"/>
                        <a:cs typeface="Calibri"/>
                        <a:sym typeface="Calibri"/>
                      </a:endParaRPr>
                    </a:p>
                  </a:txBody>
                  <a:tcPr marT="45725" marB="45725" marR="91450" marL="91450"/>
                </a:tc>
              </a:tr>
              <a:tr h="650900">
                <a:tc>
                  <a:txBody>
                    <a:bodyPr/>
                    <a:lstStyle/>
                    <a:p>
                      <a:pPr indent="0" lvl="0" marL="0" marR="0" rtl="0" algn="l">
                        <a:lnSpc>
                          <a:spcPct val="107000"/>
                        </a:lnSpc>
                        <a:spcBef>
                          <a:spcPts val="0"/>
                        </a:spcBef>
                        <a:spcAft>
                          <a:spcPts val="0"/>
                        </a:spcAft>
                        <a:buNone/>
                      </a:pPr>
                      <a:r>
                        <a:rPr lang="en-US" sz="1600"/>
                        <a:t>Lines represent how functions call each other</a:t>
                      </a:r>
                      <a:endParaRPr sz="1400">
                        <a:latin typeface="Calibri"/>
                        <a:ea typeface="Calibri"/>
                        <a:cs typeface="Calibri"/>
                        <a:sym typeface="Calibri"/>
                      </a:endParaRPr>
                    </a:p>
                  </a:txBody>
                  <a:tcPr marT="45725" marB="45725" marR="91450" marL="91450" anchor="ctr"/>
                </a:tc>
              </a:tr>
              <a:tr h="650900">
                <a:tc>
                  <a:txBody>
                    <a:bodyPr/>
                    <a:lstStyle/>
                    <a:p>
                      <a:pPr indent="0" lvl="0" marL="0" marR="0" rtl="0" algn="l">
                        <a:lnSpc>
                          <a:spcPct val="107000"/>
                        </a:lnSpc>
                        <a:spcBef>
                          <a:spcPts val="0"/>
                        </a:spcBef>
                        <a:spcAft>
                          <a:spcPts val="0"/>
                        </a:spcAft>
                        <a:buNone/>
                      </a:pPr>
                      <a:r>
                        <a:rPr lang="en-US" sz="1600"/>
                        <a:t>Ovals represent start/stop locations in the algorithm</a:t>
                      </a:r>
                      <a:endParaRPr sz="1600">
                        <a:latin typeface="Calibri"/>
                        <a:ea typeface="Calibri"/>
                        <a:cs typeface="Calibri"/>
                        <a:sym typeface="Calibri"/>
                      </a:endParaRPr>
                    </a:p>
                  </a:txBody>
                  <a:tcPr marT="45725" marB="45725" marR="91450" marL="91450" anchor="ctr"/>
                </a:tc>
              </a:tr>
              <a:tr h="650900">
                <a:tc>
                  <a:txBody>
                    <a:bodyPr/>
                    <a:lstStyle/>
                    <a:p>
                      <a:pPr indent="0" lvl="0" marL="0" marR="0" rtl="0" algn="l">
                        <a:lnSpc>
                          <a:spcPct val="107000"/>
                        </a:lnSpc>
                        <a:spcBef>
                          <a:spcPts val="0"/>
                        </a:spcBef>
                        <a:spcAft>
                          <a:spcPts val="0"/>
                        </a:spcAft>
                        <a:buNone/>
                      </a:pPr>
                      <a:r>
                        <a:rPr lang="en-US" sz="1600"/>
                        <a:t>Structure charts represent the development viewpoint</a:t>
                      </a:r>
                      <a:endParaRPr sz="1600">
                        <a:latin typeface="Calibri"/>
                        <a:ea typeface="Calibri"/>
                        <a:cs typeface="Calibri"/>
                        <a:sym typeface="Calibri"/>
                      </a:endParaRPr>
                    </a:p>
                  </a:txBody>
                  <a:tcPr marT="45725" marB="45725" marR="91450" marL="91450" anchor="ctr"/>
                </a:tc>
              </a:tr>
              <a:tr h="650900">
                <a:tc>
                  <a:txBody>
                    <a:bodyPr/>
                    <a:lstStyle/>
                    <a:p>
                      <a:pPr indent="0" lvl="0" marL="0" marR="0" rtl="0" algn="l">
                        <a:lnSpc>
                          <a:spcPct val="107000"/>
                        </a:lnSpc>
                        <a:spcBef>
                          <a:spcPts val="0"/>
                        </a:spcBef>
                        <a:spcAft>
                          <a:spcPts val="0"/>
                        </a:spcAft>
                        <a:buNone/>
                      </a:pPr>
                      <a:r>
                        <a:rPr lang="en-US" sz="1600"/>
                        <a:t>The labels next to arrows can represent decision options</a:t>
                      </a:r>
                      <a:endParaRPr sz="1600">
                        <a:latin typeface="Calibri"/>
                        <a:ea typeface="Calibri"/>
                        <a:cs typeface="Calibri"/>
                        <a:sym typeface="Calibri"/>
                      </a:endParaRPr>
                    </a:p>
                  </a:txBody>
                  <a:tcPr marT="45725" marB="45725" marR="91450" marL="91450" anchor="ctr"/>
                </a:tc>
              </a:tr>
              <a:tr h="650900">
                <a:tc>
                  <a:txBody>
                    <a:bodyPr/>
                    <a:lstStyle/>
                    <a:p>
                      <a:pPr indent="0" lvl="0" marL="0" marR="0" rtl="0" algn="l">
                        <a:lnSpc>
                          <a:spcPct val="107000"/>
                        </a:lnSpc>
                        <a:spcBef>
                          <a:spcPts val="0"/>
                        </a:spcBef>
                        <a:spcAft>
                          <a:spcPts val="0"/>
                        </a:spcAft>
                        <a:buNone/>
                      </a:pPr>
                      <a:r>
                        <a:rPr lang="en-US" sz="1600"/>
                        <a:t>Diamonds represent decision points in the algorithm</a:t>
                      </a:r>
                      <a:endParaRPr sz="1600">
                        <a:latin typeface="Calibri"/>
                        <a:ea typeface="Calibri"/>
                        <a:cs typeface="Calibri"/>
                        <a:sym typeface="Calibri"/>
                      </a:endParaRPr>
                    </a:p>
                  </a:txBody>
                  <a:tcPr marT="45725" marB="45725" marR="91450" marL="91450" anchor="ctr"/>
                </a:tc>
              </a:tr>
            </a:tbl>
          </a:graphicData>
        </a:graphic>
      </p:graphicFrame>
      <p:sp>
        <p:nvSpPr>
          <p:cNvPr id="372" name="Google Shape;372;p2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10.4: Fact or Fiction</a:t>
            </a:r>
            <a:endParaRPr/>
          </a:p>
        </p:txBody>
      </p:sp>
      <p:sp>
        <p:nvSpPr>
          <p:cNvPr id="373" name="Google Shape;373;p2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74" name="Google Shape;374;p29"/>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For each of the following, identify whether it is a fact or whether it is fiction</a:t>
            </a:r>
            <a:endParaRPr/>
          </a:p>
        </p:txBody>
      </p:sp>
      <p:sp>
        <p:nvSpPr>
          <p:cNvPr id="375" name="Google Shape;375;p2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76" name="Google Shape;376;p29"/>
          <p:cNvSpPr/>
          <p:nvPr/>
        </p:nvSpPr>
        <p:spPr>
          <a:xfrm>
            <a:off x="3793067" y="2057400"/>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7" name="Google Shape;377;p29"/>
          <p:cNvSpPr/>
          <p:nvPr/>
        </p:nvSpPr>
        <p:spPr>
          <a:xfrm>
            <a:off x="3793067" y="2057400"/>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Fact</a:t>
            </a:r>
            <a:r>
              <a:rPr lang="en-US" sz="1400">
                <a:solidFill>
                  <a:schemeClr val="dk1"/>
                </a:solidFill>
                <a:latin typeface="Arial"/>
                <a:ea typeface="Arial"/>
                <a:cs typeface="Arial"/>
                <a:sym typeface="Arial"/>
              </a:rPr>
              <a:t>. Lines are used in structure charts to indicate that one function calls another. </a:t>
            </a:r>
            <a:endParaRPr sz="1400">
              <a:solidFill>
                <a:schemeClr val="dk1"/>
              </a:solidFill>
              <a:latin typeface="Calibri"/>
              <a:ea typeface="Calibri"/>
              <a:cs typeface="Calibri"/>
              <a:sym typeface="Calibri"/>
            </a:endParaRPr>
          </a:p>
        </p:txBody>
      </p:sp>
      <p:sp>
        <p:nvSpPr>
          <p:cNvPr id="378" name="Google Shape;378;p29"/>
          <p:cNvSpPr/>
          <p:nvPr/>
        </p:nvSpPr>
        <p:spPr>
          <a:xfrm>
            <a:off x="3793067" y="2700252"/>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p29"/>
          <p:cNvSpPr/>
          <p:nvPr/>
        </p:nvSpPr>
        <p:spPr>
          <a:xfrm>
            <a:off x="3793067" y="2700252"/>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Fiction</a:t>
            </a:r>
            <a:r>
              <a:rPr lang="en-US" sz="1400">
                <a:solidFill>
                  <a:schemeClr val="dk1"/>
                </a:solidFill>
                <a:latin typeface="Arial"/>
                <a:ea typeface="Arial"/>
                <a:cs typeface="Arial"/>
                <a:sym typeface="Arial"/>
              </a:rPr>
              <a:t>. On a flowchart, ovals represent the start/stop location. In structure charts, they represent functions.</a:t>
            </a:r>
            <a:endParaRPr sz="1400">
              <a:solidFill>
                <a:schemeClr val="dk1"/>
              </a:solidFill>
              <a:latin typeface="Calibri"/>
              <a:ea typeface="Calibri"/>
              <a:cs typeface="Calibri"/>
              <a:sym typeface="Calibri"/>
            </a:endParaRPr>
          </a:p>
        </p:txBody>
      </p:sp>
      <p:sp>
        <p:nvSpPr>
          <p:cNvPr id="380" name="Google Shape;380;p29"/>
          <p:cNvSpPr/>
          <p:nvPr/>
        </p:nvSpPr>
        <p:spPr>
          <a:xfrm>
            <a:off x="3793067" y="3343104"/>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1" name="Google Shape;381;p29"/>
          <p:cNvSpPr/>
          <p:nvPr/>
        </p:nvSpPr>
        <p:spPr>
          <a:xfrm>
            <a:off x="3793067" y="3343104"/>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Fact</a:t>
            </a:r>
            <a:r>
              <a:rPr lang="en-US" sz="1400">
                <a:solidFill>
                  <a:schemeClr val="dk1"/>
                </a:solidFill>
                <a:latin typeface="Arial"/>
                <a:ea typeface="Arial"/>
                <a:cs typeface="Arial"/>
                <a:sym typeface="Arial"/>
              </a:rPr>
              <a:t>. Structure charts, data flow diagrams, and component diagrams are development viewpoints</a:t>
            </a:r>
            <a:endParaRPr sz="1400">
              <a:solidFill>
                <a:schemeClr val="dk1"/>
              </a:solidFill>
              <a:latin typeface="Calibri"/>
              <a:ea typeface="Calibri"/>
              <a:cs typeface="Calibri"/>
              <a:sym typeface="Calibri"/>
            </a:endParaRPr>
          </a:p>
        </p:txBody>
      </p:sp>
      <p:sp>
        <p:nvSpPr>
          <p:cNvPr id="382" name="Google Shape;382;p29"/>
          <p:cNvSpPr/>
          <p:nvPr/>
        </p:nvSpPr>
        <p:spPr>
          <a:xfrm>
            <a:off x="3793067" y="3994269"/>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3" name="Google Shape;383;p29"/>
          <p:cNvSpPr/>
          <p:nvPr/>
        </p:nvSpPr>
        <p:spPr>
          <a:xfrm>
            <a:off x="3793067" y="3994269"/>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Fiction</a:t>
            </a:r>
            <a:r>
              <a:rPr lang="en-US" sz="1400">
                <a:solidFill>
                  <a:schemeClr val="dk1"/>
                </a:solidFill>
                <a:latin typeface="Arial"/>
                <a:ea typeface="Arial"/>
                <a:cs typeface="Arial"/>
                <a:sym typeface="Arial"/>
              </a:rPr>
              <a:t>. With flowcharts, labels next to arrows represent decision options. With structure charts, they represent parameters</a:t>
            </a:r>
            <a:endParaRPr sz="1400">
              <a:solidFill>
                <a:schemeClr val="dk1"/>
              </a:solidFill>
              <a:latin typeface="Calibri"/>
              <a:ea typeface="Calibri"/>
              <a:cs typeface="Calibri"/>
              <a:sym typeface="Calibri"/>
            </a:endParaRPr>
          </a:p>
        </p:txBody>
      </p:sp>
      <p:sp>
        <p:nvSpPr>
          <p:cNvPr id="384" name="Google Shape;384;p29"/>
          <p:cNvSpPr/>
          <p:nvPr/>
        </p:nvSpPr>
        <p:spPr>
          <a:xfrm>
            <a:off x="3793067" y="4656513"/>
            <a:ext cx="5029200" cy="525087"/>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5" name="Google Shape;385;p29"/>
          <p:cNvSpPr/>
          <p:nvPr/>
        </p:nvSpPr>
        <p:spPr>
          <a:xfrm>
            <a:off x="3793067" y="4656513"/>
            <a:ext cx="5029200" cy="525087"/>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Fiction</a:t>
            </a:r>
            <a:r>
              <a:rPr lang="en-US" sz="1400">
                <a:solidFill>
                  <a:schemeClr val="dk1"/>
                </a:solidFill>
                <a:latin typeface="Arial"/>
                <a:ea typeface="Arial"/>
                <a:cs typeface="Arial"/>
                <a:sym typeface="Arial"/>
              </a:rPr>
              <a:t>. There are no diamonds in structure charts. They are decision operations in flowcharts</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Problems</a:t>
            </a:r>
            <a:endParaRPr/>
          </a:p>
        </p:txBody>
      </p:sp>
      <p:sp>
        <p:nvSpPr>
          <p:cNvPr id="391" name="Google Shape;391;p30">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10.1: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Budget</a:t>
            </a:r>
            <a:endParaRPr/>
          </a:p>
        </p:txBody>
      </p:sp>
      <p:sp>
        <p:nvSpPr>
          <p:cNvPr id="392" name="Google Shape;392;p30">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10.2: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Temperature Conversion</a:t>
            </a:r>
            <a:endParaRPr/>
          </a:p>
        </p:txBody>
      </p:sp>
      <p:sp>
        <p:nvSpPr>
          <p:cNvPr id="393" name="Google Shape;393;p30">
            <a:hlinkClick action="ppaction://hlinksldjump" r:id="rId5"/>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10.4: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Cost of Car</a:t>
            </a:r>
            <a:endParaRPr/>
          </a:p>
        </p:txBody>
      </p:sp>
      <p:sp>
        <p:nvSpPr>
          <p:cNvPr id="394" name="Google Shape;394;p30">
            <a:hlinkClick action="ppaction://hlinksldjump" r:id="rId6"/>
          </p:cNvPr>
          <p:cNvSpPr/>
          <p:nvPr/>
        </p:nvSpPr>
        <p:spPr>
          <a:xfrm>
            <a:off x="3657600" y="23636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10.5: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Tic-Tac-Toe</a:t>
            </a:r>
            <a:endParaRPr/>
          </a:p>
        </p:txBody>
      </p:sp>
      <p:sp>
        <p:nvSpPr>
          <p:cNvPr id="395" name="Google Shape;395;p30">
            <a:hlinkClick action="ppaction://hlinksldjump" r:id="rId7"/>
          </p:cNvPr>
          <p:cNvSpPr/>
          <p:nvPr/>
        </p:nvSpPr>
        <p:spPr>
          <a:xfrm>
            <a:off x="5801008"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10.3: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MadLib</a:t>
            </a:r>
            <a:endParaRPr sz="1800">
              <a:solidFill>
                <a:schemeClr val="lt1"/>
              </a:solidFill>
              <a:latin typeface="Arial"/>
              <a:ea typeface="Arial"/>
              <a:cs typeface="Arial"/>
              <a:sym typeface="Arial"/>
            </a:endParaRPr>
          </a:p>
        </p:txBody>
      </p:sp>
      <p:sp>
        <p:nvSpPr>
          <p:cNvPr id="396" name="Google Shape;396;p30">
            <a:hlinkClick action="ppaction://hlinksldjump" r:id="rId8"/>
          </p:cNvPr>
          <p:cNvSpPr/>
          <p:nvPr/>
        </p:nvSpPr>
        <p:spPr>
          <a:xfrm>
            <a:off x="1524000"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10.1: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Calendar</a:t>
            </a:r>
            <a:endParaRPr/>
          </a:p>
        </p:txBody>
      </p:sp>
      <p:sp>
        <p:nvSpPr>
          <p:cNvPr id="397" name="Google Shape;397;p30">
            <a:hlinkClick action="ppaction://hlinksldjump" r:id="rId9"/>
          </p:cNvPr>
          <p:cNvSpPr/>
          <p:nvPr/>
        </p:nvSpPr>
        <p:spPr>
          <a:xfrm>
            <a:off x="3657600" y="48020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10.2: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Asteroids</a:t>
            </a:r>
            <a:endParaRPr/>
          </a:p>
        </p:txBody>
      </p:sp>
      <p:sp>
        <p:nvSpPr>
          <p:cNvPr id="398" name="Google Shape;398;p30">
            <a:hlinkClick action="ppaction://hlinksldjump" r:id="rId10"/>
          </p:cNvPr>
          <p:cNvSpPr/>
          <p:nvPr/>
        </p:nvSpPr>
        <p:spPr>
          <a:xfrm>
            <a:off x="5801008"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10.3: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Sudoku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txBox="1"/>
          <p:nvPr>
            <p:ph idx="1" type="body"/>
          </p:nvPr>
        </p:nvSpPr>
        <p:spPr>
          <a:xfrm>
            <a:off x="304800" y="1143000"/>
            <a:ext cx="4648200" cy="152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a structure chart matching the following draft of a Python program to display a simple monthly budget report:</a:t>
            </a:r>
            <a:endParaRPr/>
          </a:p>
        </p:txBody>
      </p:sp>
      <p:sp>
        <p:nvSpPr>
          <p:cNvPr id="404" name="Google Shape;404;p3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10.1: Budget</a:t>
            </a:r>
            <a:endParaRPr/>
          </a:p>
        </p:txBody>
      </p:sp>
      <p:sp>
        <p:nvSpPr>
          <p:cNvPr id="405" name="Google Shape;405;p3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06" name="Google Shape;406;p3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07" name="Google Shape;407;p31"/>
          <p:cNvPicPr preferRelativeResize="0"/>
          <p:nvPr/>
        </p:nvPicPr>
        <p:blipFill rotWithShape="1">
          <a:blip r:embed="rId3">
            <a:alphaModFix/>
          </a:blip>
          <a:srcRect b="0" l="0" r="0" t="0"/>
          <a:stretch/>
        </p:blipFill>
        <p:spPr>
          <a:xfrm>
            <a:off x="685800" y="4832350"/>
            <a:ext cx="5166357" cy="927100"/>
          </a:xfrm>
          <a:prstGeom prst="rect">
            <a:avLst/>
          </a:prstGeom>
          <a:noFill/>
          <a:ln>
            <a:noFill/>
          </a:ln>
        </p:spPr>
      </p:pic>
      <p:pic>
        <p:nvPicPr>
          <p:cNvPr id="408" name="Google Shape;408;p31"/>
          <p:cNvPicPr preferRelativeResize="0"/>
          <p:nvPr/>
        </p:nvPicPr>
        <p:blipFill rotWithShape="1">
          <a:blip r:embed="rId4">
            <a:alphaModFix/>
          </a:blip>
          <a:srcRect b="0" l="0" r="0" t="0"/>
          <a:stretch/>
        </p:blipFill>
        <p:spPr>
          <a:xfrm>
            <a:off x="5257800" y="1126067"/>
            <a:ext cx="3541557" cy="389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idx="1" type="body"/>
          </p:nvPr>
        </p:nvSpPr>
        <p:spPr>
          <a:xfrm>
            <a:off x="304800" y="1143000"/>
            <a:ext cx="85344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In Python, write the code corresponding to the following structure chart</a:t>
            </a:r>
            <a:endParaRPr/>
          </a:p>
        </p:txBody>
      </p:sp>
      <p:sp>
        <p:nvSpPr>
          <p:cNvPr id="414" name="Google Shape;414;p3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10.2: Temperature Conversion</a:t>
            </a:r>
            <a:endParaRPr/>
          </a:p>
        </p:txBody>
      </p:sp>
      <p:sp>
        <p:nvSpPr>
          <p:cNvPr id="415" name="Google Shape;415;p3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16" name="Google Shape;416;p3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17" name="Google Shape;417;p32"/>
          <p:cNvPicPr preferRelativeResize="0"/>
          <p:nvPr/>
        </p:nvPicPr>
        <p:blipFill rotWithShape="1">
          <a:blip r:embed="rId3">
            <a:alphaModFix/>
          </a:blip>
          <a:srcRect b="0" l="0" r="0" t="0"/>
          <a:stretch/>
        </p:blipFill>
        <p:spPr>
          <a:xfrm>
            <a:off x="1988822" y="1676400"/>
            <a:ext cx="5166357" cy="939800"/>
          </a:xfrm>
          <a:prstGeom prst="rect">
            <a:avLst/>
          </a:prstGeom>
          <a:noFill/>
          <a:ln>
            <a:noFill/>
          </a:ln>
        </p:spPr>
      </p:pic>
      <p:pic>
        <p:nvPicPr>
          <p:cNvPr id="418" name="Google Shape;418;p32"/>
          <p:cNvPicPr preferRelativeResize="0"/>
          <p:nvPr/>
        </p:nvPicPr>
        <p:blipFill rotWithShape="1">
          <a:blip r:embed="rId4">
            <a:alphaModFix/>
          </a:blip>
          <a:srcRect b="0" l="0" r="0" t="0"/>
          <a:stretch/>
        </p:blipFill>
        <p:spPr>
          <a:xfrm>
            <a:off x="1976128" y="2692400"/>
            <a:ext cx="5191745" cy="370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3"/>
          <p:cNvSpPr txBox="1"/>
          <p:nvPr>
            <p:ph idx="1" type="body"/>
          </p:nvPr>
        </p:nvSpPr>
        <p:spPr>
          <a:xfrm>
            <a:off x="304800" y="1143000"/>
            <a:ext cx="4800600" cy="152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a structure chart matching the following draft of a pseudocode algorithm to play the game MadLib</a:t>
            </a:r>
            <a:endParaRPr sz="2000"/>
          </a:p>
        </p:txBody>
      </p:sp>
      <p:sp>
        <p:nvSpPr>
          <p:cNvPr id="424" name="Google Shape;424;p3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10.3: MadLib </a:t>
            </a:r>
            <a:endParaRPr/>
          </a:p>
        </p:txBody>
      </p:sp>
      <p:sp>
        <p:nvSpPr>
          <p:cNvPr id="425" name="Google Shape;425;p3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26" name="Google Shape;426;p3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7" name="Google Shape;427;p33"/>
          <p:cNvPicPr preferRelativeResize="0"/>
          <p:nvPr/>
        </p:nvPicPr>
        <p:blipFill rotWithShape="1">
          <a:blip r:embed="rId3">
            <a:alphaModFix/>
          </a:blip>
          <a:srcRect b="0" l="0" r="0" t="0"/>
          <a:stretch/>
        </p:blipFill>
        <p:spPr>
          <a:xfrm>
            <a:off x="5324802" y="1151467"/>
            <a:ext cx="3541557" cy="4889501"/>
          </a:xfrm>
          <a:prstGeom prst="rect">
            <a:avLst/>
          </a:prstGeom>
          <a:noFill/>
          <a:ln>
            <a:noFill/>
          </a:ln>
        </p:spPr>
      </p:pic>
      <p:pic>
        <p:nvPicPr>
          <p:cNvPr id="428" name="Google Shape;428;p33"/>
          <p:cNvPicPr preferRelativeResize="0"/>
          <p:nvPr/>
        </p:nvPicPr>
        <p:blipFill rotWithShape="1">
          <a:blip r:embed="rId4">
            <a:alphaModFix/>
          </a:blip>
          <a:srcRect b="0" l="0" r="0" t="0"/>
          <a:stretch/>
        </p:blipFill>
        <p:spPr>
          <a:xfrm>
            <a:off x="171139" y="3429000"/>
            <a:ext cx="5153663" cy="152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4"/>
          <p:cNvSpPr txBox="1"/>
          <p:nvPr>
            <p:ph idx="1" type="body"/>
          </p:nvPr>
        </p:nvSpPr>
        <p:spPr>
          <a:xfrm>
            <a:off x="304800" y="1143000"/>
            <a:ext cx="4343400"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In the Python, write the code corresponding to the following structure chart</a:t>
            </a:r>
            <a:endParaRPr/>
          </a:p>
        </p:txBody>
      </p:sp>
      <p:sp>
        <p:nvSpPr>
          <p:cNvPr id="434" name="Google Shape;434;p3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10.4: Cost of a Car</a:t>
            </a:r>
            <a:endParaRPr/>
          </a:p>
        </p:txBody>
      </p:sp>
      <p:sp>
        <p:nvSpPr>
          <p:cNvPr id="435" name="Google Shape;435;p3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36" name="Google Shape;436;p3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37" name="Google Shape;437;p34"/>
          <p:cNvPicPr preferRelativeResize="0"/>
          <p:nvPr/>
        </p:nvPicPr>
        <p:blipFill rotWithShape="1">
          <a:blip r:embed="rId3">
            <a:alphaModFix/>
          </a:blip>
          <a:srcRect b="0" l="0" r="0" t="0"/>
          <a:stretch/>
        </p:blipFill>
        <p:spPr>
          <a:xfrm>
            <a:off x="204536" y="2475005"/>
            <a:ext cx="5166357" cy="2082800"/>
          </a:xfrm>
          <a:prstGeom prst="rect">
            <a:avLst/>
          </a:prstGeom>
          <a:noFill/>
          <a:ln>
            <a:noFill/>
          </a:ln>
        </p:spPr>
      </p:pic>
      <p:pic>
        <p:nvPicPr>
          <p:cNvPr id="438" name="Google Shape;438;p34"/>
          <p:cNvPicPr preferRelativeResize="0"/>
          <p:nvPr/>
        </p:nvPicPr>
        <p:blipFill rotWithShape="1">
          <a:blip r:embed="rId4">
            <a:alphaModFix/>
          </a:blip>
          <a:srcRect b="0" l="0" r="0" t="0"/>
          <a:stretch/>
        </p:blipFill>
        <p:spPr>
          <a:xfrm>
            <a:off x="3716947" y="1143000"/>
            <a:ext cx="5191745" cy="5207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a structure chart for a program to satisfy the following scenario:</a:t>
            </a:r>
            <a:endParaRPr/>
          </a:p>
          <a:p>
            <a:pPr indent="0" lvl="1" marL="400050" rtl="0" algn="l">
              <a:spcBef>
                <a:spcPts val="320"/>
              </a:spcBef>
              <a:spcAft>
                <a:spcPts val="0"/>
              </a:spcAft>
              <a:buSzPts val="1600"/>
              <a:buNone/>
            </a:pPr>
            <a:r>
              <a:rPr lang="en-US" sz="1600"/>
              <a:t>Tic-Tac-Toe, otherwise known as noughts and crosses, is a game played on a 3x3 grid where one player is represented with X's and the other is represented with O's. The X player puts a mark in one of the 9 grid locations. The O player then selects one of the eight remaining grid locations. The game continues until either one player gets 3-in-a-row or 3-diagonally.</a:t>
            </a:r>
            <a:br>
              <a:rPr lang="en-US" sz="1600"/>
            </a:br>
            <a:endParaRPr sz="1600"/>
          </a:p>
          <a:p>
            <a:pPr indent="0" lvl="1" marL="400050" rtl="0" algn="l">
              <a:spcBef>
                <a:spcPts val="320"/>
              </a:spcBef>
              <a:spcAft>
                <a:spcPts val="0"/>
              </a:spcAft>
              <a:buSzPts val="1600"/>
              <a:buNone/>
            </a:pPr>
            <a:r>
              <a:rPr lang="en-US" sz="1600"/>
              <a:t>This game will read a board from a file, allow the user to play the game, and save a partially-completed game back to a file. The user will be prompted for his or her selection, then the program will then chose the best response to the user’s move. In other words, the user will play the computer.</a:t>
            </a:r>
            <a:endParaRPr/>
          </a:p>
          <a:p>
            <a:pPr indent="0" lvl="0" marL="0" rtl="0" algn="l">
              <a:spcBef>
                <a:spcPts val="2000"/>
              </a:spcBef>
              <a:spcAft>
                <a:spcPts val="0"/>
              </a:spcAft>
              <a:buSzPts val="2000"/>
              <a:buNone/>
            </a:pPr>
            <a:r>
              <a:rPr lang="en-US" sz="2000"/>
              <a:t>Hint: What functions will be needed to accomplish this task? What information will each function need in order to accomplish it?</a:t>
            </a:r>
            <a:endParaRPr/>
          </a:p>
        </p:txBody>
      </p:sp>
      <p:sp>
        <p:nvSpPr>
          <p:cNvPr id="444" name="Google Shape;444;p3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10.5: Tic-Tac-Toe</a:t>
            </a:r>
            <a:endParaRPr/>
          </a:p>
        </p:txBody>
      </p:sp>
      <p:sp>
        <p:nvSpPr>
          <p:cNvPr id="445" name="Google Shape;445;p3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46" name="Google Shape;446;p3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52" name="Google Shape;452;p3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10.5: Solution</a:t>
            </a:r>
            <a:endParaRPr/>
          </a:p>
        </p:txBody>
      </p:sp>
      <p:sp>
        <p:nvSpPr>
          <p:cNvPr id="453" name="Google Shape;453;p36"/>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54" name="Google Shape;454;p36"/>
          <p:cNvPicPr preferRelativeResize="0"/>
          <p:nvPr/>
        </p:nvPicPr>
        <p:blipFill rotWithShape="1">
          <a:blip r:embed="rId3">
            <a:alphaModFix/>
          </a:blip>
          <a:srcRect b="0" l="0" r="0" t="0"/>
          <a:stretch/>
        </p:blipFill>
        <p:spPr>
          <a:xfrm>
            <a:off x="1066800" y="2057400"/>
            <a:ext cx="6598689" cy="318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7"/>
          <p:cNvSpPr txBox="1"/>
          <p:nvPr>
            <p:ph idx="1" type="body"/>
          </p:nvPr>
        </p:nvSpPr>
        <p:spPr>
          <a:xfrm>
            <a:off x="304800" y="1143000"/>
            <a:ext cx="85344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a structure chart to represent the part of a program which will display a calendar on the screen. The input to the main function will be a month and year, both integer parameters. The output of the function will be a graphical depiction of a calendar.</a:t>
            </a:r>
            <a:endParaRPr/>
          </a:p>
          <a:p>
            <a:pPr indent="0" lvl="0" marL="0" rtl="0" algn="l">
              <a:spcBef>
                <a:spcPts val="2000"/>
              </a:spcBef>
              <a:spcAft>
                <a:spcPts val="0"/>
              </a:spcAft>
              <a:buSzPts val="2000"/>
              <a:buNone/>
            </a:pPr>
            <a:r>
              <a:rPr lang="en-US" sz="2000"/>
              <a:t>A personal finance program needs to display a calendar in a dialog from which the user will select the due-date for a bill. You are tasked with writing this code.</a:t>
            </a:r>
            <a:endParaRPr/>
          </a:p>
          <a:p>
            <a:pPr indent="0" lvl="0" marL="0" rtl="0" algn="l">
              <a:spcBef>
                <a:spcPts val="2000"/>
              </a:spcBef>
              <a:spcAft>
                <a:spcPts val="0"/>
              </a:spcAft>
              <a:buSzPts val="2000"/>
              <a:buNone/>
            </a:pPr>
            <a:r>
              <a:rPr lang="en-US" sz="2000"/>
              <a:t>Hint: Your program will need to determine the day of the week of the first of the month. This will be determined by counting the days since the 14th of September, 1752 (which was a Thursday) and dividing by 7. It will need to know the number of days in each month, taking leap years into account.</a:t>
            </a:r>
            <a:endParaRPr/>
          </a:p>
          <a:p>
            <a:pPr indent="0" lvl="0" marL="0" rtl="0" algn="l">
              <a:spcBef>
                <a:spcPts val="2000"/>
              </a:spcBef>
              <a:spcAft>
                <a:spcPts val="0"/>
              </a:spcAft>
              <a:buSzPts val="2000"/>
              <a:buNone/>
            </a:pPr>
            <a:r>
              <a:t/>
            </a:r>
            <a:endParaRPr sz="2000"/>
          </a:p>
        </p:txBody>
      </p:sp>
      <p:sp>
        <p:nvSpPr>
          <p:cNvPr id="460" name="Google Shape;460;p3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61" name="Google Shape;461;p3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10.1: Calendar</a:t>
            </a:r>
            <a:endParaRPr/>
          </a:p>
        </p:txBody>
      </p:sp>
      <p:sp>
        <p:nvSpPr>
          <p:cNvPr id="462" name="Google Shape;462;p3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1" name="Google Shape;111;p1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01: Solution</a:t>
            </a:r>
            <a:endParaRPr/>
          </a:p>
        </p:txBody>
      </p:sp>
      <p:sp>
        <p:nvSpPr>
          <p:cNvPr id="112" name="Google Shape;112;p11"/>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13" name="Google Shape;113;p11"/>
          <p:cNvSpPr/>
          <p:nvPr/>
        </p:nvSpPr>
        <p:spPr>
          <a:xfrm>
            <a:off x="381000" y="1208081"/>
            <a:ext cx="6501066" cy="2031325"/>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The characters used in the Tic-Tac-Too 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X = 'X'</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O = 'O'</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Blank = '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A blank Tic-Tac-Toe 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blank_board =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Blank, Blank, Blank,</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Blank, Blank, Blank,</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Blank, Blank, Blank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endParaRPr/>
          </a:p>
        </p:txBody>
      </p:sp>
      <p:sp>
        <p:nvSpPr>
          <p:cNvPr id="114" name="Google Shape;114;p11"/>
          <p:cNvSpPr/>
          <p:nvPr/>
        </p:nvSpPr>
        <p:spPr>
          <a:xfrm>
            <a:off x="685800" y="1464692"/>
            <a:ext cx="6501066" cy="2192908"/>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read_board(filename):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'''Read the previously existing board from the file if it exists.'''</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Read the file if it exists.</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a:t>
            </a:r>
            <a:r>
              <a:rPr lang="en-US" sz="1050">
                <a:solidFill>
                  <a:schemeClr val="lt1"/>
                </a:solidFill>
                <a:latin typeface="Consolas"/>
                <a:ea typeface="Consolas"/>
                <a:cs typeface="Consolas"/>
                <a:sym typeface="Consolas"/>
              </a:rPr>
              <a:t>try: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file = open(filename, "r")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board_text = file.read()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board_json = json.loads(board_text)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board_json['board']</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Generate a blank board otherwise.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a:t>
            </a:r>
            <a:r>
              <a:rPr lang="en-US" sz="1050">
                <a:solidFill>
                  <a:schemeClr val="lt1"/>
                </a:solidFill>
                <a:latin typeface="Consolas"/>
                <a:ea typeface="Consolas"/>
                <a:cs typeface="Consolas"/>
                <a:sym typeface="Consolas"/>
              </a:rPr>
              <a:t>except: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blank_board['board']</a:t>
            </a:r>
            <a:endParaRPr/>
          </a:p>
        </p:txBody>
      </p:sp>
      <p:sp>
        <p:nvSpPr>
          <p:cNvPr id="115" name="Google Shape;115;p11"/>
          <p:cNvSpPr/>
          <p:nvPr/>
        </p:nvSpPr>
        <p:spPr>
          <a:xfrm>
            <a:off x="966534" y="1752600"/>
            <a:ext cx="6501066" cy="1223412"/>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save_board(filename, board):</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'''Save the current game to a file.'''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with open(filename, "w") as file: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board_json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board_json['board'] = 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board_text = json.dumps(board_json)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file.write(board_text)</a:t>
            </a:r>
            <a:endParaRPr/>
          </a:p>
        </p:txBody>
      </p:sp>
      <p:sp>
        <p:nvSpPr>
          <p:cNvPr id="116" name="Google Shape;116;p11"/>
          <p:cNvSpPr/>
          <p:nvPr/>
        </p:nvSpPr>
        <p:spPr>
          <a:xfrm>
            <a:off x="1271334" y="2016457"/>
            <a:ext cx="6501066" cy="1869743"/>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display_board(board):</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'''Display a Tic-Tac-Toe board on the screen in a user-friendly way.'''</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Iterate through each row.</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row in range(3):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chemeClr val="accent1"/>
                </a:solidFill>
                <a:latin typeface="Consolas"/>
                <a:ea typeface="Consolas"/>
                <a:cs typeface="Consolas"/>
                <a:sym typeface="Consolas"/>
              </a:rPr>
              <a:t># There is a horizontal bar before every row except the first.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row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chemeClr val="accent1"/>
                </a:solidFill>
                <a:latin typeface="Consolas"/>
                <a:ea typeface="Consolas"/>
                <a:cs typeface="Consolas"/>
                <a:sym typeface="Consolas"/>
              </a:rPr>
              <a:t># Display each element in a row.</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col in range(3):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 ', board[row * 3 + col], '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sep = '', end = '\n' if col == 2 else '|')</a:t>
            </a:r>
            <a:endParaRPr/>
          </a:p>
        </p:txBody>
      </p:sp>
      <p:sp>
        <p:nvSpPr>
          <p:cNvPr id="117" name="Google Shape;117;p11"/>
          <p:cNvSpPr/>
          <p:nvPr/>
        </p:nvSpPr>
        <p:spPr>
          <a:xfrm>
            <a:off x="1576134" y="2286000"/>
            <a:ext cx="6501066" cy="2031325"/>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is_x_turn(board):</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'''Determine whose turn it is.'''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num_X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num_O = 0</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Count the number of X's and O’s.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square in 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square == X:</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num_X +=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elif square == O:</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num_O +=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num_X == num_O</a:t>
            </a:r>
            <a:endParaRPr sz="1050">
              <a:solidFill>
                <a:schemeClr val="lt1"/>
              </a:solidFill>
              <a:latin typeface="Consolas"/>
              <a:ea typeface="Consolas"/>
              <a:cs typeface="Consolas"/>
              <a:sym typeface="Consolas"/>
            </a:endParaRPr>
          </a:p>
        </p:txBody>
      </p:sp>
      <p:sp>
        <p:nvSpPr>
          <p:cNvPr id="118" name="Google Shape;118;p11"/>
          <p:cNvSpPr/>
          <p:nvPr/>
        </p:nvSpPr>
        <p:spPr>
          <a:xfrm>
            <a:off x="1905000" y="2514600"/>
            <a:ext cx="5566927" cy="2354491"/>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play_game(board):</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'''Play the game of Tic-Tac-Toe.'''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x_turn = is_x_turn(board)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user_input = input("X&gt;" if x_turn else "O&gt;")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square = int(user_input) - 1 if user_input.isdigit() else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0 &lt;= square &lt;= 8:</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board[square] == Blank:</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board[int(user_input) - 1] = X if x_turn else O</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print("That square is taken. Try again")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True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False</a:t>
            </a:r>
            <a:endParaRPr/>
          </a:p>
        </p:txBody>
      </p:sp>
      <p:sp>
        <p:nvSpPr>
          <p:cNvPr id="119" name="Google Shape;119;p11"/>
          <p:cNvSpPr/>
          <p:nvPr/>
        </p:nvSpPr>
        <p:spPr>
          <a:xfrm>
            <a:off x="2209800" y="2790379"/>
            <a:ext cx="6201211" cy="3000821"/>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Read the board if one exists.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board = read_board("board.json")</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Play the game.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print("Enter 'q' to suspend your game. Otherwise, enter a number from 1 to 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print("where the following numbers correspond to the locations on the grid:")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 1 | 2 | 3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 4 | 5 | 6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 7 | 8 | 9 \n")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print("The current board is:")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display_board(board)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while play_game(board) and not game_done(board, message=True):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display_board(board)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Same the board. If the game is done, reset the board.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save_board("board.json", blank_board['board'] if game_done(board) else board)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68" name="Google Shape;468;p3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10.1: Solution</a:t>
            </a:r>
            <a:endParaRPr/>
          </a:p>
        </p:txBody>
      </p:sp>
      <p:sp>
        <p:nvSpPr>
          <p:cNvPr id="469" name="Google Shape;469;p38"/>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70" name="Google Shape;470;p38"/>
          <p:cNvPicPr preferRelativeResize="0"/>
          <p:nvPr/>
        </p:nvPicPr>
        <p:blipFill rotWithShape="1">
          <a:blip r:embed="rId3">
            <a:alphaModFix/>
          </a:blip>
          <a:srcRect b="0" l="0" r="0" t="0"/>
          <a:stretch/>
        </p:blipFill>
        <p:spPr>
          <a:xfrm>
            <a:off x="1989501" y="1776505"/>
            <a:ext cx="5217132" cy="3479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9"/>
          <p:cNvSpPr txBox="1"/>
          <p:nvPr>
            <p:ph idx="1" type="body"/>
          </p:nvPr>
        </p:nvSpPr>
        <p:spPr>
          <a:xfrm>
            <a:off x="304800" y="1143000"/>
            <a:ext cx="8534400" cy="16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Consider the 1979 Atari game Asteroids. You may need to do some “research” to refresh yourself as to how this program works.</a:t>
            </a:r>
            <a:endParaRPr/>
          </a:p>
          <a:p>
            <a:pPr indent="0" lvl="0" marL="0" rtl="0" algn="l">
              <a:spcBef>
                <a:spcPts val="2400"/>
              </a:spcBef>
              <a:spcAft>
                <a:spcPts val="0"/>
              </a:spcAft>
              <a:buSzPts val="2000"/>
              <a:buNone/>
            </a:pPr>
            <a:r>
              <a:rPr lang="en-US" sz="2000"/>
              <a:t>Create a structure chart representing this entire program</a:t>
            </a:r>
            <a:r>
              <a:rPr lang="en-US"/>
              <a:t>.</a:t>
            </a:r>
            <a:endParaRPr/>
          </a:p>
        </p:txBody>
      </p:sp>
      <p:sp>
        <p:nvSpPr>
          <p:cNvPr id="476" name="Google Shape;476;p3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77" name="Google Shape;477;p3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10.2: Asteroids</a:t>
            </a:r>
            <a:endParaRPr/>
          </a:p>
        </p:txBody>
      </p:sp>
      <p:sp>
        <p:nvSpPr>
          <p:cNvPr id="478" name="Google Shape;478;p3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79" name="Google Shape;479;p39"/>
          <p:cNvPicPr preferRelativeResize="0"/>
          <p:nvPr/>
        </p:nvPicPr>
        <p:blipFill rotWithShape="1">
          <a:blip r:embed="rId3">
            <a:alphaModFix/>
          </a:blip>
          <a:srcRect b="0" l="0" r="0" t="0"/>
          <a:stretch/>
        </p:blipFill>
        <p:spPr>
          <a:xfrm>
            <a:off x="2014888" y="2819400"/>
            <a:ext cx="5166357" cy="251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0"/>
          <p:cNvSpPr txBox="1"/>
          <p:nvPr>
            <p:ph idx="1" type="body"/>
          </p:nvPr>
        </p:nvSpPr>
        <p:spPr>
          <a:xfrm>
            <a:off x="304800" y="1143000"/>
            <a:ext cx="8534400" cy="264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Create a structure chart representing the game of Sudoku:</a:t>
            </a:r>
            <a:endParaRPr/>
          </a:p>
          <a:p>
            <a:pPr indent="-285750" lvl="1" marL="742950" rtl="0" algn="l">
              <a:spcBef>
                <a:spcPts val="400"/>
              </a:spcBef>
              <a:spcAft>
                <a:spcPts val="0"/>
              </a:spcAft>
              <a:buSzPts val="2000"/>
              <a:buChar char="•"/>
            </a:pPr>
            <a:r>
              <a:rPr lang="en-US"/>
              <a:t>Sudoku is a numbers game played on a 9x9 grid. The object of the game is to fill in the 9x9 grid while honoring certain constraints. The constraints are: 1) There is no more than one instance of a given number on a given row. 2) There is no more than one instance of a given number on a given column. 3) There is no more than one instance of a given number on an inside square (the 3x3 squares embedded in the 9x9 grid. 4) Every square can consist of a single digit between 1 and 9 exclusively, or can be blank </a:t>
            </a:r>
            <a:endParaRPr/>
          </a:p>
        </p:txBody>
      </p:sp>
      <p:sp>
        <p:nvSpPr>
          <p:cNvPr id="485" name="Google Shape;485;p4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86" name="Google Shape;486;p4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10.3: Sudoku</a:t>
            </a:r>
            <a:endParaRPr/>
          </a:p>
        </p:txBody>
      </p:sp>
      <p:sp>
        <p:nvSpPr>
          <p:cNvPr id="487" name="Google Shape;487;p4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88" name="Google Shape;488;p40"/>
          <p:cNvPicPr preferRelativeResize="0"/>
          <p:nvPr/>
        </p:nvPicPr>
        <p:blipFill rotWithShape="1">
          <a:blip r:embed="rId3">
            <a:alphaModFix/>
          </a:blip>
          <a:srcRect b="0" l="0" r="0" t="0"/>
          <a:stretch/>
        </p:blipFill>
        <p:spPr>
          <a:xfrm>
            <a:off x="1982474" y="4038600"/>
            <a:ext cx="5179051" cy="172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idx="1" type="body"/>
          </p:nvPr>
        </p:nvSpPr>
        <p:spPr>
          <a:xfrm>
            <a:off x="304800" y="1143000"/>
            <a:ext cx="85344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a calendar for any month of any year from 1753 forward</a:t>
            </a:r>
            <a:endParaRPr/>
          </a:p>
        </p:txBody>
      </p:sp>
      <p:sp>
        <p:nvSpPr>
          <p:cNvPr id="125" name="Google Shape;125;p1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6" name="Google Shape;126;p1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02: Calendar Design</a:t>
            </a:r>
            <a:endParaRPr/>
          </a:p>
        </p:txBody>
      </p:sp>
      <p:sp>
        <p:nvSpPr>
          <p:cNvPr id="127" name="Google Shape;127;p1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28" name="Google Shape;128;p12"/>
          <p:cNvSpPr/>
          <p:nvPr/>
        </p:nvSpPr>
        <p:spPr>
          <a:xfrm>
            <a:off x="762000" y="1531899"/>
            <a:ext cx="6201211" cy="1546577"/>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Enter a month number: </a:t>
            </a:r>
            <a:r>
              <a:rPr b="1" lang="en-US" sz="1050" u="sng">
                <a:solidFill>
                  <a:schemeClr val="lt1"/>
                </a:solidFill>
                <a:latin typeface="Consolas"/>
                <a:ea typeface="Consolas"/>
                <a:cs typeface="Consolas"/>
                <a:sym typeface="Consolas"/>
              </a:rPr>
              <a:t>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Enter year: </a:t>
            </a:r>
            <a:r>
              <a:rPr b="1" lang="en-US" sz="1050" u="sng">
                <a:solidFill>
                  <a:schemeClr val="lt1"/>
                </a:solidFill>
                <a:latin typeface="Consolas"/>
                <a:ea typeface="Consolas"/>
                <a:cs typeface="Consolas"/>
                <a:sym typeface="Consolas"/>
              </a:rPr>
              <a:t>1753</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Su  Mo  Tu  We  Th  Fr  Sa</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1   2   3   4   5   6</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7   8   9  10  11  12  13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14  15  16  17  18  19  20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21  22  23  24  25  26  27</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28  29  30  31</a:t>
            </a:r>
            <a:endParaRPr/>
          </a:p>
        </p:txBody>
      </p:sp>
      <p:sp>
        <p:nvSpPr>
          <p:cNvPr id="129" name="Google Shape;129;p12"/>
          <p:cNvSpPr txBox="1"/>
          <p:nvPr/>
        </p:nvSpPr>
        <p:spPr>
          <a:xfrm>
            <a:off x="331959" y="3200400"/>
            <a:ext cx="8534400" cy="289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Your program needs to know two things:</a:t>
            </a:r>
            <a:endParaRPr/>
          </a:p>
          <a:p>
            <a:pPr indent="-457200" lvl="0" marL="457200" marR="0" rtl="0" algn="l">
              <a:spcBef>
                <a:spcPts val="2000"/>
              </a:spcBef>
              <a:spcAft>
                <a:spcPts val="0"/>
              </a:spcAft>
              <a:buClr>
                <a:schemeClr val="accent1"/>
              </a:buClr>
              <a:buSzPts val="2000"/>
              <a:buFont typeface="Calibri"/>
              <a:buAutoNum type="arabicPeriod"/>
            </a:pPr>
            <a:r>
              <a:rPr lang="en-US" sz="2000">
                <a:solidFill>
                  <a:srgbClr val="1D2D46"/>
                </a:solidFill>
                <a:latin typeface="Calibri"/>
                <a:ea typeface="Calibri"/>
                <a:cs typeface="Calibri"/>
                <a:sym typeface="Calibri"/>
              </a:rPr>
              <a:t>Size of the month</a:t>
            </a:r>
            <a:endParaRPr/>
          </a:p>
          <a:p>
            <a:pPr indent="0" lvl="1" marL="400050" marR="0" rtl="0" algn="l">
              <a:spcBef>
                <a:spcPts val="320"/>
              </a:spcBef>
              <a:spcAft>
                <a:spcPts val="0"/>
              </a:spcAft>
              <a:buClr>
                <a:schemeClr val="accent1"/>
              </a:buClr>
              <a:buSzPts val="1600"/>
              <a:buFont typeface="Arial"/>
              <a:buNone/>
            </a:pPr>
            <a:r>
              <a:rPr b="0" i="0" lang="en-US" sz="1600" u="none" cap="none" strike="noStrike">
                <a:solidFill>
                  <a:srgbClr val="1D2D46"/>
                </a:solidFill>
                <a:latin typeface="Calibri"/>
                <a:ea typeface="Calibri"/>
                <a:cs typeface="Calibri"/>
                <a:sym typeface="Calibri"/>
              </a:rPr>
              <a:t>Your program must know the number of days in a given month. This includes February, which is 28 or 29 days depending on whether it is a leap year.</a:t>
            </a:r>
            <a:endParaRPr b="0" i="0" sz="1600" u="none" cap="none" strike="noStrike">
              <a:solidFill>
                <a:srgbClr val="1D2D46"/>
              </a:solidFill>
              <a:latin typeface="Calibri"/>
              <a:ea typeface="Calibri"/>
              <a:cs typeface="Calibri"/>
              <a:sym typeface="Calibri"/>
            </a:endParaRPr>
          </a:p>
          <a:p>
            <a:pPr indent="-457200" lvl="0" marL="457200" marR="0" rtl="0" algn="l">
              <a:spcBef>
                <a:spcPts val="2000"/>
              </a:spcBef>
              <a:spcAft>
                <a:spcPts val="0"/>
              </a:spcAft>
              <a:buClr>
                <a:schemeClr val="accent1"/>
              </a:buClr>
              <a:buSzPts val="2000"/>
              <a:buFont typeface="Calibri"/>
              <a:buAutoNum type="arabicPeriod"/>
            </a:pPr>
            <a:r>
              <a:rPr lang="en-US" sz="2000">
                <a:solidFill>
                  <a:srgbClr val="1D2D46"/>
                </a:solidFill>
                <a:latin typeface="Calibri"/>
                <a:ea typeface="Calibri"/>
                <a:cs typeface="Calibri"/>
                <a:sym typeface="Calibri"/>
              </a:rPr>
              <a:t>First day of the month</a:t>
            </a:r>
            <a:endParaRPr/>
          </a:p>
          <a:p>
            <a:pPr indent="0" lvl="1" marL="400050" marR="0" rtl="0" algn="l">
              <a:spcBef>
                <a:spcPts val="320"/>
              </a:spcBef>
              <a:spcAft>
                <a:spcPts val="0"/>
              </a:spcAft>
              <a:buClr>
                <a:schemeClr val="accent1"/>
              </a:buClr>
              <a:buSzPts val="1600"/>
              <a:buFont typeface="Arial"/>
              <a:buNone/>
            </a:pPr>
            <a:r>
              <a:rPr b="0" i="0" lang="en-US" sz="1600" u="none" cap="none" strike="noStrike">
                <a:solidFill>
                  <a:srgbClr val="1D2D46"/>
                </a:solidFill>
                <a:latin typeface="Calibri"/>
                <a:ea typeface="Calibri"/>
                <a:cs typeface="Calibri"/>
                <a:sym typeface="Calibri"/>
              </a:rPr>
              <a:t>To accomplish this feat, your program must tabulate the number of days between January 1, 1753 and the 1</a:t>
            </a:r>
            <a:r>
              <a:rPr b="0" baseline="30000" i="0" lang="en-US" sz="1600" u="none" cap="none" strike="noStrike">
                <a:solidFill>
                  <a:srgbClr val="1D2D46"/>
                </a:solidFill>
                <a:latin typeface="Calibri"/>
                <a:ea typeface="Calibri"/>
                <a:cs typeface="Calibri"/>
                <a:sym typeface="Calibri"/>
              </a:rPr>
              <a:t>st</a:t>
            </a:r>
            <a:r>
              <a:rPr b="0" i="0" lang="en-US" sz="1600" u="none" cap="none" strike="noStrike">
                <a:solidFill>
                  <a:srgbClr val="1D2D46"/>
                </a:solidFill>
                <a:latin typeface="Calibri"/>
                <a:ea typeface="Calibri"/>
                <a:cs typeface="Calibri"/>
                <a:sym typeface="Calibri"/>
              </a:rPr>
              <a:t> of the month that you will be displaying. Note that January 1, 1753 was a Monday</a:t>
            </a:r>
            <a:endParaRPr b="0" i="0" sz="1600" u="none" cap="none" strike="noStrike">
              <a:solidFill>
                <a:srgbClr val="1D2D4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Your submission consists of three parts:</a:t>
            </a:r>
            <a:endParaRPr/>
          </a:p>
          <a:p>
            <a:pPr indent="-457200" lvl="0" marL="457200" rtl="0" algn="l">
              <a:spcBef>
                <a:spcPts val="2000"/>
              </a:spcBef>
              <a:spcAft>
                <a:spcPts val="0"/>
              </a:spcAft>
              <a:buSzPts val="2000"/>
              <a:buFont typeface="Calibri"/>
              <a:buAutoNum type="arabicPeriod"/>
            </a:pPr>
            <a:r>
              <a:rPr lang="en-US" sz="2000"/>
              <a:t>A structure chart of the overall design</a:t>
            </a:r>
            <a:endParaRPr/>
          </a:p>
          <a:p>
            <a:pPr indent="-457200" lvl="0" marL="457200" rtl="0" algn="l">
              <a:spcBef>
                <a:spcPts val="2000"/>
              </a:spcBef>
              <a:spcAft>
                <a:spcPts val="0"/>
              </a:spcAft>
              <a:buSzPts val="2000"/>
              <a:buFont typeface="Calibri"/>
              <a:buAutoNum type="arabicPeriod"/>
            </a:pPr>
            <a:r>
              <a:rPr lang="en-US" sz="2000"/>
              <a:t>Pseudocode of one function that is part of the structure chart</a:t>
            </a:r>
            <a:endParaRPr/>
          </a:p>
          <a:p>
            <a:pPr indent="-457200" lvl="0" marL="457200" rtl="0" algn="l">
              <a:spcBef>
                <a:spcPts val="2000"/>
              </a:spcBef>
              <a:spcAft>
                <a:spcPts val="0"/>
              </a:spcAft>
              <a:buSzPts val="2000"/>
              <a:buFont typeface="Calibri"/>
              <a:buAutoNum type="arabicPeriod"/>
            </a:pPr>
            <a:r>
              <a:rPr lang="en-US" sz="2000"/>
              <a:t>Flowchart of one function that is part of the structure chart</a:t>
            </a:r>
            <a:endParaRPr/>
          </a:p>
          <a:p>
            <a:pPr indent="-304800" lvl="0" marL="457200" rtl="0" algn="l">
              <a:spcBef>
                <a:spcPts val="2400"/>
              </a:spcBef>
              <a:spcAft>
                <a:spcPts val="0"/>
              </a:spcAft>
              <a:buSzPts val="2400"/>
              <a:buFont typeface="Calibri"/>
              <a:buNone/>
            </a:pPr>
            <a:r>
              <a:t/>
            </a:r>
            <a:endParaRPr/>
          </a:p>
        </p:txBody>
      </p:sp>
      <p:sp>
        <p:nvSpPr>
          <p:cNvPr id="135" name="Google Shape;135;p1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36" name="Google Shape;136;p1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02: Deliverables</a:t>
            </a:r>
            <a:endParaRPr/>
          </a:p>
        </p:txBody>
      </p:sp>
      <p:sp>
        <p:nvSpPr>
          <p:cNvPr id="137" name="Google Shape;137;p1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Content</a:t>
            </a:r>
            <a:endParaRPr/>
          </a:p>
        </p:txBody>
      </p:sp>
      <p:sp>
        <p:nvSpPr>
          <p:cNvPr id="143" name="Google Shape;143;p14">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Structure Chart Example</a:t>
            </a:r>
            <a:endParaRPr/>
          </a:p>
        </p:txBody>
      </p:sp>
      <p:sp>
        <p:nvSpPr>
          <p:cNvPr id="144" name="Google Shape;144;p14">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Viewpoints</a:t>
            </a:r>
            <a:endParaRPr/>
          </a:p>
        </p:txBody>
      </p:sp>
      <p:sp>
        <p:nvSpPr>
          <p:cNvPr id="145" name="Google Shape;145;p14">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Parts of a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Structure Chart</a:t>
            </a:r>
            <a:endParaRPr/>
          </a:p>
        </p:txBody>
      </p:sp>
      <p:sp>
        <p:nvSpPr>
          <p:cNvPr id="146" name="Google Shape;146;p14">
            <a:hlinkClick action="ppaction://hlinksldjump" r:id="rId6"/>
          </p:cNvPr>
          <p:cNvSpPr/>
          <p:nvPr/>
        </p:nvSpPr>
        <p:spPr>
          <a:xfrm>
            <a:off x="1524000" y="2360762"/>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Parts: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Functions</a:t>
            </a:r>
            <a:endParaRPr/>
          </a:p>
        </p:txBody>
      </p:sp>
      <p:sp>
        <p:nvSpPr>
          <p:cNvPr id="147" name="Google Shape;147;p14">
            <a:hlinkClick action="ppaction://hlinksldjump" r:id="rId7"/>
          </p:cNvPr>
          <p:cNvSpPr/>
          <p:nvPr/>
        </p:nvSpPr>
        <p:spPr>
          <a:xfrm>
            <a:off x="3657600" y="23622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Parts: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Lines</a:t>
            </a:r>
            <a:endParaRPr/>
          </a:p>
        </p:txBody>
      </p:sp>
      <p:sp>
        <p:nvSpPr>
          <p:cNvPr id="148" name="Google Shape;148;p14">
            <a:hlinkClick action="ppaction://hlinksldjump" r:id="rId8"/>
          </p:cNvPr>
          <p:cNvSpPr/>
          <p:nvPr/>
        </p:nvSpPr>
        <p:spPr>
          <a:xfrm>
            <a:off x="5791200" y="2370826"/>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Parts: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Parameters</a:t>
            </a:r>
            <a:endParaRPr/>
          </a:p>
        </p:txBody>
      </p:sp>
      <p:sp>
        <p:nvSpPr>
          <p:cNvPr id="149" name="Google Shape;149;p14">
            <a:hlinkClick action="ppaction://hlinksldjump" r:id="rId9"/>
          </p:cNvPr>
          <p:cNvSpPr/>
          <p:nvPr/>
        </p:nvSpPr>
        <p:spPr>
          <a:xfrm>
            <a:off x="1524000" y="358715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Designing with Structure Charts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5" name="Google Shape;155;p1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of a Structure Chart</a:t>
            </a:r>
            <a:endParaRPr/>
          </a:p>
        </p:txBody>
      </p:sp>
      <p:sp>
        <p:nvSpPr>
          <p:cNvPr id="156" name="Google Shape;156;p15"/>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157" name="Google Shape;157;p15"/>
          <p:cNvPicPr preferRelativeResize="0"/>
          <p:nvPr/>
        </p:nvPicPr>
        <p:blipFill rotWithShape="1">
          <a:blip r:embed="rId3">
            <a:alphaModFix/>
          </a:blip>
          <a:srcRect b="0" l="0" r="0" t="0"/>
          <a:stretch/>
        </p:blipFill>
        <p:spPr>
          <a:xfrm>
            <a:off x="1143000" y="1752600"/>
            <a:ext cx="6565858" cy="339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idx="1" type="body"/>
          </p:nvPr>
        </p:nvSpPr>
        <p:spPr>
          <a:xfrm>
            <a:off x="304800" y="1143000"/>
            <a:ext cx="8534400" cy="83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Viewpoints are perspectives on the software design process. They help us look at the program from different angles. </a:t>
            </a:r>
            <a:endParaRPr/>
          </a:p>
        </p:txBody>
      </p:sp>
      <p:sp>
        <p:nvSpPr>
          <p:cNvPr id="163" name="Google Shape;163;p1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Viewpoints</a:t>
            </a:r>
            <a:endParaRPr/>
          </a:p>
        </p:txBody>
      </p:sp>
      <p:sp>
        <p:nvSpPr>
          <p:cNvPr id="164" name="Google Shape;164;p1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65" name="Google Shape;165;p1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66" name="Google Shape;166;p16"/>
          <p:cNvGraphicFramePr/>
          <p:nvPr/>
        </p:nvGraphicFramePr>
        <p:xfrm>
          <a:off x="1778667" y="2966973"/>
          <a:ext cx="3000000" cy="3000000"/>
        </p:xfrm>
        <a:graphic>
          <a:graphicData uri="http://schemas.openxmlformats.org/drawingml/2006/table">
            <a:tbl>
              <a:tblPr bandRow="1" firstRow="1">
                <a:noFill/>
                <a:tableStyleId>{CA50B983-B64A-4C9A-8AA7-FD9DDE83DDFE}</a:tableStyleId>
              </a:tblPr>
              <a:tblGrid>
                <a:gridCol w="1371600"/>
                <a:gridCol w="4267200"/>
              </a:tblGrid>
              <a:tr h="203200">
                <a:tc>
                  <a:txBody>
                    <a:bodyPr/>
                    <a:lstStyle/>
                    <a:p>
                      <a:pPr indent="0" lvl="0" marL="0" marR="0" rtl="0" algn="l">
                        <a:lnSpc>
                          <a:spcPct val="107000"/>
                        </a:lnSpc>
                        <a:spcBef>
                          <a:spcPts val="0"/>
                        </a:spcBef>
                        <a:spcAft>
                          <a:spcPts val="0"/>
                        </a:spcAft>
                        <a:buNone/>
                      </a:pPr>
                      <a:r>
                        <a:rPr lang="en-US" sz="1600" u="none" cap="none" strike="noStrike"/>
                        <a:t>Viewpoint</a:t>
                      </a:r>
                      <a:endParaRPr b="1" sz="1600" u="none" cap="none" strike="noStrike">
                        <a:solidFill>
                          <a:srgbClr val="1D4D81"/>
                        </a:solidFill>
                        <a:latin typeface="Calibri"/>
                        <a:ea typeface="Calibri"/>
                        <a:cs typeface="Calibri"/>
                        <a:sym typeface="Calibri"/>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1600" u="none" cap="none" strike="noStrike"/>
                        <a:t>Description</a:t>
                      </a:r>
                      <a:endParaRPr b="1" sz="1600" u="none" cap="none" strike="noStrike">
                        <a:solidFill>
                          <a:srgbClr val="1D4D81"/>
                        </a:solidFill>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u="none" cap="none" strike="noStrike"/>
                        <a:t>Process</a:t>
                      </a:r>
                      <a:endParaRPr sz="16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600" u="none" cap="none" strike="noStrike"/>
                        <a:t>The verbs of the system. How algorithms work.</a:t>
                      </a:r>
                      <a:endParaRPr sz="1600" u="none" cap="none" strike="noStrike">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u="none" cap="none" strike="noStrike"/>
                        <a:t>Development</a:t>
                      </a:r>
                      <a:endParaRPr sz="16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600" u="none" cap="none" strike="noStrike"/>
                        <a:t>How a program is partitioned and organized.</a:t>
                      </a:r>
                      <a:endParaRPr sz="1600" u="none" cap="none" strike="noStrike">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u="none" cap="none" strike="noStrike"/>
                        <a:t>Logical</a:t>
                      </a:r>
                      <a:endParaRPr sz="16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600" u="none" cap="none" strike="noStrike"/>
                        <a:t>The nouns of the system. How data is stored.</a:t>
                      </a:r>
                      <a:endParaRPr sz="1600" u="none" cap="none" strike="noStrike">
                        <a:latin typeface="Calibri"/>
                        <a:ea typeface="Calibri"/>
                        <a:cs typeface="Calibri"/>
                        <a:sym typeface="Calibri"/>
                      </a:endParaRPr>
                    </a:p>
                  </a:txBody>
                  <a:tcPr marT="45725" marB="45725" marR="91450" marL="91450" anchor="ctr"/>
                </a:tc>
              </a:tr>
              <a:tr h="203200">
                <a:tc>
                  <a:txBody>
                    <a:bodyPr/>
                    <a:lstStyle/>
                    <a:p>
                      <a:pPr indent="0" lvl="0" marL="0" marR="0" rtl="0" algn="just">
                        <a:lnSpc>
                          <a:spcPct val="107000"/>
                        </a:lnSpc>
                        <a:spcBef>
                          <a:spcPts val="0"/>
                        </a:spcBef>
                        <a:spcAft>
                          <a:spcPts val="0"/>
                        </a:spcAft>
                        <a:buNone/>
                      </a:pPr>
                      <a:r>
                        <a:rPr lang="en-US" sz="1600" u="none" cap="none" strike="noStrike"/>
                        <a:t>Physical</a:t>
                      </a:r>
                      <a:endParaRPr sz="16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600" u="none" cap="none" strike="noStrike"/>
                        <a:t>The hardware and physical components.</a:t>
                      </a:r>
                      <a:endParaRPr sz="1600" u="none" cap="none" strike="noStrike">
                        <a:latin typeface="Calibri"/>
                        <a:ea typeface="Calibri"/>
                        <a:cs typeface="Calibri"/>
                        <a:sym typeface="Calibri"/>
                      </a:endParaRPr>
                    </a:p>
                  </a:txBody>
                  <a:tcPr marT="45725" marB="45725" marR="91450" marL="91450" anchor="ctr"/>
                </a:tc>
              </a:tr>
            </a:tbl>
          </a:graphicData>
        </a:graphic>
      </p:graphicFrame>
      <p:sp>
        <p:nvSpPr>
          <p:cNvPr id="167" name="Google Shape;167;p16"/>
          <p:cNvSpPr/>
          <p:nvPr/>
        </p:nvSpPr>
        <p:spPr>
          <a:xfrm>
            <a:off x="2362200" y="2269398"/>
            <a:ext cx="2743200" cy="637534"/>
          </a:xfrm>
          <a:prstGeom prst="wedgeRoundRectCallout">
            <a:avLst>
              <a:gd fmla="val -43378" name="adj1"/>
              <a:gd fmla="val 143663" name="adj2"/>
              <a:gd fmla="val 16667" name="adj3"/>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Flowcharts and pseudocode belong here</a:t>
            </a:r>
            <a:endParaRPr/>
          </a:p>
        </p:txBody>
      </p:sp>
      <p:sp>
        <p:nvSpPr>
          <p:cNvPr id="168" name="Google Shape;168;p16"/>
          <p:cNvSpPr/>
          <p:nvPr/>
        </p:nvSpPr>
        <p:spPr>
          <a:xfrm>
            <a:off x="296708" y="4230550"/>
            <a:ext cx="2743200" cy="637534"/>
          </a:xfrm>
          <a:prstGeom prst="wedgeRoundRectCallout">
            <a:avLst>
              <a:gd fmla="val 47772" name="adj1"/>
              <a:gd fmla="val -98768" name="adj2"/>
              <a:gd fmla="val 16667" name="adj3"/>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Structure charts and data flow diagrams are here</a:t>
            </a:r>
            <a:endParaRPr/>
          </a:p>
        </p:txBody>
      </p:sp>
      <p:sp>
        <p:nvSpPr>
          <p:cNvPr id="169" name="Google Shape;169;p16"/>
          <p:cNvSpPr/>
          <p:nvPr/>
        </p:nvSpPr>
        <p:spPr>
          <a:xfrm>
            <a:off x="2705100" y="4796916"/>
            <a:ext cx="3124200" cy="637534"/>
          </a:xfrm>
          <a:prstGeom prst="wedgeRoundRectCallout">
            <a:avLst>
              <a:gd fmla="val -45378" name="adj1"/>
              <a:gd fmla="val -147000" name="adj2"/>
              <a:gd fmla="val 16667" name="adj3"/>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Class diagrams are here, something for next unit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sz="2100"/>
              <a:t>There are three parts: the functions, the lines, and the arrows &amp; parameters</a:t>
            </a:r>
            <a:endParaRPr/>
          </a:p>
        </p:txBody>
      </p:sp>
      <p:sp>
        <p:nvSpPr>
          <p:cNvPr id="175" name="Google Shape;175;p1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Parts of a Structure Chart</a:t>
            </a:r>
            <a:endParaRPr/>
          </a:p>
        </p:txBody>
      </p:sp>
      <p:sp>
        <p:nvSpPr>
          <p:cNvPr id="176" name="Google Shape;176;p1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77" name="Google Shape;177;p1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78" name="Google Shape;178;p17"/>
          <p:cNvPicPr preferRelativeResize="0"/>
          <p:nvPr/>
        </p:nvPicPr>
        <p:blipFill rotWithShape="1">
          <a:blip r:embed="rId3">
            <a:alphaModFix/>
          </a:blip>
          <a:srcRect b="0" l="0" r="0" t="0"/>
          <a:stretch/>
        </p:blipFill>
        <p:spPr>
          <a:xfrm>
            <a:off x="381000" y="2057400"/>
            <a:ext cx="6565858" cy="3397250"/>
          </a:xfrm>
          <a:prstGeom prst="rect">
            <a:avLst/>
          </a:prstGeom>
          <a:noFill/>
          <a:ln>
            <a:noFill/>
          </a:ln>
        </p:spPr>
      </p:pic>
      <p:sp>
        <p:nvSpPr>
          <p:cNvPr id="179" name="Google Shape;179;p17">
            <a:hlinkClick action="ppaction://hlinksldjump" r:id="rId4"/>
          </p:cNvPr>
          <p:cNvSpPr/>
          <p:nvPr/>
        </p:nvSpPr>
        <p:spPr>
          <a:xfrm>
            <a:off x="7239000" y="1981200"/>
            <a:ext cx="1524000" cy="4572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Functions</a:t>
            </a:r>
            <a:endParaRPr/>
          </a:p>
        </p:txBody>
      </p:sp>
      <p:sp>
        <p:nvSpPr>
          <p:cNvPr id="180" name="Google Shape;180;p17">
            <a:hlinkClick action="ppaction://hlinksldjump" r:id="rId5"/>
          </p:cNvPr>
          <p:cNvSpPr/>
          <p:nvPr/>
        </p:nvSpPr>
        <p:spPr>
          <a:xfrm>
            <a:off x="7239000" y="2720975"/>
            <a:ext cx="1524000" cy="4572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Lines</a:t>
            </a:r>
            <a:endParaRPr/>
          </a:p>
        </p:txBody>
      </p:sp>
      <p:sp>
        <p:nvSpPr>
          <p:cNvPr id="181" name="Google Shape;181;p17">
            <a:hlinkClick action="ppaction://hlinksldjump" r:id="rId6"/>
          </p:cNvPr>
          <p:cNvSpPr/>
          <p:nvPr/>
        </p:nvSpPr>
        <p:spPr>
          <a:xfrm>
            <a:off x="7239000" y="3460750"/>
            <a:ext cx="1524000" cy="4572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Params</a:t>
            </a:r>
            <a:endParaRPr sz="1800">
              <a:solidFill>
                <a:schemeClr val="lt1"/>
              </a:solidFill>
              <a:latin typeface="Arial"/>
              <a:ea typeface="Arial"/>
              <a:cs typeface="Arial"/>
              <a:sym typeface="Arial"/>
            </a:endParaRPr>
          </a:p>
        </p:txBody>
      </p:sp>
      <p:cxnSp>
        <p:nvCxnSpPr>
          <p:cNvPr id="182" name="Google Shape;182;p17"/>
          <p:cNvCxnSpPr>
            <a:stCxn id="179" idx="1"/>
          </p:cNvCxnSpPr>
          <p:nvPr/>
        </p:nvCxnSpPr>
        <p:spPr>
          <a:xfrm flipH="1">
            <a:off x="4191000" y="2209800"/>
            <a:ext cx="3048000" cy="331800"/>
          </a:xfrm>
          <a:prstGeom prst="straightConnector1">
            <a:avLst/>
          </a:prstGeom>
          <a:noFill/>
          <a:ln cap="flat" cmpd="sng" w="38100">
            <a:solidFill>
              <a:srgbClr val="6082BB"/>
            </a:solidFill>
            <a:prstDash val="solid"/>
            <a:round/>
            <a:headEnd len="med" w="med" type="oval"/>
            <a:tailEnd len="med" w="med" type="oval"/>
          </a:ln>
        </p:spPr>
      </p:cxnSp>
      <p:cxnSp>
        <p:nvCxnSpPr>
          <p:cNvPr id="183" name="Google Shape;183;p17"/>
          <p:cNvCxnSpPr>
            <a:stCxn id="180" idx="1"/>
          </p:cNvCxnSpPr>
          <p:nvPr/>
        </p:nvCxnSpPr>
        <p:spPr>
          <a:xfrm flipH="1">
            <a:off x="5105400" y="2949575"/>
            <a:ext cx="2133600" cy="228600"/>
          </a:xfrm>
          <a:prstGeom prst="straightConnector1">
            <a:avLst/>
          </a:prstGeom>
          <a:noFill/>
          <a:ln cap="flat" cmpd="sng" w="38100">
            <a:solidFill>
              <a:srgbClr val="6082BB"/>
            </a:solidFill>
            <a:prstDash val="solid"/>
            <a:round/>
            <a:headEnd len="med" w="med" type="oval"/>
            <a:tailEnd len="med" w="med" type="oval"/>
          </a:ln>
        </p:spPr>
      </p:cxnSp>
      <p:cxnSp>
        <p:nvCxnSpPr>
          <p:cNvPr id="184" name="Google Shape;184;p17"/>
          <p:cNvCxnSpPr>
            <a:stCxn id="181" idx="1"/>
          </p:cNvCxnSpPr>
          <p:nvPr/>
        </p:nvCxnSpPr>
        <p:spPr>
          <a:xfrm flipH="1">
            <a:off x="6096000" y="3689350"/>
            <a:ext cx="1143000" cy="153000"/>
          </a:xfrm>
          <a:prstGeom prst="straightConnector1">
            <a:avLst/>
          </a:prstGeom>
          <a:noFill/>
          <a:ln cap="flat" cmpd="sng" w="38100">
            <a:solidFill>
              <a:srgbClr val="6082BB"/>
            </a:solidFill>
            <a:prstDash val="solid"/>
            <a:round/>
            <a:headEnd len="med" w="med" type="oval"/>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name="Software Design">
  <a:themeElements>
    <a:clrScheme name="BYU-Idaho">
      <a:dk1>
        <a:srgbClr val="283D5E"/>
      </a:dk1>
      <a:lt1>
        <a:srgbClr val="FFFFFF"/>
      </a:lt1>
      <a:dk2>
        <a:srgbClr val="2A6EBB"/>
      </a:dk2>
      <a:lt2>
        <a:srgbClr val="000000"/>
      </a:lt2>
      <a:accent1>
        <a:srgbClr val="C3C8C8"/>
      </a:accent1>
      <a:accent2>
        <a:srgbClr val="99B1CB"/>
      </a:accent2>
      <a:accent3>
        <a:srgbClr val="76A8E0"/>
      </a:accent3>
      <a:accent4>
        <a:srgbClr val="1E5086"/>
      </a:accent4>
      <a:accent5>
        <a:srgbClr val="37516D"/>
      </a:accent5>
      <a:accent6>
        <a:srgbClr val="CB5E1B"/>
      </a:accent6>
      <a:hlink>
        <a:srgbClr val="CACFD1"/>
      </a:hlink>
      <a:folHlink>
        <a:srgbClr val="CAC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