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917415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08">
          <p15:clr>
            <a:srgbClr val="A4A3A4"/>
          </p15:clr>
        </p15:guide>
        <p15:guide id="2" pos="28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43FB06-33F8-4EBD-9617-9E8D0F83C741}">
  <a:tblStyle styleId="{E543FB06-33F8-4EBD-9617-9E8D0F83C741}"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F9"/>
          </a:solidFill>
        </a:fill>
      </a:tcStyle>
    </a:wholeTbl>
    <a:band1H>
      <a:tcTxStyle/>
      <a:tcStyle>
        <a:fill>
          <a:solidFill>
            <a:srgbClr val="D5E1F3"/>
          </a:solidFill>
        </a:fill>
      </a:tcStyle>
    </a:band1H>
    <a:band2H>
      <a:tcTxStyle/>
    </a:band2H>
    <a:band1V>
      <a:tcTxStyle/>
      <a:tcStyle>
        <a:fill>
          <a:solidFill>
            <a:srgbClr val="D5E1F3"/>
          </a:solidFill>
        </a:fill>
      </a:tcStyle>
    </a:band1V>
    <a:band2V>
      <a:tcTxStyle/>
    </a:band2V>
    <a:lastCol>
      <a:tcTxStyle b="on" i="off">
        <a:font>
          <a:latin typeface="Calibri Light"/>
          <a:ea typeface="Calibri Light"/>
          <a:cs typeface="Calibri Light"/>
        </a:font>
        <a:schemeClr val="lt1"/>
      </a:tcTxStyle>
      <a:tcStyle>
        <a:fill>
          <a:solidFill>
            <a:schemeClr val="accent3"/>
          </a:solidFill>
        </a:fill>
      </a:tcStyle>
    </a:lastCol>
    <a:firstCol>
      <a:tcTxStyle b="on" i="off">
        <a:font>
          <a:latin typeface="Calibri Light"/>
          <a:ea typeface="Calibri Light"/>
          <a:cs typeface="Calibri Light"/>
        </a:font>
        <a:schemeClr val="lt1"/>
      </a:tcTxStyle>
      <a:tcStyle>
        <a:fill>
          <a:solidFill>
            <a:schemeClr val="accent3"/>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C821BC2A-DCAF-41DA-A59A-F33461E61E1A}" styleName="Table_1">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8ED"/>
          </a:solidFill>
        </a:fill>
      </a:tcStyle>
    </a:wholeTbl>
    <a:band1H>
      <a:tcTxStyle/>
      <a:tcStyle>
        <a:fill>
          <a:solidFill>
            <a:srgbClr val="CBCFD8"/>
          </a:solidFill>
        </a:fill>
      </a:tcStyle>
    </a:band1H>
    <a:band2H>
      <a:tcTxStyle/>
    </a:band2H>
    <a:band1V>
      <a:tcTxStyle/>
      <a:tcStyle>
        <a:fill>
          <a:solidFill>
            <a:srgbClr val="CBCFD8"/>
          </a:solidFill>
        </a:fill>
      </a:tcStyle>
    </a:band1V>
    <a:band2V>
      <a:tcTxStyle/>
    </a:band2V>
    <a:lastCol>
      <a:tcTxStyle b="on" i="off">
        <a:font>
          <a:latin typeface="Calibri Light"/>
          <a:ea typeface="Calibri Light"/>
          <a:cs typeface="Calibri Light"/>
        </a:font>
        <a:schemeClr val="lt1"/>
      </a:tcTxStyle>
      <a:tcStyle>
        <a:fill>
          <a:solidFill>
            <a:schemeClr val="accent4"/>
          </a:solidFill>
        </a:fill>
      </a:tcStyle>
    </a:lastCol>
    <a:firstCol>
      <a:tcTxStyle b="on" i="off">
        <a:font>
          <a:latin typeface="Calibri Light"/>
          <a:ea typeface="Calibri Light"/>
          <a:cs typeface="Calibri Light"/>
        </a:font>
        <a:schemeClr val="lt1"/>
      </a:tcTxStyle>
      <a:tcStyle>
        <a:fill>
          <a:solidFill>
            <a:schemeClr val="accent4"/>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89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75471" cy="350520"/>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96569" y="0"/>
            <a:ext cx="3975471" cy="350520"/>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664"/>
            <a:ext cx="3975471" cy="350520"/>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96569" y="6658664"/>
            <a:ext cx="3975471" cy="350520"/>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79" name="Google Shape;179;p1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96" name="Google Shape;196;p1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12" name="Google Shape;212;p1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26" name="Google Shape;226;p1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36" name="Google Shape;236;p1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43" name="Google Shape;243;p1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53" name="Google Shape;253;p1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63" name="Google Shape;263;p1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72" name="Google Shape;272;p1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02" name="Google Shape;302;p2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87" name="Google Shape;87;p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23" name="Google Shape;323;p2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50" name="Google Shape;350;p2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79" name="Google Shape;379;p2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93" name="Google Shape;393;p2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02" name="Google Shape;402;p2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10" name="Google Shape;410;p2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20" name="Google Shape;420;p2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30" name="Google Shape;430;p2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1" name="Google Shape;441;p2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52" name="Google Shape;452;p3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96" name="Google Shape;96;p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62" name="Google Shape;462;p3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70" name="Google Shape;470;p3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81" name="Google Shape;481;p3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89" name="Google Shape;489;p3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97" name="Google Shape;497;p3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05" name="Google Shape;505;p3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4" name="Google Shape;104;p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p6: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26" name="Google Shape;126;p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34" name="Google Shape;134;p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7" name="Google Shape;147;p9: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63" name="Google Shape;163;p1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3" name="Shape 13"/>
        <p:cNvGrpSpPr/>
        <p:nvPr/>
      </p:nvGrpSpPr>
      <p:grpSpPr>
        <a:xfrm>
          <a:off x="0" y="0"/>
          <a:ext cx="0" cy="0"/>
          <a:chOff x="0" y="0"/>
          <a:chExt cx="0" cy="0"/>
        </a:xfrm>
      </p:grpSpPr>
      <p:sp>
        <p:nvSpPr>
          <p:cNvPr id="14" name="Google Shape;14;p2"/>
          <p:cNvSpPr/>
          <p:nvPr/>
        </p:nvSpPr>
        <p:spPr>
          <a:xfrm>
            <a:off x="0" y="609600"/>
            <a:ext cx="9144000" cy="26670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1D2D46"/>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16" name="Google Shape;16;p2"/>
          <p:cNvSpPr txBox="1"/>
          <p:nvPr/>
        </p:nvSpPr>
        <p:spPr>
          <a:xfrm>
            <a:off x="9906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Schedule</a:t>
            </a:r>
            <a:endParaRPr/>
          </a:p>
        </p:txBody>
      </p:sp>
      <p:sp>
        <p:nvSpPr>
          <p:cNvPr id="17" name="Google Shape;17;p2"/>
          <p:cNvSpPr txBox="1"/>
          <p:nvPr/>
        </p:nvSpPr>
        <p:spPr>
          <a:xfrm>
            <a:off x="46482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Today's Plan</a:t>
            </a:r>
            <a:endParaRPr b="1" i="0" sz="2000" u="none" cap="none" strike="noStrike">
              <a:solidFill>
                <a:srgbClr val="1D2D46"/>
              </a:solidFill>
              <a:latin typeface="Calibri"/>
              <a:ea typeface="Calibri"/>
              <a:cs typeface="Calibri"/>
              <a:sym typeface="Calibri"/>
            </a:endParaRPr>
          </a:p>
        </p:txBody>
      </p:sp>
      <p:sp>
        <p:nvSpPr>
          <p:cNvPr id="18" name="Google Shape;18;p2"/>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blank">
  <p:cSld name="Standard blank">
    <p:spTree>
      <p:nvGrpSpPr>
        <p:cNvPr id="20" name="Shape 20"/>
        <p:cNvGrpSpPr/>
        <p:nvPr/>
      </p:nvGrpSpPr>
      <p:grpSpPr>
        <a:xfrm>
          <a:off x="0" y="0"/>
          <a:ext cx="0" cy="0"/>
          <a:chOff x="0" y="0"/>
          <a:chExt cx="0" cy="0"/>
        </a:xfrm>
      </p:grpSpPr>
      <p:sp>
        <p:nvSpPr>
          <p:cNvPr id="21" name="Google Shape;21;p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23" name="Google Shape;23;p3">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24" name="Google Shape;24;p3">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25" name="Google Shape;25;p3">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26" name="Google Shape;26;p3">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27" name="Google Shape;27;p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with Placeholder">
  <p:cSld name="Standard with Placeholder">
    <p:spTree>
      <p:nvGrpSpPr>
        <p:cNvPr id="28" name="Shape 28"/>
        <p:cNvGrpSpPr/>
        <p:nvPr/>
      </p:nvGrpSpPr>
      <p:grpSpPr>
        <a:xfrm>
          <a:off x="0" y="0"/>
          <a:ext cx="0" cy="0"/>
          <a:chOff x="0" y="0"/>
          <a:chExt cx="0" cy="0"/>
        </a:xfrm>
      </p:grpSpPr>
      <p:sp>
        <p:nvSpPr>
          <p:cNvPr id="29" name="Google Shape;29;p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32" name="Google Shape;32;p4">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33" name="Google Shape;33;p4">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34" name="Google Shape;34;p4">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35" name="Google Shape;35;p4">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36" name="Google Shape;36;p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Subtitle">
    <p:spTree>
      <p:nvGrpSpPr>
        <p:cNvPr id="37" name="Shape 37"/>
        <p:cNvGrpSpPr/>
        <p:nvPr/>
      </p:nvGrpSpPr>
      <p:grpSpPr>
        <a:xfrm>
          <a:off x="0" y="0"/>
          <a:ext cx="0" cy="0"/>
          <a:chOff x="0" y="0"/>
          <a:chExt cx="0" cy="0"/>
        </a:xfrm>
      </p:grpSpPr>
      <p:sp>
        <p:nvSpPr>
          <p:cNvPr id="38" name="Google Shape;38;p5"/>
          <p:cNvSpPr/>
          <p:nvPr/>
        </p:nvSpPr>
        <p:spPr>
          <a:xfrm>
            <a:off x="1371600" y="990600"/>
            <a:ext cx="6553200" cy="50292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 name="Google Shape;39;p5"/>
          <p:cNvSpPr/>
          <p:nvPr/>
        </p:nvSpPr>
        <p:spPr>
          <a:xfrm>
            <a:off x="15240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 name="Google Shape;40;p5"/>
          <p:cNvSpPr/>
          <p:nvPr/>
        </p:nvSpPr>
        <p:spPr>
          <a:xfrm>
            <a:off x="36576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 name="Google Shape;41;p5"/>
          <p:cNvSpPr/>
          <p:nvPr/>
        </p:nvSpPr>
        <p:spPr>
          <a:xfrm>
            <a:off x="57912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 name="Google Shape;42;p5"/>
          <p:cNvSpPr/>
          <p:nvPr/>
        </p:nvSpPr>
        <p:spPr>
          <a:xfrm>
            <a:off x="15240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 name="Google Shape;43;p5"/>
          <p:cNvSpPr/>
          <p:nvPr/>
        </p:nvSpPr>
        <p:spPr>
          <a:xfrm>
            <a:off x="36576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 name="Google Shape;44;p5"/>
          <p:cNvSpPr/>
          <p:nvPr/>
        </p:nvSpPr>
        <p:spPr>
          <a:xfrm>
            <a:off x="57912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 name="Google Shape;45;p5"/>
          <p:cNvSpPr/>
          <p:nvPr/>
        </p:nvSpPr>
        <p:spPr>
          <a:xfrm>
            <a:off x="15240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 name="Google Shape;46;p5"/>
          <p:cNvSpPr/>
          <p:nvPr/>
        </p:nvSpPr>
        <p:spPr>
          <a:xfrm>
            <a:off x="36576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 name="Google Shape;47;p5"/>
          <p:cNvSpPr/>
          <p:nvPr/>
        </p:nvSpPr>
        <p:spPr>
          <a:xfrm>
            <a:off x="57912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 name="Google Shape;48;p5"/>
          <p:cNvSpPr/>
          <p:nvPr/>
        </p:nvSpPr>
        <p:spPr>
          <a:xfrm>
            <a:off x="15240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 name="Google Shape;49;p5"/>
          <p:cNvSpPr/>
          <p:nvPr/>
        </p:nvSpPr>
        <p:spPr>
          <a:xfrm>
            <a:off x="36576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0" name="Google Shape;50;p5"/>
          <p:cNvSpPr/>
          <p:nvPr/>
        </p:nvSpPr>
        <p:spPr>
          <a:xfrm>
            <a:off x="57912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1" name="Google Shape;51;p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52" name="Google Shape;52;p5">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53" name="Google Shape;53;p5">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54" name="Google Shape;54;p5">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55" name="Google Shape;55;p5">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with Placeholder" showMasterSp="0">
  <p:cSld name="Sub-Navigation with Placeholder">
    <p:spTree>
      <p:nvGrpSpPr>
        <p:cNvPr id="56" name="Shape 56"/>
        <p:cNvGrpSpPr/>
        <p:nvPr/>
      </p:nvGrpSpPr>
      <p:grpSpPr>
        <a:xfrm>
          <a:off x="0" y="0"/>
          <a:ext cx="0" cy="0"/>
          <a:chOff x="0" y="0"/>
          <a:chExt cx="0" cy="0"/>
        </a:xfrm>
      </p:grpSpPr>
      <p:sp>
        <p:nvSpPr>
          <p:cNvPr id="57" name="Google Shape;57;p6"/>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6"/>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61" name="Google Shape;61;p6">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62" name="Google Shape;62;p6">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63" name="Google Shape;63;p6">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64" name="Google Shape;64;p6">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65" name="Google Shape;65;p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6"/>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Blank" showMasterSp="0">
  <p:cSld name="Sub-Navigation Blank">
    <p:spTree>
      <p:nvGrpSpPr>
        <p:cNvPr id="67" name="Shape 67"/>
        <p:cNvGrpSpPr/>
        <p:nvPr/>
      </p:nvGrpSpPr>
      <p:grpSpPr>
        <a:xfrm>
          <a:off x="0" y="0"/>
          <a:ext cx="0" cy="0"/>
          <a:chOff x="0" y="0"/>
          <a:chExt cx="0" cy="0"/>
        </a:xfrm>
      </p:grpSpPr>
      <p:sp>
        <p:nvSpPr>
          <p:cNvPr id="68" name="Google Shape;68;p7"/>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71" name="Google Shape;71;p7">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72" name="Google Shape;72;p7">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73" name="Google Shape;73;p7">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74" name="Google Shape;74;p7">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75" name="Google Shape;75;p7"/>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7"/>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A7DA4"/>
            </a:gs>
            <a:gs pos="100000">
              <a:srgbClr val="071F45"/>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2400"/>
              </a:spcBef>
              <a:spcAft>
                <a:spcPts val="0"/>
              </a:spcAft>
              <a:buClr>
                <a:schemeClr val="accen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lt1"/>
                </a:solidFill>
                <a:latin typeface="Calibri"/>
                <a:ea typeface="Calibri"/>
                <a:cs typeface="Calibri"/>
                <a:sym typeface="Calibri"/>
              </a:defRPr>
            </a:lvl2pPr>
            <a:lvl3pPr indent="-304800" lvl="2" marL="1371600" marR="0" rtl="0" algn="l">
              <a:spcBef>
                <a:spcPts val="320"/>
              </a:spcBef>
              <a:spcAft>
                <a:spcPts val="0"/>
              </a:spcAft>
              <a:buClr>
                <a:schemeClr val="lt1"/>
              </a:buClr>
              <a:buSzPts val="1200"/>
              <a:buFont typeface="Calibri"/>
              <a:buChar char="•"/>
              <a:defRPr b="0" i="0" sz="16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4pPr>
            <a:lvl5pPr indent="-228600" lvl="4" marL="22860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5pPr>
            <a:lvl6pPr indent="-228600" lvl="5" marL="27432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9pPr>
          </a:lstStyle>
          <a:p/>
        </p:txBody>
      </p:sp>
      <p:sp>
        <p:nvSpPr>
          <p:cNvPr id="11" name="Google Shape;11;p1"/>
          <p:cNvSpPr/>
          <p:nvPr/>
        </p:nvSpPr>
        <p:spPr>
          <a:xfrm>
            <a:off x="152400" y="990600"/>
            <a:ext cx="8839200"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hurchofjesuschrist.org/study/scriptures/dc-testament/dc/6.19" TargetMode="External"/><Relationship Id="rId4" Type="http://schemas.openxmlformats.org/officeDocument/2006/relationships/hyperlink" Target="https://www.churchofjesuschrist.org/study/scriptures/dc-testament/dc/10.66" TargetMode="External"/><Relationship Id="rId5" Type="http://schemas.openxmlformats.org/officeDocument/2006/relationships/hyperlink" Target="https://www.churchofjesuschrist.org/study/scriptures/dc-testament/dc/6.13" TargetMode="External"/></Relationships>
</file>

<file path=ppt/slides/_rels/slide10.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image" Target="../media/image8.png"/><Relationship Id="rId13" Type="http://schemas.openxmlformats.org/officeDocument/2006/relationships/slide" Target="/ppt/slides/slide10.xml"/><Relationship Id="rId12"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12.xml"/><Relationship Id="rId4" Type="http://schemas.openxmlformats.org/officeDocument/2006/relationships/image" Target="../media/image3.png"/><Relationship Id="rId9" Type="http://schemas.openxmlformats.org/officeDocument/2006/relationships/slide" Target="/ppt/slides/slide11.xml"/><Relationship Id="rId5" Type="http://schemas.openxmlformats.org/officeDocument/2006/relationships/slide" Target="/ppt/slides/slide10.xml"/><Relationship Id="rId6" Type="http://schemas.openxmlformats.org/officeDocument/2006/relationships/image" Target="../media/image7.png"/><Relationship Id="rId7" Type="http://schemas.openxmlformats.org/officeDocument/2006/relationships/slide" Target="/ppt/slides/slide9.xml"/><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image" Target="../media/image8.png"/><Relationship Id="rId13" Type="http://schemas.openxmlformats.org/officeDocument/2006/relationships/slide" Target="/ppt/slides/slide11.xml"/><Relationship Id="rId12"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slide" Target="/ppt/slides/slide12.xml"/><Relationship Id="rId4" Type="http://schemas.openxmlformats.org/officeDocument/2006/relationships/image" Target="../media/image3.png"/><Relationship Id="rId9" Type="http://schemas.openxmlformats.org/officeDocument/2006/relationships/slide" Target="/ppt/slides/slide11.xml"/><Relationship Id="rId5" Type="http://schemas.openxmlformats.org/officeDocument/2006/relationships/slide" Target="/ppt/slides/slide10.xml"/><Relationship Id="rId6" Type="http://schemas.openxmlformats.org/officeDocument/2006/relationships/image" Target="../media/image7.png"/><Relationship Id="rId7" Type="http://schemas.openxmlformats.org/officeDocument/2006/relationships/slide" Target="/ppt/slides/slide9.xml"/><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image" Target="../media/image8.png"/><Relationship Id="rId13" Type="http://schemas.openxmlformats.org/officeDocument/2006/relationships/image" Target="../media/image11.png"/><Relationship Id="rId12"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image" Target="../media/image3.png"/><Relationship Id="rId9" Type="http://schemas.openxmlformats.org/officeDocument/2006/relationships/slide" Target="/ppt/slides/slide11.xml"/><Relationship Id="rId5" Type="http://schemas.openxmlformats.org/officeDocument/2006/relationships/slide" Target="/ppt/slides/slide10.xml"/><Relationship Id="rId6" Type="http://schemas.openxmlformats.org/officeDocument/2006/relationships/image" Target="../media/image7.png"/><Relationship Id="rId7" Type="http://schemas.openxmlformats.org/officeDocument/2006/relationships/slide" Target="/ppt/slides/slide9.xml"/><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slide" Target="/ppt/slides/slide15.xml"/><Relationship Id="rId4" Type="http://schemas.openxmlformats.org/officeDocument/2006/relationships/slide" Target="/ppt/slides/slide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18.xml"/><Relationship Id="rId4" Type="http://schemas.openxmlformats.org/officeDocument/2006/relationships/slide" Target="/ppt/slides/slide19.xml"/><Relationship Id="rId5" Type="http://schemas.openxmlformats.org/officeDocument/2006/relationships/slide" Target="/ppt/slides/slide20.xml"/><Relationship Id="rId6" Type="http://schemas.openxmlformats.org/officeDocument/2006/relationships/slide" Target="/ppt/slides/slide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31.png"/><Relationship Id="rId8"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1" Type="http://schemas.openxmlformats.org/officeDocument/2006/relationships/slide" Target="/ppt/slides/slide35.xml"/><Relationship Id="rId10" Type="http://schemas.openxmlformats.org/officeDocument/2006/relationships/slide" Target="/ppt/slides/slide34.xml"/><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slide" Target="/ppt/slides/slide23.xml"/><Relationship Id="rId4" Type="http://schemas.openxmlformats.org/officeDocument/2006/relationships/slide" Target="/ppt/slides/slide25.xml"/><Relationship Id="rId9" Type="http://schemas.openxmlformats.org/officeDocument/2006/relationships/slide" Target="/ppt/slides/slide32.xml"/><Relationship Id="rId5" Type="http://schemas.openxmlformats.org/officeDocument/2006/relationships/slide" Target="/ppt/slides/slide28.xml"/><Relationship Id="rId6" Type="http://schemas.openxmlformats.org/officeDocument/2006/relationships/slide" Target="/ppt/slides/slide29.xml"/><Relationship Id="rId7" Type="http://schemas.openxmlformats.org/officeDocument/2006/relationships/slide" Target="/ppt/slides/slide26.xml"/><Relationship Id="rId8" Type="http://schemas.openxmlformats.org/officeDocument/2006/relationships/slide" Target="/ppt/slides/slide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6.xml"/><Relationship Id="rId11" Type="http://schemas.openxmlformats.org/officeDocument/2006/relationships/slide" Target="/ppt/slides/slide13.xml"/><Relationship Id="rId10" Type="http://schemas.openxmlformats.org/officeDocument/2006/relationships/slide" Target="/ppt/slides/slide12.xml"/><Relationship Id="rId9" Type="http://schemas.openxmlformats.org/officeDocument/2006/relationships/slide" Target="/ppt/slides/slide11.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12.xml"/><Relationship Id="rId4" Type="http://schemas.openxmlformats.org/officeDocument/2006/relationships/image" Target="../media/image3.png"/><Relationship Id="rId11" Type="http://schemas.openxmlformats.org/officeDocument/2006/relationships/slide" Target="/ppt/slides/slide8.xml"/><Relationship Id="rId10" Type="http://schemas.openxmlformats.org/officeDocument/2006/relationships/image" Target="../media/image8.png"/><Relationship Id="rId12" Type="http://schemas.openxmlformats.org/officeDocument/2006/relationships/image" Target="../media/image9.png"/><Relationship Id="rId9" Type="http://schemas.openxmlformats.org/officeDocument/2006/relationships/slide" Target="/ppt/slides/slide11.xml"/><Relationship Id="rId5" Type="http://schemas.openxmlformats.org/officeDocument/2006/relationships/slide" Target="/ppt/slides/slide10.xml"/><Relationship Id="rId6" Type="http://schemas.openxmlformats.org/officeDocument/2006/relationships/image" Target="../media/image7.png"/><Relationship Id="rId7" Type="http://schemas.openxmlformats.org/officeDocument/2006/relationships/slide" Target="/ppt/slides/slide9.xml"/><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image" Target="../media/image8.png"/><Relationship Id="rId13" Type="http://schemas.openxmlformats.org/officeDocument/2006/relationships/slide" Target="/ppt/slides/slide8.xml"/><Relationship Id="rId12"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12.xml"/><Relationship Id="rId4" Type="http://schemas.openxmlformats.org/officeDocument/2006/relationships/image" Target="../media/image3.png"/><Relationship Id="rId9" Type="http://schemas.openxmlformats.org/officeDocument/2006/relationships/slide" Target="/ppt/slides/slide11.xml"/><Relationship Id="rId5" Type="http://schemas.openxmlformats.org/officeDocument/2006/relationships/slide" Target="/ppt/slides/slide10.xml"/><Relationship Id="rId6" Type="http://schemas.openxmlformats.org/officeDocument/2006/relationships/image" Target="../media/image7.png"/><Relationship Id="rId7" Type="http://schemas.openxmlformats.org/officeDocument/2006/relationships/slide" Target="/ppt/slides/slide9.xml"/><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image" Target="../media/image8.png"/><Relationship Id="rId13" Type="http://schemas.openxmlformats.org/officeDocument/2006/relationships/slide" Target="/ppt/slides/slide9.xml"/><Relationship Id="rId12"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12.xml"/><Relationship Id="rId4" Type="http://schemas.openxmlformats.org/officeDocument/2006/relationships/image" Target="../media/image3.png"/><Relationship Id="rId9" Type="http://schemas.openxmlformats.org/officeDocument/2006/relationships/slide" Target="/ppt/slides/slide11.xml"/><Relationship Id="rId14" Type="http://schemas.openxmlformats.org/officeDocument/2006/relationships/image" Target="../media/image6.png"/><Relationship Id="rId5" Type="http://schemas.openxmlformats.org/officeDocument/2006/relationships/slide" Target="/ppt/slides/slide10.xml"/><Relationship Id="rId6" Type="http://schemas.openxmlformats.org/officeDocument/2006/relationships/image" Target="../media/image7.png"/><Relationship Id="rId7" Type="http://schemas.openxmlformats.org/officeDocument/2006/relationships/slide" Target="/ppt/slides/slide9.xml"/><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Week 03: Data Flow Diagram</a:t>
            </a:r>
            <a:endParaRPr/>
          </a:p>
        </p:txBody>
      </p:sp>
      <p:sp>
        <p:nvSpPr>
          <p:cNvPr id="82" name="Google Shape;82;p8"/>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Lab 02 was due on Saturday</a:t>
            </a:r>
            <a:endParaRPr/>
          </a:p>
          <a:p>
            <a:pPr indent="-169863" lvl="0" marL="169863" rtl="0" algn="l">
              <a:spcBef>
                <a:spcPts val="0"/>
              </a:spcBef>
              <a:spcAft>
                <a:spcPts val="0"/>
              </a:spcAft>
              <a:buSzPts val="1600"/>
              <a:buChar char="•"/>
            </a:pPr>
            <a:r>
              <a:rPr lang="en-US"/>
              <a:t>Chapter 11 reading is due</a:t>
            </a:r>
            <a:endParaRPr/>
          </a:p>
          <a:p>
            <a:pPr indent="-169863" lvl="0" marL="169863" rtl="0" algn="l">
              <a:spcBef>
                <a:spcPts val="0"/>
              </a:spcBef>
              <a:spcAft>
                <a:spcPts val="0"/>
              </a:spcAft>
              <a:buSzPts val="1600"/>
              <a:buChar char="•"/>
            </a:pPr>
            <a:r>
              <a:rPr lang="en-US"/>
              <a:t>Lab 03 is due this Saturday</a:t>
            </a:r>
            <a:endParaRPr/>
          </a:p>
          <a:p>
            <a:pPr indent="-68263" lvl="0" marL="169863" rtl="0" algn="l">
              <a:spcBef>
                <a:spcPts val="0"/>
              </a:spcBef>
              <a:spcAft>
                <a:spcPts val="0"/>
              </a:spcAft>
              <a:buSzPts val="1600"/>
              <a:buNone/>
            </a:pPr>
            <a:r>
              <a:t/>
            </a:r>
            <a:endParaRPr/>
          </a:p>
        </p:txBody>
      </p:sp>
      <p:sp>
        <p:nvSpPr>
          <p:cNvPr id="83" name="Google Shape;83;p8"/>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Review the solution to Lab 02</a:t>
            </a:r>
            <a:endParaRPr/>
          </a:p>
          <a:p>
            <a:pPr indent="-169863" lvl="0" marL="169863" rtl="0" algn="l">
              <a:spcBef>
                <a:spcPts val="0"/>
              </a:spcBef>
              <a:spcAft>
                <a:spcPts val="0"/>
              </a:spcAft>
              <a:buSzPts val="1600"/>
              <a:buChar char="•"/>
            </a:pPr>
            <a:r>
              <a:rPr lang="en-US"/>
              <a:t>Answer questions about the reading</a:t>
            </a:r>
            <a:endParaRPr/>
          </a:p>
          <a:p>
            <a:pPr indent="-169863" lvl="0" marL="169863" rtl="0" algn="l">
              <a:spcBef>
                <a:spcPts val="0"/>
              </a:spcBef>
              <a:spcAft>
                <a:spcPts val="0"/>
              </a:spcAft>
              <a:buSzPts val="1600"/>
              <a:buChar char="•"/>
            </a:pPr>
            <a:r>
              <a:rPr lang="en-US"/>
              <a:t>Go through the reading quiz</a:t>
            </a:r>
            <a:endParaRPr/>
          </a:p>
          <a:p>
            <a:pPr indent="-169863" lvl="0" marL="169863" rtl="0" algn="l">
              <a:spcBef>
                <a:spcPts val="0"/>
              </a:spcBef>
              <a:spcAft>
                <a:spcPts val="0"/>
              </a:spcAft>
              <a:buSzPts val="1600"/>
              <a:buChar char="•"/>
            </a:pPr>
            <a:r>
              <a:rPr lang="en-US"/>
              <a:t>Answer questions about Lab 03</a:t>
            </a:r>
            <a:endParaRPr/>
          </a:p>
          <a:p>
            <a:pPr indent="-169863" lvl="0" marL="169863" rtl="0" algn="l">
              <a:spcBef>
                <a:spcPts val="0"/>
              </a:spcBef>
              <a:spcAft>
                <a:spcPts val="0"/>
              </a:spcAft>
              <a:buSzPts val="1600"/>
              <a:buChar char="•"/>
            </a:pPr>
            <a:r>
              <a:rPr lang="en-US"/>
              <a:t>Work through some problems</a:t>
            </a:r>
            <a:endParaRPr/>
          </a:p>
          <a:p>
            <a:pPr indent="-68263" lvl="0" marL="169863" rtl="0" algn="l">
              <a:spcBef>
                <a:spcPts val="0"/>
              </a:spcBef>
              <a:spcAft>
                <a:spcPts val="0"/>
              </a:spcAft>
              <a:buSzPts val="1600"/>
              <a:buNone/>
            </a:pPr>
            <a:r>
              <a:t/>
            </a:r>
            <a:endParaRPr/>
          </a:p>
          <a:p>
            <a:pPr indent="-68263" lvl="0" marL="169863" rtl="0" algn="l">
              <a:spcBef>
                <a:spcPts val="0"/>
              </a:spcBef>
              <a:spcAft>
                <a:spcPts val="0"/>
              </a:spcAft>
              <a:buSzPts val="1600"/>
              <a:buNone/>
            </a:pPr>
            <a:r>
              <a:t/>
            </a:r>
            <a:endParaRPr/>
          </a:p>
        </p:txBody>
      </p:sp>
      <p:sp>
        <p:nvSpPr>
          <p:cNvPr id="84" name="Google Shape;84;p8"/>
          <p:cNvSpPr txBox="1"/>
          <p:nvPr/>
        </p:nvSpPr>
        <p:spPr>
          <a:xfrm>
            <a:off x="0" y="6477000"/>
            <a:ext cx="8534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3">
                  <a:extLst>
                    <a:ext uri="{A12FA001-AC4F-418D-AE19-62706E023703}">
                      <ahyp:hlinkClr val="tx"/>
                    </a:ext>
                  </a:extLst>
                </a:hlinkClick>
              </a:rPr>
              <a:t>D&amp;C 6:19</a:t>
            </a:r>
            <a:endParaRPr b="0" i="0" sz="900" u="sng" cap="none" strike="noStrike">
              <a:solidFill>
                <a:schemeClr val="lt1"/>
              </a:solidFill>
              <a:latin typeface="Arial"/>
              <a:ea typeface="Arial"/>
              <a:cs typeface="Arial"/>
              <a:sym typeface="Arial"/>
              <a:hlinkClick r:id="rId4">
                <a:extLst>
                  <a:ext uri="{A12FA001-AC4F-418D-AE19-62706E023703}">
                    <ahyp:hlinkClr val="tx"/>
                  </a:ext>
                </a:extLst>
              </a:hlinkClick>
            </a:endParaRPr>
          </a:p>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5">
                  <a:extLst>
                    <a:ext uri="{A12FA001-AC4F-418D-AE19-62706E023703}">
                      <ahyp:hlinkClr val="tx"/>
                    </a:ext>
                  </a:extLst>
                </a:hlinkClick>
              </a:rPr>
              <a:t>D&amp;C 6:13</a:t>
            </a:r>
            <a:endParaRPr b="0" i="0" sz="9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idx="1" type="body"/>
          </p:nvPr>
        </p:nvSpPr>
        <p:spPr>
          <a:xfrm>
            <a:off x="304800" y="1143000"/>
            <a:ext cx="7467600" cy="40559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Processors are things which act on data. They do four tasks:</a:t>
            </a:r>
            <a:endParaRPr/>
          </a:p>
        </p:txBody>
      </p:sp>
      <p:sp>
        <p:nvSpPr>
          <p:cNvPr id="182" name="Google Shape;182;p1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3" name="Google Shape;183;p1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 Processor</a:t>
            </a:r>
            <a:endParaRPr/>
          </a:p>
        </p:txBody>
      </p:sp>
      <p:sp>
        <p:nvSpPr>
          <p:cNvPr id="184" name="Google Shape;184;p1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185" name="Google Shape;185;p17">
            <a:hlinkClick action="ppaction://hlinksldjump" r:id="rId3"/>
          </p:cNvPr>
          <p:cNvPicPr preferRelativeResize="0"/>
          <p:nvPr/>
        </p:nvPicPr>
        <p:blipFill rotWithShape="1">
          <a:blip r:embed="rId4">
            <a:alphaModFix/>
          </a:blip>
          <a:srcRect b="0" l="0" r="0" t="0"/>
          <a:stretch/>
        </p:blipFill>
        <p:spPr>
          <a:xfrm>
            <a:off x="8001000" y="4643120"/>
            <a:ext cx="1053469" cy="557993"/>
          </a:xfrm>
          <a:prstGeom prst="rect">
            <a:avLst/>
          </a:prstGeom>
          <a:noFill/>
          <a:ln>
            <a:noFill/>
          </a:ln>
        </p:spPr>
      </p:pic>
      <p:pic>
        <p:nvPicPr>
          <p:cNvPr id="186" name="Google Shape;186;p17">
            <a:hlinkClick action="ppaction://hlinksldjump" r:id="rId5"/>
          </p:cNvPr>
          <p:cNvPicPr preferRelativeResize="0"/>
          <p:nvPr/>
        </p:nvPicPr>
        <p:blipFill rotWithShape="1">
          <a:blip r:embed="rId6">
            <a:alphaModFix/>
          </a:blip>
          <a:srcRect b="0" l="0" r="0" t="0"/>
          <a:stretch/>
        </p:blipFill>
        <p:spPr>
          <a:xfrm>
            <a:off x="8011328" y="2812455"/>
            <a:ext cx="1043141" cy="568327"/>
          </a:xfrm>
          <a:prstGeom prst="rect">
            <a:avLst/>
          </a:prstGeom>
          <a:noFill/>
          <a:ln cap="flat" cmpd="sng" w="38100">
            <a:solidFill>
              <a:schemeClr val="accent6"/>
            </a:solidFill>
            <a:prstDash val="solid"/>
            <a:round/>
            <a:headEnd len="sm" w="sm" type="none"/>
            <a:tailEnd len="sm" w="sm" type="none"/>
          </a:ln>
        </p:spPr>
      </p:pic>
      <p:pic>
        <p:nvPicPr>
          <p:cNvPr id="187" name="Google Shape;187;p17">
            <a:hlinkClick action="ppaction://hlinksldjump" r:id="rId7"/>
          </p:cNvPr>
          <p:cNvPicPr preferRelativeResize="0"/>
          <p:nvPr/>
        </p:nvPicPr>
        <p:blipFill rotWithShape="1">
          <a:blip r:embed="rId8">
            <a:alphaModFix/>
          </a:blip>
          <a:srcRect b="0" l="4421" r="6771" t="0"/>
          <a:stretch/>
        </p:blipFill>
        <p:spPr>
          <a:xfrm>
            <a:off x="8077199" y="1958790"/>
            <a:ext cx="990601" cy="495994"/>
          </a:xfrm>
          <a:prstGeom prst="rect">
            <a:avLst/>
          </a:prstGeom>
          <a:solidFill>
            <a:srgbClr val="7594B8"/>
          </a:solidFill>
          <a:ln>
            <a:noFill/>
          </a:ln>
        </p:spPr>
      </p:pic>
      <p:pic>
        <p:nvPicPr>
          <p:cNvPr id="188" name="Google Shape;188;p17">
            <a:hlinkClick action="ppaction://hlinksldjump" r:id="rId9"/>
          </p:cNvPr>
          <p:cNvPicPr preferRelativeResize="0"/>
          <p:nvPr/>
        </p:nvPicPr>
        <p:blipFill rotWithShape="1">
          <a:blip r:embed="rId10">
            <a:alphaModFix/>
          </a:blip>
          <a:srcRect b="0" l="0" r="0" t="0"/>
          <a:stretch/>
        </p:blipFill>
        <p:spPr>
          <a:xfrm>
            <a:off x="8013694" y="3847902"/>
            <a:ext cx="1053469" cy="309996"/>
          </a:xfrm>
          <a:prstGeom prst="rect">
            <a:avLst/>
          </a:prstGeom>
          <a:noFill/>
          <a:ln>
            <a:noFill/>
          </a:ln>
        </p:spPr>
      </p:pic>
      <p:pic>
        <p:nvPicPr>
          <p:cNvPr id="189" name="Google Shape;189;p17">
            <a:hlinkClick action="ppaction://hlinksldjump" r:id="rId11"/>
          </p:cNvPr>
          <p:cNvPicPr preferRelativeResize="0"/>
          <p:nvPr/>
        </p:nvPicPr>
        <p:blipFill rotWithShape="1">
          <a:blip r:embed="rId12">
            <a:alphaModFix/>
          </a:blip>
          <a:srcRect b="0" l="0" r="0" t="0"/>
          <a:stretch/>
        </p:blipFill>
        <p:spPr>
          <a:xfrm>
            <a:off x="8013694" y="990600"/>
            <a:ext cx="1053469" cy="557993"/>
          </a:xfrm>
          <a:prstGeom prst="rect">
            <a:avLst/>
          </a:prstGeom>
          <a:noFill/>
          <a:ln>
            <a:noFill/>
          </a:ln>
        </p:spPr>
      </p:pic>
      <p:graphicFrame>
        <p:nvGraphicFramePr>
          <p:cNvPr id="190" name="Google Shape;190;p17"/>
          <p:cNvGraphicFramePr/>
          <p:nvPr/>
        </p:nvGraphicFramePr>
        <p:xfrm>
          <a:off x="331959" y="5200006"/>
          <a:ext cx="3000000" cy="3000000"/>
        </p:xfrm>
        <a:graphic>
          <a:graphicData uri="http://schemas.openxmlformats.org/drawingml/2006/table">
            <a:tbl>
              <a:tblPr bandRow="1">
                <a:noFill/>
                <a:tableStyleId>{C821BC2A-DCAF-41DA-A59A-F33461E61E1A}</a:tableStyleId>
              </a:tblPr>
              <a:tblGrid>
                <a:gridCol w="7364250"/>
              </a:tblGrid>
              <a:tr h="32512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11.9 </a:t>
                      </a:r>
                      <a:r>
                        <a:rPr lang="en-US" sz="1800">
                          <a:solidFill>
                            <a:schemeClr val="dk1"/>
                          </a:solidFill>
                          <a:latin typeface="Calibri"/>
                          <a:ea typeface="Calibri"/>
                          <a:cs typeface="Calibri"/>
                          <a:sym typeface="Calibri"/>
                        </a:rPr>
                        <a:t>Processors have verb</a:t>
                      </a:r>
                      <a:r>
                        <a:rPr lang="en-US" sz="1800">
                          <a:solidFill>
                            <a:schemeClr val="dk1"/>
                          </a:solidFill>
                          <a:latin typeface="Calibri"/>
                          <a:ea typeface="Calibri"/>
                          <a:cs typeface="Calibri"/>
                          <a:sym typeface="Calibri"/>
                        </a:rPr>
                        <a:t> labels</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solidFill>
                            <a:schemeClr val="dk1"/>
                          </a:solidFill>
                          <a:latin typeface="Calibri"/>
                          <a:ea typeface="Calibri"/>
                          <a:cs typeface="Calibri"/>
                          <a:sym typeface="Calibri"/>
                        </a:rPr>
                        <a:t>11.10 Processors are numbered</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t>11.11</a:t>
                      </a:r>
                      <a:r>
                        <a:rPr lang="en-US" sz="1700"/>
                        <a:t> At least one flow arrow must enter, at least one must leave each processor</a:t>
                      </a:r>
                      <a:endParaRPr sz="1700"/>
                    </a:p>
                  </a:txBody>
                  <a:tcPr marT="45725" marB="45725" marR="91450" marL="91450"/>
                </a:tc>
              </a:tr>
            </a:tbl>
          </a:graphicData>
        </a:graphic>
      </p:graphicFrame>
      <p:sp>
        <p:nvSpPr>
          <p:cNvPr id="191" name="Google Shape;191;p17"/>
          <p:cNvSpPr txBox="1"/>
          <p:nvPr/>
        </p:nvSpPr>
        <p:spPr>
          <a:xfrm>
            <a:off x="229937" y="4826802"/>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0" i="0" lang="en-US" sz="2000" u="none" cap="none" strike="noStrike">
                <a:solidFill>
                  <a:srgbClr val="1D2D46"/>
                </a:solidFill>
                <a:latin typeface="Calibri"/>
                <a:ea typeface="Calibri"/>
                <a:cs typeface="Calibri"/>
                <a:sym typeface="Calibri"/>
              </a:rPr>
              <a:t>Rules</a:t>
            </a:r>
            <a:endParaRPr/>
          </a:p>
        </p:txBody>
      </p:sp>
      <p:graphicFrame>
        <p:nvGraphicFramePr>
          <p:cNvPr id="192" name="Google Shape;192;p17"/>
          <p:cNvGraphicFramePr/>
          <p:nvPr/>
        </p:nvGraphicFramePr>
        <p:xfrm>
          <a:off x="331959" y="1542756"/>
          <a:ext cx="3000000" cy="3000000"/>
        </p:xfrm>
        <a:graphic>
          <a:graphicData uri="http://schemas.openxmlformats.org/drawingml/2006/table">
            <a:tbl>
              <a:tblPr bandRow="1" firstRow="1">
                <a:noFill/>
                <a:tableStyleId>{E543FB06-33F8-4EBD-9617-9E8D0F83C741}</a:tableStyleId>
              </a:tblPr>
              <a:tblGrid>
                <a:gridCol w="1242925"/>
                <a:gridCol w="6045100"/>
              </a:tblGrid>
              <a:tr h="370850">
                <a:tc>
                  <a:txBody>
                    <a:bodyPr/>
                    <a:lstStyle/>
                    <a:p>
                      <a:pPr indent="0" lvl="0" marL="0" marR="0" rtl="0" algn="l">
                        <a:spcBef>
                          <a:spcPts val="0"/>
                        </a:spcBef>
                        <a:spcAft>
                          <a:spcPts val="0"/>
                        </a:spcAft>
                        <a:buNone/>
                      </a:pPr>
                      <a:r>
                        <a:rPr lang="en-US" sz="1800"/>
                        <a:t>Task</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600"/>
                        <a:t>Transform</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Processors convert data from one format to another</a:t>
                      </a:r>
                      <a:endParaRPr sz="1600"/>
                    </a:p>
                  </a:txBody>
                  <a:tcPr marT="45725" marB="45725" marR="91450" marL="91450"/>
                </a:tc>
              </a:tr>
              <a:tr h="370850">
                <a:tc>
                  <a:txBody>
                    <a:bodyPr/>
                    <a:lstStyle/>
                    <a:p>
                      <a:pPr indent="0" lvl="0" marL="0" marR="0" rtl="0" algn="l">
                        <a:spcBef>
                          <a:spcPts val="0"/>
                        </a:spcBef>
                        <a:spcAft>
                          <a:spcPts val="0"/>
                        </a:spcAft>
                        <a:buNone/>
                      </a:pPr>
                      <a:r>
                        <a:rPr lang="en-US" sz="1600"/>
                        <a:t>Move</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Processors facilitate the movement of data from one part of the program to another</a:t>
                      </a:r>
                      <a:endParaRPr sz="1600"/>
                    </a:p>
                  </a:txBody>
                  <a:tcPr marT="45725" marB="45725" marR="91450" marL="91450"/>
                </a:tc>
              </a:tr>
              <a:tr h="370850">
                <a:tc>
                  <a:txBody>
                    <a:bodyPr/>
                    <a:lstStyle/>
                    <a:p>
                      <a:pPr indent="0" lvl="0" marL="0" marR="0" rtl="0" algn="l">
                        <a:spcBef>
                          <a:spcPts val="0"/>
                        </a:spcBef>
                        <a:spcAft>
                          <a:spcPts val="0"/>
                        </a:spcAft>
                        <a:buNone/>
                      </a:pPr>
                      <a:r>
                        <a:rPr lang="en-US" sz="1600"/>
                        <a:t>View</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Processors look at data, typically for the purpose of making a decision</a:t>
                      </a:r>
                      <a:endParaRPr sz="1600"/>
                    </a:p>
                  </a:txBody>
                  <a:tcPr marT="45725" marB="45725" marR="91450" marL="91450"/>
                </a:tc>
              </a:tr>
              <a:tr h="370850">
                <a:tc>
                  <a:txBody>
                    <a:bodyPr/>
                    <a:lstStyle/>
                    <a:p>
                      <a:pPr indent="0" lvl="0" marL="0" marR="0" rtl="0" algn="l">
                        <a:spcBef>
                          <a:spcPts val="0"/>
                        </a:spcBef>
                        <a:spcAft>
                          <a:spcPts val="0"/>
                        </a:spcAft>
                        <a:buNone/>
                      </a:pPr>
                      <a:r>
                        <a:rPr lang="en-US" sz="1600"/>
                        <a:t>Set</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Processors set data, usually resulting from a computation with other data</a:t>
                      </a:r>
                      <a:endParaRPr sz="1600"/>
                    </a:p>
                  </a:txBody>
                  <a:tcPr marT="45725" marB="45725" marR="91450" marL="91450"/>
                </a:tc>
              </a:tr>
            </a:tbl>
          </a:graphicData>
        </a:graphic>
      </p:graphicFrame>
      <p:pic>
        <p:nvPicPr>
          <p:cNvPr id="193" name="Google Shape;193;p17">
            <a:hlinkClick action="ppaction://hlinksldjump" r:id="rId13"/>
          </p:cNvPr>
          <p:cNvPicPr preferRelativeResize="0"/>
          <p:nvPr/>
        </p:nvPicPr>
        <p:blipFill rotWithShape="1">
          <a:blip r:embed="rId6">
            <a:alphaModFix/>
          </a:blip>
          <a:srcRect b="0" l="0" r="0" t="0"/>
          <a:stretch/>
        </p:blipFill>
        <p:spPr>
          <a:xfrm>
            <a:off x="3053248" y="3940677"/>
            <a:ext cx="1900420" cy="10353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idx="1" type="body"/>
          </p:nvPr>
        </p:nvSpPr>
        <p:spPr>
          <a:xfrm>
            <a:off x="304800" y="1143000"/>
            <a:ext cx="7467600" cy="8157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Storage represents data at rest. This can be in a variable, a file, a database, or in a data structure</a:t>
            </a:r>
            <a:endParaRPr/>
          </a:p>
        </p:txBody>
      </p:sp>
      <p:sp>
        <p:nvSpPr>
          <p:cNvPr id="199" name="Google Shape;199;p1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0" name="Google Shape;200;p18"/>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 Storage</a:t>
            </a:r>
            <a:endParaRPr/>
          </a:p>
        </p:txBody>
      </p:sp>
      <p:sp>
        <p:nvSpPr>
          <p:cNvPr id="201" name="Google Shape;201;p1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202" name="Google Shape;202;p18">
            <a:hlinkClick action="ppaction://hlinksldjump" r:id="rId3"/>
          </p:cNvPr>
          <p:cNvPicPr preferRelativeResize="0"/>
          <p:nvPr/>
        </p:nvPicPr>
        <p:blipFill rotWithShape="1">
          <a:blip r:embed="rId4">
            <a:alphaModFix/>
          </a:blip>
          <a:srcRect b="0" l="0" r="0" t="0"/>
          <a:stretch/>
        </p:blipFill>
        <p:spPr>
          <a:xfrm>
            <a:off x="8001000" y="4643120"/>
            <a:ext cx="1053469" cy="557993"/>
          </a:xfrm>
          <a:prstGeom prst="rect">
            <a:avLst/>
          </a:prstGeom>
          <a:noFill/>
          <a:ln>
            <a:noFill/>
          </a:ln>
        </p:spPr>
      </p:pic>
      <p:pic>
        <p:nvPicPr>
          <p:cNvPr id="203" name="Google Shape;203;p18">
            <a:hlinkClick action="ppaction://hlinksldjump" r:id="rId5"/>
          </p:cNvPr>
          <p:cNvPicPr preferRelativeResize="0"/>
          <p:nvPr/>
        </p:nvPicPr>
        <p:blipFill rotWithShape="1">
          <a:blip r:embed="rId6">
            <a:alphaModFix/>
          </a:blip>
          <a:srcRect b="0" l="0" r="0" t="0"/>
          <a:stretch/>
        </p:blipFill>
        <p:spPr>
          <a:xfrm>
            <a:off x="8011328" y="2812455"/>
            <a:ext cx="1043141" cy="568327"/>
          </a:xfrm>
          <a:prstGeom prst="rect">
            <a:avLst/>
          </a:prstGeom>
          <a:noFill/>
          <a:ln>
            <a:noFill/>
          </a:ln>
        </p:spPr>
      </p:pic>
      <p:pic>
        <p:nvPicPr>
          <p:cNvPr id="204" name="Google Shape;204;p18">
            <a:hlinkClick action="ppaction://hlinksldjump" r:id="rId7"/>
          </p:cNvPr>
          <p:cNvPicPr preferRelativeResize="0"/>
          <p:nvPr/>
        </p:nvPicPr>
        <p:blipFill rotWithShape="1">
          <a:blip r:embed="rId8">
            <a:alphaModFix/>
          </a:blip>
          <a:srcRect b="0" l="4421" r="6771" t="0"/>
          <a:stretch/>
        </p:blipFill>
        <p:spPr>
          <a:xfrm>
            <a:off x="8077199" y="1958790"/>
            <a:ext cx="990601" cy="495994"/>
          </a:xfrm>
          <a:prstGeom prst="rect">
            <a:avLst/>
          </a:prstGeom>
          <a:solidFill>
            <a:srgbClr val="7594B8"/>
          </a:solidFill>
          <a:ln>
            <a:noFill/>
          </a:ln>
        </p:spPr>
      </p:pic>
      <p:pic>
        <p:nvPicPr>
          <p:cNvPr id="205" name="Google Shape;205;p18">
            <a:hlinkClick action="ppaction://hlinksldjump" r:id="rId9"/>
          </p:cNvPr>
          <p:cNvPicPr preferRelativeResize="0"/>
          <p:nvPr/>
        </p:nvPicPr>
        <p:blipFill rotWithShape="1">
          <a:blip r:embed="rId10">
            <a:alphaModFix/>
          </a:blip>
          <a:srcRect b="0" l="0" r="0" t="0"/>
          <a:stretch/>
        </p:blipFill>
        <p:spPr>
          <a:xfrm>
            <a:off x="8013694" y="3847902"/>
            <a:ext cx="1053469" cy="309996"/>
          </a:xfrm>
          <a:prstGeom prst="rect">
            <a:avLst/>
          </a:prstGeom>
          <a:noFill/>
          <a:ln cap="flat" cmpd="sng" w="38100">
            <a:solidFill>
              <a:schemeClr val="accent6"/>
            </a:solidFill>
            <a:prstDash val="solid"/>
            <a:round/>
            <a:headEnd len="sm" w="sm" type="none"/>
            <a:tailEnd len="sm" w="sm" type="none"/>
          </a:ln>
        </p:spPr>
      </p:pic>
      <p:pic>
        <p:nvPicPr>
          <p:cNvPr id="206" name="Google Shape;206;p18">
            <a:hlinkClick action="ppaction://hlinksldjump" r:id="rId11"/>
          </p:cNvPr>
          <p:cNvPicPr preferRelativeResize="0"/>
          <p:nvPr/>
        </p:nvPicPr>
        <p:blipFill rotWithShape="1">
          <a:blip r:embed="rId12">
            <a:alphaModFix/>
          </a:blip>
          <a:srcRect b="0" l="0" r="0" t="0"/>
          <a:stretch/>
        </p:blipFill>
        <p:spPr>
          <a:xfrm>
            <a:off x="8013694" y="990600"/>
            <a:ext cx="1053469" cy="557993"/>
          </a:xfrm>
          <a:prstGeom prst="rect">
            <a:avLst/>
          </a:prstGeom>
          <a:noFill/>
          <a:ln>
            <a:noFill/>
          </a:ln>
        </p:spPr>
      </p:pic>
      <p:graphicFrame>
        <p:nvGraphicFramePr>
          <p:cNvPr id="207" name="Google Shape;207;p18"/>
          <p:cNvGraphicFramePr/>
          <p:nvPr/>
        </p:nvGraphicFramePr>
        <p:xfrm>
          <a:off x="331959" y="5200006"/>
          <a:ext cx="3000000" cy="3000000"/>
        </p:xfrm>
        <a:graphic>
          <a:graphicData uri="http://schemas.openxmlformats.org/drawingml/2006/table">
            <a:tbl>
              <a:tblPr bandRow="1">
                <a:noFill/>
                <a:tableStyleId>{C821BC2A-DCAF-41DA-A59A-F33461E61E1A}</a:tableStyleId>
              </a:tblPr>
              <a:tblGrid>
                <a:gridCol w="7364250"/>
              </a:tblGrid>
              <a:tr h="32512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11.12 Storage elements are nouns</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solidFill>
                            <a:schemeClr val="dk1"/>
                          </a:solidFill>
                          <a:latin typeface="Calibri"/>
                          <a:ea typeface="Calibri"/>
                          <a:cs typeface="Calibri"/>
                          <a:sym typeface="Calibri"/>
                        </a:rPr>
                        <a:t>11.13 There should be an inbound and an outbound</a:t>
                      </a:r>
                      <a:r>
                        <a:rPr lang="en-US" sz="1700">
                          <a:solidFill>
                            <a:schemeClr val="dk1"/>
                          </a:solidFill>
                          <a:latin typeface="Calibri"/>
                          <a:ea typeface="Calibri"/>
                          <a:cs typeface="Calibri"/>
                          <a:sym typeface="Calibri"/>
                        </a:rPr>
                        <a:t> flow arrow</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t>11.14 All flow</a:t>
                      </a:r>
                      <a:r>
                        <a:rPr lang="en-US" sz="1700"/>
                        <a:t> arrows connecting storage elements must go through processors</a:t>
                      </a:r>
                      <a:endParaRPr sz="1700"/>
                    </a:p>
                  </a:txBody>
                  <a:tcPr marT="45725" marB="45725" marR="91450" marL="91450"/>
                </a:tc>
              </a:tr>
            </a:tbl>
          </a:graphicData>
        </a:graphic>
      </p:graphicFrame>
      <p:sp>
        <p:nvSpPr>
          <p:cNvPr id="208" name="Google Shape;208;p18"/>
          <p:cNvSpPr txBox="1"/>
          <p:nvPr/>
        </p:nvSpPr>
        <p:spPr>
          <a:xfrm>
            <a:off x="229937" y="4826802"/>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0" i="0" lang="en-US" sz="2000" u="none" cap="none" strike="noStrike">
                <a:solidFill>
                  <a:srgbClr val="1D2D46"/>
                </a:solidFill>
                <a:latin typeface="Calibri"/>
                <a:ea typeface="Calibri"/>
                <a:cs typeface="Calibri"/>
                <a:sym typeface="Calibri"/>
              </a:rPr>
              <a:t>Rules</a:t>
            </a:r>
            <a:endParaRPr/>
          </a:p>
        </p:txBody>
      </p:sp>
      <p:pic>
        <p:nvPicPr>
          <p:cNvPr id="209" name="Google Shape;209;p18">
            <a:hlinkClick action="ppaction://hlinksldjump" r:id="rId13"/>
          </p:cNvPr>
          <p:cNvPicPr preferRelativeResize="0"/>
          <p:nvPr/>
        </p:nvPicPr>
        <p:blipFill rotWithShape="1">
          <a:blip r:embed="rId10">
            <a:alphaModFix/>
          </a:blip>
          <a:srcRect b="0" l="0" r="0" t="0"/>
          <a:stretch/>
        </p:blipFill>
        <p:spPr>
          <a:xfrm>
            <a:off x="2590800" y="2803051"/>
            <a:ext cx="2548330" cy="749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idx="1" type="body"/>
          </p:nvPr>
        </p:nvSpPr>
        <p:spPr>
          <a:xfrm>
            <a:off x="304800" y="1143000"/>
            <a:ext cx="7467600" cy="30148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In large and complex systems, it is often helpful to include system boundaries in DFDs. The most common reasons why one would want to include system boundaries are the following:</a:t>
            </a:r>
            <a:endParaRPr/>
          </a:p>
          <a:p>
            <a:pPr indent="-285750" lvl="1" marL="742950" rtl="0" algn="l">
              <a:spcBef>
                <a:spcPts val="320"/>
              </a:spcBef>
              <a:spcAft>
                <a:spcPts val="0"/>
              </a:spcAft>
              <a:buSzPts val="1600"/>
              <a:buChar char="•"/>
            </a:pPr>
            <a:r>
              <a:rPr lang="en-US" sz="1600"/>
              <a:t>There are classes in the design and the distinction between private and public is an important consideration in the system design.</a:t>
            </a:r>
            <a:endParaRPr/>
          </a:p>
          <a:p>
            <a:pPr indent="-285750" lvl="1" marL="742950" rtl="0" algn="l">
              <a:spcBef>
                <a:spcPts val="320"/>
              </a:spcBef>
              <a:spcAft>
                <a:spcPts val="0"/>
              </a:spcAft>
              <a:buSzPts val="1600"/>
              <a:buChar char="•"/>
            </a:pPr>
            <a:r>
              <a:rPr lang="en-US" sz="1600"/>
              <a:t>The system involves moving data across distinct physical entities, such as more than one program or computer. It is very common to use system boundaries when networks are involved.</a:t>
            </a:r>
            <a:endParaRPr/>
          </a:p>
          <a:p>
            <a:pPr indent="-285750" lvl="1" marL="742950" rtl="0" algn="l">
              <a:spcBef>
                <a:spcPts val="320"/>
              </a:spcBef>
              <a:spcAft>
                <a:spcPts val="0"/>
              </a:spcAft>
              <a:buSzPts val="1600"/>
              <a:buChar char="•"/>
            </a:pPr>
            <a:r>
              <a:rPr lang="en-US" sz="1600"/>
              <a:t>There are privacy or security concerns. Here the system boundaries indicate varying levels of trust or access.</a:t>
            </a:r>
            <a:endParaRPr/>
          </a:p>
          <a:p>
            <a:pPr indent="0" lvl="0" marL="0" rtl="0" algn="l">
              <a:spcBef>
                <a:spcPts val="2000"/>
              </a:spcBef>
              <a:spcAft>
                <a:spcPts val="0"/>
              </a:spcAft>
              <a:buSzPts val="2000"/>
              <a:buNone/>
            </a:pPr>
            <a:r>
              <a:t/>
            </a:r>
            <a:endParaRPr sz="2000"/>
          </a:p>
        </p:txBody>
      </p:sp>
      <p:sp>
        <p:nvSpPr>
          <p:cNvPr id="215" name="Google Shape;215;p1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16" name="Google Shape;216;p19"/>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 Sub-System</a:t>
            </a:r>
            <a:endParaRPr/>
          </a:p>
        </p:txBody>
      </p:sp>
      <p:sp>
        <p:nvSpPr>
          <p:cNvPr id="217" name="Google Shape;217;p1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218" name="Google Shape;218;p19">
            <a:hlinkClick action="ppaction://hlinksldjump" r:id="rId3"/>
          </p:cNvPr>
          <p:cNvPicPr preferRelativeResize="0"/>
          <p:nvPr/>
        </p:nvPicPr>
        <p:blipFill rotWithShape="1">
          <a:blip r:embed="rId4">
            <a:alphaModFix/>
          </a:blip>
          <a:srcRect b="0" l="0" r="0" t="0"/>
          <a:stretch/>
        </p:blipFill>
        <p:spPr>
          <a:xfrm>
            <a:off x="8001000" y="4643120"/>
            <a:ext cx="1053469" cy="557993"/>
          </a:xfrm>
          <a:prstGeom prst="rect">
            <a:avLst/>
          </a:prstGeom>
          <a:noFill/>
          <a:ln cap="flat" cmpd="sng" w="38100">
            <a:solidFill>
              <a:schemeClr val="accent6"/>
            </a:solidFill>
            <a:prstDash val="solid"/>
            <a:round/>
            <a:headEnd len="sm" w="sm" type="none"/>
            <a:tailEnd len="sm" w="sm" type="none"/>
          </a:ln>
        </p:spPr>
      </p:pic>
      <p:pic>
        <p:nvPicPr>
          <p:cNvPr id="219" name="Google Shape;219;p19">
            <a:hlinkClick action="ppaction://hlinksldjump" r:id="rId5"/>
          </p:cNvPr>
          <p:cNvPicPr preferRelativeResize="0"/>
          <p:nvPr/>
        </p:nvPicPr>
        <p:blipFill rotWithShape="1">
          <a:blip r:embed="rId6">
            <a:alphaModFix/>
          </a:blip>
          <a:srcRect b="0" l="0" r="0" t="0"/>
          <a:stretch/>
        </p:blipFill>
        <p:spPr>
          <a:xfrm>
            <a:off x="8011328" y="2812455"/>
            <a:ext cx="1043141" cy="568327"/>
          </a:xfrm>
          <a:prstGeom prst="rect">
            <a:avLst/>
          </a:prstGeom>
          <a:noFill/>
          <a:ln>
            <a:noFill/>
          </a:ln>
        </p:spPr>
      </p:pic>
      <p:pic>
        <p:nvPicPr>
          <p:cNvPr id="220" name="Google Shape;220;p19">
            <a:hlinkClick action="ppaction://hlinksldjump" r:id="rId7"/>
          </p:cNvPr>
          <p:cNvPicPr preferRelativeResize="0"/>
          <p:nvPr/>
        </p:nvPicPr>
        <p:blipFill rotWithShape="1">
          <a:blip r:embed="rId8">
            <a:alphaModFix/>
          </a:blip>
          <a:srcRect b="0" l="4421" r="6771" t="0"/>
          <a:stretch/>
        </p:blipFill>
        <p:spPr>
          <a:xfrm>
            <a:off x="8077199" y="1958790"/>
            <a:ext cx="990601" cy="495994"/>
          </a:xfrm>
          <a:prstGeom prst="rect">
            <a:avLst/>
          </a:prstGeom>
          <a:solidFill>
            <a:srgbClr val="7594B8"/>
          </a:solidFill>
          <a:ln>
            <a:noFill/>
          </a:ln>
        </p:spPr>
      </p:pic>
      <p:pic>
        <p:nvPicPr>
          <p:cNvPr id="221" name="Google Shape;221;p19">
            <a:hlinkClick action="ppaction://hlinksldjump" r:id="rId9"/>
          </p:cNvPr>
          <p:cNvPicPr preferRelativeResize="0"/>
          <p:nvPr/>
        </p:nvPicPr>
        <p:blipFill rotWithShape="1">
          <a:blip r:embed="rId10">
            <a:alphaModFix/>
          </a:blip>
          <a:srcRect b="0" l="0" r="0" t="0"/>
          <a:stretch/>
        </p:blipFill>
        <p:spPr>
          <a:xfrm>
            <a:off x="8013694" y="3847902"/>
            <a:ext cx="1053469" cy="309996"/>
          </a:xfrm>
          <a:prstGeom prst="rect">
            <a:avLst/>
          </a:prstGeom>
          <a:noFill/>
          <a:ln>
            <a:noFill/>
          </a:ln>
        </p:spPr>
      </p:pic>
      <p:pic>
        <p:nvPicPr>
          <p:cNvPr id="222" name="Google Shape;222;p19">
            <a:hlinkClick action="ppaction://hlinksldjump" r:id="rId11"/>
          </p:cNvPr>
          <p:cNvPicPr preferRelativeResize="0"/>
          <p:nvPr/>
        </p:nvPicPr>
        <p:blipFill rotWithShape="1">
          <a:blip r:embed="rId12">
            <a:alphaModFix/>
          </a:blip>
          <a:srcRect b="0" l="0" r="0" t="0"/>
          <a:stretch/>
        </p:blipFill>
        <p:spPr>
          <a:xfrm>
            <a:off x="8013694" y="990600"/>
            <a:ext cx="1053469" cy="557993"/>
          </a:xfrm>
          <a:prstGeom prst="rect">
            <a:avLst/>
          </a:prstGeom>
          <a:noFill/>
          <a:ln>
            <a:noFill/>
          </a:ln>
        </p:spPr>
      </p:pic>
      <p:pic>
        <p:nvPicPr>
          <p:cNvPr id="223" name="Google Shape;223;p19"/>
          <p:cNvPicPr preferRelativeResize="0"/>
          <p:nvPr/>
        </p:nvPicPr>
        <p:blipFill rotWithShape="1">
          <a:blip r:embed="rId13">
            <a:alphaModFix/>
          </a:blip>
          <a:srcRect b="0" l="0" r="0" t="0"/>
          <a:stretch/>
        </p:blipFill>
        <p:spPr>
          <a:xfrm>
            <a:off x="1981200" y="4159519"/>
            <a:ext cx="4328378" cy="18141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Large systems are typically represented in a hierarchy of DFDs</a:t>
            </a:r>
            <a:endParaRPr/>
          </a:p>
        </p:txBody>
      </p:sp>
      <p:sp>
        <p:nvSpPr>
          <p:cNvPr id="229" name="Google Shape;229;p2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0" name="Google Shape;230;p2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DFD Hierarchies</a:t>
            </a:r>
            <a:endParaRPr/>
          </a:p>
        </p:txBody>
      </p:sp>
      <p:sp>
        <p:nvSpPr>
          <p:cNvPr id="231" name="Google Shape;231;p2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232" name="Google Shape;232;p20"/>
          <p:cNvPicPr preferRelativeResize="0"/>
          <p:nvPr/>
        </p:nvPicPr>
        <p:blipFill rotWithShape="1">
          <a:blip r:embed="rId3">
            <a:alphaModFix/>
          </a:blip>
          <a:srcRect b="0" l="0" r="0" t="0"/>
          <a:stretch/>
        </p:blipFill>
        <p:spPr>
          <a:xfrm>
            <a:off x="1905000" y="1828800"/>
            <a:ext cx="5179051" cy="1752600"/>
          </a:xfrm>
          <a:prstGeom prst="rect">
            <a:avLst/>
          </a:prstGeom>
          <a:noFill/>
          <a:ln>
            <a:noFill/>
          </a:ln>
        </p:spPr>
      </p:pic>
      <p:pic>
        <p:nvPicPr>
          <p:cNvPr id="233" name="Google Shape;233;p20"/>
          <p:cNvPicPr preferRelativeResize="0"/>
          <p:nvPr/>
        </p:nvPicPr>
        <p:blipFill rotWithShape="1">
          <a:blip r:embed="rId4">
            <a:alphaModFix/>
          </a:blip>
          <a:srcRect b="0" l="0" r="0" t="0"/>
          <a:stretch/>
        </p:blipFill>
        <p:spPr>
          <a:xfrm>
            <a:off x="1828800" y="3886200"/>
            <a:ext cx="5179051" cy="217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2000"/>
                                        <p:tgtEl>
                                          <p:spTgt spid="233"/>
                                        </p:tgtEl>
                                        <p:attrNameLst>
                                          <p:attrName>ppt_w</p:attrName>
                                        </p:attrNameLst>
                                      </p:cBhvr>
                                      <p:tavLst>
                                        <p:tav fmla="" tm="0">
                                          <p:val>
                                            <p:strVal val="0"/>
                                          </p:val>
                                        </p:tav>
                                        <p:tav fmla="" tm="100000">
                                          <p:val>
                                            <p:strVal val="#ppt_w"/>
                                          </p:val>
                                        </p:tav>
                                      </p:tavLst>
                                    </p:anim>
                                    <p:anim calcmode="lin" valueType="num">
                                      <p:cBhvr additive="base">
                                        <p:cTn dur="2000"/>
                                        <p:tgtEl>
                                          <p:spTgt spid="2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Examples</a:t>
            </a:r>
            <a:endParaRPr/>
          </a:p>
        </p:txBody>
      </p:sp>
      <p:sp>
        <p:nvSpPr>
          <p:cNvPr id="239" name="Google Shape;239;p21">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Example 11.1:</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Taxes</a:t>
            </a:r>
            <a:endParaRPr/>
          </a:p>
        </p:txBody>
      </p:sp>
      <p:sp>
        <p:nvSpPr>
          <p:cNvPr id="240" name="Google Shape;240;p21">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Example 11.2:</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Mobile Application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idx="1" type="body"/>
          </p:nvPr>
        </p:nvSpPr>
        <p:spPr>
          <a:xfrm>
            <a:off x="304800" y="1143000"/>
            <a:ext cx="4572000" cy="10668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Q: Create a DFD to represent </a:t>
            </a:r>
            <a:br>
              <a:rPr lang="en-US"/>
            </a:br>
            <a:r>
              <a:rPr lang="en-US"/>
              <a:t>the following pseudocode:</a:t>
            </a:r>
            <a:endParaRPr/>
          </a:p>
        </p:txBody>
      </p:sp>
      <p:sp>
        <p:nvSpPr>
          <p:cNvPr id="246" name="Google Shape;246;p2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11.1: Taxes</a:t>
            </a:r>
            <a:endParaRPr/>
          </a:p>
        </p:txBody>
      </p:sp>
      <p:sp>
        <p:nvSpPr>
          <p:cNvPr id="247" name="Google Shape;247;p2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48" name="Google Shape;248;p2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9" name="Google Shape;249;p22"/>
          <p:cNvPicPr preferRelativeResize="0"/>
          <p:nvPr/>
        </p:nvPicPr>
        <p:blipFill rotWithShape="1">
          <a:blip r:embed="rId3">
            <a:alphaModFix/>
          </a:blip>
          <a:srcRect b="0" l="0" r="0" t="0"/>
          <a:stretch/>
        </p:blipFill>
        <p:spPr>
          <a:xfrm>
            <a:off x="5029200" y="1143000"/>
            <a:ext cx="3757351" cy="2908300"/>
          </a:xfrm>
          <a:prstGeom prst="rect">
            <a:avLst/>
          </a:prstGeom>
          <a:noFill/>
          <a:ln>
            <a:noFill/>
          </a:ln>
        </p:spPr>
      </p:pic>
      <p:pic>
        <p:nvPicPr>
          <p:cNvPr id="250" name="Google Shape;250;p22"/>
          <p:cNvPicPr preferRelativeResize="0"/>
          <p:nvPr/>
        </p:nvPicPr>
        <p:blipFill rotWithShape="1">
          <a:blip r:embed="rId4">
            <a:alphaModFix/>
          </a:blip>
          <a:srcRect b="0" l="0" r="0" t="0"/>
          <a:stretch/>
        </p:blipFill>
        <p:spPr>
          <a:xfrm>
            <a:off x="357449" y="3733800"/>
            <a:ext cx="4893469" cy="25479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11.2: Mobile List Application</a:t>
            </a:r>
            <a:endParaRPr/>
          </a:p>
        </p:txBody>
      </p:sp>
      <p:sp>
        <p:nvSpPr>
          <p:cNvPr id="256" name="Google Shape;256;p2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57" name="Google Shape;257;p23"/>
          <p:cNvSpPr txBox="1"/>
          <p:nvPr>
            <p:ph idx="1" type="body"/>
          </p:nvPr>
        </p:nvSpPr>
        <p:spPr>
          <a:xfrm>
            <a:off x="304800" y="1143000"/>
            <a:ext cx="8534400" cy="990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Q: Create a DFD to represent how a to-do list mobile application will manage the user’s data. </a:t>
            </a:r>
            <a:endParaRPr/>
          </a:p>
        </p:txBody>
      </p:sp>
      <p:sp>
        <p:nvSpPr>
          <p:cNvPr id="258" name="Google Shape;258;p2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9" name="Google Shape;259;p23"/>
          <p:cNvPicPr preferRelativeResize="0"/>
          <p:nvPr/>
        </p:nvPicPr>
        <p:blipFill rotWithShape="1">
          <a:blip r:embed="rId3">
            <a:alphaModFix/>
          </a:blip>
          <a:srcRect b="0" l="0" r="0" t="0"/>
          <a:stretch/>
        </p:blipFill>
        <p:spPr>
          <a:xfrm>
            <a:off x="533400" y="2133600"/>
            <a:ext cx="4869656" cy="1547813"/>
          </a:xfrm>
          <a:prstGeom prst="rect">
            <a:avLst/>
          </a:prstGeom>
          <a:noFill/>
          <a:ln>
            <a:noFill/>
          </a:ln>
        </p:spPr>
      </p:pic>
      <p:pic>
        <p:nvPicPr>
          <p:cNvPr id="260" name="Google Shape;260;p23"/>
          <p:cNvPicPr preferRelativeResize="0"/>
          <p:nvPr/>
        </p:nvPicPr>
        <p:blipFill rotWithShape="1">
          <a:blip r:embed="rId4">
            <a:alphaModFix/>
          </a:blip>
          <a:srcRect b="0" l="0" r="0" t="0"/>
          <a:stretch/>
        </p:blipFill>
        <p:spPr>
          <a:xfrm>
            <a:off x="3810000" y="4105208"/>
            <a:ext cx="4893469" cy="204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Exercises</a:t>
            </a:r>
            <a:endParaRPr/>
          </a:p>
        </p:txBody>
      </p:sp>
      <p:sp>
        <p:nvSpPr>
          <p:cNvPr id="266" name="Google Shape;266;p24">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Exercise 11.1:</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Symbol and Tool</a:t>
            </a:r>
            <a:endParaRPr/>
          </a:p>
        </p:txBody>
      </p:sp>
      <p:sp>
        <p:nvSpPr>
          <p:cNvPr id="267" name="Google Shape;267;p24">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Exercise 11.2:</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Parts of a DFD</a:t>
            </a:r>
            <a:endParaRPr/>
          </a:p>
        </p:txBody>
      </p:sp>
      <p:sp>
        <p:nvSpPr>
          <p:cNvPr id="268" name="Google Shape;268;p24">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Exercise 11.3:</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Fact or Fiction</a:t>
            </a:r>
            <a:endParaRPr/>
          </a:p>
        </p:txBody>
      </p:sp>
      <p:sp>
        <p:nvSpPr>
          <p:cNvPr id="269" name="Google Shape;269;p24">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Exercise 11.4:</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Errors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aphicFrame>
        <p:nvGraphicFramePr>
          <p:cNvPr id="274" name="Google Shape;274;p25"/>
          <p:cNvGraphicFramePr/>
          <p:nvPr/>
        </p:nvGraphicFramePr>
        <p:xfrm>
          <a:off x="304800" y="1600200"/>
          <a:ext cx="3000000" cy="3000000"/>
        </p:xfrm>
        <a:graphic>
          <a:graphicData uri="http://schemas.openxmlformats.org/drawingml/2006/table">
            <a:tbl>
              <a:tblPr bandRow="1" firstRow="1">
                <a:noFill/>
                <a:tableStyleId>{E543FB06-33F8-4EBD-9617-9E8D0F83C741}</a:tableStyleId>
              </a:tblPr>
              <a:tblGrid>
                <a:gridCol w="1828800"/>
              </a:tblGrid>
              <a:tr h="228600">
                <a:tc>
                  <a:txBody>
                    <a:bodyPr/>
                    <a:lstStyle/>
                    <a:p>
                      <a:pPr indent="0" lvl="0" marL="0" marR="0" rtl="0" algn="l">
                        <a:lnSpc>
                          <a:spcPct val="107000"/>
                        </a:lnSpc>
                        <a:spcBef>
                          <a:spcPts val="0"/>
                        </a:spcBef>
                        <a:spcAft>
                          <a:spcPts val="0"/>
                        </a:spcAft>
                        <a:buNone/>
                      </a:pPr>
                      <a:r>
                        <a:rPr lang="en-US" sz="1600"/>
                        <a:t>Symbol</a:t>
                      </a:r>
                      <a:endParaRPr b="1" sz="1600">
                        <a:solidFill>
                          <a:srgbClr val="1D4D81"/>
                        </a:solidFill>
                        <a:latin typeface="Calibri"/>
                        <a:ea typeface="Calibri"/>
                        <a:cs typeface="Calibri"/>
                        <a:sym typeface="Calibri"/>
                      </a:endParaRPr>
                    </a:p>
                  </a:txBody>
                  <a:tcPr marT="45725" marB="45725" marR="91450" marL="91450"/>
                </a:tc>
              </a:tr>
              <a:tr h="612650">
                <a:tc>
                  <a:txBody>
                    <a:bodyPr/>
                    <a:lstStyle/>
                    <a:p>
                      <a:pPr indent="0" lvl="0" marL="0" marR="0" rtl="0" algn="just">
                        <a:lnSpc>
                          <a:spcPct val="107000"/>
                        </a:lnSpc>
                        <a:spcBef>
                          <a:spcPts val="0"/>
                        </a:spcBef>
                        <a:spcAft>
                          <a:spcPts val="0"/>
                        </a:spcAft>
                        <a:buNone/>
                      </a:pPr>
                      <a:r>
                        <a:t/>
                      </a:r>
                      <a:endParaRPr sz="1600">
                        <a:latin typeface="Calibri"/>
                        <a:ea typeface="Calibri"/>
                        <a:cs typeface="Calibri"/>
                        <a:sym typeface="Calibri"/>
                      </a:endParaRPr>
                    </a:p>
                  </a:txBody>
                  <a:tcPr marT="45725" marB="45725" marR="91450" marL="91450"/>
                </a:tc>
              </a:tr>
              <a:tr h="612650">
                <a:tc>
                  <a:txBody>
                    <a:bodyPr/>
                    <a:lstStyle/>
                    <a:p>
                      <a:pPr indent="0" lvl="0" marL="0" marR="0" rtl="0" algn="just">
                        <a:lnSpc>
                          <a:spcPct val="107000"/>
                        </a:lnSpc>
                        <a:spcBef>
                          <a:spcPts val="0"/>
                        </a:spcBef>
                        <a:spcAft>
                          <a:spcPts val="0"/>
                        </a:spcAft>
                        <a:buNone/>
                      </a:pPr>
                      <a:r>
                        <a:t/>
                      </a:r>
                      <a:endParaRPr sz="1600">
                        <a:latin typeface="Calibri"/>
                        <a:ea typeface="Calibri"/>
                        <a:cs typeface="Calibri"/>
                        <a:sym typeface="Calibri"/>
                      </a:endParaRPr>
                    </a:p>
                  </a:txBody>
                  <a:tcPr marT="45725" marB="45725" marR="91450" marL="91450"/>
                </a:tc>
              </a:tr>
              <a:tr h="612650">
                <a:tc>
                  <a:txBody>
                    <a:bodyPr/>
                    <a:lstStyle/>
                    <a:p>
                      <a:pPr indent="0" lvl="0" marL="0" marR="0" rtl="0" algn="just">
                        <a:lnSpc>
                          <a:spcPct val="107000"/>
                        </a:lnSpc>
                        <a:spcBef>
                          <a:spcPts val="0"/>
                        </a:spcBef>
                        <a:spcAft>
                          <a:spcPts val="0"/>
                        </a:spcAft>
                        <a:buNone/>
                      </a:pPr>
                      <a:r>
                        <a:t/>
                      </a:r>
                      <a:endParaRPr sz="1600">
                        <a:latin typeface="Calibri"/>
                        <a:ea typeface="Calibri"/>
                        <a:cs typeface="Calibri"/>
                        <a:sym typeface="Calibri"/>
                      </a:endParaRPr>
                    </a:p>
                  </a:txBody>
                  <a:tcPr marT="45725" marB="45725" marR="91450" marL="91450"/>
                </a:tc>
              </a:tr>
              <a:tr h="612650">
                <a:tc>
                  <a:txBody>
                    <a:bodyPr/>
                    <a:lstStyle/>
                    <a:p>
                      <a:pPr indent="0" lvl="0" marL="0" marR="0" rtl="0" algn="just">
                        <a:lnSpc>
                          <a:spcPct val="107000"/>
                        </a:lnSpc>
                        <a:spcBef>
                          <a:spcPts val="0"/>
                        </a:spcBef>
                        <a:spcAft>
                          <a:spcPts val="0"/>
                        </a:spcAft>
                        <a:buNone/>
                      </a:pPr>
                      <a:r>
                        <a:t/>
                      </a:r>
                      <a:endParaRPr sz="1600">
                        <a:latin typeface="Calibri"/>
                        <a:ea typeface="Calibri"/>
                        <a:cs typeface="Calibri"/>
                        <a:sym typeface="Calibri"/>
                      </a:endParaRPr>
                    </a:p>
                  </a:txBody>
                  <a:tcPr marT="45725" marB="45725" marR="91450" marL="91450"/>
                </a:tc>
              </a:tr>
              <a:tr h="612650">
                <a:tc>
                  <a:txBody>
                    <a:bodyPr/>
                    <a:lstStyle/>
                    <a:p>
                      <a:pPr indent="0" lvl="0" marL="0" marR="0" rtl="0" algn="just">
                        <a:lnSpc>
                          <a:spcPct val="107000"/>
                        </a:lnSpc>
                        <a:spcBef>
                          <a:spcPts val="0"/>
                        </a:spcBef>
                        <a:spcAft>
                          <a:spcPts val="0"/>
                        </a:spcAft>
                        <a:buNone/>
                      </a:pPr>
                      <a:r>
                        <a:t/>
                      </a:r>
                      <a:endParaRPr sz="1600">
                        <a:latin typeface="Calibri"/>
                        <a:ea typeface="Calibri"/>
                        <a:cs typeface="Calibri"/>
                        <a:sym typeface="Calibri"/>
                      </a:endParaRPr>
                    </a:p>
                  </a:txBody>
                  <a:tcPr marT="45725" marB="45725" marR="91450" marL="91450"/>
                </a:tc>
              </a:tr>
              <a:tr h="612650">
                <a:tc>
                  <a:txBody>
                    <a:bodyPr/>
                    <a:lstStyle/>
                    <a:p>
                      <a:pPr indent="0" lvl="0" marL="0" marR="0" rtl="0" algn="just">
                        <a:lnSpc>
                          <a:spcPct val="107000"/>
                        </a:lnSpc>
                        <a:spcBef>
                          <a:spcPts val="0"/>
                        </a:spcBef>
                        <a:spcAft>
                          <a:spcPts val="0"/>
                        </a:spcAft>
                        <a:buNone/>
                      </a:pPr>
                      <a:r>
                        <a:t/>
                      </a:r>
                      <a:endParaRPr sz="1600">
                        <a:latin typeface="Calibri"/>
                        <a:ea typeface="Calibri"/>
                        <a:cs typeface="Calibri"/>
                        <a:sym typeface="Calibri"/>
                      </a:endParaRPr>
                    </a:p>
                  </a:txBody>
                  <a:tcPr marT="45725" marB="45725" marR="91450" marL="91450"/>
                </a:tc>
              </a:tr>
              <a:tr h="612650">
                <a:tc>
                  <a:txBody>
                    <a:bodyPr/>
                    <a:lstStyle/>
                    <a:p>
                      <a:pPr indent="0" lvl="0" marL="0" marR="0" rtl="0" algn="just">
                        <a:lnSpc>
                          <a:spcPct val="107000"/>
                        </a:lnSpc>
                        <a:spcBef>
                          <a:spcPts val="0"/>
                        </a:spcBef>
                        <a:spcAft>
                          <a:spcPts val="0"/>
                        </a:spcAft>
                        <a:buNone/>
                      </a:pPr>
                      <a:r>
                        <a:t/>
                      </a:r>
                      <a:endParaRPr sz="1600">
                        <a:latin typeface="Calibri"/>
                        <a:ea typeface="Calibri"/>
                        <a:cs typeface="Calibri"/>
                        <a:sym typeface="Calibri"/>
                      </a:endParaRPr>
                    </a:p>
                  </a:txBody>
                  <a:tcPr marT="45725" marB="45725" marR="91450" marL="91450"/>
                </a:tc>
              </a:tr>
            </a:tbl>
          </a:graphicData>
        </a:graphic>
      </p:graphicFrame>
      <p:sp>
        <p:nvSpPr>
          <p:cNvPr id="275" name="Google Shape;275;p2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11.1: Identify the Symbol and Tool</a:t>
            </a:r>
            <a:endParaRPr/>
          </a:p>
        </p:txBody>
      </p:sp>
      <p:sp>
        <p:nvSpPr>
          <p:cNvPr id="276" name="Google Shape;276;p2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77" name="Google Shape;277;p25"/>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Identify the design tool symbol by name and by usage</a:t>
            </a:r>
            <a:endParaRPr/>
          </a:p>
        </p:txBody>
      </p:sp>
      <p:sp>
        <p:nvSpPr>
          <p:cNvPr id="278" name="Google Shape;278;p2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9" name="Google Shape;279;p25"/>
          <p:cNvPicPr preferRelativeResize="0"/>
          <p:nvPr/>
        </p:nvPicPr>
        <p:blipFill rotWithShape="1">
          <a:blip r:embed="rId3">
            <a:alphaModFix/>
          </a:blip>
          <a:srcRect b="0" l="0" r="0" t="0"/>
          <a:stretch/>
        </p:blipFill>
        <p:spPr>
          <a:xfrm>
            <a:off x="381000" y="2060408"/>
            <a:ext cx="1294763" cy="444500"/>
          </a:xfrm>
          <a:prstGeom prst="rect">
            <a:avLst/>
          </a:prstGeom>
          <a:noFill/>
          <a:ln>
            <a:noFill/>
          </a:ln>
        </p:spPr>
      </p:pic>
      <p:pic>
        <p:nvPicPr>
          <p:cNvPr id="280" name="Google Shape;280;p25"/>
          <p:cNvPicPr preferRelativeResize="0"/>
          <p:nvPr/>
        </p:nvPicPr>
        <p:blipFill rotWithShape="1">
          <a:blip r:embed="rId4">
            <a:alphaModFix/>
          </a:blip>
          <a:srcRect b="0" l="0" r="0" t="0"/>
          <a:stretch/>
        </p:blipFill>
        <p:spPr>
          <a:xfrm>
            <a:off x="381000" y="2648272"/>
            <a:ext cx="1294763" cy="330200"/>
          </a:xfrm>
          <a:prstGeom prst="rect">
            <a:avLst/>
          </a:prstGeom>
          <a:noFill/>
          <a:ln>
            <a:noFill/>
          </a:ln>
        </p:spPr>
      </p:pic>
      <p:pic>
        <p:nvPicPr>
          <p:cNvPr id="281" name="Google Shape;281;p25"/>
          <p:cNvPicPr preferRelativeResize="0"/>
          <p:nvPr/>
        </p:nvPicPr>
        <p:blipFill rotWithShape="1">
          <a:blip r:embed="rId5">
            <a:alphaModFix/>
          </a:blip>
          <a:srcRect b="0" l="0" r="0" t="0"/>
          <a:stretch/>
        </p:blipFill>
        <p:spPr>
          <a:xfrm>
            <a:off x="381000" y="3144429"/>
            <a:ext cx="1294763" cy="685800"/>
          </a:xfrm>
          <a:prstGeom prst="rect">
            <a:avLst/>
          </a:prstGeom>
          <a:noFill/>
          <a:ln>
            <a:noFill/>
          </a:ln>
        </p:spPr>
      </p:pic>
      <p:pic>
        <p:nvPicPr>
          <p:cNvPr id="282" name="Google Shape;282;p25"/>
          <p:cNvPicPr preferRelativeResize="0"/>
          <p:nvPr/>
        </p:nvPicPr>
        <p:blipFill rotWithShape="1">
          <a:blip r:embed="rId6">
            <a:alphaModFix/>
          </a:blip>
          <a:srcRect b="0" l="0" r="0" t="0"/>
          <a:stretch/>
        </p:blipFill>
        <p:spPr>
          <a:xfrm>
            <a:off x="381000" y="3867391"/>
            <a:ext cx="1320150" cy="444500"/>
          </a:xfrm>
          <a:prstGeom prst="rect">
            <a:avLst/>
          </a:prstGeom>
          <a:noFill/>
          <a:ln>
            <a:noFill/>
          </a:ln>
        </p:spPr>
      </p:pic>
      <p:pic>
        <p:nvPicPr>
          <p:cNvPr id="283" name="Google Shape;283;p25"/>
          <p:cNvPicPr preferRelativeResize="0"/>
          <p:nvPr/>
        </p:nvPicPr>
        <p:blipFill rotWithShape="1">
          <a:blip r:embed="rId7">
            <a:alphaModFix/>
          </a:blip>
          <a:srcRect b="0" l="0" r="0" t="0"/>
          <a:stretch/>
        </p:blipFill>
        <p:spPr>
          <a:xfrm>
            <a:off x="419081" y="4528648"/>
            <a:ext cx="1282069" cy="381000"/>
          </a:xfrm>
          <a:prstGeom prst="rect">
            <a:avLst/>
          </a:prstGeom>
          <a:noFill/>
          <a:ln>
            <a:noFill/>
          </a:ln>
        </p:spPr>
      </p:pic>
      <p:pic>
        <p:nvPicPr>
          <p:cNvPr id="284" name="Google Shape;284;p25"/>
          <p:cNvPicPr preferRelativeResize="0"/>
          <p:nvPr/>
        </p:nvPicPr>
        <p:blipFill rotWithShape="1">
          <a:blip r:embed="rId8">
            <a:alphaModFix/>
          </a:blip>
          <a:srcRect b="0" l="0" r="0" t="0"/>
          <a:stretch/>
        </p:blipFill>
        <p:spPr>
          <a:xfrm>
            <a:off x="412733" y="5082719"/>
            <a:ext cx="1294763" cy="444500"/>
          </a:xfrm>
          <a:prstGeom prst="rect">
            <a:avLst/>
          </a:prstGeom>
          <a:noFill/>
          <a:ln>
            <a:noFill/>
          </a:ln>
        </p:spPr>
      </p:pic>
      <p:pic>
        <p:nvPicPr>
          <p:cNvPr id="285" name="Google Shape;285;p25"/>
          <p:cNvPicPr preferRelativeResize="0"/>
          <p:nvPr/>
        </p:nvPicPr>
        <p:blipFill rotWithShape="1">
          <a:blip r:embed="rId9">
            <a:alphaModFix/>
          </a:blip>
          <a:srcRect b="0" l="0" r="0" t="0"/>
          <a:stretch/>
        </p:blipFill>
        <p:spPr>
          <a:xfrm>
            <a:off x="364092" y="5687629"/>
            <a:ext cx="1345538" cy="444500"/>
          </a:xfrm>
          <a:prstGeom prst="rect">
            <a:avLst/>
          </a:prstGeom>
          <a:noFill/>
          <a:ln>
            <a:noFill/>
          </a:ln>
        </p:spPr>
      </p:pic>
      <p:sp>
        <p:nvSpPr>
          <p:cNvPr id="286" name="Google Shape;286;p25"/>
          <p:cNvSpPr/>
          <p:nvPr/>
        </p:nvSpPr>
        <p:spPr>
          <a:xfrm>
            <a:off x="2133600" y="1981200"/>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25"/>
          <p:cNvSpPr/>
          <p:nvPr/>
        </p:nvSpPr>
        <p:spPr>
          <a:xfrm>
            <a:off x="2133600" y="1981200"/>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just">
              <a:lnSpc>
                <a:spcPct val="107000"/>
              </a:lnSpc>
              <a:spcBef>
                <a:spcPts val="0"/>
              </a:spcBef>
              <a:spcAft>
                <a:spcPts val="0"/>
              </a:spcAft>
              <a:buNone/>
            </a:pPr>
            <a:r>
              <a:rPr lang="en-US" sz="1400">
                <a:solidFill>
                  <a:schemeClr val="dk1"/>
                </a:solidFill>
                <a:latin typeface="Arial"/>
                <a:ea typeface="Arial"/>
                <a:cs typeface="Arial"/>
                <a:sym typeface="Arial"/>
              </a:rPr>
              <a:t>Flowchart terminator, usually with the Start or Stop label</a:t>
            </a:r>
            <a:endParaRPr sz="1400">
              <a:solidFill>
                <a:schemeClr val="dk1"/>
              </a:solidFill>
              <a:latin typeface="Calibri"/>
              <a:ea typeface="Calibri"/>
              <a:cs typeface="Calibri"/>
              <a:sym typeface="Calibri"/>
            </a:endParaRPr>
          </a:p>
        </p:txBody>
      </p:sp>
      <p:sp>
        <p:nvSpPr>
          <p:cNvPr id="288" name="Google Shape;288;p25"/>
          <p:cNvSpPr/>
          <p:nvPr/>
        </p:nvSpPr>
        <p:spPr>
          <a:xfrm>
            <a:off x="2133600" y="2599113"/>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p25"/>
          <p:cNvSpPr/>
          <p:nvPr/>
        </p:nvSpPr>
        <p:spPr>
          <a:xfrm>
            <a:off x="2133600" y="2599113"/>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just">
              <a:lnSpc>
                <a:spcPct val="107000"/>
              </a:lnSpc>
              <a:spcBef>
                <a:spcPts val="0"/>
              </a:spcBef>
              <a:spcAft>
                <a:spcPts val="0"/>
              </a:spcAft>
              <a:buNone/>
            </a:pPr>
            <a:r>
              <a:rPr lang="en-US" sz="1400">
                <a:solidFill>
                  <a:schemeClr val="dk1"/>
                </a:solidFill>
                <a:latin typeface="Arial"/>
                <a:ea typeface="Arial"/>
                <a:cs typeface="Arial"/>
                <a:sym typeface="Arial"/>
              </a:rPr>
              <a:t>Structure chart function symbol. Can be drawn with an oval or box but mostly drawn with a rounded rectangle.</a:t>
            </a:r>
            <a:endParaRPr sz="1400">
              <a:solidFill>
                <a:schemeClr val="dk1"/>
              </a:solidFill>
              <a:latin typeface="Calibri"/>
              <a:ea typeface="Calibri"/>
              <a:cs typeface="Calibri"/>
              <a:sym typeface="Calibri"/>
            </a:endParaRPr>
          </a:p>
        </p:txBody>
      </p:sp>
      <p:sp>
        <p:nvSpPr>
          <p:cNvPr id="290" name="Google Shape;290;p25"/>
          <p:cNvSpPr/>
          <p:nvPr/>
        </p:nvSpPr>
        <p:spPr>
          <a:xfrm>
            <a:off x="2133600" y="3217026"/>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p25"/>
          <p:cNvSpPr/>
          <p:nvPr/>
        </p:nvSpPr>
        <p:spPr>
          <a:xfrm>
            <a:off x="2133600" y="3217026"/>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just">
              <a:lnSpc>
                <a:spcPct val="107000"/>
              </a:lnSpc>
              <a:spcBef>
                <a:spcPts val="0"/>
              </a:spcBef>
              <a:spcAft>
                <a:spcPts val="0"/>
              </a:spcAft>
              <a:buNone/>
            </a:pPr>
            <a:r>
              <a:rPr lang="en-US" sz="1400">
                <a:solidFill>
                  <a:schemeClr val="dk1"/>
                </a:solidFill>
                <a:latin typeface="Arial"/>
                <a:ea typeface="Arial"/>
                <a:cs typeface="Arial"/>
                <a:sym typeface="Arial"/>
              </a:rPr>
              <a:t>DFD processor</a:t>
            </a:r>
            <a:endParaRPr sz="1400">
              <a:solidFill>
                <a:schemeClr val="dk1"/>
              </a:solidFill>
              <a:latin typeface="Calibri"/>
              <a:ea typeface="Calibri"/>
              <a:cs typeface="Calibri"/>
              <a:sym typeface="Calibri"/>
            </a:endParaRPr>
          </a:p>
        </p:txBody>
      </p:sp>
      <p:sp>
        <p:nvSpPr>
          <p:cNvPr id="292" name="Google Shape;292;p25"/>
          <p:cNvSpPr/>
          <p:nvPr/>
        </p:nvSpPr>
        <p:spPr>
          <a:xfrm>
            <a:off x="2133600" y="3818313"/>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25"/>
          <p:cNvSpPr/>
          <p:nvPr/>
        </p:nvSpPr>
        <p:spPr>
          <a:xfrm>
            <a:off x="2133600" y="3818313"/>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just">
              <a:lnSpc>
                <a:spcPct val="107000"/>
              </a:lnSpc>
              <a:spcBef>
                <a:spcPts val="0"/>
              </a:spcBef>
              <a:spcAft>
                <a:spcPts val="0"/>
              </a:spcAft>
              <a:buNone/>
            </a:pPr>
            <a:r>
              <a:rPr lang="en-US" sz="1400">
                <a:solidFill>
                  <a:schemeClr val="dk1"/>
                </a:solidFill>
                <a:latin typeface="Arial"/>
                <a:ea typeface="Arial"/>
                <a:cs typeface="Arial"/>
                <a:sym typeface="Arial"/>
              </a:rPr>
              <a:t>Flowchart input and output parallelogram</a:t>
            </a:r>
            <a:endParaRPr sz="1400">
              <a:solidFill>
                <a:schemeClr val="dk1"/>
              </a:solidFill>
              <a:latin typeface="Calibri"/>
              <a:ea typeface="Calibri"/>
              <a:cs typeface="Calibri"/>
              <a:sym typeface="Calibri"/>
            </a:endParaRPr>
          </a:p>
        </p:txBody>
      </p:sp>
      <p:sp>
        <p:nvSpPr>
          <p:cNvPr id="294" name="Google Shape;294;p25"/>
          <p:cNvSpPr/>
          <p:nvPr/>
        </p:nvSpPr>
        <p:spPr>
          <a:xfrm>
            <a:off x="2133600" y="4445922"/>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25"/>
          <p:cNvSpPr/>
          <p:nvPr/>
        </p:nvSpPr>
        <p:spPr>
          <a:xfrm>
            <a:off x="2133600" y="4445922"/>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just">
              <a:lnSpc>
                <a:spcPct val="107000"/>
              </a:lnSpc>
              <a:spcBef>
                <a:spcPts val="0"/>
              </a:spcBef>
              <a:spcAft>
                <a:spcPts val="0"/>
              </a:spcAft>
              <a:buNone/>
            </a:pPr>
            <a:r>
              <a:rPr lang="en-US" sz="1400">
                <a:solidFill>
                  <a:schemeClr val="dk1"/>
                </a:solidFill>
                <a:latin typeface="Arial"/>
                <a:ea typeface="Arial"/>
                <a:cs typeface="Arial"/>
                <a:sym typeface="Arial"/>
              </a:rPr>
              <a:t>DFD storage element</a:t>
            </a:r>
            <a:endParaRPr sz="1400">
              <a:solidFill>
                <a:schemeClr val="dk1"/>
              </a:solidFill>
              <a:latin typeface="Calibri"/>
              <a:ea typeface="Calibri"/>
              <a:cs typeface="Calibri"/>
              <a:sym typeface="Calibri"/>
            </a:endParaRPr>
          </a:p>
        </p:txBody>
      </p:sp>
      <p:sp>
        <p:nvSpPr>
          <p:cNvPr id="296" name="Google Shape;296;p25"/>
          <p:cNvSpPr/>
          <p:nvPr/>
        </p:nvSpPr>
        <p:spPr>
          <a:xfrm>
            <a:off x="2133600" y="5055522"/>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7" name="Google Shape;297;p25"/>
          <p:cNvSpPr/>
          <p:nvPr/>
        </p:nvSpPr>
        <p:spPr>
          <a:xfrm>
            <a:off x="2133600" y="5055522"/>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just">
              <a:lnSpc>
                <a:spcPct val="107000"/>
              </a:lnSpc>
              <a:spcBef>
                <a:spcPts val="0"/>
              </a:spcBef>
              <a:spcAft>
                <a:spcPts val="0"/>
              </a:spcAft>
              <a:buNone/>
            </a:pPr>
            <a:r>
              <a:rPr lang="en-US" sz="1400">
                <a:solidFill>
                  <a:schemeClr val="dk1"/>
                </a:solidFill>
                <a:latin typeface="Arial"/>
                <a:ea typeface="Arial"/>
                <a:cs typeface="Arial"/>
                <a:sym typeface="Arial"/>
              </a:rPr>
              <a:t>DFD interactor or flowchart processing element</a:t>
            </a:r>
            <a:endParaRPr sz="1400">
              <a:solidFill>
                <a:schemeClr val="dk1"/>
              </a:solidFill>
              <a:latin typeface="Calibri"/>
              <a:ea typeface="Calibri"/>
              <a:cs typeface="Calibri"/>
              <a:sym typeface="Calibri"/>
            </a:endParaRPr>
          </a:p>
        </p:txBody>
      </p:sp>
      <p:sp>
        <p:nvSpPr>
          <p:cNvPr id="298" name="Google Shape;298;p25"/>
          <p:cNvSpPr/>
          <p:nvPr/>
        </p:nvSpPr>
        <p:spPr>
          <a:xfrm>
            <a:off x="2133600" y="5663739"/>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9" name="Google Shape;299;p25"/>
          <p:cNvSpPr/>
          <p:nvPr/>
        </p:nvSpPr>
        <p:spPr>
          <a:xfrm>
            <a:off x="2133600" y="5663739"/>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just">
              <a:lnSpc>
                <a:spcPct val="107000"/>
              </a:lnSpc>
              <a:spcBef>
                <a:spcPts val="0"/>
              </a:spcBef>
              <a:spcAft>
                <a:spcPts val="0"/>
              </a:spcAft>
              <a:buNone/>
            </a:pPr>
            <a:r>
              <a:rPr lang="en-US" sz="1400">
                <a:solidFill>
                  <a:schemeClr val="dk1"/>
                </a:solidFill>
                <a:latin typeface="Calibri"/>
                <a:ea typeface="Calibri"/>
                <a:cs typeface="Calibri"/>
                <a:sym typeface="Calibri"/>
              </a:rPr>
              <a:t>Flowchart decision element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11.2: Identify Parts of a DFD </a:t>
            </a:r>
            <a:endParaRPr/>
          </a:p>
        </p:txBody>
      </p:sp>
      <p:sp>
        <p:nvSpPr>
          <p:cNvPr id="305" name="Google Shape;305;p2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06" name="Google Shape;306;p26"/>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Draw the symbols corresponding to the parts of a DFD:</a:t>
            </a:r>
            <a:endParaRPr/>
          </a:p>
        </p:txBody>
      </p:sp>
      <p:sp>
        <p:nvSpPr>
          <p:cNvPr id="307" name="Google Shape;307;p2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08" name="Google Shape;308;p26"/>
          <p:cNvGraphicFramePr/>
          <p:nvPr/>
        </p:nvGraphicFramePr>
        <p:xfrm>
          <a:off x="304800" y="1600200"/>
          <a:ext cx="3000000" cy="3000000"/>
        </p:xfrm>
        <a:graphic>
          <a:graphicData uri="http://schemas.openxmlformats.org/drawingml/2006/table">
            <a:tbl>
              <a:tblPr bandRow="1" firstRow="1">
                <a:noFill/>
                <a:tableStyleId>{E543FB06-33F8-4EBD-9617-9E8D0F83C741}</a:tableStyleId>
              </a:tblPr>
              <a:tblGrid>
                <a:gridCol w="4408100"/>
                <a:gridCol w="4126300"/>
              </a:tblGrid>
              <a:tr h="228600">
                <a:tc>
                  <a:txBody>
                    <a:bodyPr/>
                    <a:lstStyle/>
                    <a:p>
                      <a:pPr indent="0" lvl="0" marL="0" marR="0" rtl="0" algn="l">
                        <a:lnSpc>
                          <a:spcPct val="107000"/>
                        </a:lnSpc>
                        <a:spcBef>
                          <a:spcPts val="0"/>
                        </a:spcBef>
                        <a:spcAft>
                          <a:spcPts val="0"/>
                        </a:spcAft>
                        <a:buNone/>
                      </a:pPr>
                      <a:r>
                        <a:rPr lang="en-US" sz="1600"/>
                        <a:t>Description</a:t>
                      </a:r>
                      <a:endParaRPr b="1" sz="1600">
                        <a:solidFill>
                          <a:srgbClr val="1D4D81"/>
                        </a:solidFill>
                        <a:latin typeface="Calibri"/>
                        <a:ea typeface="Calibri"/>
                        <a:cs typeface="Calibri"/>
                        <a:sym typeface="Calibri"/>
                      </a:endParaRPr>
                    </a:p>
                  </a:txBody>
                  <a:tcPr marT="45725" marB="45725" marR="91450" marL="91450"/>
                </a:tc>
                <a:tc>
                  <a:txBody>
                    <a:bodyPr/>
                    <a:lstStyle/>
                    <a:p>
                      <a:pPr indent="0" lvl="0" marL="0" marR="0" rtl="0" algn="l">
                        <a:lnSpc>
                          <a:spcPct val="107000"/>
                        </a:lnSpc>
                        <a:spcBef>
                          <a:spcPts val="0"/>
                        </a:spcBef>
                        <a:spcAft>
                          <a:spcPts val="0"/>
                        </a:spcAft>
                        <a:buNone/>
                      </a:pPr>
                      <a:r>
                        <a:rPr lang="en-US" sz="1600"/>
                        <a:t>Symbol</a:t>
                      </a:r>
                      <a:endParaRPr b="1" sz="1600">
                        <a:solidFill>
                          <a:srgbClr val="1D4D81"/>
                        </a:solidFill>
                        <a:latin typeface="Calibri"/>
                        <a:ea typeface="Calibri"/>
                        <a:cs typeface="Calibri"/>
                        <a:sym typeface="Calibri"/>
                      </a:endParaRPr>
                    </a:p>
                  </a:txBody>
                  <a:tcPr marT="45725" marB="45725" marR="91450" marL="91450"/>
                </a:tc>
              </a:tr>
              <a:tr h="723800">
                <a:tc>
                  <a:txBody>
                    <a:bodyPr/>
                    <a:lstStyle/>
                    <a:p>
                      <a:pPr indent="0" lvl="0" marL="0" marR="0" rtl="0" algn="just">
                        <a:lnSpc>
                          <a:spcPct val="107000"/>
                        </a:lnSpc>
                        <a:spcBef>
                          <a:spcPts val="0"/>
                        </a:spcBef>
                        <a:spcAft>
                          <a:spcPts val="0"/>
                        </a:spcAft>
                        <a:buNone/>
                      </a:pPr>
                      <a:r>
                        <a:rPr lang="en-US" sz="1600"/>
                        <a:t>A variable storing the date that a file was saved.</a:t>
                      </a:r>
                      <a:endParaRPr sz="1600">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a:t> </a:t>
                      </a:r>
                      <a:endParaRPr sz="900">
                        <a:latin typeface="Calibri"/>
                        <a:ea typeface="Calibri"/>
                        <a:cs typeface="Calibri"/>
                        <a:sym typeface="Calibri"/>
                      </a:endParaRPr>
                    </a:p>
                  </a:txBody>
                  <a:tcPr marT="45725" marB="45725" marR="91450" marL="91450"/>
                </a:tc>
              </a:tr>
              <a:tr h="748950">
                <a:tc>
                  <a:txBody>
                    <a:bodyPr/>
                    <a:lstStyle/>
                    <a:p>
                      <a:pPr indent="0" lvl="0" marL="0" marR="0" rtl="0" algn="just">
                        <a:lnSpc>
                          <a:spcPct val="107000"/>
                        </a:lnSpc>
                        <a:spcBef>
                          <a:spcPts val="0"/>
                        </a:spcBef>
                        <a:spcAft>
                          <a:spcPts val="0"/>
                        </a:spcAft>
                        <a:buNone/>
                      </a:pPr>
                      <a:r>
                        <a:rPr lang="en-US" sz="1600"/>
                        <a:t>Movement of an account balance from one part of the program to another.</a:t>
                      </a:r>
                      <a:endParaRPr sz="1600">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a:t> </a:t>
                      </a:r>
                      <a:endParaRPr sz="900">
                        <a:latin typeface="Calibri"/>
                        <a:ea typeface="Calibri"/>
                        <a:cs typeface="Calibri"/>
                        <a:sym typeface="Calibri"/>
                      </a:endParaRPr>
                    </a:p>
                  </a:txBody>
                  <a:tcPr marT="45725" marB="45725" marR="91450" marL="91450"/>
                </a:tc>
              </a:tr>
              <a:tr h="723800">
                <a:tc>
                  <a:txBody>
                    <a:bodyPr/>
                    <a:lstStyle/>
                    <a:p>
                      <a:pPr indent="0" lvl="0" marL="0" marR="0" rtl="0" algn="just">
                        <a:lnSpc>
                          <a:spcPct val="107000"/>
                        </a:lnSpc>
                        <a:spcBef>
                          <a:spcPts val="0"/>
                        </a:spcBef>
                        <a:spcAft>
                          <a:spcPts val="0"/>
                        </a:spcAft>
                        <a:buNone/>
                      </a:pPr>
                      <a:r>
                        <a:rPr lang="en-US" sz="1600"/>
                        <a:t>The user of the system.</a:t>
                      </a:r>
                      <a:endParaRPr sz="1600">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a:t> </a:t>
                      </a:r>
                      <a:endParaRPr sz="900">
                        <a:latin typeface="Calibri"/>
                        <a:ea typeface="Calibri"/>
                        <a:cs typeface="Calibri"/>
                        <a:sym typeface="Calibri"/>
                      </a:endParaRPr>
                    </a:p>
                  </a:txBody>
                  <a:tcPr marT="45725" marB="45725" marR="91450" marL="91450"/>
                </a:tc>
              </a:tr>
              <a:tr h="748950">
                <a:tc>
                  <a:txBody>
                    <a:bodyPr/>
                    <a:lstStyle/>
                    <a:p>
                      <a:pPr indent="0" lvl="0" marL="0" marR="0" rtl="0" algn="just">
                        <a:lnSpc>
                          <a:spcPct val="107000"/>
                        </a:lnSpc>
                        <a:spcBef>
                          <a:spcPts val="0"/>
                        </a:spcBef>
                        <a:spcAft>
                          <a:spcPts val="0"/>
                        </a:spcAft>
                        <a:buNone/>
                      </a:pPr>
                      <a:r>
                        <a:rPr lang="en-US" sz="1600"/>
                        <a:t>A function updating the bank account balance once interest is added.</a:t>
                      </a:r>
                      <a:endParaRPr sz="1600">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a:t> </a:t>
                      </a:r>
                      <a:endParaRPr sz="900">
                        <a:latin typeface="Calibri"/>
                        <a:ea typeface="Calibri"/>
                        <a:cs typeface="Calibri"/>
                        <a:sym typeface="Calibri"/>
                      </a:endParaRPr>
                    </a:p>
                  </a:txBody>
                  <a:tcPr marT="45725" marB="45725" marR="91450" marL="91450"/>
                </a:tc>
              </a:tr>
              <a:tr h="748950">
                <a:tc>
                  <a:txBody>
                    <a:bodyPr/>
                    <a:lstStyle/>
                    <a:p>
                      <a:pPr indent="0" lvl="0" marL="0" marR="0" rtl="0" algn="just">
                        <a:lnSpc>
                          <a:spcPct val="107000"/>
                        </a:lnSpc>
                        <a:spcBef>
                          <a:spcPts val="0"/>
                        </a:spcBef>
                        <a:spcAft>
                          <a:spcPts val="0"/>
                        </a:spcAft>
                        <a:buNone/>
                      </a:pPr>
                      <a:r>
                        <a:rPr lang="en-US" sz="1600"/>
                        <a:t>A file containing all the information related to a given user account.</a:t>
                      </a:r>
                      <a:endParaRPr sz="1600">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a:t> </a:t>
                      </a:r>
                      <a:endParaRPr sz="900">
                        <a:latin typeface="Calibri"/>
                        <a:ea typeface="Calibri"/>
                        <a:cs typeface="Calibri"/>
                        <a:sym typeface="Calibri"/>
                      </a:endParaRPr>
                    </a:p>
                  </a:txBody>
                  <a:tcPr marT="45725" marB="45725" marR="91450" marL="91450"/>
                </a:tc>
              </a:tr>
              <a:tr h="723800">
                <a:tc>
                  <a:txBody>
                    <a:bodyPr/>
                    <a:lstStyle/>
                    <a:p>
                      <a:pPr indent="0" lvl="0" marL="0" marR="0" rtl="0" algn="just">
                        <a:lnSpc>
                          <a:spcPct val="107000"/>
                        </a:lnSpc>
                        <a:spcBef>
                          <a:spcPts val="0"/>
                        </a:spcBef>
                        <a:spcAft>
                          <a:spcPts val="0"/>
                        </a:spcAft>
                        <a:buNone/>
                      </a:pPr>
                      <a:r>
                        <a:rPr lang="en-US" sz="1600"/>
                        <a:t>The bank’s server.</a:t>
                      </a:r>
                      <a:endParaRPr sz="1600">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a:t> </a:t>
                      </a:r>
                      <a:endParaRPr sz="900">
                        <a:latin typeface="Calibri"/>
                        <a:ea typeface="Calibri"/>
                        <a:cs typeface="Calibri"/>
                        <a:sym typeface="Calibri"/>
                      </a:endParaRPr>
                    </a:p>
                  </a:txBody>
                  <a:tcPr marT="45725" marB="45725" marR="91450" marL="91450"/>
                </a:tc>
              </a:tr>
            </a:tbl>
          </a:graphicData>
        </a:graphic>
      </p:graphicFrame>
      <p:pic>
        <p:nvPicPr>
          <p:cNvPr id="309" name="Google Shape;309;p26"/>
          <p:cNvPicPr preferRelativeResize="0"/>
          <p:nvPr/>
        </p:nvPicPr>
        <p:blipFill rotWithShape="1">
          <a:blip r:embed="rId3">
            <a:alphaModFix/>
          </a:blip>
          <a:srcRect b="0" l="0" r="0" t="0"/>
          <a:stretch/>
        </p:blipFill>
        <p:spPr>
          <a:xfrm>
            <a:off x="4800600" y="2073090"/>
            <a:ext cx="1294763" cy="381000"/>
          </a:xfrm>
          <a:prstGeom prst="rect">
            <a:avLst/>
          </a:prstGeom>
          <a:noFill/>
          <a:ln>
            <a:noFill/>
          </a:ln>
        </p:spPr>
      </p:pic>
      <p:pic>
        <p:nvPicPr>
          <p:cNvPr id="310" name="Google Shape;310;p26"/>
          <p:cNvPicPr preferRelativeResize="0"/>
          <p:nvPr/>
        </p:nvPicPr>
        <p:blipFill rotWithShape="1">
          <a:blip r:embed="rId4">
            <a:alphaModFix/>
          </a:blip>
          <a:srcRect b="0" l="0" r="0" t="0"/>
          <a:stretch/>
        </p:blipFill>
        <p:spPr>
          <a:xfrm>
            <a:off x="4800600" y="2850780"/>
            <a:ext cx="1383619" cy="342900"/>
          </a:xfrm>
          <a:prstGeom prst="rect">
            <a:avLst/>
          </a:prstGeom>
          <a:noFill/>
          <a:ln>
            <a:noFill/>
          </a:ln>
        </p:spPr>
      </p:pic>
      <p:pic>
        <p:nvPicPr>
          <p:cNvPr id="311" name="Google Shape;311;p26"/>
          <p:cNvPicPr preferRelativeResize="0"/>
          <p:nvPr/>
        </p:nvPicPr>
        <p:blipFill rotWithShape="1">
          <a:blip r:embed="rId5">
            <a:alphaModFix/>
          </a:blip>
          <a:srcRect b="0" l="0" r="0" t="0"/>
          <a:stretch/>
        </p:blipFill>
        <p:spPr>
          <a:xfrm>
            <a:off x="4783667" y="3603070"/>
            <a:ext cx="1294763" cy="381000"/>
          </a:xfrm>
          <a:prstGeom prst="rect">
            <a:avLst/>
          </a:prstGeom>
          <a:noFill/>
          <a:ln>
            <a:noFill/>
          </a:ln>
        </p:spPr>
      </p:pic>
      <p:pic>
        <p:nvPicPr>
          <p:cNvPr id="312" name="Google Shape;312;p26"/>
          <p:cNvPicPr preferRelativeResize="0"/>
          <p:nvPr/>
        </p:nvPicPr>
        <p:blipFill rotWithShape="1">
          <a:blip r:embed="rId6">
            <a:alphaModFix/>
          </a:blip>
          <a:srcRect b="0" l="0" r="0" t="0"/>
          <a:stretch/>
        </p:blipFill>
        <p:spPr>
          <a:xfrm>
            <a:off x="4775201" y="4148747"/>
            <a:ext cx="1282069" cy="698500"/>
          </a:xfrm>
          <a:prstGeom prst="rect">
            <a:avLst/>
          </a:prstGeom>
          <a:noFill/>
          <a:ln>
            <a:noFill/>
          </a:ln>
        </p:spPr>
      </p:pic>
      <p:pic>
        <p:nvPicPr>
          <p:cNvPr id="313" name="Google Shape;313;p26"/>
          <p:cNvPicPr preferRelativeResize="0"/>
          <p:nvPr/>
        </p:nvPicPr>
        <p:blipFill rotWithShape="1">
          <a:blip r:embed="rId7">
            <a:alphaModFix/>
          </a:blip>
          <a:srcRect b="0" l="0" r="0" t="0"/>
          <a:stretch/>
        </p:blipFill>
        <p:spPr>
          <a:xfrm>
            <a:off x="4783667" y="5011924"/>
            <a:ext cx="3033807" cy="406400"/>
          </a:xfrm>
          <a:prstGeom prst="rect">
            <a:avLst/>
          </a:prstGeom>
          <a:noFill/>
          <a:ln>
            <a:noFill/>
          </a:ln>
        </p:spPr>
      </p:pic>
      <p:pic>
        <p:nvPicPr>
          <p:cNvPr id="314" name="Google Shape;314;p26"/>
          <p:cNvPicPr preferRelativeResize="0"/>
          <p:nvPr/>
        </p:nvPicPr>
        <p:blipFill rotWithShape="1">
          <a:blip r:embed="rId8">
            <a:alphaModFix/>
          </a:blip>
          <a:srcRect b="0" l="0" r="0" t="0"/>
          <a:stretch/>
        </p:blipFill>
        <p:spPr>
          <a:xfrm>
            <a:off x="4783666" y="5789614"/>
            <a:ext cx="3033807" cy="406400"/>
          </a:xfrm>
          <a:prstGeom prst="rect">
            <a:avLst/>
          </a:prstGeom>
          <a:noFill/>
          <a:ln>
            <a:noFill/>
          </a:ln>
        </p:spPr>
      </p:pic>
      <p:sp>
        <p:nvSpPr>
          <p:cNvPr id="315" name="Google Shape;315;p26"/>
          <p:cNvSpPr/>
          <p:nvPr/>
        </p:nvSpPr>
        <p:spPr>
          <a:xfrm>
            <a:off x="4690533" y="1930400"/>
            <a:ext cx="4114799" cy="731520"/>
          </a:xfrm>
          <a:prstGeom prst="flowChartProcess">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26"/>
          <p:cNvSpPr/>
          <p:nvPr/>
        </p:nvSpPr>
        <p:spPr>
          <a:xfrm>
            <a:off x="4690533" y="2670008"/>
            <a:ext cx="4114799" cy="731520"/>
          </a:xfrm>
          <a:prstGeom prst="flowChartProcess">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26"/>
          <p:cNvSpPr/>
          <p:nvPr/>
        </p:nvSpPr>
        <p:spPr>
          <a:xfrm>
            <a:off x="4690533" y="3409616"/>
            <a:ext cx="4114799" cy="731520"/>
          </a:xfrm>
          <a:prstGeom prst="flowChartProcess">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26"/>
          <p:cNvSpPr/>
          <p:nvPr/>
        </p:nvSpPr>
        <p:spPr>
          <a:xfrm>
            <a:off x="4690533" y="4149224"/>
            <a:ext cx="4114799" cy="731520"/>
          </a:xfrm>
          <a:prstGeom prst="flowChartProcess">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26"/>
          <p:cNvSpPr/>
          <p:nvPr/>
        </p:nvSpPr>
        <p:spPr>
          <a:xfrm>
            <a:off x="4690533" y="4888832"/>
            <a:ext cx="4114799" cy="731520"/>
          </a:xfrm>
          <a:prstGeom prst="flowChartProcess">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26"/>
          <p:cNvSpPr/>
          <p:nvPr/>
        </p:nvSpPr>
        <p:spPr>
          <a:xfrm>
            <a:off x="4690533" y="5628439"/>
            <a:ext cx="4114799" cy="731520"/>
          </a:xfrm>
          <a:prstGeom prst="flowChartProcess">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315"/>
                                        </p:tgtEl>
                                      </p:cBhvr>
                                    </p:animEffect>
                                    <p:set>
                                      <p:cBhvr>
                                        <p:cTn dur="1" fill="hold">
                                          <p:stCondLst>
                                            <p:cond delay="250"/>
                                          </p:stCondLst>
                                        </p:cTn>
                                        <p:tgtEl>
                                          <p:spTgt spid="3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316"/>
                                        </p:tgtEl>
                                      </p:cBhvr>
                                    </p:animEffect>
                                    <p:set>
                                      <p:cBhvr>
                                        <p:cTn dur="1" fill="hold">
                                          <p:stCondLst>
                                            <p:cond delay="250"/>
                                          </p:stCondLst>
                                        </p:cTn>
                                        <p:tgtEl>
                                          <p:spTgt spid="3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317"/>
                                        </p:tgtEl>
                                      </p:cBhvr>
                                    </p:animEffect>
                                    <p:set>
                                      <p:cBhvr>
                                        <p:cTn dur="1" fill="hold">
                                          <p:stCondLst>
                                            <p:cond delay="250"/>
                                          </p:stCondLst>
                                        </p:cTn>
                                        <p:tgtEl>
                                          <p:spTgt spid="3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318"/>
                                        </p:tgtEl>
                                      </p:cBhvr>
                                    </p:animEffect>
                                    <p:set>
                                      <p:cBhvr>
                                        <p:cTn dur="1" fill="hold">
                                          <p:stCondLst>
                                            <p:cond delay="250"/>
                                          </p:stCondLst>
                                        </p:cTn>
                                        <p:tgtEl>
                                          <p:spTgt spid="3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319"/>
                                        </p:tgtEl>
                                      </p:cBhvr>
                                    </p:animEffect>
                                    <p:set>
                                      <p:cBhvr>
                                        <p:cTn dur="1" fill="hold">
                                          <p:stCondLst>
                                            <p:cond delay="250"/>
                                          </p:stCondLst>
                                        </p:cTn>
                                        <p:tgtEl>
                                          <p:spTgt spid="3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50"/>
                                        <p:tgtEl>
                                          <p:spTgt spid="320"/>
                                        </p:tgtEl>
                                      </p:cBhvr>
                                    </p:animEffect>
                                    <p:set>
                                      <p:cBhvr>
                                        <p:cTn dur="1" fill="hold">
                                          <p:stCondLst>
                                            <p:cond delay="250"/>
                                          </p:stCondLst>
                                        </p:cTn>
                                        <p:tgtEl>
                                          <p:spTgt spid="3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90" name="Google Shape;90;p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02: Solution – Structure Chart</a:t>
            </a:r>
            <a:endParaRPr/>
          </a:p>
        </p:txBody>
      </p:sp>
      <p:sp>
        <p:nvSpPr>
          <p:cNvPr id="91" name="Google Shape;91;p9"/>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92" name="Google Shape;92;p9"/>
          <p:cNvPicPr preferRelativeResize="0"/>
          <p:nvPr/>
        </p:nvPicPr>
        <p:blipFill>
          <a:blip r:embed="rId3">
            <a:alphaModFix/>
          </a:blip>
          <a:stretch>
            <a:fillRect/>
          </a:stretch>
        </p:blipFill>
        <p:spPr>
          <a:xfrm>
            <a:off x="766325" y="1122050"/>
            <a:ext cx="7663476" cy="5212750"/>
          </a:xfrm>
          <a:prstGeom prst="rect">
            <a:avLst/>
          </a:prstGeom>
          <a:noFill/>
          <a:ln>
            <a:noFill/>
          </a:ln>
        </p:spPr>
      </p:pic>
      <p:pic>
        <p:nvPicPr>
          <p:cNvPr id="93" name="Google Shape;93;p9"/>
          <p:cNvPicPr preferRelativeResize="0"/>
          <p:nvPr/>
        </p:nvPicPr>
        <p:blipFill>
          <a:blip r:embed="rId4">
            <a:alphaModFix/>
          </a:blip>
          <a:stretch>
            <a:fillRect/>
          </a:stretch>
        </p:blipFill>
        <p:spPr>
          <a:xfrm>
            <a:off x="419550" y="1164908"/>
            <a:ext cx="8357026" cy="36039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aphicFrame>
        <p:nvGraphicFramePr>
          <p:cNvPr id="325" name="Google Shape;325;p27"/>
          <p:cNvGraphicFramePr/>
          <p:nvPr/>
        </p:nvGraphicFramePr>
        <p:xfrm>
          <a:off x="270932" y="1570965"/>
          <a:ext cx="3000000" cy="3000000"/>
        </p:xfrm>
        <a:graphic>
          <a:graphicData uri="http://schemas.openxmlformats.org/drawingml/2006/table">
            <a:tbl>
              <a:tblPr bandRow="1" firstRow="1">
                <a:noFill/>
                <a:tableStyleId>{E543FB06-33F8-4EBD-9617-9E8D0F83C741}</a:tableStyleId>
              </a:tblPr>
              <a:tblGrid>
                <a:gridCol w="3519925"/>
              </a:tblGrid>
              <a:tr h="351725">
                <a:tc>
                  <a:txBody>
                    <a:bodyPr/>
                    <a:lstStyle/>
                    <a:p>
                      <a:pPr indent="0" lvl="0" marL="0" marR="0" rtl="0" algn="l">
                        <a:lnSpc>
                          <a:spcPct val="107000"/>
                        </a:lnSpc>
                        <a:spcBef>
                          <a:spcPts val="0"/>
                        </a:spcBef>
                        <a:spcAft>
                          <a:spcPts val="0"/>
                        </a:spcAft>
                        <a:buNone/>
                      </a:pPr>
                      <a:r>
                        <a:rPr lang="en-US" sz="1400"/>
                        <a:t>Fact or Fiction</a:t>
                      </a:r>
                      <a:endParaRPr b="1" sz="1400">
                        <a:solidFill>
                          <a:srgbClr val="1D4D81"/>
                        </a:solidFill>
                        <a:latin typeface="Calibri"/>
                        <a:ea typeface="Calibri"/>
                        <a:cs typeface="Calibri"/>
                        <a:sym typeface="Calibri"/>
                      </a:endParaRPr>
                    </a:p>
                  </a:txBody>
                  <a:tcPr marT="45725" marB="45725" marR="91450" marL="91450"/>
                </a:tc>
              </a:tr>
              <a:tr h="463900">
                <a:tc>
                  <a:txBody>
                    <a:bodyPr/>
                    <a:lstStyle/>
                    <a:p>
                      <a:pPr indent="0" lvl="0" marL="0" marR="0" rtl="0" algn="l">
                        <a:lnSpc>
                          <a:spcPct val="107000"/>
                        </a:lnSpc>
                        <a:spcBef>
                          <a:spcPts val="0"/>
                        </a:spcBef>
                        <a:spcAft>
                          <a:spcPts val="0"/>
                        </a:spcAft>
                        <a:buNone/>
                      </a:pPr>
                      <a:r>
                        <a:rPr lang="en-US" sz="1300"/>
                        <a:t>Processors have verb labels</a:t>
                      </a:r>
                      <a:endParaRPr sz="1300">
                        <a:latin typeface="Calibri"/>
                        <a:ea typeface="Calibri"/>
                        <a:cs typeface="Calibri"/>
                        <a:sym typeface="Calibri"/>
                      </a:endParaRPr>
                    </a:p>
                  </a:txBody>
                  <a:tcPr marT="45725" marB="45725" marR="91450" marL="91450" anchor="ctr"/>
                </a:tc>
              </a:tr>
              <a:tr h="496300">
                <a:tc>
                  <a:txBody>
                    <a:bodyPr/>
                    <a:lstStyle/>
                    <a:p>
                      <a:pPr indent="0" lvl="0" marL="0" marR="0" rtl="0" algn="l">
                        <a:lnSpc>
                          <a:spcPct val="107000"/>
                        </a:lnSpc>
                        <a:spcBef>
                          <a:spcPts val="0"/>
                        </a:spcBef>
                        <a:spcAft>
                          <a:spcPts val="0"/>
                        </a:spcAft>
                        <a:buNone/>
                      </a:pPr>
                      <a:r>
                        <a:rPr lang="en-US" sz="1300">
                          <a:latin typeface="Calibri"/>
                          <a:ea typeface="Calibri"/>
                          <a:cs typeface="Calibri"/>
                          <a:sym typeface="Calibri"/>
                        </a:rPr>
                        <a:t>Interactors can connect to processors through flow arrows</a:t>
                      </a:r>
                      <a:endParaRPr/>
                    </a:p>
                  </a:txBody>
                  <a:tcPr marT="45725" marB="45725" marR="91450" marL="91450" anchor="ctr"/>
                </a:tc>
              </a:tr>
              <a:tr h="496300">
                <a:tc>
                  <a:txBody>
                    <a:bodyPr/>
                    <a:lstStyle/>
                    <a:p>
                      <a:pPr indent="0" lvl="0" marL="0" marR="0" rtl="0" algn="l">
                        <a:lnSpc>
                          <a:spcPct val="107000"/>
                        </a:lnSpc>
                        <a:spcBef>
                          <a:spcPts val="0"/>
                        </a:spcBef>
                        <a:spcAft>
                          <a:spcPts val="0"/>
                        </a:spcAft>
                        <a:buNone/>
                      </a:pPr>
                      <a:r>
                        <a:rPr lang="en-US" sz="1300"/>
                        <a:t>Storage elements can be connected with flow arrows</a:t>
                      </a:r>
                      <a:endParaRPr sz="1300">
                        <a:latin typeface="Calibri"/>
                        <a:ea typeface="Calibri"/>
                        <a:cs typeface="Calibri"/>
                        <a:sym typeface="Calibri"/>
                      </a:endParaRPr>
                    </a:p>
                  </a:txBody>
                  <a:tcPr marT="45725" marB="45725" marR="91450" marL="91450" anchor="ctr"/>
                </a:tc>
              </a:tr>
              <a:tr h="496300">
                <a:tc>
                  <a:txBody>
                    <a:bodyPr/>
                    <a:lstStyle/>
                    <a:p>
                      <a:pPr indent="0" lvl="0" marL="0" marR="0" rtl="0" algn="l">
                        <a:lnSpc>
                          <a:spcPct val="107000"/>
                        </a:lnSpc>
                        <a:spcBef>
                          <a:spcPts val="0"/>
                        </a:spcBef>
                        <a:spcAft>
                          <a:spcPts val="0"/>
                        </a:spcAft>
                        <a:buNone/>
                      </a:pPr>
                      <a:r>
                        <a:rPr lang="en-US" sz="1300"/>
                        <a:t>DFDs represent how control moves through the system </a:t>
                      </a:r>
                      <a:endParaRPr sz="1300">
                        <a:latin typeface="Calibri"/>
                        <a:ea typeface="Calibri"/>
                        <a:cs typeface="Calibri"/>
                        <a:sym typeface="Calibri"/>
                      </a:endParaRPr>
                    </a:p>
                  </a:txBody>
                  <a:tcPr marT="45725" marB="45725" marR="91450" marL="91450" anchor="ctr"/>
                </a:tc>
              </a:tr>
              <a:tr h="463900">
                <a:tc>
                  <a:txBody>
                    <a:bodyPr/>
                    <a:lstStyle/>
                    <a:p>
                      <a:pPr indent="0" lvl="0" marL="0" marR="0" rtl="0" algn="l">
                        <a:lnSpc>
                          <a:spcPct val="107000"/>
                        </a:lnSpc>
                        <a:spcBef>
                          <a:spcPts val="0"/>
                        </a:spcBef>
                        <a:spcAft>
                          <a:spcPts val="0"/>
                        </a:spcAft>
                        <a:buNone/>
                      </a:pPr>
                      <a:r>
                        <a:rPr lang="en-US" sz="1300"/>
                        <a:t>Flow arrows are always one way</a:t>
                      </a:r>
                      <a:endParaRPr sz="1300">
                        <a:latin typeface="Calibri"/>
                        <a:ea typeface="Calibri"/>
                        <a:cs typeface="Calibri"/>
                        <a:sym typeface="Calibri"/>
                      </a:endParaRPr>
                    </a:p>
                  </a:txBody>
                  <a:tcPr marT="45725" marB="45725" marR="91450" marL="91450" anchor="ctr"/>
                </a:tc>
              </a:tr>
              <a:tr h="463900">
                <a:tc>
                  <a:txBody>
                    <a:bodyPr/>
                    <a:lstStyle/>
                    <a:p>
                      <a:pPr indent="0" lvl="0" marL="0" marR="0" rtl="0" algn="l">
                        <a:lnSpc>
                          <a:spcPct val="107000"/>
                        </a:lnSpc>
                        <a:spcBef>
                          <a:spcPts val="0"/>
                        </a:spcBef>
                        <a:spcAft>
                          <a:spcPts val="0"/>
                        </a:spcAft>
                        <a:buNone/>
                      </a:pPr>
                      <a:r>
                        <a:rPr lang="en-US" sz="1300"/>
                        <a:t>Storage elements are nouns</a:t>
                      </a:r>
                      <a:endParaRPr sz="1300">
                        <a:latin typeface="Calibri"/>
                        <a:ea typeface="Calibri"/>
                        <a:cs typeface="Calibri"/>
                        <a:sym typeface="Calibri"/>
                      </a:endParaRPr>
                    </a:p>
                  </a:txBody>
                  <a:tcPr marT="45725" marB="45725" marR="91450" marL="91450" anchor="ctr"/>
                </a:tc>
              </a:tr>
              <a:tr h="463900">
                <a:tc>
                  <a:txBody>
                    <a:bodyPr/>
                    <a:lstStyle/>
                    <a:p>
                      <a:pPr indent="0" lvl="0" marL="0" marR="0" rtl="0" algn="l">
                        <a:lnSpc>
                          <a:spcPct val="107000"/>
                        </a:lnSpc>
                        <a:spcBef>
                          <a:spcPts val="0"/>
                        </a:spcBef>
                        <a:spcAft>
                          <a:spcPts val="0"/>
                        </a:spcAft>
                        <a:buNone/>
                      </a:pPr>
                      <a:r>
                        <a:rPr lang="en-US" sz="1300"/>
                        <a:t>Interactors must be verbs</a:t>
                      </a:r>
                      <a:endParaRPr sz="1300">
                        <a:latin typeface="Calibri"/>
                        <a:ea typeface="Calibri"/>
                        <a:cs typeface="Calibri"/>
                        <a:sym typeface="Calibri"/>
                      </a:endParaRPr>
                    </a:p>
                  </a:txBody>
                  <a:tcPr marT="45725" marB="45725" marR="91450" marL="91450" anchor="ctr"/>
                </a:tc>
              </a:tr>
              <a:tr h="463900">
                <a:tc>
                  <a:txBody>
                    <a:bodyPr/>
                    <a:lstStyle/>
                    <a:p>
                      <a:pPr indent="0" lvl="0" marL="0" marR="0" rtl="0" algn="l">
                        <a:lnSpc>
                          <a:spcPct val="107000"/>
                        </a:lnSpc>
                        <a:spcBef>
                          <a:spcPts val="0"/>
                        </a:spcBef>
                        <a:spcAft>
                          <a:spcPts val="0"/>
                        </a:spcAft>
                        <a:buNone/>
                      </a:pPr>
                      <a:r>
                        <a:rPr lang="en-US" sz="1300"/>
                        <a:t>Flow arrows never contain labels</a:t>
                      </a:r>
                      <a:endParaRPr sz="1300">
                        <a:latin typeface="Calibri"/>
                        <a:ea typeface="Calibri"/>
                        <a:cs typeface="Calibri"/>
                        <a:sym typeface="Calibri"/>
                      </a:endParaRPr>
                    </a:p>
                  </a:txBody>
                  <a:tcPr marT="45725" marB="45725" marR="91450" marL="91450" anchor="ctr"/>
                </a:tc>
              </a:tr>
              <a:tr h="463900">
                <a:tc>
                  <a:txBody>
                    <a:bodyPr/>
                    <a:lstStyle/>
                    <a:p>
                      <a:pPr indent="0" lvl="0" marL="0" marR="0" rtl="0" algn="l">
                        <a:lnSpc>
                          <a:spcPct val="107000"/>
                        </a:lnSpc>
                        <a:spcBef>
                          <a:spcPts val="0"/>
                        </a:spcBef>
                        <a:spcAft>
                          <a:spcPts val="0"/>
                        </a:spcAft>
                        <a:buNone/>
                      </a:pPr>
                      <a:r>
                        <a:rPr lang="en-US" sz="1300"/>
                        <a:t>Processors are numbered</a:t>
                      </a:r>
                      <a:endParaRPr sz="1300">
                        <a:latin typeface="Calibri"/>
                        <a:ea typeface="Calibri"/>
                        <a:cs typeface="Calibri"/>
                        <a:sym typeface="Calibri"/>
                      </a:endParaRPr>
                    </a:p>
                  </a:txBody>
                  <a:tcPr marT="45725" marB="45725" marR="91450" marL="91450" anchor="ctr"/>
                </a:tc>
              </a:tr>
            </a:tbl>
          </a:graphicData>
        </a:graphic>
      </p:graphicFrame>
      <p:sp>
        <p:nvSpPr>
          <p:cNvPr id="326" name="Google Shape;326;p2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11.3: Fact or Fiction</a:t>
            </a:r>
            <a:endParaRPr/>
          </a:p>
        </p:txBody>
      </p:sp>
      <p:sp>
        <p:nvSpPr>
          <p:cNvPr id="327" name="Google Shape;327;p2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28" name="Google Shape;328;p27"/>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For each of the following, identify whether it is fact or fiction.</a:t>
            </a:r>
            <a:endParaRPr/>
          </a:p>
        </p:txBody>
      </p:sp>
      <p:sp>
        <p:nvSpPr>
          <p:cNvPr id="329" name="Google Shape;329;p2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0" name="Google Shape;330;p27"/>
          <p:cNvSpPr/>
          <p:nvPr/>
        </p:nvSpPr>
        <p:spPr>
          <a:xfrm>
            <a:off x="3809999" y="1958433"/>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31" name="Google Shape;331;p27"/>
          <p:cNvSpPr/>
          <p:nvPr/>
        </p:nvSpPr>
        <p:spPr>
          <a:xfrm>
            <a:off x="3809999" y="1958433"/>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Fact</a:t>
            </a:r>
            <a:r>
              <a:rPr lang="en-US" sz="1300">
                <a:solidFill>
                  <a:schemeClr val="dk1"/>
                </a:solidFill>
                <a:latin typeface="Calibri"/>
                <a:ea typeface="Calibri"/>
                <a:cs typeface="Calibri"/>
                <a:sym typeface="Calibri"/>
              </a:rPr>
              <a:t>: Rule 11.9 states “Processors have verbs labels”</a:t>
            </a:r>
            <a:endParaRPr/>
          </a:p>
        </p:txBody>
      </p:sp>
      <p:sp>
        <p:nvSpPr>
          <p:cNvPr id="332" name="Google Shape;332;p27"/>
          <p:cNvSpPr/>
          <p:nvPr/>
        </p:nvSpPr>
        <p:spPr>
          <a:xfrm>
            <a:off x="3809999" y="2442876"/>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33" name="Google Shape;333;p27"/>
          <p:cNvSpPr/>
          <p:nvPr/>
        </p:nvSpPr>
        <p:spPr>
          <a:xfrm>
            <a:off x="3809999" y="2442876"/>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Fact</a:t>
            </a:r>
            <a:r>
              <a:rPr lang="en-US" sz="1300">
                <a:solidFill>
                  <a:schemeClr val="dk1"/>
                </a:solidFill>
                <a:latin typeface="Calibri"/>
                <a:ea typeface="Calibri"/>
                <a:cs typeface="Calibri"/>
                <a:sym typeface="Calibri"/>
              </a:rPr>
              <a:t>: The only thing that can connect to an interactor is a flow arrow</a:t>
            </a:r>
            <a:endParaRPr/>
          </a:p>
        </p:txBody>
      </p:sp>
      <p:sp>
        <p:nvSpPr>
          <p:cNvPr id="334" name="Google Shape;334;p27"/>
          <p:cNvSpPr/>
          <p:nvPr/>
        </p:nvSpPr>
        <p:spPr>
          <a:xfrm>
            <a:off x="3809999" y="2935785"/>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35" name="Google Shape;335;p27"/>
          <p:cNvSpPr/>
          <p:nvPr/>
        </p:nvSpPr>
        <p:spPr>
          <a:xfrm>
            <a:off x="3809999" y="2935785"/>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Fiction</a:t>
            </a:r>
            <a:r>
              <a:rPr lang="en-US" sz="1300">
                <a:solidFill>
                  <a:schemeClr val="dk1"/>
                </a:solidFill>
                <a:latin typeface="Calibri"/>
                <a:ea typeface="Calibri"/>
                <a:cs typeface="Calibri"/>
                <a:sym typeface="Calibri"/>
              </a:rPr>
              <a:t>: Rule 11.14 states “All flow arrows connecting storage elements must go through processors”</a:t>
            </a:r>
            <a:endParaRPr/>
          </a:p>
        </p:txBody>
      </p:sp>
      <p:sp>
        <p:nvSpPr>
          <p:cNvPr id="336" name="Google Shape;336;p27"/>
          <p:cNvSpPr/>
          <p:nvPr/>
        </p:nvSpPr>
        <p:spPr>
          <a:xfrm>
            <a:off x="3809999" y="3406233"/>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37" name="Google Shape;337;p27"/>
          <p:cNvSpPr/>
          <p:nvPr/>
        </p:nvSpPr>
        <p:spPr>
          <a:xfrm>
            <a:off x="3809999" y="3406233"/>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Fiction</a:t>
            </a:r>
            <a:r>
              <a:rPr lang="en-US" sz="1300">
                <a:solidFill>
                  <a:schemeClr val="dk1"/>
                </a:solidFill>
                <a:latin typeface="Calibri"/>
                <a:ea typeface="Calibri"/>
                <a:cs typeface="Calibri"/>
                <a:sym typeface="Calibri"/>
              </a:rPr>
              <a:t>: Flowcharts represent how control moves through the system, DFDs represent how data moves through the system</a:t>
            </a:r>
            <a:endParaRPr/>
          </a:p>
        </p:txBody>
      </p:sp>
      <p:sp>
        <p:nvSpPr>
          <p:cNvPr id="338" name="Google Shape;338;p27"/>
          <p:cNvSpPr/>
          <p:nvPr/>
        </p:nvSpPr>
        <p:spPr>
          <a:xfrm>
            <a:off x="3809999" y="3876681"/>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39" name="Google Shape;339;p27"/>
          <p:cNvSpPr/>
          <p:nvPr/>
        </p:nvSpPr>
        <p:spPr>
          <a:xfrm>
            <a:off x="3809999" y="3876681"/>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Fact</a:t>
            </a:r>
            <a:r>
              <a:rPr lang="en-US" sz="1300">
                <a:solidFill>
                  <a:schemeClr val="dk1"/>
                </a:solidFill>
                <a:latin typeface="Calibri"/>
                <a:ea typeface="Calibri"/>
                <a:cs typeface="Calibri"/>
                <a:sym typeface="Calibri"/>
              </a:rPr>
              <a:t>: Rule 11.6 states “Flow arrows are one-way”</a:t>
            </a:r>
            <a:endParaRPr/>
          </a:p>
        </p:txBody>
      </p:sp>
      <p:sp>
        <p:nvSpPr>
          <p:cNvPr id="340" name="Google Shape;340;p27"/>
          <p:cNvSpPr/>
          <p:nvPr/>
        </p:nvSpPr>
        <p:spPr>
          <a:xfrm>
            <a:off x="3809999" y="4347129"/>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41" name="Google Shape;341;p27"/>
          <p:cNvSpPr/>
          <p:nvPr/>
        </p:nvSpPr>
        <p:spPr>
          <a:xfrm>
            <a:off x="3809999" y="4347129"/>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Fact</a:t>
            </a:r>
            <a:r>
              <a:rPr lang="en-US" sz="1300">
                <a:solidFill>
                  <a:schemeClr val="dk1"/>
                </a:solidFill>
                <a:latin typeface="Calibri"/>
                <a:ea typeface="Calibri"/>
                <a:cs typeface="Calibri"/>
                <a:sym typeface="Calibri"/>
              </a:rPr>
              <a:t>: Rule 11.12 states “Storage elements are nouns”</a:t>
            </a:r>
            <a:endParaRPr/>
          </a:p>
        </p:txBody>
      </p:sp>
      <p:sp>
        <p:nvSpPr>
          <p:cNvPr id="342" name="Google Shape;342;p27"/>
          <p:cNvSpPr/>
          <p:nvPr/>
        </p:nvSpPr>
        <p:spPr>
          <a:xfrm>
            <a:off x="3809999" y="4831707"/>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43" name="Google Shape;343;p27"/>
          <p:cNvSpPr/>
          <p:nvPr/>
        </p:nvSpPr>
        <p:spPr>
          <a:xfrm>
            <a:off x="3809999" y="4831707"/>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Fiction</a:t>
            </a:r>
            <a:r>
              <a:rPr lang="en-US" sz="1300">
                <a:solidFill>
                  <a:schemeClr val="dk1"/>
                </a:solidFill>
                <a:latin typeface="Calibri"/>
                <a:ea typeface="Calibri"/>
                <a:cs typeface="Calibri"/>
                <a:sym typeface="Calibri"/>
              </a:rPr>
              <a:t>: Rule 11.2 states “Interactors must be nouns”</a:t>
            </a:r>
            <a:endParaRPr/>
          </a:p>
        </p:txBody>
      </p:sp>
      <p:sp>
        <p:nvSpPr>
          <p:cNvPr id="344" name="Google Shape;344;p27"/>
          <p:cNvSpPr/>
          <p:nvPr/>
        </p:nvSpPr>
        <p:spPr>
          <a:xfrm>
            <a:off x="3809999" y="5301455"/>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45" name="Google Shape;345;p27"/>
          <p:cNvSpPr/>
          <p:nvPr/>
        </p:nvSpPr>
        <p:spPr>
          <a:xfrm>
            <a:off x="3809999" y="5301455"/>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Fiction</a:t>
            </a:r>
            <a:r>
              <a:rPr lang="en-US" sz="1300">
                <a:solidFill>
                  <a:schemeClr val="dk1"/>
                </a:solidFill>
                <a:latin typeface="Calibri"/>
                <a:ea typeface="Calibri"/>
                <a:cs typeface="Calibri"/>
                <a:sym typeface="Calibri"/>
              </a:rPr>
              <a:t>: Rule 11.8 states “Flow arrows are labeled”</a:t>
            </a:r>
            <a:endParaRPr/>
          </a:p>
        </p:txBody>
      </p:sp>
      <p:sp>
        <p:nvSpPr>
          <p:cNvPr id="346" name="Google Shape;346;p27"/>
          <p:cNvSpPr/>
          <p:nvPr/>
        </p:nvSpPr>
        <p:spPr>
          <a:xfrm>
            <a:off x="3809999" y="5772603"/>
            <a:ext cx="5029200" cy="422363"/>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300">
              <a:solidFill>
                <a:schemeClr val="dk1"/>
              </a:solidFill>
              <a:latin typeface="Arial"/>
              <a:ea typeface="Arial"/>
              <a:cs typeface="Arial"/>
              <a:sym typeface="Arial"/>
            </a:endParaRPr>
          </a:p>
        </p:txBody>
      </p:sp>
      <p:sp>
        <p:nvSpPr>
          <p:cNvPr id="347" name="Google Shape;347;p27"/>
          <p:cNvSpPr/>
          <p:nvPr/>
        </p:nvSpPr>
        <p:spPr>
          <a:xfrm>
            <a:off x="3809999" y="5772603"/>
            <a:ext cx="5029200" cy="422363"/>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1300">
                <a:solidFill>
                  <a:schemeClr val="dk1"/>
                </a:solidFill>
                <a:latin typeface="Calibri"/>
                <a:ea typeface="Calibri"/>
                <a:cs typeface="Calibri"/>
                <a:sym typeface="Calibri"/>
              </a:rPr>
              <a:t>Fact</a:t>
            </a:r>
            <a:r>
              <a:rPr lang="en-US" sz="1300">
                <a:solidFill>
                  <a:schemeClr val="dk1"/>
                </a:solidFill>
                <a:latin typeface="Calibri"/>
                <a:ea typeface="Calibri"/>
                <a:cs typeface="Calibri"/>
                <a:sym typeface="Calibri"/>
              </a:rPr>
              <a:t>: Rule 11.1- states “Processors are numbered”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8"/>
          <p:cNvPicPr preferRelativeResize="0"/>
          <p:nvPr/>
        </p:nvPicPr>
        <p:blipFill rotWithShape="1">
          <a:blip r:embed="rId3">
            <a:alphaModFix/>
          </a:blip>
          <a:srcRect b="0" l="0" r="0" t="0"/>
          <a:stretch/>
        </p:blipFill>
        <p:spPr>
          <a:xfrm>
            <a:off x="5708469" y="1023831"/>
            <a:ext cx="3235985" cy="1871893"/>
          </a:xfrm>
          <a:prstGeom prst="rect">
            <a:avLst/>
          </a:prstGeom>
          <a:noFill/>
          <a:ln>
            <a:noFill/>
          </a:ln>
        </p:spPr>
      </p:pic>
      <p:sp>
        <p:nvSpPr>
          <p:cNvPr id="353" name="Google Shape;353;p2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11.4: Errors</a:t>
            </a:r>
            <a:endParaRPr/>
          </a:p>
        </p:txBody>
      </p:sp>
      <p:sp>
        <p:nvSpPr>
          <p:cNvPr id="354" name="Google Shape;354;p2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55" name="Google Shape;355;p28"/>
          <p:cNvSpPr txBox="1"/>
          <p:nvPr>
            <p:ph idx="1" type="body"/>
          </p:nvPr>
        </p:nvSpPr>
        <p:spPr>
          <a:xfrm>
            <a:off x="304800" y="1143000"/>
            <a:ext cx="57150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Identify all the errors in the following DFD</a:t>
            </a:r>
            <a:endParaRPr/>
          </a:p>
        </p:txBody>
      </p:sp>
      <p:sp>
        <p:nvSpPr>
          <p:cNvPr id="356" name="Google Shape;356;p2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7" name="Google Shape;357;p28"/>
          <p:cNvSpPr/>
          <p:nvPr/>
        </p:nvSpPr>
        <p:spPr>
          <a:xfrm>
            <a:off x="279400" y="20408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11.1: The DFD only represents how data moves through the system</a:t>
            </a:r>
            <a:endParaRPr/>
          </a:p>
        </p:txBody>
      </p:sp>
      <p:sp>
        <p:nvSpPr>
          <p:cNvPr id="358" name="Google Shape;358;p28"/>
          <p:cNvSpPr/>
          <p:nvPr/>
        </p:nvSpPr>
        <p:spPr>
          <a:xfrm>
            <a:off x="279400" y="23456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11.2: Interactors must be nouns</a:t>
            </a:r>
            <a:endParaRPr/>
          </a:p>
        </p:txBody>
      </p:sp>
      <p:sp>
        <p:nvSpPr>
          <p:cNvPr id="359" name="Google Shape;359;p28"/>
          <p:cNvSpPr/>
          <p:nvPr/>
        </p:nvSpPr>
        <p:spPr>
          <a:xfrm>
            <a:off x="279400" y="26504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11.3: Interactors are typically drawn on the edge of the DFD</a:t>
            </a:r>
            <a:endParaRPr/>
          </a:p>
        </p:txBody>
      </p:sp>
      <p:sp>
        <p:nvSpPr>
          <p:cNvPr id="360" name="Google Shape;360;p28"/>
          <p:cNvSpPr/>
          <p:nvPr/>
        </p:nvSpPr>
        <p:spPr>
          <a:xfrm>
            <a:off x="279400" y="29552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11.4: Interactors connect to processors through flow arrows</a:t>
            </a:r>
            <a:endParaRPr/>
          </a:p>
        </p:txBody>
      </p:sp>
      <p:cxnSp>
        <p:nvCxnSpPr>
          <p:cNvPr id="361" name="Google Shape;361;p28"/>
          <p:cNvCxnSpPr>
            <a:stCxn id="360" idx="3"/>
          </p:cNvCxnSpPr>
          <p:nvPr/>
        </p:nvCxnSpPr>
        <p:spPr>
          <a:xfrm flipH="1" rot="10800000">
            <a:off x="5638800" y="2294346"/>
            <a:ext cx="457200" cy="813300"/>
          </a:xfrm>
          <a:prstGeom prst="straightConnector1">
            <a:avLst/>
          </a:prstGeom>
          <a:noFill/>
          <a:ln cap="flat" cmpd="sng" w="38100">
            <a:solidFill>
              <a:srgbClr val="1F528C"/>
            </a:solidFill>
            <a:prstDash val="solid"/>
            <a:round/>
            <a:headEnd len="med" w="med" type="oval"/>
            <a:tailEnd len="med" w="med" type="oval"/>
          </a:ln>
        </p:spPr>
      </p:cxnSp>
      <p:sp>
        <p:nvSpPr>
          <p:cNvPr id="362" name="Google Shape;362;p28"/>
          <p:cNvSpPr/>
          <p:nvPr/>
        </p:nvSpPr>
        <p:spPr>
          <a:xfrm>
            <a:off x="279400" y="32600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11.5: There must be a processor connecting each flow arrow</a:t>
            </a:r>
            <a:endParaRPr/>
          </a:p>
        </p:txBody>
      </p:sp>
      <p:cxnSp>
        <p:nvCxnSpPr>
          <p:cNvPr id="363" name="Google Shape;363;p28"/>
          <p:cNvCxnSpPr>
            <a:stCxn id="362" idx="3"/>
          </p:cNvCxnSpPr>
          <p:nvPr/>
        </p:nvCxnSpPr>
        <p:spPr>
          <a:xfrm flipH="1" rot="10800000">
            <a:off x="5638800" y="2285946"/>
            <a:ext cx="457200" cy="1126500"/>
          </a:xfrm>
          <a:prstGeom prst="straightConnector1">
            <a:avLst/>
          </a:prstGeom>
          <a:noFill/>
          <a:ln cap="flat" cmpd="sng" w="38100">
            <a:solidFill>
              <a:srgbClr val="1F528C"/>
            </a:solidFill>
            <a:prstDash val="solid"/>
            <a:round/>
            <a:headEnd len="med" w="med" type="oval"/>
            <a:tailEnd len="med" w="med" type="oval"/>
          </a:ln>
        </p:spPr>
      </p:cxnSp>
      <p:sp>
        <p:nvSpPr>
          <p:cNvPr id="364" name="Google Shape;364;p28"/>
          <p:cNvSpPr/>
          <p:nvPr/>
        </p:nvSpPr>
        <p:spPr>
          <a:xfrm>
            <a:off x="279400" y="35648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11.6: Flow arrows are one-way</a:t>
            </a:r>
            <a:endParaRPr/>
          </a:p>
        </p:txBody>
      </p:sp>
      <p:sp>
        <p:nvSpPr>
          <p:cNvPr id="365" name="Google Shape;365;p28"/>
          <p:cNvSpPr/>
          <p:nvPr/>
        </p:nvSpPr>
        <p:spPr>
          <a:xfrm>
            <a:off x="279400" y="38696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11.7: Flow arrows represent data movement</a:t>
            </a:r>
            <a:endParaRPr/>
          </a:p>
        </p:txBody>
      </p:sp>
      <p:sp>
        <p:nvSpPr>
          <p:cNvPr id="366" name="Google Shape;366;p28"/>
          <p:cNvSpPr/>
          <p:nvPr/>
        </p:nvSpPr>
        <p:spPr>
          <a:xfrm>
            <a:off x="279400" y="41744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11.8: Flow arrows are labeled</a:t>
            </a:r>
            <a:endParaRPr/>
          </a:p>
        </p:txBody>
      </p:sp>
      <p:sp>
        <p:nvSpPr>
          <p:cNvPr id="367" name="Google Shape;367;p28"/>
          <p:cNvSpPr/>
          <p:nvPr/>
        </p:nvSpPr>
        <p:spPr>
          <a:xfrm>
            <a:off x="279400" y="44792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11.9: Processors have verbs labels</a:t>
            </a:r>
            <a:endParaRPr/>
          </a:p>
        </p:txBody>
      </p:sp>
      <p:sp>
        <p:nvSpPr>
          <p:cNvPr id="368" name="Google Shape;368;p28"/>
          <p:cNvSpPr/>
          <p:nvPr/>
        </p:nvSpPr>
        <p:spPr>
          <a:xfrm>
            <a:off x="279400" y="47840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11.10: Processors are numbered</a:t>
            </a:r>
            <a:endParaRPr/>
          </a:p>
        </p:txBody>
      </p:sp>
      <p:sp>
        <p:nvSpPr>
          <p:cNvPr id="369" name="Google Shape;369;p28"/>
          <p:cNvSpPr/>
          <p:nvPr/>
        </p:nvSpPr>
        <p:spPr>
          <a:xfrm>
            <a:off x="279400" y="50888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11.11: A flow arrow must enter and leave each processor</a:t>
            </a:r>
            <a:endParaRPr/>
          </a:p>
        </p:txBody>
      </p:sp>
      <p:sp>
        <p:nvSpPr>
          <p:cNvPr id="370" name="Google Shape;370;p28"/>
          <p:cNvSpPr/>
          <p:nvPr/>
        </p:nvSpPr>
        <p:spPr>
          <a:xfrm>
            <a:off x="279400" y="53936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11.12: Storage elements are nouns</a:t>
            </a:r>
            <a:endParaRPr/>
          </a:p>
        </p:txBody>
      </p:sp>
      <p:sp>
        <p:nvSpPr>
          <p:cNvPr id="371" name="Google Shape;371;p28"/>
          <p:cNvSpPr/>
          <p:nvPr/>
        </p:nvSpPr>
        <p:spPr>
          <a:xfrm>
            <a:off x="279400" y="56984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11.13: An inbound and an outbound flow arrow for storage</a:t>
            </a:r>
            <a:endParaRPr/>
          </a:p>
        </p:txBody>
      </p:sp>
      <p:cxnSp>
        <p:nvCxnSpPr>
          <p:cNvPr id="372" name="Google Shape;372;p28"/>
          <p:cNvCxnSpPr>
            <a:stCxn id="371" idx="3"/>
          </p:cNvCxnSpPr>
          <p:nvPr/>
        </p:nvCxnSpPr>
        <p:spPr>
          <a:xfrm flipH="1" rot="10800000">
            <a:off x="5638800" y="1858746"/>
            <a:ext cx="1905000" cy="3992100"/>
          </a:xfrm>
          <a:prstGeom prst="straightConnector1">
            <a:avLst/>
          </a:prstGeom>
          <a:noFill/>
          <a:ln cap="flat" cmpd="sng" w="38100">
            <a:solidFill>
              <a:srgbClr val="1F528C"/>
            </a:solidFill>
            <a:prstDash val="solid"/>
            <a:round/>
            <a:headEnd len="med" w="med" type="oval"/>
            <a:tailEnd len="med" w="med" type="oval"/>
          </a:ln>
        </p:spPr>
      </p:cxnSp>
      <p:sp>
        <p:nvSpPr>
          <p:cNvPr id="373" name="Google Shape;373;p28"/>
          <p:cNvSpPr/>
          <p:nvPr/>
        </p:nvSpPr>
        <p:spPr>
          <a:xfrm>
            <a:off x="279400" y="6003246"/>
            <a:ext cx="5359400" cy="3048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11.14: Flow arrows connecting storage go through processors</a:t>
            </a:r>
            <a:endParaRPr/>
          </a:p>
        </p:txBody>
      </p:sp>
      <p:cxnSp>
        <p:nvCxnSpPr>
          <p:cNvPr id="374" name="Google Shape;374;p28"/>
          <p:cNvCxnSpPr>
            <a:stCxn id="373" idx="3"/>
          </p:cNvCxnSpPr>
          <p:nvPr/>
        </p:nvCxnSpPr>
        <p:spPr>
          <a:xfrm flipH="1" rot="10800000">
            <a:off x="5638800" y="1875246"/>
            <a:ext cx="1219200" cy="4280400"/>
          </a:xfrm>
          <a:prstGeom prst="straightConnector1">
            <a:avLst/>
          </a:prstGeom>
          <a:noFill/>
          <a:ln cap="flat" cmpd="sng" w="38100">
            <a:solidFill>
              <a:srgbClr val="1F528C"/>
            </a:solidFill>
            <a:prstDash val="solid"/>
            <a:round/>
            <a:headEnd len="med" w="med" type="oval"/>
            <a:tailEnd len="med" w="med" type="oval"/>
          </a:ln>
        </p:spPr>
      </p:cxnSp>
      <p:cxnSp>
        <p:nvCxnSpPr>
          <p:cNvPr id="375" name="Google Shape;375;p28"/>
          <p:cNvCxnSpPr>
            <a:stCxn id="360" idx="3"/>
          </p:cNvCxnSpPr>
          <p:nvPr/>
        </p:nvCxnSpPr>
        <p:spPr>
          <a:xfrm flipH="1" rot="10800000">
            <a:off x="5638800" y="1879446"/>
            <a:ext cx="1219200" cy="1228200"/>
          </a:xfrm>
          <a:prstGeom prst="straightConnector1">
            <a:avLst/>
          </a:prstGeom>
          <a:noFill/>
          <a:ln cap="flat" cmpd="sng" w="38100">
            <a:solidFill>
              <a:srgbClr val="1F528C"/>
            </a:solidFill>
            <a:prstDash val="solid"/>
            <a:round/>
            <a:headEnd len="med" w="med" type="oval"/>
            <a:tailEnd len="med" w="med" type="oval"/>
          </a:ln>
        </p:spPr>
      </p:cxnSp>
      <p:cxnSp>
        <p:nvCxnSpPr>
          <p:cNvPr id="376" name="Google Shape;376;p28"/>
          <p:cNvCxnSpPr>
            <a:stCxn id="369" idx="3"/>
          </p:cNvCxnSpPr>
          <p:nvPr/>
        </p:nvCxnSpPr>
        <p:spPr>
          <a:xfrm flipH="1" rot="10800000">
            <a:off x="5638800" y="2690046"/>
            <a:ext cx="1725300" cy="2551200"/>
          </a:xfrm>
          <a:prstGeom prst="straightConnector1">
            <a:avLst/>
          </a:prstGeom>
          <a:noFill/>
          <a:ln cap="flat" cmpd="sng" w="38100">
            <a:solidFill>
              <a:srgbClr val="1F528C"/>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3000"/>
                                  </p:stCondLst>
                                  <p:childTnLst>
                                    <p:set>
                                      <p:cBhvr>
                                        <p:cTn dur="1" fill="hold">
                                          <p:stCondLst>
                                            <p:cond delay="1"/>
                                          </p:stCondLst>
                                        </p:cTn>
                                        <p:tgtEl>
                                          <p:spTgt spid="361"/>
                                        </p:tgtEl>
                                        <p:attrNameLst>
                                          <p:attrName>style.visibility</p:attrName>
                                        </p:attrNameLst>
                                      </p:cBhvr>
                                      <p:to>
                                        <p:strVal val="hidden"/>
                                      </p:to>
                                    </p:set>
                                  </p:childTnLst>
                                </p:cTn>
                              </p:par>
                            </p:childTnLst>
                          </p:cTn>
                        </p:par>
                        <p:par>
                          <p:cTn fill="hold">
                            <p:stCondLst>
                              <p:cond delay="2"/>
                            </p:stCondLst>
                            <p:childTnLst>
                              <p:par>
                                <p:cTn fill="hold" nodeType="afterEffect" presetClass="exit" presetID="1" presetSubtype="0">
                                  <p:stCondLst>
                                    <p:cond delay="0"/>
                                  </p:stCondLst>
                                  <p:childTnLst>
                                    <p:set>
                                      <p:cBhvr>
                                        <p:cTn dur="1" fill="hold">
                                          <p:stCondLst>
                                            <p:cond delay="1"/>
                                          </p:stCondLst>
                                        </p:cTn>
                                        <p:tgtEl>
                                          <p:spTgt spid="3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3000"/>
                                  </p:stCondLst>
                                  <p:childTnLst>
                                    <p:set>
                                      <p:cBhvr>
                                        <p:cTn dur="1" fill="hold">
                                          <p:stCondLst>
                                            <p:cond delay="1"/>
                                          </p:stCondLst>
                                        </p:cTn>
                                        <p:tgtEl>
                                          <p:spTgt spid="3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3000"/>
                                  </p:stCondLst>
                                  <p:childTnLst>
                                    <p:set>
                                      <p:cBhvr>
                                        <p:cTn dur="1" fill="hold">
                                          <p:stCondLst>
                                            <p:cond delay="1"/>
                                          </p:stCondLst>
                                        </p:cTn>
                                        <p:tgtEl>
                                          <p:spTgt spid="3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3000"/>
                                  </p:stCondLst>
                                  <p:childTnLst>
                                    <p:set>
                                      <p:cBhvr>
                                        <p:cTn dur="1" fill="hold">
                                          <p:stCondLst>
                                            <p:cond delay="1"/>
                                          </p:stCondLst>
                                        </p:cTn>
                                        <p:tgtEl>
                                          <p:spTgt spid="3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3000"/>
                                  </p:stCondLst>
                                  <p:childTnLst>
                                    <p:set>
                                      <p:cBhvr>
                                        <p:cTn dur="1" fill="hold">
                                          <p:stCondLst>
                                            <p:cond delay="1"/>
                                          </p:stCondLst>
                                        </p:cTn>
                                        <p:tgtEl>
                                          <p:spTgt spid="3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Problems</a:t>
            </a:r>
            <a:endParaRPr/>
          </a:p>
        </p:txBody>
      </p:sp>
      <p:sp>
        <p:nvSpPr>
          <p:cNvPr id="382" name="Google Shape;382;p29">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11.1: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DFD from Code</a:t>
            </a:r>
            <a:endParaRPr/>
          </a:p>
        </p:txBody>
      </p:sp>
      <p:sp>
        <p:nvSpPr>
          <p:cNvPr id="383" name="Google Shape;383;p29">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11.2: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Code from DFD</a:t>
            </a:r>
            <a:endParaRPr/>
          </a:p>
        </p:txBody>
      </p:sp>
      <p:sp>
        <p:nvSpPr>
          <p:cNvPr id="384" name="Google Shape;384;p29">
            <a:hlinkClick action="ppaction://hlinksldjump" r:id="rId5"/>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11.4: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DFD from Structure Chart</a:t>
            </a:r>
            <a:endParaRPr/>
          </a:p>
        </p:txBody>
      </p:sp>
      <p:sp>
        <p:nvSpPr>
          <p:cNvPr id="385" name="Google Shape;385;p29">
            <a:hlinkClick action="ppaction://hlinksldjump" r:id="rId6"/>
          </p:cNvPr>
          <p:cNvSpPr/>
          <p:nvPr/>
        </p:nvSpPr>
        <p:spPr>
          <a:xfrm>
            <a:off x="3657600" y="23636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11.5: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MadLib DFD</a:t>
            </a:r>
            <a:endParaRPr/>
          </a:p>
        </p:txBody>
      </p:sp>
      <p:sp>
        <p:nvSpPr>
          <p:cNvPr id="386" name="Google Shape;386;p29">
            <a:hlinkClick action="ppaction://hlinksldjump" r:id="rId7"/>
          </p:cNvPr>
          <p:cNvSpPr/>
          <p:nvPr/>
        </p:nvSpPr>
        <p:spPr>
          <a:xfrm>
            <a:off x="5801008"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11.3: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Budget DFD</a:t>
            </a:r>
            <a:endParaRPr/>
          </a:p>
        </p:txBody>
      </p:sp>
      <p:sp>
        <p:nvSpPr>
          <p:cNvPr id="387" name="Google Shape;387;p29">
            <a:hlinkClick action="ppaction://hlinksldjump" r:id="rId8"/>
          </p:cNvPr>
          <p:cNvSpPr/>
          <p:nvPr/>
        </p:nvSpPr>
        <p:spPr>
          <a:xfrm>
            <a:off x="5801008"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11.6: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Tic-Tac-Toe Design</a:t>
            </a:r>
            <a:endParaRPr/>
          </a:p>
        </p:txBody>
      </p:sp>
      <p:sp>
        <p:nvSpPr>
          <p:cNvPr id="388" name="Google Shape;388;p29">
            <a:hlinkClick action="ppaction://hlinksldjump" r:id="rId9"/>
          </p:cNvPr>
          <p:cNvSpPr/>
          <p:nvPr/>
        </p:nvSpPr>
        <p:spPr>
          <a:xfrm>
            <a:off x="15240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11.1: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Calendar</a:t>
            </a:r>
            <a:endParaRPr/>
          </a:p>
        </p:txBody>
      </p:sp>
      <p:sp>
        <p:nvSpPr>
          <p:cNvPr id="389" name="Google Shape;389;p29">
            <a:hlinkClick action="ppaction://hlinksldjump" r:id="rId10"/>
          </p:cNvPr>
          <p:cNvSpPr/>
          <p:nvPr/>
        </p:nvSpPr>
        <p:spPr>
          <a:xfrm>
            <a:off x="3657600" y="48020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11.2: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Asteroids</a:t>
            </a:r>
            <a:endParaRPr/>
          </a:p>
        </p:txBody>
      </p:sp>
      <p:sp>
        <p:nvSpPr>
          <p:cNvPr id="390" name="Google Shape;390;p29">
            <a:hlinkClick action="ppaction://hlinksldjump" r:id="rId11"/>
          </p:cNvPr>
          <p:cNvSpPr/>
          <p:nvPr/>
        </p:nvSpPr>
        <p:spPr>
          <a:xfrm>
            <a:off x="5801008"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11.3: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Sudoku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Create a DFD from the following code:</a:t>
            </a:r>
            <a:endParaRPr/>
          </a:p>
        </p:txBody>
      </p:sp>
      <p:sp>
        <p:nvSpPr>
          <p:cNvPr id="396" name="Google Shape;396;p3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11.1: DFD from Code</a:t>
            </a:r>
            <a:endParaRPr/>
          </a:p>
        </p:txBody>
      </p:sp>
      <p:sp>
        <p:nvSpPr>
          <p:cNvPr id="397" name="Google Shape;397;p3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98" name="Google Shape;398;p3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99" name="Google Shape;399;p30"/>
          <p:cNvPicPr preferRelativeResize="0"/>
          <p:nvPr/>
        </p:nvPicPr>
        <p:blipFill rotWithShape="1">
          <a:blip r:embed="rId3">
            <a:alphaModFix/>
          </a:blip>
          <a:srcRect b="0" l="0" r="0" t="0"/>
          <a:stretch/>
        </p:blipFill>
        <p:spPr>
          <a:xfrm>
            <a:off x="2125265" y="1845468"/>
            <a:ext cx="4893469" cy="31670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05" name="Google Shape;405;p3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11.1: Solution</a:t>
            </a:r>
            <a:endParaRPr/>
          </a:p>
        </p:txBody>
      </p:sp>
      <p:sp>
        <p:nvSpPr>
          <p:cNvPr id="406" name="Google Shape;406;p31"/>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07" name="Google Shape;407;p31"/>
          <p:cNvPicPr preferRelativeResize="0"/>
          <p:nvPr/>
        </p:nvPicPr>
        <p:blipFill rotWithShape="1">
          <a:blip r:embed="rId3">
            <a:alphaModFix/>
          </a:blip>
          <a:srcRect b="0" l="0" r="0" t="0"/>
          <a:stretch/>
        </p:blipFill>
        <p:spPr>
          <a:xfrm>
            <a:off x="1728660" y="2220515"/>
            <a:ext cx="5738813" cy="24169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idx="1" type="body"/>
          </p:nvPr>
        </p:nvSpPr>
        <p:spPr>
          <a:xfrm>
            <a:off x="304800" y="1143000"/>
            <a:ext cx="8534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In Python, write the code corresponding to the following DFD:</a:t>
            </a:r>
            <a:endParaRPr/>
          </a:p>
        </p:txBody>
      </p:sp>
      <p:sp>
        <p:nvSpPr>
          <p:cNvPr id="413" name="Google Shape;413;p3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11.2: Code from DFD</a:t>
            </a:r>
            <a:endParaRPr/>
          </a:p>
        </p:txBody>
      </p:sp>
      <p:sp>
        <p:nvSpPr>
          <p:cNvPr id="414" name="Google Shape;414;p3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15" name="Google Shape;415;p3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16" name="Google Shape;416;p32"/>
          <p:cNvPicPr preferRelativeResize="0"/>
          <p:nvPr/>
        </p:nvPicPr>
        <p:blipFill rotWithShape="1">
          <a:blip r:embed="rId3">
            <a:alphaModFix/>
          </a:blip>
          <a:srcRect b="0" l="0" r="0" t="0"/>
          <a:stretch/>
        </p:blipFill>
        <p:spPr>
          <a:xfrm>
            <a:off x="1905000" y="2032000"/>
            <a:ext cx="5191745" cy="1752600"/>
          </a:xfrm>
          <a:prstGeom prst="rect">
            <a:avLst/>
          </a:prstGeom>
          <a:noFill/>
          <a:ln>
            <a:noFill/>
          </a:ln>
        </p:spPr>
      </p:pic>
      <p:pic>
        <p:nvPicPr>
          <p:cNvPr id="417" name="Google Shape;417;p32"/>
          <p:cNvPicPr preferRelativeResize="0"/>
          <p:nvPr/>
        </p:nvPicPr>
        <p:blipFill rotWithShape="1">
          <a:blip r:embed="rId4">
            <a:alphaModFix/>
          </a:blip>
          <a:srcRect b="0" l="0" r="0" t="0"/>
          <a:stretch/>
        </p:blipFill>
        <p:spPr>
          <a:xfrm>
            <a:off x="2286000" y="4172347"/>
            <a:ext cx="4881563" cy="19169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Create a DFD for the following Pseudocode:</a:t>
            </a:r>
            <a:endParaRPr/>
          </a:p>
        </p:txBody>
      </p:sp>
      <p:sp>
        <p:nvSpPr>
          <p:cNvPr id="423" name="Google Shape;423;p3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11.3: Budget DFD</a:t>
            </a:r>
            <a:endParaRPr/>
          </a:p>
        </p:txBody>
      </p:sp>
      <p:sp>
        <p:nvSpPr>
          <p:cNvPr id="424" name="Google Shape;424;p3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25" name="Google Shape;425;p3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26" name="Google Shape;426;p33"/>
          <p:cNvSpPr txBox="1"/>
          <p:nvPr/>
        </p:nvSpPr>
        <p:spPr>
          <a:xfrm>
            <a:off x="330200" y="5753100"/>
            <a:ext cx="8534400" cy="53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Compare the DFD with the structure chart from Problem 10.1</a:t>
            </a:r>
            <a:endParaRPr/>
          </a:p>
        </p:txBody>
      </p:sp>
      <p:pic>
        <p:nvPicPr>
          <p:cNvPr id="427" name="Google Shape;427;p33"/>
          <p:cNvPicPr preferRelativeResize="0"/>
          <p:nvPr/>
        </p:nvPicPr>
        <p:blipFill rotWithShape="1">
          <a:blip r:embed="rId3">
            <a:alphaModFix/>
          </a:blip>
          <a:srcRect b="0" l="0" r="0" t="0"/>
          <a:stretch/>
        </p:blipFill>
        <p:spPr>
          <a:xfrm>
            <a:off x="2150665" y="1676400"/>
            <a:ext cx="4893469" cy="3667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Data Flow Diagram</a:t>
            </a:r>
            <a:endParaRPr/>
          </a:p>
        </p:txBody>
      </p:sp>
      <p:sp>
        <p:nvSpPr>
          <p:cNvPr id="433" name="Google Shape;433;p3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34" name="Google Shape;434;p3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11.3: Solution</a:t>
            </a:r>
            <a:endParaRPr/>
          </a:p>
        </p:txBody>
      </p:sp>
      <p:sp>
        <p:nvSpPr>
          <p:cNvPr id="435" name="Google Shape;435;p3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36" name="Google Shape;436;p34"/>
          <p:cNvSpPr txBox="1"/>
          <p:nvPr/>
        </p:nvSpPr>
        <p:spPr>
          <a:xfrm>
            <a:off x="304800" y="4597400"/>
            <a:ext cx="8534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Structure Chart</a:t>
            </a:r>
            <a:endParaRPr/>
          </a:p>
        </p:txBody>
      </p:sp>
      <p:pic>
        <p:nvPicPr>
          <p:cNvPr id="437" name="Google Shape;437;p34"/>
          <p:cNvPicPr preferRelativeResize="0"/>
          <p:nvPr/>
        </p:nvPicPr>
        <p:blipFill rotWithShape="1">
          <a:blip r:embed="rId3">
            <a:alphaModFix/>
          </a:blip>
          <a:srcRect b="0" l="0" r="0" t="0"/>
          <a:stretch/>
        </p:blipFill>
        <p:spPr>
          <a:xfrm>
            <a:off x="2169192" y="5181600"/>
            <a:ext cx="4857750" cy="881063"/>
          </a:xfrm>
          <a:prstGeom prst="rect">
            <a:avLst/>
          </a:prstGeom>
          <a:noFill/>
          <a:ln>
            <a:noFill/>
          </a:ln>
        </p:spPr>
      </p:pic>
      <p:pic>
        <p:nvPicPr>
          <p:cNvPr id="438" name="Google Shape;438;p34"/>
          <p:cNvPicPr preferRelativeResize="0"/>
          <p:nvPr/>
        </p:nvPicPr>
        <p:blipFill rotWithShape="1">
          <a:blip r:embed="rId4">
            <a:alphaModFix/>
          </a:blip>
          <a:srcRect b="0" l="0" r="0" t="0"/>
          <a:stretch/>
        </p:blipFill>
        <p:spPr>
          <a:xfrm>
            <a:off x="1905000" y="1754981"/>
            <a:ext cx="5738813" cy="21312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44" name="Google Shape;444;p3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11.4: DFD from Structure Chart</a:t>
            </a:r>
            <a:endParaRPr/>
          </a:p>
        </p:txBody>
      </p:sp>
      <p:sp>
        <p:nvSpPr>
          <p:cNvPr id="445" name="Google Shape;445;p35"/>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46" name="Google Shape;446;p35"/>
          <p:cNvSpPr txBox="1"/>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Arial"/>
              <a:buNone/>
            </a:pPr>
            <a:r>
              <a:rPr lang="en-US" sz="2400">
                <a:solidFill>
                  <a:srgbClr val="131E2F"/>
                </a:solidFill>
                <a:latin typeface="Calibri"/>
                <a:ea typeface="Calibri"/>
                <a:cs typeface="Calibri"/>
                <a:sym typeface="Calibri"/>
              </a:rPr>
              <a:t>Q: Create a DFD from the following structure chart:</a:t>
            </a:r>
            <a:endParaRPr/>
          </a:p>
        </p:txBody>
      </p:sp>
      <p:pic>
        <p:nvPicPr>
          <p:cNvPr id="447" name="Google Shape;447;p35"/>
          <p:cNvPicPr preferRelativeResize="0"/>
          <p:nvPr/>
        </p:nvPicPr>
        <p:blipFill rotWithShape="1">
          <a:blip r:embed="rId3">
            <a:alphaModFix/>
          </a:blip>
          <a:srcRect b="0" l="0" r="0" t="0"/>
          <a:stretch/>
        </p:blipFill>
        <p:spPr>
          <a:xfrm>
            <a:off x="2137172" y="1909735"/>
            <a:ext cx="4869656" cy="892969"/>
          </a:xfrm>
          <a:prstGeom prst="rect">
            <a:avLst/>
          </a:prstGeom>
          <a:noFill/>
          <a:ln>
            <a:noFill/>
          </a:ln>
        </p:spPr>
      </p:pic>
      <p:pic>
        <p:nvPicPr>
          <p:cNvPr id="448" name="Google Shape;448;p35"/>
          <p:cNvPicPr preferRelativeResize="0"/>
          <p:nvPr/>
        </p:nvPicPr>
        <p:blipFill rotWithShape="1">
          <a:blip r:embed="rId4">
            <a:alphaModFix/>
          </a:blip>
          <a:srcRect b="0" l="0" r="0" t="0"/>
          <a:stretch/>
        </p:blipFill>
        <p:spPr>
          <a:xfrm>
            <a:off x="1981200" y="3581400"/>
            <a:ext cx="5738813" cy="1524000"/>
          </a:xfrm>
          <a:prstGeom prst="rect">
            <a:avLst/>
          </a:prstGeom>
          <a:noFill/>
          <a:ln>
            <a:noFill/>
          </a:ln>
        </p:spPr>
      </p:pic>
      <p:sp>
        <p:nvSpPr>
          <p:cNvPr id="449" name="Google Shape;449;p35"/>
          <p:cNvSpPr txBox="1"/>
          <p:nvPr/>
        </p:nvSpPr>
        <p:spPr>
          <a:xfrm>
            <a:off x="304800" y="3048000"/>
            <a:ext cx="8534400" cy="53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A:</a:t>
            </a:r>
            <a:endParaRPr sz="2400">
              <a:solidFill>
                <a:srgbClr val="1D2D46"/>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11.5: MadLib DFD </a:t>
            </a:r>
            <a:endParaRPr/>
          </a:p>
        </p:txBody>
      </p:sp>
      <p:sp>
        <p:nvSpPr>
          <p:cNvPr id="455" name="Google Shape;455;p3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56" name="Google Shape;456;p3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57" name="Google Shape;457;p36"/>
          <p:cNvSpPr txBox="1"/>
          <p:nvPr>
            <p:ph idx="1" type="body"/>
          </p:nvPr>
        </p:nvSpPr>
        <p:spPr>
          <a:xfrm>
            <a:off x="304799" y="1143000"/>
            <a:ext cx="8686799" cy="12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Create a DFD of the following program which plays the game MadLib</a:t>
            </a:r>
            <a:endParaRPr/>
          </a:p>
        </p:txBody>
      </p:sp>
      <p:pic>
        <p:nvPicPr>
          <p:cNvPr id="458" name="Google Shape;458;p36"/>
          <p:cNvPicPr preferRelativeResize="0"/>
          <p:nvPr/>
        </p:nvPicPr>
        <p:blipFill rotWithShape="1">
          <a:blip r:embed="rId3">
            <a:alphaModFix/>
          </a:blip>
          <a:srcRect b="0" l="0" r="0" t="0"/>
          <a:stretch/>
        </p:blipFill>
        <p:spPr>
          <a:xfrm>
            <a:off x="328942" y="1564421"/>
            <a:ext cx="3557258" cy="4739428"/>
          </a:xfrm>
          <a:prstGeom prst="rect">
            <a:avLst/>
          </a:prstGeom>
          <a:noFill/>
          <a:ln>
            <a:noFill/>
          </a:ln>
        </p:spPr>
      </p:pic>
      <p:pic>
        <p:nvPicPr>
          <p:cNvPr id="459" name="Google Shape;459;p36"/>
          <p:cNvPicPr preferRelativeResize="0"/>
          <p:nvPr/>
        </p:nvPicPr>
        <p:blipFill rotWithShape="1">
          <a:blip r:embed="rId4">
            <a:alphaModFix/>
          </a:blip>
          <a:srcRect b="0" l="0" r="0" t="0"/>
          <a:stretch/>
        </p:blipFill>
        <p:spPr>
          <a:xfrm>
            <a:off x="4191000" y="2286000"/>
            <a:ext cx="4155281" cy="30718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Implement in Python the calendar program we designed last week. The following is needed to turn this in:</a:t>
            </a:r>
            <a:endParaRPr/>
          </a:p>
          <a:p>
            <a:pPr indent="-457200" lvl="0" marL="457200" rtl="0" algn="l">
              <a:spcBef>
                <a:spcPts val="2000"/>
              </a:spcBef>
              <a:spcAft>
                <a:spcPts val="0"/>
              </a:spcAft>
              <a:buSzPts val="2000"/>
              <a:buFont typeface="Calibri"/>
              <a:buAutoNum type="arabicPeriod"/>
            </a:pPr>
            <a:r>
              <a:rPr lang="en-US" sz="2000"/>
              <a:t>Your source code</a:t>
            </a:r>
            <a:endParaRPr/>
          </a:p>
          <a:p>
            <a:pPr indent="-457200" lvl="0" marL="457200" rtl="0" algn="l">
              <a:spcBef>
                <a:spcPts val="2000"/>
              </a:spcBef>
              <a:spcAft>
                <a:spcPts val="0"/>
              </a:spcAft>
              <a:buSzPts val="2000"/>
              <a:buFont typeface="Calibri"/>
              <a:buAutoNum type="arabicPeriod"/>
            </a:pPr>
            <a:r>
              <a:rPr lang="en-US" sz="2000"/>
              <a:t>A demonstration video. Show the following test cases:</a:t>
            </a:r>
            <a:endParaRPr/>
          </a:p>
          <a:p>
            <a:pPr indent="-285750" lvl="1" marL="742950" rtl="0" algn="l">
              <a:spcBef>
                <a:spcPts val="320"/>
              </a:spcBef>
              <a:spcAft>
                <a:spcPts val="0"/>
              </a:spcAft>
              <a:buSzPts val="1600"/>
              <a:buChar char="•"/>
            </a:pPr>
            <a:r>
              <a:rPr lang="en-US" sz="1600"/>
              <a:t>January 1753</a:t>
            </a:r>
            <a:endParaRPr/>
          </a:p>
          <a:p>
            <a:pPr indent="-285750" lvl="1" marL="742950" rtl="0" algn="l">
              <a:spcBef>
                <a:spcPts val="320"/>
              </a:spcBef>
              <a:spcAft>
                <a:spcPts val="0"/>
              </a:spcAft>
              <a:buSzPts val="1600"/>
              <a:buChar char="•"/>
            </a:pPr>
            <a:r>
              <a:rPr lang="en-US" sz="1600"/>
              <a:t>February 1753</a:t>
            </a:r>
            <a:endParaRPr/>
          </a:p>
          <a:p>
            <a:pPr indent="-285750" lvl="1" marL="742950" rtl="0" algn="l">
              <a:spcBef>
                <a:spcPts val="320"/>
              </a:spcBef>
              <a:spcAft>
                <a:spcPts val="0"/>
              </a:spcAft>
              <a:buSzPts val="1600"/>
              <a:buChar char="•"/>
            </a:pPr>
            <a:r>
              <a:rPr lang="en-US" sz="1600"/>
              <a:t>January 1754</a:t>
            </a:r>
            <a:endParaRPr/>
          </a:p>
          <a:p>
            <a:pPr indent="-285750" lvl="1" marL="742950" rtl="0" algn="l">
              <a:spcBef>
                <a:spcPts val="320"/>
              </a:spcBef>
              <a:spcAft>
                <a:spcPts val="0"/>
              </a:spcAft>
              <a:buSzPts val="1600"/>
              <a:buChar char="•"/>
            </a:pPr>
            <a:r>
              <a:rPr lang="en-US" sz="1600"/>
              <a:t>February 1756</a:t>
            </a:r>
            <a:endParaRPr/>
          </a:p>
          <a:p>
            <a:pPr indent="-285750" lvl="1" marL="742950" rtl="0" algn="l">
              <a:spcBef>
                <a:spcPts val="320"/>
              </a:spcBef>
              <a:spcAft>
                <a:spcPts val="0"/>
              </a:spcAft>
              <a:buSzPts val="1600"/>
              <a:buChar char="•"/>
            </a:pPr>
            <a:r>
              <a:rPr lang="en-US" sz="1600"/>
              <a:t>February 1800</a:t>
            </a:r>
            <a:endParaRPr/>
          </a:p>
          <a:p>
            <a:pPr indent="-285750" lvl="1" marL="742950" rtl="0" algn="l">
              <a:spcBef>
                <a:spcPts val="320"/>
              </a:spcBef>
              <a:spcAft>
                <a:spcPts val="0"/>
              </a:spcAft>
              <a:buSzPts val="1600"/>
              <a:buChar char="•"/>
            </a:pPr>
            <a:r>
              <a:rPr lang="en-US" sz="1600"/>
              <a:t>February 2000</a:t>
            </a:r>
            <a:endParaRPr/>
          </a:p>
          <a:p>
            <a:pPr indent="-285750" lvl="1" marL="742950" rtl="0" algn="l">
              <a:spcBef>
                <a:spcPts val="320"/>
              </a:spcBef>
              <a:spcAft>
                <a:spcPts val="0"/>
              </a:spcAft>
              <a:buSzPts val="1600"/>
              <a:buChar char="•"/>
            </a:pPr>
            <a:r>
              <a:rPr lang="en-US" sz="1600"/>
              <a:t>Month: "error", 0, 13, 11</a:t>
            </a:r>
            <a:br>
              <a:rPr lang="en-US" sz="1600"/>
            </a:br>
            <a:r>
              <a:rPr lang="en-US" sz="1600"/>
              <a:t>Year: "error", -1, 1752, 2019</a:t>
            </a:r>
            <a:endParaRPr/>
          </a:p>
          <a:p>
            <a:pPr indent="-330200" lvl="0" marL="457200" rtl="0" algn="l">
              <a:spcBef>
                <a:spcPts val="2000"/>
              </a:spcBef>
              <a:spcAft>
                <a:spcPts val="0"/>
              </a:spcAft>
              <a:buSzPts val="2000"/>
              <a:buFont typeface="Calibri"/>
              <a:buNone/>
            </a:pPr>
            <a:r>
              <a:t/>
            </a:r>
            <a:endParaRPr sz="2000"/>
          </a:p>
          <a:p>
            <a:pPr indent="0" lvl="0" marL="0" rtl="0" algn="l">
              <a:spcBef>
                <a:spcPts val="2000"/>
              </a:spcBef>
              <a:spcAft>
                <a:spcPts val="0"/>
              </a:spcAft>
              <a:buSzPts val="2000"/>
              <a:buNone/>
            </a:pPr>
            <a:r>
              <a:t/>
            </a:r>
            <a:endParaRPr sz="2000"/>
          </a:p>
        </p:txBody>
      </p:sp>
      <p:sp>
        <p:nvSpPr>
          <p:cNvPr id="99" name="Google Shape;99;p1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0" name="Google Shape;100;p1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03: Calendar Program</a:t>
            </a:r>
            <a:endParaRPr/>
          </a:p>
        </p:txBody>
      </p:sp>
      <p:sp>
        <p:nvSpPr>
          <p:cNvPr id="101" name="Google Shape;101;p1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Create a DFD for a program to satisfy the following scenario:</a:t>
            </a:r>
            <a:endParaRPr/>
          </a:p>
          <a:p>
            <a:pPr indent="-285750" lvl="1" marL="742950" rtl="0" algn="l">
              <a:spcBef>
                <a:spcPts val="400"/>
              </a:spcBef>
              <a:spcAft>
                <a:spcPts val="0"/>
              </a:spcAft>
              <a:buSzPts val="2000"/>
              <a:buChar char="•"/>
            </a:pPr>
            <a:r>
              <a:rPr lang="en-US"/>
              <a:t>Tic-Tac-Toe, otherwise known as noughts and crosses, is a game played on a 3x3 grid where one player is represented with X's and the other is represented with O's. The X player puts a mark in one of the 9 grid locations. The O player then selects one of the eight remaining grid locations. The game continues until either one player gets 3-in-a-row or 3-diagonally.</a:t>
            </a:r>
            <a:endParaRPr/>
          </a:p>
          <a:p>
            <a:pPr indent="-285750" lvl="1" marL="742950" rtl="0" algn="l">
              <a:spcBef>
                <a:spcPts val="400"/>
              </a:spcBef>
              <a:spcAft>
                <a:spcPts val="0"/>
              </a:spcAft>
              <a:buSzPts val="2000"/>
              <a:buChar char="•"/>
            </a:pPr>
            <a:r>
              <a:rPr lang="en-US"/>
              <a:t>This game will read a board from a file, allow the user to play the game, and save a partially-completed game back to a file. The user will be prompted for his or her selection, then the program will then choose the best response to the user’s move. In other words, the user will play the computer.</a:t>
            </a:r>
            <a:endParaRPr/>
          </a:p>
          <a:p>
            <a:pPr indent="0" lvl="0" marL="0" rtl="0" algn="l">
              <a:spcBef>
                <a:spcPts val="2400"/>
              </a:spcBef>
              <a:spcAft>
                <a:spcPts val="0"/>
              </a:spcAft>
              <a:buSzPts val="2400"/>
              <a:buNone/>
            </a:pPr>
            <a:r>
              <a:rPr lang="en-US"/>
              <a:t>Hint: How will data enter the system? How will it be stored? What type of output will the system generate?</a:t>
            </a:r>
            <a:endParaRPr/>
          </a:p>
        </p:txBody>
      </p:sp>
      <p:sp>
        <p:nvSpPr>
          <p:cNvPr id="465" name="Google Shape;465;p3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11.6: Tic-Tac-Toe Design</a:t>
            </a:r>
            <a:endParaRPr/>
          </a:p>
        </p:txBody>
      </p:sp>
      <p:sp>
        <p:nvSpPr>
          <p:cNvPr id="466" name="Google Shape;466;p3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67" name="Google Shape;467;p3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Data Flow Diagram</a:t>
            </a:r>
            <a:endParaRPr/>
          </a:p>
        </p:txBody>
      </p:sp>
      <p:sp>
        <p:nvSpPr>
          <p:cNvPr id="473" name="Google Shape;473;p3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74" name="Google Shape;474;p3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11.6: Solution</a:t>
            </a:r>
            <a:endParaRPr/>
          </a:p>
        </p:txBody>
      </p:sp>
      <p:sp>
        <p:nvSpPr>
          <p:cNvPr id="475" name="Google Shape;475;p3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76" name="Google Shape;476;p38"/>
          <p:cNvSpPr txBox="1"/>
          <p:nvPr/>
        </p:nvSpPr>
        <p:spPr>
          <a:xfrm>
            <a:off x="300080" y="5009133"/>
            <a:ext cx="4500520" cy="53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Structure Chart (for reference)</a:t>
            </a:r>
            <a:endParaRPr/>
          </a:p>
        </p:txBody>
      </p:sp>
      <p:pic>
        <p:nvPicPr>
          <p:cNvPr id="477" name="Google Shape;477;p38"/>
          <p:cNvPicPr preferRelativeResize="0"/>
          <p:nvPr/>
        </p:nvPicPr>
        <p:blipFill rotWithShape="1">
          <a:blip r:embed="rId3">
            <a:alphaModFix/>
          </a:blip>
          <a:srcRect b="0" l="0" r="0" t="0"/>
          <a:stretch/>
        </p:blipFill>
        <p:spPr>
          <a:xfrm>
            <a:off x="4953000" y="4454546"/>
            <a:ext cx="3733800" cy="1803727"/>
          </a:xfrm>
          <a:prstGeom prst="rect">
            <a:avLst/>
          </a:prstGeom>
          <a:noFill/>
          <a:ln>
            <a:noFill/>
          </a:ln>
        </p:spPr>
      </p:pic>
      <p:pic>
        <p:nvPicPr>
          <p:cNvPr id="478" name="Google Shape;478;p38"/>
          <p:cNvPicPr preferRelativeResize="0"/>
          <p:nvPr/>
        </p:nvPicPr>
        <p:blipFill rotWithShape="1">
          <a:blip r:embed="rId4">
            <a:alphaModFix/>
          </a:blip>
          <a:srcRect b="0" l="0" r="0" t="0"/>
          <a:stretch/>
        </p:blipFill>
        <p:spPr>
          <a:xfrm>
            <a:off x="1631156" y="1219200"/>
            <a:ext cx="5881688" cy="36075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9"/>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DFD to represent the part of a program which will display a calendar on the screen. The input to the main function will be a month and year, both integer parameters. The output of the function will be a graphical depiction of a calendar.</a:t>
            </a:r>
            <a:endParaRPr/>
          </a:p>
          <a:p>
            <a:pPr indent="0" lvl="0" marL="0" rtl="0" algn="l">
              <a:spcBef>
                <a:spcPts val="2000"/>
              </a:spcBef>
              <a:spcAft>
                <a:spcPts val="0"/>
              </a:spcAft>
              <a:buSzPts val="2000"/>
              <a:buNone/>
            </a:pPr>
            <a:r>
              <a:rPr lang="en-US" sz="2000"/>
              <a:t>A personal finance program needs to display a calendar in a dialog from which the user will select the due-date for a bill. You are tasked with writing this code.</a:t>
            </a:r>
            <a:endParaRPr/>
          </a:p>
          <a:p>
            <a:pPr indent="0" lvl="0" marL="0" rtl="0" algn="l">
              <a:spcBef>
                <a:spcPts val="2000"/>
              </a:spcBef>
              <a:spcAft>
                <a:spcPts val="0"/>
              </a:spcAft>
              <a:buSzPts val="2000"/>
              <a:buNone/>
            </a:pPr>
            <a:r>
              <a:rPr lang="en-US" sz="2000"/>
              <a:t>Hint: Your program will need to determine the day of the week of the first of the month. This will be determined by counting the days since the 14</a:t>
            </a:r>
            <a:r>
              <a:rPr baseline="30000" lang="en-US" sz="2000"/>
              <a:t>th</a:t>
            </a:r>
            <a:r>
              <a:rPr lang="en-US" sz="2000"/>
              <a:t> of September, 1752 (which was a Thursday) and dividing by 7. It will need to know the number of days in each month, taking leap years into account.</a:t>
            </a:r>
            <a:endParaRPr/>
          </a:p>
          <a:p>
            <a:pPr indent="-215900" lvl="0" marL="342900" rtl="0" algn="l">
              <a:spcBef>
                <a:spcPts val="2000"/>
              </a:spcBef>
              <a:spcAft>
                <a:spcPts val="0"/>
              </a:spcAft>
              <a:buSzPts val="2000"/>
              <a:buNone/>
            </a:pPr>
            <a:r>
              <a:t/>
            </a:r>
            <a:endParaRPr sz="2000"/>
          </a:p>
        </p:txBody>
      </p:sp>
      <p:sp>
        <p:nvSpPr>
          <p:cNvPr id="484" name="Google Shape;484;p3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85" name="Google Shape;485;p3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11.1: Calendar</a:t>
            </a:r>
            <a:endParaRPr/>
          </a:p>
        </p:txBody>
      </p:sp>
      <p:sp>
        <p:nvSpPr>
          <p:cNvPr id="486" name="Google Shape;486;p3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92" name="Google Shape;492;p4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11.1: Solution</a:t>
            </a:r>
            <a:endParaRPr/>
          </a:p>
        </p:txBody>
      </p:sp>
      <p:sp>
        <p:nvSpPr>
          <p:cNvPr id="493" name="Google Shape;493;p40"/>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94" name="Google Shape;494;p40"/>
          <p:cNvPicPr preferRelativeResize="0"/>
          <p:nvPr/>
        </p:nvPicPr>
        <p:blipFill rotWithShape="1">
          <a:blip r:embed="rId3">
            <a:alphaModFix/>
          </a:blip>
          <a:srcRect b="0" l="0" r="0" t="0"/>
          <a:stretch/>
        </p:blipFill>
        <p:spPr>
          <a:xfrm>
            <a:off x="838200" y="2232422"/>
            <a:ext cx="7346156" cy="23931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Consider the 1979 Atari game Asteroids. You may need to do some “research” to refresh yourself as to how this program works.</a:t>
            </a:r>
            <a:endParaRPr/>
          </a:p>
          <a:p>
            <a:pPr indent="0" lvl="0" marL="0" rtl="0" algn="l">
              <a:spcBef>
                <a:spcPts val="2400"/>
              </a:spcBef>
              <a:spcAft>
                <a:spcPts val="0"/>
              </a:spcAft>
              <a:buSzPts val="2400"/>
              <a:buNone/>
            </a:pPr>
            <a:r>
              <a:rPr lang="en-US"/>
              <a:t>Create a DFD representing this entire program</a:t>
            </a:r>
            <a:endParaRPr/>
          </a:p>
        </p:txBody>
      </p:sp>
      <p:sp>
        <p:nvSpPr>
          <p:cNvPr id="500" name="Google Shape;500;p4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1" name="Google Shape;501;p4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11.2: Asteroids</a:t>
            </a:r>
            <a:endParaRPr/>
          </a:p>
        </p:txBody>
      </p:sp>
      <p:sp>
        <p:nvSpPr>
          <p:cNvPr id="502" name="Google Shape;502;p4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ph idx="1" type="body"/>
          </p:nvPr>
        </p:nvSpPr>
        <p:spPr>
          <a:xfrm>
            <a:off x="304800" y="1143000"/>
            <a:ext cx="8534400" cy="27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Create a structure chart representing the game of Sudoku:</a:t>
            </a:r>
            <a:endParaRPr/>
          </a:p>
          <a:p>
            <a:pPr indent="-285750" lvl="1" marL="742950" rtl="0" algn="l">
              <a:spcBef>
                <a:spcPts val="400"/>
              </a:spcBef>
              <a:spcAft>
                <a:spcPts val="0"/>
              </a:spcAft>
              <a:buSzPts val="2000"/>
              <a:buChar char="•"/>
            </a:pPr>
            <a:r>
              <a:rPr lang="en-US"/>
              <a:t>Sudoku is a numbers game played on a 9x9 grid. The object of the game is to fill in the 9x9 grid while honoring certain constraints. The constraints are: 1) There is no more than one instance of a given number on a given row. 2) There is no more than one instance of a given number on a given column. 3) There is no more than one instance of a given number on an inside square (the 3x3 squares embedded in the 9x9 grid. 4) Every square can consist of a single digit between 1 and 9 exclusively, or can be blank </a:t>
            </a:r>
            <a:endParaRPr/>
          </a:p>
        </p:txBody>
      </p:sp>
      <p:sp>
        <p:nvSpPr>
          <p:cNvPr id="508" name="Google Shape;508;p4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9" name="Google Shape;509;p4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11.3: Sudoku</a:t>
            </a:r>
            <a:endParaRPr/>
          </a:p>
        </p:txBody>
      </p:sp>
      <p:sp>
        <p:nvSpPr>
          <p:cNvPr id="510" name="Google Shape;510;p4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1"/>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Content</a:t>
            </a:r>
            <a:endParaRPr/>
          </a:p>
        </p:txBody>
      </p:sp>
      <p:sp>
        <p:nvSpPr>
          <p:cNvPr id="107" name="Google Shape;107;p11">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Data Flow Diagram</a:t>
            </a:r>
            <a:endParaRPr/>
          </a:p>
        </p:txBody>
      </p:sp>
      <p:sp>
        <p:nvSpPr>
          <p:cNvPr id="108" name="Google Shape;108;p11">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When to Use</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 DFD</a:t>
            </a:r>
            <a:endParaRPr/>
          </a:p>
        </p:txBody>
      </p:sp>
      <p:sp>
        <p:nvSpPr>
          <p:cNvPr id="109" name="Google Shape;109;p11">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Parts of a DFD</a:t>
            </a:r>
            <a:endParaRPr/>
          </a:p>
        </p:txBody>
      </p:sp>
      <p:sp>
        <p:nvSpPr>
          <p:cNvPr id="110" name="Google Shape;110;p11">
            <a:hlinkClick action="ppaction://hlinksldjump" r:id="rId6"/>
          </p:cNvPr>
          <p:cNvSpPr/>
          <p:nvPr/>
        </p:nvSpPr>
        <p:spPr>
          <a:xfrm>
            <a:off x="1524000" y="23607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Part:</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Interactor</a:t>
            </a:r>
            <a:endParaRPr/>
          </a:p>
        </p:txBody>
      </p:sp>
      <p:sp>
        <p:nvSpPr>
          <p:cNvPr id="111" name="Google Shape;111;p11">
            <a:hlinkClick action="ppaction://hlinksldjump" r:id="rId7"/>
          </p:cNvPr>
          <p:cNvSpPr/>
          <p:nvPr/>
        </p:nvSpPr>
        <p:spPr>
          <a:xfrm>
            <a:off x="3657600" y="23622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Part: </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Flow</a:t>
            </a:r>
            <a:endParaRPr/>
          </a:p>
        </p:txBody>
      </p:sp>
      <p:sp>
        <p:nvSpPr>
          <p:cNvPr id="112" name="Google Shape;112;p11">
            <a:hlinkClick action="ppaction://hlinksldjump" r:id="rId8"/>
          </p:cNvPr>
          <p:cNvSpPr/>
          <p:nvPr/>
        </p:nvSpPr>
        <p:spPr>
          <a:xfrm>
            <a:off x="5791200" y="2370826"/>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Part: </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Processor</a:t>
            </a:r>
            <a:endParaRPr/>
          </a:p>
        </p:txBody>
      </p:sp>
      <p:sp>
        <p:nvSpPr>
          <p:cNvPr id="113" name="Google Shape;113;p11">
            <a:hlinkClick action="ppaction://hlinksldjump" r:id="rId9"/>
          </p:cNvPr>
          <p:cNvSpPr/>
          <p:nvPr/>
        </p:nvSpPr>
        <p:spPr>
          <a:xfrm>
            <a:off x="1524000" y="358715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Part:</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Storage</a:t>
            </a:r>
            <a:endParaRPr/>
          </a:p>
        </p:txBody>
      </p:sp>
      <p:sp>
        <p:nvSpPr>
          <p:cNvPr id="114" name="Google Shape;114;p11">
            <a:hlinkClick action="ppaction://hlinksldjump" r:id="rId10"/>
          </p:cNvPr>
          <p:cNvSpPr/>
          <p:nvPr/>
        </p:nvSpPr>
        <p:spPr>
          <a:xfrm>
            <a:off x="3657600" y="3588588"/>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Part:</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Sub-System</a:t>
            </a:r>
            <a:endParaRPr/>
          </a:p>
        </p:txBody>
      </p:sp>
      <p:sp>
        <p:nvSpPr>
          <p:cNvPr id="115" name="Google Shape;115;p11">
            <a:hlinkClick action="ppaction://hlinksldjump" r:id="rId11"/>
          </p:cNvPr>
          <p:cNvSpPr/>
          <p:nvPr/>
        </p:nvSpPr>
        <p:spPr>
          <a:xfrm>
            <a:off x="5791200" y="359721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Hierarchies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1" name="Google Shape;121;p1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Data Flow Diagram</a:t>
            </a:r>
            <a:endParaRPr/>
          </a:p>
        </p:txBody>
      </p:sp>
      <p:sp>
        <p:nvSpPr>
          <p:cNvPr id="122" name="Google Shape;122;p12"/>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123" name="Google Shape;123;p12"/>
          <p:cNvPicPr preferRelativeResize="0"/>
          <p:nvPr/>
        </p:nvPicPr>
        <p:blipFill rotWithShape="1">
          <a:blip r:embed="rId3">
            <a:alphaModFix/>
          </a:blip>
          <a:srcRect b="0" l="0" r="0" t="0"/>
          <a:stretch/>
        </p:blipFill>
        <p:spPr>
          <a:xfrm>
            <a:off x="1950740" y="2019300"/>
            <a:ext cx="5242520" cy="281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9" name="Google Shape;129;p1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When to Use a DFD</a:t>
            </a:r>
            <a:endParaRPr/>
          </a:p>
        </p:txBody>
      </p:sp>
      <p:sp>
        <p:nvSpPr>
          <p:cNvPr id="130" name="Google Shape;130;p1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131" name="Google Shape;131;p13"/>
          <p:cNvPicPr preferRelativeResize="0"/>
          <p:nvPr/>
        </p:nvPicPr>
        <p:blipFill rotWithShape="1">
          <a:blip r:embed="rId3">
            <a:alphaModFix/>
          </a:blip>
          <a:srcRect b="0" l="0" r="0" t="0"/>
          <a:stretch/>
        </p:blipFill>
        <p:spPr>
          <a:xfrm>
            <a:off x="320272" y="1143000"/>
            <a:ext cx="8555589" cy="5232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aphicFrame>
        <p:nvGraphicFramePr>
          <p:cNvPr id="136" name="Google Shape;136;p14"/>
          <p:cNvGraphicFramePr/>
          <p:nvPr/>
        </p:nvGraphicFramePr>
        <p:xfrm>
          <a:off x="304800" y="1143000"/>
          <a:ext cx="3000000" cy="3000000"/>
        </p:xfrm>
        <a:graphic>
          <a:graphicData uri="http://schemas.openxmlformats.org/drawingml/2006/table">
            <a:tbl>
              <a:tblPr bandRow="1" firstRow="1">
                <a:noFill/>
                <a:tableStyleId>{E543FB06-33F8-4EBD-9617-9E8D0F83C741}</a:tableStyleId>
              </a:tblPr>
              <a:tblGrid>
                <a:gridCol w="1981200"/>
                <a:gridCol w="6553200"/>
              </a:tblGrid>
              <a:tr h="370850">
                <a:tc>
                  <a:txBody>
                    <a:bodyPr/>
                    <a:lstStyle/>
                    <a:p>
                      <a:pPr indent="0" lvl="0" marL="0" marR="0" rtl="0" algn="l">
                        <a:lnSpc>
                          <a:spcPct val="107000"/>
                        </a:lnSpc>
                        <a:spcBef>
                          <a:spcPts val="0"/>
                        </a:spcBef>
                        <a:spcAft>
                          <a:spcPts val="0"/>
                        </a:spcAft>
                        <a:buNone/>
                      </a:pPr>
                      <a:r>
                        <a:rPr lang="en-US" sz="1600" u="none" cap="none" strike="noStrike"/>
                        <a:t>Symbol</a:t>
                      </a:r>
                      <a:endParaRPr b="1" sz="1600" u="none" cap="none" strike="noStrike">
                        <a:solidFill>
                          <a:srgbClr val="1D4D81"/>
                        </a:solidFill>
                        <a:latin typeface="Calibri"/>
                        <a:ea typeface="Calibri"/>
                        <a:cs typeface="Calibri"/>
                        <a:sym typeface="Calibri"/>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1600" u="none" cap="none" strike="noStrike"/>
                        <a:t>Meaning</a:t>
                      </a:r>
                      <a:endParaRPr b="1" sz="1600" u="none" cap="none" strike="noStrike">
                        <a:solidFill>
                          <a:srgbClr val="1D4D81"/>
                        </a:solidFill>
                        <a:latin typeface="Calibri"/>
                        <a:ea typeface="Calibri"/>
                        <a:cs typeface="Calibri"/>
                        <a:sym typeface="Calibri"/>
                      </a:endParaRPr>
                    </a:p>
                  </a:txBody>
                  <a:tcPr marT="45725" marB="45725" marR="91450" marL="91450" anchor="ctr"/>
                </a:tc>
              </a:tr>
              <a:tr h="914400">
                <a:tc>
                  <a:txBody>
                    <a:bodyPr/>
                    <a:lstStyle/>
                    <a:p>
                      <a:pPr indent="0" lvl="0" marL="0" marR="0" rtl="0" algn="just">
                        <a:lnSpc>
                          <a:spcPct val="107000"/>
                        </a:lnSpc>
                        <a:spcBef>
                          <a:spcPts val="0"/>
                        </a:spcBef>
                        <a:spcAft>
                          <a:spcPts val="0"/>
                        </a:spcAft>
                        <a:buNone/>
                      </a:pPr>
                      <a:r>
                        <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Interactors are elements that create and consume data. They can be users, external systems, or many other things.</a:t>
                      </a:r>
                      <a:endParaRPr sz="1600" u="none" cap="none" strike="noStrike">
                        <a:latin typeface="Calibri"/>
                        <a:ea typeface="Calibri"/>
                        <a:cs typeface="Calibri"/>
                        <a:sym typeface="Calibri"/>
                      </a:endParaRPr>
                    </a:p>
                  </a:txBody>
                  <a:tcPr marT="45725" marB="45725" marR="91450" marL="91450" anchor="ctr"/>
                </a:tc>
              </a:tr>
              <a:tr h="914400">
                <a:tc>
                  <a:txBody>
                    <a:bodyPr/>
                    <a:lstStyle/>
                    <a:p>
                      <a:pPr indent="0" lvl="0" marL="0" marR="0" rtl="0" algn="just">
                        <a:lnSpc>
                          <a:spcPct val="107000"/>
                        </a:lnSpc>
                        <a:spcBef>
                          <a:spcPts val="0"/>
                        </a:spcBef>
                        <a:spcAft>
                          <a:spcPts val="0"/>
                        </a:spcAft>
                        <a:buNone/>
                      </a:pPr>
                      <a:r>
                        <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Flow are arrows representing the movement of data through the system. Flow arrows usually are labeled with the type of data they represent.</a:t>
                      </a:r>
                      <a:endParaRPr sz="1600" u="none" cap="none" strike="noStrike">
                        <a:latin typeface="Calibri"/>
                        <a:ea typeface="Calibri"/>
                        <a:cs typeface="Calibri"/>
                        <a:sym typeface="Calibri"/>
                      </a:endParaRPr>
                    </a:p>
                  </a:txBody>
                  <a:tcPr marT="45725" marB="45725" marR="91450" marL="91450" anchor="ctr"/>
                </a:tc>
              </a:tr>
              <a:tr h="914400">
                <a:tc>
                  <a:txBody>
                    <a:bodyPr/>
                    <a:lstStyle/>
                    <a:p>
                      <a:pPr indent="0" lvl="0" marL="0" marR="0" rtl="0" algn="just">
                        <a:lnSpc>
                          <a:spcPct val="107000"/>
                        </a:lnSpc>
                        <a:spcBef>
                          <a:spcPts val="0"/>
                        </a:spcBef>
                        <a:spcAft>
                          <a:spcPts val="0"/>
                        </a:spcAft>
                        <a:buNone/>
                      </a:pPr>
                      <a:r>
                        <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Processors are things which act on data. They can transform data, set data, look at data, or move data between elements.</a:t>
                      </a:r>
                      <a:endParaRPr sz="1600" u="none" cap="none" strike="noStrike">
                        <a:latin typeface="Calibri"/>
                        <a:ea typeface="Calibri"/>
                        <a:cs typeface="Calibri"/>
                        <a:sym typeface="Calibri"/>
                      </a:endParaRPr>
                    </a:p>
                  </a:txBody>
                  <a:tcPr marT="45725" marB="45725" marR="91450" marL="91450" anchor="ctr"/>
                </a:tc>
              </a:tr>
              <a:tr h="914400">
                <a:tc>
                  <a:txBody>
                    <a:bodyPr/>
                    <a:lstStyle/>
                    <a:p>
                      <a:pPr indent="0" lvl="0" marL="0" marR="0" rtl="0" algn="just">
                        <a:lnSpc>
                          <a:spcPct val="107000"/>
                        </a:lnSpc>
                        <a:spcBef>
                          <a:spcPts val="0"/>
                        </a:spcBef>
                        <a:spcAft>
                          <a:spcPts val="0"/>
                        </a:spcAft>
                        <a:buNone/>
                      </a:pPr>
                      <a:r>
                        <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Storage represents data at rest. This can be in a variable, a file, a database, or in a data structure.</a:t>
                      </a:r>
                      <a:endParaRPr sz="1600" u="none" cap="none" strike="noStrike">
                        <a:latin typeface="Calibri"/>
                        <a:ea typeface="Calibri"/>
                        <a:cs typeface="Calibri"/>
                        <a:sym typeface="Calibri"/>
                      </a:endParaRPr>
                    </a:p>
                  </a:txBody>
                  <a:tcPr marT="45725" marB="45725" marR="91450" marL="91450" anchor="ctr"/>
                </a:tc>
              </a:tr>
              <a:tr h="914400">
                <a:tc>
                  <a:txBody>
                    <a:bodyPr/>
                    <a:lstStyle/>
                    <a:p>
                      <a:pPr indent="0" lvl="0" marL="0" marR="0" rtl="0" algn="just">
                        <a:lnSpc>
                          <a:spcPct val="107000"/>
                        </a:lnSpc>
                        <a:spcBef>
                          <a:spcPts val="0"/>
                        </a:spcBef>
                        <a:spcAft>
                          <a:spcPts val="0"/>
                        </a:spcAft>
                        <a:buNone/>
                      </a:pPr>
                      <a:r>
                        <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A sub-system is a portion of the system which is distinct in some way. It could be in a separate physical location or just be considered a different component.</a:t>
                      </a:r>
                      <a:endParaRPr sz="1600" u="none" cap="none" strike="noStrike">
                        <a:latin typeface="Calibri"/>
                        <a:ea typeface="Calibri"/>
                        <a:cs typeface="Calibri"/>
                        <a:sym typeface="Calibri"/>
                      </a:endParaRPr>
                    </a:p>
                  </a:txBody>
                  <a:tcPr marT="45725" marB="45725" marR="91450" marL="91450" anchor="ctr"/>
                </a:tc>
              </a:tr>
            </a:tbl>
          </a:graphicData>
        </a:graphic>
      </p:graphicFrame>
      <p:sp>
        <p:nvSpPr>
          <p:cNvPr id="137" name="Google Shape;137;p1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Parts of a DFD</a:t>
            </a:r>
            <a:endParaRPr/>
          </a:p>
        </p:txBody>
      </p:sp>
      <p:sp>
        <p:nvSpPr>
          <p:cNvPr id="138" name="Google Shape;138;p1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39" name="Google Shape;139;p1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0" name="Google Shape;140;p14">
            <a:hlinkClick action="ppaction://hlinksldjump" r:id="rId3"/>
          </p:cNvPr>
          <p:cNvPicPr preferRelativeResize="0"/>
          <p:nvPr/>
        </p:nvPicPr>
        <p:blipFill rotWithShape="1">
          <a:blip r:embed="rId4">
            <a:alphaModFix/>
          </a:blip>
          <a:srcRect b="0" l="0" r="0" t="0"/>
          <a:stretch/>
        </p:blipFill>
        <p:spPr>
          <a:xfrm>
            <a:off x="673106" y="5252720"/>
            <a:ext cx="1294763" cy="685800"/>
          </a:xfrm>
          <a:prstGeom prst="rect">
            <a:avLst/>
          </a:prstGeom>
          <a:noFill/>
          <a:ln>
            <a:noFill/>
          </a:ln>
        </p:spPr>
      </p:pic>
      <p:pic>
        <p:nvPicPr>
          <p:cNvPr id="141" name="Google Shape;141;p14">
            <a:hlinkClick action="ppaction://hlinksldjump" r:id="rId5"/>
          </p:cNvPr>
          <p:cNvPicPr preferRelativeResize="0"/>
          <p:nvPr/>
        </p:nvPicPr>
        <p:blipFill rotWithShape="1">
          <a:blip r:embed="rId6">
            <a:alphaModFix/>
          </a:blip>
          <a:srcRect b="0" l="0" r="0" t="0"/>
          <a:stretch/>
        </p:blipFill>
        <p:spPr>
          <a:xfrm>
            <a:off x="685800" y="3422055"/>
            <a:ext cx="1282069" cy="698500"/>
          </a:xfrm>
          <a:prstGeom prst="rect">
            <a:avLst/>
          </a:prstGeom>
          <a:noFill/>
          <a:ln>
            <a:noFill/>
          </a:ln>
        </p:spPr>
      </p:pic>
      <p:pic>
        <p:nvPicPr>
          <p:cNvPr id="142" name="Google Shape;142;p14">
            <a:hlinkClick action="ppaction://hlinksldjump" r:id="rId7"/>
          </p:cNvPr>
          <p:cNvPicPr preferRelativeResize="0"/>
          <p:nvPr/>
        </p:nvPicPr>
        <p:blipFill rotWithShape="1">
          <a:blip r:embed="rId8">
            <a:alphaModFix/>
          </a:blip>
          <a:srcRect b="0" l="0" r="0" t="0"/>
          <a:stretch/>
        </p:blipFill>
        <p:spPr>
          <a:xfrm>
            <a:off x="685800" y="2568390"/>
            <a:ext cx="1370925" cy="609600"/>
          </a:xfrm>
          <a:prstGeom prst="rect">
            <a:avLst/>
          </a:prstGeom>
          <a:noFill/>
          <a:ln>
            <a:noFill/>
          </a:ln>
        </p:spPr>
      </p:pic>
      <p:pic>
        <p:nvPicPr>
          <p:cNvPr id="143" name="Google Shape;143;p14">
            <a:hlinkClick action="ppaction://hlinksldjump" r:id="rId9"/>
          </p:cNvPr>
          <p:cNvPicPr preferRelativeResize="0"/>
          <p:nvPr/>
        </p:nvPicPr>
        <p:blipFill rotWithShape="1">
          <a:blip r:embed="rId10">
            <a:alphaModFix/>
          </a:blip>
          <a:srcRect b="0" l="0" r="0" t="0"/>
          <a:stretch/>
        </p:blipFill>
        <p:spPr>
          <a:xfrm>
            <a:off x="685800" y="4457502"/>
            <a:ext cx="1294763" cy="381000"/>
          </a:xfrm>
          <a:prstGeom prst="rect">
            <a:avLst/>
          </a:prstGeom>
          <a:noFill/>
          <a:ln>
            <a:noFill/>
          </a:ln>
        </p:spPr>
      </p:pic>
      <p:pic>
        <p:nvPicPr>
          <p:cNvPr id="144" name="Google Shape;144;p14">
            <a:hlinkClick action="ppaction://hlinksldjump" r:id="rId11"/>
          </p:cNvPr>
          <p:cNvPicPr preferRelativeResize="0"/>
          <p:nvPr/>
        </p:nvPicPr>
        <p:blipFill rotWithShape="1">
          <a:blip r:embed="rId12">
            <a:alphaModFix/>
          </a:blip>
          <a:srcRect b="0" l="0" r="0" t="0"/>
          <a:stretch/>
        </p:blipFill>
        <p:spPr>
          <a:xfrm>
            <a:off x="685800" y="1600200"/>
            <a:ext cx="1294763" cy="68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idx="1" type="body"/>
          </p:nvPr>
        </p:nvSpPr>
        <p:spPr>
          <a:xfrm>
            <a:off x="304800" y="1143000"/>
            <a:ext cx="74676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Interactors are elements that create and consume data. They are outside the system, providing input and accepting output. Examples of interactors include individual users, groups of people, organizations, other systems, network entities, or even a sensor. </a:t>
            </a:r>
            <a:endParaRPr/>
          </a:p>
        </p:txBody>
      </p:sp>
      <p:sp>
        <p:nvSpPr>
          <p:cNvPr id="150" name="Google Shape;150;p1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1" name="Google Shape;151;p15"/>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 Interactor</a:t>
            </a:r>
            <a:endParaRPr/>
          </a:p>
        </p:txBody>
      </p:sp>
      <p:sp>
        <p:nvSpPr>
          <p:cNvPr id="152" name="Google Shape;152;p1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153" name="Google Shape;153;p15">
            <a:hlinkClick action="ppaction://hlinksldjump" r:id="rId3"/>
          </p:cNvPr>
          <p:cNvPicPr preferRelativeResize="0"/>
          <p:nvPr/>
        </p:nvPicPr>
        <p:blipFill rotWithShape="1">
          <a:blip r:embed="rId4">
            <a:alphaModFix/>
          </a:blip>
          <a:srcRect b="0" l="0" r="0" t="0"/>
          <a:stretch/>
        </p:blipFill>
        <p:spPr>
          <a:xfrm>
            <a:off x="8001000" y="4643120"/>
            <a:ext cx="1053469" cy="557993"/>
          </a:xfrm>
          <a:prstGeom prst="rect">
            <a:avLst/>
          </a:prstGeom>
          <a:noFill/>
          <a:ln>
            <a:noFill/>
          </a:ln>
        </p:spPr>
      </p:pic>
      <p:pic>
        <p:nvPicPr>
          <p:cNvPr id="154" name="Google Shape;154;p15">
            <a:hlinkClick action="ppaction://hlinksldjump" r:id="rId5"/>
          </p:cNvPr>
          <p:cNvPicPr preferRelativeResize="0"/>
          <p:nvPr/>
        </p:nvPicPr>
        <p:blipFill rotWithShape="1">
          <a:blip r:embed="rId6">
            <a:alphaModFix/>
          </a:blip>
          <a:srcRect b="0" l="0" r="0" t="0"/>
          <a:stretch/>
        </p:blipFill>
        <p:spPr>
          <a:xfrm>
            <a:off x="8011328" y="2812455"/>
            <a:ext cx="1043141" cy="568327"/>
          </a:xfrm>
          <a:prstGeom prst="rect">
            <a:avLst/>
          </a:prstGeom>
          <a:noFill/>
          <a:ln>
            <a:noFill/>
          </a:ln>
        </p:spPr>
      </p:pic>
      <p:pic>
        <p:nvPicPr>
          <p:cNvPr id="155" name="Google Shape;155;p15">
            <a:hlinkClick action="ppaction://hlinksldjump" r:id="rId7"/>
          </p:cNvPr>
          <p:cNvPicPr preferRelativeResize="0"/>
          <p:nvPr/>
        </p:nvPicPr>
        <p:blipFill rotWithShape="1">
          <a:blip r:embed="rId8">
            <a:alphaModFix/>
          </a:blip>
          <a:srcRect b="0" l="4421" r="6771" t="0"/>
          <a:stretch/>
        </p:blipFill>
        <p:spPr>
          <a:xfrm>
            <a:off x="8077199" y="1958790"/>
            <a:ext cx="990601" cy="495994"/>
          </a:xfrm>
          <a:prstGeom prst="rect">
            <a:avLst/>
          </a:prstGeom>
          <a:solidFill>
            <a:srgbClr val="7594B8"/>
          </a:solidFill>
          <a:ln>
            <a:noFill/>
          </a:ln>
        </p:spPr>
      </p:pic>
      <p:pic>
        <p:nvPicPr>
          <p:cNvPr id="156" name="Google Shape;156;p15">
            <a:hlinkClick action="ppaction://hlinksldjump" r:id="rId9"/>
          </p:cNvPr>
          <p:cNvPicPr preferRelativeResize="0"/>
          <p:nvPr/>
        </p:nvPicPr>
        <p:blipFill rotWithShape="1">
          <a:blip r:embed="rId10">
            <a:alphaModFix/>
          </a:blip>
          <a:srcRect b="0" l="0" r="0" t="0"/>
          <a:stretch/>
        </p:blipFill>
        <p:spPr>
          <a:xfrm>
            <a:off x="8013694" y="3847902"/>
            <a:ext cx="1053469" cy="309996"/>
          </a:xfrm>
          <a:prstGeom prst="rect">
            <a:avLst/>
          </a:prstGeom>
          <a:noFill/>
          <a:ln>
            <a:noFill/>
          </a:ln>
        </p:spPr>
      </p:pic>
      <p:pic>
        <p:nvPicPr>
          <p:cNvPr id="157" name="Google Shape;157;p15">
            <a:hlinkClick action="ppaction://hlinksldjump" r:id="rId11"/>
          </p:cNvPr>
          <p:cNvPicPr preferRelativeResize="0"/>
          <p:nvPr/>
        </p:nvPicPr>
        <p:blipFill rotWithShape="1">
          <a:blip r:embed="rId12">
            <a:alphaModFix/>
          </a:blip>
          <a:srcRect b="0" l="0" r="0" t="0"/>
          <a:stretch/>
        </p:blipFill>
        <p:spPr>
          <a:xfrm>
            <a:off x="8013694" y="990600"/>
            <a:ext cx="1053469" cy="557993"/>
          </a:xfrm>
          <a:prstGeom prst="rect">
            <a:avLst/>
          </a:prstGeom>
          <a:noFill/>
          <a:ln cap="flat" cmpd="sng" w="38100">
            <a:solidFill>
              <a:schemeClr val="accent6"/>
            </a:solidFill>
            <a:prstDash val="solid"/>
            <a:round/>
            <a:headEnd len="sm" w="sm" type="none"/>
            <a:tailEnd len="sm" w="sm" type="none"/>
          </a:ln>
        </p:spPr>
      </p:pic>
      <p:graphicFrame>
        <p:nvGraphicFramePr>
          <p:cNvPr id="158" name="Google Shape;158;p15"/>
          <p:cNvGraphicFramePr/>
          <p:nvPr/>
        </p:nvGraphicFramePr>
        <p:xfrm>
          <a:off x="331959" y="5200006"/>
          <a:ext cx="3000000" cy="3000000"/>
        </p:xfrm>
        <a:graphic>
          <a:graphicData uri="http://schemas.openxmlformats.org/drawingml/2006/table">
            <a:tbl>
              <a:tblPr bandRow="1">
                <a:noFill/>
                <a:tableStyleId>{C821BC2A-DCAF-41DA-A59A-F33461E61E1A}</a:tableStyleId>
              </a:tblPr>
              <a:tblGrid>
                <a:gridCol w="7364250"/>
              </a:tblGrid>
              <a:tr h="325125">
                <a:tc>
                  <a:txBody>
                    <a:bodyPr/>
                    <a:lstStyle/>
                    <a:p>
                      <a:pPr indent="0" lvl="0" marL="0" marR="0" rtl="0" algn="l">
                        <a:spcBef>
                          <a:spcPts val="0"/>
                        </a:spcBef>
                        <a:spcAft>
                          <a:spcPts val="0"/>
                        </a:spcAft>
                        <a:buNone/>
                      </a:pPr>
                      <a:r>
                        <a:rPr lang="en-US" sz="1700" u="none" cap="none" strike="noStrike">
                          <a:solidFill>
                            <a:schemeClr val="dk1"/>
                          </a:solidFill>
                          <a:latin typeface="Calibri"/>
                          <a:ea typeface="Calibri"/>
                          <a:cs typeface="Calibri"/>
                          <a:sym typeface="Calibri"/>
                        </a:rPr>
                        <a:t>11.2 </a:t>
                      </a:r>
                      <a:r>
                        <a:rPr lang="en-US" sz="1800" u="none" cap="none" strike="noStrike">
                          <a:solidFill>
                            <a:schemeClr val="dk1"/>
                          </a:solidFill>
                          <a:latin typeface="Calibri"/>
                          <a:ea typeface="Calibri"/>
                          <a:cs typeface="Calibri"/>
                          <a:sym typeface="Calibri"/>
                        </a:rPr>
                        <a:t>Interactors must be nouns</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solidFill>
                            <a:schemeClr val="dk1"/>
                          </a:solidFill>
                          <a:latin typeface="Calibri"/>
                          <a:ea typeface="Calibri"/>
                          <a:cs typeface="Calibri"/>
                          <a:sym typeface="Calibri"/>
                        </a:rPr>
                        <a:t>11.3</a:t>
                      </a:r>
                      <a:r>
                        <a:rPr lang="en-US" sz="17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Interactors are typically drawn on the edge of the DFD</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t>11.4 </a:t>
                      </a:r>
                      <a:r>
                        <a:rPr lang="en-US" sz="1800">
                          <a:solidFill>
                            <a:schemeClr val="dk1"/>
                          </a:solidFill>
                          <a:latin typeface="Calibri"/>
                          <a:ea typeface="Calibri"/>
                          <a:cs typeface="Calibri"/>
                          <a:sym typeface="Calibri"/>
                        </a:rPr>
                        <a:t>Interactors connect to processors through flow arrows</a:t>
                      </a:r>
                      <a:endParaRPr sz="1700"/>
                    </a:p>
                  </a:txBody>
                  <a:tcPr marT="45725" marB="45725" marR="91450" marL="91450"/>
                </a:tc>
              </a:tr>
            </a:tbl>
          </a:graphicData>
        </a:graphic>
      </p:graphicFrame>
      <p:sp>
        <p:nvSpPr>
          <p:cNvPr id="159" name="Google Shape;159;p15"/>
          <p:cNvSpPr txBox="1"/>
          <p:nvPr/>
        </p:nvSpPr>
        <p:spPr>
          <a:xfrm>
            <a:off x="229937" y="4826802"/>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0" i="0" lang="en-US" sz="2000" u="none" cap="none" strike="noStrike">
                <a:solidFill>
                  <a:srgbClr val="1D2D46"/>
                </a:solidFill>
                <a:latin typeface="Calibri"/>
                <a:ea typeface="Calibri"/>
                <a:cs typeface="Calibri"/>
                <a:sym typeface="Calibri"/>
              </a:rPr>
              <a:t>Rules</a:t>
            </a:r>
            <a:endParaRPr/>
          </a:p>
        </p:txBody>
      </p:sp>
      <p:pic>
        <p:nvPicPr>
          <p:cNvPr id="160" name="Google Shape;160;p15">
            <a:hlinkClick action="ppaction://hlinksldjump" r:id="rId13"/>
          </p:cNvPr>
          <p:cNvPicPr preferRelativeResize="0"/>
          <p:nvPr/>
        </p:nvPicPr>
        <p:blipFill rotWithShape="1">
          <a:blip r:embed="rId12">
            <a:alphaModFix/>
          </a:blip>
          <a:srcRect b="0" l="0" r="0" t="0"/>
          <a:stretch/>
        </p:blipFill>
        <p:spPr>
          <a:xfrm>
            <a:off x="2971800" y="2830577"/>
            <a:ext cx="2214571" cy="11729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idx="1" type="body"/>
          </p:nvPr>
        </p:nvSpPr>
        <p:spPr>
          <a:xfrm>
            <a:off x="304800" y="1143000"/>
            <a:ext cx="7467600" cy="26443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Flow are arrows representing the movement of data through the system. In most applications it is necessary to describe the nature of the flow. This could be a parameter name, the format of the data being moved, or even a rough description of what is being moved</a:t>
            </a:r>
            <a:endParaRPr/>
          </a:p>
        </p:txBody>
      </p:sp>
      <p:sp>
        <p:nvSpPr>
          <p:cNvPr id="166" name="Google Shape;166;p1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7" name="Google Shape;167;p1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 Flow</a:t>
            </a:r>
            <a:endParaRPr/>
          </a:p>
        </p:txBody>
      </p:sp>
      <p:sp>
        <p:nvSpPr>
          <p:cNvPr id="168" name="Google Shape;168;p1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169" name="Google Shape;169;p16">
            <a:hlinkClick action="ppaction://hlinksldjump" r:id="rId3"/>
          </p:cNvPr>
          <p:cNvPicPr preferRelativeResize="0"/>
          <p:nvPr/>
        </p:nvPicPr>
        <p:blipFill rotWithShape="1">
          <a:blip r:embed="rId4">
            <a:alphaModFix/>
          </a:blip>
          <a:srcRect b="0" l="0" r="0" t="0"/>
          <a:stretch/>
        </p:blipFill>
        <p:spPr>
          <a:xfrm>
            <a:off x="8001000" y="4643120"/>
            <a:ext cx="1053469" cy="557993"/>
          </a:xfrm>
          <a:prstGeom prst="rect">
            <a:avLst/>
          </a:prstGeom>
          <a:noFill/>
          <a:ln>
            <a:noFill/>
          </a:ln>
        </p:spPr>
      </p:pic>
      <p:pic>
        <p:nvPicPr>
          <p:cNvPr id="170" name="Google Shape;170;p16">
            <a:hlinkClick action="ppaction://hlinksldjump" r:id="rId5"/>
          </p:cNvPr>
          <p:cNvPicPr preferRelativeResize="0"/>
          <p:nvPr/>
        </p:nvPicPr>
        <p:blipFill rotWithShape="1">
          <a:blip r:embed="rId6">
            <a:alphaModFix/>
          </a:blip>
          <a:srcRect b="0" l="0" r="0" t="0"/>
          <a:stretch/>
        </p:blipFill>
        <p:spPr>
          <a:xfrm>
            <a:off x="8011328" y="2812455"/>
            <a:ext cx="1043141" cy="568327"/>
          </a:xfrm>
          <a:prstGeom prst="rect">
            <a:avLst/>
          </a:prstGeom>
          <a:noFill/>
          <a:ln>
            <a:noFill/>
          </a:ln>
        </p:spPr>
      </p:pic>
      <p:pic>
        <p:nvPicPr>
          <p:cNvPr id="171" name="Google Shape;171;p16">
            <a:hlinkClick action="ppaction://hlinksldjump" r:id="rId7"/>
          </p:cNvPr>
          <p:cNvPicPr preferRelativeResize="0"/>
          <p:nvPr/>
        </p:nvPicPr>
        <p:blipFill rotWithShape="1">
          <a:blip r:embed="rId8">
            <a:alphaModFix/>
          </a:blip>
          <a:srcRect b="0" l="4421" r="6771" t="0"/>
          <a:stretch/>
        </p:blipFill>
        <p:spPr>
          <a:xfrm>
            <a:off x="8077199" y="1958790"/>
            <a:ext cx="990601" cy="495994"/>
          </a:xfrm>
          <a:prstGeom prst="rect">
            <a:avLst/>
          </a:prstGeom>
          <a:solidFill>
            <a:srgbClr val="7594B8"/>
          </a:solidFill>
          <a:ln cap="flat" cmpd="sng" w="38100">
            <a:solidFill>
              <a:schemeClr val="accent6"/>
            </a:solidFill>
            <a:prstDash val="solid"/>
            <a:round/>
            <a:headEnd len="sm" w="sm" type="none"/>
            <a:tailEnd len="sm" w="sm" type="none"/>
          </a:ln>
        </p:spPr>
      </p:pic>
      <p:pic>
        <p:nvPicPr>
          <p:cNvPr id="172" name="Google Shape;172;p16">
            <a:hlinkClick action="ppaction://hlinksldjump" r:id="rId9"/>
          </p:cNvPr>
          <p:cNvPicPr preferRelativeResize="0"/>
          <p:nvPr/>
        </p:nvPicPr>
        <p:blipFill rotWithShape="1">
          <a:blip r:embed="rId10">
            <a:alphaModFix/>
          </a:blip>
          <a:srcRect b="0" l="0" r="0" t="0"/>
          <a:stretch/>
        </p:blipFill>
        <p:spPr>
          <a:xfrm>
            <a:off x="8013694" y="3847902"/>
            <a:ext cx="1053469" cy="309996"/>
          </a:xfrm>
          <a:prstGeom prst="rect">
            <a:avLst/>
          </a:prstGeom>
          <a:noFill/>
          <a:ln>
            <a:noFill/>
          </a:ln>
        </p:spPr>
      </p:pic>
      <p:pic>
        <p:nvPicPr>
          <p:cNvPr id="173" name="Google Shape;173;p16">
            <a:hlinkClick action="ppaction://hlinksldjump" r:id="rId11"/>
          </p:cNvPr>
          <p:cNvPicPr preferRelativeResize="0"/>
          <p:nvPr/>
        </p:nvPicPr>
        <p:blipFill rotWithShape="1">
          <a:blip r:embed="rId12">
            <a:alphaModFix/>
          </a:blip>
          <a:srcRect b="0" l="0" r="0" t="0"/>
          <a:stretch/>
        </p:blipFill>
        <p:spPr>
          <a:xfrm>
            <a:off x="8013694" y="990600"/>
            <a:ext cx="1053469" cy="557993"/>
          </a:xfrm>
          <a:prstGeom prst="rect">
            <a:avLst/>
          </a:prstGeom>
          <a:noFill/>
          <a:ln>
            <a:noFill/>
          </a:ln>
        </p:spPr>
      </p:pic>
      <p:graphicFrame>
        <p:nvGraphicFramePr>
          <p:cNvPr id="174" name="Google Shape;174;p16"/>
          <p:cNvGraphicFramePr/>
          <p:nvPr/>
        </p:nvGraphicFramePr>
        <p:xfrm>
          <a:off x="331959" y="4800600"/>
          <a:ext cx="3000000" cy="3000000"/>
        </p:xfrm>
        <a:graphic>
          <a:graphicData uri="http://schemas.openxmlformats.org/drawingml/2006/table">
            <a:tbl>
              <a:tblPr bandRow="1">
                <a:noFill/>
                <a:tableStyleId>{C821BC2A-DCAF-41DA-A59A-F33461E61E1A}</a:tableStyleId>
              </a:tblPr>
              <a:tblGrid>
                <a:gridCol w="7364250"/>
              </a:tblGrid>
              <a:tr h="32512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11.5 </a:t>
                      </a:r>
                      <a:r>
                        <a:rPr lang="en-US" sz="1800">
                          <a:solidFill>
                            <a:schemeClr val="dk1"/>
                          </a:solidFill>
                          <a:latin typeface="Calibri"/>
                          <a:ea typeface="Calibri"/>
                          <a:cs typeface="Calibri"/>
                          <a:sym typeface="Calibri"/>
                        </a:rPr>
                        <a:t>There must be at least one processor connecting each flow arrow</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solidFill>
                            <a:schemeClr val="dk1"/>
                          </a:solidFill>
                          <a:latin typeface="Calibri"/>
                          <a:ea typeface="Calibri"/>
                          <a:cs typeface="Calibri"/>
                          <a:sym typeface="Calibri"/>
                        </a:rPr>
                        <a:t>11.6</a:t>
                      </a:r>
                      <a:r>
                        <a:rPr lang="en-US" sz="17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Flow arrows are one-way</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t>11.7 </a:t>
                      </a:r>
                      <a:r>
                        <a:rPr lang="en-US" sz="1800">
                          <a:solidFill>
                            <a:schemeClr val="dk1"/>
                          </a:solidFill>
                          <a:latin typeface="Calibri"/>
                          <a:ea typeface="Calibri"/>
                          <a:cs typeface="Calibri"/>
                          <a:sym typeface="Calibri"/>
                        </a:rPr>
                        <a:t>Flow arrows represent data movement</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t>11.8 Flow arrows are labeled</a:t>
                      </a:r>
                      <a:endParaRPr/>
                    </a:p>
                  </a:txBody>
                  <a:tcPr marT="45725" marB="45725" marR="91450" marL="91450"/>
                </a:tc>
              </a:tr>
            </a:tbl>
          </a:graphicData>
        </a:graphic>
      </p:graphicFrame>
      <p:sp>
        <p:nvSpPr>
          <p:cNvPr id="175" name="Google Shape;175;p16"/>
          <p:cNvSpPr txBox="1"/>
          <p:nvPr/>
        </p:nvSpPr>
        <p:spPr>
          <a:xfrm>
            <a:off x="229937" y="4427396"/>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0" i="0" lang="en-US" sz="2000" u="none" cap="none" strike="noStrike">
                <a:solidFill>
                  <a:srgbClr val="1D2D46"/>
                </a:solidFill>
                <a:latin typeface="Calibri"/>
                <a:ea typeface="Calibri"/>
                <a:cs typeface="Calibri"/>
                <a:sym typeface="Calibri"/>
              </a:rPr>
              <a:t>Rules</a:t>
            </a:r>
            <a:endParaRPr/>
          </a:p>
        </p:txBody>
      </p:sp>
      <p:pic>
        <p:nvPicPr>
          <p:cNvPr id="176" name="Google Shape;176;p16">
            <a:hlinkClick action="ppaction://hlinksldjump" r:id="rId13"/>
          </p:cNvPr>
          <p:cNvPicPr preferRelativeResize="0"/>
          <p:nvPr/>
        </p:nvPicPr>
        <p:blipFill rotWithShape="1">
          <a:blip r:embed="rId14">
            <a:alphaModFix/>
          </a:blip>
          <a:srcRect b="0" l="0" r="0" t="0"/>
          <a:stretch/>
        </p:blipFill>
        <p:spPr>
          <a:xfrm>
            <a:off x="2789321" y="2812406"/>
            <a:ext cx="2449516" cy="10892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sign">
  <a:themeElements>
    <a:clrScheme name="BYU-Idaho">
      <a:dk1>
        <a:srgbClr val="283D5E"/>
      </a:dk1>
      <a:lt1>
        <a:srgbClr val="FFFFFF"/>
      </a:lt1>
      <a:dk2>
        <a:srgbClr val="2A6EBB"/>
      </a:dk2>
      <a:lt2>
        <a:srgbClr val="000000"/>
      </a:lt2>
      <a:accent1>
        <a:srgbClr val="C3C8C8"/>
      </a:accent1>
      <a:accent2>
        <a:srgbClr val="99B1CB"/>
      </a:accent2>
      <a:accent3>
        <a:srgbClr val="76A8E0"/>
      </a:accent3>
      <a:accent4>
        <a:srgbClr val="1E5086"/>
      </a:accent4>
      <a:accent5>
        <a:srgbClr val="37516D"/>
      </a:accent5>
      <a:accent6>
        <a:srgbClr val="CB5E1B"/>
      </a:accent6>
      <a:hlink>
        <a:srgbClr val="CACFD1"/>
      </a:hlink>
      <a:folHlink>
        <a:srgbClr val="CAC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