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6858000" cx="9144000"/>
  <p:notesSz cx="9174150" cy="7010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208">
          <p15:clr>
            <a:srgbClr val="A4A3A4"/>
          </p15:clr>
        </p15:guide>
        <p15:guide id="2" pos="289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21C0DEF-C277-4A51-990C-4A61ADEF9974}">
  <a:tblStyle styleId="{221C0DEF-C277-4A51-990C-4A61ADEF9974}" styleName="Table_0">
    <a:wholeTbl>
      <a:tcTxStyle b="off" i="off">
        <a:font>
          <a:latin typeface="Calibri Light"/>
          <a:ea typeface="Calibri Light"/>
          <a:cs typeface="Calibri Ligh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4F5F5"/>
          </a:solidFill>
        </a:fill>
      </a:tcStyle>
    </a:wholeTbl>
    <a:band1H>
      <a:tcTxStyle/>
      <a:tcStyle>
        <a:fill>
          <a:solidFill>
            <a:srgbClr val="E9EBEB"/>
          </a:solidFill>
        </a:fill>
      </a:tcStyle>
    </a:band1H>
    <a:band2H>
      <a:tcTxStyle/>
    </a:band2H>
    <a:band1V>
      <a:tcTxStyle/>
      <a:tcStyle>
        <a:fill>
          <a:solidFill>
            <a:srgbClr val="E9EBEB"/>
          </a:solidFill>
        </a:fill>
      </a:tcStyle>
    </a:band1V>
    <a:band2V>
      <a:tcTxStyle/>
    </a:band2V>
    <a:lastCol>
      <a:tcTxStyle b="on" i="off">
        <a:font>
          <a:latin typeface="Calibri Light"/>
          <a:ea typeface="Calibri Light"/>
          <a:cs typeface="Calibri Light"/>
        </a:font>
        <a:schemeClr val="lt1"/>
      </a:tcTxStyle>
      <a:tcStyle>
        <a:fill>
          <a:solidFill>
            <a:schemeClr val="accent1"/>
          </a:solidFill>
        </a:fill>
      </a:tcStyle>
    </a:lastCol>
    <a:firstCol>
      <a:tcTxStyle b="on" i="off">
        <a:font>
          <a:latin typeface="Calibri Light"/>
          <a:ea typeface="Calibri Light"/>
          <a:cs typeface="Calibri Light"/>
        </a:font>
        <a:schemeClr val="lt1"/>
      </a:tcTxStyle>
      <a:tcStyle>
        <a:fill>
          <a:solidFill>
            <a:schemeClr val="accent1"/>
          </a:solidFill>
        </a:fill>
      </a:tcStyle>
    </a:firstCol>
    <a:lastRow>
      <a:tcTxStyle b="on" i="off">
        <a:font>
          <a:latin typeface="Calibri Light"/>
          <a:ea typeface="Calibri Light"/>
          <a:cs typeface="Calibri Ligh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Light"/>
          <a:ea typeface="Calibri Light"/>
          <a:cs typeface="Calibri Ligh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35DE962B-23A5-412D-927F-88D19D5AF15B}" styleName="Table_1">
    <a:wholeTbl>
      <a:tcTxStyle b="off" i="off">
        <a:font>
          <a:latin typeface="Calibri Light"/>
          <a:ea typeface="Calibri Light"/>
          <a:cs typeface="Calibri Ligh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F1F9"/>
          </a:solidFill>
        </a:fill>
      </a:tcStyle>
    </a:wholeTbl>
    <a:band1H>
      <a:tcTxStyle/>
      <a:tcStyle>
        <a:fill>
          <a:solidFill>
            <a:srgbClr val="D5E1F3"/>
          </a:solidFill>
        </a:fill>
      </a:tcStyle>
    </a:band1H>
    <a:band2H>
      <a:tcTxStyle/>
    </a:band2H>
    <a:band1V>
      <a:tcTxStyle/>
      <a:tcStyle>
        <a:fill>
          <a:solidFill>
            <a:srgbClr val="D5E1F3"/>
          </a:solidFill>
        </a:fill>
      </a:tcStyle>
    </a:band1V>
    <a:band2V>
      <a:tcTxStyle/>
    </a:band2V>
    <a:lastCol>
      <a:tcTxStyle b="on" i="off">
        <a:font>
          <a:latin typeface="Calibri Light"/>
          <a:ea typeface="Calibri Light"/>
          <a:cs typeface="Calibri Light"/>
        </a:font>
        <a:schemeClr val="lt1"/>
      </a:tcTxStyle>
      <a:tcStyle>
        <a:fill>
          <a:solidFill>
            <a:schemeClr val="accent3"/>
          </a:solidFill>
        </a:fill>
      </a:tcStyle>
    </a:lastCol>
    <a:firstCol>
      <a:tcTxStyle b="on" i="off">
        <a:font>
          <a:latin typeface="Calibri Light"/>
          <a:ea typeface="Calibri Light"/>
          <a:cs typeface="Calibri Light"/>
        </a:font>
        <a:schemeClr val="lt1"/>
      </a:tcTxStyle>
      <a:tcStyle>
        <a:fill>
          <a:solidFill>
            <a:schemeClr val="accent3"/>
          </a:solidFill>
        </a:fill>
      </a:tcStyle>
    </a:firstCol>
    <a:lastRow>
      <a:tcTxStyle b="on" i="off">
        <a:font>
          <a:latin typeface="Calibri Light"/>
          <a:ea typeface="Calibri Light"/>
          <a:cs typeface="Calibri Light"/>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Calibri Light"/>
          <a:ea typeface="Calibri Light"/>
          <a:cs typeface="Calibri Light"/>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208" orient="horz"/>
        <p:guide pos="289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75471" cy="350520"/>
          </a:xfrm>
          <a:prstGeom prst="rect">
            <a:avLst/>
          </a:prstGeom>
          <a:noFill/>
          <a:ln>
            <a:noFill/>
          </a:ln>
        </p:spPr>
        <p:txBody>
          <a:bodyPr anchorCtr="0" anchor="t" bIns="46225" lIns="92475" spcFirstLastPara="1" rIns="92475" wrap="square" tIns="46225">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5196569" y="0"/>
            <a:ext cx="3975471" cy="350520"/>
          </a:xfrm>
          <a:prstGeom prst="rect">
            <a:avLst/>
          </a:prstGeom>
          <a:noFill/>
          <a:ln>
            <a:noFill/>
          </a:ln>
        </p:spPr>
        <p:txBody>
          <a:bodyPr anchorCtr="0" anchor="t" bIns="46225" lIns="92475" spcFirstLastPara="1" rIns="92475" wrap="square" tIns="46225">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7417" y="3329940"/>
            <a:ext cx="7339330" cy="3154680"/>
          </a:xfrm>
          <a:prstGeom prst="rect">
            <a:avLst/>
          </a:prstGeom>
          <a:noFill/>
          <a:ln>
            <a:noFill/>
          </a:ln>
        </p:spPr>
        <p:txBody>
          <a:bodyPr anchorCtr="0" anchor="t" bIns="46225" lIns="92475" spcFirstLastPara="1" rIns="92475" wrap="square" tIns="46225">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658664"/>
            <a:ext cx="3975471" cy="350520"/>
          </a:xfrm>
          <a:prstGeom prst="rect">
            <a:avLst/>
          </a:prstGeom>
          <a:noFill/>
          <a:ln>
            <a:noFill/>
          </a:ln>
        </p:spPr>
        <p:txBody>
          <a:bodyPr anchorCtr="0" anchor="b" bIns="46225" lIns="92475" spcFirstLastPara="1" rIns="92475" wrap="square" tIns="46225">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5196569" y="6658664"/>
            <a:ext cx="3975471" cy="350520"/>
          </a:xfrm>
          <a:prstGeom prst="rect">
            <a:avLst/>
          </a:prstGeom>
          <a:noFill/>
          <a:ln>
            <a:noFill/>
          </a:ln>
        </p:spPr>
        <p:txBody>
          <a:bodyPr anchorCtr="0" anchor="b" bIns="46225" lIns="92475" spcFirstLastPara="1" rIns="92475" wrap="square" tIns="4622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9" name="Google Shape;79;p1:notes"/>
          <p:cNvSpPr txBox="1"/>
          <p:nvPr>
            <p:ph idx="1" type="body"/>
          </p:nvPr>
        </p:nvSpPr>
        <p:spPr>
          <a:xfrm>
            <a:off x="917417" y="3329940"/>
            <a:ext cx="7339330" cy="3154680"/>
          </a:xfrm>
          <a:prstGeom prst="rect">
            <a:avLst/>
          </a:prstGeom>
          <a:noFill/>
          <a:ln>
            <a:noFill/>
          </a:ln>
        </p:spPr>
        <p:txBody>
          <a:bodyPr anchorCtr="0" anchor="t" bIns="46225" lIns="92475" spcFirstLastPara="1" rIns="92475" wrap="square" tIns="462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192" name="Google Shape;192;p10: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05" name="Google Shape;205;p11: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2: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20" name="Google Shape;220;p12: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3: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28" name="Google Shape;228;p13: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4: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37" name="Google Shape;237;p14: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5: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47" name="Google Shape;247;p15: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6: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57" name="Google Shape;257;p16: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7: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67" name="Google Shape;267;p17: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8: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287" name="Google Shape;287;p18: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9: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06" name="Google Shape;306;p19: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87" name="Google Shape;87;p2: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0: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15" name="Google Shape;315;p20: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1: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24" name="Google Shape;324;p21: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2: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33" name="Google Shape;333;p22: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3: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50" name="Google Shape;350;p23: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4: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60" name="Google Shape;360;p24: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5: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70" name="Google Shape;370;p25: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6: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80" name="Google Shape;380;p26: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7: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390" name="Google Shape;390;p27: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8: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00" name="Google Shape;400;p28: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9: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10" name="Google Shape;410;p29: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105" name="Google Shape;105;p3: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0: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20" name="Google Shape;420;p30: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31: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30" name="Google Shape;430;p31: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32: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40" name="Google Shape;440;p32: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3: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49" name="Google Shape;449;p33: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34: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58" name="Google Shape;458;p34: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35: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66" name="Google Shape;466;p35: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36: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474" name="Google Shape;474;p36: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115" name="Google Shape;115;p4: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123" name="Google Shape;123;p5: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4" name="Google Shape;134;p6:notes"/>
          <p:cNvSpPr txBox="1"/>
          <p:nvPr>
            <p:ph idx="1" type="body"/>
          </p:nvPr>
        </p:nvSpPr>
        <p:spPr>
          <a:xfrm>
            <a:off x="917417" y="3329940"/>
            <a:ext cx="7339330" cy="3154680"/>
          </a:xfrm>
          <a:prstGeom prst="rect">
            <a:avLst/>
          </a:prstGeom>
          <a:noFill/>
          <a:ln>
            <a:noFill/>
          </a:ln>
        </p:spPr>
        <p:txBody>
          <a:bodyPr anchorCtr="0" anchor="t" bIns="46225" lIns="92475" spcFirstLastPara="1" rIns="92475" wrap="square" tIns="462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150" name="Google Shape;150;p7: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txBox="1"/>
          <p:nvPr>
            <p:ph idx="1" type="body"/>
          </p:nvPr>
        </p:nvSpPr>
        <p:spPr>
          <a:xfrm>
            <a:off x="917417" y="3329940"/>
            <a:ext cx="7339330" cy="3154680"/>
          </a:xfrm>
          <a:prstGeom prst="rect">
            <a:avLst/>
          </a:prstGeom>
        </p:spPr>
        <p:txBody>
          <a:bodyPr anchorCtr="0" anchor="t" bIns="46225" lIns="92475" spcFirstLastPara="1" rIns="92475" wrap="square" tIns="46225">
            <a:noAutofit/>
          </a:bodyPr>
          <a:lstStyle/>
          <a:p>
            <a:pPr indent="0" lvl="0" marL="0" rtl="0" algn="l">
              <a:spcBef>
                <a:spcPts val="360"/>
              </a:spcBef>
              <a:spcAft>
                <a:spcPts val="0"/>
              </a:spcAft>
              <a:buNone/>
            </a:pPr>
            <a:r>
              <a:t/>
            </a:r>
            <a:endParaRPr/>
          </a:p>
        </p:txBody>
      </p:sp>
      <p:sp>
        <p:nvSpPr>
          <p:cNvPr id="164" name="Google Shape;164;p8: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p:nvPr>
            <p:ph idx="2" type="sldImg"/>
          </p:nvPr>
        </p:nvSpPr>
        <p:spPr>
          <a:xfrm>
            <a:off x="2835275" y="525463"/>
            <a:ext cx="3503613" cy="2628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8" name="Google Shape;178;p9:notes"/>
          <p:cNvSpPr txBox="1"/>
          <p:nvPr>
            <p:ph idx="1" type="body"/>
          </p:nvPr>
        </p:nvSpPr>
        <p:spPr>
          <a:xfrm>
            <a:off x="917417" y="3329940"/>
            <a:ext cx="7339330" cy="3154680"/>
          </a:xfrm>
          <a:prstGeom prst="rect">
            <a:avLst/>
          </a:prstGeom>
          <a:noFill/>
          <a:ln>
            <a:noFill/>
          </a:ln>
        </p:spPr>
        <p:txBody>
          <a:bodyPr anchorCtr="0" anchor="t" bIns="46225" lIns="92475" spcFirstLastPara="1" rIns="92475" wrap="square" tIns="462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5.xml"/><Relationship Id="rId3" Type="http://schemas.openxmlformats.org/officeDocument/2006/relationships/slide" Target="/ppt/slides/slide12.xml"/><Relationship Id="rId4" Type="http://schemas.openxmlformats.org/officeDocument/2006/relationships/slide" Target="/ppt/slides/slide16.xml"/><Relationship Id="rId5" Type="http://schemas.openxmlformats.org/officeDocument/2006/relationships/slide" Target="/ppt/slides/slide2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5.xml"/><Relationship Id="rId3" Type="http://schemas.openxmlformats.org/officeDocument/2006/relationships/slide" Target="/ppt/slides/slide12.xml"/><Relationship Id="rId4" Type="http://schemas.openxmlformats.org/officeDocument/2006/relationships/slide" Target="/ppt/slides/slide16.xml"/><Relationship Id="rId5" Type="http://schemas.openxmlformats.org/officeDocument/2006/relationships/slide" Target="/ppt/slides/slide2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5.xml"/><Relationship Id="rId3" Type="http://schemas.openxmlformats.org/officeDocument/2006/relationships/slide" Target="/ppt/slides/slide12.xml"/><Relationship Id="rId4" Type="http://schemas.openxmlformats.org/officeDocument/2006/relationships/slide" Target="/ppt/slides/slide16.xml"/><Relationship Id="rId5" Type="http://schemas.openxmlformats.org/officeDocument/2006/relationships/slide" Target="/ppt/slides/slide2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5.xml"/><Relationship Id="rId3" Type="http://schemas.openxmlformats.org/officeDocument/2006/relationships/slide" Target="/ppt/slides/slide12.xml"/><Relationship Id="rId4" Type="http://schemas.openxmlformats.org/officeDocument/2006/relationships/slide" Target="/ppt/slides/slide16.xml"/><Relationship Id="rId5" Type="http://schemas.openxmlformats.org/officeDocument/2006/relationships/slide" Target="/ppt/slides/slide2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5.xml"/><Relationship Id="rId3" Type="http://schemas.openxmlformats.org/officeDocument/2006/relationships/slide" Target="/ppt/slides/slide12.xml"/><Relationship Id="rId4" Type="http://schemas.openxmlformats.org/officeDocument/2006/relationships/slide" Target="/ppt/slides/slide16.xml"/><Relationship Id="rId5" Type="http://schemas.openxmlformats.org/officeDocument/2006/relationships/slide" Target="/ppt/slides/slide2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howMasterSp="0">
  <p:cSld name="Title">
    <p:spTree>
      <p:nvGrpSpPr>
        <p:cNvPr id="13" name="Shape 13"/>
        <p:cNvGrpSpPr/>
        <p:nvPr/>
      </p:nvGrpSpPr>
      <p:grpSpPr>
        <a:xfrm>
          <a:off x="0" y="0"/>
          <a:ext cx="0" cy="0"/>
          <a:chOff x="0" y="0"/>
          <a:chExt cx="0" cy="0"/>
        </a:xfrm>
      </p:grpSpPr>
      <p:sp>
        <p:nvSpPr>
          <p:cNvPr id="14" name="Google Shape;14;p2"/>
          <p:cNvSpPr/>
          <p:nvPr/>
        </p:nvSpPr>
        <p:spPr>
          <a:xfrm>
            <a:off x="0" y="609600"/>
            <a:ext cx="9144000" cy="266700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5" name="Google Shape;15;p2"/>
          <p:cNvSpPr txBox="1"/>
          <p:nvPr>
            <p:ph type="title"/>
          </p:nvPr>
        </p:nvSpPr>
        <p:spPr>
          <a:xfrm>
            <a:off x="0" y="609600"/>
            <a:ext cx="9144000" cy="6096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3600" u="none" cap="none" strike="noStrike">
                <a:solidFill>
                  <a:srgbClr val="1D2D46"/>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9pPr>
          </a:lstStyle>
          <a:p/>
        </p:txBody>
      </p:sp>
      <p:sp>
        <p:nvSpPr>
          <p:cNvPr id="16" name="Google Shape;16;p2"/>
          <p:cNvSpPr txBox="1"/>
          <p:nvPr/>
        </p:nvSpPr>
        <p:spPr>
          <a:xfrm>
            <a:off x="990600" y="1219200"/>
            <a:ext cx="335280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rgbClr val="1D2D46"/>
                </a:solidFill>
                <a:latin typeface="Calibri"/>
                <a:ea typeface="Calibri"/>
                <a:cs typeface="Calibri"/>
                <a:sym typeface="Calibri"/>
              </a:rPr>
              <a:t>Schedule</a:t>
            </a:r>
            <a:endParaRPr/>
          </a:p>
        </p:txBody>
      </p:sp>
      <p:sp>
        <p:nvSpPr>
          <p:cNvPr id="17" name="Google Shape;17;p2"/>
          <p:cNvSpPr txBox="1"/>
          <p:nvPr/>
        </p:nvSpPr>
        <p:spPr>
          <a:xfrm>
            <a:off x="4648200" y="1219200"/>
            <a:ext cx="335280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rgbClr val="1D2D46"/>
                </a:solidFill>
                <a:latin typeface="Calibri"/>
                <a:ea typeface="Calibri"/>
                <a:cs typeface="Calibri"/>
                <a:sym typeface="Calibri"/>
              </a:rPr>
              <a:t>Today's Plan</a:t>
            </a:r>
            <a:endParaRPr b="1" i="0" sz="2000" u="none" cap="none" strike="noStrike">
              <a:solidFill>
                <a:srgbClr val="1D2D46"/>
              </a:solidFill>
              <a:latin typeface="Calibri"/>
              <a:ea typeface="Calibri"/>
              <a:cs typeface="Calibri"/>
              <a:sym typeface="Calibri"/>
            </a:endParaRPr>
          </a:p>
        </p:txBody>
      </p:sp>
      <p:sp>
        <p:nvSpPr>
          <p:cNvPr id="18" name="Google Shape;18;p2"/>
          <p:cNvSpPr txBox="1"/>
          <p:nvPr>
            <p:ph idx="1" type="body"/>
          </p:nvPr>
        </p:nvSpPr>
        <p:spPr>
          <a:xfrm>
            <a:off x="990600" y="1600200"/>
            <a:ext cx="3352800" cy="1524000"/>
          </a:xfrm>
          <a:prstGeom prst="rect">
            <a:avLst/>
          </a:prstGeom>
          <a:noFill/>
          <a:ln>
            <a:noFill/>
          </a:ln>
        </p:spPr>
        <p:txBody>
          <a:bodyPr anchorCtr="0" anchor="t" bIns="45700" lIns="91425" spcFirstLastPara="1" rIns="91425" wrap="square" tIns="45700">
            <a:noAutofit/>
          </a:bodyPr>
          <a:lstStyle>
            <a:lvl1pPr indent="-330200" lvl="0" marL="457200" algn="l">
              <a:spcBef>
                <a:spcPts val="0"/>
              </a:spcBef>
              <a:spcAft>
                <a:spcPts val="0"/>
              </a:spcAft>
              <a:buSzPts val="1600"/>
              <a:buChar char="•"/>
              <a:defRPr sz="1600">
                <a:solidFill>
                  <a:srgbClr val="3C5775"/>
                </a:solidFill>
              </a:defRPr>
            </a:lvl1pPr>
            <a:lvl2pPr indent="-317500" lvl="1" marL="914400" algn="l">
              <a:spcBef>
                <a:spcPts val="0"/>
              </a:spcBef>
              <a:spcAft>
                <a:spcPts val="0"/>
              </a:spcAft>
              <a:buSzPts val="1400"/>
              <a:buChar char="•"/>
              <a:defRPr sz="1400">
                <a:solidFill>
                  <a:srgbClr val="3C5775"/>
                </a:solidFill>
              </a:defRPr>
            </a:lvl2pPr>
            <a:lvl3pPr indent="-280987" lvl="2" marL="1371600" algn="l">
              <a:spcBef>
                <a:spcPts val="0"/>
              </a:spcBef>
              <a:spcAft>
                <a:spcPts val="0"/>
              </a:spcAft>
              <a:buClr>
                <a:srgbClr val="3C5775"/>
              </a:buClr>
              <a:buSzPts val="825"/>
              <a:buFont typeface="Calibri"/>
              <a:buChar char="•"/>
              <a:defRPr sz="1100">
                <a:solidFill>
                  <a:srgbClr val="3C5775"/>
                </a:solidFill>
              </a:defRPr>
            </a:lvl3pPr>
            <a:lvl4pPr indent="-228600" lvl="3" marL="1828800" algn="l">
              <a:spcBef>
                <a:spcPts val="0"/>
              </a:spcBef>
              <a:spcAft>
                <a:spcPts val="0"/>
              </a:spcAft>
              <a:buClr>
                <a:srgbClr val="3C5775"/>
              </a:buClr>
              <a:buSzPts val="1050"/>
              <a:buFont typeface="Consolas"/>
              <a:buNone/>
              <a:defRPr sz="1050">
                <a:solidFill>
                  <a:srgbClr val="3C5775"/>
                </a:solidFill>
              </a:defRPr>
            </a:lvl4pPr>
            <a:lvl5pPr indent="-228600" lvl="4" marL="2286000" algn="l">
              <a:spcBef>
                <a:spcPts val="0"/>
              </a:spcBef>
              <a:spcAft>
                <a:spcPts val="0"/>
              </a:spcAft>
              <a:buClr>
                <a:srgbClr val="3C5775"/>
              </a:buClr>
              <a:buSzPts val="1050"/>
              <a:buFont typeface="Consolas"/>
              <a:buNone/>
              <a:defRPr sz="1050">
                <a:solidFill>
                  <a:srgbClr val="3C5775"/>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2"/>
          <p:cNvSpPr txBox="1"/>
          <p:nvPr>
            <p:ph idx="2" type="body"/>
          </p:nvPr>
        </p:nvSpPr>
        <p:spPr>
          <a:xfrm>
            <a:off x="4648200" y="1600200"/>
            <a:ext cx="3352800" cy="1524000"/>
          </a:xfrm>
          <a:prstGeom prst="rect">
            <a:avLst/>
          </a:prstGeom>
          <a:noFill/>
          <a:ln>
            <a:noFill/>
          </a:ln>
        </p:spPr>
        <p:txBody>
          <a:bodyPr anchorCtr="0" anchor="t" bIns="45700" lIns="91425" spcFirstLastPara="1" rIns="91425" wrap="square" tIns="45700">
            <a:noAutofit/>
          </a:bodyPr>
          <a:lstStyle>
            <a:lvl1pPr indent="-330200" lvl="0" marL="457200" algn="l">
              <a:spcBef>
                <a:spcPts val="0"/>
              </a:spcBef>
              <a:spcAft>
                <a:spcPts val="0"/>
              </a:spcAft>
              <a:buSzPts val="1600"/>
              <a:buChar char="•"/>
              <a:defRPr sz="1600">
                <a:solidFill>
                  <a:srgbClr val="3C5775"/>
                </a:solidFill>
              </a:defRPr>
            </a:lvl1pPr>
            <a:lvl2pPr indent="-317500" lvl="1" marL="914400" algn="l">
              <a:spcBef>
                <a:spcPts val="0"/>
              </a:spcBef>
              <a:spcAft>
                <a:spcPts val="0"/>
              </a:spcAft>
              <a:buSzPts val="1400"/>
              <a:buChar char="•"/>
              <a:defRPr sz="1400">
                <a:solidFill>
                  <a:srgbClr val="3C5775"/>
                </a:solidFill>
              </a:defRPr>
            </a:lvl2pPr>
            <a:lvl3pPr indent="-280987" lvl="2" marL="1371600" algn="l">
              <a:spcBef>
                <a:spcPts val="0"/>
              </a:spcBef>
              <a:spcAft>
                <a:spcPts val="0"/>
              </a:spcAft>
              <a:buClr>
                <a:srgbClr val="3C5775"/>
              </a:buClr>
              <a:buSzPts val="825"/>
              <a:buFont typeface="Calibri"/>
              <a:buChar char="•"/>
              <a:defRPr sz="1100">
                <a:solidFill>
                  <a:srgbClr val="3C5775"/>
                </a:solidFill>
              </a:defRPr>
            </a:lvl3pPr>
            <a:lvl4pPr indent="-228600" lvl="3" marL="1828800" algn="l">
              <a:spcBef>
                <a:spcPts val="0"/>
              </a:spcBef>
              <a:spcAft>
                <a:spcPts val="0"/>
              </a:spcAft>
              <a:buClr>
                <a:srgbClr val="3C5775"/>
              </a:buClr>
              <a:buSzPts val="1050"/>
              <a:buFont typeface="Consolas"/>
              <a:buNone/>
              <a:defRPr sz="1050">
                <a:solidFill>
                  <a:srgbClr val="3C5775"/>
                </a:solidFill>
              </a:defRPr>
            </a:lvl4pPr>
            <a:lvl5pPr indent="-228600" lvl="4" marL="2286000" algn="l">
              <a:spcBef>
                <a:spcPts val="0"/>
              </a:spcBef>
              <a:spcAft>
                <a:spcPts val="0"/>
              </a:spcAft>
              <a:buClr>
                <a:srgbClr val="3C5775"/>
              </a:buClr>
              <a:buSzPts val="1050"/>
              <a:buFont typeface="Consolas"/>
              <a:buNone/>
              <a:defRPr sz="1050">
                <a:solidFill>
                  <a:srgbClr val="3C5775"/>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blank">
  <p:cSld name="Standard blank">
    <p:spTree>
      <p:nvGrpSpPr>
        <p:cNvPr id="20" name="Shape 20"/>
        <p:cNvGrpSpPr/>
        <p:nvPr/>
      </p:nvGrpSpPr>
      <p:grpSpPr>
        <a:xfrm>
          <a:off x="0" y="0"/>
          <a:ext cx="0" cy="0"/>
          <a:chOff x="0" y="0"/>
          <a:chExt cx="0" cy="0"/>
        </a:xfrm>
      </p:grpSpPr>
      <p:sp>
        <p:nvSpPr>
          <p:cNvPr id="21" name="Google Shape;21;p3"/>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b="0" i="0" sz="12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1200" u="none" cap="none" strike="noStrike">
                <a:solidFill>
                  <a:schemeClr val="lt1"/>
                </a:solidFill>
                <a:latin typeface="Arial"/>
                <a:ea typeface="Arial"/>
                <a:cs typeface="Arial"/>
                <a:sym typeface="Arial"/>
              </a:defRPr>
            </a:lvl2pPr>
            <a:lvl3pPr indent="0" lvl="2" marL="0" marR="0" rtl="0" algn="ctr">
              <a:spcBef>
                <a:spcPts val="0"/>
              </a:spcBef>
              <a:spcAft>
                <a:spcPts val="0"/>
              </a:spcAft>
              <a:buNone/>
              <a:defRPr b="0" i="0" sz="1200" u="none" cap="none" strike="noStrike">
                <a:solidFill>
                  <a:schemeClr val="lt1"/>
                </a:solidFill>
                <a:latin typeface="Arial"/>
                <a:ea typeface="Arial"/>
                <a:cs typeface="Arial"/>
                <a:sym typeface="Arial"/>
              </a:defRPr>
            </a:lvl3pPr>
            <a:lvl4pPr indent="0" lvl="3" marL="0" marR="0" rtl="0" algn="ctr">
              <a:spcBef>
                <a:spcPts val="0"/>
              </a:spcBef>
              <a:spcAft>
                <a:spcPts val="0"/>
              </a:spcAft>
              <a:buNone/>
              <a:defRPr b="0" i="0" sz="1200" u="none" cap="none" strike="noStrike">
                <a:solidFill>
                  <a:schemeClr val="lt1"/>
                </a:solidFill>
                <a:latin typeface="Arial"/>
                <a:ea typeface="Arial"/>
                <a:cs typeface="Arial"/>
                <a:sym typeface="Arial"/>
              </a:defRPr>
            </a:lvl4pPr>
            <a:lvl5pPr indent="0" lvl="4" marL="0" marR="0" rtl="0" algn="ctr">
              <a:spcBef>
                <a:spcPts val="0"/>
              </a:spcBef>
              <a:spcAft>
                <a:spcPts val="0"/>
              </a:spcAft>
              <a:buNone/>
              <a:defRPr b="0" i="0" sz="1200" u="none" cap="none" strike="noStrike">
                <a:solidFill>
                  <a:schemeClr val="lt1"/>
                </a:solidFill>
                <a:latin typeface="Arial"/>
                <a:ea typeface="Arial"/>
                <a:cs typeface="Arial"/>
                <a:sym typeface="Arial"/>
              </a:defRPr>
            </a:lvl5pPr>
            <a:lvl6pPr indent="0" lvl="5" marL="0" marR="0" rtl="0" algn="ctr">
              <a:spcBef>
                <a:spcPts val="0"/>
              </a:spcBef>
              <a:spcAft>
                <a:spcPts val="0"/>
              </a:spcAft>
              <a:buNone/>
              <a:defRPr b="0" i="0" sz="1200" u="none" cap="none" strike="noStrike">
                <a:solidFill>
                  <a:schemeClr val="lt1"/>
                </a:solidFill>
                <a:latin typeface="Arial"/>
                <a:ea typeface="Arial"/>
                <a:cs typeface="Arial"/>
                <a:sym typeface="Arial"/>
              </a:defRPr>
            </a:lvl6pPr>
            <a:lvl7pPr indent="0" lvl="6" marL="0" marR="0" rtl="0" algn="ctr">
              <a:spcBef>
                <a:spcPts val="0"/>
              </a:spcBef>
              <a:spcAft>
                <a:spcPts val="0"/>
              </a:spcAft>
              <a:buNone/>
              <a:defRPr b="0" i="0" sz="1200" u="none" cap="none" strike="noStrike">
                <a:solidFill>
                  <a:schemeClr val="lt1"/>
                </a:solidFill>
                <a:latin typeface="Arial"/>
                <a:ea typeface="Arial"/>
                <a:cs typeface="Arial"/>
                <a:sym typeface="Arial"/>
              </a:defRPr>
            </a:lvl7pPr>
            <a:lvl8pPr indent="0" lvl="7" marL="0" marR="0" rtl="0" algn="ctr">
              <a:spcBef>
                <a:spcPts val="0"/>
              </a:spcBef>
              <a:spcAft>
                <a:spcPts val="0"/>
              </a:spcAft>
              <a:buNone/>
              <a:defRPr b="0" i="0" sz="1200" u="none" cap="none" strike="noStrike">
                <a:solidFill>
                  <a:schemeClr val="lt1"/>
                </a:solidFill>
                <a:latin typeface="Arial"/>
                <a:ea typeface="Arial"/>
                <a:cs typeface="Arial"/>
                <a:sym typeface="Arial"/>
              </a:defRPr>
            </a:lvl8pPr>
            <a:lvl9pPr indent="0" lvl="8" marL="0" marR="0" rtl="0" algn="ctr">
              <a:spcBef>
                <a:spcPts val="0"/>
              </a:spcBef>
              <a:spcAft>
                <a:spcPts val="0"/>
              </a:spcAft>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2" name="Google Shape;22;p3"/>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SzPts val="1400"/>
              <a:buNone/>
              <a:defRPr b="0" i="0" sz="32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9pPr>
          </a:lstStyle>
          <a:p/>
        </p:txBody>
      </p:sp>
      <p:sp>
        <p:nvSpPr>
          <p:cNvPr id="23" name="Google Shape;23;p3">
            <a:hlinkClick action="ppaction://hlinksldjump" r:id="rId2"/>
          </p:cNvPr>
          <p:cNvSpPr txBox="1"/>
          <p:nvPr/>
        </p:nvSpPr>
        <p:spPr>
          <a:xfrm>
            <a:off x="1295400" y="609600"/>
            <a:ext cx="77091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Content</a:t>
            </a:r>
            <a:endParaRPr b="0" i="0" sz="1600" u="none" cap="none" strike="noStrike">
              <a:solidFill>
                <a:schemeClr val="lt1"/>
              </a:solidFill>
              <a:latin typeface="Calibri"/>
              <a:ea typeface="Calibri"/>
              <a:cs typeface="Calibri"/>
              <a:sym typeface="Calibri"/>
            </a:endParaRPr>
          </a:p>
        </p:txBody>
      </p:sp>
      <p:sp>
        <p:nvSpPr>
          <p:cNvPr id="24" name="Google Shape;24;p3">
            <a:hlinkClick action="ppaction://hlinksldjump" r:id="rId3"/>
          </p:cNvPr>
          <p:cNvSpPr txBox="1"/>
          <p:nvPr/>
        </p:nvSpPr>
        <p:spPr>
          <a:xfrm>
            <a:off x="3181509" y="609600"/>
            <a:ext cx="87389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Examples</a:t>
            </a:r>
            <a:endParaRPr b="0" i="0" sz="1600" u="none" cap="none" strike="noStrike">
              <a:solidFill>
                <a:schemeClr val="lt1"/>
              </a:solidFill>
              <a:latin typeface="Calibri"/>
              <a:ea typeface="Calibri"/>
              <a:cs typeface="Calibri"/>
              <a:sym typeface="Calibri"/>
            </a:endParaRPr>
          </a:p>
        </p:txBody>
      </p:sp>
      <p:sp>
        <p:nvSpPr>
          <p:cNvPr id="25" name="Google Shape;25;p3">
            <a:hlinkClick action="ppaction://hlinksldjump" r:id="rId4"/>
          </p:cNvPr>
          <p:cNvSpPr txBox="1"/>
          <p:nvPr/>
        </p:nvSpPr>
        <p:spPr>
          <a:xfrm>
            <a:off x="5170595" y="609600"/>
            <a:ext cx="84414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Exercises</a:t>
            </a:r>
            <a:endParaRPr b="0" i="0" sz="1600" u="none" cap="none" strike="noStrike">
              <a:solidFill>
                <a:schemeClr val="lt1"/>
              </a:solidFill>
              <a:latin typeface="Calibri"/>
              <a:ea typeface="Calibri"/>
              <a:cs typeface="Calibri"/>
              <a:sym typeface="Calibri"/>
            </a:endParaRPr>
          </a:p>
        </p:txBody>
      </p:sp>
      <p:sp>
        <p:nvSpPr>
          <p:cNvPr id="26" name="Google Shape;26;p3">
            <a:hlinkClick action="ppaction://hlinksldjump" r:id="rId5"/>
          </p:cNvPr>
          <p:cNvSpPr txBox="1"/>
          <p:nvPr/>
        </p:nvSpPr>
        <p:spPr>
          <a:xfrm>
            <a:off x="7129928" y="609600"/>
            <a:ext cx="87107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Problems</a:t>
            </a:r>
            <a:endParaRPr b="0" i="0" sz="1600" u="none" cap="none" strike="noStrike">
              <a:solidFill>
                <a:schemeClr val="lt1"/>
              </a:solidFill>
              <a:latin typeface="Calibri"/>
              <a:ea typeface="Calibri"/>
              <a:cs typeface="Calibri"/>
              <a:sym typeface="Calibri"/>
            </a:endParaRPr>
          </a:p>
        </p:txBody>
      </p:sp>
      <p:sp>
        <p:nvSpPr>
          <p:cNvPr id="27" name="Google Shape;27;p3"/>
          <p:cNvSpPr txBox="1"/>
          <p:nvPr>
            <p:ph idx="1"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050"/>
              <a:buNone/>
              <a:defRPr sz="1050">
                <a:solidFill>
                  <a:schemeClr val="lt1"/>
                </a:solidFill>
              </a:defRPr>
            </a:lvl1pPr>
            <a:lvl2pPr indent="-292100" lvl="1" marL="914400" algn="l">
              <a:spcBef>
                <a:spcPts val="200"/>
              </a:spcBef>
              <a:spcAft>
                <a:spcPts val="0"/>
              </a:spcAft>
              <a:buSzPts val="1000"/>
              <a:buChar char="•"/>
              <a:defRPr sz="1000">
                <a:solidFill>
                  <a:schemeClr val="lt1"/>
                </a:solidFill>
              </a:defRPr>
            </a:lvl2pPr>
            <a:lvl3pPr indent="-276225" lvl="2" marL="1371600" algn="l">
              <a:spcBef>
                <a:spcPts val="200"/>
              </a:spcBef>
              <a:spcAft>
                <a:spcPts val="0"/>
              </a:spcAft>
              <a:buClr>
                <a:schemeClr val="lt1"/>
              </a:buClr>
              <a:buSzPts val="750"/>
              <a:buFont typeface="Calibri"/>
              <a:buChar char="•"/>
              <a:defRPr sz="1000">
                <a:solidFill>
                  <a:schemeClr val="lt1"/>
                </a:solidFill>
              </a:defRPr>
            </a:lvl3pPr>
            <a:lvl4pPr indent="-292100" lvl="3" marL="1828800" algn="l">
              <a:spcBef>
                <a:spcPts val="0"/>
              </a:spcBef>
              <a:spcAft>
                <a:spcPts val="0"/>
              </a:spcAft>
              <a:buClr>
                <a:schemeClr val="lt1"/>
              </a:buClr>
              <a:buSzPts val="1000"/>
              <a:buFont typeface="Arial"/>
              <a:buChar char="•"/>
              <a:defRPr sz="1000">
                <a:solidFill>
                  <a:schemeClr val="lt1"/>
                </a:solidFill>
              </a:defRPr>
            </a:lvl4pPr>
            <a:lvl5pPr indent="-292100" lvl="4" marL="2286000" algn="l">
              <a:spcBef>
                <a:spcPts val="0"/>
              </a:spcBef>
              <a:spcAft>
                <a:spcPts val="0"/>
              </a:spcAft>
              <a:buClr>
                <a:schemeClr val="lt1"/>
              </a:buClr>
              <a:buSzPts val="1000"/>
              <a:buFont typeface="Arial"/>
              <a:buChar char="•"/>
              <a:defRPr sz="1000">
                <a:solidFill>
                  <a:schemeClr val="lt1"/>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with Placeholder">
  <p:cSld name="Standard with Placeholder">
    <p:spTree>
      <p:nvGrpSpPr>
        <p:cNvPr id="28" name="Shape 28"/>
        <p:cNvGrpSpPr/>
        <p:nvPr/>
      </p:nvGrpSpPr>
      <p:grpSpPr>
        <a:xfrm>
          <a:off x="0" y="0"/>
          <a:ext cx="0" cy="0"/>
          <a:chOff x="0" y="0"/>
          <a:chExt cx="0" cy="0"/>
        </a:xfrm>
      </p:grpSpPr>
      <p:sp>
        <p:nvSpPr>
          <p:cNvPr id="29" name="Google Shape;29;p4"/>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lvl1pPr indent="-381000" lvl="0" marL="457200" algn="l">
              <a:spcBef>
                <a:spcPts val="2400"/>
              </a:spcBef>
              <a:spcAft>
                <a:spcPts val="0"/>
              </a:spcAft>
              <a:buSzPts val="2400"/>
              <a:buChar char="•"/>
              <a:defRPr>
                <a:solidFill>
                  <a:srgbClr val="1D2D46"/>
                </a:solidFill>
              </a:defRPr>
            </a:lvl1pPr>
            <a:lvl2pPr indent="-355600" lvl="1" marL="914400" algn="l">
              <a:spcBef>
                <a:spcPts val="400"/>
              </a:spcBef>
              <a:spcAft>
                <a:spcPts val="0"/>
              </a:spcAft>
              <a:buSzPts val="2000"/>
              <a:buChar char="•"/>
              <a:defRPr>
                <a:solidFill>
                  <a:srgbClr val="1D2D46"/>
                </a:solidFill>
              </a:defRPr>
            </a:lvl2pPr>
            <a:lvl3pPr indent="-304800" lvl="2" marL="1371600" algn="l">
              <a:spcBef>
                <a:spcPts val="320"/>
              </a:spcBef>
              <a:spcAft>
                <a:spcPts val="0"/>
              </a:spcAft>
              <a:buClr>
                <a:srgbClr val="1D2D46"/>
              </a:buClr>
              <a:buSzPts val="1200"/>
              <a:buFont typeface="Calibri"/>
              <a:buChar char="•"/>
              <a:defRPr sz="1600">
                <a:solidFill>
                  <a:srgbClr val="1D2D46"/>
                </a:solidFill>
              </a:defRPr>
            </a:lvl3pPr>
            <a:lvl4pPr indent="-228600" lvl="3" marL="1828800" algn="l">
              <a:spcBef>
                <a:spcPts val="0"/>
              </a:spcBef>
              <a:spcAft>
                <a:spcPts val="0"/>
              </a:spcAft>
              <a:buClr>
                <a:srgbClr val="1D2D46"/>
              </a:buClr>
              <a:buSzPts val="1400"/>
              <a:buFont typeface="Consolas"/>
              <a:buNone/>
              <a:defRPr>
                <a:solidFill>
                  <a:srgbClr val="1D2D46"/>
                </a:solidFill>
              </a:defRPr>
            </a:lvl4pPr>
            <a:lvl5pPr indent="-228600" lvl="4" marL="2286000" algn="l">
              <a:spcBef>
                <a:spcPts val="0"/>
              </a:spcBef>
              <a:spcAft>
                <a:spcPts val="0"/>
              </a:spcAft>
              <a:buClr>
                <a:srgbClr val="1D2D46"/>
              </a:buClr>
              <a:buSzPts val="1400"/>
              <a:buFont typeface="Consolas"/>
              <a:buNone/>
              <a:defRPr>
                <a:solidFill>
                  <a:srgbClr val="1D2D46"/>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4"/>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sz="1200">
                <a:solidFill>
                  <a:schemeClr val="lt1"/>
                </a:solidFill>
                <a:latin typeface="Arial"/>
                <a:ea typeface="Arial"/>
                <a:cs typeface="Arial"/>
                <a:sym typeface="Arial"/>
              </a:defRPr>
            </a:lvl1pPr>
            <a:lvl2pPr indent="0" lvl="1" marL="0" marR="0" rtl="0" algn="ctr">
              <a:spcBef>
                <a:spcPts val="0"/>
              </a:spcBef>
              <a:spcAft>
                <a:spcPts val="0"/>
              </a:spcAft>
              <a:buNone/>
              <a:defRPr sz="1200">
                <a:solidFill>
                  <a:schemeClr val="lt1"/>
                </a:solidFill>
                <a:latin typeface="Arial"/>
                <a:ea typeface="Arial"/>
                <a:cs typeface="Arial"/>
                <a:sym typeface="Arial"/>
              </a:defRPr>
            </a:lvl2pPr>
            <a:lvl3pPr indent="0" lvl="2" marL="0" marR="0" rtl="0" algn="ctr">
              <a:spcBef>
                <a:spcPts val="0"/>
              </a:spcBef>
              <a:spcAft>
                <a:spcPts val="0"/>
              </a:spcAft>
              <a:buNone/>
              <a:defRPr sz="1200">
                <a:solidFill>
                  <a:schemeClr val="lt1"/>
                </a:solidFill>
                <a:latin typeface="Arial"/>
                <a:ea typeface="Arial"/>
                <a:cs typeface="Arial"/>
                <a:sym typeface="Arial"/>
              </a:defRPr>
            </a:lvl3pPr>
            <a:lvl4pPr indent="0" lvl="3" marL="0" marR="0" rtl="0" algn="ctr">
              <a:spcBef>
                <a:spcPts val="0"/>
              </a:spcBef>
              <a:spcAft>
                <a:spcPts val="0"/>
              </a:spcAft>
              <a:buNone/>
              <a:defRPr sz="1200">
                <a:solidFill>
                  <a:schemeClr val="lt1"/>
                </a:solidFill>
                <a:latin typeface="Arial"/>
                <a:ea typeface="Arial"/>
                <a:cs typeface="Arial"/>
                <a:sym typeface="Arial"/>
              </a:defRPr>
            </a:lvl4pPr>
            <a:lvl5pPr indent="0" lvl="4" marL="0" marR="0" rtl="0" algn="ctr">
              <a:spcBef>
                <a:spcPts val="0"/>
              </a:spcBef>
              <a:spcAft>
                <a:spcPts val="0"/>
              </a:spcAft>
              <a:buNone/>
              <a:defRPr sz="1200">
                <a:solidFill>
                  <a:schemeClr val="lt1"/>
                </a:solidFill>
                <a:latin typeface="Arial"/>
                <a:ea typeface="Arial"/>
                <a:cs typeface="Arial"/>
                <a:sym typeface="Arial"/>
              </a:defRPr>
            </a:lvl5pPr>
            <a:lvl6pPr indent="0" lvl="5" marL="0" marR="0" rtl="0" algn="ctr">
              <a:spcBef>
                <a:spcPts val="0"/>
              </a:spcBef>
              <a:spcAft>
                <a:spcPts val="0"/>
              </a:spcAft>
              <a:buNone/>
              <a:defRPr sz="1200">
                <a:solidFill>
                  <a:schemeClr val="lt1"/>
                </a:solidFill>
                <a:latin typeface="Arial"/>
                <a:ea typeface="Arial"/>
                <a:cs typeface="Arial"/>
                <a:sym typeface="Arial"/>
              </a:defRPr>
            </a:lvl6pPr>
            <a:lvl7pPr indent="0" lvl="6" marL="0" marR="0" rtl="0" algn="ctr">
              <a:spcBef>
                <a:spcPts val="0"/>
              </a:spcBef>
              <a:spcAft>
                <a:spcPts val="0"/>
              </a:spcAft>
              <a:buNone/>
              <a:defRPr sz="1200">
                <a:solidFill>
                  <a:schemeClr val="lt1"/>
                </a:solidFill>
                <a:latin typeface="Arial"/>
                <a:ea typeface="Arial"/>
                <a:cs typeface="Arial"/>
                <a:sym typeface="Arial"/>
              </a:defRPr>
            </a:lvl7pPr>
            <a:lvl8pPr indent="0" lvl="7" marL="0" marR="0" rtl="0" algn="ctr">
              <a:spcBef>
                <a:spcPts val="0"/>
              </a:spcBef>
              <a:spcAft>
                <a:spcPts val="0"/>
              </a:spcAft>
              <a:buNone/>
              <a:defRPr sz="1200">
                <a:solidFill>
                  <a:schemeClr val="lt1"/>
                </a:solidFill>
                <a:latin typeface="Arial"/>
                <a:ea typeface="Arial"/>
                <a:cs typeface="Arial"/>
                <a:sym typeface="Arial"/>
              </a:defRPr>
            </a:lvl8pPr>
            <a:lvl9pPr indent="0" lvl="8" marL="0" marR="0" rtl="0" algn="ctr">
              <a:spcBef>
                <a:spcPts val="0"/>
              </a:spcBef>
              <a:spcAft>
                <a:spcPts val="0"/>
              </a:spcAft>
              <a:buNone/>
              <a:defRPr sz="1200">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31" name="Google Shape;31;p4"/>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SzPts val="1400"/>
              <a:buNone/>
              <a:defRPr b="0" i="0" sz="32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9pPr>
          </a:lstStyle>
          <a:p/>
        </p:txBody>
      </p:sp>
      <p:sp>
        <p:nvSpPr>
          <p:cNvPr id="32" name="Google Shape;32;p4">
            <a:hlinkClick action="ppaction://hlinksldjump" r:id="rId2"/>
          </p:cNvPr>
          <p:cNvSpPr txBox="1"/>
          <p:nvPr/>
        </p:nvSpPr>
        <p:spPr>
          <a:xfrm>
            <a:off x="1295400" y="609600"/>
            <a:ext cx="77091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Content</a:t>
            </a:r>
            <a:endParaRPr sz="1600">
              <a:solidFill>
                <a:schemeClr val="lt1"/>
              </a:solidFill>
              <a:latin typeface="Calibri"/>
              <a:ea typeface="Calibri"/>
              <a:cs typeface="Calibri"/>
              <a:sym typeface="Calibri"/>
            </a:endParaRPr>
          </a:p>
        </p:txBody>
      </p:sp>
      <p:sp>
        <p:nvSpPr>
          <p:cNvPr id="33" name="Google Shape;33;p4">
            <a:hlinkClick action="ppaction://hlinksldjump" r:id="rId3"/>
          </p:cNvPr>
          <p:cNvSpPr txBox="1"/>
          <p:nvPr/>
        </p:nvSpPr>
        <p:spPr>
          <a:xfrm>
            <a:off x="3181509" y="609600"/>
            <a:ext cx="87389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Examples</a:t>
            </a:r>
            <a:endParaRPr sz="1600">
              <a:solidFill>
                <a:schemeClr val="lt1"/>
              </a:solidFill>
              <a:latin typeface="Calibri"/>
              <a:ea typeface="Calibri"/>
              <a:cs typeface="Calibri"/>
              <a:sym typeface="Calibri"/>
            </a:endParaRPr>
          </a:p>
        </p:txBody>
      </p:sp>
      <p:sp>
        <p:nvSpPr>
          <p:cNvPr id="34" name="Google Shape;34;p4">
            <a:hlinkClick action="ppaction://hlinksldjump" r:id="rId4"/>
          </p:cNvPr>
          <p:cNvSpPr txBox="1"/>
          <p:nvPr/>
        </p:nvSpPr>
        <p:spPr>
          <a:xfrm>
            <a:off x="5170595" y="609600"/>
            <a:ext cx="84414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Exercises</a:t>
            </a:r>
            <a:endParaRPr sz="1600">
              <a:solidFill>
                <a:schemeClr val="lt1"/>
              </a:solidFill>
              <a:latin typeface="Calibri"/>
              <a:ea typeface="Calibri"/>
              <a:cs typeface="Calibri"/>
              <a:sym typeface="Calibri"/>
            </a:endParaRPr>
          </a:p>
        </p:txBody>
      </p:sp>
      <p:sp>
        <p:nvSpPr>
          <p:cNvPr id="35" name="Google Shape;35;p4">
            <a:hlinkClick action="ppaction://hlinksldjump" r:id="rId5"/>
          </p:cNvPr>
          <p:cNvSpPr txBox="1"/>
          <p:nvPr/>
        </p:nvSpPr>
        <p:spPr>
          <a:xfrm>
            <a:off x="7129928" y="609600"/>
            <a:ext cx="87107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Problems</a:t>
            </a:r>
            <a:endParaRPr sz="1600">
              <a:solidFill>
                <a:schemeClr val="lt1"/>
              </a:solidFill>
              <a:latin typeface="Calibri"/>
              <a:ea typeface="Calibri"/>
              <a:cs typeface="Calibri"/>
              <a:sym typeface="Calibri"/>
            </a:endParaRPr>
          </a:p>
        </p:txBody>
      </p:sp>
      <p:sp>
        <p:nvSpPr>
          <p:cNvPr id="36" name="Google Shape;36;p4"/>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050"/>
              <a:buNone/>
              <a:defRPr sz="1050">
                <a:solidFill>
                  <a:schemeClr val="lt1"/>
                </a:solidFill>
              </a:defRPr>
            </a:lvl1pPr>
            <a:lvl2pPr indent="-292100" lvl="1" marL="914400" algn="l">
              <a:spcBef>
                <a:spcPts val="200"/>
              </a:spcBef>
              <a:spcAft>
                <a:spcPts val="0"/>
              </a:spcAft>
              <a:buSzPts val="1000"/>
              <a:buChar char="•"/>
              <a:defRPr sz="1000">
                <a:solidFill>
                  <a:schemeClr val="lt1"/>
                </a:solidFill>
              </a:defRPr>
            </a:lvl2pPr>
            <a:lvl3pPr indent="-276225" lvl="2" marL="1371600" algn="l">
              <a:spcBef>
                <a:spcPts val="200"/>
              </a:spcBef>
              <a:spcAft>
                <a:spcPts val="0"/>
              </a:spcAft>
              <a:buClr>
                <a:schemeClr val="lt1"/>
              </a:buClr>
              <a:buSzPts val="750"/>
              <a:buFont typeface="Calibri"/>
              <a:buChar char="•"/>
              <a:defRPr sz="1000">
                <a:solidFill>
                  <a:schemeClr val="lt1"/>
                </a:solidFill>
              </a:defRPr>
            </a:lvl3pPr>
            <a:lvl4pPr indent="-292100" lvl="3" marL="1828800" algn="l">
              <a:spcBef>
                <a:spcPts val="0"/>
              </a:spcBef>
              <a:spcAft>
                <a:spcPts val="0"/>
              </a:spcAft>
              <a:buClr>
                <a:schemeClr val="lt1"/>
              </a:buClr>
              <a:buSzPts val="1000"/>
              <a:buFont typeface="Arial"/>
              <a:buChar char="•"/>
              <a:defRPr sz="1000">
                <a:solidFill>
                  <a:schemeClr val="lt1"/>
                </a:solidFill>
              </a:defRPr>
            </a:lvl4pPr>
            <a:lvl5pPr indent="-292100" lvl="4" marL="2286000" algn="l">
              <a:spcBef>
                <a:spcPts val="0"/>
              </a:spcBef>
              <a:spcAft>
                <a:spcPts val="0"/>
              </a:spcAft>
              <a:buClr>
                <a:schemeClr val="lt1"/>
              </a:buClr>
              <a:buSzPts val="1000"/>
              <a:buFont typeface="Arial"/>
              <a:buChar char="•"/>
              <a:defRPr sz="1000">
                <a:solidFill>
                  <a:schemeClr val="lt1"/>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showMasterSp="0">
  <p:cSld name="Subtitle">
    <p:spTree>
      <p:nvGrpSpPr>
        <p:cNvPr id="37" name="Shape 37"/>
        <p:cNvGrpSpPr/>
        <p:nvPr/>
      </p:nvGrpSpPr>
      <p:grpSpPr>
        <a:xfrm>
          <a:off x="0" y="0"/>
          <a:ext cx="0" cy="0"/>
          <a:chOff x="0" y="0"/>
          <a:chExt cx="0" cy="0"/>
        </a:xfrm>
      </p:grpSpPr>
      <p:sp>
        <p:nvSpPr>
          <p:cNvPr id="38" name="Google Shape;38;p5"/>
          <p:cNvSpPr/>
          <p:nvPr/>
        </p:nvSpPr>
        <p:spPr>
          <a:xfrm>
            <a:off x="1371600" y="990600"/>
            <a:ext cx="6553200" cy="5029200"/>
          </a:xfrm>
          <a:prstGeom prst="roundRect">
            <a:avLst>
              <a:gd fmla="val 2562" name="adj"/>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9" name="Google Shape;39;p5"/>
          <p:cNvSpPr/>
          <p:nvPr/>
        </p:nvSpPr>
        <p:spPr>
          <a:xfrm>
            <a:off x="1524000" y="11430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0" name="Google Shape;40;p5"/>
          <p:cNvSpPr/>
          <p:nvPr/>
        </p:nvSpPr>
        <p:spPr>
          <a:xfrm>
            <a:off x="3657600" y="11430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1" name="Google Shape;41;p5"/>
          <p:cNvSpPr/>
          <p:nvPr/>
        </p:nvSpPr>
        <p:spPr>
          <a:xfrm>
            <a:off x="5791200" y="11430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2" name="Google Shape;42;p5"/>
          <p:cNvSpPr/>
          <p:nvPr/>
        </p:nvSpPr>
        <p:spPr>
          <a:xfrm>
            <a:off x="1524000" y="23622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3" name="Google Shape;43;p5"/>
          <p:cNvSpPr/>
          <p:nvPr/>
        </p:nvSpPr>
        <p:spPr>
          <a:xfrm>
            <a:off x="3657600" y="23622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4" name="Google Shape;44;p5"/>
          <p:cNvSpPr/>
          <p:nvPr/>
        </p:nvSpPr>
        <p:spPr>
          <a:xfrm>
            <a:off x="5791200" y="23622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5" name="Google Shape;45;p5"/>
          <p:cNvSpPr/>
          <p:nvPr/>
        </p:nvSpPr>
        <p:spPr>
          <a:xfrm>
            <a:off x="1524000" y="35814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6" name="Google Shape;46;p5"/>
          <p:cNvSpPr/>
          <p:nvPr/>
        </p:nvSpPr>
        <p:spPr>
          <a:xfrm>
            <a:off x="3657600" y="35814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7" name="Google Shape;47;p5"/>
          <p:cNvSpPr/>
          <p:nvPr/>
        </p:nvSpPr>
        <p:spPr>
          <a:xfrm>
            <a:off x="5791200" y="35814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8" name="Google Shape;48;p5"/>
          <p:cNvSpPr/>
          <p:nvPr/>
        </p:nvSpPr>
        <p:spPr>
          <a:xfrm>
            <a:off x="1524000" y="48006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9" name="Google Shape;49;p5"/>
          <p:cNvSpPr/>
          <p:nvPr/>
        </p:nvSpPr>
        <p:spPr>
          <a:xfrm>
            <a:off x="3657600" y="48006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0" name="Google Shape;50;p5"/>
          <p:cNvSpPr/>
          <p:nvPr/>
        </p:nvSpPr>
        <p:spPr>
          <a:xfrm>
            <a:off x="5791200" y="4800600"/>
            <a:ext cx="1981200" cy="1066800"/>
          </a:xfrm>
          <a:prstGeom prst="rect">
            <a:avLst/>
          </a:prstGeom>
          <a:gradFill>
            <a:gsLst>
              <a:gs pos="0">
                <a:srgbClr val="D8D8D8"/>
              </a:gs>
              <a:gs pos="1000">
                <a:srgbClr val="D8D8D8"/>
              </a:gs>
              <a:gs pos="100000">
                <a:srgbClr val="E4E4E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1" name="Google Shape;51;p5"/>
          <p:cNvSpPr txBox="1"/>
          <p:nvPr>
            <p:ph type="title"/>
          </p:nvPr>
        </p:nvSpPr>
        <p:spPr>
          <a:xfrm>
            <a:off x="1371600" y="98610"/>
            <a:ext cx="6553200" cy="457200"/>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SzPts val="1400"/>
              <a:buNone/>
              <a:defRPr b="0" i="0" sz="32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9pPr>
          </a:lstStyle>
          <a:p/>
        </p:txBody>
      </p:sp>
      <p:sp>
        <p:nvSpPr>
          <p:cNvPr id="52" name="Google Shape;52;p5">
            <a:hlinkClick action="ppaction://hlinksldjump" r:id="rId2"/>
          </p:cNvPr>
          <p:cNvSpPr txBox="1"/>
          <p:nvPr/>
        </p:nvSpPr>
        <p:spPr>
          <a:xfrm>
            <a:off x="1295400" y="609600"/>
            <a:ext cx="77091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Content</a:t>
            </a:r>
            <a:endParaRPr sz="1600">
              <a:solidFill>
                <a:schemeClr val="lt1"/>
              </a:solidFill>
              <a:latin typeface="Calibri"/>
              <a:ea typeface="Calibri"/>
              <a:cs typeface="Calibri"/>
              <a:sym typeface="Calibri"/>
            </a:endParaRPr>
          </a:p>
        </p:txBody>
      </p:sp>
      <p:sp>
        <p:nvSpPr>
          <p:cNvPr id="53" name="Google Shape;53;p5">
            <a:hlinkClick action="ppaction://hlinksldjump" r:id="rId3"/>
          </p:cNvPr>
          <p:cNvSpPr txBox="1"/>
          <p:nvPr/>
        </p:nvSpPr>
        <p:spPr>
          <a:xfrm>
            <a:off x="3181509" y="609600"/>
            <a:ext cx="87389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Examples</a:t>
            </a:r>
            <a:endParaRPr sz="1600">
              <a:solidFill>
                <a:schemeClr val="lt1"/>
              </a:solidFill>
              <a:latin typeface="Calibri"/>
              <a:ea typeface="Calibri"/>
              <a:cs typeface="Calibri"/>
              <a:sym typeface="Calibri"/>
            </a:endParaRPr>
          </a:p>
        </p:txBody>
      </p:sp>
      <p:sp>
        <p:nvSpPr>
          <p:cNvPr id="54" name="Google Shape;54;p5">
            <a:hlinkClick action="ppaction://hlinksldjump" r:id="rId4"/>
          </p:cNvPr>
          <p:cNvSpPr txBox="1"/>
          <p:nvPr/>
        </p:nvSpPr>
        <p:spPr>
          <a:xfrm>
            <a:off x="5170595" y="609600"/>
            <a:ext cx="84414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Exercises</a:t>
            </a:r>
            <a:endParaRPr sz="1600">
              <a:solidFill>
                <a:schemeClr val="lt1"/>
              </a:solidFill>
              <a:latin typeface="Calibri"/>
              <a:ea typeface="Calibri"/>
              <a:cs typeface="Calibri"/>
              <a:sym typeface="Calibri"/>
            </a:endParaRPr>
          </a:p>
        </p:txBody>
      </p:sp>
      <p:sp>
        <p:nvSpPr>
          <p:cNvPr id="55" name="Google Shape;55;p5">
            <a:hlinkClick action="ppaction://hlinksldjump" r:id="rId5"/>
          </p:cNvPr>
          <p:cNvSpPr txBox="1"/>
          <p:nvPr/>
        </p:nvSpPr>
        <p:spPr>
          <a:xfrm>
            <a:off x="7129928" y="609600"/>
            <a:ext cx="87107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Problems</a:t>
            </a:r>
            <a:endParaRPr sz="1600">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Navigation with Placeholder" showMasterSp="0">
  <p:cSld name="Sub-Navigation with Placeholder">
    <p:spTree>
      <p:nvGrpSpPr>
        <p:cNvPr id="56" name="Shape 56"/>
        <p:cNvGrpSpPr/>
        <p:nvPr/>
      </p:nvGrpSpPr>
      <p:grpSpPr>
        <a:xfrm>
          <a:off x="0" y="0"/>
          <a:ext cx="0" cy="0"/>
          <a:chOff x="0" y="0"/>
          <a:chExt cx="0" cy="0"/>
        </a:xfrm>
      </p:grpSpPr>
      <p:sp>
        <p:nvSpPr>
          <p:cNvPr id="57" name="Google Shape;57;p6"/>
          <p:cNvSpPr/>
          <p:nvPr/>
        </p:nvSpPr>
        <p:spPr>
          <a:xfrm>
            <a:off x="152399" y="990600"/>
            <a:ext cx="7748337" cy="5486400"/>
          </a:xfrm>
          <a:prstGeom prst="roundRect">
            <a:avLst>
              <a:gd fmla="val 2562" name="adj"/>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58" name="Google Shape;58;p6"/>
          <p:cNvSpPr txBox="1"/>
          <p:nvPr>
            <p:ph idx="1" type="body"/>
          </p:nvPr>
        </p:nvSpPr>
        <p:spPr>
          <a:xfrm>
            <a:off x="304800" y="1143000"/>
            <a:ext cx="7467600" cy="5181600"/>
          </a:xfrm>
          <a:prstGeom prst="rect">
            <a:avLst/>
          </a:prstGeom>
          <a:noFill/>
          <a:ln>
            <a:noFill/>
          </a:ln>
        </p:spPr>
        <p:txBody>
          <a:bodyPr anchorCtr="0" anchor="t" bIns="45700" lIns="91425" spcFirstLastPara="1" rIns="91425" wrap="square" tIns="45700">
            <a:noAutofit/>
          </a:bodyPr>
          <a:lstStyle>
            <a:lvl1pPr indent="-381000" lvl="0" marL="457200" algn="l">
              <a:spcBef>
                <a:spcPts val="2400"/>
              </a:spcBef>
              <a:spcAft>
                <a:spcPts val="0"/>
              </a:spcAft>
              <a:buSzPts val="2400"/>
              <a:buChar char="•"/>
              <a:defRPr>
                <a:solidFill>
                  <a:srgbClr val="1D2D46"/>
                </a:solidFill>
              </a:defRPr>
            </a:lvl1pPr>
            <a:lvl2pPr indent="-355600" lvl="1" marL="914400" algn="l">
              <a:spcBef>
                <a:spcPts val="400"/>
              </a:spcBef>
              <a:spcAft>
                <a:spcPts val="0"/>
              </a:spcAft>
              <a:buSzPts val="2000"/>
              <a:buChar char="•"/>
              <a:defRPr>
                <a:solidFill>
                  <a:srgbClr val="1D2D46"/>
                </a:solidFill>
              </a:defRPr>
            </a:lvl2pPr>
            <a:lvl3pPr indent="-304800" lvl="2" marL="1371600" algn="l">
              <a:spcBef>
                <a:spcPts val="320"/>
              </a:spcBef>
              <a:spcAft>
                <a:spcPts val="0"/>
              </a:spcAft>
              <a:buClr>
                <a:srgbClr val="1D2D46"/>
              </a:buClr>
              <a:buSzPts val="1200"/>
              <a:buFont typeface="Calibri"/>
              <a:buChar char="•"/>
              <a:defRPr sz="1600">
                <a:solidFill>
                  <a:srgbClr val="1D2D46"/>
                </a:solidFill>
              </a:defRPr>
            </a:lvl3pPr>
            <a:lvl4pPr indent="-228600" lvl="3" marL="1828800" algn="l">
              <a:spcBef>
                <a:spcPts val="0"/>
              </a:spcBef>
              <a:spcAft>
                <a:spcPts val="0"/>
              </a:spcAft>
              <a:buClr>
                <a:srgbClr val="1D2D46"/>
              </a:buClr>
              <a:buSzPts val="1400"/>
              <a:buFont typeface="Consolas"/>
              <a:buNone/>
              <a:defRPr>
                <a:solidFill>
                  <a:srgbClr val="1D2D46"/>
                </a:solidFill>
              </a:defRPr>
            </a:lvl4pPr>
            <a:lvl5pPr indent="-228600" lvl="4" marL="2286000" algn="l">
              <a:spcBef>
                <a:spcPts val="0"/>
              </a:spcBef>
              <a:spcAft>
                <a:spcPts val="0"/>
              </a:spcAft>
              <a:buClr>
                <a:srgbClr val="1D2D46"/>
              </a:buClr>
              <a:buSzPts val="1400"/>
              <a:buFont typeface="Consolas"/>
              <a:buNone/>
              <a:defRPr>
                <a:solidFill>
                  <a:srgbClr val="1D2D46"/>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6"/>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sz="1200">
                <a:solidFill>
                  <a:schemeClr val="lt1"/>
                </a:solidFill>
                <a:latin typeface="Arial"/>
                <a:ea typeface="Arial"/>
                <a:cs typeface="Arial"/>
                <a:sym typeface="Arial"/>
              </a:defRPr>
            </a:lvl1pPr>
            <a:lvl2pPr indent="0" lvl="1" marL="0" marR="0" rtl="0" algn="ctr">
              <a:spcBef>
                <a:spcPts val="0"/>
              </a:spcBef>
              <a:spcAft>
                <a:spcPts val="0"/>
              </a:spcAft>
              <a:buNone/>
              <a:defRPr sz="1200">
                <a:solidFill>
                  <a:schemeClr val="lt1"/>
                </a:solidFill>
                <a:latin typeface="Arial"/>
                <a:ea typeface="Arial"/>
                <a:cs typeface="Arial"/>
                <a:sym typeface="Arial"/>
              </a:defRPr>
            </a:lvl2pPr>
            <a:lvl3pPr indent="0" lvl="2" marL="0" marR="0" rtl="0" algn="ctr">
              <a:spcBef>
                <a:spcPts val="0"/>
              </a:spcBef>
              <a:spcAft>
                <a:spcPts val="0"/>
              </a:spcAft>
              <a:buNone/>
              <a:defRPr sz="1200">
                <a:solidFill>
                  <a:schemeClr val="lt1"/>
                </a:solidFill>
                <a:latin typeface="Arial"/>
                <a:ea typeface="Arial"/>
                <a:cs typeface="Arial"/>
                <a:sym typeface="Arial"/>
              </a:defRPr>
            </a:lvl3pPr>
            <a:lvl4pPr indent="0" lvl="3" marL="0" marR="0" rtl="0" algn="ctr">
              <a:spcBef>
                <a:spcPts val="0"/>
              </a:spcBef>
              <a:spcAft>
                <a:spcPts val="0"/>
              </a:spcAft>
              <a:buNone/>
              <a:defRPr sz="1200">
                <a:solidFill>
                  <a:schemeClr val="lt1"/>
                </a:solidFill>
                <a:latin typeface="Arial"/>
                <a:ea typeface="Arial"/>
                <a:cs typeface="Arial"/>
                <a:sym typeface="Arial"/>
              </a:defRPr>
            </a:lvl4pPr>
            <a:lvl5pPr indent="0" lvl="4" marL="0" marR="0" rtl="0" algn="ctr">
              <a:spcBef>
                <a:spcPts val="0"/>
              </a:spcBef>
              <a:spcAft>
                <a:spcPts val="0"/>
              </a:spcAft>
              <a:buNone/>
              <a:defRPr sz="1200">
                <a:solidFill>
                  <a:schemeClr val="lt1"/>
                </a:solidFill>
                <a:latin typeface="Arial"/>
                <a:ea typeface="Arial"/>
                <a:cs typeface="Arial"/>
                <a:sym typeface="Arial"/>
              </a:defRPr>
            </a:lvl5pPr>
            <a:lvl6pPr indent="0" lvl="5" marL="0" marR="0" rtl="0" algn="ctr">
              <a:spcBef>
                <a:spcPts val="0"/>
              </a:spcBef>
              <a:spcAft>
                <a:spcPts val="0"/>
              </a:spcAft>
              <a:buNone/>
              <a:defRPr sz="1200">
                <a:solidFill>
                  <a:schemeClr val="lt1"/>
                </a:solidFill>
                <a:latin typeface="Arial"/>
                <a:ea typeface="Arial"/>
                <a:cs typeface="Arial"/>
                <a:sym typeface="Arial"/>
              </a:defRPr>
            </a:lvl6pPr>
            <a:lvl7pPr indent="0" lvl="6" marL="0" marR="0" rtl="0" algn="ctr">
              <a:spcBef>
                <a:spcPts val="0"/>
              </a:spcBef>
              <a:spcAft>
                <a:spcPts val="0"/>
              </a:spcAft>
              <a:buNone/>
              <a:defRPr sz="1200">
                <a:solidFill>
                  <a:schemeClr val="lt1"/>
                </a:solidFill>
                <a:latin typeface="Arial"/>
                <a:ea typeface="Arial"/>
                <a:cs typeface="Arial"/>
                <a:sym typeface="Arial"/>
              </a:defRPr>
            </a:lvl7pPr>
            <a:lvl8pPr indent="0" lvl="7" marL="0" marR="0" rtl="0" algn="ctr">
              <a:spcBef>
                <a:spcPts val="0"/>
              </a:spcBef>
              <a:spcAft>
                <a:spcPts val="0"/>
              </a:spcAft>
              <a:buNone/>
              <a:defRPr sz="1200">
                <a:solidFill>
                  <a:schemeClr val="lt1"/>
                </a:solidFill>
                <a:latin typeface="Arial"/>
                <a:ea typeface="Arial"/>
                <a:cs typeface="Arial"/>
                <a:sym typeface="Arial"/>
              </a:defRPr>
            </a:lvl8pPr>
            <a:lvl9pPr indent="0" lvl="8" marL="0" marR="0" rtl="0" algn="ctr">
              <a:spcBef>
                <a:spcPts val="0"/>
              </a:spcBef>
              <a:spcAft>
                <a:spcPts val="0"/>
              </a:spcAft>
              <a:buNone/>
              <a:defRPr sz="1200">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60" name="Google Shape;60;p6"/>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SzPts val="1400"/>
              <a:buNone/>
              <a:defRPr b="0" i="0" sz="32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9pPr>
          </a:lstStyle>
          <a:p/>
        </p:txBody>
      </p:sp>
      <p:sp>
        <p:nvSpPr>
          <p:cNvPr id="61" name="Google Shape;61;p6">
            <a:hlinkClick action="ppaction://hlinksldjump" r:id="rId2"/>
          </p:cNvPr>
          <p:cNvSpPr txBox="1"/>
          <p:nvPr/>
        </p:nvSpPr>
        <p:spPr>
          <a:xfrm>
            <a:off x="1295400" y="609600"/>
            <a:ext cx="77091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Content</a:t>
            </a:r>
            <a:endParaRPr sz="1600">
              <a:solidFill>
                <a:schemeClr val="lt1"/>
              </a:solidFill>
              <a:latin typeface="Calibri"/>
              <a:ea typeface="Calibri"/>
              <a:cs typeface="Calibri"/>
              <a:sym typeface="Calibri"/>
            </a:endParaRPr>
          </a:p>
        </p:txBody>
      </p:sp>
      <p:sp>
        <p:nvSpPr>
          <p:cNvPr id="62" name="Google Shape;62;p6">
            <a:hlinkClick action="ppaction://hlinksldjump" r:id="rId3"/>
          </p:cNvPr>
          <p:cNvSpPr txBox="1"/>
          <p:nvPr/>
        </p:nvSpPr>
        <p:spPr>
          <a:xfrm>
            <a:off x="3181509" y="609600"/>
            <a:ext cx="87389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Examples</a:t>
            </a:r>
            <a:endParaRPr sz="1600">
              <a:solidFill>
                <a:schemeClr val="lt1"/>
              </a:solidFill>
              <a:latin typeface="Calibri"/>
              <a:ea typeface="Calibri"/>
              <a:cs typeface="Calibri"/>
              <a:sym typeface="Calibri"/>
            </a:endParaRPr>
          </a:p>
        </p:txBody>
      </p:sp>
      <p:sp>
        <p:nvSpPr>
          <p:cNvPr id="63" name="Google Shape;63;p6">
            <a:hlinkClick action="ppaction://hlinksldjump" r:id="rId4"/>
          </p:cNvPr>
          <p:cNvSpPr txBox="1"/>
          <p:nvPr/>
        </p:nvSpPr>
        <p:spPr>
          <a:xfrm>
            <a:off x="5170595" y="609600"/>
            <a:ext cx="84414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Exercises</a:t>
            </a:r>
            <a:endParaRPr sz="1600">
              <a:solidFill>
                <a:schemeClr val="lt1"/>
              </a:solidFill>
              <a:latin typeface="Calibri"/>
              <a:ea typeface="Calibri"/>
              <a:cs typeface="Calibri"/>
              <a:sym typeface="Calibri"/>
            </a:endParaRPr>
          </a:p>
        </p:txBody>
      </p:sp>
      <p:sp>
        <p:nvSpPr>
          <p:cNvPr id="64" name="Google Shape;64;p6">
            <a:hlinkClick action="ppaction://hlinksldjump" r:id="rId5"/>
          </p:cNvPr>
          <p:cNvSpPr txBox="1"/>
          <p:nvPr/>
        </p:nvSpPr>
        <p:spPr>
          <a:xfrm>
            <a:off x="7129928" y="609600"/>
            <a:ext cx="87107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Problems</a:t>
            </a:r>
            <a:endParaRPr sz="1600">
              <a:solidFill>
                <a:schemeClr val="lt1"/>
              </a:solidFill>
              <a:latin typeface="Calibri"/>
              <a:ea typeface="Calibri"/>
              <a:cs typeface="Calibri"/>
              <a:sym typeface="Calibri"/>
            </a:endParaRPr>
          </a:p>
        </p:txBody>
      </p:sp>
      <p:sp>
        <p:nvSpPr>
          <p:cNvPr id="65" name="Google Shape;65;p6"/>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050"/>
              <a:buNone/>
              <a:defRPr sz="1050">
                <a:solidFill>
                  <a:schemeClr val="lt1"/>
                </a:solidFill>
              </a:defRPr>
            </a:lvl1pPr>
            <a:lvl2pPr indent="-292100" lvl="1" marL="914400" algn="l">
              <a:spcBef>
                <a:spcPts val="200"/>
              </a:spcBef>
              <a:spcAft>
                <a:spcPts val="0"/>
              </a:spcAft>
              <a:buSzPts val="1000"/>
              <a:buChar char="•"/>
              <a:defRPr sz="1000">
                <a:solidFill>
                  <a:schemeClr val="lt1"/>
                </a:solidFill>
              </a:defRPr>
            </a:lvl2pPr>
            <a:lvl3pPr indent="-276225" lvl="2" marL="1371600" algn="l">
              <a:spcBef>
                <a:spcPts val="200"/>
              </a:spcBef>
              <a:spcAft>
                <a:spcPts val="0"/>
              </a:spcAft>
              <a:buClr>
                <a:schemeClr val="lt1"/>
              </a:buClr>
              <a:buSzPts val="750"/>
              <a:buFont typeface="Calibri"/>
              <a:buChar char="•"/>
              <a:defRPr sz="1000">
                <a:solidFill>
                  <a:schemeClr val="lt1"/>
                </a:solidFill>
              </a:defRPr>
            </a:lvl3pPr>
            <a:lvl4pPr indent="-292100" lvl="3" marL="1828800" algn="l">
              <a:spcBef>
                <a:spcPts val="0"/>
              </a:spcBef>
              <a:spcAft>
                <a:spcPts val="0"/>
              </a:spcAft>
              <a:buClr>
                <a:schemeClr val="lt1"/>
              </a:buClr>
              <a:buSzPts val="1000"/>
              <a:buFont typeface="Arial"/>
              <a:buChar char="•"/>
              <a:defRPr sz="1000">
                <a:solidFill>
                  <a:schemeClr val="lt1"/>
                </a:solidFill>
              </a:defRPr>
            </a:lvl4pPr>
            <a:lvl5pPr indent="-292100" lvl="4" marL="2286000" algn="l">
              <a:spcBef>
                <a:spcPts val="0"/>
              </a:spcBef>
              <a:spcAft>
                <a:spcPts val="0"/>
              </a:spcAft>
              <a:buClr>
                <a:schemeClr val="lt1"/>
              </a:buClr>
              <a:buSzPts val="1000"/>
              <a:buFont typeface="Arial"/>
              <a:buChar char="•"/>
              <a:defRPr sz="1000">
                <a:solidFill>
                  <a:schemeClr val="lt1"/>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6" name="Google Shape;66;p6"/>
          <p:cNvSpPr txBox="1"/>
          <p:nvPr/>
        </p:nvSpPr>
        <p:spPr>
          <a:xfrm>
            <a:off x="0" y="6629400"/>
            <a:ext cx="822960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50"/>
              <a:buFont typeface="Calibri"/>
              <a:buNone/>
            </a:pPr>
            <a:r>
              <a:rPr lang="en-US" sz="1050">
                <a:solidFill>
                  <a:schemeClr val="lt1"/>
                </a:solidFill>
                <a:latin typeface="Calibri"/>
                <a:ea typeface="Calibri"/>
                <a:cs typeface="Calibri"/>
                <a:sym typeface="Calibri"/>
              </a:rPr>
              <a:t>Helfrich, J. (2020). </a:t>
            </a:r>
            <a:r>
              <a:rPr i="1" lang="en-US" sz="1050">
                <a:solidFill>
                  <a:schemeClr val="lt1"/>
                </a:solidFill>
                <a:latin typeface="Calibri"/>
                <a:ea typeface="Calibri"/>
                <a:cs typeface="Calibri"/>
                <a:sym typeface="Calibri"/>
              </a:rPr>
              <a:t>Software Design</a:t>
            </a:r>
            <a:r>
              <a:rPr lang="en-US" sz="1050">
                <a:solidFill>
                  <a:schemeClr val="lt1"/>
                </a:solidFill>
                <a:latin typeface="Calibri"/>
                <a:ea typeface="Calibri"/>
                <a:cs typeface="Calibri"/>
                <a:sym typeface="Calibri"/>
              </a:rPr>
              <a:t>, Copyright © 2020. All rights reserved.</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Navigation Blank" showMasterSp="0">
  <p:cSld name="Sub-Navigation Blank">
    <p:spTree>
      <p:nvGrpSpPr>
        <p:cNvPr id="67" name="Shape 67"/>
        <p:cNvGrpSpPr/>
        <p:nvPr/>
      </p:nvGrpSpPr>
      <p:grpSpPr>
        <a:xfrm>
          <a:off x="0" y="0"/>
          <a:ext cx="0" cy="0"/>
          <a:chOff x="0" y="0"/>
          <a:chExt cx="0" cy="0"/>
        </a:xfrm>
      </p:grpSpPr>
      <p:sp>
        <p:nvSpPr>
          <p:cNvPr id="68" name="Google Shape;68;p7"/>
          <p:cNvSpPr/>
          <p:nvPr/>
        </p:nvSpPr>
        <p:spPr>
          <a:xfrm>
            <a:off x="152399" y="990600"/>
            <a:ext cx="7748337" cy="5486400"/>
          </a:xfrm>
          <a:prstGeom prst="roundRect">
            <a:avLst>
              <a:gd fmla="val 2562" name="adj"/>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69" name="Google Shape;69;p7"/>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sz="1200">
                <a:solidFill>
                  <a:schemeClr val="lt1"/>
                </a:solidFill>
                <a:latin typeface="Arial"/>
                <a:ea typeface="Arial"/>
                <a:cs typeface="Arial"/>
                <a:sym typeface="Arial"/>
              </a:defRPr>
            </a:lvl1pPr>
            <a:lvl2pPr indent="0" lvl="1" marL="0" marR="0" rtl="0" algn="ctr">
              <a:spcBef>
                <a:spcPts val="0"/>
              </a:spcBef>
              <a:spcAft>
                <a:spcPts val="0"/>
              </a:spcAft>
              <a:buNone/>
              <a:defRPr sz="1200">
                <a:solidFill>
                  <a:schemeClr val="lt1"/>
                </a:solidFill>
                <a:latin typeface="Arial"/>
                <a:ea typeface="Arial"/>
                <a:cs typeface="Arial"/>
                <a:sym typeface="Arial"/>
              </a:defRPr>
            </a:lvl2pPr>
            <a:lvl3pPr indent="0" lvl="2" marL="0" marR="0" rtl="0" algn="ctr">
              <a:spcBef>
                <a:spcPts val="0"/>
              </a:spcBef>
              <a:spcAft>
                <a:spcPts val="0"/>
              </a:spcAft>
              <a:buNone/>
              <a:defRPr sz="1200">
                <a:solidFill>
                  <a:schemeClr val="lt1"/>
                </a:solidFill>
                <a:latin typeface="Arial"/>
                <a:ea typeface="Arial"/>
                <a:cs typeface="Arial"/>
                <a:sym typeface="Arial"/>
              </a:defRPr>
            </a:lvl3pPr>
            <a:lvl4pPr indent="0" lvl="3" marL="0" marR="0" rtl="0" algn="ctr">
              <a:spcBef>
                <a:spcPts val="0"/>
              </a:spcBef>
              <a:spcAft>
                <a:spcPts val="0"/>
              </a:spcAft>
              <a:buNone/>
              <a:defRPr sz="1200">
                <a:solidFill>
                  <a:schemeClr val="lt1"/>
                </a:solidFill>
                <a:latin typeface="Arial"/>
                <a:ea typeface="Arial"/>
                <a:cs typeface="Arial"/>
                <a:sym typeface="Arial"/>
              </a:defRPr>
            </a:lvl4pPr>
            <a:lvl5pPr indent="0" lvl="4" marL="0" marR="0" rtl="0" algn="ctr">
              <a:spcBef>
                <a:spcPts val="0"/>
              </a:spcBef>
              <a:spcAft>
                <a:spcPts val="0"/>
              </a:spcAft>
              <a:buNone/>
              <a:defRPr sz="1200">
                <a:solidFill>
                  <a:schemeClr val="lt1"/>
                </a:solidFill>
                <a:latin typeface="Arial"/>
                <a:ea typeface="Arial"/>
                <a:cs typeface="Arial"/>
                <a:sym typeface="Arial"/>
              </a:defRPr>
            </a:lvl5pPr>
            <a:lvl6pPr indent="0" lvl="5" marL="0" marR="0" rtl="0" algn="ctr">
              <a:spcBef>
                <a:spcPts val="0"/>
              </a:spcBef>
              <a:spcAft>
                <a:spcPts val="0"/>
              </a:spcAft>
              <a:buNone/>
              <a:defRPr sz="1200">
                <a:solidFill>
                  <a:schemeClr val="lt1"/>
                </a:solidFill>
                <a:latin typeface="Arial"/>
                <a:ea typeface="Arial"/>
                <a:cs typeface="Arial"/>
                <a:sym typeface="Arial"/>
              </a:defRPr>
            </a:lvl6pPr>
            <a:lvl7pPr indent="0" lvl="6" marL="0" marR="0" rtl="0" algn="ctr">
              <a:spcBef>
                <a:spcPts val="0"/>
              </a:spcBef>
              <a:spcAft>
                <a:spcPts val="0"/>
              </a:spcAft>
              <a:buNone/>
              <a:defRPr sz="1200">
                <a:solidFill>
                  <a:schemeClr val="lt1"/>
                </a:solidFill>
                <a:latin typeface="Arial"/>
                <a:ea typeface="Arial"/>
                <a:cs typeface="Arial"/>
                <a:sym typeface="Arial"/>
              </a:defRPr>
            </a:lvl7pPr>
            <a:lvl8pPr indent="0" lvl="7" marL="0" marR="0" rtl="0" algn="ctr">
              <a:spcBef>
                <a:spcPts val="0"/>
              </a:spcBef>
              <a:spcAft>
                <a:spcPts val="0"/>
              </a:spcAft>
              <a:buNone/>
              <a:defRPr sz="1200">
                <a:solidFill>
                  <a:schemeClr val="lt1"/>
                </a:solidFill>
                <a:latin typeface="Arial"/>
                <a:ea typeface="Arial"/>
                <a:cs typeface="Arial"/>
                <a:sym typeface="Arial"/>
              </a:defRPr>
            </a:lvl8pPr>
            <a:lvl9pPr indent="0" lvl="8" marL="0" marR="0" rtl="0" algn="ctr">
              <a:spcBef>
                <a:spcPts val="0"/>
              </a:spcBef>
              <a:spcAft>
                <a:spcPts val="0"/>
              </a:spcAft>
              <a:buNone/>
              <a:defRPr sz="1200">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70" name="Google Shape;70;p7"/>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SzPts val="1400"/>
              <a:buNone/>
              <a:defRPr b="0" i="0" sz="32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3600" u="none" cap="none" strike="noStrike">
                <a:solidFill>
                  <a:schemeClr val="lt2"/>
                </a:solidFill>
                <a:latin typeface="Arial"/>
                <a:ea typeface="Arial"/>
                <a:cs typeface="Arial"/>
                <a:sym typeface="Arial"/>
              </a:defRPr>
            </a:lvl9pPr>
          </a:lstStyle>
          <a:p/>
        </p:txBody>
      </p:sp>
      <p:sp>
        <p:nvSpPr>
          <p:cNvPr id="71" name="Google Shape;71;p7">
            <a:hlinkClick action="ppaction://hlinksldjump" r:id="rId2"/>
          </p:cNvPr>
          <p:cNvSpPr txBox="1"/>
          <p:nvPr/>
        </p:nvSpPr>
        <p:spPr>
          <a:xfrm>
            <a:off x="1295400" y="609600"/>
            <a:ext cx="77091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Content</a:t>
            </a:r>
            <a:endParaRPr sz="1600">
              <a:solidFill>
                <a:schemeClr val="lt1"/>
              </a:solidFill>
              <a:latin typeface="Calibri"/>
              <a:ea typeface="Calibri"/>
              <a:cs typeface="Calibri"/>
              <a:sym typeface="Calibri"/>
            </a:endParaRPr>
          </a:p>
        </p:txBody>
      </p:sp>
      <p:sp>
        <p:nvSpPr>
          <p:cNvPr id="72" name="Google Shape;72;p7">
            <a:hlinkClick action="ppaction://hlinksldjump" r:id="rId3"/>
          </p:cNvPr>
          <p:cNvSpPr txBox="1"/>
          <p:nvPr/>
        </p:nvSpPr>
        <p:spPr>
          <a:xfrm>
            <a:off x="3181509" y="609600"/>
            <a:ext cx="87389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Examples</a:t>
            </a:r>
            <a:endParaRPr sz="1600">
              <a:solidFill>
                <a:schemeClr val="lt1"/>
              </a:solidFill>
              <a:latin typeface="Calibri"/>
              <a:ea typeface="Calibri"/>
              <a:cs typeface="Calibri"/>
              <a:sym typeface="Calibri"/>
            </a:endParaRPr>
          </a:p>
        </p:txBody>
      </p:sp>
      <p:sp>
        <p:nvSpPr>
          <p:cNvPr id="73" name="Google Shape;73;p7">
            <a:hlinkClick action="ppaction://hlinksldjump" r:id="rId4"/>
          </p:cNvPr>
          <p:cNvSpPr txBox="1"/>
          <p:nvPr/>
        </p:nvSpPr>
        <p:spPr>
          <a:xfrm>
            <a:off x="5170595" y="609600"/>
            <a:ext cx="84414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Exercises</a:t>
            </a:r>
            <a:endParaRPr sz="1600">
              <a:solidFill>
                <a:schemeClr val="lt1"/>
              </a:solidFill>
              <a:latin typeface="Calibri"/>
              <a:ea typeface="Calibri"/>
              <a:cs typeface="Calibri"/>
              <a:sym typeface="Calibri"/>
            </a:endParaRPr>
          </a:p>
        </p:txBody>
      </p:sp>
      <p:sp>
        <p:nvSpPr>
          <p:cNvPr id="74" name="Google Shape;74;p7">
            <a:hlinkClick action="ppaction://hlinksldjump" r:id="rId5"/>
          </p:cNvPr>
          <p:cNvSpPr txBox="1"/>
          <p:nvPr/>
        </p:nvSpPr>
        <p:spPr>
          <a:xfrm>
            <a:off x="7129928" y="609600"/>
            <a:ext cx="87107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Calibri"/>
                <a:ea typeface="Calibri"/>
                <a:cs typeface="Calibri"/>
                <a:sym typeface="Calibri"/>
              </a:rPr>
              <a:t>Problems</a:t>
            </a:r>
            <a:endParaRPr sz="1600">
              <a:solidFill>
                <a:schemeClr val="lt1"/>
              </a:solidFill>
              <a:latin typeface="Calibri"/>
              <a:ea typeface="Calibri"/>
              <a:cs typeface="Calibri"/>
              <a:sym typeface="Calibri"/>
            </a:endParaRPr>
          </a:p>
        </p:txBody>
      </p:sp>
      <p:sp>
        <p:nvSpPr>
          <p:cNvPr id="75" name="Google Shape;75;p7"/>
          <p:cNvSpPr txBox="1"/>
          <p:nvPr>
            <p:ph idx="1"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SzPts val="1050"/>
              <a:buNone/>
              <a:defRPr sz="1050">
                <a:solidFill>
                  <a:schemeClr val="lt1"/>
                </a:solidFill>
              </a:defRPr>
            </a:lvl1pPr>
            <a:lvl2pPr indent="-292100" lvl="1" marL="914400" algn="l">
              <a:spcBef>
                <a:spcPts val="200"/>
              </a:spcBef>
              <a:spcAft>
                <a:spcPts val="0"/>
              </a:spcAft>
              <a:buSzPts val="1000"/>
              <a:buChar char="•"/>
              <a:defRPr sz="1000">
                <a:solidFill>
                  <a:schemeClr val="lt1"/>
                </a:solidFill>
              </a:defRPr>
            </a:lvl2pPr>
            <a:lvl3pPr indent="-276225" lvl="2" marL="1371600" algn="l">
              <a:spcBef>
                <a:spcPts val="200"/>
              </a:spcBef>
              <a:spcAft>
                <a:spcPts val="0"/>
              </a:spcAft>
              <a:buClr>
                <a:schemeClr val="lt1"/>
              </a:buClr>
              <a:buSzPts val="750"/>
              <a:buFont typeface="Calibri"/>
              <a:buChar char="•"/>
              <a:defRPr sz="1000">
                <a:solidFill>
                  <a:schemeClr val="lt1"/>
                </a:solidFill>
              </a:defRPr>
            </a:lvl3pPr>
            <a:lvl4pPr indent="-292100" lvl="3" marL="1828800" algn="l">
              <a:spcBef>
                <a:spcPts val="0"/>
              </a:spcBef>
              <a:spcAft>
                <a:spcPts val="0"/>
              </a:spcAft>
              <a:buClr>
                <a:schemeClr val="lt1"/>
              </a:buClr>
              <a:buSzPts val="1000"/>
              <a:buFont typeface="Arial"/>
              <a:buChar char="•"/>
              <a:defRPr sz="1000">
                <a:solidFill>
                  <a:schemeClr val="lt1"/>
                </a:solidFill>
              </a:defRPr>
            </a:lvl4pPr>
            <a:lvl5pPr indent="-292100" lvl="4" marL="2286000" algn="l">
              <a:spcBef>
                <a:spcPts val="0"/>
              </a:spcBef>
              <a:spcAft>
                <a:spcPts val="0"/>
              </a:spcAft>
              <a:buClr>
                <a:schemeClr val="lt1"/>
              </a:buClr>
              <a:buSzPts val="1000"/>
              <a:buFont typeface="Arial"/>
              <a:buChar char="•"/>
              <a:defRPr sz="1000">
                <a:solidFill>
                  <a:schemeClr val="lt1"/>
                </a:solidFill>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6" name="Google Shape;76;p7"/>
          <p:cNvSpPr txBox="1"/>
          <p:nvPr/>
        </p:nvSpPr>
        <p:spPr>
          <a:xfrm>
            <a:off x="0" y="6629400"/>
            <a:ext cx="822960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50"/>
              <a:buFont typeface="Calibri"/>
              <a:buNone/>
            </a:pPr>
            <a:r>
              <a:rPr lang="en-US" sz="1050">
                <a:solidFill>
                  <a:schemeClr val="lt1"/>
                </a:solidFill>
                <a:latin typeface="Calibri"/>
                <a:ea typeface="Calibri"/>
                <a:cs typeface="Calibri"/>
                <a:sym typeface="Calibri"/>
              </a:rPr>
              <a:t>Helfrich, J. (2020). </a:t>
            </a:r>
            <a:r>
              <a:rPr i="1" lang="en-US" sz="1050">
                <a:solidFill>
                  <a:schemeClr val="lt1"/>
                </a:solidFill>
                <a:latin typeface="Calibri"/>
                <a:ea typeface="Calibri"/>
                <a:cs typeface="Calibri"/>
                <a:sym typeface="Calibri"/>
              </a:rPr>
              <a:t>Software Design</a:t>
            </a:r>
            <a:r>
              <a:rPr lang="en-US" sz="1050">
                <a:solidFill>
                  <a:schemeClr val="lt1"/>
                </a:solidFill>
                <a:latin typeface="Calibri"/>
                <a:ea typeface="Calibri"/>
                <a:cs typeface="Calibri"/>
                <a:sym typeface="Calibri"/>
              </a:rPr>
              <a:t>, Copyright © 2020. All rights reserved.</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A7DA4"/>
            </a:gs>
            <a:gs pos="100000">
              <a:srgbClr val="071F45"/>
            </a:gs>
          </a:gsLst>
          <a:path path="circle">
            <a:fillToRect b="100%" r="100%"/>
          </a:path>
          <a:tileRect l="-100%" t="-100%"/>
        </a:gra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457200" y="1295400"/>
            <a:ext cx="8229600" cy="483076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2400"/>
              </a:spcBef>
              <a:spcAft>
                <a:spcPts val="0"/>
              </a:spcAft>
              <a:buClr>
                <a:schemeClr val="accent1"/>
              </a:buClr>
              <a:buSzPts val="2400"/>
              <a:buFont typeface="Arial"/>
              <a:buChar char="•"/>
              <a:defRPr b="0" i="0" sz="2400" u="none" cap="none" strike="noStrike">
                <a:solidFill>
                  <a:schemeClr val="lt1"/>
                </a:solidFill>
                <a:latin typeface="Calibri"/>
                <a:ea typeface="Calibri"/>
                <a:cs typeface="Calibri"/>
                <a:sym typeface="Calibri"/>
              </a:defRPr>
            </a:lvl1pPr>
            <a:lvl2pPr indent="-355600" lvl="1" marL="914400" marR="0" rtl="0" algn="l">
              <a:spcBef>
                <a:spcPts val="400"/>
              </a:spcBef>
              <a:spcAft>
                <a:spcPts val="0"/>
              </a:spcAft>
              <a:buClr>
                <a:schemeClr val="accent1"/>
              </a:buClr>
              <a:buSzPts val="2000"/>
              <a:buFont typeface="Arial"/>
              <a:buChar char="•"/>
              <a:defRPr b="0" i="0" sz="2000" u="none" cap="none" strike="noStrike">
                <a:solidFill>
                  <a:schemeClr val="lt1"/>
                </a:solidFill>
                <a:latin typeface="Calibri"/>
                <a:ea typeface="Calibri"/>
                <a:cs typeface="Calibri"/>
                <a:sym typeface="Calibri"/>
              </a:defRPr>
            </a:lvl2pPr>
            <a:lvl3pPr indent="-304800" lvl="2" marL="1371600" marR="0" rtl="0" algn="l">
              <a:spcBef>
                <a:spcPts val="320"/>
              </a:spcBef>
              <a:spcAft>
                <a:spcPts val="0"/>
              </a:spcAft>
              <a:buClr>
                <a:schemeClr val="lt1"/>
              </a:buClr>
              <a:buSzPts val="1200"/>
              <a:buFont typeface="Calibri"/>
              <a:buChar char="•"/>
              <a:defRPr b="0" i="0" sz="1600" u="none" cap="none" strike="noStrike">
                <a:solidFill>
                  <a:schemeClr val="lt1"/>
                </a:solidFill>
                <a:latin typeface="Calibri"/>
                <a:ea typeface="Calibri"/>
                <a:cs typeface="Calibri"/>
                <a:sym typeface="Calibri"/>
              </a:defRPr>
            </a:lvl3pPr>
            <a:lvl4pPr indent="-228600" lvl="3" marL="1828800" marR="0" rtl="0" algn="l">
              <a:spcBef>
                <a:spcPts val="0"/>
              </a:spcBef>
              <a:spcAft>
                <a:spcPts val="0"/>
              </a:spcAft>
              <a:buClr>
                <a:schemeClr val="lt1"/>
              </a:buClr>
              <a:buSzPts val="1400"/>
              <a:buFont typeface="Consolas"/>
              <a:buNone/>
              <a:defRPr b="0" i="0" sz="1400" u="none" cap="none" strike="noStrike">
                <a:solidFill>
                  <a:schemeClr val="lt1"/>
                </a:solidFill>
                <a:latin typeface="Consolas"/>
                <a:ea typeface="Consolas"/>
                <a:cs typeface="Consolas"/>
                <a:sym typeface="Consolas"/>
              </a:defRPr>
            </a:lvl4pPr>
            <a:lvl5pPr indent="-228600" lvl="4" marL="2286000" marR="0" rtl="0" algn="l">
              <a:spcBef>
                <a:spcPts val="0"/>
              </a:spcBef>
              <a:spcAft>
                <a:spcPts val="0"/>
              </a:spcAft>
              <a:buClr>
                <a:schemeClr val="lt1"/>
              </a:buClr>
              <a:buSzPts val="1400"/>
              <a:buFont typeface="Consolas"/>
              <a:buNone/>
              <a:defRPr b="0" i="0" sz="1400" u="none" cap="none" strike="noStrike">
                <a:solidFill>
                  <a:schemeClr val="lt1"/>
                </a:solidFill>
                <a:latin typeface="Consolas"/>
                <a:ea typeface="Consolas"/>
                <a:cs typeface="Consolas"/>
                <a:sym typeface="Consolas"/>
              </a:defRPr>
            </a:lvl5pPr>
            <a:lvl6pPr indent="-228600" lvl="5" marL="2743200" marR="0" rtl="0" algn="l">
              <a:spcBef>
                <a:spcPts val="0"/>
              </a:spcBef>
              <a:spcAft>
                <a:spcPts val="0"/>
              </a:spcAft>
              <a:buSzPts val="1400"/>
              <a:buNone/>
              <a:defRPr b="0" i="0" sz="1400" u="none" cap="none" strike="noStrike">
                <a:solidFill>
                  <a:schemeClr val="lt1"/>
                </a:solidFill>
                <a:latin typeface="Courier New"/>
                <a:ea typeface="Courier New"/>
                <a:cs typeface="Courier New"/>
                <a:sym typeface="Courier New"/>
              </a:defRPr>
            </a:lvl6pPr>
            <a:lvl7pPr indent="-228600" lvl="6" marL="3200400" marR="0" rtl="0" algn="l">
              <a:spcBef>
                <a:spcPts val="0"/>
              </a:spcBef>
              <a:spcAft>
                <a:spcPts val="0"/>
              </a:spcAft>
              <a:buSzPts val="1400"/>
              <a:buNone/>
              <a:defRPr b="0" i="0" sz="1400" u="none" cap="none" strike="noStrike">
                <a:solidFill>
                  <a:schemeClr val="lt1"/>
                </a:solidFill>
                <a:latin typeface="Courier New"/>
                <a:ea typeface="Courier New"/>
                <a:cs typeface="Courier New"/>
                <a:sym typeface="Courier New"/>
              </a:defRPr>
            </a:lvl7pPr>
            <a:lvl8pPr indent="-228600" lvl="7" marL="3657600" marR="0" rtl="0" algn="l">
              <a:spcBef>
                <a:spcPts val="0"/>
              </a:spcBef>
              <a:spcAft>
                <a:spcPts val="0"/>
              </a:spcAft>
              <a:buSzPts val="1400"/>
              <a:buNone/>
              <a:defRPr b="0" i="0" sz="1400" u="none" cap="none" strike="noStrike">
                <a:solidFill>
                  <a:schemeClr val="lt1"/>
                </a:solidFill>
                <a:latin typeface="Courier New"/>
                <a:ea typeface="Courier New"/>
                <a:cs typeface="Courier New"/>
                <a:sym typeface="Courier New"/>
              </a:defRPr>
            </a:lvl8pPr>
            <a:lvl9pPr indent="-228600" lvl="8" marL="4114800" marR="0" rtl="0" algn="l">
              <a:spcBef>
                <a:spcPts val="0"/>
              </a:spcBef>
              <a:spcAft>
                <a:spcPts val="0"/>
              </a:spcAft>
              <a:buSzPts val="1400"/>
              <a:buNone/>
              <a:defRPr b="0" i="0" sz="1400" u="none" cap="none" strike="noStrike">
                <a:solidFill>
                  <a:schemeClr val="lt1"/>
                </a:solidFill>
                <a:latin typeface="Courier New"/>
                <a:ea typeface="Courier New"/>
                <a:cs typeface="Courier New"/>
                <a:sym typeface="Courier New"/>
              </a:defRPr>
            </a:lvl9pPr>
          </a:lstStyle>
          <a:p/>
        </p:txBody>
      </p:sp>
      <p:sp>
        <p:nvSpPr>
          <p:cNvPr id="11" name="Google Shape;11;p1"/>
          <p:cNvSpPr/>
          <p:nvPr/>
        </p:nvSpPr>
        <p:spPr>
          <a:xfrm>
            <a:off x="152400" y="990600"/>
            <a:ext cx="8839200" cy="5486400"/>
          </a:xfrm>
          <a:prstGeom prst="roundRect">
            <a:avLst>
              <a:gd fmla="val 2562" name="adj"/>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2" name="Google Shape;12;p1"/>
          <p:cNvSpPr txBox="1"/>
          <p:nvPr/>
        </p:nvSpPr>
        <p:spPr>
          <a:xfrm>
            <a:off x="0" y="6629400"/>
            <a:ext cx="8229600"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50"/>
              <a:buFont typeface="Calibri"/>
              <a:buNone/>
            </a:pPr>
            <a:r>
              <a:rPr b="0" i="0" lang="en-US" sz="1050" u="none" cap="none" strike="noStrike">
                <a:solidFill>
                  <a:schemeClr val="lt1"/>
                </a:solidFill>
                <a:latin typeface="Calibri"/>
                <a:ea typeface="Calibri"/>
                <a:cs typeface="Calibri"/>
                <a:sym typeface="Calibri"/>
              </a:rPr>
              <a:t>Helfrich, J. (2020). </a:t>
            </a:r>
            <a:r>
              <a:rPr b="0" i="1" lang="en-US" sz="1050" u="none" cap="none" strike="noStrike">
                <a:solidFill>
                  <a:schemeClr val="lt1"/>
                </a:solidFill>
                <a:latin typeface="Calibri"/>
                <a:ea typeface="Calibri"/>
                <a:cs typeface="Calibri"/>
                <a:sym typeface="Calibri"/>
              </a:rPr>
              <a:t>Software Design</a:t>
            </a:r>
            <a:r>
              <a:rPr b="0" i="0" lang="en-US" sz="1050" u="none" cap="none" strike="noStrike">
                <a:solidFill>
                  <a:schemeClr val="lt1"/>
                </a:solidFill>
                <a:latin typeface="Calibri"/>
                <a:ea typeface="Calibri"/>
                <a:cs typeface="Calibri"/>
                <a:sym typeface="Calibri"/>
              </a:rPr>
              <a:t>, Copyright © 2020. All rights reserved.</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churchofjesuschrist.org/study/scriptures/dc-testament/dc/19.31" TargetMode="External"/><Relationship Id="rId4" Type="http://schemas.openxmlformats.org/officeDocument/2006/relationships/hyperlink" Target="https://www.churchofjesuschrist.org/study/scriptures/dc-testament/dc/10.66" TargetMode="External"/><Relationship Id="rId5" Type="http://schemas.openxmlformats.org/officeDocument/2006/relationships/hyperlink" Target="https://www.churchofjesuschrist.org/study/scriptures/dc-testament/dc/29.39"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slide" Target="/ppt/slides/slide7.xml"/><Relationship Id="rId4" Type="http://schemas.openxmlformats.org/officeDocument/2006/relationships/slide" Target="/ppt/slides/slide8.xml"/><Relationship Id="rId5" Type="http://schemas.openxmlformats.org/officeDocument/2006/relationships/slide" Target="/ppt/slides/slide9.xml"/><Relationship Id="rId6" Type="http://schemas.openxmlformats.org/officeDocument/2006/relationships/slide" Target="/ppt/slides/slide10.xml"/><Relationship Id="rId7"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slide" Target="/ppt/slides/slide13.xml"/><Relationship Id="rId4" Type="http://schemas.openxmlformats.org/officeDocument/2006/relationships/slide" Target="/ppt/slides/slide14.xml"/><Relationship Id="rId5" Type="http://schemas.openxmlformats.org/officeDocument/2006/relationships/slide" Target="/ppt/slides/slide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slide" Target="/ppt/slides/slide17.xml"/><Relationship Id="rId4" Type="http://schemas.openxmlformats.org/officeDocument/2006/relationships/slide" Target="/ppt/slides/slide18.xml"/><Relationship Id="rId5" Type="http://schemas.openxmlformats.org/officeDocument/2006/relationships/slide" Target="/ppt/slides/slide19.xml"/><Relationship Id="rId6" Type="http://schemas.openxmlformats.org/officeDocument/2006/relationships/slide" Target="/ppt/slides/slide20.xml"/><Relationship Id="rId7" Type="http://schemas.openxmlformats.org/officeDocument/2006/relationships/slide" Target="/ppt/slides/slide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1" Type="http://schemas.openxmlformats.org/officeDocument/2006/relationships/slide" Target="/ppt/slides/slide28.xml"/><Relationship Id="rId10" Type="http://schemas.openxmlformats.org/officeDocument/2006/relationships/slide" Target="/ppt/slides/slide36.xml"/><Relationship Id="rId13" Type="http://schemas.openxmlformats.org/officeDocument/2006/relationships/slide" Target="/ppt/slides/slide30.xml"/><Relationship Id="rId12" Type="http://schemas.openxmlformats.org/officeDocument/2006/relationships/slide" Target="/ppt/slides/slide29.xml"/><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slide" Target="/ppt/slides/slide23.xml"/><Relationship Id="rId4" Type="http://schemas.openxmlformats.org/officeDocument/2006/relationships/slide" Target="/ppt/slides/slide24.xml"/><Relationship Id="rId9" Type="http://schemas.openxmlformats.org/officeDocument/2006/relationships/slide" Target="/ppt/slides/slide35.xml"/><Relationship Id="rId14" Type="http://schemas.openxmlformats.org/officeDocument/2006/relationships/slide" Target="/ppt/slides/slide30.xml"/><Relationship Id="rId5" Type="http://schemas.openxmlformats.org/officeDocument/2006/relationships/slide" Target="/ppt/slides/slide26.xml"/><Relationship Id="rId6" Type="http://schemas.openxmlformats.org/officeDocument/2006/relationships/slide" Target="/ppt/slides/slide27.xml"/><Relationship Id="rId7" Type="http://schemas.openxmlformats.org/officeDocument/2006/relationships/slide" Target="/ppt/slides/slide25.xml"/><Relationship Id="rId8" Type="http://schemas.openxmlformats.org/officeDocument/2006/relationships/slide" Target="/ppt/slides/slide3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slide" Target="/ppt/slides/slide6.xml"/><Relationship Id="rId4" Type="http://schemas.openxmlformats.org/officeDocument/2006/relationships/slide" Target="/ppt/slides/slide7.xml"/><Relationship Id="rId5" Type="http://schemas.openxmlformats.org/officeDocument/2006/relationships/slide" Target="/ppt/slides/slide8.xml"/><Relationship Id="rId6" Type="http://schemas.openxmlformats.org/officeDocument/2006/relationships/slide" Target="/ppt/slides/slide9.xml"/><Relationship Id="rId7" Type="http://schemas.openxmlformats.org/officeDocument/2006/relationships/slide" Target="/ppt/slides/slide10.xml"/><Relationship Id="rId8" Type="http://schemas.openxmlformats.org/officeDocument/2006/relationships/slide" Target="/ppt/slides/slide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slide" Target="/ppt/slides/slide7.xml"/><Relationship Id="rId4" Type="http://schemas.openxmlformats.org/officeDocument/2006/relationships/slide" Target="/ppt/slides/slide8.xml"/><Relationship Id="rId5" Type="http://schemas.openxmlformats.org/officeDocument/2006/relationships/slide" Target="/ppt/slides/slide9.xml"/><Relationship Id="rId6" Type="http://schemas.openxmlformats.org/officeDocument/2006/relationships/slide" Target="/ppt/slides/slide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slide" Target="/ppt/slides/slide7.xml"/><Relationship Id="rId4" Type="http://schemas.openxmlformats.org/officeDocument/2006/relationships/slide" Target="/ppt/slides/slide8.xml"/><Relationship Id="rId5" Type="http://schemas.openxmlformats.org/officeDocument/2006/relationships/slide" Target="/ppt/slides/slide9.xml"/><Relationship Id="rId6" Type="http://schemas.openxmlformats.org/officeDocument/2006/relationships/slide" Target="/ppt/slides/slide10.xml"/><Relationship Id="rId7"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slide" Target="/ppt/slides/slide7.xml"/><Relationship Id="rId4" Type="http://schemas.openxmlformats.org/officeDocument/2006/relationships/slide" Target="/ppt/slides/slide8.xml"/><Relationship Id="rId5" Type="http://schemas.openxmlformats.org/officeDocument/2006/relationships/slide" Target="/ppt/slides/slide9.xml"/><Relationship Id="rId6" Type="http://schemas.openxmlformats.org/officeDocument/2006/relationships/slide" Target="/ppt/slides/slide10.xml"/><Relationship Id="rId7"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slide" Target="/ppt/slides/slide7.xml"/><Relationship Id="rId4" Type="http://schemas.openxmlformats.org/officeDocument/2006/relationships/slide" Target="/ppt/slides/slide8.xml"/><Relationship Id="rId5" Type="http://schemas.openxmlformats.org/officeDocument/2006/relationships/slide" Target="/ppt/slides/slide9.xml"/><Relationship Id="rId6" Type="http://schemas.openxmlformats.org/officeDocument/2006/relationships/slide" Target="/ppt/slides/slide10.xml"/><Relationship Id="rId7"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8"/>
          <p:cNvSpPr txBox="1"/>
          <p:nvPr>
            <p:ph type="title"/>
          </p:nvPr>
        </p:nvSpPr>
        <p:spPr>
          <a:xfrm>
            <a:off x="0" y="609600"/>
            <a:ext cx="9144000" cy="609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Week 04: Cohesion</a:t>
            </a:r>
            <a:endParaRPr/>
          </a:p>
        </p:txBody>
      </p:sp>
      <p:sp>
        <p:nvSpPr>
          <p:cNvPr id="82" name="Google Shape;82;p8"/>
          <p:cNvSpPr txBox="1"/>
          <p:nvPr>
            <p:ph idx="1" type="body"/>
          </p:nvPr>
        </p:nvSpPr>
        <p:spPr>
          <a:xfrm>
            <a:off x="990600" y="1600200"/>
            <a:ext cx="3352800" cy="1524000"/>
          </a:xfrm>
          <a:prstGeom prst="rect">
            <a:avLst/>
          </a:prstGeom>
          <a:noFill/>
          <a:ln>
            <a:noFill/>
          </a:ln>
        </p:spPr>
        <p:txBody>
          <a:bodyPr anchorCtr="0" anchor="t" bIns="45700" lIns="91425" spcFirstLastPara="1" rIns="91425" wrap="square" tIns="45700">
            <a:noAutofit/>
          </a:bodyPr>
          <a:lstStyle/>
          <a:p>
            <a:pPr indent="-169863" lvl="0" marL="169863" rtl="0" algn="l">
              <a:spcBef>
                <a:spcPts val="0"/>
              </a:spcBef>
              <a:spcAft>
                <a:spcPts val="0"/>
              </a:spcAft>
              <a:buSzPts val="1600"/>
              <a:buChar char="•"/>
            </a:pPr>
            <a:r>
              <a:rPr lang="en-US"/>
              <a:t>Lab 03 was due on Saturday</a:t>
            </a:r>
            <a:endParaRPr/>
          </a:p>
          <a:p>
            <a:pPr indent="-169863" lvl="0" marL="169863" rtl="0" algn="l">
              <a:spcBef>
                <a:spcPts val="0"/>
              </a:spcBef>
              <a:spcAft>
                <a:spcPts val="0"/>
              </a:spcAft>
              <a:buSzPts val="1600"/>
              <a:buChar char="•"/>
            </a:pPr>
            <a:r>
              <a:rPr lang="en-US"/>
              <a:t>Chapter 12 reading is due</a:t>
            </a:r>
            <a:endParaRPr/>
          </a:p>
          <a:p>
            <a:pPr indent="-169863" lvl="0" marL="169863" rtl="0" algn="l">
              <a:spcBef>
                <a:spcPts val="0"/>
              </a:spcBef>
              <a:spcAft>
                <a:spcPts val="0"/>
              </a:spcAft>
              <a:buSzPts val="1600"/>
              <a:buChar char="•"/>
            </a:pPr>
            <a:r>
              <a:rPr lang="en-US"/>
              <a:t>Lab 04 is due this Saturday</a:t>
            </a:r>
            <a:endParaRPr/>
          </a:p>
          <a:p>
            <a:pPr indent="-68263" lvl="0" marL="169863" rtl="0" algn="l">
              <a:spcBef>
                <a:spcPts val="0"/>
              </a:spcBef>
              <a:spcAft>
                <a:spcPts val="0"/>
              </a:spcAft>
              <a:buSzPts val="1600"/>
              <a:buNone/>
            </a:pPr>
            <a:r>
              <a:t/>
            </a:r>
            <a:endParaRPr/>
          </a:p>
          <a:p>
            <a:pPr indent="-68263" lvl="0" marL="169863" rtl="0" algn="l">
              <a:spcBef>
                <a:spcPts val="0"/>
              </a:spcBef>
              <a:spcAft>
                <a:spcPts val="0"/>
              </a:spcAft>
              <a:buSzPts val="1600"/>
              <a:buNone/>
            </a:pPr>
            <a:r>
              <a:t/>
            </a:r>
            <a:endParaRPr/>
          </a:p>
        </p:txBody>
      </p:sp>
      <p:sp>
        <p:nvSpPr>
          <p:cNvPr id="83" name="Google Shape;83;p8"/>
          <p:cNvSpPr txBox="1"/>
          <p:nvPr>
            <p:ph idx="2" type="body"/>
          </p:nvPr>
        </p:nvSpPr>
        <p:spPr>
          <a:xfrm>
            <a:off x="4648200" y="1600200"/>
            <a:ext cx="3352800" cy="1524000"/>
          </a:xfrm>
          <a:prstGeom prst="rect">
            <a:avLst/>
          </a:prstGeom>
          <a:noFill/>
          <a:ln>
            <a:noFill/>
          </a:ln>
        </p:spPr>
        <p:txBody>
          <a:bodyPr anchorCtr="0" anchor="t" bIns="45700" lIns="91425" spcFirstLastPara="1" rIns="91425" wrap="square" tIns="45700">
            <a:noAutofit/>
          </a:bodyPr>
          <a:lstStyle/>
          <a:p>
            <a:pPr indent="-169863" lvl="0" marL="169863" rtl="0" algn="l">
              <a:spcBef>
                <a:spcPts val="0"/>
              </a:spcBef>
              <a:spcAft>
                <a:spcPts val="0"/>
              </a:spcAft>
              <a:buSzPts val="1600"/>
              <a:buChar char="•"/>
            </a:pPr>
            <a:r>
              <a:rPr lang="en-US"/>
              <a:t>Review the solution to Lab 03</a:t>
            </a:r>
            <a:endParaRPr/>
          </a:p>
          <a:p>
            <a:pPr indent="-169863" lvl="0" marL="169863" rtl="0" algn="l">
              <a:spcBef>
                <a:spcPts val="0"/>
              </a:spcBef>
              <a:spcAft>
                <a:spcPts val="0"/>
              </a:spcAft>
              <a:buSzPts val="1600"/>
              <a:buChar char="•"/>
            </a:pPr>
            <a:r>
              <a:rPr lang="en-US"/>
              <a:t>Answer questions about the reading</a:t>
            </a:r>
            <a:endParaRPr/>
          </a:p>
          <a:p>
            <a:pPr indent="-169863" lvl="0" marL="169863" rtl="0" algn="l">
              <a:spcBef>
                <a:spcPts val="0"/>
              </a:spcBef>
              <a:spcAft>
                <a:spcPts val="0"/>
              </a:spcAft>
              <a:buSzPts val="1600"/>
              <a:buChar char="•"/>
            </a:pPr>
            <a:r>
              <a:rPr lang="en-US"/>
              <a:t>Go through the reading quiz</a:t>
            </a:r>
            <a:endParaRPr/>
          </a:p>
          <a:p>
            <a:pPr indent="-169863" lvl="0" marL="169863" rtl="0" algn="l">
              <a:spcBef>
                <a:spcPts val="0"/>
              </a:spcBef>
              <a:spcAft>
                <a:spcPts val="0"/>
              </a:spcAft>
              <a:buSzPts val="1600"/>
              <a:buChar char="•"/>
            </a:pPr>
            <a:r>
              <a:rPr lang="en-US"/>
              <a:t>Answer questions about Lab 04</a:t>
            </a:r>
            <a:endParaRPr/>
          </a:p>
          <a:p>
            <a:pPr indent="-169863" lvl="0" marL="169863" rtl="0" algn="l">
              <a:spcBef>
                <a:spcPts val="0"/>
              </a:spcBef>
              <a:spcAft>
                <a:spcPts val="0"/>
              </a:spcAft>
              <a:buSzPts val="1600"/>
              <a:buChar char="•"/>
            </a:pPr>
            <a:r>
              <a:rPr lang="en-US"/>
              <a:t>Work through some problems</a:t>
            </a:r>
            <a:endParaRPr/>
          </a:p>
          <a:p>
            <a:pPr indent="-68263" lvl="0" marL="169863" rtl="0" algn="l">
              <a:spcBef>
                <a:spcPts val="0"/>
              </a:spcBef>
              <a:spcAft>
                <a:spcPts val="0"/>
              </a:spcAft>
              <a:buSzPts val="1600"/>
              <a:buNone/>
            </a:pPr>
            <a:r>
              <a:t/>
            </a:r>
            <a:endParaRPr/>
          </a:p>
          <a:p>
            <a:pPr indent="-68263" lvl="0" marL="169863" rtl="0" algn="l">
              <a:spcBef>
                <a:spcPts val="0"/>
              </a:spcBef>
              <a:spcAft>
                <a:spcPts val="0"/>
              </a:spcAft>
              <a:buSzPts val="1600"/>
              <a:buNone/>
            </a:pPr>
            <a:r>
              <a:t/>
            </a:r>
            <a:endParaRPr/>
          </a:p>
        </p:txBody>
      </p:sp>
      <p:sp>
        <p:nvSpPr>
          <p:cNvPr id="84" name="Google Shape;84;p8"/>
          <p:cNvSpPr txBox="1"/>
          <p:nvPr/>
        </p:nvSpPr>
        <p:spPr>
          <a:xfrm>
            <a:off x="-15815" y="6477000"/>
            <a:ext cx="85344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900" u="sng" cap="none" strike="noStrike">
                <a:solidFill>
                  <a:schemeClr val="lt1"/>
                </a:solidFill>
                <a:latin typeface="Arial"/>
                <a:ea typeface="Arial"/>
                <a:cs typeface="Arial"/>
                <a:sym typeface="Arial"/>
                <a:hlinkClick r:id="rId3">
                  <a:extLst>
                    <a:ext uri="{A12FA001-AC4F-418D-AE19-62706E023703}">
                      <ahyp:hlinkClr val="tx"/>
                    </a:ext>
                  </a:extLst>
                </a:hlinkClick>
              </a:rPr>
              <a:t>D&amp;C 19:31</a:t>
            </a:r>
            <a:endParaRPr b="0" i="0" sz="900" u="sng" cap="none" strike="noStrike">
              <a:solidFill>
                <a:schemeClr val="lt1"/>
              </a:solidFill>
              <a:latin typeface="Arial"/>
              <a:ea typeface="Arial"/>
              <a:cs typeface="Arial"/>
              <a:sym typeface="Arial"/>
              <a:hlinkClick r:id="rId4">
                <a:extLst>
                  <a:ext uri="{A12FA001-AC4F-418D-AE19-62706E023703}">
                    <ahyp:hlinkClr val="tx"/>
                  </a:ext>
                </a:extLst>
              </a:hlinkClick>
            </a:endParaRPr>
          </a:p>
          <a:p>
            <a:pPr indent="0" lvl="0" marL="0" marR="0" rtl="0" algn="l">
              <a:spcBef>
                <a:spcPts val="0"/>
              </a:spcBef>
              <a:spcAft>
                <a:spcPts val="0"/>
              </a:spcAft>
              <a:buNone/>
            </a:pPr>
            <a:r>
              <a:rPr b="0" i="0" lang="en-US" sz="900" u="sng" cap="none" strike="noStrike">
                <a:solidFill>
                  <a:schemeClr val="lt1"/>
                </a:solidFill>
                <a:latin typeface="Arial"/>
                <a:ea typeface="Arial"/>
                <a:cs typeface="Arial"/>
                <a:sym typeface="Arial"/>
                <a:hlinkClick r:id="rId5">
                  <a:extLst>
                    <a:ext uri="{A12FA001-AC4F-418D-AE19-62706E023703}">
                      <ahyp:hlinkClr val="tx"/>
                    </a:ext>
                  </a:extLst>
                </a:hlinkClick>
              </a:rPr>
              <a:t>D&amp;C 29:39</a:t>
            </a:r>
            <a:endParaRPr b="0" i="0" sz="900" u="none" cap="none" strike="noStrike">
              <a:solidFill>
                <a:schemeClr val="lt1"/>
              </a:solidFill>
              <a:latin typeface="Arial"/>
              <a:ea typeface="Arial"/>
              <a:cs typeface="Arial"/>
              <a:sym typeface="Arial"/>
            </a:endParaRPr>
          </a:p>
          <a:p>
            <a:pPr indent="0" lvl="0" marL="0" marR="0" rtl="0" algn="l">
              <a:spcBef>
                <a:spcPts val="0"/>
              </a:spcBef>
              <a:spcAft>
                <a:spcPts val="0"/>
              </a:spcAft>
              <a:buNone/>
            </a:pPr>
            <a:r>
              <a:t/>
            </a:r>
            <a:endParaRPr b="0" i="0" sz="9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7"/>
          <p:cNvSpPr txBox="1"/>
          <p:nvPr>
            <p:ph idx="1" type="body"/>
          </p:nvPr>
        </p:nvSpPr>
        <p:spPr>
          <a:xfrm>
            <a:off x="304800" y="1143000"/>
            <a:ext cx="746760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The worst form of cohesion is weak. One should never design for weak cohesion; it is a state that is to be avoided. Weak cohesion is a combination of extraneous and partial.</a:t>
            </a:r>
            <a:endParaRPr/>
          </a:p>
        </p:txBody>
      </p:sp>
      <p:sp>
        <p:nvSpPr>
          <p:cNvPr id="195" name="Google Shape;195;p17"/>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96" name="Google Shape;196;p17"/>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Level: Weak</a:t>
            </a:r>
            <a:endParaRPr/>
          </a:p>
        </p:txBody>
      </p:sp>
      <p:sp>
        <p:nvSpPr>
          <p:cNvPr id="197" name="Google Shape;197;p17"/>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00"/>
              <a:buNone/>
            </a:pPr>
            <a:r>
              <a:rPr lang="en-US"/>
              <a:t>Helfrich, J. (2018). </a:t>
            </a:r>
            <a:r>
              <a:rPr i="1" lang="en-US"/>
              <a:t>Measurements of Modularization </a:t>
            </a:r>
            <a:r>
              <a:rPr lang="en-US"/>
              <a:t>CSEIT 2018 Singapore</a:t>
            </a:r>
            <a:endParaRPr/>
          </a:p>
          <a:p>
            <a:pPr indent="-342900" lvl="0" marL="342900" rtl="0" algn="l">
              <a:lnSpc>
                <a:spcPct val="90000"/>
              </a:lnSpc>
              <a:spcBef>
                <a:spcPts val="0"/>
              </a:spcBef>
              <a:spcAft>
                <a:spcPts val="0"/>
              </a:spcAft>
              <a:buSzPts val="1050"/>
              <a:buNone/>
            </a:pPr>
            <a:r>
              <a:t/>
            </a:r>
            <a:endParaRPr/>
          </a:p>
        </p:txBody>
      </p:sp>
      <p:sp>
        <p:nvSpPr>
          <p:cNvPr id="198" name="Google Shape;198;p17">
            <a:hlinkClick action="ppaction://hlinksldjump" r:id="rId3"/>
          </p:cNvPr>
          <p:cNvSpPr/>
          <p:nvPr/>
        </p:nvSpPr>
        <p:spPr>
          <a:xfrm>
            <a:off x="8001000" y="990600"/>
            <a:ext cx="1016000" cy="571499"/>
          </a:xfrm>
          <a:custGeom>
            <a:rect b="b" l="l" r="r" t="t"/>
            <a:pathLst>
              <a:path extrusionOk="0" h="838200" w="1397000">
                <a:moveTo>
                  <a:pt x="0" y="0"/>
                </a:moveTo>
                <a:lnTo>
                  <a:pt x="1397000" y="0"/>
                </a:lnTo>
                <a:lnTo>
                  <a:pt x="1397000" y="838200"/>
                </a:lnTo>
                <a:lnTo>
                  <a:pt x="0" y="838200"/>
                </a:lnTo>
                <a:lnTo>
                  <a:pt x="0" y="0"/>
                </a:lnTo>
                <a:close/>
              </a:path>
            </a:pathLst>
          </a:custGeom>
          <a:gradFill>
            <a:gsLst>
              <a:gs pos="0">
                <a:srgbClr val="36689E"/>
              </a:gs>
              <a:gs pos="60000">
                <a:srgbClr val="4F91DC"/>
              </a:gs>
              <a:gs pos="100000">
                <a:srgbClr val="52A2FF"/>
              </a:gs>
            </a:gsLst>
            <a:lin ang="16200000" scaled="0"/>
          </a:gradFill>
          <a:ln>
            <a:noFill/>
          </a:ln>
          <a:effectLst>
            <a:outerShdw blurRad="65500" rotWithShape="0" dir="5400000" dist="38100">
              <a:srgbClr val="000000">
                <a:alpha val="40000"/>
              </a:srgbClr>
            </a:outerShdw>
          </a:effectLst>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None/>
            </a:pPr>
            <a:r>
              <a:rPr lang="en-US" sz="1400">
                <a:solidFill>
                  <a:schemeClr val="lt1"/>
                </a:solidFill>
                <a:latin typeface="Arial"/>
                <a:ea typeface="Arial"/>
                <a:cs typeface="Arial"/>
                <a:sym typeface="Arial"/>
              </a:rPr>
              <a:t>Strong</a:t>
            </a:r>
            <a:endParaRPr/>
          </a:p>
        </p:txBody>
      </p:sp>
      <p:sp>
        <p:nvSpPr>
          <p:cNvPr id="199" name="Google Shape;199;p17">
            <a:hlinkClick action="ppaction://hlinksldjump" r:id="rId4"/>
          </p:cNvPr>
          <p:cNvSpPr/>
          <p:nvPr/>
        </p:nvSpPr>
        <p:spPr>
          <a:xfrm>
            <a:off x="8001000" y="1968500"/>
            <a:ext cx="1016000" cy="571499"/>
          </a:xfrm>
          <a:custGeom>
            <a:rect b="b" l="l" r="r" t="t"/>
            <a:pathLst>
              <a:path extrusionOk="0" h="838200" w="1397000">
                <a:moveTo>
                  <a:pt x="0" y="0"/>
                </a:moveTo>
                <a:lnTo>
                  <a:pt x="1397000" y="0"/>
                </a:lnTo>
                <a:lnTo>
                  <a:pt x="1397000" y="838200"/>
                </a:lnTo>
                <a:lnTo>
                  <a:pt x="0" y="838200"/>
                </a:lnTo>
                <a:lnTo>
                  <a:pt x="0" y="0"/>
                </a:lnTo>
                <a:close/>
              </a:path>
            </a:pathLst>
          </a:custGeom>
          <a:gradFill>
            <a:gsLst>
              <a:gs pos="0">
                <a:srgbClr val="4670A4"/>
              </a:gs>
              <a:gs pos="60000">
                <a:srgbClr val="659EE5"/>
              </a:gs>
              <a:gs pos="100000">
                <a:srgbClr val="63ACFF"/>
              </a:gs>
            </a:gsLst>
            <a:lin ang="16200000" scaled="0"/>
          </a:gradFill>
          <a:ln>
            <a:noFill/>
          </a:ln>
          <a:effectLst>
            <a:outerShdw blurRad="65500" rotWithShape="0" dir="5400000" dist="38100">
              <a:srgbClr val="000000">
                <a:alpha val="40000"/>
              </a:srgbClr>
            </a:outerShdw>
          </a:effectLst>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None/>
            </a:pPr>
            <a:r>
              <a:rPr lang="en-US" sz="1400">
                <a:solidFill>
                  <a:schemeClr val="lt1"/>
                </a:solidFill>
                <a:latin typeface="Arial"/>
                <a:ea typeface="Arial"/>
                <a:cs typeface="Arial"/>
                <a:sym typeface="Arial"/>
              </a:rPr>
              <a:t>Extraneous</a:t>
            </a:r>
            <a:endParaRPr/>
          </a:p>
        </p:txBody>
      </p:sp>
      <p:sp>
        <p:nvSpPr>
          <p:cNvPr id="200" name="Google Shape;200;p17">
            <a:hlinkClick action="ppaction://hlinksldjump" r:id="rId5"/>
          </p:cNvPr>
          <p:cNvSpPr/>
          <p:nvPr/>
        </p:nvSpPr>
        <p:spPr>
          <a:xfrm>
            <a:off x="8001000" y="2946401"/>
            <a:ext cx="1016000" cy="571499"/>
          </a:xfrm>
          <a:custGeom>
            <a:rect b="b" l="l" r="r" t="t"/>
            <a:pathLst>
              <a:path extrusionOk="0" h="838200" w="1397000">
                <a:moveTo>
                  <a:pt x="0" y="0"/>
                </a:moveTo>
                <a:lnTo>
                  <a:pt x="1397000" y="0"/>
                </a:lnTo>
                <a:lnTo>
                  <a:pt x="1397000" y="838200"/>
                </a:lnTo>
                <a:lnTo>
                  <a:pt x="0" y="838200"/>
                </a:lnTo>
                <a:lnTo>
                  <a:pt x="0" y="0"/>
                </a:lnTo>
                <a:close/>
              </a:path>
            </a:pathLst>
          </a:custGeom>
          <a:gradFill>
            <a:gsLst>
              <a:gs pos="0">
                <a:srgbClr val="587AA9"/>
              </a:gs>
              <a:gs pos="60000">
                <a:srgbClr val="7FACEB"/>
              </a:gs>
              <a:gs pos="100000">
                <a:srgbClr val="7BB7FF"/>
              </a:gs>
            </a:gsLst>
            <a:lin ang="16200000" scaled="0"/>
          </a:gradFill>
          <a:ln>
            <a:noFill/>
          </a:ln>
          <a:effectLst>
            <a:outerShdw blurRad="65500" rotWithShape="0" dir="5400000" dist="38100">
              <a:srgbClr val="000000">
                <a:alpha val="40000"/>
              </a:srgbClr>
            </a:outerShdw>
          </a:effectLst>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None/>
            </a:pPr>
            <a:r>
              <a:rPr lang="en-US" sz="1400">
                <a:solidFill>
                  <a:schemeClr val="lt1"/>
                </a:solidFill>
                <a:latin typeface="Arial"/>
                <a:ea typeface="Arial"/>
                <a:cs typeface="Arial"/>
                <a:sym typeface="Arial"/>
              </a:rPr>
              <a:t>Partial</a:t>
            </a:r>
            <a:endParaRPr/>
          </a:p>
        </p:txBody>
      </p:sp>
      <p:sp>
        <p:nvSpPr>
          <p:cNvPr id="201" name="Google Shape;201;p17">
            <a:hlinkClick action="ppaction://hlinksldjump" r:id="rId6"/>
          </p:cNvPr>
          <p:cNvSpPr/>
          <p:nvPr/>
        </p:nvSpPr>
        <p:spPr>
          <a:xfrm>
            <a:off x="8001000" y="3924301"/>
            <a:ext cx="1016000" cy="571499"/>
          </a:xfrm>
          <a:custGeom>
            <a:rect b="b" l="l" r="r" t="t"/>
            <a:pathLst>
              <a:path extrusionOk="0" h="838200" w="1397000">
                <a:moveTo>
                  <a:pt x="0" y="0"/>
                </a:moveTo>
                <a:lnTo>
                  <a:pt x="1397000" y="0"/>
                </a:lnTo>
                <a:lnTo>
                  <a:pt x="1397000" y="838200"/>
                </a:lnTo>
                <a:lnTo>
                  <a:pt x="0" y="838200"/>
                </a:lnTo>
                <a:lnTo>
                  <a:pt x="0" y="0"/>
                </a:lnTo>
                <a:close/>
              </a:path>
            </a:pathLst>
          </a:custGeom>
          <a:gradFill>
            <a:gsLst>
              <a:gs pos="0">
                <a:srgbClr val="6C86AD"/>
              </a:gs>
              <a:gs pos="60000">
                <a:srgbClr val="9ABDF1"/>
              </a:gs>
              <a:gs pos="100000">
                <a:srgbClr val="94C6FF"/>
              </a:gs>
            </a:gsLst>
            <a:lin ang="16200000" scaled="0"/>
          </a:gradFill>
          <a:ln cap="flat" cmpd="sng" w="57150">
            <a:solidFill>
              <a:schemeClr val="accent6"/>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None/>
            </a:pPr>
            <a:r>
              <a:rPr lang="en-US" sz="1400">
                <a:solidFill>
                  <a:schemeClr val="lt1"/>
                </a:solidFill>
                <a:latin typeface="Arial"/>
                <a:ea typeface="Arial"/>
                <a:cs typeface="Arial"/>
                <a:sym typeface="Arial"/>
              </a:rPr>
              <a:t>Weak</a:t>
            </a:r>
            <a:endParaRPr/>
          </a:p>
        </p:txBody>
      </p:sp>
      <p:pic>
        <p:nvPicPr>
          <p:cNvPr id="202" name="Google Shape;202;p17"/>
          <p:cNvPicPr preferRelativeResize="0"/>
          <p:nvPr/>
        </p:nvPicPr>
        <p:blipFill>
          <a:blip r:embed="rId7">
            <a:alphaModFix/>
          </a:blip>
          <a:stretch>
            <a:fillRect/>
          </a:stretch>
        </p:blipFill>
        <p:spPr>
          <a:xfrm>
            <a:off x="1383225" y="2209800"/>
            <a:ext cx="5310751" cy="3763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8"/>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08" name="Google Shape;208;p18"/>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Classical Cohesion</a:t>
            </a:r>
            <a:endParaRPr/>
          </a:p>
        </p:txBody>
      </p:sp>
      <p:sp>
        <p:nvSpPr>
          <p:cNvPr id="209" name="Google Shape;209;p18"/>
          <p:cNvSpPr txBox="1"/>
          <p:nvPr>
            <p:ph idx="1"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00"/>
              <a:buNone/>
            </a:pPr>
            <a:r>
              <a:rPr lang="en-US"/>
              <a:t>Constantine, L. (1968). </a:t>
            </a:r>
            <a:r>
              <a:rPr i="1" lang="en-US"/>
              <a:t>The Programming Profession, Programming Theory, and Programming Education</a:t>
            </a:r>
            <a:endParaRPr/>
          </a:p>
        </p:txBody>
      </p:sp>
      <p:graphicFrame>
        <p:nvGraphicFramePr>
          <p:cNvPr id="210" name="Google Shape;210;p18"/>
          <p:cNvGraphicFramePr/>
          <p:nvPr/>
        </p:nvGraphicFramePr>
        <p:xfrm>
          <a:off x="2113472" y="1303020"/>
          <a:ext cx="3000000" cy="3000000"/>
        </p:xfrm>
        <a:graphic>
          <a:graphicData uri="http://schemas.openxmlformats.org/drawingml/2006/table">
            <a:tbl>
              <a:tblPr bandRow="1">
                <a:noFill/>
                <a:tableStyleId>{221C0DEF-C277-4A51-990C-4A61ADEF9974}</a:tableStyleId>
              </a:tblPr>
              <a:tblGrid>
                <a:gridCol w="6649525"/>
              </a:tblGrid>
              <a:tr h="633100">
                <a:tc>
                  <a:txBody>
                    <a:bodyPr/>
                    <a:lstStyle/>
                    <a:p>
                      <a:pPr indent="0" lvl="0" marL="0" marR="0" rtl="0" algn="l">
                        <a:spcBef>
                          <a:spcPts val="0"/>
                        </a:spcBef>
                        <a:spcAft>
                          <a:spcPts val="0"/>
                        </a:spcAft>
                        <a:buNone/>
                      </a:pPr>
                      <a:r>
                        <a:rPr lang="en-US" sz="1700" u="none" cap="none" strike="noStrike">
                          <a:solidFill>
                            <a:schemeClr val="dk1"/>
                          </a:solidFill>
                          <a:latin typeface="Calibri"/>
                          <a:ea typeface="Calibri"/>
                          <a:cs typeface="Calibri"/>
                          <a:sym typeface="Calibri"/>
                        </a:rPr>
                        <a:t>All the elements are related to the performance of a single function </a:t>
                      </a:r>
                      <a:br>
                        <a:rPr lang="en-US" sz="1700" u="none" cap="none" strike="noStrike">
                          <a:solidFill>
                            <a:schemeClr val="dk1"/>
                          </a:solidFill>
                          <a:latin typeface="Calibri"/>
                          <a:ea typeface="Calibri"/>
                          <a:cs typeface="Calibri"/>
                          <a:sym typeface="Calibri"/>
                        </a:rPr>
                      </a:br>
                      <a:endParaRPr sz="1700">
                        <a:solidFill>
                          <a:schemeClr val="dk1"/>
                        </a:solidFill>
                      </a:endParaRPr>
                    </a:p>
                  </a:txBody>
                  <a:tcPr marT="45725" marB="45725" marR="91450" marL="91450"/>
                </a:tc>
              </a:tr>
              <a:tr h="633100">
                <a:tc>
                  <a:txBody>
                    <a:bodyPr/>
                    <a:lstStyle/>
                    <a:p>
                      <a:pPr indent="0" lvl="0" marL="0" marR="0" rtl="0" algn="l">
                        <a:spcBef>
                          <a:spcPts val="0"/>
                        </a:spcBef>
                        <a:spcAft>
                          <a:spcPts val="0"/>
                        </a:spcAft>
                        <a:buNone/>
                      </a:pPr>
                      <a:r>
                        <a:rPr lang="en-US" sz="1700">
                          <a:solidFill>
                            <a:schemeClr val="dk1"/>
                          </a:solidFill>
                        </a:rPr>
                        <a:t>The output data (or results) from one processing element serve as input data for the next processing element</a:t>
                      </a:r>
                      <a:endParaRPr/>
                    </a:p>
                  </a:txBody>
                  <a:tcPr marT="45725" marB="45725" marR="91450" marL="91450"/>
                </a:tc>
              </a:tr>
              <a:tr h="633100">
                <a:tc>
                  <a:txBody>
                    <a:bodyPr/>
                    <a:lstStyle/>
                    <a:p>
                      <a:pPr indent="0" lvl="0" marL="0" marR="0" rtl="0" algn="l">
                        <a:spcBef>
                          <a:spcPts val="0"/>
                        </a:spcBef>
                        <a:spcAft>
                          <a:spcPts val="0"/>
                        </a:spcAft>
                        <a:buNone/>
                      </a:pPr>
                      <a:r>
                        <a:rPr lang="en-US" sz="1700">
                          <a:solidFill>
                            <a:schemeClr val="dk1"/>
                          </a:solidFill>
                        </a:rPr>
                        <a:t>Elements are related by a reference to the same set of input and/or output data</a:t>
                      </a:r>
                      <a:endParaRPr/>
                    </a:p>
                  </a:txBody>
                  <a:tcPr marT="45725" marB="45725" marR="91450" marL="91450"/>
                </a:tc>
              </a:tr>
              <a:tr h="633100">
                <a:tc>
                  <a:txBody>
                    <a:bodyPr/>
                    <a:lstStyle/>
                    <a:p>
                      <a:pPr indent="0" lvl="0" marL="0" marR="0" rtl="0" algn="l">
                        <a:spcBef>
                          <a:spcPts val="0"/>
                        </a:spcBef>
                        <a:spcAft>
                          <a:spcPts val="0"/>
                        </a:spcAft>
                        <a:buNone/>
                      </a:pPr>
                      <a:r>
                        <a:rPr lang="en-US" sz="1700">
                          <a:solidFill>
                            <a:schemeClr val="dk1"/>
                          </a:solidFill>
                        </a:rPr>
                        <a:t>Associate[ing] processing elements on the basis of their procedural or algorithmic relationships</a:t>
                      </a:r>
                      <a:endParaRPr/>
                    </a:p>
                  </a:txBody>
                  <a:tcPr marT="45725" marB="45725" marR="91450" marL="91450"/>
                </a:tc>
              </a:tr>
              <a:tr h="633100">
                <a:tc>
                  <a:txBody>
                    <a:bodyPr/>
                    <a:lstStyle/>
                    <a:p>
                      <a:pPr indent="0" lvl="0" marL="0" marR="0" rtl="0" algn="l">
                        <a:spcBef>
                          <a:spcPts val="0"/>
                        </a:spcBef>
                        <a:spcAft>
                          <a:spcPts val="0"/>
                        </a:spcAft>
                        <a:buNone/>
                      </a:pPr>
                      <a:r>
                        <a:rPr lang="en-US" sz="1700">
                          <a:solidFill>
                            <a:schemeClr val="dk1"/>
                          </a:solidFill>
                        </a:rPr>
                        <a:t>Some logical relationship exists and the elements are related by time</a:t>
                      </a:r>
                      <a:br>
                        <a:rPr lang="en-US" sz="1700">
                          <a:solidFill>
                            <a:schemeClr val="dk1"/>
                          </a:solidFill>
                        </a:rPr>
                      </a:br>
                      <a:endParaRPr sz="1700">
                        <a:solidFill>
                          <a:schemeClr val="dk1"/>
                        </a:solidFill>
                      </a:endParaRPr>
                    </a:p>
                  </a:txBody>
                  <a:tcPr marT="45725" marB="45725" marR="91450" marL="91450"/>
                </a:tc>
              </a:tr>
              <a:tr h="633100">
                <a:tc>
                  <a:txBody>
                    <a:bodyPr/>
                    <a:lstStyle/>
                    <a:p>
                      <a:pPr indent="0" lvl="0" marL="0" marR="0" rtl="0" algn="l">
                        <a:spcBef>
                          <a:spcPts val="0"/>
                        </a:spcBef>
                        <a:spcAft>
                          <a:spcPts val="0"/>
                        </a:spcAft>
                        <a:buNone/>
                      </a:pPr>
                      <a:r>
                        <a:rPr lang="en-US" sz="1700">
                          <a:solidFill>
                            <a:schemeClr val="dk1"/>
                          </a:solidFill>
                        </a:rPr>
                        <a:t>Some logical relationship between the elements of a module</a:t>
                      </a:r>
                      <a:br>
                        <a:rPr lang="en-US" sz="1700">
                          <a:solidFill>
                            <a:schemeClr val="dk1"/>
                          </a:solidFill>
                        </a:rPr>
                      </a:br>
                      <a:endParaRPr sz="1700">
                        <a:solidFill>
                          <a:schemeClr val="dk1"/>
                        </a:solidFill>
                      </a:endParaRPr>
                    </a:p>
                  </a:txBody>
                  <a:tcPr marT="45725" marB="45725" marR="91450" marL="91450"/>
                </a:tc>
              </a:tr>
              <a:tr h="633100">
                <a:tc>
                  <a:txBody>
                    <a:bodyPr/>
                    <a:lstStyle/>
                    <a:p>
                      <a:pPr indent="0" lvl="0" marL="0" marR="0" rtl="0" algn="l">
                        <a:spcBef>
                          <a:spcPts val="0"/>
                        </a:spcBef>
                        <a:spcAft>
                          <a:spcPts val="0"/>
                        </a:spcAft>
                        <a:buNone/>
                      </a:pPr>
                      <a:r>
                        <a:rPr lang="en-US" sz="1700">
                          <a:solidFill>
                            <a:schemeClr val="dk1"/>
                          </a:solidFill>
                        </a:rPr>
                        <a:t>There is no meaningful relationship among the elements in a module</a:t>
                      </a:r>
                      <a:br>
                        <a:rPr lang="en-US" sz="1700">
                          <a:solidFill>
                            <a:schemeClr val="dk1"/>
                          </a:solidFill>
                        </a:rPr>
                      </a:br>
                      <a:endParaRPr sz="1700">
                        <a:solidFill>
                          <a:schemeClr val="dk1"/>
                        </a:solidFill>
                      </a:endParaRPr>
                    </a:p>
                  </a:txBody>
                  <a:tcPr marT="45725" marB="45725" marR="91450" marL="91450"/>
                </a:tc>
              </a:tr>
            </a:tbl>
          </a:graphicData>
        </a:graphic>
      </p:graphicFrame>
      <p:sp>
        <p:nvSpPr>
          <p:cNvPr id="211" name="Google Shape;211;p18"/>
          <p:cNvSpPr/>
          <p:nvPr/>
        </p:nvSpPr>
        <p:spPr>
          <a:xfrm>
            <a:off x="304800" y="1311646"/>
            <a:ext cx="1808672" cy="601980"/>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Functional</a:t>
            </a:r>
            <a:endParaRPr/>
          </a:p>
        </p:txBody>
      </p:sp>
      <p:sp>
        <p:nvSpPr>
          <p:cNvPr id="212" name="Google Shape;212;p18"/>
          <p:cNvSpPr/>
          <p:nvPr/>
        </p:nvSpPr>
        <p:spPr>
          <a:xfrm>
            <a:off x="304800" y="1945616"/>
            <a:ext cx="1808672" cy="601980"/>
          </a:xfrm>
          <a:prstGeom prst="rect">
            <a:avLst/>
          </a:prstGeom>
          <a:solidFill>
            <a:srgbClr val="C7DBF2"/>
          </a:soli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Sequential</a:t>
            </a:r>
            <a:endParaRPr/>
          </a:p>
        </p:txBody>
      </p:sp>
      <p:sp>
        <p:nvSpPr>
          <p:cNvPr id="213" name="Google Shape;213;p18"/>
          <p:cNvSpPr/>
          <p:nvPr/>
        </p:nvSpPr>
        <p:spPr>
          <a:xfrm>
            <a:off x="304800" y="2579586"/>
            <a:ext cx="1808672" cy="601980"/>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Communicational</a:t>
            </a:r>
            <a:endParaRPr/>
          </a:p>
        </p:txBody>
      </p:sp>
      <p:sp>
        <p:nvSpPr>
          <p:cNvPr id="214" name="Google Shape;214;p18"/>
          <p:cNvSpPr/>
          <p:nvPr/>
        </p:nvSpPr>
        <p:spPr>
          <a:xfrm>
            <a:off x="304800" y="3213556"/>
            <a:ext cx="1808672" cy="601980"/>
          </a:xfrm>
          <a:prstGeom prst="rect">
            <a:avLst/>
          </a:prstGeom>
          <a:solidFill>
            <a:srgbClr val="C7DBF2"/>
          </a:soli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Procedural</a:t>
            </a:r>
            <a:endParaRPr/>
          </a:p>
        </p:txBody>
      </p:sp>
      <p:sp>
        <p:nvSpPr>
          <p:cNvPr id="215" name="Google Shape;215;p18"/>
          <p:cNvSpPr/>
          <p:nvPr/>
        </p:nvSpPr>
        <p:spPr>
          <a:xfrm>
            <a:off x="304800" y="3847526"/>
            <a:ext cx="1808672" cy="601980"/>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Temporal</a:t>
            </a:r>
            <a:endParaRPr/>
          </a:p>
        </p:txBody>
      </p:sp>
      <p:sp>
        <p:nvSpPr>
          <p:cNvPr id="216" name="Google Shape;216;p18"/>
          <p:cNvSpPr/>
          <p:nvPr/>
        </p:nvSpPr>
        <p:spPr>
          <a:xfrm>
            <a:off x="304800" y="4481496"/>
            <a:ext cx="1808672" cy="601980"/>
          </a:xfrm>
          <a:prstGeom prst="rect">
            <a:avLst/>
          </a:prstGeom>
          <a:solidFill>
            <a:srgbClr val="C7DBF2"/>
          </a:soli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Logical</a:t>
            </a:r>
            <a:endParaRPr/>
          </a:p>
        </p:txBody>
      </p:sp>
      <p:sp>
        <p:nvSpPr>
          <p:cNvPr id="217" name="Google Shape;217;p18"/>
          <p:cNvSpPr/>
          <p:nvPr/>
        </p:nvSpPr>
        <p:spPr>
          <a:xfrm>
            <a:off x="304800" y="5115465"/>
            <a:ext cx="1808672" cy="601980"/>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Coincidental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9"/>
          <p:cNvSpPr txBox="1"/>
          <p:nvPr>
            <p:ph type="title"/>
          </p:nvPr>
        </p:nvSpPr>
        <p:spPr>
          <a:xfrm>
            <a:off x="1371600" y="98610"/>
            <a:ext cx="6553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Examples</a:t>
            </a:r>
            <a:endParaRPr/>
          </a:p>
        </p:txBody>
      </p:sp>
      <p:sp>
        <p:nvSpPr>
          <p:cNvPr id="223" name="Google Shape;223;p19">
            <a:hlinkClick action="ppaction://hlinksldjump" r:id="rId3"/>
          </p:cNvPr>
          <p:cNvSpPr/>
          <p:nvPr/>
        </p:nvSpPr>
        <p:spPr>
          <a:xfrm>
            <a:off x="1524000" y="11430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Example 12.1:</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Partial </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Cohesion</a:t>
            </a:r>
            <a:endParaRPr/>
          </a:p>
        </p:txBody>
      </p:sp>
      <p:sp>
        <p:nvSpPr>
          <p:cNvPr id="224" name="Google Shape;224;p19">
            <a:hlinkClick action="ppaction://hlinksldjump" r:id="rId4"/>
          </p:cNvPr>
          <p:cNvSpPr/>
          <p:nvPr/>
        </p:nvSpPr>
        <p:spPr>
          <a:xfrm>
            <a:off x="3657600" y="1144438"/>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Example 12.2:</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Extraneous Cohesion</a:t>
            </a:r>
            <a:endParaRPr/>
          </a:p>
        </p:txBody>
      </p:sp>
      <p:sp>
        <p:nvSpPr>
          <p:cNvPr id="225" name="Google Shape;225;p19">
            <a:hlinkClick action="ppaction://hlinksldjump" r:id="rId5"/>
          </p:cNvPr>
          <p:cNvSpPr/>
          <p:nvPr/>
        </p:nvSpPr>
        <p:spPr>
          <a:xfrm>
            <a:off x="5791200" y="1153064"/>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Example 12.3:</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Designing for Cohesion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0"/>
          <p:cNvSpPr txBox="1"/>
          <p:nvPr>
            <p:ph idx="1" type="body"/>
          </p:nvPr>
        </p:nvSpPr>
        <p:spPr>
          <a:xfrm>
            <a:off x="304800" y="1143000"/>
            <a:ext cx="4191000" cy="51816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000"/>
              <a:buNone/>
            </a:pPr>
            <a:r>
              <a:rPr lang="en-US" sz="2000"/>
              <a:t>Q: Identify the level of cohesion:</a:t>
            </a:r>
            <a:endParaRPr/>
          </a:p>
          <a:p>
            <a:pPr indent="-344488" lvl="0" marL="344488" rtl="0" algn="l">
              <a:spcBef>
                <a:spcPts val="2000"/>
              </a:spcBef>
              <a:spcAft>
                <a:spcPts val="0"/>
              </a:spcAft>
              <a:buSzPts val="2000"/>
              <a:buNone/>
            </a:pPr>
            <a:r>
              <a:rPr lang="en-US" sz="2000"/>
              <a:t>A: Partial</a:t>
            </a:r>
            <a:endParaRPr/>
          </a:p>
          <a:p>
            <a:pPr indent="-285750" lvl="1" marL="347663" rtl="0" algn="l">
              <a:spcBef>
                <a:spcPts val="320"/>
              </a:spcBef>
              <a:spcAft>
                <a:spcPts val="0"/>
              </a:spcAft>
              <a:buSzPts val="1600"/>
              <a:buChar char="•"/>
            </a:pPr>
            <a:r>
              <a:rPr lang="en-US" sz="1600"/>
              <a:t>On the surface, this may appear to be strong cohesion. It does one thing and one thing only. We can see that the program only generates a name from the provided name, and it does that task completely. Or does it!</a:t>
            </a:r>
            <a:endParaRPr/>
          </a:p>
          <a:p>
            <a:pPr indent="-285750" lvl="1" marL="347663" rtl="0" algn="l">
              <a:spcBef>
                <a:spcPts val="320"/>
              </a:spcBef>
              <a:spcAft>
                <a:spcPts val="0"/>
              </a:spcAft>
              <a:buSzPts val="1600"/>
              <a:buChar char="•"/>
            </a:pPr>
            <a:r>
              <a:rPr lang="en-US" sz="1600"/>
              <a:t>Notice that the function assumes that the input string is in a certain format. If the input string is empty, missing the comma or space, missing a first name, or even missing the middle name, then it will malfunction. In debug mode, it will assert. In the release mode, it will walk off the end of the string and crash. We therefore expect the caller to do work to prepare the input string for our function. Any time we rely on another part of the program to do part of our task, we are a good candidate for partial cohesion.</a:t>
            </a:r>
            <a:endParaRPr/>
          </a:p>
        </p:txBody>
      </p:sp>
      <p:sp>
        <p:nvSpPr>
          <p:cNvPr id="231" name="Google Shape;231;p20"/>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Example 12.1: Partial Cohesion</a:t>
            </a:r>
            <a:endParaRPr/>
          </a:p>
        </p:txBody>
      </p:sp>
      <p:sp>
        <p:nvSpPr>
          <p:cNvPr id="232" name="Google Shape;232;p20"/>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233" name="Google Shape;233;p20"/>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34" name="Google Shape;234;p20"/>
          <p:cNvPicPr preferRelativeResize="0"/>
          <p:nvPr/>
        </p:nvPicPr>
        <p:blipFill>
          <a:blip r:embed="rId3">
            <a:alphaModFix/>
          </a:blip>
          <a:stretch>
            <a:fillRect/>
          </a:stretch>
        </p:blipFill>
        <p:spPr>
          <a:xfrm>
            <a:off x="4405475" y="1143000"/>
            <a:ext cx="4519299" cy="5119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1"/>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Example 12.2: Extraneous Cohesion</a:t>
            </a:r>
            <a:endParaRPr/>
          </a:p>
        </p:txBody>
      </p:sp>
      <p:sp>
        <p:nvSpPr>
          <p:cNvPr id="240" name="Google Shape;240;p21"/>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241" name="Google Shape;241;p21"/>
          <p:cNvSpPr txBox="1"/>
          <p:nvPr>
            <p:ph idx="1" type="body"/>
          </p:nvPr>
        </p:nvSpPr>
        <p:spPr>
          <a:xfrm>
            <a:off x="304800" y="1143000"/>
            <a:ext cx="3581400" cy="51816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000"/>
              <a:buNone/>
            </a:pPr>
            <a:r>
              <a:rPr lang="en-US" sz="2000"/>
              <a:t>Q: Identify the level of cohesion:</a:t>
            </a:r>
            <a:endParaRPr sz="1800"/>
          </a:p>
          <a:p>
            <a:pPr indent="-344488" lvl="0" marL="344488" rtl="0" algn="l">
              <a:spcBef>
                <a:spcPts val="2000"/>
              </a:spcBef>
              <a:spcAft>
                <a:spcPts val="0"/>
              </a:spcAft>
              <a:buSzPts val="2000"/>
              <a:buNone/>
            </a:pPr>
            <a:r>
              <a:rPr lang="en-US" sz="2000"/>
              <a:t>A: Extraneous</a:t>
            </a:r>
            <a:endParaRPr/>
          </a:p>
          <a:p>
            <a:pPr indent="-285750" lvl="1" marL="287338" rtl="0" algn="l">
              <a:spcBef>
                <a:spcPts val="320"/>
              </a:spcBef>
              <a:spcAft>
                <a:spcPts val="0"/>
              </a:spcAft>
              <a:buSzPts val="1600"/>
              <a:buChar char="•"/>
            </a:pPr>
            <a:r>
              <a:rPr lang="en-US" sz="1600"/>
              <a:t>The first step is to identify the purpose of the function: to see if element1 and element2 hit each other in a video game.</a:t>
            </a:r>
            <a:endParaRPr/>
          </a:p>
          <a:p>
            <a:pPr indent="-285750" lvl="1" marL="287338" rtl="0" algn="l">
              <a:spcBef>
                <a:spcPts val="320"/>
              </a:spcBef>
              <a:spcAft>
                <a:spcPts val="0"/>
              </a:spcAft>
              <a:buSzPts val="1600"/>
              <a:buChar char="•"/>
            </a:pPr>
            <a:r>
              <a:rPr lang="en-US" sz="1600"/>
              <a:t>The two blocks of code do different things, and only the second is related to the purpose of the function. Computing inertia for one of the two elements is extraneous.</a:t>
            </a:r>
            <a:endParaRPr/>
          </a:p>
        </p:txBody>
      </p:sp>
      <p:sp>
        <p:nvSpPr>
          <p:cNvPr id="242" name="Google Shape;242;p21"/>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43" name="Google Shape;243;p21"/>
          <p:cNvPicPr preferRelativeResize="0"/>
          <p:nvPr/>
        </p:nvPicPr>
        <p:blipFill>
          <a:blip r:embed="rId3">
            <a:alphaModFix/>
          </a:blip>
          <a:stretch>
            <a:fillRect/>
          </a:stretch>
        </p:blipFill>
        <p:spPr>
          <a:xfrm>
            <a:off x="3886200" y="1225219"/>
            <a:ext cx="4959000" cy="3540482"/>
          </a:xfrm>
          <a:prstGeom prst="rect">
            <a:avLst/>
          </a:prstGeom>
          <a:noFill/>
          <a:ln>
            <a:noFill/>
          </a:ln>
        </p:spPr>
      </p:pic>
      <p:sp>
        <p:nvSpPr>
          <p:cNvPr id="244" name="Google Shape;244;p21"/>
          <p:cNvSpPr txBox="1"/>
          <p:nvPr/>
        </p:nvSpPr>
        <p:spPr>
          <a:xfrm>
            <a:off x="58113" y="769750"/>
            <a:ext cx="3162900" cy="331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2"/>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Example 12.3: Designing for Cohesion</a:t>
            </a:r>
            <a:endParaRPr/>
          </a:p>
        </p:txBody>
      </p:sp>
      <p:sp>
        <p:nvSpPr>
          <p:cNvPr id="250" name="Google Shape;250;p22"/>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251" name="Google Shape;251;p22"/>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000"/>
              <a:buNone/>
            </a:pPr>
            <a:r>
              <a:rPr lang="en-US" sz="2000"/>
              <a:t>Q: Optimize the cohesion for the following program, focusing on the </a:t>
            </a:r>
            <a:r>
              <a:rPr lang="en-US" sz="2000">
                <a:latin typeface="Consolas"/>
                <a:ea typeface="Consolas"/>
                <a:cs typeface="Consolas"/>
                <a:sym typeface="Consolas"/>
              </a:rPr>
              <a:t>displayHistogram()</a:t>
            </a:r>
            <a:r>
              <a:rPr lang="en-US" sz="2000"/>
              <a:t> function</a:t>
            </a:r>
            <a:endParaRPr/>
          </a:p>
          <a:p>
            <a:pPr indent="-344488" lvl="0" marL="344488" rtl="0" algn="l">
              <a:spcBef>
                <a:spcPts val="2000"/>
              </a:spcBef>
              <a:spcAft>
                <a:spcPts val="0"/>
              </a:spcAft>
              <a:buSzPts val="2000"/>
              <a:buNone/>
            </a:pPr>
            <a:r>
              <a:rPr lang="en-US" sz="2000"/>
              <a:t>A: To make the function strongly cohesive,</a:t>
            </a:r>
            <a:br>
              <a:rPr lang="en-US" sz="2000"/>
            </a:br>
            <a:r>
              <a:rPr lang="en-US" sz="2000"/>
              <a:t>two things must happen:</a:t>
            </a:r>
            <a:endParaRPr/>
          </a:p>
          <a:p>
            <a:pPr indent="-347663" lvl="1" marL="347663" rtl="0" algn="l">
              <a:spcBef>
                <a:spcPts val="360"/>
              </a:spcBef>
              <a:spcAft>
                <a:spcPts val="0"/>
              </a:spcAft>
              <a:buSzPts val="1800"/>
              <a:buChar char="•"/>
            </a:pPr>
            <a:r>
              <a:rPr lang="en-US" sz="1800"/>
              <a:t>Keep </a:t>
            </a:r>
            <a:r>
              <a:rPr lang="en-US" sz="1800">
                <a:latin typeface="Consolas"/>
                <a:ea typeface="Consolas"/>
                <a:cs typeface="Consolas"/>
                <a:sym typeface="Consolas"/>
              </a:rPr>
              <a:t>displayHistogram()</a:t>
            </a:r>
            <a:r>
              <a:rPr lang="en-US" sz="1800"/>
              <a:t> from doing </a:t>
            </a:r>
            <a:br>
              <a:rPr lang="en-US" sz="1800"/>
            </a:br>
            <a:r>
              <a:rPr lang="en-US" sz="1800"/>
              <a:t>anything different than the name suggests.</a:t>
            </a:r>
            <a:endParaRPr/>
          </a:p>
          <a:p>
            <a:pPr indent="-347663" lvl="1" marL="347663" rtl="0" algn="l">
              <a:spcBef>
                <a:spcPts val="360"/>
              </a:spcBef>
              <a:spcAft>
                <a:spcPts val="0"/>
              </a:spcAft>
              <a:buSzPts val="1800"/>
              <a:buChar char="•"/>
            </a:pPr>
            <a:r>
              <a:rPr lang="en-US" sz="1800"/>
              <a:t>Ensure that </a:t>
            </a:r>
            <a:r>
              <a:rPr lang="en-US" sz="1800">
                <a:latin typeface="Consolas"/>
                <a:ea typeface="Consolas"/>
                <a:cs typeface="Consolas"/>
                <a:sym typeface="Consolas"/>
              </a:rPr>
              <a:t>displayHistogram()</a:t>
            </a:r>
            <a:r>
              <a:rPr lang="en-US" sz="1800"/>
              <a:t> </a:t>
            </a:r>
            <a:br>
              <a:rPr lang="en-US" sz="1800"/>
            </a:br>
            <a:r>
              <a:rPr lang="en-US" sz="1800"/>
              <a:t>completely fulfills its intended purpose, </a:t>
            </a:r>
            <a:br>
              <a:rPr lang="en-US" sz="1800"/>
            </a:br>
            <a:r>
              <a:rPr lang="en-US" sz="1800"/>
              <a:t>relying on no other function to do part of its task.</a:t>
            </a:r>
            <a:endParaRPr/>
          </a:p>
          <a:p>
            <a:pPr indent="-215900" lvl="0" marL="342900" rtl="0" algn="l">
              <a:spcBef>
                <a:spcPts val="2000"/>
              </a:spcBef>
              <a:spcAft>
                <a:spcPts val="0"/>
              </a:spcAft>
              <a:buSzPts val="2000"/>
              <a:buNone/>
            </a:pPr>
            <a:r>
              <a:t/>
            </a:r>
            <a:endParaRPr sz="2000"/>
          </a:p>
        </p:txBody>
      </p:sp>
      <p:sp>
        <p:nvSpPr>
          <p:cNvPr id="252" name="Google Shape;252;p22"/>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53" name="Google Shape;253;p22"/>
          <p:cNvPicPr preferRelativeResize="0"/>
          <p:nvPr/>
        </p:nvPicPr>
        <p:blipFill>
          <a:blip r:embed="rId3">
            <a:alphaModFix/>
          </a:blip>
          <a:stretch>
            <a:fillRect/>
          </a:stretch>
        </p:blipFill>
        <p:spPr>
          <a:xfrm>
            <a:off x="4864700" y="1638350"/>
            <a:ext cx="4126900" cy="2405974"/>
          </a:xfrm>
          <a:prstGeom prst="rect">
            <a:avLst/>
          </a:prstGeom>
          <a:noFill/>
          <a:ln>
            <a:noFill/>
          </a:ln>
        </p:spPr>
      </p:pic>
      <p:sp>
        <p:nvSpPr>
          <p:cNvPr id="254" name="Google Shape;254;p22"/>
          <p:cNvSpPr txBox="1"/>
          <p:nvPr/>
        </p:nvSpPr>
        <p:spPr>
          <a:xfrm>
            <a:off x="5042680" y="1819933"/>
            <a:ext cx="3503400" cy="357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3"/>
          <p:cNvSpPr txBox="1"/>
          <p:nvPr>
            <p:ph type="title"/>
          </p:nvPr>
        </p:nvSpPr>
        <p:spPr>
          <a:xfrm>
            <a:off x="1371600" y="98610"/>
            <a:ext cx="6553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Exercises</a:t>
            </a:r>
            <a:endParaRPr/>
          </a:p>
        </p:txBody>
      </p:sp>
      <p:sp>
        <p:nvSpPr>
          <p:cNvPr id="260" name="Google Shape;260;p23">
            <a:hlinkClick action="ppaction://hlinksldjump" r:id="rId3"/>
          </p:cNvPr>
          <p:cNvSpPr/>
          <p:nvPr/>
        </p:nvSpPr>
        <p:spPr>
          <a:xfrm>
            <a:off x="1524000" y="11430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Exercise 12.1:</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Levels of Cohesion</a:t>
            </a:r>
            <a:endParaRPr/>
          </a:p>
        </p:txBody>
      </p:sp>
      <p:sp>
        <p:nvSpPr>
          <p:cNvPr id="261" name="Google Shape;261;p23">
            <a:hlinkClick action="ppaction://hlinksldjump" r:id="rId4"/>
          </p:cNvPr>
          <p:cNvSpPr/>
          <p:nvPr/>
        </p:nvSpPr>
        <p:spPr>
          <a:xfrm>
            <a:off x="3657600" y="1144438"/>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Exercise 12.2:</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Fact or Fiction</a:t>
            </a:r>
            <a:endParaRPr/>
          </a:p>
        </p:txBody>
      </p:sp>
      <p:sp>
        <p:nvSpPr>
          <p:cNvPr id="262" name="Google Shape;262;p23">
            <a:hlinkClick action="ppaction://hlinksldjump" r:id="rId5"/>
          </p:cNvPr>
          <p:cNvSpPr/>
          <p:nvPr/>
        </p:nvSpPr>
        <p:spPr>
          <a:xfrm>
            <a:off x="5791200" y="1153064"/>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Exercise 12.3:</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Identify Cohesion Level</a:t>
            </a:r>
            <a:endParaRPr/>
          </a:p>
        </p:txBody>
      </p:sp>
      <p:sp>
        <p:nvSpPr>
          <p:cNvPr id="263" name="Google Shape;263;p23">
            <a:hlinkClick action="ppaction://hlinksldjump" r:id="rId6"/>
          </p:cNvPr>
          <p:cNvSpPr/>
          <p:nvPr/>
        </p:nvSpPr>
        <p:spPr>
          <a:xfrm>
            <a:off x="1524000" y="23622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Exercise 12.4:</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Identify Cohesion Level</a:t>
            </a:r>
            <a:endParaRPr/>
          </a:p>
        </p:txBody>
      </p:sp>
      <p:sp>
        <p:nvSpPr>
          <p:cNvPr id="264" name="Google Shape;264;p23">
            <a:hlinkClick action="ppaction://hlinksldjump" r:id="rId7"/>
          </p:cNvPr>
          <p:cNvSpPr/>
          <p:nvPr/>
        </p:nvSpPr>
        <p:spPr>
          <a:xfrm>
            <a:off x="3657600" y="2363638"/>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Exercise 12.5:</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Identify Cohesion Level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4"/>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Exercise 12.1: Levels of Cohesion</a:t>
            </a:r>
            <a:endParaRPr/>
          </a:p>
        </p:txBody>
      </p:sp>
      <p:sp>
        <p:nvSpPr>
          <p:cNvPr id="270" name="Google Shape;270;p24"/>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271" name="Google Shape;271;p24"/>
          <p:cNvSpPr txBox="1"/>
          <p:nvPr>
            <p:ph idx="1" type="body"/>
          </p:nvPr>
        </p:nvSpPr>
        <p:spPr>
          <a:xfrm>
            <a:off x="304800" y="1143000"/>
            <a:ext cx="8534400" cy="4572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400"/>
              <a:buNone/>
            </a:pPr>
            <a:r>
              <a:rPr lang="en-US"/>
              <a:t>Match the level of cohesion name with the definition</a:t>
            </a:r>
            <a:endParaRPr/>
          </a:p>
        </p:txBody>
      </p:sp>
      <p:sp>
        <p:nvSpPr>
          <p:cNvPr id="272" name="Google Shape;272;p24"/>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73" name="Google Shape;273;p24"/>
          <p:cNvSpPr/>
          <p:nvPr/>
        </p:nvSpPr>
        <p:spPr>
          <a:xfrm>
            <a:off x="6311900" y="2209800"/>
            <a:ext cx="2209800" cy="365760"/>
          </a:xfrm>
          <a:prstGeom prst="roundRect">
            <a:avLst>
              <a:gd fmla="val 16667" name="adj"/>
            </a:avLst>
          </a:prstGeom>
          <a:gradFill>
            <a:gsLst>
              <a:gs pos="0">
                <a:srgbClr val="ADCDF5"/>
              </a:gs>
              <a:gs pos="25000">
                <a:srgbClr val="AFD1FB"/>
              </a:gs>
              <a:gs pos="100000">
                <a:srgbClr val="D8ECFF"/>
              </a:gs>
            </a:gsLst>
            <a:lin ang="16200000" scaled="0"/>
          </a:gradFill>
          <a:ln cap="flat" cmpd="sng" w="9525">
            <a:solidFill>
              <a:srgbClr val="8CB0D7"/>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Extraneous</a:t>
            </a:r>
            <a:endParaRPr/>
          </a:p>
        </p:txBody>
      </p:sp>
      <p:sp>
        <p:nvSpPr>
          <p:cNvPr id="274" name="Google Shape;274;p24"/>
          <p:cNvSpPr txBox="1"/>
          <p:nvPr/>
        </p:nvSpPr>
        <p:spPr>
          <a:xfrm>
            <a:off x="440267" y="1676400"/>
            <a:ext cx="4419600" cy="64008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One task is performed as well as other stuff</a:t>
            </a:r>
            <a:endParaRPr/>
          </a:p>
        </p:txBody>
      </p:sp>
      <p:cxnSp>
        <p:nvCxnSpPr>
          <p:cNvPr id="275" name="Google Shape;275;p24"/>
          <p:cNvCxnSpPr>
            <a:stCxn id="274" idx="3"/>
            <a:endCxn id="273" idx="1"/>
          </p:cNvCxnSpPr>
          <p:nvPr/>
        </p:nvCxnSpPr>
        <p:spPr>
          <a:xfrm>
            <a:off x="4859867" y="1996440"/>
            <a:ext cx="1452000" cy="396300"/>
          </a:xfrm>
          <a:prstGeom prst="straightConnector1">
            <a:avLst/>
          </a:prstGeom>
          <a:noFill/>
          <a:ln cap="flat" cmpd="sng" w="57150">
            <a:solidFill>
              <a:srgbClr val="5E83AC"/>
            </a:solidFill>
            <a:prstDash val="solid"/>
            <a:round/>
            <a:headEnd len="med" w="med" type="oval"/>
            <a:tailEnd len="med" w="med" type="oval"/>
          </a:ln>
        </p:spPr>
      </p:cxnSp>
      <p:sp>
        <p:nvSpPr>
          <p:cNvPr id="276" name="Google Shape;276;p24"/>
          <p:cNvSpPr/>
          <p:nvPr/>
        </p:nvSpPr>
        <p:spPr>
          <a:xfrm>
            <a:off x="6311900" y="3289318"/>
            <a:ext cx="2209800" cy="365760"/>
          </a:xfrm>
          <a:prstGeom prst="roundRect">
            <a:avLst>
              <a:gd fmla="val 16667" name="adj"/>
            </a:avLst>
          </a:prstGeom>
          <a:gradFill>
            <a:gsLst>
              <a:gs pos="0">
                <a:srgbClr val="ADCDF5"/>
              </a:gs>
              <a:gs pos="25000">
                <a:srgbClr val="AFD1FB"/>
              </a:gs>
              <a:gs pos="100000">
                <a:srgbClr val="D8ECFF"/>
              </a:gs>
            </a:gsLst>
            <a:lin ang="16200000" scaled="0"/>
          </a:gradFill>
          <a:ln cap="flat" cmpd="sng" w="9525">
            <a:solidFill>
              <a:srgbClr val="8CB0D7"/>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Weak</a:t>
            </a:r>
            <a:endParaRPr/>
          </a:p>
        </p:txBody>
      </p:sp>
      <p:sp>
        <p:nvSpPr>
          <p:cNvPr id="277" name="Google Shape;277;p24"/>
          <p:cNvSpPr txBox="1"/>
          <p:nvPr/>
        </p:nvSpPr>
        <p:spPr>
          <a:xfrm>
            <a:off x="440267" y="2453640"/>
            <a:ext cx="4419600" cy="64008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Parts of multiple tasks are performed</a:t>
            </a:r>
            <a:endParaRPr/>
          </a:p>
        </p:txBody>
      </p:sp>
      <p:cxnSp>
        <p:nvCxnSpPr>
          <p:cNvPr id="278" name="Google Shape;278;p24"/>
          <p:cNvCxnSpPr>
            <a:stCxn id="277" idx="3"/>
            <a:endCxn id="276" idx="1"/>
          </p:cNvCxnSpPr>
          <p:nvPr/>
        </p:nvCxnSpPr>
        <p:spPr>
          <a:xfrm>
            <a:off x="4859867" y="2773680"/>
            <a:ext cx="1452000" cy="698400"/>
          </a:xfrm>
          <a:prstGeom prst="straightConnector1">
            <a:avLst/>
          </a:prstGeom>
          <a:noFill/>
          <a:ln cap="flat" cmpd="sng" w="57150">
            <a:solidFill>
              <a:srgbClr val="5E83AC"/>
            </a:solidFill>
            <a:prstDash val="solid"/>
            <a:round/>
            <a:headEnd len="med" w="med" type="oval"/>
            <a:tailEnd len="med" w="med" type="oval"/>
          </a:ln>
        </p:spPr>
      </p:cxnSp>
      <p:sp>
        <p:nvSpPr>
          <p:cNvPr id="279" name="Google Shape;279;p24"/>
          <p:cNvSpPr/>
          <p:nvPr/>
        </p:nvSpPr>
        <p:spPr>
          <a:xfrm>
            <a:off x="6311900" y="3829077"/>
            <a:ext cx="2209800" cy="365760"/>
          </a:xfrm>
          <a:prstGeom prst="roundRect">
            <a:avLst>
              <a:gd fmla="val 16667" name="adj"/>
            </a:avLst>
          </a:prstGeom>
          <a:gradFill>
            <a:gsLst>
              <a:gs pos="0">
                <a:srgbClr val="ADCDF5"/>
              </a:gs>
              <a:gs pos="25000">
                <a:srgbClr val="AFD1FB"/>
              </a:gs>
              <a:gs pos="100000">
                <a:srgbClr val="D8ECFF"/>
              </a:gs>
            </a:gsLst>
            <a:lin ang="16200000" scaled="0"/>
          </a:gradFill>
          <a:ln cap="flat" cmpd="sng" w="9525">
            <a:solidFill>
              <a:srgbClr val="8CB0D7"/>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Strong</a:t>
            </a:r>
            <a:endParaRPr/>
          </a:p>
        </p:txBody>
      </p:sp>
      <p:sp>
        <p:nvSpPr>
          <p:cNvPr id="280" name="Google Shape;280;p24"/>
          <p:cNvSpPr txBox="1"/>
          <p:nvPr/>
        </p:nvSpPr>
        <p:spPr>
          <a:xfrm>
            <a:off x="440267" y="3230880"/>
            <a:ext cx="4419600" cy="64008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Only one task is performed and it is performed completely</a:t>
            </a:r>
            <a:endParaRPr/>
          </a:p>
        </p:txBody>
      </p:sp>
      <p:cxnSp>
        <p:nvCxnSpPr>
          <p:cNvPr id="281" name="Google Shape;281;p24"/>
          <p:cNvCxnSpPr>
            <a:stCxn id="280" idx="3"/>
            <a:endCxn id="279" idx="1"/>
          </p:cNvCxnSpPr>
          <p:nvPr/>
        </p:nvCxnSpPr>
        <p:spPr>
          <a:xfrm>
            <a:off x="4859867" y="3550920"/>
            <a:ext cx="1452000" cy="461100"/>
          </a:xfrm>
          <a:prstGeom prst="straightConnector1">
            <a:avLst/>
          </a:prstGeom>
          <a:noFill/>
          <a:ln cap="flat" cmpd="sng" w="57150">
            <a:solidFill>
              <a:srgbClr val="5E83AC"/>
            </a:solidFill>
            <a:prstDash val="solid"/>
            <a:round/>
            <a:headEnd len="med" w="med" type="oval"/>
            <a:tailEnd len="med" w="med" type="oval"/>
          </a:ln>
        </p:spPr>
      </p:cxnSp>
      <p:sp>
        <p:nvSpPr>
          <p:cNvPr id="282" name="Google Shape;282;p24"/>
          <p:cNvSpPr/>
          <p:nvPr/>
        </p:nvSpPr>
        <p:spPr>
          <a:xfrm>
            <a:off x="6311900" y="2749559"/>
            <a:ext cx="2209800" cy="365760"/>
          </a:xfrm>
          <a:prstGeom prst="roundRect">
            <a:avLst>
              <a:gd fmla="val 16667" name="adj"/>
            </a:avLst>
          </a:prstGeom>
          <a:gradFill>
            <a:gsLst>
              <a:gs pos="0">
                <a:srgbClr val="ADCDF5"/>
              </a:gs>
              <a:gs pos="25000">
                <a:srgbClr val="AFD1FB"/>
              </a:gs>
              <a:gs pos="100000">
                <a:srgbClr val="D8ECFF"/>
              </a:gs>
            </a:gsLst>
            <a:lin ang="16200000" scaled="0"/>
          </a:gradFill>
          <a:ln cap="flat" cmpd="sng" w="9525">
            <a:solidFill>
              <a:srgbClr val="8CB0D7"/>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Partial</a:t>
            </a:r>
            <a:endParaRPr/>
          </a:p>
        </p:txBody>
      </p:sp>
      <p:sp>
        <p:nvSpPr>
          <p:cNvPr id="283" name="Google Shape;283;p24"/>
          <p:cNvSpPr txBox="1"/>
          <p:nvPr/>
        </p:nvSpPr>
        <p:spPr>
          <a:xfrm>
            <a:off x="440267" y="4008120"/>
            <a:ext cx="4419600" cy="64008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Only one task is performed but it is not quite done completely</a:t>
            </a:r>
            <a:endParaRPr/>
          </a:p>
        </p:txBody>
      </p:sp>
      <p:cxnSp>
        <p:nvCxnSpPr>
          <p:cNvPr id="284" name="Google Shape;284;p24"/>
          <p:cNvCxnSpPr>
            <a:stCxn id="283" idx="3"/>
            <a:endCxn id="282" idx="1"/>
          </p:cNvCxnSpPr>
          <p:nvPr/>
        </p:nvCxnSpPr>
        <p:spPr>
          <a:xfrm flipH="1" rot="10800000">
            <a:off x="4859867" y="2932560"/>
            <a:ext cx="1452000" cy="1395600"/>
          </a:xfrm>
          <a:prstGeom prst="straightConnector1">
            <a:avLst/>
          </a:prstGeom>
          <a:noFill/>
          <a:ln cap="flat" cmpd="sng" w="57150">
            <a:solidFill>
              <a:srgbClr val="5E83AC"/>
            </a:solidFill>
            <a:prstDash val="solid"/>
            <a:round/>
            <a:headEnd len="med" w="med" type="oval"/>
            <a:tailEnd len="med" w="med" type="oval"/>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graphicFrame>
        <p:nvGraphicFramePr>
          <p:cNvPr id="289" name="Google Shape;289;p25"/>
          <p:cNvGraphicFramePr/>
          <p:nvPr/>
        </p:nvGraphicFramePr>
        <p:xfrm>
          <a:off x="381000" y="1676400"/>
          <a:ext cx="3000000" cy="3000000"/>
        </p:xfrm>
        <a:graphic>
          <a:graphicData uri="http://schemas.openxmlformats.org/drawingml/2006/table">
            <a:tbl>
              <a:tblPr bandRow="1" firstRow="1">
                <a:noFill/>
                <a:tableStyleId>{35DE962B-23A5-412D-927F-88D19D5AF15B}</a:tableStyleId>
              </a:tblPr>
              <a:tblGrid>
                <a:gridCol w="3429000"/>
              </a:tblGrid>
              <a:tr h="367450">
                <a:tc>
                  <a:txBody>
                    <a:bodyPr/>
                    <a:lstStyle/>
                    <a:p>
                      <a:pPr indent="0" lvl="0" marL="0" marR="0" rtl="0" algn="l">
                        <a:lnSpc>
                          <a:spcPct val="107000"/>
                        </a:lnSpc>
                        <a:spcBef>
                          <a:spcPts val="0"/>
                        </a:spcBef>
                        <a:spcAft>
                          <a:spcPts val="0"/>
                        </a:spcAft>
                        <a:buNone/>
                      </a:pPr>
                      <a:r>
                        <a:rPr lang="en-US" sz="1400"/>
                        <a:t>Fact or Fiction</a:t>
                      </a:r>
                      <a:endParaRPr b="1" sz="1400">
                        <a:solidFill>
                          <a:srgbClr val="1D4D81"/>
                        </a:solidFill>
                        <a:latin typeface="Calibri"/>
                        <a:ea typeface="Calibri"/>
                        <a:cs typeface="Calibri"/>
                        <a:sym typeface="Calibri"/>
                      </a:endParaRPr>
                    </a:p>
                  </a:txBody>
                  <a:tcPr marT="45725" marB="45725" marR="91450" marL="91450"/>
                </a:tc>
              </a:tr>
              <a:tr h="731525">
                <a:tc>
                  <a:txBody>
                    <a:bodyPr/>
                    <a:lstStyle/>
                    <a:p>
                      <a:pPr indent="0" lvl="0" marL="0" marR="0" rtl="0" algn="l">
                        <a:lnSpc>
                          <a:spcPct val="107000"/>
                        </a:lnSpc>
                        <a:spcBef>
                          <a:spcPts val="0"/>
                        </a:spcBef>
                        <a:spcAft>
                          <a:spcPts val="0"/>
                        </a:spcAft>
                        <a:buNone/>
                      </a:pPr>
                      <a:r>
                        <a:rPr lang="en-US" sz="1600"/>
                        <a:t>Cohesion is a measure of how much code is in a function</a:t>
                      </a:r>
                      <a:endParaRPr sz="1400">
                        <a:latin typeface="Calibri"/>
                        <a:ea typeface="Calibri"/>
                        <a:cs typeface="Calibri"/>
                        <a:sym typeface="Calibri"/>
                      </a:endParaRPr>
                    </a:p>
                  </a:txBody>
                  <a:tcPr marT="45725" marB="45725" marR="91450" marL="91450" anchor="ctr"/>
                </a:tc>
              </a:tr>
              <a:tr h="731525">
                <a:tc>
                  <a:txBody>
                    <a:bodyPr/>
                    <a:lstStyle/>
                    <a:p>
                      <a:pPr indent="0" lvl="0" marL="0" marR="0" rtl="0" algn="l">
                        <a:lnSpc>
                          <a:spcPct val="107000"/>
                        </a:lnSpc>
                        <a:spcBef>
                          <a:spcPts val="0"/>
                        </a:spcBef>
                        <a:spcAft>
                          <a:spcPts val="0"/>
                        </a:spcAft>
                        <a:buNone/>
                      </a:pPr>
                      <a:r>
                        <a:rPr lang="en-US" sz="1600"/>
                        <a:t>Weak cohesion maps closely to Constantine’s coincidental cohesion</a:t>
                      </a:r>
                      <a:endParaRPr sz="1600">
                        <a:latin typeface="Calibri"/>
                        <a:ea typeface="Calibri"/>
                        <a:cs typeface="Calibri"/>
                        <a:sym typeface="Calibri"/>
                      </a:endParaRPr>
                    </a:p>
                  </a:txBody>
                  <a:tcPr marT="45725" marB="45725" marR="91450" marL="91450" anchor="ctr"/>
                </a:tc>
              </a:tr>
              <a:tr h="731525">
                <a:tc>
                  <a:txBody>
                    <a:bodyPr/>
                    <a:lstStyle/>
                    <a:p>
                      <a:pPr indent="0" lvl="0" marL="0" marR="0" rtl="0" algn="l">
                        <a:lnSpc>
                          <a:spcPct val="107000"/>
                        </a:lnSpc>
                        <a:spcBef>
                          <a:spcPts val="0"/>
                        </a:spcBef>
                        <a:spcAft>
                          <a:spcPts val="0"/>
                        </a:spcAft>
                        <a:buNone/>
                      </a:pPr>
                      <a:r>
                        <a:rPr lang="en-US" sz="1600"/>
                        <a:t>Cohesion is a modularization metric</a:t>
                      </a:r>
                      <a:endParaRPr sz="1600">
                        <a:latin typeface="Calibri"/>
                        <a:ea typeface="Calibri"/>
                        <a:cs typeface="Calibri"/>
                        <a:sym typeface="Calibri"/>
                      </a:endParaRPr>
                    </a:p>
                  </a:txBody>
                  <a:tcPr marT="45725" marB="45725" marR="91450" marL="91450" anchor="ctr"/>
                </a:tc>
              </a:tr>
              <a:tr h="731525">
                <a:tc>
                  <a:txBody>
                    <a:bodyPr/>
                    <a:lstStyle/>
                    <a:p>
                      <a:pPr indent="0" lvl="0" marL="0" marR="0" rtl="0" algn="l">
                        <a:lnSpc>
                          <a:spcPct val="107000"/>
                        </a:lnSpc>
                        <a:spcBef>
                          <a:spcPts val="0"/>
                        </a:spcBef>
                        <a:spcAft>
                          <a:spcPts val="0"/>
                        </a:spcAft>
                        <a:buNone/>
                      </a:pPr>
                      <a:r>
                        <a:rPr lang="en-US" sz="1600"/>
                        <a:t>Strong cohesion maps closely to Constantine’s sequential cohesion</a:t>
                      </a:r>
                      <a:endParaRPr sz="1600">
                        <a:latin typeface="Calibri"/>
                        <a:ea typeface="Calibri"/>
                        <a:cs typeface="Calibri"/>
                        <a:sym typeface="Calibri"/>
                      </a:endParaRPr>
                    </a:p>
                  </a:txBody>
                  <a:tcPr marT="45725" marB="45725" marR="91450" marL="91450" anchor="ctr"/>
                </a:tc>
              </a:tr>
              <a:tr h="731525">
                <a:tc>
                  <a:txBody>
                    <a:bodyPr/>
                    <a:lstStyle/>
                    <a:p>
                      <a:pPr indent="0" lvl="0" marL="0" marR="0" rtl="0" algn="l">
                        <a:lnSpc>
                          <a:spcPct val="107000"/>
                        </a:lnSpc>
                        <a:spcBef>
                          <a:spcPts val="0"/>
                        </a:spcBef>
                        <a:spcAft>
                          <a:spcPts val="0"/>
                        </a:spcAft>
                        <a:buNone/>
                      </a:pPr>
                      <a:r>
                        <a:rPr lang="en-US" sz="1600"/>
                        <a:t>Weak cohesion is the</a:t>
                      </a:r>
                      <a:r>
                        <a:rPr lang="en-US" sz="1600"/>
                        <a:t> worst</a:t>
                      </a:r>
                      <a:r>
                        <a:rPr lang="en-US" sz="1600"/>
                        <a:t> combination of partial and extraneous</a:t>
                      </a:r>
                      <a:endParaRPr sz="1600">
                        <a:latin typeface="Calibri"/>
                        <a:ea typeface="Calibri"/>
                        <a:cs typeface="Calibri"/>
                        <a:sym typeface="Calibri"/>
                      </a:endParaRPr>
                    </a:p>
                  </a:txBody>
                  <a:tcPr marT="45725" marB="45725" marR="91450" marL="91450" anchor="ctr"/>
                </a:tc>
              </a:tr>
            </a:tbl>
          </a:graphicData>
        </a:graphic>
      </p:graphicFrame>
      <p:sp>
        <p:nvSpPr>
          <p:cNvPr id="290" name="Google Shape;290;p25"/>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Exercise 12.2: Fact or Fiction</a:t>
            </a:r>
            <a:endParaRPr/>
          </a:p>
        </p:txBody>
      </p:sp>
      <p:sp>
        <p:nvSpPr>
          <p:cNvPr id="291" name="Google Shape;291;p25"/>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292" name="Google Shape;292;p25"/>
          <p:cNvSpPr txBox="1"/>
          <p:nvPr>
            <p:ph idx="1" type="body"/>
          </p:nvPr>
        </p:nvSpPr>
        <p:spPr>
          <a:xfrm>
            <a:off x="304800" y="1143000"/>
            <a:ext cx="8534400" cy="5334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100"/>
              <a:buNone/>
            </a:pPr>
            <a:r>
              <a:rPr lang="en-US" sz="2100"/>
              <a:t>For each of the following, identify whether it is a fact or whether it is fiction</a:t>
            </a:r>
            <a:endParaRPr/>
          </a:p>
        </p:txBody>
      </p:sp>
      <p:sp>
        <p:nvSpPr>
          <p:cNvPr id="293" name="Google Shape;293;p25"/>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94" name="Google Shape;294;p25"/>
          <p:cNvSpPr/>
          <p:nvPr/>
        </p:nvSpPr>
        <p:spPr>
          <a:xfrm>
            <a:off x="3819698" y="2122536"/>
            <a:ext cx="5019502" cy="53340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5" name="Google Shape;295;p25"/>
          <p:cNvSpPr/>
          <p:nvPr/>
        </p:nvSpPr>
        <p:spPr>
          <a:xfrm>
            <a:off x="3819698" y="2122536"/>
            <a:ext cx="5019502" cy="533400"/>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just">
              <a:lnSpc>
                <a:spcPct val="107000"/>
              </a:lnSpc>
              <a:spcBef>
                <a:spcPts val="0"/>
              </a:spcBef>
              <a:spcAft>
                <a:spcPts val="0"/>
              </a:spcAft>
              <a:buNone/>
            </a:pPr>
            <a:r>
              <a:rPr b="1" lang="en-US" sz="1400">
                <a:solidFill>
                  <a:schemeClr val="dk1"/>
                </a:solidFill>
                <a:latin typeface="Arial"/>
                <a:ea typeface="Arial"/>
                <a:cs typeface="Arial"/>
                <a:sym typeface="Arial"/>
              </a:rPr>
              <a:t>Fiction</a:t>
            </a:r>
            <a:r>
              <a:rPr lang="en-US" sz="1400">
                <a:solidFill>
                  <a:schemeClr val="dk1"/>
                </a:solidFill>
                <a:latin typeface="Arial"/>
                <a:ea typeface="Arial"/>
                <a:cs typeface="Arial"/>
                <a:sym typeface="Arial"/>
              </a:rPr>
              <a:t>. Cohesion is a measurement of how well a unit of software represents one concept or performs one task </a:t>
            </a:r>
            <a:endParaRPr sz="1400">
              <a:solidFill>
                <a:schemeClr val="dk1"/>
              </a:solidFill>
              <a:latin typeface="Calibri"/>
              <a:ea typeface="Calibri"/>
              <a:cs typeface="Calibri"/>
              <a:sym typeface="Calibri"/>
            </a:endParaRPr>
          </a:p>
        </p:txBody>
      </p:sp>
      <p:sp>
        <p:nvSpPr>
          <p:cNvPr id="296" name="Google Shape;296;p25"/>
          <p:cNvSpPr/>
          <p:nvPr/>
        </p:nvSpPr>
        <p:spPr>
          <a:xfrm>
            <a:off x="3819698" y="2854008"/>
            <a:ext cx="5019502" cy="53340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7" name="Google Shape;297;p25"/>
          <p:cNvSpPr/>
          <p:nvPr/>
        </p:nvSpPr>
        <p:spPr>
          <a:xfrm>
            <a:off x="3819698" y="2854008"/>
            <a:ext cx="5019502" cy="533400"/>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just">
              <a:lnSpc>
                <a:spcPct val="107000"/>
              </a:lnSpc>
              <a:spcBef>
                <a:spcPts val="0"/>
              </a:spcBef>
              <a:spcAft>
                <a:spcPts val="0"/>
              </a:spcAft>
              <a:buNone/>
            </a:pPr>
            <a:r>
              <a:rPr b="1" lang="en-US" sz="1400">
                <a:solidFill>
                  <a:schemeClr val="dk1"/>
                </a:solidFill>
                <a:latin typeface="Arial"/>
                <a:ea typeface="Arial"/>
                <a:cs typeface="Arial"/>
                <a:sym typeface="Arial"/>
              </a:rPr>
              <a:t>Fact</a:t>
            </a:r>
            <a:r>
              <a:rPr lang="en-US" sz="1400">
                <a:solidFill>
                  <a:schemeClr val="dk1"/>
                </a:solidFill>
                <a:latin typeface="Arial"/>
                <a:ea typeface="Arial"/>
                <a:cs typeface="Arial"/>
                <a:sym typeface="Arial"/>
              </a:rPr>
              <a:t>. Both Weak and Coincidental describe essentially the same concept </a:t>
            </a:r>
            <a:endParaRPr sz="1400">
              <a:solidFill>
                <a:schemeClr val="dk1"/>
              </a:solidFill>
              <a:latin typeface="Calibri"/>
              <a:ea typeface="Calibri"/>
              <a:cs typeface="Calibri"/>
              <a:sym typeface="Calibri"/>
            </a:endParaRPr>
          </a:p>
        </p:txBody>
      </p:sp>
      <p:sp>
        <p:nvSpPr>
          <p:cNvPr id="298" name="Google Shape;298;p25"/>
          <p:cNvSpPr/>
          <p:nvPr/>
        </p:nvSpPr>
        <p:spPr>
          <a:xfrm>
            <a:off x="3819698" y="3595275"/>
            <a:ext cx="5019502" cy="53340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9" name="Google Shape;299;p25"/>
          <p:cNvSpPr/>
          <p:nvPr/>
        </p:nvSpPr>
        <p:spPr>
          <a:xfrm>
            <a:off x="3819698" y="3595275"/>
            <a:ext cx="5019502" cy="533400"/>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just">
              <a:lnSpc>
                <a:spcPct val="107000"/>
              </a:lnSpc>
              <a:spcBef>
                <a:spcPts val="0"/>
              </a:spcBef>
              <a:spcAft>
                <a:spcPts val="0"/>
              </a:spcAft>
              <a:buNone/>
            </a:pPr>
            <a:r>
              <a:rPr b="1" lang="en-US" sz="1400">
                <a:solidFill>
                  <a:schemeClr val="dk1"/>
                </a:solidFill>
                <a:latin typeface="Arial"/>
                <a:ea typeface="Arial"/>
                <a:cs typeface="Arial"/>
                <a:sym typeface="Arial"/>
              </a:rPr>
              <a:t>Fact</a:t>
            </a:r>
            <a:r>
              <a:rPr lang="en-US" sz="1400">
                <a:solidFill>
                  <a:schemeClr val="dk1"/>
                </a:solidFill>
                <a:latin typeface="Arial"/>
                <a:ea typeface="Arial"/>
                <a:cs typeface="Arial"/>
                <a:sym typeface="Arial"/>
              </a:rPr>
              <a:t>. There are two modularization metrics: cohesion and coupling</a:t>
            </a:r>
            <a:endParaRPr sz="1400">
              <a:solidFill>
                <a:schemeClr val="dk1"/>
              </a:solidFill>
              <a:latin typeface="Calibri"/>
              <a:ea typeface="Calibri"/>
              <a:cs typeface="Calibri"/>
              <a:sym typeface="Calibri"/>
            </a:endParaRPr>
          </a:p>
        </p:txBody>
      </p:sp>
      <p:sp>
        <p:nvSpPr>
          <p:cNvPr id="300" name="Google Shape;300;p25"/>
          <p:cNvSpPr/>
          <p:nvPr/>
        </p:nvSpPr>
        <p:spPr>
          <a:xfrm>
            <a:off x="3819698" y="4313926"/>
            <a:ext cx="5019502" cy="53340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1" name="Google Shape;301;p25"/>
          <p:cNvSpPr/>
          <p:nvPr/>
        </p:nvSpPr>
        <p:spPr>
          <a:xfrm>
            <a:off x="3819698" y="4313926"/>
            <a:ext cx="5019502" cy="533400"/>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just">
              <a:lnSpc>
                <a:spcPct val="107000"/>
              </a:lnSpc>
              <a:spcBef>
                <a:spcPts val="0"/>
              </a:spcBef>
              <a:spcAft>
                <a:spcPts val="0"/>
              </a:spcAft>
              <a:buNone/>
            </a:pPr>
            <a:r>
              <a:rPr b="1" lang="en-US" sz="1400">
                <a:solidFill>
                  <a:schemeClr val="dk1"/>
                </a:solidFill>
                <a:latin typeface="Arial"/>
                <a:ea typeface="Arial"/>
                <a:cs typeface="Arial"/>
                <a:sym typeface="Arial"/>
              </a:rPr>
              <a:t>Fiction</a:t>
            </a:r>
            <a:r>
              <a:rPr lang="en-US" sz="1400">
                <a:solidFill>
                  <a:schemeClr val="dk1"/>
                </a:solidFill>
                <a:latin typeface="Arial"/>
                <a:ea typeface="Arial"/>
                <a:cs typeface="Arial"/>
                <a:sym typeface="Arial"/>
              </a:rPr>
              <a:t>. Strong cohesion maps closely with Constantine’s Functional cohesion</a:t>
            </a:r>
            <a:endParaRPr sz="1400">
              <a:solidFill>
                <a:schemeClr val="dk1"/>
              </a:solidFill>
              <a:latin typeface="Calibri"/>
              <a:ea typeface="Calibri"/>
              <a:cs typeface="Calibri"/>
              <a:sym typeface="Calibri"/>
            </a:endParaRPr>
          </a:p>
        </p:txBody>
      </p:sp>
      <p:sp>
        <p:nvSpPr>
          <p:cNvPr id="302" name="Google Shape;302;p25"/>
          <p:cNvSpPr/>
          <p:nvPr/>
        </p:nvSpPr>
        <p:spPr>
          <a:xfrm>
            <a:off x="3819698" y="5055522"/>
            <a:ext cx="5019502" cy="533400"/>
          </a:xfrm>
          <a:prstGeom prst="rect">
            <a:avLst/>
          </a:prstGeom>
          <a:gradFill>
            <a:gsLst>
              <a:gs pos="0">
                <a:srgbClr val="D7DFDF"/>
              </a:gs>
              <a:gs pos="25000">
                <a:srgbClr val="DAE3E3"/>
              </a:gs>
              <a:gs pos="100000">
                <a:srgbClr val="EBF4F4"/>
              </a:gs>
            </a:gsLst>
            <a:lin ang="16200000" scaled="0"/>
          </a:gradFill>
          <a:ln cap="flat" cmpd="sng" w="9525">
            <a:solidFill>
              <a:srgbClr val="C1C9C9"/>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3" name="Google Shape;303;p25"/>
          <p:cNvSpPr/>
          <p:nvPr/>
        </p:nvSpPr>
        <p:spPr>
          <a:xfrm>
            <a:off x="3819698" y="5055522"/>
            <a:ext cx="5019502" cy="533400"/>
          </a:xfrm>
          <a:prstGeom prst="rect">
            <a:avLst/>
          </a:prstGeom>
          <a:gradFill>
            <a:gsLst>
              <a:gs pos="0">
                <a:srgbClr val="87C5FF"/>
              </a:gs>
              <a:gs pos="25000">
                <a:srgbClr val="8BC7FF"/>
              </a:gs>
              <a:gs pos="100000">
                <a:srgbClr val="C4E4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0" lIns="91425" spcFirstLastPara="1" rIns="91425" wrap="square" tIns="0">
            <a:noAutofit/>
          </a:bodyPr>
          <a:lstStyle/>
          <a:p>
            <a:pPr indent="0" lvl="0" marL="0" marR="0" rtl="0" algn="just">
              <a:lnSpc>
                <a:spcPct val="107000"/>
              </a:lnSpc>
              <a:spcBef>
                <a:spcPts val="0"/>
              </a:spcBef>
              <a:spcAft>
                <a:spcPts val="0"/>
              </a:spcAft>
              <a:buNone/>
            </a:pPr>
            <a:r>
              <a:rPr b="1" lang="en-US" sz="1400">
                <a:solidFill>
                  <a:schemeClr val="dk1"/>
                </a:solidFill>
                <a:latin typeface="Arial"/>
                <a:ea typeface="Arial"/>
                <a:cs typeface="Arial"/>
                <a:sym typeface="Arial"/>
              </a:rPr>
              <a:t>Fact</a:t>
            </a:r>
            <a:r>
              <a:rPr lang="en-US" sz="1400">
                <a:solidFill>
                  <a:schemeClr val="dk1"/>
                </a:solidFill>
                <a:latin typeface="Arial"/>
                <a:ea typeface="Arial"/>
                <a:cs typeface="Arial"/>
                <a:sym typeface="Arial"/>
              </a:rPr>
              <a:t>. Weak takes the worst parts of partial and extraneous. Strong takes the best parts of partial and extraneous</a:t>
            </a:r>
            <a:endParaRPr sz="1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6"/>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Exercise 12.3: Identify the Level of Cohesion</a:t>
            </a:r>
            <a:endParaRPr/>
          </a:p>
        </p:txBody>
      </p:sp>
      <p:sp>
        <p:nvSpPr>
          <p:cNvPr id="309" name="Google Shape;309;p26"/>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310" name="Google Shape;310;p26"/>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000"/>
              <a:buNone/>
            </a:pPr>
            <a:r>
              <a:rPr lang="en-US" sz="2000"/>
              <a:t>Q: Identify the level of cohesion </a:t>
            </a:r>
            <a:br>
              <a:rPr lang="en-US" sz="2000"/>
            </a:br>
            <a:r>
              <a:rPr lang="en-US" sz="2000"/>
              <a:t>for the following function:</a:t>
            </a:r>
            <a:endParaRPr/>
          </a:p>
          <a:p>
            <a:pPr indent="-171450" lvl="1" marL="742950" rtl="0" algn="l">
              <a:spcBef>
                <a:spcPts val="360"/>
              </a:spcBef>
              <a:spcAft>
                <a:spcPts val="0"/>
              </a:spcAft>
              <a:buSzPts val="1800"/>
              <a:buNone/>
            </a:pPr>
            <a:r>
              <a:t/>
            </a:r>
            <a:endParaRPr sz="1800"/>
          </a:p>
          <a:p>
            <a:pPr indent="-171450" lvl="1" marL="742950" rtl="0" algn="l">
              <a:spcBef>
                <a:spcPts val="360"/>
              </a:spcBef>
              <a:spcAft>
                <a:spcPts val="0"/>
              </a:spcAft>
              <a:buSzPts val="1800"/>
              <a:buNone/>
            </a:pPr>
            <a:r>
              <a:t/>
            </a:r>
            <a:endParaRPr sz="1800"/>
          </a:p>
          <a:p>
            <a:pPr indent="-171450" lvl="1" marL="742950" rtl="0" algn="l">
              <a:spcBef>
                <a:spcPts val="360"/>
              </a:spcBef>
              <a:spcAft>
                <a:spcPts val="0"/>
              </a:spcAft>
              <a:buSzPts val="1800"/>
              <a:buNone/>
            </a:pPr>
            <a:r>
              <a:t/>
            </a:r>
            <a:endParaRPr sz="1800"/>
          </a:p>
          <a:p>
            <a:pPr indent="-171450" lvl="1" marL="742950" rtl="0" algn="l">
              <a:spcBef>
                <a:spcPts val="360"/>
              </a:spcBef>
              <a:spcAft>
                <a:spcPts val="0"/>
              </a:spcAft>
              <a:buSzPts val="1800"/>
              <a:buNone/>
            </a:pPr>
            <a:r>
              <a:t/>
            </a:r>
            <a:endParaRPr sz="1800"/>
          </a:p>
          <a:p>
            <a:pPr indent="0" lvl="1" marL="457200" rtl="0" algn="l">
              <a:spcBef>
                <a:spcPts val="360"/>
              </a:spcBef>
              <a:spcAft>
                <a:spcPts val="0"/>
              </a:spcAft>
              <a:buSzPts val="1800"/>
              <a:buNone/>
            </a:pPr>
            <a:r>
              <a:t/>
            </a:r>
            <a:endParaRPr sz="1800"/>
          </a:p>
          <a:p>
            <a:pPr indent="0" lvl="0" marL="0" rtl="0" algn="l">
              <a:spcBef>
                <a:spcPts val="2000"/>
              </a:spcBef>
              <a:spcAft>
                <a:spcPts val="0"/>
              </a:spcAft>
              <a:buSzPts val="2000"/>
              <a:buNone/>
            </a:pPr>
            <a:r>
              <a:rPr lang="en-US" sz="2000"/>
              <a:t>Is the cohesion extraneous?</a:t>
            </a:r>
            <a:endParaRPr/>
          </a:p>
          <a:p>
            <a:pPr indent="0" lvl="1" marL="457200" rtl="0" algn="l">
              <a:spcBef>
                <a:spcPts val="320"/>
              </a:spcBef>
              <a:spcAft>
                <a:spcPts val="0"/>
              </a:spcAft>
              <a:buSzPts val="1600"/>
              <a:buNone/>
            </a:pPr>
            <a:r>
              <a:rPr lang="en-US" sz="1600"/>
              <a:t>Every aspect of the function is directed towards a single task: to determine if a given year is a leap year. No line of code does anything else. Verdict: Not extraneous</a:t>
            </a:r>
            <a:endParaRPr/>
          </a:p>
          <a:p>
            <a:pPr indent="0" lvl="0" marL="0" rtl="0" algn="l">
              <a:spcBef>
                <a:spcPts val="0"/>
              </a:spcBef>
              <a:spcAft>
                <a:spcPts val="0"/>
              </a:spcAft>
              <a:buSzPts val="2000"/>
              <a:buNone/>
            </a:pPr>
            <a:r>
              <a:rPr lang="en-US" sz="2000"/>
              <a:t>Is the cohesion partial?</a:t>
            </a:r>
            <a:endParaRPr/>
          </a:p>
          <a:p>
            <a:pPr indent="0" lvl="1" marL="457200" rtl="0" algn="l">
              <a:spcBef>
                <a:spcPts val="320"/>
              </a:spcBef>
              <a:spcAft>
                <a:spcPts val="0"/>
              </a:spcAft>
              <a:buSzPts val="1600"/>
              <a:buNone/>
            </a:pPr>
            <a:r>
              <a:rPr lang="en-US" sz="1600"/>
              <a:t>The task is completely performed, assuming that we are in the Gregorian calendar. One could argue that this is partial if we consider the years before 1752 (Julian calendar) or even before that (no leap years were before 46 BC). Verdict: Not partial</a:t>
            </a:r>
            <a:endParaRPr/>
          </a:p>
          <a:p>
            <a:pPr indent="0" lvl="0" marL="0" rtl="0" algn="l">
              <a:spcBef>
                <a:spcPts val="0"/>
              </a:spcBef>
              <a:spcAft>
                <a:spcPts val="0"/>
              </a:spcAft>
              <a:buSzPts val="2200"/>
              <a:buNone/>
            </a:pPr>
            <a:r>
              <a:rPr lang="en-US" sz="2200"/>
              <a:t>Strong</a:t>
            </a:r>
            <a:endParaRPr/>
          </a:p>
          <a:p>
            <a:pPr indent="-215900" lvl="0" marL="342900" rtl="0" algn="l">
              <a:spcBef>
                <a:spcPts val="2000"/>
              </a:spcBef>
              <a:spcAft>
                <a:spcPts val="0"/>
              </a:spcAft>
              <a:buSzPts val="2000"/>
              <a:buNone/>
            </a:pPr>
            <a:r>
              <a:t/>
            </a:r>
            <a:endParaRPr sz="2000"/>
          </a:p>
        </p:txBody>
      </p:sp>
      <p:sp>
        <p:nvSpPr>
          <p:cNvPr id="311" name="Google Shape;311;p26"/>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12" name="Google Shape;312;p26"/>
          <p:cNvPicPr preferRelativeResize="0"/>
          <p:nvPr/>
        </p:nvPicPr>
        <p:blipFill rotWithShape="1">
          <a:blip r:embed="rId3">
            <a:alphaModFix/>
          </a:blip>
          <a:srcRect b="0" l="0" r="0" t="0"/>
          <a:stretch/>
        </p:blipFill>
        <p:spPr>
          <a:xfrm>
            <a:off x="3828900" y="1143000"/>
            <a:ext cx="5010300" cy="27603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9"/>
          <p:cNvSpPr/>
          <p:nvPr/>
        </p:nvSpPr>
        <p:spPr>
          <a:xfrm>
            <a:off x="304800" y="1597124"/>
            <a:ext cx="6201211" cy="2031325"/>
          </a:xfrm>
          <a:prstGeom prst="rect">
            <a:avLst/>
          </a:prstGeom>
          <a:solidFill>
            <a:schemeClr val="accent5"/>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050" u="none" cap="none" strike="noStrike">
                <a:solidFill>
                  <a:schemeClr val="accent1"/>
                </a:solidFill>
                <a:latin typeface="Consolas"/>
                <a:ea typeface="Consolas"/>
                <a:cs typeface="Consolas"/>
                <a:sym typeface="Consolas"/>
              </a:rPr>
              <a:t>#</a:t>
            </a:r>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Constants</a:t>
            </a:r>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a:t>
            </a:r>
            <a:endParaRPr/>
          </a:p>
          <a:p>
            <a:pPr indent="0" lvl="0" marL="0" marR="0" rtl="0" algn="l">
              <a:spcBef>
                <a:spcPts val="0"/>
              </a:spcBef>
              <a:spcAft>
                <a:spcPts val="0"/>
              </a:spcAft>
              <a:buNone/>
            </a:pPr>
            <a:r>
              <a:t/>
            </a:r>
            <a:endParaRPr sz="1050">
              <a:solidFill>
                <a:schemeClr val="accen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Days in a month: JAN FEB MAR APR MAY JUN JUL AUG SEP OCT NOV DEC</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DAYS_IN_MONTH = [0, 31, 28, 31, 30, 31, 30, 31, 31, 30, 31, 30, 31]</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The first full year of the Gregorian calendar.</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START_YEAR_GREGORIAN = 1753</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Day of the week for 1/1/1753 where 0 is Sunday.</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START_DAY_GREGORIAN = 1</a:t>
            </a:r>
            <a:endParaRPr/>
          </a:p>
        </p:txBody>
      </p:sp>
      <p:sp>
        <p:nvSpPr>
          <p:cNvPr id="90" name="Google Shape;90;p9"/>
          <p:cNvSpPr/>
          <p:nvPr/>
        </p:nvSpPr>
        <p:spPr>
          <a:xfrm>
            <a:off x="533400" y="1204244"/>
            <a:ext cx="6201211" cy="4616648"/>
          </a:xfrm>
          <a:prstGeom prst="rect">
            <a:avLst/>
          </a:prstGeom>
          <a:solidFill>
            <a:schemeClr val="accent5"/>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lt1"/>
                </a:solidFill>
                <a:latin typeface="Consolas"/>
                <a:ea typeface="Consolas"/>
                <a:cs typeface="Consolas"/>
                <a:sym typeface="Consolas"/>
              </a:rPr>
              <a:t>def get_month():</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t>
            </a:r>
            <a:r>
              <a:rPr lang="en-US" sz="1050">
                <a:solidFill>
                  <a:schemeClr val="accent1"/>
                </a:solidFill>
                <a:latin typeface="Consolas"/>
                <a:ea typeface="Consolas"/>
                <a:cs typeface="Consolas"/>
                <a:sym typeface="Consolas"/>
              </a:rPr>
              <a:t>'''Prompt the user for the month number. Only 1..12 are valid options.'''</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month_text = input("Enter the month number: ")</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Deal with the errors.</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valid = False</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while not valid:</a:t>
            </a:r>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Invalid if not a number.</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valid = True</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if not month_text.isdigit():</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print("Month must be an integer.")</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valid = False</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month_number = 1</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else:</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month_number = int(month_text)</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Invalid if not in the right range.</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if month_number &lt; 1 or month_number &gt; 12:</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print("Month must be between 1 and 12.")</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valid = False</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re-prompt as necessary.</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if not valid:</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month_text = input("Enter the month number: ")</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assert(type(month_number) == type(12))</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assert(1 &lt;= month_number &lt;= 12)</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return month_number</a:t>
            </a:r>
            <a:endParaRPr sz="1050">
              <a:solidFill>
                <a:schemeClr val="lt1"/>
              </a:solidFill>
              <a:latin typeface="Consolas"/>
              <a:ea typeface="Consolas"/>
              <a:cs typeface="Consolas"/>
              <a:sym typeface="Consolas"/>
            </a:endParaRPr>
          </a:p>
        </p:txBody>
      </p:sp>
      <p:sp>
        <p:nvSpPr>
          <p:cNvPr id="91" name="Google Shape;91;p9"/>
          <p:cNvSpPr/>
          <p:nvPr/>
        </p:nvSpPr>
        <p:spPr>
          <a:xfrm>
            <a:off x="838200" y="1597124"/>
            <a:ext cx="6201211" cy="4616648"/>
          </a:xfrm>
          <a:prstGeom prst="rect">
            <a:avLst/>
          </a:prstGeom>
          <a:solidFill>
            <a:schemeClr val="accent5"/>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lt1"/>
                </a:solidFill>
                <a:latin typeface="Consolas"/>
                <a:ea typeface="Consolas"/>
                <a:cs typeface="Consolas"/>
                <a:sym typeface="Consolas"/>
              </a:rPr>
              <a:t>def get_year():</a:t>
            </a:r>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'''Prompt the user for the year. Only years greater than 1752 valid options'''</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year_text = input("Enter year: ")</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Deal with the errors.</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valid = False</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while not valid:</a:t>
            </a:r>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Invalid if not a number.</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valid = True</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if not year_text.isdigit():</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print("Year must be an integer.")</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valid = False</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year_number = 2000</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else:</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year_number = int(year_text)</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Invalid if not in the right range.</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if year_number &lt; START_YEAR_GREGORIAN:</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print("Year must be", START_YEAR_GREGORIAN, "or later.")</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valid = False</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re-prompt as necessary.</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if not valid:</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year_number = input("Enter year: ")</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assert(type(year_number) == type(start_year_gregorian))</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assert(year_number &gt;= start_year_gregorian)</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return year_number</a:t>
            </a:r>
            <a:endParaRPr sz="1050">
              <a:solidFill>
                <a:schemeClr val="lt1"/>
              </a:solidFill>
              <a:latin typeface="Consolas"/>
              <a:ea typeface="Consolas"/>
              <a:cs typeface="Consolas"/>
              <a:sym typeface="Consolas"/>
            </a:endParaRPr>
          </a:p>
        </p:txBody>
      </p:sp>
      <p:sp>
        <p:nvSpPr>
          <p:cNvPr id="92" name="Google Shape;92;p9"/>
          <p:cNvSpPr/>
          <p:nvPr/>
        </p:nvSpPr>
        <p:spPr>
          <a:xfrm>
            <a:off x="1497461" y="1860352"/>
            <a:ext cx="6201211" cy="2516073"/>
          </a:xfrm>
          <a:prstGeom prst="rect">
            <a:avLst/>
          </a:prstGeom>
          <a:solidFill>
            <a:schemeClr val="accent5"/>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lt1"/>
                </a:solidFill>
                <a:latin typeface="Consolas"/>
                <a:ea typeface="Consolas"/>
                <a:cs typeface="Consolas"/>
                <a:sym typeface="Consolas"/>
              </a:rPr>
              <a:t>def is_leap_year(year):</a:t>
            </a:r>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'''Determine if the given year is a leap year.'''</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assert(type(year) == type(start_year_gregorian))</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assert(year &gt;= start_year_gregorian)</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Years between the quad years are not leap years.</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if year % 4 != 0:</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return False</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Years between the centuries.</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if year % 100 != 0:</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return True</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Centuries and quad-centuries are handled last.</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return year % 400 == 0</a:t>
            </a:r>
            <a:endParaRPr/>
          </a:p>
        </p:txBody>
      </p:sp>
      <p:sp>
        <p:nvSpPr>
          <p:cNvPr id="93" name="Google Shape;93;p9"/>
          <p:cNvSpPr/>
          <p:nvPr/>
        </p:nvSpPr>
        <p:spPr>
          <a:xfrm>
            <a:off x="1828800" y="2188406"/>
            <a:ext cx="6201211" cy="1061829"/>
          </a:xfrm>
          <a:prstGeom prst="rect">
            <a:avLst/>
          </a:prstGeom>
          <a:solidFill>
            <a:schemeClr val="accent5"/>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lt1"/>
                </a:solidFill>
                <a:latin typeface="Consolas"/>
                <a:ea typeface="Consolas"/>
                <a:cs typeface="Consolas"/>
                <a:sym typeface="Consolas"/>
              </a:rPr>
              <a:t>def num_days_in_year(year):</a:t>
            </a:r>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'''How many days are there in a given year?'''</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assert(type(year) == type(start_year_gregorian))</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assert(year &gt;= start_year_gregorian)</a:t>
            </a:r>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Either 365 or 366, depending...</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return 365 if not is_leap_year(year) else 366</a:t>
            </a:r>
            <a:endParaRPr/>
          </a:p>
        </p:txBody>
      </p:sp>
      <p:sp>
        <p:nvSpPr>
          <p:cNvPr id="94" name="Google Shape;94;p9"/>
          <p:cNvSpPr/>
          <p:nvPr/>
        </p:nvSpPr>
        <p:spPr>
          <a:xfrm>
            <a:off x="1828800" y="3511036"/>
            <a:ext cx="6201211" cy="1223412"/>
          </a:xfrm>
          <a:prstGeom prst="rect">
            <a:avLst/>
          </a:prstGeom>
          <a:solidFill>
            <a:schemeClr val="accent5"/>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lt1"/>
                </a:solidFill>
                <a:latin typeface="Consolas"/>
                <a:ea typeface="Consolas"/>
                <a:cs typeface="Consolas"/>
                <a:sym typeface="Consolas"/>
              </a:rPr>
              <a:t>def num_days_in_month(month, year):</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t>
            </a:r>
            <a:r>
              <a:rPr lang="en-US" sz="1050">
                <a:solidFill>
                  <a:schemeClr val="accent1"/>
                </a:solidFill>
                <a:latin typeface="Consolas"/>
                <a:ea typeface="Consolas"/>
                <a:cs typeface="Consolas"/>
                <a:sym typeface="Consolas"/>
              </a:rPr>
              <a:t>'''How many days are there in a given month?'''</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assert(type(year) == type(month) == type(start_year_gregorian))</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assert(year &gt;= start_year_gregorian)</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assert(1 &lt;= month &lt;= 12)  </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return days_in_month[month] if month != 2 or not is_leap_year(year) else 29</a:t>
            </a:r>
            <a:endParaRPr/>
          </a:p>
        </p:txBody>
      </p:sp>
      <p:sp>
        <p:nvSpPr>
          <p:cNvPr id="95" name="Google Shape;95;p9"/>
          <p:cNvSpPr/>
          <p:nvPr/>
        </p:nvSpPr>
        <p:spPr>
          <a:xfrm>
            <a:off x="2156722" y="1040325"/>
            <a:ext cx="6201211" cy="2516073"/>
          </a:xfrm>
          <a:prstGeom prst="rect">
            <a:avLst/>
          </a:prstGeom>
          <a:solidFill>
            <a:schemeClr val="accent5"/>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lt1"/>
                </a:solidFill>
                <a:latin typeface="Consolas"/>
                <a:ea typeface="Consolas"/>
                <a:cs typeface="Consolas"/>
                <a:sym typeface="Consolas"/>
              </a:rPr>
              <a:t>def days_since_1753_slow(month, year):</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t>
            </a:r>
            <a:r>
              <a:rPr lang="en-US" sz="1050">
                <a:solidFill>
                  <a:schemeClr val="accent1"/>
                </a:solidFill>
                <a:latin typeface="Consolas"/>
                <a:ea typeface="Consolas"/>
                <a:cs typeface="Consolas"/>
                <a:sym typeface="Consolas"/>
              </a:rPr>
              <a:t>'''How many days between 1/1/1753 and month/1/year?'''</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assert(type(year) == type(month) == type(START_YEAR_GREGORIAN))</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assert(year &gt;= START_YEAR_GREGORIAN)</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assert(1 &lt;= month &lt;= 12)</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t>
            </a:r>
            <a:r>
              <a:rPr lang="en-US" sz="1050">
                <a:solidFill>
                  <a:schemeClr val="accent1"/>
                </a:solidFill>
                <a:latin typeface="Consolas"/>
                <a:ea typeface="Consolas"/>
                <a:cs typeface="Consolas"/>
                <a:sym typeface="Consolas"/>
              </a:rPr>
              <a:t># Count the days in the years since 1753.</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days = 0</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for year_count in range(START_YEAR_GREGORIAN, year):</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days += num_days_in_year(year_count)</a:t>
            </a:r>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Count the days in the months since January.</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for month_count in range(1, month):</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days += num_days_in_month(month_count, year)</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return days</a:t>
            </a:r>
            <a:endParaRPr/>
          </a:p>
        </p:txBody>
      </p:sp>
      <p:sp>
        <p:nvSpPr>
          <p:cNvPr id="96" name="Google Shape;96;p9"/>
          <p:cNvSpPr/>
          <p:nvPr/>
        </p:nvSpPr>
        <p:spPr>
          <a:xfrm>
            <a:off x="2156722" y="3619396"/>
            <a:ext cx="6201211" cy="3162404"/>
          </a:xfrm>
          <a:prstGeom prst="rect">
            <a:avLst/>
          </a:prstGeom>
          <a:solidFill>
            <a:schemeClr val="accent5"/>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lt1"/>
                </a:solidFill>
                <a:latin typeface="Consolas"/>
                <a:ea typeface="Consolas"/>
                <a:cs typeface="Consolas"/>
                <a:sym typeface="Consolas"/>
              </a:rPr>
              <a:t>def days_since_1753(month, year):</a:t>
            </a:r>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'''How many days between 1/1/1753 and month/1/year?'''</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assert(type(year) == type(month) == type(START_YEAR_GREGORIAN))</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assert(year &gt;= START_YEAR_GREGORIAN)</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assert(1 &lt;= month &lt;= 12)</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Count the days in the years since 1753.</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days = 0</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for year_count in range(START_YEAR_GREGORIAN, min(year, 1800)):</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days += num_days_in_year(year_count)</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for century_count in range(1800 // 100, year // 100):</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days += num_days_in_year(century_count * 100) + (365 * 75) + (366 * 24)</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for year_count in range(max(year // 100 * 100, 1800), year):</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days += num_days_in_year(year_count)</a:t>
            </a:r>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Count the days in the months since January.</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for month_count in range(1, month):</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days += num_days_in_month(month_count, year)</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return days</a:t>
            </a:r>
            <a:endParaRPr/>
          </a:p>
        </p:txBody>
      </p:sp>
      <p:sp>
        <p:nvSpPr>
          <p:cNvPr id="97" name="Google Shape;97;p9"/>
          <p:cNvSpPr/>
          <p:nvPr/>
        </p:nvSpPr>
        <p:spPr>
          <a:xfrm>
            <a:off x="2461522" y="1333896"/>
            <a:ext cx="6201211" cy="1061829"/>
          </a:xfrm>
          <a:prstGeom prst="rect">
            <a:avLst/>
          </a:prstGeom>
          <a:solidFill>
            <a:schemeClr val="accent5"/>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lt1"/>
                </a:solidFill>
                <a:latin typeface="Consolas"/>
                <a:ea typeface="Consolas"/>
                <a:cs typeface="Consolas"/>
                <a:sym typeface="Consolas"/>
              </a:rPr>
              <a:t>def day_of_week_from_num_days(num_days):</a:t>
            </a:r>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'''Compute the day of week from the number of days since 1/1/1753'''</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assert(type(num_days) == type(0))</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assert(num_days &gt;= 0)</a:t>
            </a:r>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Since 1/1/1753 is a Monday, we need to add one extra day.</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return (num_days + start_day_gregorian) % 7</a:t>
            </a:r>
            <a:endParaRPr/>
          </a:p>
        </p:txBody>
      </p:sp>
      <p:sp>
        <p:nvSpPr>
          <p:cNvPr id="98" name="Google Shape;98;p9"/>
          <p:cNvSpPr/>
          <p:nvPr/>
        </p:nvSpPr>
        <p:spPr>
          <a:xfrm>
            <a:off x="2470656" y="2642896"/>
            <a:ext cx="6201211" cy="3970318"/>
          </a:xfrm>
          <a:prstGeom prst="rect">
            <a:avLst/>
          </a:prstGeom>
          <a:solidFill>
            <a:schemeClr val="accent5"/>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lt1"/>
                </a:solidFill>
                <a:latin typeface="Consolas"/>
                <a:ea typeface="Consolas"/>
                <a:cs typeface="Consolas"/>
                <a:sym typeface="Consolas"/>
              </a:rPr>
              <a:t>def display_table(dow, num_days):</a:t>
            </a:r>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'''Display a calendar table'''</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assert(type(num_days) == type(dow) == type(0))</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assert(0 &lt;= dow &lt;= 6)</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assert(28 &lt;= num_days &lt;= 31)</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Display a nice table header.</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print("  Su  Mo  Tu  We  Th  Fr  Sa")</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Indent for the first day of the week.</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for indent in range(dow):</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print("    ", end='')</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Display the days of the month.</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for dom in range(1, num_days + 1):</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print(repr(dom).rjust(4), end='')</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dow += 1</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 Newline after Saturdays</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if dow % 7 == 0:</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print("") # newline</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 We must end with a newline.</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if dow % 7 != 0:</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print("") # newline</a:t>
            </a:r>
            <a:endParaRPr/>
          </a:p>
        </p:txBody>
      </p:sp>
      <p:sp>
        <p:nvSpPr>
          <p:cNvPr id="99" name="Google Shape;99;p9"/>
          <p:cNvSpPr/>
          <p:nvPr/>
        </p:nvSpPr>
        <p:spPr>
          <a:xfrm>
            <a:off x="2775456" y="1945227"/>
            <a:ext cx="6201211" cy="1708160"/>
          </a:xfrm>
          <a:prstGeom prst="rect">
            <a:avLst/>
          </a:prstGeom>
          <a:solidFill>
            <a:schemeClr val="accent5"/>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Prompt the user for input.</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month = get_month()</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year = get_year()</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Perform the processing.</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dow = day_of_week_from_num_days(days_since_1753(month, year))</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num_days = num_days_in_month(month, year)</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accent1"/>
                </a:solidFill>
                <a:latin typeface="Consolas"/>
                <a:ea typeface="Consolas"/>
                <a:cs typeface="Consolas"/>
                <a:sym typeface="Consolas"/>
              </a:rPr>
              <a:t># Display the output.</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display_table(dow, num_days)</a:t>
            </a:r>
            <a:endParaRPr/>
          </a:p>
        </p:txBody>
      </p:sp>
      <p:sp>
        <p:nvSpPr>
          <p:cNvPr id="100" name="Google Shape;100;p9"/>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01" name="Google Shape;101;p9"/>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Lab 03: Solution</a:t>
            </a:r>
            <a:endParaRPr/>
          </a:p>
        </p:txBody>
      </p:sp>
      <p:sp>
        <p:nvSpPr>
          <p:cNvPr id="102" name="Google Shape;102;p9"/>
          <p:cNvSpPr txBox="1"/>
          <p:nvPr>
            <p:ph idx="1"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7"/>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Exercise 12.4: Identify the Level of Cohesion</a:t>
            </a:r>
            <a:endParaRPr/>
          </a:p>
        </p:txBody>
      </p:sp>
      <p:sp>
        <p:nvSpPr>
          <p:cNvPr id="318" name="Google Shape;318;p27"/>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319" name="Google Shape;319;p27"/>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000"/>
              <a:buNone/>
            </a:pPr>
            <a:r>
              <a:rPr lang="en-US" sz="2000"/>
              <a:t>Q: Identify the level of cohesion </a:t>
            </a:r>
            <a:br>
              <a:rPr lang="en-US" sz="2000"/>
            </a:br>
            <a:r>
              <a:rPr lang="en-US" sz="2000"/>
              <a:t>for the following function:</a:t>
            </a:r>
            <a:endParaRPr/>
          </a:p>
          <a:p>
            <a:pPr indent="-171450" lvl="1" marL="742950" rtl="0" algn="l">
              <a:spcBef>
                <a:spcPts val="360"/>
              </a:spcBef>
              <a:spcAft>
                <a:spcPts val="0"/>
              </a:spcAft>
              <a:buSzPts val="1800"/>
              <a:buNone/>
            </a:pPr>
            <a:r>
              <a:t/>
            </a:r>
            <a:endParaRPr sz="1800"/>
          </a:p>
          <a:p>
            <a:pPr indent="-171450" lvl="1" marL="742950" rtl="0" algn="l">
              <a:spcBef>
                <a:spcPts val="360"/>
              </a:spcBef>
              <a:spcAft>
                <a:spcPts val="0"/>
              </a:spcAft>
              <a:buSzPts val="1800"/>
              <a:buNone/>
            </a:pPr>
            <a:r>
              <a:t/>
            </a:r>
            <a:endParaRPr sz="1800"/>
          </a:p>
          <a:p>
            <a:pPr indent="-171450" lvl="1" marL="742950" rtl="0" algn="l">
              <a:spcBef>
                <a:spcPts val="360"/>
              </a:spcBef>
              <a:spcAft>
                <a:spcPts val="0"/>
              </a:spcAft>
              <a:buSzPts val="1800"/>
              <a:buNone/>
            </a:pPr>
            <a:r>
              <a:t/>
            </a:r>
            <a:endParaRPr sz="1800"/>
          </a:p>
          <a:p>
            <a:pPr indent="0" lvl="0" marL="0" rtl="0" algn="l">
              <a:spcBef>
                <a:spcPts val="2000"/>
              </a:spcBef>
              <a:spcAft>
                <a:spcPts val="0"/>
              </a:spcAft>
              <a:buSzPts val="2000"/>
              <a:buNone/>
            </a:pPr>
            <a:r>
              <a:rPr lang="en-US" sz="2000"/>
              <a:t>Is the cohesion extraneous?</a:t>
            </a:r>
            <a:endParaRPr/>
          </a:p>
          <a:p>
            <a:pPr indent="0" lvl="1" marL="457200" rtl="0" algn="l">
              <a:spcBef>
                <a:spcPts val="320"/>
              </a:spcBef>
              <a:spcAft>
                <a:spcPts val="0"/>
              </a:spcAft>
              <a:buSzPts val="1600"/>
              <a:buNone/>
            </a:pPr>
            <a:r>
              <a:rPr lang="en-US" sz="1600"/>
              <a:t>The error message at the beginning of the function is not directly related to the task of determining the number of days in a given year. Verdict: extraneous</a:t>
            </a:r>
            <a:endParaRPr/>
          </a:p>
          <a:p>
            <a:pPr indent="0" lvl="0" marL="0" rtl="0" algn="l">
              <a:spcBef>
                <a:spcPts val="0"/>
              </a:spcBef>
              <a:spcAft>
                <a:spcPts val="0"/>
              </a:spcAft>
              <a:buSzPts val="2000"/>
              <a:buNone/>
            </a:pPr>
            <a:r>
              <a:rPr lang="en-US" sz="2000"/>
              <a:t>Is the cohesion partial?</a:t>
            </a:r>
            <a:endParaRPr/>
          </a:p>
          <a:p>
            <a:pPr indent="0" lvl="1" marL="457200" rtl="0" algn="l">
              <a:spcBef>
                <a:spcPts val="320"/>
              </a:spcBef>
              <a:spcAft>
                <a:spcPts val="0"/>
              </a:spcAft>
              <a:buSzPts val="1600"/>
              <a:buNone/>
            </a:pPr>
            <a:r>
              <a:rPr lang="en-US" sz="1600"/>
              <a:t>The task is completely performed, assuming that we are in any year besides 1752. That year had only 355 days. If we consider that case, then this task is not completely performed, and we are partial. Verdict: not partial</a:t>
            </a:r>
            <a:endParaRPr/>
          </a:p>
          <a:p>
            <a:pPr indent="0" lvl="0" marL="0" rtl="0" algn="l">
              <a:spcBef>
                <a:spcPts val="0"/>
              </a:spcBef>
              <a:spcAft>
                <a:spcPts val="0"/>
              </a:spcAft>
              <a:buSzPts val="2200"/>
              <a:buNone/>
            </a:pPr>
            <a:r>
              <a:rPr lang="en-US" sz="2200"/>
              <a:t>Extraneous</a:t>
            </a:r>
            <a:endParaRPr sz="1800"/>
          </a:p>
          <a:p>
            <a:pPr indent="-215900" lvl="0" marL="342900" rtl="0" algn="l">
              <a:spcBef>
                <a:spcPts val="2000"/>
              </a:spcBef>
              <a:spcAft>
                <a:spcPts val="0"/>
              </a:spcAft>
              <a:buSzPts val="2000"/>
              <a:buNone/>
            </a:pPr>
            <a:r>
              <a:t/>
            </a:r>
            <a:endParaRPr sz="2000"/>
          </a:p>
        </p:txBody>
      </p:sp>
      <p:sp>
        <p:nvSpPr>
          <p:cNvPr id="320" name="Google Shape;320;p27"/>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21" name="Google Shape;321;p27"/>
          <p:cNvPicPr preferRelativeResize="0"/>
          <p:nvPr/>
        </p:nvPicPr>
        <p:blipFill>
          <a:blip r:embed="rId3">
            <a:alphaModFix/>
          </a:blip>
          <a:stretch>
            <a:fillRect/>
          </a:stretch>
        </p:blipFill>
        <p:spPr>
          <a:xfrm>
            <a:off x="3784825" y="1143000"/>
            <a:ext cx="5054375" cy="209290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8"/>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Exercise 12.5: Identify the Level of Cohesion</a:t>
            </a:r>
            <a:endParaRPr/>
          </a:p>
        </p:txBody>
      </p:sp>
      <p:sp>
        <p:nvSpPr>
          <p:cNvPr id="327" name="Google Shape;327;p28"/>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328" name="Google Shape;328;p28"/>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344488" lvl="0" marL="344488" rtl="0" algn="l">
              <a:spcBef>
                <a:spcPts val="0"/>
              </a:spcBef>
              <a:spcAft>
                <a:spcPts val="0"/>
              </a:spcAft>
              <a:buSzPts val="2000"/>
              <a:buNone/>
            </a:pPr>
            <a:r>
              <a:rPr lang="en-US" sz="2000"/>
              <a:t>Q: Identify the level of cohesion </a:t>
            </a:r>
            <a:br>
              <a:rPr lang="en-US" sz="2000"/>
            </a:br>
            <a:r>
              <a:rPr lang="en-US" sz="2000"/>
              <a:t>for the following function:</a:t>
            </a:r>
            <a:endParaRPr/>
          </a:p>
          <a:p>
            <a:pPr indent="-171450" lvl="1" marL="742950" rtl="0" algn="l">
              <a:spcBef>
                <a:spcPts val="360"/>
              </a:spcBef>
              <a:spcAft>
                <a:spcPts val="0"/>
              </a:spcAft>
              <a:buSzPts val="1800"/>
              <a:buNone/>
            </a:pPr>
            <a:r>
              <a:t/>
            </a:r>
            <a:endParaRPr sz="1800"/>
          </a:p>
          <a:p>
            <a:pPr indent="-171450" lvl="1" marL="742950" rtl="0" algn="l">
              <a:spcBef>
                <a:spcPts val="360"/>
              </a:spcBef>
              <a:spcAft>
                <a:spcPts val="0"/>
              </a:spcAft>
              <a:buSzPts val="1800"/>
              <a:buNone/>
            </a:pPr>
            <a:r>
              <a:t/>
            </a:r>
            <a:endParaRPr sz="1800"/>
          </a:p>
          <a:p>
            <a:pPr indent="-171450" lvl="1" marL="742950" rtl="0" algn="l">
              <a:spcBef>
                <a:spcPts val="360"/>
              </a:spcBef>
              <a:spcAft>
                <a:spcPts val="0"/>
              </a:spcAft>
              <a:buSzPts val="1800"/>
              <a:buNone/>
            </a:pPr>
            <a:r>
              <a:t/>
            </a:r>
            <a:endParaRPr sz="1800"/>
          </a:p>
          <a:p>
            <a:pPr indent="0" lvl="0" marL="0" rtl="0" algn="l">
              <a:spcBef>
                <a:spcPts val="2000"/>
              </a:spcBef>
              <a:spcAft>
                <a:spcPts val="0"/>
              </a:spcAft>
              <a:buSzPts val="2000"/>
              <a:buNone/>
            </a:pPr>
            <a:r>
              <a:rPr lang="en-US" sz="2000"/>
              <a:t>Is the cohesion extraneous?</a:t>
            </a:r>
            <a:endParaRPr/>
          </a:p>
          <a:p>
            <a:pPr indent="0" lvl="1" marL="457200" rtl="0" algn="l">
              <a:spcBef>
                <a:spcPts val="320"/>
              </a:spcBef>
              <a:spcAft>
                <a:spcPts val="0"/>
              </a:spcAft>
              <a:buSzPts val="1600"/>
              <a:buNone/>
            </a:pPr>
            <a:r>
              <a:rPr lang="en-US" sz="1600"/>
              <a:t>The function does more than one thing. It has two prompts and a calculation. The second prompt and calculation is beyond what the function advertises what it should do. Thus, the function is extraneous at best. Verdict: extraneous</a:t>
            </a:r>
            <a:endParaRPr/>
          </a:p>
          <a:p>
            <a:pPr indent="0" lvl="0" marL="0" rtl="0" algn="l">
              <a:spcBef>
                <a:spcPts val="0"/>
              </a:spcBef>
              <a:spcAft>
                <a:spcPts val="0"/>
              </a:spcAft>
              <a:buSzPts val="2000"/>
              <a:buNone/>
            </a:pPr>
            <a:r>
              <a:rPr lang="en-US" sz="2000"/>
              <a:t>Is the cohesion partial?</a:t>
            </a:r>
            <a:endParaRPr/>
          </a:p>
          <a:p>
            <a:pPr indent="0" lvl="1" marL="457200" rtl="0" algn="l">
              <a:spcBef>
                <a:spcPts val="320"/>
              </a:spcBef>
              <a:spcAft>
                <a:spcPts val="0"/>
              </a:spcAft>
              <a:buSzPts val="1600"/>
              <a:buNone/>
            </a:pPr>
            <a:r>
              <a:rPr lang="en-US" sz="1600"/>
              <a:t>The function does not complete a single task. The name of the function is </a:t>
            </a:r>
            <a:r>
              <a:rPr lang="en-US" sz="1600">
                <a:latin typeface="Consolas"/>
                <a:ea typeface="Consolas"/>
                <a:cs typeface="Consolas"/>
                <a:sym typeface="Consolas"/>
              </a:rPr>
              <a:t>getIncome()</a:t>
            </a:r>
            <a:r>
              <a:rPr lang="en-US" sz="1600"/>
              <a:t> but it does not do that. It instead determines the amount of taxes owed. Thus, the function is partial at best. Verdict: partial</a:t>
            </a:r>
            <a:endParaRPr/>
          </a:p>
          <a:p>
            <a:pPr indent="0" lvl="0" marL="0" rtl="0" algn="l">
              <a:spcBef>
                <a:spcPts val="0"/>
              </a:spcBef>
              <a:spcAft>
                <a:spcPts val="0"/>
              </a:spcAft>
              <a:buSzPts val="2200"/>
              <a:buNone/>
            </a:pPr>
            <a:r>
              <a:rPr lang="en-US" sz="2200"/>
              <a:t>Weak</a:t>
            </a:r>
            <a:endParaRPr sz="1800"/>
          </a:p>
        </p:txBody>
      </p:sp>
      <p:sp>
        <p:nvSpPr>
          <p:cNvPr id="329" name="Google Shape;329;p28"/>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330" name="Google Shape;330;p28"/>
          <p:cNvPicPr preferRelativeResize="0"/>
          <p:nvPr/>
        </p:nvPicPr>
        <p:blipFill>
          <a:blip r:embed="rId3">
            <a:alphaModFix/>
          </a:blip>
          <a:stretch>
            <a:fillRect/>
          </a:stretch>
        </p:blipFill>
        <p:spPr>
          <a:xfrm>
            <a:off x="3755750" y="1143000"/>
            <a:ext cx="4700525" cy="2188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9"/>
          <p:cNvSpPr txBox="1"/>
          <p:nvPr>
            <p:ph type="title"/>
          </p:nvPr>
        </p:nvSpPr>
        <p:spPr>
          <a:xfrm>
            <a:off x="1371600" y="98610"/>
            <a:ext cx="6553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Problems</a:t>
            </a:r>
            <a:endParaRPr/>
          </a:p>
        </p:txBody>
      </p:sp>
      <p:sp>
        <p:nvSpPr>
          <p:cNvPr id="336" name="Google Shape;336;p29">
            <a:hlinkClick action="ppaction://hlinksldjump" r:id="rId3"/>
          </p:cNvPr>
          <p:cNvSpPr/>
          <p:nvPr/>
        </p:nvSpPr>
        <p:spPr>
          <a:xfrm>
            <a:off x="1524000" y="11430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12.1:</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Cohesion of Compute Tax</a:t>
            </a:r>
            <a:endParaRPr/>
          </a:p>
        </p:txBody>
      </p:sp>
      <p:sp>
        <p:nvSpPr>
          <p:cNvPr id="337" name="Google Shape;337;p29">
            <a:hlinkClick action="ppaction://hlinksldjump" r:id="rId4"/>
          </p:cNvPr>
          <p:cNvSpPr/>
          <p:nvPr/>
        </p:nvSpPr>
        <p:spPr>
          <a:xfrm>
            <a:off x="3657600" y="1144438"/>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12.2:</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Cohesion of Authenticate</a:t>
            </a:r>
            <a:endParaRPr/>
          </a:p>
        </p:txBody>
      </p:sp>
      <p:sp>
        <p:nvSpPr>
          <p:cNvPr id="338" name="Google Shape;338;p29">
            <a:hlinkClick action="ppaction://hlinksldjump" r:id="rId5"/>
          </p:cNvPr>
          <p:cNvSpPr/>
          <p:nvPr/>
        </p:nvSpPr>
        <p:spPr>
          <a:xfrm>
            <a:off x="1524000" y="23622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12.4:</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Cohesion of </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Execute Jobs</a:t>
            </a:r>
            <a:endParaRPr/>
          </a:p>
        </p:txBody>
      </p:sp>
      <p:sp>
        <p:nvSpPr>
          <p:cNvPr id="339" name="Google Shape;339;p29">
            <a:hlinkClick action="ppaction://hlinksldjump" r:id="rId6"/>
          </p:cNvPr>
          <p:cNvSpPr/>
          <p:nvPr/>
        </p:nvSpPr>
        <p:spPr>
          <a:xfrm>
            <a:off x="3657600" y="2363638"/>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12.5:</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Cohesion of </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Read Board</a:t>
            </a:r>
            <a:endParaRPr/>
          </a:p>
        </p:txBody>
      </p:sp>
      <p:sp>
        <p:nvSpPr>
          <p:cNvPr id="340" name="Google Shape;340;p29">
            <a:hlinkClick action="ppaction://hlinksldjump" r:id="rId7"/>
          </p:cNvPr>
          <p:cNvSpPr/>
          <p:nvPr/>
        </p:nvSpPr>
        <p:spPr>
          <a:xfrm>
            <a:off x="5801008" y="11430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12.3:</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Cohesion of </a:t>
            </a:r>
            <a:endParaRPr/>
          </a:p>
          <a:p>
            <a:pPr indent="0" lvl="0" marL="0" marR="0" rtl="0" algn="ctr">
              <a:spcBef>
                <a:spcPts val="0"/>
              </a:spcBef>
              <a:spcAft>
                <a:spcPts val="0"/>
              </a:spcAft>
              <a:buNone/>
            </a:pPr>
            <a:r>
              <a:rPr lang="en-US" sz="1800">
                <a:solidFill>
                  <a:schemeClr val="lt1"/>
                </a:solidFill>
                <a:latin typeface="Arial"/>
                <a:ea typeface="Arial"/>
                <a:cs typeface="Arial"/>
                <a:sym typeface="Arial"/>
              </a:rPr>
              <a:t>Encode</a:t>
            </a:r>
            <a:endParaRPr/>
          </a:p>
        </p:txBody>
      </p:sp>
      <p:sp>
        <p:nvSpPr>
          <p:cNvPr id="341" name="Google Shape;341;p29">
            <a:hlinkClick action="ppaction://hlinksldjump" r:id="rId8"/>
          </p:cNvPr>
          <p:cNvSpPr/>
          <p:nvPr/>
        </p:nvSpPr>
        <p:spPr>
          <a:xfrm>
            <a:off x="1524000" y="48006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Challenge 12.1:</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Sudoku</a:t>
            </a:r>
            <a:endParaRPr/>
          </a:p>
        </p:txBody>
      </p:sp>
      <p:sp>
        <p:nvSpPr>
          <p:cNvPr id="342" name="Google Shape;342;p29">
            <a:hlinkClick action="ppaction://hlinksldjump" r:id="rId9"/>
          </p:cNvPr>
          <p:cNvSpPr/>
          <p:nvPr/>
        </p:nvSpPr>
        <p:spPr>
          <a:xfrm>
            <a:off x="3657600" y="4802038"/>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Challenge 12.2:</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Yahtzee</a:t>
            </a:r>
            <a:endParaRPr/>
          </a:p>
        </p:txBody>
      </p:sp>
      <p:sp>
        <p:nvSpPr>
          <p:cNvPr id="343" name="Google Shape;343;p29">
            <a:hlinkClick action="ppaction://hlinksldjump" r:id="rId10"/>
          </p:cNvPr>
          <p:cNvSpPr/>
          <p:nvPr/>
        </p:nvSpPr>
        <p:spPr>
          <a:xfrm>
            <a:off x="5801008" y="48006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Challenge 12.3:</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Card Game</a:t>
            </a:r>
            <a:endParaRPr/>
          </a:p>
        </p:txBody>
      </p:sp>
      <p:sp>
        <p:nvSpPr>
          <p:cNvPr id="344" name="Google Shape;344;p29">
            <a:hlinkClick action="ppaction://hlinksldjump" r:id="rId11"/>
          </p:cNvPr>
          <p:cNvSpPr/>
          <p:nvPr/>
        </p:nvSpPr>
        <p:spPr>
          <a:xfrm>
            <a:off x="5806870" y="23622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12.6:</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Cohesion of </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Is X’s Turn</a:t>
            </a:r>
            <a:endParaRPr/>
          </a:p>
        </p:txBody>
      </p:sp>
      <p:sp>
        <p:nvSpPr>
          <p:cNvPr id="345" name="Google Shape;345;p29">
            <a:hlinkClick action="ppaction://hlinksldjump" r:id="rId12"/>
          </p:cNvPr>
          <p:cNvSpPr/>
          <p:nvPr/>
        </p:nvSpPr>
        <p:spPr>
          <a:xfrm>
            <a:off x="1524000" y="35814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12.7:</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Cohesion of </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Get Month v1</a:t>
            </a:r>
            <a:endParaRPr/>
          </a:p>
        </p:txBody>
      </p:sp>
      <p:sp>
        <p:nvSpPr>
          <p:cNvPr id="346" name="Google Shape;346;p29">
            <a:hlinkClick action="ppaction://hlinksldjump" r:id="rId13"/>
          </p:cNvPr>
          <p:cNvSpPr/>
          <p:nvPr/>
        </p:nvSpPr>
        <p:spPr>
          <a:xfrm>
            <a:off x="3660112" y="35814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12.8:</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Cohesion of </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Get Month v2</a:t>
            </a:r>
            <a:endParaRPr/>
          </a:p>
        </p:txBody>
      </p:sp>
      <p:sp>
        <p:nvSpPr>
          <p:cNvPr id="347" name="Google Shape;347;p29">
            <a:hlinkClick action="ppaction://hlinksldjump" r:id="rId14"/>
          </p:cNvPr>
          <p:cNvSpPr/>
          <p:nvPr/>
        </p:nvSpPr>
        <p:spPr>
          <a:xfrm>
            <a:off x="5796224" y="35814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Problem 12.9:</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Cohesion of </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Is Valid Month</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0"/>
          <p:cNvSpPr txBox="1"/>
          <p:nvPr>
            <p:ph idx="1" type="body"/>
          </p:nvPr>
        </p:nvSpPr>
        <p:spPr>
          <a:xfrm>
            <a:off x="304800" y="1143000"/>
            <a:ext cx="85344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a:t>Identify the level of cohesion of the following pseudocode:</a:t>
            </a:r>
            <a:endParaRPr/>
          </a:p>
        </p:txBody>
      </p:sp>
      <p:sp>
        <p:nvSpPr>
          <p:cNvPr id="353" name="Google Shape;353;p30"/>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12.1: Cohesion of Compute Tax</a:t>
            </a:r>
            <a:endParaRPr/>
          </a:p>
        </p:txBody>
      </p:sp>
      <p:sp>
        <p:nvSpPr>
          <p:cNvPr id="354" name="Google Shape;354;p30"/>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355" name="Google Shape;355;p30"/>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56" name="Google Shape;356;p30"/>
          <p:cNvSpPr txBox="1"/>
          <p:nvPr/>
        </p:nvSpPr>
        <p:spPr>
          <a:xfrm>
            <a:off x="331959" y="3581400"/>
            <a:ext cx="8534400" cy="2819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b="1" lang="en-US" sz="2000">
                <a:solidFill>
                  <a:srgbClr val="1D2D46"/>
                </a:solidFill>
                <a:latin typeface="Calibri"/>
                <a:ea typeface="Calibri"/>
                <a:cs typeface="Calibri"/>
                <a:sym typeface="Calibri"/>
              </a:rPr>
              <a:t>Is the cohesion partial?</a:t>
            </a:r>
            <a:endParaRPr/>
          </a:p>
          <a:p>
            <a:pPr indent="0" lvl="1" marL="457200" marR="0" rtl="0" algn="l">
              <a:spcBef>
                <a:spcPts val="360"/>
              </a:spcBef>
              <a:spcAft>
                <a:spcPts val="0"/>
              </a:spcAft>
              <a:buClr>
                <a:schemeClr val="accent1"/>
              </a:buClr>
              <a:buSzPts val="1800"/>
              <a:buFont typeface="Arial"/>
              <a:buNone/>
            </a:pPr>
            <a:r>
              <a:rPr b="0" i="0" lang="en-US" sz="1800" u="none" cap="none" strike="noStrike">
                <a:solidFill>
                  <a:srgbClr val="1D2D46"/>
                </a:solidFill>
                <a:latin typeface="Calibri"/>
                <a:ea typeface="Calibri"/>
                <a:cs typeface="Calibri"/>
                <a:sym typeface="Calibri"/>
              </a:rPr>
              <a:t>The taxes are completely determined based on the bracket. Verdict: not partial</a:t>
            </a:r>
            <a:endParaRPr/>
          </a:p>
          <a:p>
            <a:pPr indent="0" lvl="0" marL="0" marR="0" rtl="0" algn="l">
              <a:spcBef>
                <a:spcPts val="0"/>
              </a:spcBef>
              <a:spcAft>
                <a:spcPts val="0"/>
              </a:spcAft>
              <a:buClr>
                <a:schemeClr val="accent1"/>
              </a:buClr>
              <a:buSzPts val="2000"/>
              <a:buFont typeface="Arial"/>
              <a:buNone/>
            </a:pPr>
            <a:r>
              <a:rPr b="1" lang="en-US" sz="2000">
                <a:solidFill>
                  <a:srgbClr val="1D2D46"/>
                </a:solidFill>
                <a:latin typeface="Calibri"/>
                <a:ea typeface="Calibri"/>
                <a:cs typeface="Calibri"/>
                <a:sym typeface="Calibri"/>
              </a:rPr>
              <a:t>Is the cohesion extraneous?</a:t>
            </a:r>
            <a:endParaRPr/>
          </a:p>
          <a:p>
            <a:pPr indent="0" lvl="1" marL="457200" marR="0" rtl="0" algn="l">
              <a:spcBef>
                <a:spcPts val="360"/>
              </a:spcBef>
              <a:spcAft>
                <a:spcPts val="0"/>
              </a:spcAft>
              <a:buClr>
                <a:schemeClr val="accent1"/>
              </a:buClr>
              <a:buSzPts val="1800"/>
              <a:buFont typeface="Arial"/>
              <a:buNone/>
            </a:pPr>
            <a:r>
              <a:rPr b="0" i="0" lang="en-US" sz="1800" u="none" cap="none" strike="noStrike">
                <a:solidFill>
                  <a:srgbClr val="1D2D46"/>
                </a:solidFill>
                <a:latin typeface="Calibri"/>
                <a:ea typeface="Calibri"/>
                <a:cs typeface="Calibri"/>
                <a:sym typeface="Calibri"/>
              </a:rPr>
              <a:t>This function does only one thing: it computes tax brackets. Nothing else is done. However, one could argue that the reading of the tax table is not core to the purpose of the function. We could strengthen our claim to be not extraneous by accepting the brackets as a parameter rather than reading it in this function. Verdict: not extraneous. </a:t>
            </a:r>
            <a:endParaRPr/>
          </a:p>
          <a:p>
            <a:pPr indent="0" lvl="0" marL="0" marR="0" rtl="0" algn="l">
              <a:spcBef>
                <a:spcPts val="0"/>
              </a:spcBef>
              <a:spcAft>
                <a:spcPts val="0"/>
              </a:spcAft>
              <a:buClr>
                <a:schemeClr val="accent1"/>
              </a:buClr>
              <a:buSzPts val="2400"/>
              <a:buFont typeface="Arial"/>
              <a:buNone/>
            </a:pPr>
            <a:r>
              <a:rPr lang="en-US" sz="2400">
                <a:solidFill>
                  <a:srgbClr val="1D2D46"/>
                </a:solidFill>
                <a:latin typeface="Calibri"/>
                <a:ea typeface="Calibri"/>
                <a:cs typeface="Calibri"/>
                <a:sym typeface="Calibri"/>
              </a:rPr>
              <a:t>Verdict: Strong</a:t>
            </a:r>
            <a:endParaRPr/>
          </a:p>
        </p:txBody>
      </p:sp>
      <p:pic>
        <p:nvPicPr>
          <p:cNvPr id="357" name="Google Shape;357;p30"/>
          <p:cNvPicPr preferRelativeResize="0"/>
          <p:nvPr/>
        </p:nvPicPr>
        <p:blipFill>
          <a:blip r:embed="rId3">
            <a:alphaModFix/>
          </a:blip>
          <a:stretch>
            <a:fillRect/>
          </a:stretch>
        </p:blipFill>
        <p:spPr>
          <a:xfrm>
            <a:off x="1422537" y="1600200"/>
            <a:ext cx="5689325" cy="2093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1"/>
          <p:cNvSpPr txBox="1"/>
          <p:nvPr>
            <p:ph idx="1" type="body"/>
          </p:nvPr>
        </p:nvSpPr>
        <p:spPr>
          <a:xfrm>
            <a:off x="304800" y="1143000"/>
            <a:ext cx="8534400" cy="68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a:t>Identify the level of cohesion of the following flowchart:</a:t>
            </a:r>
            <a:endParaRPr/>
          </a:p>
        </p:txBody>
      </p:sp>
      <p:sp>
        <p:nvSpPr>
          <p:cNvPr id="363" name="Google Shape;363;p31"/>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12.2: Cohesion of Authenticate</a:t>
            </a:r>
            <a:endParaRPr/>
          </a:p>
        </p:txBody>
      </p:sp>
      <p:sp>
        <p:nvSpPr>
          <p:cNvPr id="364" name="Google Shape;364;p31"/>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365" name="Google Shape;365;p31"/>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66" name="Google Shape;366;p31"/>
          <p:cNvSpPr txBox="1"/>
          <p:nvPr/>
        </p:nvSpPr>
        <p:spPr>
          <a:xfrm>
            <a:off x="324394" y="4210050"/>
            <a:ext cx="8534400" cy="2362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b="1" lang="en-US" sz="2000">
                <a:solidFill>
                  <a:srgbClr val="1D2D46"/>
                </a:solidFill>
                <a:latin typeface="Calibri"/>
                <a:ea typeface="Calibri"/>
                <a:cs typeface="Calibri"/>
                <a:sym typeface="Calibri"/>
              </a:rPr>
              <a:t>Is the cohesion partial?</a:t>
            </a:r>
            <a:endParaRPr/>
          </a:p>
          <a:p>
            <a:pPr indent="0" lvl="1" marL="457200" marR="0" rtl="0" algn="l">
              <a:spcBef>
                <a:spcPts val="360"/>
              </a:spcBef>
              <a:spcAft>
                <a:spcPts val="0"/>
              </a:spcAft>
              <a:buClr>
                <a:schemeClr val="accent1"/>
              </a:buClr>
              <a:buSzPts val="1800"/>
              <a:buFont typeface="Arial"/>
              <a:buNone/>
            </a:pPr>
            <a:r>
              <a:rPr b="0" i="0" lang="en-US" sz="1800" u="none" cap="none" strike="noStrike">
                <a:solidFill>
                  <a:srgbClr val="1D2D46"/>
                </a:solidFill>
                <a:latin typeface="Calibri"/>
                <a:ea typeface="Calibri"/>
                <a:cs typeface="Calibri"/>
                <a:sym typeface="Calibri"/>
              </a:rPr>
              <a:t>The authentication process is completely performed. Verdict: not partial</a:t>
            </a:r>
            <a:endParaRPr/>
          </a:p>
          <a:p>
            <a:pPr indent="0" lvl="0" marL="0" marR="0" rtl="0" algn="l">
              <a:spcBef>
                <a:spcPts val="0"/>
              </a:spcBef>
              <a:spcAft>
                <a:spcPts val="0"/>
              </a:spcAft>
              <a:buClr>
                <a:schemeClr val="accent1"/>
              </a:buClr>
              <a:buSzPts val="2000"/>
              <a:buFont typeface="Arial"/>
              <a:buNone/>
            </a:pPr>
            <a:r>
              <a:rPr b="1" lang="en-US" sz="2000">
                <a:solidFill>
                  <a:srgbClr val="1D2D46"/>
                </a:solidFill>
                <a:latin typeface="Calibri"/>
                <a:ea typeface="Calibri"/>
                <a:cs typeface="Calibri"/>
                <a:sym typeface="Calibri"/>
              </a:rPr>
              <a:t>Is the cohesion extraneous?</a:t>
            </a:r>
            <a:endParaRPr/>
          </a:p>
          <a:p>
            <a:pPr indent="0" lvl="1" marL="457200" marR="0" rtl="0" algn="l">
              <a:spcBef>
                <a:spcPts val="360"/>
              </a:spcBef>
              <a:spcAft>
                <a:spcPts val="0"/>
              </a:spcAft>
              <a:buClr>
                <a:schemeClr val="accent1"/>
              </a:buClr>
              <a:buSzPts val="1800"/>
              <a:buFont typeface="Arial"/>
              <a:buNone/>
            </a:pPr>
            <a:r>
              <a:rPr b="0" i="0" lang="en-US" sz="1800" u="none" cap="none" strike="noStrike">
                <a:solidFill>
                  <a:srgbClr val="1D2D46"/>
                </a:solidFill>
                <a:latin typeface="Calibri"/>
                <a:ea typeface="Calibri"/>
                <a:cs typeface="Calibri"/>
                <a:sym typeface="Calibri"/>
              </a:rPr>
              <a:t>This code does only one thing: authenticate the user. We could strengthen our case that it is not extraneous by leaving the two message (authenticated or error message) to another function. Verdict: not extraneous. </a:t>
            </a:r>
            <a:endParaRPr/>
          </a:p>
          <a:p>
            <a:pPr indent="0" lvl="0" marL="0" marR="0" rtl="0" algn="l">
              <a:spcBef>
                <a:spcPts val="0"/>
              </a:spcBef>
              <a:spcAft>
                <a:spcPts val="0"/>
              </a:spcAft>
              <a:buClr>
                <a:schemeClr val="accent1"/>
              </a:buClr>
              <a:buSzPts val="2400"/>
              <a:buFont typeface="Arial"/>
              <a:buNone/>
            </a:pPr>
            <a:r>
              <a:rPr lang="en-US" sz="2400">
                <a:solidFill>
                  <a:srgbClr val="1D2D46"/>
                </a:solidFill>
                <a:latin typeface="Calibri"/>
                <a:ea typeface="Calibri"/>
                <a:cs typeface="Calibri"/>
                <a:sym typeface="Calibri"/>
              </a:rPr>
              <a:t>Verdict: Strong</a:t>
            </a:r>
            <a:endParaRPr/>
          </a:p>
        </p:txBody>
      </p:sp>
      <p:pic>
        <p:nvPicPr>
          <p:cNvPr id="367" name="Google Shape;367;p31"/>
          <p:cNvPicPr preferRelativeResize="0"/>
          <p:nvPr/>
        </p:nvPicPr>
        <p:blipFill>
          <a:blip r:embed="rId3">
            <a:alphaModFix/>
          </a:blip>
          <a:stretch>
            <a:fillRect/>
          </a:stretch>
        </p:blipFill>
        <p:spPr>
          <a:xfrm>
            <a:off x="2298676" y="1617950"/>
            <a:ext cx="5142325" cy="2842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2"/>
          <p:cNvSpPr txBox="1"/>
          <p:nvPr>
            <p:ph idx="1" type="body"/>
          </p:nvPr>
        </p:nvSpPr>
        <p:spPr>
          <a:xfrm>
            <a:off x="304800" y="1143000"/>
            <a:ext cx="8534400" cy="838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a:t>Identify the level of cohesion of the following Python function</a:t>
            </a:r>
            <a:endParaRPr/>
          </a:p>
        </p:txBody>
      </p:sp>
      <p:sp>
        <p:nvSpPr>
          <p:cNvPr id="373" name="Google Shape;373;p32"/>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12.3: Cohesion of Encode</a:t>
            </a:r>
            <a:endParaRPr/>
          </a:p>
        </p:txBody>
      </p:sp>
      <p:sp>
        <p:nvSpPr>
          <p:cNvPr id="374" name="Google Shape;374;p32"/>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375" name="Google Shape;375;p32"/>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76" name="Google Shape;376;p32"/>
          <p:cNvSpPr txBox="1"/>
          <p:nvPr/>
        </p:nvSpPr>
        <p:spPr>
          <a:xfrm>
            <a:off x="228485" y="4397190"/>
            <a:ext cx="8534400" cy="2362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b="1" lang="en-US" sz="2000">
                <a:solidFill>
                  <a:srgbClr val="1D2D46"/>
                </a:solidFill>
                <a:latin typeface="Calibri"/>
                <a:ea typeface="Calibri"/>
                <a:cs typeface="Calibri"/>
                <a:sym typeface="Calibri"/>
              </a:rPr>
              <a:t>Is the cohesion partial?</a:t>
            </a:r>
            <a:endParaRPr/>
          </a:p>
          <a:p>
            <a:pPr indent="0" lvl="1" marL="457200" marR="0" rtl="0" algn="l">
              <a:spcBef>
                <a:spcPts val="360"/>
              </a:spcBef>
              <a:spcAft>
                <a:spcPts val="0"/>
              </a:spcAft>
              <a:buClr>
                <a:schemeClr val="accent1"/>
              </a:buClr>
              <a:buSzPts val="1800"/>
              <a:buFont typeface="Arial"/>
              <a:buNone/>
            </a:pPr>
            <a:r>
              <a:rPr b="0" i="0" lang="en-US" sz="1800" u="none" cap="none" strike="noStrike">
                <a:solidFill>
                  <a:srgbClr val="1D2D46"/>
                </a:solidFill>
                <a:latin typeface="Calibri"/>
                <a:ea typeface="Calibri"/>
                <a:cs typeface="Calibri"/>
                <a:sym typeface="Calibri"/>
              </a:rPr>
              <a:t>The code completely swaps keys (&gt;,&amp;,etc.) with html-entities. Verdict: not partial</a:t>
            </a:r>
            <a:endParaRPr/>
          </a:p>
          <a:p>
            <a:pPr indent="0" lvl="0" marL="0" marR="0" rtl="0" algn="l">
              <a:spcBef>
                <a:spcPts val="0"/>
              </a:spcBef>
              <a:spcAft>
                <a:spcPts val="0"/>
              </a:spcAft>
              <a:buClr>
                <a:schemeClr val="accent1"/>
              </a:buClr>
              <a:buSzPts val="2000"/>
              <a:buFont typeface="Arial"/>
              <a:buNone/>
            </a:pPr>
            <a:r>
              <a:rPr b="1" lang="en-US" sz="2000">
                <a:solidFill>
                  <a:srgbClr val="1D2D46"/>
                </a:solidFill>
                <a:latin typeface="Calibri"/>
                <a:ea typeface="Calibri"/>
                <a:cs typeface="Calibri"/>
                <a:sym typeface="Calibri"/>
              </a:rPr>
              <a:t>Is the cohesion extraneous?</a:t>
            </a:r>
            <a:endParaRPr/>
          </a:p>
          <a:p>
            <a:pPr indent="0" lvl="1" marL="457200" marR="0" rtl="0" algn="l">
              <a:spcBef>
                <a:spcPts val="360"/>
              </a:spcBef>
              <a:spcAft>
                <a:spcPts val="0"/>
              </a:spcAft>
              <a:buClr>
                <a:schemeClr val="accent1"/>
              </a:buClr>
              <a:buSzPts val="1800"/>
              <a:buFont typeface="Arial"/>
              <a:buNone/>
            </a:pPr>
            <a:r>
              <a:rPr b="0" i="0" lang="en-US" sz="1800" u="none" cap="none" strike="noStrike">
                <a:solidFill>
                  <a:srgbClr val="1D2D46"/>
                </a:solidFill>
                <a:latin typeface="Calibri"/>
                <a:ea typeface="Calibri"/>
                <a:cs typeface="Calibri"/>
                <a:sym typeface="Calibri"/>
              </a:rPr>
              <a:t>Only html-entities are replaced. It does nothing else. We could strengthen our cohesion claims by passing the dictionary in as a parameter. Verdict: not extraneous. </a:t>
            </a:r>
            <a:endParaRPr/>
          </a:p>
          <a:p>
            <a:pPr indent="0" lvl="0" marL="0" marR="0" rtl="0" algn="l">
              <a:spcBef>
                <a:spcPts val="0"/>
              </a:spcBef>
              <a:spcAft>
                <a:spcPts val="0"/>
              </a:spcAft>
              <a:buClr>
                <a:schemeClr val="accent1"/>
              </a:buClr>
              <a:buSzPts val="2400"/>
              <a:buFont typeface="Arial"/>
              <a:buNone/>
            </a:pPr>
            <a:r>
              <a:rPr lang="en-US" sz="2400">
                <a:solidFill>
                  <a:srgbClr val="1D2D46"/>
                </a:solidFill>
                <a:latin typeface="Calibri"/>
                <a:ea typeface="Calibri"/>
                <a:cs typeface="Calibri"/>
                <a:sym typeface="Calibri"/>
              </a:rPr>
              <a:t>Verdict: Strong</a:t>
            </a:r>
            <a:endParaRPr/>
          </a:p>
        </p:txBody>
      </p:sp>
      <p:pic>
        <p:nvPicPr>
          <p:cNvPr id="377" name="Google Shape;377;p32"/>
          <p:cNvPicPr preferRelativeResize="0"/>
          <p:nvPr/>
        </p:nvPicPr>
        <p:blipFill>
          <a:blip r:embed="rId3">
            <a:alphaModFix/>
          </a:blip>
          <a:stretch>
            <a:fillRect/>
          </a:stretch>
        </p:blipFill>
        <p:spPr>
          <a:xfrm>
            <a:off x="1503650" y="1580725"/>
            <a:ext cx="5383400" cy="2816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3"/>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a:t>Identify the level of cohesion of the following Python function</a:t>
            </a:r>
            <a:endParaRPr/>
          </a:p>
        </p:txBody>
      </p:sp>
      <p:sp>
        <p:nvSpPr>
          <p:cNvPr id="383" name="Google Shape;383;p33"/>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12.4: Cohesion of Execute Jobs</a:t>
            </a:r>
            <a:endParaRPr/>
          </a:p>
        </p:txBody>
      </p:sp>
      <p:sp>
        <p:nvSpPr>
          <p:cNvPr id="384" name="Google Shape;384;p33"/>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385" name="Google Shape;385;p33"/>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86" name="Google Shape;386;p33"/>
          <p:cNvSpPr txBox="1"/>
          <p:nvPr/>
        </p:nvSpPr>
        <p:spPr>
          <a:xfrm>
            <a:off x="221953" y="3979817"/>
            <a:ext cx="8534400" cy="2362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b="1" lang="en-US" sz="2000">
                <a:solidFill>
                  <a:srgbClr val="1D2D46"/>
                </a:solidFill>
                <a:latin typeface="Calibri"/>
                <a:ea typeface="Calibri"/>
                <a:cs typeface="Calibri"/>
                <a:sym typeface="Calibri"/>
              </a:rPr>
              <a:t>Is the cohesion partial?</a:t>
            </a:r>
            <a:endParaRPr/>
          </a:p>
          <a:p>
            <a:pPr indent="0" lvl="1" marL="457200" marR="0" rtl="0" algn="l">
              <a:spcBef>
                <a:spcPts val="360"/>
              </a:spcBef>
              <a:spcAft>
                <a:spcPts val="0"/>
              </a:spcAft>
              <a:buClr>
                <a:schemeClr val="accent1"/>
              </a:buClr>
              <a:buSzPts val="1800"/>
              <a:buFont typeface="Arial"/>
              <a:buNone/>
            </a:pPr>
            <a:r>
              <a:rPr b="0" i="0" lang="en-US" sz="1800" u="none" cap="none" strike="noStrike">
                <a:solidFill>
                  <a:srgbClr val="1D2D46"/>
                </a:solidFill>
                <a:latin typeface="Calibri"/>
                <a:ea typeface="Calibri"/>
                <a:cs typeface="Calibri"/>
                <a:sym typeface="Calibri"/>
              </a:rPr>
              <a:t>This function does do what the name implies. It executes all the jobs on a given assignment. We have no indication it does less. Verdict: not partial</a:t>
            </a:r>
            <a:endParaRPr/>
          </a:p>
          <a:p>
            <a:pPr indent="0" lvl="0" marL="0" marR="0" rtl="0" algn="l">
              <a:spcBef>
                <a:spcPts val="0"/>
              </a:spcBef>
              <a:spcAft>
                <a:spcPts val="0"/>
              </a:spcAft>
              <a:buClr>
                <a:schemeClr val="accent1"/>
              </a:buClr>
              <a:buSzPts val="2000"/>
              <a:buFont typeface="Arial"/>
              <a:buNone/>
            </a:pPr>
            <a:r>
              <a:rPr b="1" lang="en-US" sz="2000">
                <a:solidFill>
                  <a:srgbClr val="1D2D46"/>
                </a:solidFill>
                <a:latin typeface="Calibri"/>
                <a:ea typeface="Calibri"/>
                <a:cs typeface="Calibri"/>
                <a:sym typeface="Calibri"/>
              </a:rPr>
              <a:t>Is the cohesion extraneous?</a:t>
            </a:r>
            <a:endParaRPr/>
          </a:p>
          <a:p>
            <a:pPr indent="0" lvl="1" marL="457200" marR="0" rtl="0" algn="l">
              <a:spcBef>
                <a:spcPts val="360"/>
              </a:spcBef>
              <a:spcAft>
                <a:spcPts val="0"/>
              </a:spcAft>
              <a:buClr>
                <a:schemeClr val="accent1"/>
              </a:buClr>
              <a:buSzPts val="1800"/>
              <a:buFont typeface="Arial"/>
              <a:buNone/>
            </a:pPr>
            <a:r>
              <a:rPr b="0" i="0" lang="en-US" sz="1800" u="none" cap="none" strike="noStrike">
                <a:solidFill>
                  <a:srgbClr val="1D2D46"/>
                </a:solidFill>
                <a:latin typeface="Calibri"/>
                <a:ea typeface="Calibri"/>
                <a:cs typeface="Calibri"/>
                <a:sym typeface="Calibri"/>
              </a:rPr>
              <a:t>The “and” in the function comment block is an indication it might be extraneous. Note that the point tally also not part of the function name. This function does two things (execute jobs and tally points), not one. Verdict: extraneous. </a:t>
            </a:r>
            <a:endParaRPr/>
          </a:p>
          <a:p>
            <a:pPr indent="0" lvl="0" marL="0" marR="0" rtl="0" algn="l">
              <a:spcBef>
                <a:spcPts val="0"/>
              </a:spcBef>
              <a:spcAft>
                <a:spcPts val="0"/>
              </a:spcAft>
              <a:buClr>
                <a:schemeClr val="accent1"/>
              </a:buClr>
              <a:buSzPts val="2400"/>
              <a:buFont typeface="Arial"/>
              <a:buNone/>
            </a:pPr>
            <a:r>
              <a:rPr lang="en-US" sz="2400">
                <a:solidFill>
                  <a:srgbClr val="1D2D46"/>
                </a:solidFill>
                <a:latin typeface="Calibri"/>
                <a:ea typeface="Calibri"/>
                <a:cs typeface="Calibri"/>
                <a:sym typeface="Calibri"/>
              </a:rPr>
              <a:t>Verdict: Extraneous</a:t>
            </a:r>
            <a:endParaRPr/>
          </a:p>
        </p:txBody>
      </p:sp>
      <p:pic>
        <p:nvPicPr>
          <p:cNvPr id="387" name="Google Shape;387;p33"/>
          <p:cNvPicPr preferRelativeResize="0"/>
          <p:nvPr/>
        </p:nvPicPr>
        <p:blipFill>
          <a:blip r:embed="rId3">
            <a:alphaModFix/>
          </a:blip>
          <a:stretch>
            <a:fillRect/>
          </a:stretch>
        </p:blipFill>
        <p:spPr>
          <a:xfrm>
            <a:off x="1797600" y="1563850"/>
            <a:ext cx="5515500" cy="2475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4"/>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a:t>Identify the level of cohesion of the following Python function</a:t>
            </a:r>
            <a:endParaRPr/>
          </a:p>
        </p:txBody>
      </p:sp>
      <p:sp>
        <p:nvSpPr>
          <p:cNvPr id="393" name="Google Shape;393;p34"/>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12.5: Cohesion of Read Board</a:t>
            </a:r>
            <a:endParaRPr/>
          </a:p>
        </p:txBody>
      </p:sp>
      <p:sp>
        <p:nvSpPr>
          <p:cNvPr id="394" name="Google Shape;394;p34"/>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395" name="Google Shape;395;p34"/>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96" name="Google Shape;396;p34"/>
          <p:cNvSpPr txBox="1"/>
          <p:nvPr/>
        </p:nvSpPr>
        <p:spPr>
          <a:xfrm>
            <a:off x="221953" y="3979817"/>
            <a:ext cx="8534400" cy="2362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b="1" lang="en-US" sz="2000">
                <a:solidFill>
                  <a:srgbClr val="1D2D46"/>
                </a:solidFill>
                <a:latin typeface="Calibri"/>
                <a:ea typeface="Calibri"/>
                <a:cs typeface="Calibri"/>
                <a:sym typeface="Calibri"/>
              </a:rPr>
              <a:t>Is the cohesion partial?</a:t>
            </a:r>
            <a:endParaRPr/>
          </a:p>
          <a:p>
            <a:pPr indent="0" lvl="1" marL="457200" marR="0" rtl="0" algn="l">
              <a:spcBef>
                <a:spcPts val="360"/>
              </a:spcBef>
              <a:spcAft>
                <a:spcPts val="0"/>
              </a:spcAft>
              <a:buClr>
                <a:schemeClr val="accent1"/>
              </a:buClr>
              <a:buSzPts val="1800"/>
              <a:buFont typeface="Arial"/>
              <a:buNone/>
            </a:pPr>
            <a:r>
              <a:rPr b="0" i="0" lang="en-US" sz="1800" u="none" cap="none" strike="noStrike">
                <a:solidFill>
                  <a:srgbClr val="1D2D46"/>
                </a:solidFill>
                <a:latin typeface="Calibri"/>
                <a:ea typeface="Calibri"/>
                <a:cs typeface="Calibri"/>
                <a:sym typeface="Calibri"/>
              </a:rPr>
              <a:t>The board is read from a file into a format that is useful to the rest of the program. Verdict: not partial</a:t>
            </a:r>
            <a:endParaRPr/>
          </a:p>
          <a:p>
            <a:pPr indent="0" lvl="0" marL="0" marR="0" rtl="0" algn="l">
              <a:spcBef>
                <a:spcPts val="0"/>
              </a:spcBef>
              <a:spcAft>
                <a:spcPts val="0"/>
              </a:spcAft>
              <a:buClr>
                <a:schemeClr val="accent1"/>
              </a:buClr>
              <a:buSzPts val="2000"/>
              <a:buFont typeface="Arial"/>
              <a:buNone/>
            </a:pPr>
            <a:r>
              <a:rPr b="1" lang="en-US" sz="2000">
                <a:solidFill>
                  <a:srgbClr val="1D2D46"/>
                </a:solidFill>
                <a:latin typeface="Calibri"/>
                <a:ea typeface="Calibri"/>
                <a:cs typeface="Calibri"/>
                <a:sym typeface="Calibri"/>
              </a:rPr>
              <a:t>Is the cohesion extraneous?</a:t>
            </a:r>
            <a:endParaRPr/>
          </a:p>
          <a:p>
            <a:pPr indent="0" lvl="1" marL="457200" marR="0" rtl="0" algn="l">
              <a:spcBef>
                <a:spcPts val="360"/>
              </a:spcBef>
              <a:spcAft>
                <a:spcPts val="0"/>
              </a:spcAft>
              <a:buClr>
                <a:schemeClr val="accent1"/>
              </a:buClr>
              <a:buSzPts val="1800"/>
              <a:buFont typeface="Arial"/>
              <a:buNone/>
            </a:pPr>
            <a:r>
              <a:rPr b="0" i="0" lang="en-US" sz="1800" u="none" cap="none" strike="noStrike">
                <a:solidFill>
                  <a:srgbClr val="1D2D46"/>
                </a:solidFill>
                <a:latin typeface="Calibri"/>
                <a:ea typeface="Calibri"/>
                <a:cs typeface="Calibri"/>
                <a:sym typeface="Calibri"/>
              </a:rPr>
              <a:t>Note that the board is also displayed on the screen. This is not core to the mission of the function – which is to just read a board. Verdict: extraneous. </a:t>
            </a:r>
            <a:endParaRPr/>
          </a:p>
          <a:p>
            <a:pPr indent="0" lvl="0" marL="0" marR="0" rtl="0" algn="l">
              <a:spcBef>
                <a:spcPts val="0"/>
              </a:spcBef>
              <a:spcAft>
                <a:spcPts val="0"/>
              </a:spcAft>
              <a:buClr>
                <a:schemeClr val="accent1"/>
              </a:buClr>
              <a:buSzPts val="2400"/>
              <a:buFont typeface="Arial"/>
              <a:buNone/>
            </a:pPr>
            <a:r>
              <a:rPr lang="en-US" sz="2400">
                <a:solidFill>
                  <a:srgbClr val="1D2D46"/>
                </a:solidFill>
                <a:latin typeface="Calibri"/>
                <a:ea typeface="Calibri"/>
                <a:cs typeface="Calibri"/>
                <a:sym typeface="Calibri"/>
              </a:rPr>
              <a:t>Verdict: Extraneous</a:t>
            </a:r>
            <a:endParaRPr/>
          </a:p>
        </p:txBody>
      </p:sp>
      <p:pic>
        <p:nvPicPr>
          <p:cNvPr id="397" name="Google Shape;397;p34"/>
          <p:cNvPicPr preferRelativeResize="0"/>
          <p:nvPr/>
        </p:nvPicPr>
        <p:blipFill>
          <a:blip r:embed="rId3">
            <a:alphaModFix/>
          </a:blip>
          <a:stretch>
            <a:fillRect/>
          </a:stretch>
        </p:blipFill>
        <p:spPr>
          <a:xfrm>
            <a:off x="1771813" y="1506525"/>
            <a:ext cx="4990775" cy="2473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5"/>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a:t>Identify the level of cohesion of the following Python function</a:t>
            </a:r>
            <a:endParaRPr/>
          </a:p>
        </p:txBody>
      </p:sp>
      <p:sp>
        <p:nvSpPr>
          <p:cNvPr id="403" name="Google Shape;403;p35"/>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12.6: Cohesion of Is X’s Turn</a:t>
            </a:r>
            <a:endParaRPr/>
          </a:p>
        </p:txBody>
      </p:sp>
      <p:sp>
        <p:nvSpPr>
          <p:cNvPr id="404" name="Google Shape;404;p35"/>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405" name="Google Shape;405;p35"/>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06" name="Google Shape;406;p35"/>
          <p:cNvSpPr txBox="1"/>
          <p:nvPr/>
        </p:nvSpPr>
        <p:spPr>
          <a:xfrm>
            <a:off x="221953" y="3979817"/>
            <a:ext cx="8534400" cy="2362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b="1" lang="en-US" sz="2000">
                <a:solidFill>
                  <a:srgbClr val="1D2D46"/>
                </a:solidFill>
                <a:latin typeface="Calibri"/>
                <a:ea typeface="Calibri"/>
                <a:cs typeface="Calibri"/>
                <a:sym typeface="Calibri"/>
              </a:rPr>
              <a:t>Is the cohesion partial?</a:t>
            </a:r>
            <a:endParaRPr/>
          </a:p>
          <a:p>
            <a:pPr indent="0" lvl="1" marL="457200" marR="0" rtl="0" algn="l">
              <a:spcBef>
                <a:spcPts val="360"/>
              </a:spcBef>
              <a:spcAft>
                <a:spcPts val="0"/>
              </a:spcAft>
              <a:buClr>
                <a:schemeClr val="accent1"/>
              </a:buClr>
              <a:buSzPts val="1800"/>
              <a:buFont typeface="Arial"/>
              <a:buNone/>
            </a:pPr>
            <a:r>
              <a:rPr b="0" i="0" lang="en-US" sz="1800" u="none" cap="none" strike="noStrike">
                <a:solidFill>
                  <a:srgbClr val="1D2D46"/>
                </a:solidFill>
                <a:latin typeface="Calibri"/>
                <a:ea typeface="Calibri"/>
                <a:cs typeface="Calibri"/>
                <a:sym typeface="Calibri"/>
              </a:rPr>
              <a:t>The second to last line of code does swap O’s turn for X’s so it does complete the task. However, the function name implies it will return whether it is X’s turn. The function fails to do that. Verdict: partial</a:t>
            </a:r>
            <a:endParaRPr/>
          </a:p>
          <a:p>
            <a:pPr indent="0" lvl="0" marL="0" marR="0" rtl="0" algn="l">
              <a:spcBef>
                <a:spcPts val="0"/>
              </a:spcBef>
              <a:spcAft>
                <a:spcPts val="0"/>
              </a:spcAft>
              <a:buClr>
                <a:schemeClr val="accent1"/>
              </a:buClr>
              <a:buSzPts val="2000"/>
              <a:buFont typeface="Arial"/>
              <a:buNone/>
            </a:pPr>
            <a:r>
              <a:rPr b="1" lang="en-US" sz="2000">
                <a:solidFill>
                  <a:srgbClr val="1D2D46"/>
                </a:solidFill>
                <a:latin typeface="Calibri"/>
                <a:ea typeface="Calibri"/>
                <a:cs typeface="Calibri"/>
                <a:sym typeface="Calibri"/>
              </a:rPr>
              <a:t>Is the cohesion extraneous?</a:t>
            </a:r>
            <a:endParaRPr/>
          </a:p>
          <a:p>
            <a:pPr indent="0" lvl="1" marL="457200" marR="0" rtl="0" algn="l">
              <a:spcBef>
                <a:spcPts val="360"/>
              </a:spcBef>
              <a:spcAft>
                <a:spcPts val="0"/>
              </a:spcAft>
              <a:buClr>
                <a:schemeClr val="accent1"/>
              </a:buClr>
              <a:buSzPts val="1800"/>
              <a:buFont typeface="Arial"/>
              <a:buNone/>
            </a:pPr>
            <a:r>
              <a:rPr b="0" i="0" lang="en-US" sz="1800" u="none" cap="none" strike="noStrike">
                <a:solidFill>
                  <a:srgbClr val="1D2D46"/>
                </a:solidFill>
                <a:latin typeface="Calibri"/>
                <a:ea typeface="Calibri"/>
                <a:cs typeface="Calibri"/>
                <a:sym typeface="Calibri"/>
              </a:rPr>
              <a:t>The function modifies the board, saves the board, displays the board, and prompts the user. These are not part of the core mission of the function. Verdict: extraneous. </a:t>
            </a:r>
            <a:endParaRPr/>
          </a:p>
          <a:p>
            <a:pPr indent="0" lvl="0" marL="0" marR="0" rtl="0" algn="l">
              <a:spcBef>
                <a:spcPts val="0"/>
              </a:spcBef>
              <a:spcAft>
                <a:spcPts val="0"/>
              </a:spcAft>
              <a:buClr>
                <a:schemeClr val="accent1"/>
              </a:buClr>
              <a:buSzPts val="2400"/>
              <a:buFont typeface="Arial"/>
              <a:buNone/>
            </a:pPr>
            <a:r>
              <a:rPr lang="en-US" sz="2400">
                <a:solidFill>
                  <a:srgbClr val="1D2D46"/>
                </a:solidFill>
                <a:latin typeface="Calibri"/>
                <a:ea typeface="Calibri"/>
                <a:cs typeface="Calibri"/>
                <a:sym typeface="Calibri"/>
              </a:rPr>
              <a:t>Verdict: Weak</a:t>
            </a:r>
            <a:endParaRPr/>
          </a:p>
        </p:txBody>
      </p:sp>
      <p:pic>
        <p:nvPicPr>
          <p:cNvPr id="407" name="Google Shape;407;p35"/>
          <p:cNvPicPr preferRelativeResize="0"/>
          <p:nvPr/>
        </p:nvPicPr>
        <p:blipFill>
          <a:blip r:embed="rId3">
            <a:alphaModFix/>
          </a:blip>
          <a:stretch>
            <a:fillRect/>
          </a:stretch>
        </p:blipFill>
        <p:spPr>
          <a:xfrm>
            <a:off x="1650650" y="1487825"/>
            <a:ext cx="5465551" cy="2492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6"/>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a:t>Identify the level of cohesion of the following Python function</a:t>
            </a:r>
            <a:endParaRPr/>
          </a:p>
        </p:txBody>
      </p:sp>
      <p:sp>
        <p:nvSpPr>
          <p:cNvPr id="413" name="Google Shape;413;p36"/>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12.7: Cohesion of Get Month Version 1</a:t>
            </a:r>
            <a:endParaRPr/>
          </a:p>
        </p:txBody>
      </p:sp>
      <p:sp>
        <p:nvSpPr>
          <p:cNvPr id="414" name="Google Shape;414;p36"/>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415" name="Google Shape;415;p36"/>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16" name="Google Shape;416;p36"/>
          <p:cNvSpPr txBox="1"/>
          <p:nvPr/>
        </p:nvSpPr>
        <p:spPr>
          <a:xfrm>
            <a:off x="221953" y="3979817"/>
            <a:ext cx="8534400" cy="2362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b="1" lang="en-US" sz="2000">
                <a:solidFill>
                  <a:srgbClr val="1D2D46"/>
                </a:solidFill>
                <a:latin typeface="Calibri"/>
                <a:ea typeface="Calibri"/>
                <a:cs typeface="Calibri"/>
                <a:sym typeface="Calibri"/>
              </a:rPr>
              <a:t>Is the cohesion partial?</a:t>
            </a:r>
            <a:endParaRPr/>
          </a:p>
          <a:p>
            <a:pPr indent="0" lvl="1" marL="457200" marR="0" rtl="0" algn="l">
              <a:spcBef>
                <a:spcPts val="360"/>
              </a:spcBef>
              <a:spcAft>
                <a:spcPts val="0"/>
              </a:spcAft>
              <a:buClr>
                <a:schemeClr val="accent1"/>
              </a:buClr>
              <a:buSzPts val="1800"/>
              <a:buFont typeface="Arial"/>
              <a:buNone/>
            </a:pPr>
            <a:r>
              <a:rPr b="0" i="0" lang="en-US" sz="1800" u="none" cap="none" strike="noStrike">
                <a:solidFill>
                  <a:srgbClr val="1D2D46"/>
                </a:solidFill>
                <a:latin typeface="Calibri"/>
                <a:ea typeface="Calibri"/>
                <a:cs typeface="Calibri"/>
                <a:sym typeface="Calibri"/>
              </a:rPr>
              <a:t>The function completely prompts the user for the month. Note that some more robust error checking should be done, but that is not cohesion. Verdict: not partial</a:t>
            </a:r>
            <a:endParaRPr b="0" i="0" sz="1800" u="none" cap="none" strike="noStrike">
              <a:solidFill>
                <a:srgbClr val="1D2D46"/>
              </a:solidFill>
              <a:latin typeface="Calibri"/>
              <a:ea typeface="Calibri"/>
              <a:cs typeface="Calibri"/>
              <a:sym typeface="Calibri"/>
            </a:endParaRPr>
          </a:p>
          <a:p>
            <a:pPr indent="0" lvl="0" marL="0" marR="0" rtl="0" algn="l">
              <a:spcBef>
                <a:spcPts val="0"/>
              </a:spcBef>
              <a:spcAft>
                <a:spcPts val="0"/>
              </a:spcAft>
              <a:buClr>
                <a:schemeClr val="accent1"/>
              </a:buClr>
              <a:buSzPts val="2000"/>
              <a:buFont typeface="Arial"/>
              <a:buNone/>
            </a:pPr>
            <a:r>
              <a:rPr b="1" lang="en-US" sz="2000">
                <a:solidFill>
                  <a:srgbClr val="1D2D46"/>
                </a:solidFill>
                <a:latin typeface="Calibri"/>
                <a:ea typeface="Calibri"/>
                <a:cs typeface="Calibri"/>
                <a:sym typeface="Calibri"/>
              </a:rPr>
              <a:t>Is the cohesion extraneous?</a:t>
            </a:r>
            <a:endParaRPr/>
          </a:p>
          <a:p>
            <a:pPr indent="0" lvl="1" marL="457200" marR="0" rtl="0" algn="l">
              <a:spcBef>
                <a:spcPts val="360"/>
              </a:spcBef>
              <a:spcAft>
                <a:spcPts val="0"/>
              </a:spcAft>
              <a:buClr>
                <a:schemeClr val="accent1"/>
              </a:buClr>
              <a:buSzPts val="1800"/>
              <a:buFont typeface="Arial"/>
              <a:buNone/>
            </a:pPr>
            <a:r>
              <a:rPr b="0" i="0" lang="en-US" sz="1800" u="none" cap="none" strike="noStrike">
                <a:solidFill>
                  <a:srgbClr val="1D2D46"/>
                </a:solidFill>
                <a:latin typeface="Calibri"/>
                <a:ea typeface="Calibri"/>
                <a:cs typeface="Calibri"/>
                <a:sym typeface="Calibri"/>
              </a:rPr>
              <a:t>The function also prompts for a year. This is not implied by the function name and is a separate task. This should be a second function. Verdict: extraneous. </a:t>
            </a:r>
            <a:endParaRPr/>
          </a:p>
          <a:p>
            <a:pPr indent="0" lvl="0" marL="0" marR="0" rtl="0" algn="l">
              <a:spcBef>
                <a:spcPts val="0"/>
              </a:spcBef>
              <a:spcAft>
                <a:spcPts val="0"/>
              </a:spcAft>
              <a:buClr>
                <a:schemeClr val="accent1"/>
              </a:buClr>
              <a:buSzPts val="2400"/>
              <a:buFont typeface="Arial"/>
              <a:buNone/>
            </a:pPr>
            <a:r>
              <a:rPr lang="en-US" sz="2400">
                <a:solidFill>
                  <a:srgbClr val="1D2D46"/>
                </a:solidFill>
                <a:latin typeface="Calibri"/>
                <a:ea typeface="Calibri"/>
                <a:cs typeface="Calibri"/>
                <a:sym typeface="Calibri"/>
              </a:rPr>
              <a:t>Verdict: Extraneous</a:t>
            </a:r>
            <a:endParaRPr/>
          </a:p>
        </p:txBody>
      </p:sp>
      <p:pic>
        <p:nvPicPr>
          <p:cNvPr id="417" name="Google Shape;417;p36"/>
          <p:cNvPicPr preferRelativeResize="0"/>
          <p:nvPr/>
        </p:nvPicPr>
        <p:blipFill>
          <a:blip r:embed="rId3">
            <a:alphaModFix/>
          </a:blip>
          <a:stretch>
            <a:fillRect/>
          </a:stretch>
        </p:blipFill>
        <p:spPr>
          <a:xfrm>
            <a:off x="1587000" y="1479975"/>
            <a:ext cx="5765000" cy="2628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0"/>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The game of Sudoku is to be read from a file and </a:t>
            </a:r>
            <a:br>
              <a:rPr lang="en-US" sz="2000"/>
            </a:br>
            <a:r>
              <a:rPr lang="en-US" sz="2000"/>
              <a:t>allow the user to interact with the board. A </a:t>
            </a:r>
            <a:br>
              <a:rPr lang="en-US" sz="2000"/>
            </a:br>
            <a:r>
              <a:rPr lang="en-US" sz="2000"/>
              <a:t>saved board looks like this:</a:t>
            </a:r>
            <a:endParaRPr/>
          </a:p>
          <a:p>
            <a:pPr indent="0" lvl="0" marL="0" rtl="0" algn="l">
              <a:spcBef>
                <a:spcPts val="2000"/>
              </a:spcBef>
              <a:spcAft>
                <a:spcPts val="0"/>
              </a:spcAft>
              <a:buSzPts val="2000"/>
              <a:buNone/>
            </a:pPr>
            <a:r>
              <a:t/>
            </a:r>
            <a:endParaRPr sz="2000"/>
          </a:p>
          <a:p>
            <a:pPr indent="0" lvl="0" marL="0" rtl="0" algn="l">
              <a:spcBef>
                <a:spcPts val="2000"/>
              </a:spcBef>
              <a:spcAft>
                <a:spcPts val="0"/>
              </a:spcAft>
              <a:buSzPts val="2000"/>
              <a:buNone/>
            </a:pPr>
            <a:r>
              <a:rPr lang="en-US" sz="2000"/>
              <a:t>An example of the gameplay is:</a:t>
            </a:r>
            <a:endParaRPr/>
          </a:p>
        </p:txBody>
      </p:sp>
      <p:sp>
        <p:nvSpPr>
          <p:cNvPr id="108" name="Google Shape;108;p10"/>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09" name="Google Shape;109;p10"/>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Lab 04: Sudoku Design</a:t>
            </a:r>
            <a:endParaRPr/>
          </a:p>
        </p:txBody>
      </p:sp>
      <p:sp>
        <p:nvSpPr>
          <p:cNvPr id="110" name="Google Shape;110;p10"/>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111" name="Google Shape;111;p10"/>
          <p:cNvSpPr/>
          <p:nvPr/>
        </p:nvSpPr>
        <p:spPr>
          <a:xfrm>
            <a:off x="5918200" y="1143000"/>
            <a:ext cx="2895600" cy="2192908"/>
          </a:xfrm>
          <a:prstGeom prst="rect">
            <a:avLst/>
          </a:prstGeom>
          <a:solidFill>
            <a:schemeClr val="accent5"/>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lt1"/>
                </a:solidFill>
                <a:latin typeface="Consolas"/>
                <a:ea typeface="Consolas"/>
                <a:cs typeface="Consolas"/>
                <a:sym typeface="Consolas"/>
              </a:rPr>
              <a:t>{</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"board":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[ 7, 2, 3, 0, 0, 0, 1, 5, 9 ],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[ 6, 0, 0, 3, 0, 2, 0, 0, 8 ],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[ 8, 0, 0, 0, 1, 0, 0, 0, 2 ],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[ 0, 7, 0, 6, 5, 4, 0, 2, 0 ],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[ 0, 0, 4, 2, 0, 7, 3, 0, 0 ],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[ 0, 5, 0, 9, 3, 1, 0, 4, 0 ],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[ 5, 0, 0, 0, 7, 0, 0, 0, 3 ],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[ 4, 0, 0, 1, 0, 3, 0, 0, 6 ],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[ 9, 3, 2, 0, 0, 0, 7, 1, 4 ]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a:t>
            </a:r>
            <a:endParaRPr/>
          </a:p>
        </p:txBody>
      </p:sp>
      <p:sp>
        <p:nvSpPr>
          <p:cNvPr id="112" name="Google Shape;112;p10"/>
          <p:cNvSpPr/>
          <p:nvPr/>
        </p:nvSpPr>
        <p:spPr>
          <a:xfrm>
            <a:off x="381000" y="3505200"/>
            <a:ext cx="4800600" cy="2516073"/>
          </a:xfrm>
          <a:prstGeom prst="rect">
            <a:avLst/>
          </a:prstGeom>
          <a:solidFill>
            <a:schemeClr val="accent5"/>
          </a:solidFill>
          <a:ln cap="flat" cmpd="sng" w="38100">
            <a:solidFill>
              <a:schemeClr val="lt1"/>
            </a:solidFill>
            <a:prstDash val="solid"/>
            <a:round/>
            <a:headEnd len="sm" w="sm" type="none"/>
            <a:tailEnd len="sm" w="sm" type="none"/>
          </a:ln>
          <a:effectLst>
            <a:outerShdw blurRad="65500" rotWithShape="0" dir="54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1050">
                <a:solidFill>
                  <a:schemeClr val="lt1"/>
                </a:solidFill>
                <a:latin typeface="Consolas"/>
                <a:ea typeface="Consolas"/>
                <a:cs typeface="Consolas"/>
                <a:sym typeface="Consolas"/>
              </a:rPr>
              <a:t>Where is your board located? </a:t>
            </a:r>
            <a:r>
              <a:rPr b="1" lang="en-US" sz="1050" u="sng">
                <a:solidFill>
                  <a:schemeClr val="lt1"/>
                </a:solidFill>
                <a:latin typeface="Consolas"/>
                <a:ea typeface="Consolas"/>
                <a:cs typeface="Consolas"/>
                <a:sym typeface="Consolas"/>
              </a:rPr>
              <a:t>myGame.txt</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 B C D E F G H I</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1  7 2 3|     |1 5 9</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2  6    |3   2|    8</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3  8    |  1  |    2</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4    7  |6 5 4|  2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5      4|2   7|3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6    5  |9 3 1|  4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   -----+-----+-----</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7  5    |  7  |    3</a:t>
            </a:r>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8  4    |1   3|    6</a:t>
            </a:r>
            <a:endParaRPr/>
          </a:p>
          <a:p>
            <a:pPr indent="-228600" lvl="0" marL="228600" marR="0" rtl="0" algn="l">
              <a:spcBef>
                <a:spcPts val="0"/>
              </a:spcBef>
              <a:spcAft>
                <a:spcPts val="0"/>
              </a:spcAft>
              <a:buClr>
                <a:schemeClr val="lt1"/>
              </a:buClr>
              <a:buSzPts val="1050"/>
              <a:buFont typeface="Consolas"/>
              <a:buAutoNum type="arabicPlain" startAt="9"/>
            </a:pPr>
            <a:r>
              <a:rPr lang="en-US" sz="1050">
                <a:solidFill>
                  <a:schemeClr val="lt1"/>
                </a:solidFill>
                <a:latin typeface="Consolas"/>
                <a:ea typeface="Consolas"/>
                <a:cs typeface="Consolas"/>
                <a:sym typeface="Consolas"/>
              </a:rPr>
              <a:t>9 3 2|     |7 1 4</a:t>
            </a:r>
            <a:endParaRPr/>
          </a:p>
          <a:p>
            <a:pPr indent="0" lvl="0" marL="0" marR="0" rtl="0" algn="l">
              <a:spcBef>
                <a:spcPts val="0"/>
              </a:spcBef>
              <a:spcAft>
                <a:spcPts val="0"/>
              </a:spcAft>
              <a:buNone/>
            </a:pPr>
            <a:r>
              <a:t/>
            </a:r>
            <a:endParaRPr sz="1050">
              <a:solidFill>
                <a:schemeClr val="lt1"/>
              </a:solidFill>
              <a:latin typeface="Consolas"/>
              <a:ea typeface="Consolas"/>
              <a:cs typeface="Consolas"/>
              <a:sym typeface="Consolas"/>
            </a:endParaRPr>
          </a:p>
          <a:p>
            <a:pPr indent="0" lvl="0" marL="0" marR="0" rtl="0" algn="l">
              <a:spcBef>
                <a:spcPts val="0"/>
              </a:spcBef>
              <a:spcAft>
                <a:spcPts val="0"/>
              </a:spcAft>
              <a:buNone/>
            </a:pPr>
            <a:r>
              <a:rPr lang="en-US" sz="1050">
                <a:solidFill>
                  <a:schemeClr val="lt1"/>
                </a:solidFill>
                <a:latin typeface="Consolas"/>
                <a:ea typeface="Consolas"/>
                <a:cs typeface="Consolas"/>
                <a:sym typeface="Consolas"/>
              </a:rPr>
              <a:t>&gt;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7"/>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a:t>Identify the level of cohesion of the following Python function</a:t>
            </a:r>
            <a:endParaRPr/>
          </a:p>
        </p:txBody>
      </p:sp>
      <p:sp>
        <p:nvSpPr>
          <p:cNvPr id="423" name="Google Shape;423;p37"/>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12.8: Cohesion of Get Month Version 2</a:t>
            </a:r>
            <a:endParaRPr/>
          </a:p>
        </p:txBody>
      </p:sp>
      <p:sp>
        <p:nvSpPr>
          <p:cNvPr id="424" name="Google Shape;424;p37"/>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425" name="Google Shape;425;p37"/>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26" name="Google Shape;426;p37"/>
          <p:cNvSpPr txBox="1"/>
          <p:nvPr/>
        </p:nvSpPr>
        <p:spPr>
          <a:xfrm>
            <a:off x="308513" y="3733800"/>
            <a:ext cx="8534400" cy="2362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b="1" lang="en-US" sz="2000">
                <a:solidFill>
                  <a:srgbClr val="1D2D46"/>
                </a:solidFill>
                <a:latin typeface="Calibri"/>
                <a:ea typeface="Calibri"/>
                <a:cs typeface="Calibri"/>
                <a:sym typeface="Calibri"/>
              </a:rPr>
              <a:t>Is the cohesion partial?</a:t>
            </a:r>
            <a:endParaRPr/>
          </a:p>
          <a:p>
            <a:pPr indent="0" lvl="1" marL="457200" marR="0" rtl="0" algn="l">
              <a:spcBef>
                <a:spcPts val="360"/>
              </a:spcBef>
              <a:spcAft>
                <a:spcPts val="0"/>
              </a:spcAft>
              <a:buClr>
                <a:schemeClr val="accent1"/>
              </a:buClr>
              <a:buSzPts val="1800"/>
              <a:buFont typeface="Arial"/>
              <a:buNone/>
            </a:pPr>
            <a:r>
              <a:rPr b="0" i="0" lang="en-US" sz="1800" u="none" cap="none" strike="noStrike">
                <a:solidFill>
                  <a:srgbClr val="1D2D46"/>
                </a:solidFill>
                <a:latin typeface="Calibri"/>
                <a:ea typeface="Calibri"/>
                <a:cs typeface="Calibri"/>
                <a:sym typeface="Calibri"/>
              </a:rPr>
              <a:t>On the surface, it appears to do exactly what it says it will. It prompts the user for a month. That it fails to perform error checking is not a cohesion issue. However, it returns a string month when the program clearly expects an integer month. This requires the rest of the program to do the conversion. Verdict: partial</a:t>
            </a:r>
            <a:endParaRPr/>
          </a:p>
          <a:p>
            <a:pPr indent="0" lvl="0" marL="0" marR="0" rtl="0" algn="l">
              <a:spcBef>
                <a:spcPts val="0"/>
              </a:spcBef>
              <a:spcAft>
                <a:spcPts val="0"/>
              </a:spcAft>
              <a:buClr>
                <a:schemeClr val="accent1"/>
              </a:buClr>
              <a:buSzPts val="2000"/>
              <a:buFont typeface="Arial"/>
              <a:buNone/>
            </a:pPr>
            <a:r>
              <a:rPr b="1" lang="en-US" sz="2000">
                <a:solidFill>
                  <a:srgbClr val="1D2D46"/>
                </a:solidFill>
                <a:latin typeface="Calibri"/>
                <a:ea typeface="Calibri"/>
                <a:cs typeface="Calibri"/>
                <a:sym typeface="Calibri"/>
              </a:rPr>
              <a:t>Is the cohesion extraneous?</a:t>
            </a:r>
            <a:endParaRPr/>
          </a:p>
          <a:p>
            <a:pPr indent="0" lvl="1" marL="457200" marR="0" rtl="0" algn="l">
              <a:spcBef>
                <a:spcPts val="360"/>
              </a:spcBef>
              <a:spcAft>
                <a:spcPts val="0"/>
              </a:spcAft>
              <a:buClr>
                <a:schemeClr val="accent1"/>
              </a:buClr>
              <a:buSzPts val="1800"/>
              <a:buFont typeface="Arial"/>
              <a:buNone/>
            </a:pPr>
            <a:r>
              <a:rPr b="0" i="0" lang="en-US" sz="1800" u="none" cap="none" strike="noStrike">
                <a:solidFill>
                  <a:srgbClr val="1D2D46"/>
                </a:solidFill>
                <a:latin typeface="Calibri"/>
                <a:ea typeface="Calibri"/>
                <a:cs typeface="Calibri"/>
                <a:sym typeface="Calibri"/>
              </a:rPr>
              <a:t>This function does nothing but prompt for a month. Verdict: not extraneous. </a:t>
            </a:r>
            <a:endParaRPr/>
          </a:p>
          <a:p>
            <a:pPr indent="0" lvl="0" marL="0" marR="0" rtl="0" algn="l">
              <a:spcBef>
                <a:spcPts val="0"/>
              </a:spcBef>
              <a:spcAft>
                <a:spcPts val="0"/>
              </a:spcAft>
              <a:buClr>
                <a:schemeClr val="accent1"/>
              </a:buClr>
              <a:buSzPts val="2400"/>
              <a:buFont typeface="Arial"/>
              <a:buNone/>
            </a:pPr>
            <a:r>
              <a:rPr lang="en-US" sz="2400">
                <a:solidFill>
                  <a:srgbClr val="1D2D46"/>
                </a:solidFill>
                <a:latin typeface="Calibri"/>
                <a:ea typeface="Calibri"/>
                <a:cs typeface="Calibri"/>
                <a:sym typeface="Calibri"/>
              </a:rPr>
              <a:t>Verdict: Partial</a:t>
            </a:r>
            <a:endParaRPr/>
          </a:p>
        </p:txBody>
      </p:sp>
      <p:pic>
        <p:nvPicPr>
          <p:cNvPr id="427" name="Google Shape;427;p37"/>
          <p:cNvPicPr preferRelativeResize="0"/>
          <p:nvPr/>
        </p:nvPicPr>
        <p:blipFill>
          <a:blip r:embed="rId3">
            <a:alphaModFix/>
          </a:blip>
          <a:stretch>
            <a:fillRect/>
          </a:stretch>
        </p:blipFill>
        <p:spPr>
          <a:xfrm>
            <a:off x="1329325" y="1636206"/>
            <a:ext cx="6271625" cy="1647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8"/>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a:t>Identify the level of cohesion of the following Python function</a:t>
            </a:r>
            <a:endParaRPr/>
          </a:p>
        </p:txBody>
      </p:sp>
      <p:sp>
        <p:nvSpPr>
          <p:cNvPr id="433" name="Google Shape;433;p38"/>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12.9: Cohesion of Is Valid Month</a:t>
            </a:r>
            <a:endParaRPr/>
          </a:p>
        </p:txBody>
      </p:sp>
      <p:sp>
        <p:nvSpPr>
          <p:cNvPr id="434" name="Google Shape;434;p38"/>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435" name="Google Shape;435;p38"/>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36" name="Google Shape;436;p38"/>
          <p:cNvSpPr txBox="1"/>
          <p:nvPr/>
        </p:nvSpPr>
        <p:spPr>
          <a:xfrm>
            <a:off x="330867" y="3352800"/>
            <a:ext cx="8534400" cy="304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b="1" lang="en-US" sz="2000">
                <a:solidFill>
                  <a:srgbClr val="1D2D46"/>
                </a:solidFill>
                <a:latin typeface="Calibri"/>
                <a:ea typeface="Calibri"/>
                <a:cs typeface="Calibri"/>
                <a:sym typeface="Calibri"/>
              </a:rPr>
              <a:t>Is the cohesion partial?</a:t>
            </a:r>
            <a:endParaRPr/>
          </a:p>
          <a:p>
            <a:pPr indent="0" lvl="1" marL="457200" marR="0" rtl="0" algn="l">
              <a:spcBef>
                <a:spcPts val="360"/>
              </a:spcBef>
              <a:spcAft>
                <a:spcPts val="0"/>
              </a:spcAft>
              <a:buClr>
                <a:schemeClr val="accent1"/>
              </a:buClr>
              <a:buSzPts val="1800"/>
              <a:buFont typeface="Arial"/>
              <a:buNone/>
            </a:pPr>
            <a:r>
              <a:rPr b="0" i="0" lang="en-US" sz="1800" u="none" cap="none" strike="noStrike">
                <a:solidFill>
                  <a:srgbClr val="1D2D46"/>
                </a:solidFill>
                <a:latin typeface="Calibri"/>
                <a:ea typeface="Calibri"/>
                <a:cs typeface="Calibri"/>
                <a:sym typeface="Calibri"/>
              </a:rPr>
              <a:t>The function name and comment suggests the function should return whether a month is valid. It turns out, the function does not do that. It instead returns a valid month. One could make the case it is not partial because it does accomplish a task (the wrong task!). One could make the case that it is partial because the main task is not performed. The partial argument is stronger. Verdict: partial</a:t>
            </a:r>
            <a:endParaRPr/>
          </a:p>
          <a:p>
            <a:pPr indent="0" lvl="0" marL="0" marR="0" rtl="0" algn="l">
              <a:spcBef>
                <a:spcPts val="0"/>
              </a:spcBef>
              <a:spcAft>
                <a:spcPts val="0"/>
              </a:spcAft>
              <a:buClr>
                <a:schemeClr val="accent1"/>
              </a:buClr>
              <a:buSzPts val="2000"/>
              <a:buFont typeface="Arial"/>
              <a:buNone/>
            </a:pPr>
            <a:r>
              <a:rPr b="1" lang="en-US" sz="2000">
                <a:solidFill>
                  <a:srgbClr val="1D2D46"/>
                </a:solidFill>
                <a:latin typeface="Calibri"/>
                <a:ea typeface="Calibri"/>
                <a:cs typeface="Calibri"/>
                <a:sym typeface="Calibri"/>
              </a:rPr>
              <a:t>Is the cohesion extraneous?</a:t>
            </a:r>
            <a:endParaRPr/>
          </a:p>
          <a:p>
            <a:pPr indent="0" lvl="1" marL="457200" marR="0" rtl="0" algn="l">
              <a:spcBef>
                <a:spcPts val="360"/>
              </a:spcBef>
              <a:spcAft>
                <a:spcPts val="0"/>
              </a:spcAft>
              <a:buClr>
                <a:schemeClr val="accent1"/>
              </a:buClr>
              <a:buSzPts val="1800"/>
              <a:buFont typeface="Arial"/>
              <a:buNone/>
            </a:pPr>
            <a:r>
              <a:rPr b="0" i="0" lang="en-US" sz="1800" u="none" cap="none" strike="noStrike">
                <a:solidFill>
                  <a:srgbClr val="1D2D46"/>
                </a:solidFill>
                <a:latin typeface="Calibri"/>
                <a:ea typeface="Calibri"/>
                <a:cs typeface="Calibri"/>
                <a:sym typeface="Calibri"/>
              </a:rPr>
              <a:t>The IF statement is on task. Everything else is not part of the mission of the function. Taking that into account, most of the function is extraneous. Verdict: extraneous. </a:t>
            </a:r>
            <a:endParaRPr/>
          </a:p>
          <a:p>
            <a:pPr indent="0" lvl="0" marL="0" marR="0" rtl="0" algn="l">
              <a:spcBef>
                <a:spcPts val="0"/>
              </a:spcBef>
              <a:spcAft>
                <a:spcPts val="0"/>
              </a:spcAft>
              <a:buClr>
                <a:schemeClr val="accent1"/>
              </a:buClr>
              <a:buSzPts val="2400"/>
              <a:buFont typeface="Arial"/>
              <a:buNone/>
            </a:pPr>
            <a:r>
              <a:rPr lang="en-US" sz="2400">
                <a:solidFill>
                  <a:srgbClr val="1D2D46"/>
                </a:solidFill>
                <a:latin typeface="Calibri"/>
                <a:ea typeface="Calibri"/>
                <a:cs typeface="Calibri"/>
                <a:sym typeface="Calibri"/>
              </a:rPr>
              <a:t>Verdict: Weak</a:t>
            </a:r>
            <a:endParaRPr/>
          </a:p>
        </p:txBody>
      </p:sp>
      <p:pic>
        <p:nvPicPr>
          <p:cNvPr id="437" name="Google Shape;437;p38"/>
          <p:cNvPicPr preferRelativeResize="0"/>
          <p:nvPr/>
        </p:nvPicPr>
        <p:blipFill>
          <a:blip r:embed="rId3">
            <a:alphaModFix/>
          </a:blip>
          <a:stretch>
            <a:fillRect/>
          </a:stretch>
        </p:blipFill>
        <p:spPr>
          <a:xfrm>
            <a:off x="2971150" y="1606225"/>
            <a:ext cx="4852873" cy="193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9"/>
          <p:cNvSpPr txBox="1"/>
          <p:nvPr>
            <p:ph idx="1" type="body"/>
          </p:nvPr>
        </p:nvSpPr>
        <p:spPr>
          <a:xfrm>
            <a:off x="304800" y="1143000"/>
            <a:ext cx="8534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a:t>Identify the level of Cohesion for each function in the following structure chart. Can any be improved?</a:t>
            </a:r>
            <a:endParaRPr/>
          </a:p>
        </p:txBody>
      </p:sp>
      <p:sp>
        <p:nvSpPr>
          <p:cNvPr id="443" name="Google Shape;443;p39"/>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12.10: Cohesion of Tic-Tac-Toe</a:t>
            </a:r>
            <a:endParaRPr/>
          </a:p>
        </p:txBody>
      </p:sp>
      <p:sp>
        <p:nvSpPr>
          <p:cNvPr id="444" name="Google Shape;444;p39"/>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445" name="Google Shape;445;p39"/>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46" name="Google Shape;446;p39"/>
          <p:cNvPicPr preferRelativeResize="0"/>
          <p:nvPr/>
        </p:nvPicPr>
        <p:blipFill>
          <a:blip r:embed="rId3">
            <a:alphaModFix/>
          </a:blip>
          <a:stretch>
            <a:fillRect/>
          </a:stretch>
        </p:blipFill>
        <p:spPr>
          <a:xfrm>
            <a:off x="1386825" y="2471350"/>
            <a:ext cx="6370350" cy="3079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0"/>
          <p:cNvSpPr txBox="1"/>
          <p:nvPr>
            <p:ph idx="1" type="body"/>
          </p:nvPr>
        </p:nvSpPr>
        <p:spPr>
          <a:xfrm>
            <a:off x="304800" y="1143000"/>
            <a:ext cx="8534400" cy="838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a:t>Identify the level of Cohesion for each function in the following structure chart. Can any be improved?</a:t>
            </a:r>
            <a:endParaRPr/>
          </a:p>
          <a:p>
            <a:pPr indent="-190500" lvl="0" marL="342900" rtl="0" algn="l">
              <a:spcBef>
                <a:spcPts val="2400"/>
              </a:spcBef>
              <a:spcAft>
                <a:spcPts val="0"/>
              </a:spcAft>
              <a:buSzPts val="2400"/>
              <a:buNone/>
            </a:pPr>
            <a:r>
              <a:t/>
            </a:r>
            <a:endParaRPr/>
          </a:p>
        </p:txBody>
      </p:sp>
      <p:sp>
        <p:nvSpPr>
          <p:cNvPr id="452" name="Google Shape;452;p40"/>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Problem 12.11: Cohesion of Calendar</a:t>
            </a:r>
            <a:endParaRPr/>
          </a:p>
        </p:txBody>
      </p:sp>
      <p:sp>
        <p:nvSpPr>
          <p:cNvPr id="453" name="Google Shape;453;p40"/>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
        <p:nvSpPr>
          <p:cNvPr id="454" name="Google Shape;454;p40"/>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455" name="Google Shape;455;p40"/>
          <p:cNvPicPr preferRelativeResize="0"/>
          <p:nvPr/>
        </p:nvPicPr>
        <p:blipFill>
          <a:blip r:embed="rId3">
            <a:alphaModFix/>
          </a:blip>
          <a:stretch>
            <a:fillRect/>
          </a:stretch>
        </p:blipFill>
        <p:spPr>
          <a:xfrm>
            <a:off x="1614525" y="2148125"/>
            <a:ext cx="5798750" cy="38381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1"/>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Create a structure chart for the game of Sudoku. If you have already created a structure chart for this in Challenge 10.1, please use that one.</a:t>
            </a:r>
            <a:endParaRPr/>
          </a:p>
          <a:p>
            <a:pPr indent="-285750" lvl="1" marL="742950" rtl="0" algn="l">
              <a:spcBef>
                <a:spcPts val="360"/>
              </a:spcBef>
              <a:spcAft>
                <a:spcPts val="0"/>
              </a:spcAft>
              <a:buSzPts val="1800"/>
              <a:buChar char="•"/>
            </a:pPr>
            <a:r>
              <a:rPr lang="en-US" sz="1800"/>
              <a:t>Sudoku is a numbers game played on a 9x9 grid. The object of the game is to fill in the 9x9 grid while honoring certain constraints. The constraints are: 1) There is no more than one instance of a given number on a given row. 2) There is no more than one instance of a given number on a given column. 3) There is no more than one instance of a given number on an inside square (the 3x3 squares embedded in the 9x9 grid. 4) Every square can consist of a single digit between 1 and 9 exclusively, or can be blank. This program will read a user-specified board from a file, allow the user to interact with the game while enforcing the rules, and then write an unfinished board to the file.</a:t>
            </a:r>
            <a:endParaRPr/>
          </a:p>
          <a:p>
            <a:pPr indent="0" lvl="0" marL="0" rtl="0" algn="l">
              <a:spcBef>
                <a:spcPts val="2000"/>
              </a:spcBef>
              <a:spcAft>
                <a:spcPts val="0"/>
              </a:spcAft>
              <a:buSzPts val="2000"/>
              <a:buNone/>
            </a:pPr>
            <a:r>
              <a:rPr lang="en-US" sz="2000"/>
              <a:t>Determine the level of cohesion for every function in the structure chart. If any function is less than strongly cohesive, then refactor the design.</a:t>
            </a:r>
            <a:endParaRPr/>
          </a:p>
        </p:txBody>
      </p:sp>
      <p:sp>
        <p:nvSpPr>
          <p:cNvPr id="461" name="Google Shape;461;p41"/>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62" name="Google Shape;462;p41"/>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Challenge 12.1: Sudoku</a:t>
            </a:r>
            <a:endParaRPr/>
          </a:p>
        </p:txBody>
      </p:sp>
      <p:sp>
        <p:nvSpPr>
          <p:cNvPr id="463" name="Google Shape;463;p41"/>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2"/>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Consider the dice game Yahtzee:</a:t>
            </a:r>
            <a:endParaRPr/>
          </a:p>
          <a:p>
            <a:pPr indent="-285750" lvl="1" marL="742950" rtl="0" algn="l">
              <a:spcBef>
                <a:spcPts val="360"/>
              </a:spcBef>
              <a:spcAft>
                <a:spcPts val="0"/>
              </a:spcAft>
              <a:buSzPts val="1800"/>
              <a:buChar char="•"/>
            </a:pPr>
            <a:r>
              <a:rPr lang="en-US" sz="1800"/>
              <a:t>Yahtzee is a multi-round game of dice. The user throws five dice each turn, and tallies points on a scorecard. Each category has a set of rules, describing the set of numbers on the dice necessary to complete the category. Every round requires a category to be filled, even if the current roll yields zero points for that category. The game is continued until every category has a score.</a:t>
            </a:r>
            <a:endParaRPr/>
          </a:p>
          <a:p>
            <a:pPr indent="0" lvl="0" marL="0" rtl="0" algn="l">
              <a:spcBef>
                <a:spcPts val="2000"/>
              </a:spcBef>
              <a:spcAft>
                <a:spcPts val="0"/>
              </a:spcAft>
              <a:buSzPts val="2000"/>
              <a:buNone/>
            </a:pPr>
            <a:r>
              <a:rPr lang="en-US" sz="2000"/>
              <a:t>Create a structure chart to describe a program that allows a single-user to play the game Yahtzee. For each function in the structure chart, identify the corresponding level of cohesion. If any function is less than strong cohesion, re-work the design until the cohesion weakness if fixed. </a:t>
            </a:r>
            <a:endParaRPr/>
          </a:p>
        </p:txBody>
      </p:sp>
      <p:sp>
        <p:nvSpPr>
          <p:cNvPr id="469" name="Google Shape;469;p42"/>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70" name="Google Shape;470;p42"/>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Challenge 12.2: Yahtzee</a:t>
            </a:r>
            <a:endParaRPr/>
          </a:p>
        </p:txBody>
      </p:sp>
      <p:sp>
        <p:nvSpPr>
          <p:cNvPr id="471" name="Google Shape;471;p42"/>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3"/>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Create a structure chart to describe a program that plays a card game of your choice. For each function in the structure chart, identify the corresponding level of cohesion. If any function is less than strong cohesion, re-work the design until the cohesion weakness if fixed.</a:t>
            </a:r>
            <a:endParaRPr/>
          </a:p>
        </p:txBody>
      </p:sp>
      <p:sp>
        <p:nvSpPr>
          <p:cNvPr id="477" name="Google Shape;477;p43"/>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78" name="Google Shape;478;p43"/>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Challenge 12.3: Card Game</a:t>
            </a:r>
            <a:endParaRPr/>
          </a:p>
        </p:txBody>
      </p:sp>
      <p:sp>
        <p:nvSpPr>
          <p:cNvPr id="479" name="Google Shape;479;p43"/>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1"/>
          <p:cNvSpPr txBox="1"/>
          <p:nvPr>
            <p:ph idx="1" type="body"/>
          </p:nvPr>
        </p:nvSpPr>
        <p:spPr>
          <a:xfrm>
            <a:off x="304800" y="1143000"/>
            <a:ext cx="8534400" cy="518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Please create the following for this assignment:</a:t>
            </a:r>
            <a:endParaRPr/>
          </a:p>
          <a:p>
            <a:pPr indent="-342900" lvl="0" marL="342900" rtl="0" algn="l">
              <a:spcBef>
                <a:spcPts val="2000"/>
              </a:spcBef>
              <a:spcAft>
                <a:spcPts val="0"/>
              </a:spcAft>
              <a:buSzPts val="2000"/>
              <a:buChar char="•"/>
            </a:pPr>
            <a:r>
              <a:rPr lang="en-US" sz="2000"/>
              <a:t>A structure chart of the entire program</a:t>
            </a:r>
            <a:endParaRPr/>
          </a:p>
          <a:p>
            <a:pPr indent="-342900" lvl="0" marL="342900" rtl="0" algn="l">
              <a:spcBef>
                <a:spcPts val="2000"/>
              </a:spcBef>
              <a:spcAft>
                <a:spcPts val="0"/>
              </a:spcAft>
              <a:buSzPts val="2000"/>
              <a:buChar char="•"/>
            </a:pPr>
            <a:r>
              <a:rPr lang="en-US" sz="2000"/>
              <a:t>A Data Flow Diagram (DFD) of the entire program</a:t>
            </a:r>
            <a:endParaRPr/>
          </a:p>
          <a:p>
            <a:pPr indent="-342900" lvl="0" marL="342900" rtl="0" algn="l">
              <a:spcBef>
                <a:spcPts val="2000"/>
              </a:spcBef>
              <a:spcAft>
                <a:spcPts val="0"/>
              </a:spcAft>
              <a:buSzPts val="2000"/>
              <a:buChar char="•"/>
            </a:pPr>
            <a:r>
              <a:rPr lang="en-US" sz="2000"/>
              <a:t>Algorithm design of at least two functions that are part of the design</a:t>
            </a:r>
            <a:endParaRPr/>
          </a:p>
          <a:p>
            <a:pPr indent="-215900" lvl="0" marL="342900" rtl="0" algn="l">
              <a:spcBef>
                <a:spcPts val="2000"/>
              </a:spcBef>
              <a:spcAft>
                <a:spcPts val="0"/>
              </a:spcAft>
              <a:buSzPts val="2000"/>
              <a:buNone/>
            </a:pPr>
            <a:r>
              <a:t/>
            </a:r>
            <a:endParaRPr sz="2000"/>
          </a:p>
        </p:txBody>
      </p:sp>
      <p:sp>
        <p:nvSpPr>
          <p:cNvPr id="118" name="Google Shape;118;p11"/>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19" name="Google Shape;119;p11"/>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Lab 04: Deliverables</a:t>
            </a:r>
            <a:endParaRPr/>
          </a:p>
        </p:txBody>
      </p:sp>
      <p:sp>
        <p:nvSpPr>
          <p:cNvPr id="120" name="Google Shape;120;p11"/>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5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2"/>
          <p:cNvSpPr txBox="1"/>
          <p:nvPr>
            <p:ph type="title"/>
          </p:nvPr>
        </p:nvSpPr>
        <p:spPr>
          <a:xfrm>
            <a:off x="1371600" y="98610"/>
            <a:ext cx="6553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Content</a:t>
            </a:r>
            <a:endParaRPr/>
          </a:p>
        </p:txBody>
      </p:sp>
      <p:sp>
        <p:nvSpPr>
          <p:cNvPr id="126" name="Google Shape;126;p12">
            <a:hlinkClick action="ppaction://hlinksldjump" r:id="rId3"/>
          </p:cNvPr>
          <p:cNvSpPr/>
          <p:nvPr/>
        </p:nvSpPr>
        <p:spPr>
          <a:xfrm>
            <a:off x="1524000" y="1143000"/>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Levels of Cohesion</a:t>
            </a:r>
            <a:endParaRPr/>
          </a:p>
        </p:txBody>
      </p:sp>
      <p:sp>
        <p:nvSpPr>
          <p:cNvPr id="127" name="Google Shape;127;p12">
            <a:hlinkClick action="ppaction://hlinksldjump" r:id="rId4"/>
          </p:cNvPr>
          <p:cNvSpPr/>
          <p:nvPr/>
        </p:nvSpPr>
        <p:spPr>
          <a:xfrm>
            <a:off x="3657600" y="1144438"/>
            <a:ext cx="1981200" cy="1066800"/>
          </a:xfrm>
          <a:prstGeom prst="rect">
            <a:avLst/>
          </a:prstGeom>
          <a:gradFill>
            <a:gsLst>
              <a:gs pos="0">
                <a:srgbClr val="003671"/>
              </a:gs>
              <a:gs pos="60000">
                <a:srgbClr val="034D9B"/>
              </a:gs>
              <a:gs pos="100000">
                <a:srgbClr val="406DC3"/>
              </a:gs>
            </a:gsLst>
            <a:lin ang="16200000" scaled="0"/>
          </a:gradFill>
          <a:ln cap="flat" cmpd="sng" w="9525">
            <a:solidFill>
              <a:srgbClr val="034EA0"/>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Level: </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Strong</a:t>
            </a:r>
            <a:endParaRPr/>
          </a:p>
        </p:txBody>
      </p:sp>
      <p:sp>
        <p:nvSpPr>
          <p:cNvPr id="128" name="Google Shape;128;p12">
            <a:hlinkClick action="ppaction://hlinksldjump" r:id="rId5"/>
          </p:cNvPr>
          <p:cNvSpPr/>
          <p:nvPr/>
        </p:nvSpPr>
        <p:spPr>
          <a:xfrm>
            <a:off x="5791200" y="1153064"/>
            <a:ext cx="1981200" cy="1066800"/>
          </a:xfrm>
          <a:prstGeom prst="rect">
            <a:avLst/>
          </a:prstGeom>
          <a:gradFill>
            <a:gsLst>
              <a:gs pos="0">
                <a:srgbClr val="003671"/>
              </a:gs>
              <a:gs pos="60000">
                <a:srgbClr val="034D9B"/>
              </a:gs>
              <a:gs pos="100000">
                <a:srgbClr val="406DC3"/>
              </a:gs>
            </a:gsLst>
            <a:lin ang="16200000" scaled="0"/>
          </a:gradFill>
          <a:ln cap="flat" cmpd="sng" w="9525">
            <a:solidFill>
              <a:srgbClr val="034EA0"/>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Level: </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Extraneous</a:t>
            </a:r>
            <a:endParaRPr/>
          </a:p>
        </p:txBody>
      </p:sp>
      <p:sp>
        <p:nvSpPr>
          <p:cNvPr id="129" name="Google Shape;129;p12">
            <a:hlinkClick action="ppaction://hlinksldjump" r:id="rId6"/>
          </p:cNvPr>
          <p:cNvSpPr/>
          <p:nvPr/>
        </p:nvSpPr>
        <p:spPr>
          <a:xfrm>
            <a:off x="1524000" y="2360762"/>
            <a:ext cx="1981200" cy="1066800"/>
          </a:xfrm>
          <a:prstGeom prst="rect">
            <a:avLst/>
          </a:prstGeom>
          <a:gradFill>
            <a:gsLst>
              <a:gs pos="0">
                <a:srgbClr val="003671"/>
              </a:gs>
              <a:gs pos="60000">
                <a:srgbClr val="034D9B"/>
              </a:gs>
              <a:gs pos="100000">
                <a:srgbClr val="406DC3"/>
              </a:gs>
            </a:gsLst>
            <a:lin ang="16200000" scaled="0"/>
          </a:gradFill>
          <a:ln cap="flat" cmpd="sng" w="9525">
            <a:solidFill>
              <a:srgbClr val="034EA0"/>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Level:</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Partial</a:t>
            </a:r>
            <a:endParaRPr/>
          </a:p>
        </p:txBody>
      </p:sp>
      <p:sp>
        <p:nvSpPr>
          <p:cNvPr id="130" name="Google Shape;130;p12">
            <a:hlinkClick action="ppaction://hlinksldjump" r:id="rId7"/>
          </p:cNvPr>
          <p:cNvSpPr/>
          <p:nvPr/>
        </p:nvSpPr>
        <p:spPr>
          <a:xfrm>
            <a:off x="3657600" y="2362200"/>
            <a:ext cx="1981200" cy="1066800"/>
          </a:xfrm>
          <a:prstGeom prst="rect">
            <a:avLst/>
          </a:prstGeom>
          <a:gradFill>
            <a:gsLst>
              <a:gs pos="0">
                <a:srgbClr val="003671"/>
              </a:gs>
              <a:gs pos="60000">
                <a:srgbClr val="034D9B"/>
              </a:gs>
              <a:gs pos="100000">
                <a:srgbClr val="406DC3"/>
              </a:gs>
            </a:gsLst>
            <a:lin ang="16200000" scaled="0"/>
          </a:gradFill>
          <a:ln cap="flat" cmpd="sng" w="9525">
            <a:solidFill>
              <a:srgbClr val="034EA0"/>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Level:</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Weak</a:t>
            </a:r>
            <a:endParaRPr/>
          </a:p>
        </p:txBody>
      </p:sp>
      <p:sp>
        <p:nvSpPr>
          <p:cNvPr id="131" name="Google Shape;131;p12">
            <a:hlinkClick action="ppaction://hlinksldjump" r:id="rId8"/>
          </p:cNvPr>
          <p:cNvSpPr/>
          <p:nvPr/>
        </p:nvSpPr>
        <p:spPr>
          <a:xfrm>
            <a:off x="5791200" y="2370826"/>
            <a:ext cx="1981200" cy="1066800"/>
          </a:xfrm>
          <a:prstGeom prst="rect">
            <a:avLst/>
          </a:prstGeom>
          <a:gradFill>
            <a:gsLst>
              <a:gs pos="0">
                <a:srgbClr val="3D72AF"/>
              </a:gs>
              <a:gs pos="60000">
                <a:srgbClr val="59A2F3"/>
              </a:gs>
              <a:gs pos="100000">
                <a:srgbClr val="52AFFF"/>
              </a:gs>
            </a:gsLst>
            <a:lin ang="16200000" scaled="0"/>
          </a:gradFill>
          <a:ln cap="flat" cmpd="sng" w="9525">
            <a:solidFill>
              <a:srgbClr val="5BA6FA"/>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Classical Cohesion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3"/>
          <p:cNvSpPr txBox="1"/>
          <p:nvPr>
            <p:ph idx="1" type="body"/>
          </p:nvPr>
        </p:nvSpPr>
        <p:spPr>
          <a:xfrm>
            <a:off x="304800" y="1143000"/>
            <a:ext cx="8534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en-US"/>
              <a:t>Cohesion is a measurement of how well a unit of software represents one concept or performs one task</a:t>
            </a:r>
            <a:endParaRPr/>
          </a:p>
        </p:txBody>
      </p:sp>
      <p:sp>
        <p:nvSpPr>
          <p:cNvPr id="137" name="Google Shape;137;p13"/>
          <p:cNvSpPr txBox="1"/>
          <p:nvPr>
            <p:ph type="title"/>
          </p:nvPr>
        </p:nvSpPr>
        <p:spPr>
          <a:xfrm>
            <a:off x="204536" y="98610"/>
            <a:ext cx="8787063"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Levels of Cohesion</a:t>
            </a:r>
            <a:endParaRPr/>
          </a:p>
        </p:txBody>
      </p:sp>
      <p:sp>
        <p:nvSpPr>
          <p:cNvPr id="138" name="Google Shape;138;p13"/>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00"/>
              <a:buNone/>
            </a:pPr>
            <a:r>
              <a:rPr lang="en-US"/>
              <a:t>Helfrich, J. (2018). </a:t>
            </a:r>
            <a:r>
              <a:rPr i="1" lang="en-US"/>
              <a:t>Measurements of Modularization </a:t>
            </a:r>
            <a:r>
              <a:rPr lang="en-US"/>
              <a:t>CSEIT 2018 Singapore</a:t>
            </a:r>
            <a:endParaRPr/>
          </a:p>
        </p:txBody>
      </p:sp>
      <p:sp>
        <p:nvSpPr>
          <p:cNvPr id="139" name="Google Shape;139;p13"/>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40" name="Google Shape;140;p13">
            <a:hlinkClick action="ppaction://hlinksldjump" r:id="rId3"/>
          </p:cNvPr>
          <p:cNvSpPr/>
          <p:nvPr/>
        </p:nvSpPr>
        <p:spPr>
          <a:xfrm>
            <a:off x="838200" y="2203449"/>
            <a:ext cx="1397000" cy="838200"/>
          </a:xfrm>
          <a:custGeom>
            <a:rect b="b" l="l" r="r" t="t"/>
            <a:pathLst>
              <a:path extrusionOk="0" h="838200" w="1397000">
                <a:moveTo>
                  <a:pt x="0" y="0"/>
                </a:moveTo>
                <a:lnTo>
                  <a:pt x="1397000" y="0"/>
                </a:lnTo>
                <a:lnTo>
                  <a:pt x="1397000" y="838200"/>
                </a:lnTo>
                <a:lnTo>
                  <a:pt x="0" y="838200"/>
                </a:lnTo>
                <a:lnTo>
                  <a:pt x="0" y="0"/>
                </a:lnTo>
                <a:close/>
              </a:path>
            </a:pathLst>
          </a:custGeom>
          <a:gradFill>
            <a:gsLst>
              <a:gs pos="0">
                <a:srgbClr val="36689E"/>
              </a:gs>
              <a:gs pos="60000">
                <a:srgbClr val="4F91DC"/>
              </a:gs>
              <a:gs pos="100000">
                <a:srgbClr val="52A2FF"/>
              </a:gs>
            </a:gsLst>
            <a:lin ang="16200000" scaled="0"/>
          </a:gradFill>
          <a:ln>
            <a:noFill/>
          </a:ln>
          <a:effectLst>
            <a:outerShdw blurRad="65500" rotWithShape="0" dir="5400000" dist="38100">
              <a:srgbClr val="000000">
                <a:alpha val="40000"/>
              </a:srgbClr>
            </a:outerShdw>
          </a:effectLst>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None/>
            </a:pPr>
            <a:r>
              <a:rPr lang="en-US" sz="2100">
                <a:solidFill>
                  <a:schemeClr val="lt1"/>
                </a:solidFill>
                <a:latin typeface="Arial"/>
                <a:ea typeface="Arial"/>
                <a:cs typeface="Arial"/>
                <a:sym typeface="Arial"/>
              </a:rPr>
              <a:t>Strong</a:t>
            </a:r>
            <a:endParaRPr/>
          </a:p>
        </p:txBody>
      </p:sp>
      <p:sp>
        <p:nvSpPr>
          <p:cNvPr id="141" name="Google Shape;141;p13">
            <a:hlinkClick action="ppaction://hlinksldjump" r:id="rId4"/>
          </p:cNvPr>
          <p:cNvSpPr/>
          <p:nvPr/>
        </p:nvSpPr>
        <p:spPr>
          <a:xfrm>
            <a:off x="838200" y="3181349"/>
            <a:ext cx="1397000" cy="838200"/>
          </a:xfrm>
          <a:custGeom>
            <a:rect b="b" l="l" r="r" t="t"/>
            <a:pathLst>
              <a:path extrusionOk="0" h="838200" w="1397000">
                <a:moveTo>
                  <a:pt x="0" y="0"/>
                </a:moveTo>
                <a:lnTo>
                  <a:pt x="1397000" y="0"/>
                </a:lnTo>
                <a:lnTo>
                  <a:pt x="1397000" y="838200"/>
                </a:lnTo>
                <a:lnTo>
                  <a:pt x="0" y="838200"/>
                </a:lnTo>
                <a:lnTo>
                  <a:pt x="0" y="0"/>
                </a:lnTo>
                <a:close/>
              </a:path>
            </a:pathLst>
          </a:custGeom>
          <a:gradFill>
            <a:gsLst>
              <a:gs pos="0">
                <a:srgbClr val="4670A4"/>
              </a:gs>
              <a:gs pos="60000">
                <a:srgbClr val="659EE5"/>
              </a:gs>
              <a:gs pos="100000">
                <a:srgbClr val="63ACFF"/>
              </a:gs>
            </a:gsLst>
            <a:lin ang="16200000" scaled="0"/>
          </a:gradFill>
          <a:ln>
            <a:noFill/>
          </a:ln>
          <a:effectLst>
            <a:outerShdw blurRad="65500" rotWithShape="0" dir="5400000" dist="38100">
              <a:srgbClr val="000000">
                <a:alpha val="40000"/>
              </a:srgbClr>
            </a:outerShdw>
          </a:effectLst>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None/>
            </a:pPr>
            <a:r>
              <a:rPr lang="en-US" sz="2100">
                <a:solidFill>
                  <a:schemeClr val="lt1"/>
                </a:solidFill>
                <a:latin typeface="Arial"/>
                <a:ea typeface="Arial"/>
                <a:cs typeface="Arial"/>
                <a:sym typeface="Arial"/>
              </a:rPr>
              <a:t>Extraneous</a:t>
            </a:r>
            <a:endParaRPr/>
          </a:p>
        </p:txBody>
      </p:sp>
      <p:sp>
        <p:nvSpPr>
          <p:cNvPr id="142" name="Google Shape;142;p13">
            <a:hlinkClick action="ppaction://hlinksldjump" r:id="rId5"/>
          </p:cNvPr>
          <p:cNvSpPr/>
          <p:nvPr/>
        </p:nvSpPr>
        <p:spPr>
          <a:xfrm>
            <a:off x="838200" y="4159250"/>
            <a:ext cx="1397000" cy="838200"/>
          </a:xfrm>
          <a:custGeom>
            <a:rect b="b" l="l" r="r" t="t"/>
            <a:pathLst>
              <a:path extrusionOk="0" h="838200" w="1397000">
                <a:moveTo>
                  <a:pt x="0" y="0"/>
                </a:moveTo>
                <a:lnTo>
                  <a:pt x="1397000" y="0"/>
                </a:lnTo>
                <a:lnTo>
                  <a:pt x="1397000" y="838200"/>
                </a:lnTo>
                <a:lnTo>
                  <a:pt x="0" y="838200"/>
                </a:lnTo>
                <a:lnTo>
                  <a:pt x="0" y="0"/>
                </a:lnTo>
                <a:close/>
              </a:path>
            </a:pathLst>
          </a:custGeom>
          <a:gradFill>
            <a:gsLst>
              <a:gs pos="0">
                <a:srgbClr val="587AA9"/>
              </a:gs>
              <a:gs pos="60000">
                <a:srgbClr val="7FACEB"/>
              </a:gs>
              <a:gs pos="100000">
                <a:srgbClr val="7BB7FF"/>
              </a:gs>
            </a:gsLst>
            <a:lin ang="16200000" scaled="0"/>
          </a:gradFill>
          <a:ln>
            <a:noFill/>
          </a:ln>
          <a:effectLst>
            <a:outerShdw blurRad="65500" rotWithShape="0" dir="5400000" dist="38100">
              <a:srgbClr val="000000">
                <a:alpha val="40000"/>
              </a:srgbClr>
            </a:outerShdw>
          </a:effectLst>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None/>
            </a:pPr>
            <a:r>
              <a:rPr lang="en-US" sz="2100">
                <a:solidFill>
                  <a:schemeClr val="lt1"/>
                </a:solidFill>
                <a:latin typeface="Arial"/>
                <a:ea typeface="Arial"/>
                <a:cs typeface="Arial"/>
                <a:sym typeface="Arial"/>
              </a:rPr>
              <a:t>Partial</a:t>
            </a:r>
            <a:endParaRPr/>
          </a:p>
        </p:txBody>
      </p:sp>
      <p:sp>
        <p:nvSpPr>
          <p:cNvPr id="143" name="Google Shape;143;p13">
            <a:hlinkClick action="ppaction://hlinksldjump" r:id="rId6"/>
          </p:cNvPr>
          <p:cNvSpPr/>
          <p:nvPr/>
        </p:nvSpPr>
        <p:spPr>
          <a:xfrm>
            <a:off x="838200" y="5137150"/>
            <a:ext cx="1397000" cy="838200"/>
          </a:xfrm>
          <a:custGeom>
            <a:rect b="b" l="l" r="r" t="t"/>
            <a:pathLst>
              <a:path extrusionOk="0" h="838200" w="1397000">
                <a:moveTo>
                  <a:pt x="0" y="0"/>
                </a:moveTo>
                <a:lnTo>
                  <a:pt x="1397000" y="0"/>
                </a:lnTo>
                <a:lnTo>
                  <a:pt x="1397000" y="838200"/>
                </a:lnTo>
                <a:lnTo>
                  <a:pt x="0" y="838200"/>
                </a:lnTo>
                <a:lnTo>
                  <a:pt x="0" y="0"/>
                </a:lnTo>
                <a:close/>
              </a:path>
            </a:pathLst>
          </a:custGeom>
          <a:gradFill>
            <a:gsLst>
              <a:gs pos="0">
                <a:srgbClr val="6C86AD"/>
              </a:gs>
              <a:gs pos="60000">
                <a:srgbClr val="9ABDF1"/>
              </a:gs>
              <a:gs pos="100000">
                <a:srgbClr val="94C6FF"/>
              </a:gs>
            </a:gsLst>
            <a:lin ang="16200000" scaled="0"/>
          </a:gradFill>
          <a:ln>
            <a:noFill/>
          </a:ln>
          <a:effectLst>
            <a:outerShdw blurRad="65500" rotWithShape="0" dir="5400000" dist="38100">
              <a:srgbClr val="000000">
                <a:alpha val="40000"/>
              </a:srgbClr>
            </a:outerShdw>
          </a:effectLst>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None/>
            </a:pPr>
            <a:r>
              <a:rPr lang="en-US" sz="2100">
                <a:solidFill>
                  <a:schemeClr val="lt1"/>
                </a:solidFill>
                <a:latin typeface="Arial"/>
                <a:ea typeface="Arial"/>
                <a:cs typeface="Arial"/>
                <a:sym typeface="Arial"/>
              </a:rPr>
              <a:t>Weak</a:t>
            </a:r>
            <a:endParaRPr/>
          </a:p>
        </p:txBody>
      </p:sp>
      <p:sp>
        <p:nvSpPr>
          <p:cNvPr id="144" name="Google Shape;144;p13"/>
          <p:cNvSpPr txBox="1"/>
          <p:nvPr/>
        </p:nvSpPr>
        <p:spPr>
          <a:xfrm>
            <a:off x="2362200" y="2296209"/>
            <a:ext cx="6477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All aspects of a function are directed to perform a single task, and the task is completely represented</a:t>
            </a:r>
            <a:endParaRPr/>
          </a:p>
        </p:txBody>
      </p:sp>
      <p:sp>
        <p:nvSpPr>
          <p:cNvPr id="145" name="Google Shape;145;p13"/>
          <p:cNvSpPr txBox="1"/>
          <p:nvPr/>
        </p:nvSpPr>
        <p:spPr>
          <a:xfrm>
            <a:off x="2362200" y="3265642"/>
            <a:ext cx="6477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least one part of a function is not directed towards a single task. However, the principle task is completely represented.</a:t>
            </a:r>
            <a:endParaRPr/>
          </a:p>
        </p:txBody>
      </p:sp>
      <p:sp>
        <p:nvSpPr>
          <p:cNvPr id="146" name="Google Shape;146;p13"/>
          <p:cNvSpPr txBox="1"/>
          <p:nvPr/>
        </p:nvSpPr>
        <p:spPr>
          <a:xfrm>
            <a:off x="2362200" y="4191685"/>
            <a:ext cx="6477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All aspects of a function are directed to perform a single task, but the task is not completely represented by the function</a:t>
            </a:r>
            <a:endParaRPr/>
          </a:p>
        </p:txBody>
      </p:sp>
      <p:sp>
        <p:nvSpPr>
          <p:cNvPr id="147" name="Google Shape;147;p13"/>
          <p:cNvSpPr txBox="1"/>
          <p:nvPr/>
        </p:nvSpPr>
        <p:spPr>
          <a:xfrm>
            <a:off x="2362200" y="5045902"/>
            <a:ext cx="6477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least one part of a function is not directed towards performing a single task. Additionally, the task is not completely represented by the function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4"/>
          <p:cNvSpPr txBox="1"/>
          <p:nvPr>
            <p:ph idx="1" type="body"/>
          </p:nvPr>
        </p:nvSpPr>
        <p:spPr>
          <a:xfrm>
            <a:off x="304800" y="1143000"/>
            <a:ext cx="7467600" cy="825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The strongest and most desirable level of cohesion is where all the code in a function is directed to one purpose</a:t>
            </a:r>
            <a:endParaRPr/>
          </a:p>
        </p:txBody>
      </p:sp>
      <p:sp>
        <p:nvSpPr>
          <p:cNvPr id="153" name="Google Shape;153;p14"/>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54" name="Google Shape;154;p14"/>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Level: Strong</a:t>
            </a:r>
            <a:endParaRPr/>
          </a:p>
        </p:txBody>
      </p:sp>
      <p:sp>
        <p:nvSpPr>
          <p:cNvPr id="155" name="Google Shape;155;p14"/>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00"/>
              <a:buNone/>
            </a:pPr>
            <a:r>
              <a:rPr lang="en-US"/>
              <a:t>Helfrich, J. (2018). </a:t>
            </a:r>
            <a:r>
              <a:rPr i="1" lang="en-US"/>
              <a:t>Measurements of Modularization </a:t>
            </a:r>
            <a:r>
              <a:rPr lang="en-US"/>
              <a:t>CSEIT 2018 Singapore</a:t>
            </a:r>
            <a:endParaRPr/>
          </a:p>
          <a:p>
            <a:pPr indent="-342900" lvl="0" marL="342900" rtl="0" algn="l">
              <a:lnSpc>
                <a:spcPct val="90000"/>
              </a:lnSpc>
              <a:spcBef>
                <a:spcPts val="0"/>
              </a:spcBef>
              <a:spcAft>
                <a:spcPts val="0"/>
              </a:spcAft>
              <a:buSzPts val="1050"/>
              <a:buNone/>
            </a:pPr>
            <a:r>
              <a:t/>
            </a:r>
            <a:endParaRPr/>
          </a:p>
        </p:txBody>
      </p:sp>
      <p:sp>
        <p:nvSpPr>
          <p:cNvPr id="156" name="Google Shape;156;p14">
            <a:hlinkClick action="ppaction://hlinksldjump" r:id="rId3"/>
          </p:cNvPr>
          <p:cNvSpPr/>
          <p:nvPr/>
        </p:nvSpPr>
        <p:spPr>
          <a:xfrm>
            <a:off x="8001000" y="990600"/>
            <a:ext cx="1016000" cy="571499"/>
          </a:xfrm>
          <a:custGeom>
            <a:rect b="b" l="l" r="r" t="t"/>
            <a:pathLst>
              <a:path extrusionOk="0" h="838200" w="1397000">
                <a:moveTo>
                  <a:pt x="0" y="0"/>
                </a:moveTo>
                <a:lnTo>
                  <a:pt x="1397000" y="0"/>
                </a:lnTo>
                <a:lnTo>
                  <a:pt x="1397000" y="838200"/>
                </a:lnTo>
                <a:lnTo>
                  <a:pt x="0" y="838200"/>
                </a:lnTo>
                <a:lnTo>
                  <a:pt x="0" y="0"/>
                </a:lnTo>
                <a:close/>
              </a:path>
            </a:pathLst>
          </a:custGeom>
          <a:gradFill>
            <a:gsLst>
              <a:gs pos="0">
                <a:srgbClr val="36689E"/>
              </a:gs>
              <a:gs pos="60000">
                <a:srgbClr val="4F91DC"/>
              </a:gs>
              <a:gs pos="100000">
                <a:srgbClr val="52A2FF"/>
              </a:gs>
            </a:gsLst>
            <a:lin ang="16200000" scaled="0"/>
          </a:gradFill>
          <a:ln cap="flat" cmpd="sng" w="57150">
            <a:solidFill>
              <a:schemeClr val="accent6"/>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None/>
            </a:pPr>
            <a:r>
              <a:rPr lang="en-US" sz="1400">
                <a:solidFill>
                  <a:schemeClr val="lt1"/>
                </a:solidFill>
                <a:latin typeface="Arial"/>
                <a:ea typeface="Arial"/>
                <a:cs typeface="Arial"/>
                <a:sym typeface="Arial"/>
              </a:rPr>
              <a:t>Strong</a:t>
            </a:r>
            <a:endParaRPr/>
          </a:p>
        </p:txBody>
      </p:sp>
      <p:sp>
        <p:nvSpPr>
          <p:cNvPr id="157" name="Google Shape;157;p14">
            <a:hlinkClick action="ppaction://hlinksldjump" r:id="rId4"/>
          </p:cNvPr>
          <p:cNvSpPr/>
          <p:nvPr/>
        </p:nvSpPr>
        <p:spPr>
          <a:xfrm>
            <a:off x="8001000" y="1968500"/>
            <a:ext cx="1016000" cy="571499"/>
          </a:xfrm>
          <a:custGeom>
            <a:rect b="b" l="l" r="r" t="t"/>
            <a:pathLst>
              <a:path extrusionOk="0" h="838200" w="1397000">
                <a:moveTo>
                  <a:pt x="0" y="0"/>
                </a:moveTo>
                <a:lnTo>
                  <a:pt x="1397000" y="0"/>
                </a:lnTo>
                <a:lnTo>
                  <a:pt x="1397000" y="838200"/>
                </a:lnTo>
                <a:lnTo>
                  <a:pt x="0" y="838200"/>
                </a:lnTo>
                <a:lnTo>
                  <a:pt x="0" y="0"/>
                </a:lnTo>
                <a:close/>
              </a:path>
            </a:pathLst>
          </a:custGeom>
          <a:gradFill>
            <a:gsLst>
              <a:gs pos="0">
                <a:srgbClr val="4670A4"/>
              </a:gs>
              <a:gs pos="60000">
                <a:srgbClr val="659EE5"/>
              </a:gs>
              <a:gs pos="100000">
                <a:srgbClr val="63ACFF"/>
              </a:gs>
            </a:gsLst>
            <a:lin ang="16200000" scaled="0"/>
          </a:gradFill>
          <a:ln>
            <a:noFill/>
          </a:ln>
          <a:effectLst>
            <a:outerShdw blurRad="65500" rotWithShape="0" dir="5400000" dist="38100">
              <a:srgbClr val="000000">
                <a:alpha val="40000"/>
              </a:srgbClr>
            </a:outerShdw>
          </a:effectLst>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None/>
            </a:pPr>
            <a:r>
              <a:rPr lang="en-US" sz="1400">
                <a:solidFill>
                  <a:schemeClr val="lt1"/>
                </a:solidFill>
                <a:latin typeface="Arial"/>
                <a:ea typeface="Arial"/>
                <a:cs typeface="Arial"/>
                <a:sym typeface="Arial"/>
              </a:rPr>
              <a:t>Extraneous</a:t>
            </a:r>
            <a:endParaRPr/>
          </a:p>
        </p:txBody>
      </p:sp>
      <p:sp>
        <p:nvSpPr>
          <p:cNvPr id="158" name="Google Shape;158;p14">
            <a:hlinkClick action="ppaction://hlinksldjump" r:id="rId5"/>
          </p:cNvPr>
          <p:cNvSpPr/>
          <p:nvPr/>
        </p:nvSpPr>
        <p:spPr>
          <a:xfrm>
            <a:off x="8001000" y="2946401"/>
            <a:ext cx="1016000" cy="571499"/>
          </a:xfrm>
          <a:custGeom>
            <a:rect b="b" l="l" r="r" t="t"/>
            <a:pathLst>
              <a:path extrusionOk="0" h="838200" w="1397000">
                <a:moveTo>
                  <a:pt x="0" y="0"/>
                </a:moveTo>
                <a:lnTo>
                  <a:pt x="1397000" y="0"/>
                </a:lnTo>
                <a:lnTo>
                  <a:pt x="1397000" y="838200"/>
                </a:lnTo>
                <a:lnTo>
                  <a:pt x="0" y="838200"/>
                </a:lnTo>
                <a:lnTo>
                  <a:pt x="0" y="0"/>
                </a:lnTo>
                <a:close/>
              </a:path>
            </a:pathLst>
          </a:custGeom>
          <a:gradFill>
            <a:gsLst>
              <a:gs pos="0">
                <a:srgbClr val="587AA9"/>
              </a:gs>
              <a:gs pos="60000">
                <a:srgbClr val="7FACEB"/>
              </a:gs>
              <a:gs pos="100000">
                <a:srgbClr val="7BB7FF"/>
              </a:gs>
            </a:gsLst>
            <a:lin ang="16200000" scaled="0"/>
          </a:gradFill>
          <a:ln>
            <a:noFill/>
          </a:ln>
          <a:effectLst>
            <a:outerShdw blurRad="65500" rotWithShape="0" dir="5400000" dist="38100">
              <a:srgbClr val="000000">
                <a:alpha val="40000"/>
              </a:srgbClr>
            </a:outerShdw>
          </a:effectLst>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None/>
            </a:pPr>
            <a:r>
              <a:rPr lang="en-US" sz="1400">
                <a:solidFill>
                  <a:schemeClr val="lt1"/>
                </a:solidFill>
                <a:latin typeface="Arial"/>
                <a:ea typeface="Arial"/>
                <a:cs typeface="Arial"/>
                <a:sym typeface="Arial"/>
              </a:rPr>
              <a:t>Partial</a:t>
            </a:r>
            <a:endParaRPr/>
          </a:p>
        </p:txBody>
      </p:sp>
      <p:sp>
        <p:nvSpPr>
          <p:cNvPr id="159" name="Google Shape;159;p14">
            <a:hlinkClick action="ppaction://hlinksldjump" r:id="rId6"/>
          </p:cNvPr>
          <p:cNvSpPr/>
          <p:nvPr/>
        </p:nvSpPr>
        <p:spPr>
          <a:xfrm>
            <a:off x="8001000" y="3924301"/>
            <a:ext cx="1016000" cy="571499"/>
          </a:xfrm>
          <a:custGeom>
            <a:rect b="b" l="l" r="r" t="t"/>
            <a:pathLst>
              <a:path extrusionOk="0" h="838200" w="1397000">
                <a:moveTo>
                  <a:pt x="0" y="0"/>
                </a:moveTo>
                <a:lnTo>
                  <a:pt x="1397000" y="0"/>
                </a:lnTo>
                <a:lnTo>
                  <a:pt x="1397000" y="838200"/>
                </a:lnTo>
                <a:lnTo>
                  <a:pt x="0" y="838200"/>
                </a:lnTo>
                <a:lnTo>
                  <a:pt x="0" y="0"/>
                </a:lnTo>
                <a:close/>
              </a:path>
            </a:pathLst>
          </a:custGeom>
          <a:gradFill>
            <a:gsLst>
              <a:gs pos="0">
                <a:srgbClr val="6C86AD"/>
              </a:gs>
              <a:gs pos="60000">
                <a:srgbClr val="9ABDF1"/>
              </a:gs>
              <a:gs pos="100000">
                <a:srgbClr val="94C6FF"/>
              </a:gs>
            </a:gsLst>
            <a:lin ang="16200000" scaled="0"/>
          </a:gradFill>
          <a:ln>
            <a:noFill/>
          </a:ln>
          <a:effectLst>
            <a:outerShdw blurRad="65500" rotWithShape="0" dir="5400000" dist="38100">
              <a:srgbClr val="000000">
                <a:alpha val="40000"/>
              </a:srgbClr>
            </a:outerShdw>
          </a:effectLst>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None/>
            </a:pPr>
            <a:r>
              <a:rPr lang="en-US" sz="1400">
                <a:solidFill>
                  <a:schemeClr val="lt1"/>
                </a:solidFill>
                <a:latin typeface="Arial"/>
                <a:ea typeface="Arial"/>
                <a:cs typeface="Arial"/>
                <a:sym typeface="Arial"/>
              </a:rPr>
              <a:t>Weak</a:t>
            </a:r>
            <a:endParaRPr/>
          </a:p>
        </p:txBody>
      </p:sp>
      <p:sp>
        <p:nvSpPr>
          <p:cNvPr id="160" name="Google Shape;160;p14"/>
          <p:cNvSpPr txBox="1"/>
          <p:nvPr/>
        </p:nvSpPr>
        <p:spPr>
          <a:xfrm>
            <a:off x="330200" y="5500344"/>
            <a:ext cx="7467600" cy="825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400"/>
              <a:buFont typeface="Arial"/>
              <a:buNone/>
            </a:pPr>
            <a:r>
              <a:rPr lang="en-US" sz="2400">
                <a:solidFill>
                  <a:srgbClr val="1D2D46"/>
                </a:solidFill>
                <a:latin typeface="Calibri"/>
                <a:ea typeface="Calibri"/>
                <a:cs typeface="Calibri"/>
                <a:sym typeface="Calibri"/>
              </a:rPr>
              <a:t>All aspects of a function are directed to perform a single task, and the task is completely represented.</a:t>
            </a:r>
            <a:endParaRPr sz="2400">
              <a:solidFill>
                <a:srgbClr val="1D2D46"/>
              </a:solidFill>
              <a:latin typeface="Calibri"/>
              <a:ea typeface="Calibri"/>
              <a:cs typeface="Calibri"/>
              <a:sym typeface="Calibri"/>
            </a:endParaRPr>
          </a:p>
        </p:txBody>
      </p:sp>
      <p:pic>
        <p:nvPicPr>
          <p:cNvPr id="161" name="Google Shape;161;p14"/>
          <p:cNvPicPr preferRelativeResize="0"/>
          <p:nvPr/>
        </p:nvPicPr>
        <p:blipFill>
          <a:blip r:embed="rId7">
            <a:alphaModFix/>
          </a:blip>
          <a:stretch>
            <a:fillRect/>
          </a:stretch>
        </p:blipFill>
        <p:spPr>
          <a:xfrm>
            <a:off x="1482025" y="2125550"/>
            <a:ext cx="5346925" cy="2606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5"/>
          <p:cNvSpPr txBox="1"/>
          <p:nvPr>
            <p:ph idx="1" type="body"/>
          </p:nvPr>
        </p:nvSpPr>
        <p:spPr>
          <a:xfrm>
            <a:off x="304800" y="1143000"/>
            <a:ext cx="7467600" cy="139401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The first weak form of cohesion is extraneous. Here exists something unnecessary in the unit of software. A political analogy would be a “rider” on a bill and a sports analogy would be a “bench warmer” on a team</a:t>
            </a:r>
            <a:endParaRPr/>
          </a:p>
        </p:txBody>
      </p:sp>
      <p:sp>
        <p:nvSpPr>
          <p:cNvPr id="167" name="Google Shape;167;p15"/>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68" name="Google Shape;168;p15"/>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Level: Extraneous</a:t>
            </a:r>
            <a:endParaRPr/>
          </a:p>
        </p:txBody>
      </p:sp>
      <p:sp>
        <p:nvSpPr>
          <p:cNvPr id="169" name="Google Shape;169;p15"/>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00"/>
              <a:buNone/>
            </a:pPr>
            <a:r>
              <a:rPr lang="en-US"/>
              <a:t>Helfrich, J. (2018). </a:t>
            </a:r>
            <a:r>
              <a:rPr i="1" lang="en-US"/>
              <a:t>Measurements of Modularization </a:t>
            </a:r>
            <a:r>
              <a:rPr lang="en-US"/>
              <a:t>CSEIT 2018 Singapore</a:t>
            </a:r>
            <a:endParaRPr/>
          </a:p>
          <a:p>
            <a:pPr indent="-342900" lvl="0" marL="342900" rtl="0" algn="l">
              <a:lnSpc>
                <a:spcPct val="90000"/>
              </a:lnSpc>
              <a:spcBef>
                <a:spcPts val="0"/>
              </a:spcBef>
              <a:spcAft>
                <a:spcPts val="0"/>
              </a:spcAft>
              <a:buSzPts val="1050"/>
              <a:buNone/>
            </a:pPr>
            <a:r>
              <a:t/>
            </a:r>
            <a:endParaRPr/>
          </a:p>
        </p:txBody>
      </p:sp>
      <p:sp>
        <p:nvSpPr>
          <p:cNvPr id="170" name="Google Shape;170;p15">
            <a:hlinkClick action="ppaction://hlinksldjump" r:id="rId3"/>
          </p:cNvPr>
          <p:cNvSpPr/>
          <p:nvPr/>
        </p:nvSpPr>
        <p:spPr>
          <a:xfrm>
            <a:off x="8001000" y="990600"/>
            <a:ext cx="1016000" cy="571499"/>
          </a:xfrm>
          <a:custGeom>
            <a:rect b="b" l="l" r="r" t="t"/>
            <a:pathLst>
              <a:path extrusionOk="0" h="838200" w="1397000">
                <a:moveTo>
                  <a:pt x="0" y="0"/>
                </a:moveTo>
                <a:lnTo>
                  <a:pt x="1397000" y="0"/>
                </a:lnTo>
                <a:lnTo>
                  <a:pt x="1397000" y="838200"/>
                </a:lnTo>
                <a:lnTo>
                  <a:pt x="0" y="838200"/>
                </a:lnTo>
                <a:lnTo>
                  <a:pt x="0" y="0"/>
                </a:lnTo>
                <a:close/>
              </a:path>
            </a:pathLst>
          </a:custGeom>
          <a:gradFill>
            <a:gsLst>
              <a:gs pos="0">
                <a:srgbClr val="36689E"/>
              </a:gs>
              <a:gs pos="60000">
                <a:srgbClr val="4F91DC"/>
              </a:gs>
              <a:gs pos="100000">
                <a:srgbClr val="52A2FF"/>
              </a:gs>
            </a:gsLst>
            <a:lin ang="16200000" scaled="0"/>
          </a:gradFill>
          <a:ln>
            <a:noFill/>
          </a:ln>
          <a:effectLst>
            <a:outerShdw blurRad="65500" rotWithShape="0" dir="5400000" dist="38100">
              <a:srgbClr val="000000">
                <a:alpha val="40000"/>
              </a:srgbClr>
            </a:outerShdw>
          </a:effectLst>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None/>
            </a:pPr>
            <a:r>
              <a:rPr lang="en-US" sz="1400">
                <a:solidFill>
                  <a:schemeClr val="lt1"/>
                </a:solidFill>
                <a:latin typeface="Arial"/>
                <a:ea typeface="Arial"/>
                <a:cs typeface="Arial"/>
                <a:sym typeface="Arial"/>
              </a:rPr>
              <a:t>Strong</a:t>
            </a:r>
            <a:endParaRPr/>
          </a:p>
        </p:txBody>
      </p:sp>
      <p:sp>
        <p:nvSpPr>
          <p:cNvPr id="171" name="Google Shape;171;p15">
            <a:hlinkClick action="ppaction://hlinksldjump" r:id="rId4"/>
          </p:cNvPr>
          <p:cNvSpPr/>
          <p:nvPr/>
        </p:nvSpPr>
        <p:spPr>
          <a:xfrm>
            <a:off x="8001000" y="1968500"/>
            <a:ext cx="1016000" cy="571499"/>
          </a:xfrm>
          <a:custGeom>
            <a:rect b="b" l="l" r="r" t="t"/>
            <a:pathLst>
              <a:path extrusionOk="0" h="838200" w="1397000">
                <a:moveTo>
                  <a:pt x="0" y="0"/>
                </a:moveTo>
                <a:lnTo>
                  <a:pt x="1397000" y="0"/>
                </a:lnTo>
                <a:lnTo>
                  <a:pt x="1397000" y="838200"/>
                </a:lnTo>
                <a:lnTo>
                  <a:pt x="0" y="838200"/>
                </a:lnTo>
                <a:lnTo>
                  <a:pt x="0" y="0"/>
                </a:lnTo>
                <a:close/>
              </a:path>
            </a:pathLst>
          </a:custGeom>
          <a:gradFill>
            <a:gsLst>
              <a:gs pos="0">
                <a:srgbClr val="4670A4"/>
              </a:gs>
              <a:gs pos="60000">
                <a:srgbClr val="659EE5"/>
              </a:gs>
              <a:gs pos="100000">
                <a:srgbClr val="63ACFF"/>
              </a:gs>
            </a:gsLst>
            <a:lin ang="16200000" scaled="0"/>
          </a:gradFill>
          <a:ln cap="flat" cmpd="sng" w="57150">
            <a:solidFill>
              <a:schemeClr val="accent6"/>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None/>
            </a:pPr>
            <a:r>
              <a:rPr lang="en-US" sz="1400">
                <a:solidFill>
                  <a:schemeClr val="lt1"/>
                </a:solidFill>
                <a:latin typeface="Arial"/>
                <a:ea typeface="Arial"/>
                <a:cs typeface="Arial"/>
                <a:sym typeface="Arial"/>
              </a:rPr>
              <a:t>Extraneous</a:t>
            </a:r>
            <a:endParaRPr/>
          </a:p>
        </p:txBody>
      </p:sp>
      <p:sp>
        <p:nvSpPr>
          <p:cNvPr id="172" name="Google Shape;172;p15">
            <a:hlinkClick action="ppaction://hlinksldjump" r:id="rId5"/>
          </p:cNvPr>
          <p:cNvSpPr/>
          <p:nvPr/>
        </p:nvSpPr>
        <p:spPr>
          <a:xfrm>
            <a:off x="8001000" y="2946401"/>
            <a:ext cx="1016000" cy="571499"/>
          </a:xfrm>
          <a:custGeom>
            <a:rect b="b" l="l" r="r" t="t"/>
            <a:pathLst>
              <a:path extrusionOk="0" h="838200" w="1397000">
                <a:moveTo>
                  <a:pt x="0" y="0"/>
                </a:moveTo>
                <a:lnTo>
                  <a:pt x="1397000" y="0"/>
                </a:lnTo>
                <a:lnTo>
                  <a:pt x="1397000" y="838200"/>
                </a:lnTo>
                <a:lnTo>
                  <a:pt x="0" y="838200"/>
                </a:lnTo>
                <a:lnTo>
                  <a:pt x="0" y="0"/>
                </a:lnTo>
                <a:close/>
              </a:path>
            </a:pathLst>
          </a:custGeom>
          <a:gradFill>
            <a:gsLst>
              <a:gs pos="0">
                <a:srgbClr val="587AA9"/>
              </a:gs>
              <a:gs pos="60000">
                <a:srgbClr val="7FACEB"/>
              </a:gs>
              <a:gs pos="100000">
                <a:srgbClr val="7BB7FF"/>
              </a:gs>
            </a:gsLst>
            <a:lin ang="16200000" scaled="0"/>
          </a:gradFill>
          <a:ln>
            <a:noFill/>
          </a:ln>
          <a:effectLst>
            <a:outerShdw blurRad="65500" rotWithShape="0" dir="5400000" dist="38100">
              <a:srgbClr val="000000">
                <a:alpha val="40000"/>
              </a:srgbClr>
            </a:outerShdw>
          </a:effectLst>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None/>
            </a:pPr>
            <a:r>
              <a:rPr lang="en-US" sz="1400">
                <a:solidFill>
                  <a:schemeClr val="lt1"/>
                </a:solidFill>
                <a:latin typeface="Arial"/>
                <a:ea typeface="Arial"/>
                <a:cs typeface="Arial"/>
                <a:sym typeface="Arial"/>
              </a:rPr>
              <a:t>Partial</a:t>
            </a:r>
            <a:endParaRPr/>
          </a:p>
        </p:txBody>
      </p:sp>
      <p:sp>
        <p:nvSpPr>
          <p:cNvPr id="173" name="Google Shape;173;p15">
            <a:hlinkClick action="ppaction://hlinksldjump" r:id="rId6"/>
          </p:cNvPr>
          <p:cNvSpPr/>
          <p:nvPr/>
        </p:nvSpPr>
        <p:spPr>
          <a:xfrm>
            <a:off x="8001000" y="3924301"/>
            <a:ext cx="1016000" cy="571499"/>
          </a:xfrm>
          <a:custGeom>
            <a:rect b="b" l="l" r="r" t="t"/>
            <a:pathLst>
              <a:path extrusionOk="0" h="838200" w="1397000">
                <a:moveTo>
                  <a:pt x="0" y="0"/>
                </a:moveTo>
                <a:lnTo>
                  <a:pt x="1397000" y="0"/>
                </a:lnTo>
                <a:lnTo>
                  <a:pt x="1397000" y="838200"/>
                </a:lnTo>
                <a:lnTo>
                  <a:pt x="0" y="838200"/>
                </a:lnTo>
                <a:lnTo>
                  <a:pt x="0" y="0"/>
                </a:lnTo>
                <a:close/>
              </a:path>
            </a:pathLst>
          </a:custGeom>
          <a:gradFill>
            <a:gsLst>
              <a:gs pos="0">
                <a:srgbClr val="6C86AD"/>
              </a:gs>
              <a:gs pos="60000">
                <a:srgbClr val="9ABDF1"/>
              </a:gs>
              <a:gs pos="100000">
                <a:srgbClr val="94C6FF"/>
              </a:gs>
            </a:gsLst>
            <a:lin ang="16200000" scaled="0"/>
          </a:gradFill>
          <a:ln>
            <a:noFill/>
          </a:ln>
          <a:effectLst>
            <a:outerShdw blurRad="65500" rotWithShape="0" dir="5400000" dist="38100">
              <a:srgbClr val="000000">
                <a:alpha val="40000"/>
              </a:srgbClr>
            </a:outerShdw>
          </a:effectLst>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None/>
            </a:pPr>
            <a:r>
              <a:rPr lang="en-US" sz="1400">
                <a:solidFill>
                  <a:schemeClr val="lt1"/>
                </a:solidFill>
                <a:latin typeface="Arial"/>
                <a:ea typeface="Arial"/>
                <a:cs typeface="Arial"/>
                <a:sym typeface="Arial"/>
              </a:rPr>
              <a:t>Weak</a:t>
            </a:r>
            <a:endParaRPr/>
          </a:p>
        </p:txBody>
      </p:sp>
      <p:sp>
        <p:nvSpPr>
          <p:cNvPr id="174" name="Google Shape;174;p15"/>
          <p:cNvSpPr txBox="1"/>
          <p:nvPr/>
        </p:nvSpPr>
        <p:spPr>
          <a:xfrm>
            <a:off x="318837" y="5638799"/>
            <a:ext cx="7467600" cy="83521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lang="en-US" sz="2000">
                <a:solidFill>
                  <a:srgbClr val="1D2D46"/>
                </a:solidFill>
                <a:latin typeface="Calibri"/>
                <a:ea typeface="Calibri"/>
                <a:cs typeface="Calibri"/>
                <a:sym typeface="Calibri"/>
              </a:rPr>
              <a:t>At least one part of a function is not directed towards a single task. However, the principle task is completely represented</a:t>
            </a:r>
            <a:endParaRPr/>
          </a:p>
        </p:txBody>
      </p:sp>
      <p:pic>
        <p:nvPicPr>
          <p:cNvPr id="175" name="Google Shape;175;p15"/>
          <p:cNvPicPr preferRelativeResize="0"/>
          <p:nvPr/>
        </p:nvPicPr>
        <p:blipFill>
          <a:blip r:embed="rId7">
            <a:alphaModFix/>
          </a:blip>
          <a:stretch>
            <a:fillRect/>
          </a:stretch>
        </p:blipFill>
        <p:spPr>
          <a:xfrm>
            <a:off x="1618876" y="2239850"/>
            <a:ext cx="5093825" cy="3325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6"/>
          <p:cNvSpPr txBox="1"/>
          <p:nvPr>
            <p:ph idx="1" type="body"/>
          </p:nvPr>
        </p:nvSpPr>
        <p:spPr>
          <a:xfrm>
            <a:off x="304800" y="1143000"/>
            <a:ext cx="7467600" cy="106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00"/>
              <a:buNone/>
            </a:pPr>
            <a:r>
              <a:rPr lang="en-US" sz="2000"/>
              <a:t>A weak form of cohesion is where a task is left incomplete. In other words, additional data or work needs to be stored or completed elsewhere for the concept or task to be completed</a:t>
            </a:r>
            <a:endParaRPr/>
          </a:p>
        </p:txBody>
      </p:sp>
      <p:sp>
        <p:nvSpPr>
          <p:cNvPr id="181" name="Google Shape;181;p16"/>
          <p:cNvSpPr txBox="1"/>
          <p:nvPr>
            <p:ph idx="12" type="sldNum"/>
          </p:nvPr>
        </p:nvSpPr>
        <p:spPr>
          <a:xfrm>
            <a:off x="8561559" y="6477000"/>
            <a:ext cx="609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82" name="Google Shape;182;p16"/>
          <p:cNvSpPr txBox="1"/>
          <p:nvPr>
            <p:ph type="title"/>
          </p:nvPr>
        </p:nvSpPr>
        <p:spPr>
          <a:xfrm>
            <a:off x="204537" y="98610"/>
            <a:ext cx="7696200" cy="4572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US"/>
              <a:t>Level: Partial</a:t>
            </a:r>
            <a:endParaRPr/>
          </a:p>
        </p:txBody>
      </p:sp>
      <p:sp>
        <p:nvSpPr>
          <p:cNvPr id="183" name="Google Shape;183;p16"/>
          <p:cNvSpPr txBox="1"/>
          <p:nvPr>
            <p:ph idx="2" type="body"/>
          </p:nvPr>
        </p:nvSpPr>
        <p:spPr>
          <a:xfrm>
            <a:off x="0" y="6477000"/>
            <a:ext cx="8534400" cy="1905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000"/>
              <a:buNone/>
            </a:pPr>
            <a:r>
              <a:rPr lang="en-US"/>
              <a:t>Helfrich, J. (2018). </a:t>
            </a:r>
            <a:r>
              <a:rPr i="1" lang="en-US"/>
              <a:t>Measurements of Modularization </a:t>
            </a:r>
            <a:r>
              <a:rPr lang="en-US"/>
              <a:t>CSEIT 2018 Singapore</a:t>
            </a:r>
            <a:endParaRPr/>
          </a:p>
          <a:p>
            <a:pPr indent="-342900" lvl="0" marL="342900" rtl="0" algn="l">
              <a:lnSpc>
                <a:spcPct val="90000"/>
              </a:lnSpc>
              <a:spcBef>
                <a:spcPts val="0"/>
              </a:spcBef>
              <a:spcAft>
                <a:spcPts val="0"/>
              </a:spcAft>
              <a:buSzPts val="1050"/>
              <a:buNone/>
            </a:pPr>
            <a:r>
              <a:t/>
            </a:r>
            <a:endParaRPr/>
          </a:p>
        </p:txBody>
      </p:sp>
      <p:sp>
        <p:nvSpPr>
          <p:cNvPr id="184" name="Google Shape;184;p16">
            <a:hlinkClick action="ppaction://hlinksldjump" r:id="rId3"/>
          </p:cNvPr>
          <p:cNvSpPr/>
          <p:nvPr/>
        </p:nvSpPr>
        <p:spPr>
          <a:xfrm>
            <a:off x="8001000" y="990600"/>
            <a:ext cx="1016000" cy="571499"/>
          </a:xfrm>
          <a:custGeom>
            <a:rect b="b" l="l" r="r" t="t"/>
            <a:pathLst>
              <a:path extrusionOk="0" h="838200" w="1397000">
                <a:moveTo>
                  <a:pt x="0" y="0"/>
                </a:moveTo>
                <a:lnTo>
                  <a:pt x="1397000" y="0"/>
                </a:lnTo>
                <a:lnTo>
                  <a:pt x="1397000" y="838200"/>
                </a:lnTo>
                <a:lnTo>
                  <a:pt x="0" y="838200"/>
                </a:lnTo>
                <a:lnTo>
                  <a:pt x="0" y="0"/>
                </a:lnTo>
                <a:close/>
              </a:path>
            </a:pathLst>
          </a:custGeom>
          <a:gradFill>
            <a:gsLst>
              <a:gs pos="0">
                <a:srgbClr val="36689E"/>
              </a:gs>
              <a:gs pos="60000">
                <a:srgbClr val="4F91DC"/>
              </a:gs>
              <a:gs pos="100000">
                <a:srgbClr val="52A2FF"/>
              </a:gs>
            </a:gsLst>
            <a:lin ang="16200000" scaled="0"/>
          </a:gradFill>
          <a:ln>
            <a:noFill/>
          </a:ln>
          <a:effectLst>
            <a:outerShdw blurRad="65500" rotWithShape="0" dir="5400000" dist="38100">
              <a:srgbClr val="000000">
                <a:alpha val="40000"/>
              </a:srgbClr>
            </a:outerShdw>
          </a:effectLst>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None/>
            </a:pPr>
            <a:r>
              <a:rPr lang="en-US" sz="1400">
                <a:solidFill>
                  <a:schemeClr val="lt1"/>
                </a:solidFill>
                <a:latin typeface="Arial"/>
                <a:ea typeface="Arial"/>
                <a:cs typeface="Arial"/>
                <a:sym typeface="Arial"/>
              </a:rPr>
              <a:t>Strong</a:t>
            </a:r>
            <a:endParaRPr/>
          </a:p>
        </p:txBody>
      </p:sp>
      <p:sp>
        <p:nvSpPr>
          <p:cNvPr id="185" name="Google Shape;185;p16">
            <a:hlinkClick action="ppaction://hlinksldjump" r:id="rId4"/>
          </p:cNvPr>
          <p:cNvSpPr/>
          <p:nvPr/>
        </p:nvSpPr>
        <p:spPr>
          <a:xfrm>
            <a:off x="8001000" y="1968500"/>
            <a:ext cx="1016000" cy="571499"/>
          </a:xfrm>
          <a:custGeom>
            <a:rect b="b" l="l" r="r" t="t"/>
            <a:pathLst>
              <a:path extrusionOk="0" h="838200" w="1397000">
                <a:moveTo>
                  <a:pt x="0" y="0"/>
                </a:moveTo>
                <a:lnTo>
                  <a:pt x="1397000" y="0"/>
                </a:lnTo>
                <a:lnTo>
                  <a:pt x="1397000" y="838200"/>
                </a:lnTo>
                <a:lnTo>
                  <a:pt x="0" y="838200"/>
                </a:lnTo>
                <a:lnTo>
                  <a:pt x="0" y="0"/>
                </a:lnTo>
                <a:close/>
              </a:path>
            </a:pathLst>
          </a:custGeom>
          <a:gradFill>
            <a:gsLst>
              <a:gs pos="0">
                <a:srgbClr val="4670A4"/>
              </a:gs>
              <a:gs pos="60000">
                <a:srgbClr val="659EE5"/>
              </a:gs>
              <a:gs pos="100000">
                <a:srgbClr val="63ACFF"/>
              </a:gs>
            </a:gsLst>
            <a:lin ang="16200000" scaled="0"/>
          </a:gradFill>
          <a:ln>
            <a:noFill/>
          </a:ln>
          <a:effectLst>
            <a:outerShdw blurRad="65500" rotWithShape="0" dir="5400000" dist="38100">
              <a:srgbClr val="000000">
                <a:alpha val="40000"/>
              </a:srgbClr>
            </a:outerShdw>
          </a:effectLst>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None/>
            </a:pPr>
            <a:r>
              <a:rPr lang="en-US" sz="1400">
                <a:solidFill>
                  <a:schemeClr val="lt1"/>
                </a:solidFill>
                <a:latin typeface="Arial"/>
                <a:ea typeface="Arial"/>
                <a:cs typeface="Arial"/>
                <a:sym typeface="Arial"/>
              </a:rPr>
              <a:t>Extraneous</a:t>
            </a:r>
            <a:endParaRPr/>
          </a:p>
        </p:txBody>
      </p:sp>
      <p:sp>
        <p:nvSpPr>
          <p:cNvPr id="186" name="Google Shape;186;p16">
            <a:hlinkClick action="ppaction://hlinksldjump" r:id="rId5"/>
          </p:cNvPr>
          <p:cNvSpPr/>
          <p:nvPr/>
        </p:nvSpPr>
        <p:spPr>
          <a:xfrm>
            <a:off x="8001000" y="2946401"/>
            <a:ext cx="1016000" cy="571499"/>
          </a:xfrm>
          <a:custGeom>
            <a:rect b="b" l="l" r="r" t="t"/>
            <a:pathLst>
              <a:path extrusionOk="0" h="838200" w="1397000">
                <a:moveTo>
                  <a:pt x="0" y="0"/>
                </a:moveTo>
                <a:lnTo>
                  <a:pt x="1397000" y="0"/>
                </a:lnTo>
                <a:lnTo>
                  <a:pt x="1397000" y="838200"/>
                </a:lnTo>
                <a:lnTo>
                  <a:pt x="0" y="838200"/>
                </a:lnTo>
                <a:lnTo>
                  <a:pt x="0" y="0"/>
                </a:lnTo>
                <a:close/>
              </a:path>
            </a:pathLst>
          </a:custGeom>
          <a:gradFill>
            <a:gsLst>
              <a:gs pos="0">
                <a:srgbClr val="587AA9"/>
              </a:gs>
              <a:gs pos="60000">
                <a:srgbClr val="7FACEB"/>
              </a:gs>
              <a:gs pos="100000">
                <a:srgbClr val="7BB7FF"/>
              </a:gs>
            </a:gsLst>
            <a:lin ang="16200000" scaled="0"/>
          </a:gradFill>
          <a:ln cap="flat" cmpd="sng" w="57150">
            <a:solidFill>
              <a:schemeClr val="accent6"/>
            </a:solidFill>
            <a:prstDash val="solid"/>
            <a:round/>
            <a:headEnd len="sm" w="sm" type="none"/>
            <a:tailEnd len="sm" w="sm" type="none"/>
          </a:ln>
          <a:effectLst>
            <a:outerShdw blurRad="65500" rotWithShape="0" dir="5400000" dist="38100">
              <a:srgbClr val="000000">
                <a:alpha val="40000"/>
              </a:srgbClr>
            </a:outerShdw>
          </a:effectLst>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None/>
            </a:pPr>
            <a:r>
              <a:rPr lang="en-US" sz="1400">
                <a:solidFill>
                  <a:schemeClr val="lt1"/>
                </a:solidFill>
                <a:latin typeface="Arial"/>
                <a:ea typeface="Arial"/>
                <a:cs typeface="Arial"/>
                <a:sym typeface="Arial"/>
              </a:rPr>
              <a:t>Partial</a:t>
            </a:r>
            <a:endParaRPr/>
          </a:p>
        </p:txBody>
      </p:sp>
      <p:sp>
        <p:nvSpPr>
          <p:cNvPr id="187" name="Google Shape;187;p16">
            <a:hlinkClick action="ppaction://hlinksldjump" r:id="rId6"/>
          </p:cNvPr>
          <p:cNvSpPr/>
          <p:nvPr/>
        </p:nvSpPr>
        <p:spPr>
          <a:xfrm>
            <a:off x="8001000" y="3924301"/>
            <a:ext cx="1016000" cy="571499"/>
          </a:xfrm>
          <a:custGeom>
            <a:rect b="b" l="l" r="r" t="t"/>
            <a:pathLst>
              <a:path extrusionOk="0" h="838200" w="1397000">
                <a:moveTo>
                  <a:pt x="0" y="0"/>
                </a:moveTo>
                <a:lnTo>
                  <a:pt x="1397000" y="0"/>
                </a:lnTo>
                <a:lnTo>
                  <a:pt x="1397000" y="838200"/>
                </a:lnTo>
                <a:lnTo>
                  <a:pt x="0" y="838200"/>
                </a:lnTo>
                <a:lnTo>
                  <a:pt x="0" y="0"/>
                </a:lnTo>
                <a:close/>
              </a:path>
            </a:pathLst>
          </a:custGeom>
          <a:gradFill>
            <a:gsLst>
              <a:gs pos="0">
                <a:srgbClr val="6C86AD"/>
              </a:gs>
              <a:gs pos="60000">
                <a:srgbClr val="9ABDF1"/>
              </a:gs>
              <a:gs pos="100000">
                <a:srgbClr val="94C6FF"/>
              </a:gs>
            </a:gsLst>
            <a:lin ang="16200000" scaled="0"/>
          </a:gradFill>
          <a:ln>
            <a:noFill/>
          </a:ln>
          <a:effectLst>
            <a:outerShdw blurRad="65500" rotWithShape="0" dir="5400000" dist="38100">
              <a:srgbClr val="000000">
                <a:alpha val="40000"/>
              </a:srgbClr>
            </a:outerShdw>
          </a:effectLst>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None/>
            </a:pPr>
            <a:r>
              <a:rPr lang="en-US" sz="1400">
                <a:solidFill>
                  <a:schemeClr val="lt1"/>
                </a:solidFill>
                <a:latin typeface="Arial"/>
                <a:ea typeface="Arial"/>
                <a:cs typeface="Arial"/>
                <a:sym typeface="Arial"/>
              </a:rPr>
              <a:t>Weak</a:t>
            </a:r>
            <a:endParaRPr/>
          </a:p>
        </p:txBody>
      </p:sp>
      <p:sp>
        <p:nvSpPr>
          <p:cNvPr id="188" name="Google Shape;188;p16"/>
          <p:cNvSpPr txBox="1"/>
          <p:nvPr/>
        </p:nvSpPr>
        <p:spPr>
          <a:xfrm>
            <a:off x="270933" y="5470710"/>
            <a:ext cx="7467600" cy="8729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000"/>
              <a:buFont typeface="Arial"/>
              <a:buNone/>
            </a:pPr>
            <a:r>
              <a:rPr lang="en-US" sz="2000">
                <a:solidFill>
                  <a:srgbClr val="1D2D46"/>
                </a:solidFill>
                <a:latin typeface="Calibri"/>
                <a:ea typeface="Calibri"/>
                <a:cs typeface="Calibri"/>
                <a:sym typeface="Calibri"/>
              </a:rPr>
              <a:t>All aspects of a function are directed to perform a single task, but the task is not completely represented by the function</a:t>
            </a:r>
            <a:endParaRPr sz="2000">
              <a:solidFill>
                <a:srgbClr val="1D2D46"/>
              </a:solidFill>
              <a:latin typeface="Calibri"/>
              <a:ea typeface="Calibri"/>
              <a:cs typeface="Calibri"/>
              <a:sym typeface="Calibri"/>
            </a:endParaRPr>
          </a:p>
        </p:txBody>
      </p:sp>
      <p:pic>
        <p:nvPicPr>
          <p:cNvPr id="189" name="Google Shape;189;p16"/>
          <p:cNvPicPr preferRelativeResize="0"/>
          <p:nvPr/>
        </p:nvPicPr>
        <p:blipFill>
          <a:blip r:embed="rId7">
            <a:alphaModFix/>
          </a:blip>
          <a:stretch>
            <a:fillRect/>
          </a:stretch>
        </p:blipFill>
        <p:spPr>
          <a:xfrm>
            <a:off x="1256650" y="2209800"/>
            <a:ext cx="5372694" cy="3127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oftware Design">
  <a:themeElements>
    <a:clrScheme name="BYU-Idaho">
      <a:dk1>
        <a:srgbClr val="283D5E"/>
      </a:dk1>
      <a:lt1>
        <a:srgbClr val="FFFFFF"/>
      </a:lt1>
      <a:dk2>
        <a:srgbClr val="2A6EBB"/>
      </a:dk2>
      <a:lt2>
        <a:srgbClr val="000000"/>
      </a:lt2>
      <a:accent1>
        <a:srgbClr val="C3C8C8"/>
      </a:accent1>
      <a:accent2>
        <a:srgbClr val="99B1CB"/>
      </a:accent2>
      <a:accent3>
        <a:srgbClr val="76A8E0"/>
      </a:accent3>
      <a:accent4>
        <a:srgbClr val="1E5086"/>
      </a:accent4>
      <a:accent5>
        <a:srgbClr val="37516D"/>
      </a:accent5>
      <a:accent6>
        <a:srgbClr val="CB5E1B"/>
      </a:accent6>
      <a:hlink>
        <a:srgbClr val="CACFD1"/>
      </a:hlink>
      <a:folHlink>
        <a:srgbClr val="CAC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