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9144000"/>
  <p:notesSz cx="9174150" cy="7010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208">
          <p15:clr>
            <a:srgbClr val="A4A3A4"/>
          </p15:clr>
        </p15:guide>
        <p15:guide id="2" pos="28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29B530-5362-415C-AB8B-F024F4C86D02}">
  <a:tblStyle styleId="{1A29B530-5362-415C-AB8B-F024F4C86D02}" styleName="Table_0">
    <a:wholeTbl>
      <a:tcTxStyle b="off" i="off">
        <a:font>
          <a:latin typeface="Calibri Light"/>
          <a:ea typeface="Calibri Light"/>
          <a:cs typeface="Calibr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F9"/>
          </a:solidFill>
        </a:fill>
      </a:tcStyle>
    </a:wholeTbl>
    <a:band1H>
      <a:tcTxStyle/>
      <a:tcStyle>
        <a:fill>
          <a:solidFill>
            <a:srgbClr val="D5E1F3"/>
          </a:solidFill>
        </a:fill>
      </a:tcStyle>
    </a:band1H>
    <a:band2H>
      <a:tcTxStyle/>
    </a:band2H>
    <a:band1V>
      <a:tcTxStyle/>
      <a:tcStyle>
        <a:fill>
          <a:solidFill>
            <a:srgbClr val="D5E1F3"/>
          </a:solidFill>
        </a:fill>
      </a:tcStyle>
    </a:band1V>
    <a:band2V>
      <a:tcTxStyle/>
    </a:band2V>
    <a:lastCol>
      <a:tcTxStyle b="on" i="off">
        <a:font>
          <a:latin typeface="Calibri Light"/>
          <a:ea typeface="Calibri Light"/>
          <a:cs typeface="Calibri Light"/>
        </a:font>
        <a:schemeClr val="lt1"/>
      </a:tcTxStyle>
      <a:tcStyle>
        <a:fill>
          <a:solidFill>
            <a:schemeClr val="accent3"/>
          </a:solidFill>
        </a:fill>
      </a:tcStyle>
    </a:lastCol>
    <a:firstCol>
      <a:tcTxStyle b="on" i="off">
        <a:font>
          <a:latin typeface="Calibri Light"/>
          <a:ea typeface="Calibri Light"/>
          <a:cs typeface="Calibri Light"/>
        </a:font>
        <a:schemeClr val="lt1"/>
      </a:tcTxStyle>
      <a:tcStyle>
        <a:fill>
          <a:solidFill>
            <a:schemeClr val="accent3"/>
          </a:solidFill>
        </a:fill>
      </a:tcStyle>
    </a:firstCol>
    <a:lastRow>
      <a:tcTxStyle b="on" i="off">
        <a:font>
          <a:latin typeface="Calibri Light"/>
          <a:ea typeface="Calibri Light"/>
          <a:cs typeface="Calibri Light"/>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Light"/>
          <a:ea typeface="Calibri Light"/>
          <a:cs typeface="Calibri Light"/>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 styleId="{D45D1BB8-E3A8-4288-91CA-A214A10B6002}" styleName="Table_1">
    <a:wholeTbl>
      <a:tcTxStyle b="off" i="off">
        <a:font>
          <a:latin typeface="Calibri Light"/>
          <a:ea typeface="Calibri Light"/>
          <a:cs typeface="Calibr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F2F6"/>
          </a:solidFill>
        </a:fill>
      </a:tcStyle>
    </a:wholeTbl>
    <a:band1H>
      <a:tcTxStyle/>
      <a:tcStyle>
        <a:fill>
          <a:solidFill>
            <a:srgbClr val="DDE4EC"/>
          </a:solidFill>
        </a:fill>
      </a:tcStyle>
    </a:band1H>
    <a:band2H>
      <a:tcTxStyle/>
    </a:band2H>
    <a:band1V>
      <a:tcTxStyle/>
      <a:tcStyle>
        <a:fill>
          <a:solidFill>
            <a:srgbClr val="DDE4EC"/>
          </a:solidFill>
        </a:fill>
      </a:tcStyle>
    </a:band1V>
    <a:band2V>
      <a:tcTxStyle/>
    </a:band2V>
    <a:lastCol>
      <a:tcTxStyle b="on" i="off">
        <a:font>
          <a:latin typeface="Calibri Light"/>
          <a:ea typeface="Calibri Light"/>
          <a:cs typeface="Calibri Light"/>
        </a:font>
        <a:schemeClr val="lt1"/>
      </a:tcTxStyle>
      <a:tcStyle>
        <a:fill>
          <a:solidFill>
            <a:schemeClr val="accent2"/>
          </a:solidFill>
        </a:fill>
      </a:tcStyle>
    </a:lastCol>
    <a:firstCol>
      <a:tcTxStyle b="on" i="off">
        <a:font>
          <a:latin typeface="Calibri Light"/>
          <a:ea typeface="Calibri Light"/>
          <a:cs typeface="Calibri Light"/>
        </a:font>
        <a:schemeClr val="lt1"/>
      </a:tcTxStyle>
      <a:tcStyle>
        <a:fill>
          <a:solidFill>
            <a:schemeClr val="accent2"/>
          </a:solidFill>
        </a:fill>
      </a:tcStyle>
    </a:firstCol>
    <a:lastRow>
      <a:tcTxStyle b="on" i="off">
        <a:font>
          <a:latin typeface="Calibri Light"/>
          <a:ea typeface="Calibri Light"/>
          <a:cs typeface="Calibri Light"/>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Calibri Light"/>
          <a:ea typeface="Calibri Light"/>
          <a:cs typeface="Calibri Light"/>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 styleId="{B1B63C06-7725-454B-9600-B439E1214B04}" styleName="Table_2">
    <a:wholeTbl>
      <a:tcTxStyle b="off" i="off">
        <a:font>
          <a:latin typeface="Calibri Light"/>
          <a:ea typeface="Calibri Light"/>
          <a:cs typeface="Calibr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8ED"/>
          </a:solidFill>
        </a:fill>
      </a:tcStyle>
    </a:wholeTbl>
    <a:band1H>
      <a:tcTxStyle/>
      <a:tcStyle>
        <a:fill>
          <a:solidFill>
            <a:srgbClr val="CBCFD8"/>
          </a:solidFill>
        </a:fill>
      </a:tcStyle>
    </a:band1H>
    <a:band2H>
      <a:tcTxStyle/>
    </a:band2H>
    <a:band1V>
      <a:tcTxStyle/>
      <a:tcStyle>
        <a:fill>
          <a:solidFill>
            <a:srgbClr val="CBCFD8"/>
          </a:solidFill>
        </a:fill>
      </a:tcStyle>
    </a:band1V>
    <a:band2V>
      <a:tcTxStyle/>
    </a:band2V>
    <a:lastCol>
      <a:tcTxStyle b="on" i="off">
        <a:font>
          <a:latin typeface="Calibri Light"/>
          <a:ea typeface="Calibri Light"/>
          <a:cs typeface="Calibri Light"/>
        </a:font>
        <a:schemeClr val="lt1"/>
      </a:tcTxStyle>
      <a:tcStyle>
        <a:fill>
          <a:solidFill>
            <a:schemeClr val="accent4"/>
          </a:solidFill>
        </a:fill>
      </a:tcStyle>
    </a:lastCol>
    <a:firstCol>
      <a:tcTxStyle b="on" i="off">
        <a:font>
          <a:latin typeface="Calibri Light"/>
          <a:ea typeface="Calibri Light"/>
          <a:cs typeface="Calibri Light"/>
        </a:font>
        <a:schemeClr val="lt1"/>
      </a:tcTxStyle>
      <a:tcStyle>
        <a:fill>
          <a:solidFill>
            <a:schemeClr val="accent4"/>
          </a:solidFill>
        </a:fill>
      </a:tcStyle>
    </a:firstCol>
    <a:lastRow>
      <a:tcTxStyle b="on" i="off">
        <a:font>
          <a:latin typeface="Calibri Light"/>
          <a:ea typeface="Calibri Light"/>
          <a:cs typeface="Calibri Light"/>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Calibri Light"/>
          <a:ea typeface="Calibri Light"/>
          <a:cs typeface="Calibri Light"/>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208" orient="horz"/>
        <p:guide pos="289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75471" cy="350520"/>
          </a:xfrm>
          <a:prstGeom prst="rect">
            <a:avLst/>
          </a:prstGeom>
          <a:noFill/>
          <a:ln>
            <a:noFill/>
          </a:ln>
        </p:spPr>
        <p:txBody>
          <a:bodyPr anchorCtr="0" anchor="t" bIns="46225" lIns="92475" spcFirstLastPara="1" rIns="92475" wrap="square" tIns="462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196569" y="0"/>
            <a:ext cx="3975471" cy="350520"/>
          </a:xfrm>
          <a:prstGeom prst="rect">
            <a:avLst/>
          </a:prstGeom>
          <a:noFill/>
          <a:ln>
            <a:noFill/>
          </a:ln>
        </p:spPr>
        <p:txBody>
          <a:bodyPr anchorCtr="0" anchor="t" bIns="46225" lIns="92475" spcFirstLastPara="1" rIns="92475" wrap="square" tIns="46225">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658664"/>
            <a:ext cx="3975471" cy="350520"/>
          </a:xfrm>
          <a:prstGeom prst="rect">
            <a:avLst/>
          </a:prstGeom>
          <a:noFill/>
          <a:ln>
            <a:noFill/>
          </a:ln>
        </p:spPr>
        <p:txBody>
          <a:bodyPr anchorCtr="0" anchor="b" bIns="46225" lIns="92475" spcFirstLastPara="1" rIns="92475" wrap="square" tIns="462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196569" y="6658664"/>
            <a:ext cx="3975471" cy="350520"/>
          </a:xfrm>
          <a:prstGeom prst="rect">
            <a:avLst/>
          </a:prstGeom>
          <a:noFill/>
          <a:ln>
            <a:noFill/>
          </a:ln>
        </p:spPr>
        <p:txBody>
          <a:bodyPr anchorCtr="0" anchor="b" bIns="46225" lIns="92475" spcFirstLastPara="1" rIns="92475" wrap="square" tIns="462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 name="Google Shape;79;p1: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83" name="Google Shape;183;p10: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96" name="Google Shape;196;p1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12" name="Google Shape;212;p1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28" name="Google Shape;228;p1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45" name="Google Shape;245;p1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58" name="Google Shape;258;p1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6: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72" name="Google Shape;272;p1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7: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85" name="Google Shape;285;p1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8: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92" name="Google Shape;292;p18: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9: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05" name="Google Shape;305;p19: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87" name="Google Shape;87;p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0: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18" name="Google Shape;318;p20: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1: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27" name="Google Shape;327;p2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44" name="Google Shape;344;p2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67" name="Google Shape;367;p2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94" name="Google Shape;394;p2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13" name="Google Shape;413;p2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6: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26" name="Google Shape;426;p2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7: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37" name="Google Shape;437;p2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8: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48" name="Google Shape;448;p28: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9: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58" name="Google Shape;458;p29: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00" name="Google Shape;100;p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0: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69" name="Google Shape;469;p30: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1: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79" name="Google Shape;479;p3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88" name="Google Shape;488;p3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97" name="Google Shape;497;p3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506" name="Google Shape;506;p3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08" name="Google Shape;108;p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5" name="Google Shape;125;p5: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34" name="Google Shape;134;p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43" name="Google Shape;143;p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7" name="Google Shape;157;p8: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70" name="Google Shape;170;p9: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 Id="rId3" Type="http://schemas.openxmlformats.org/officeDocument/2006/relationships/slide" Target="/ppt/slides/slide17.xml"/><Relationship Id="rId4" Type="http://schemas.openxmlformats.org/officeDocument/2006/relationships/slide" Target="/ppt/slides/slide20.xml"/><Relationship Id="rId5" Type="http://schemas.openxmlformats.org/officeDocument/2006/relationships/slide" Target="/ppt/slides/slide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 Id="rId3" Type="http://schemas.openxmlformats.org/officeDocument/2006/relationships/slide" Target="/ppt/slides/slide17.xml"/><Relationship Id="rId4" Type="http://schemas.openxmlformats.org/officeDocument/2006/relationships/slide" Target="/ppt/slides/slide20.xml"/><Relationship Id="rId5" Type="http://schemas.openxmlformats.org/officeDocument/2006/relationships/slide" Target="/ppt/slides/slide2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 Id="rId3" Type="http://schemas.openxmlformats.org/officeDocument/2006/relationships/slide" Target="/ppt/slides/slide17.xml"/><Relationship Id="rId4" Type="http://schemas.openxmlformats.org/officeDocument/2006/relationships/slide" Target="/ppt/slides/slide20.xml"/><Relationship Id="rId5" Type="http://schemas.openxmlformats.org/officeDocument/2006/relationships/slide" Target="/ppt/slides/slide2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 Id="rId3" Type="http://schemas.openxmlformats.org/officeDocument/2006/relationships/slide" Target="/ppt/slides/slide17.xml"/><Relationship Id="rId4" Type="http://schemas.openxmlformats.org/officeDocument/2006/relationships/slide" Target="/ppt/slides/slide20.xml"/><Relationship Id="rId5" Type="http://schemas.openxmlformats.org/officeDocument/2006/relationships/slide" Target="/ppt/slides/slide2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 Id="rId3" Type="http://schemas.openxmlformats.org/officeDocument/2006/relationships/slide" Target="/ppt/slides/slide17.xml"/><Relationship Id="rId4" Type="http://schemas.openxmlformats.org/officeDocument/2006/relationships/slide" Target="/ppt/slides/slide20.xml"/><Relationship Id="rId5" Type="http://schemas.openxmlformats.org/officeDocument/2006/relationships/slide" Target="/ppt/slides/slide2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p:cSld name="Title">
    <p:spTree>
      <p:nvGrpSpPr>
        <p:cNvPr id="13" name="Shape 13"/>
        <p:cNvGrpSpPr/>
        <p:nvPr/>
      </p:nvGrpSpPr>
      <p:grpSpPr>
        <a:xfrm>
          <a:off x="0" y="0"/>
          <a:ext cx="0" cy="0"/>
          <a:chOff x="0" y="0"/>
          <a:chExt cx="0" cy="0"/>
        </a:xfrm>
      </p:grpSpPr>
      <p:sp>
        <p:nvSpPr>
          <p:cNvPr id="14" name="Google Shape;14;p2"/>
          <p:cNvSpPr/>
          <p:nvPr/>
        </p:nvSpPr>
        <p:spPr>
          <a:xfrm>
            <a:off x="0" y="609600"/>
            <a:ext cx="9144000" cy="26670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 name="Google Shape;15;p2"/>
          <p:cNvSpPr txBox="1"/>
          <p:nvPr>
            <p:ph type="title"/>
          </p:nvPr>
        </p:nvSpPr>
        <p:spPr>
          <a:xfrm>
            <a:off x="0" y="609600"/>
            <a:ext cx="9144000" cy="6096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1D2D46"/>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16" name="Google Shape;16;p2"/>
          <p:cNvSpPr txBox="1"/>
          <p:nvPr/>
        </p:nvSpPr>
        <p:spPr>
          <a:xfrm>
            <a:off x="990600" y="1219200"/>
            <a:ext cx="33528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1D2D46"/>
                </a:solidFill>
                <a:latin typeface="Calibri"/>
                <a:ea typeface="Calibri"/>
                <a:cs typeface="Calibri"/>
                <a:sym typeface="Calibri"/>
              </a:rPr>
              <a:t>Schedule</a:t>
            </a:r>
            <a:endParaRPr/>
          </a:p>
        </p:txBody>
      </p:sp>
      <p:sp>
        <p:nvSpPr>
          <p:cNvPr id="17" name="Google Shape;17;p2"/>
          <p:cNvSpPr txBox="1"/>
          <p:nvPr/>
        </p:nvSpPr>
        <p:spPr>
          <a:xfrm>
            <a:off x="4648200" y="1219200"/>
            <a:ext cx="33528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1D2D46"/>
                </a:solidFill>
                <a:latin typeface="Calibri"/>
                <a:ea typeface="Calibri"/>
                <a:cs typeface="Calibri"/>
                <a:sym typeface="Calibri"/>
              </a:rPr>
              <a:t>Today's Plan</a:t>
            </a:r>
            <a:endParaRPr b="1" i="0" sz="2000" u="none" cap="none" strike="noStrike">
              <a:solidFill>
                <a:srgbClr val="1D2D46"/>
              </a:solidFill>
              <a:latin typeface="Calibri"/>
              <a:ea typeface="Calibri"/>
              <a:cs typeface="Calibri"/>
              <a:sym typeface="Calibri"/>
            </a:endParaRPr>
          </a:p>
        </p:txBody>
      </p:sp>
      <p:sp>
        <p:nvSpPr>
          <p:cNvPr id="18" name="Google Shape;18;p2"/>
          <p:cNvSpPr txBox="1"/>
          <p:nvPr>
            <p:ph idx="1" type="body"/>
          </p:nvPr>
        </p:nvSpPr>
        <p:spPr>
          <a:xfrm>
            <a:off x="990600" y="1600200"/>
            <a:ext cx="3352800" cy="1524000"/>
          </a:xfrm>
          <a:prstGeom prst="rect">
            <a:avLst/>
          </a:prstGeom>
          <a:noFill/>
          <a:ln>
            <a:noFill/>
          </a:ln>
        </p:spPr>
        <p:txBody>
          <a:bodyPr anchorCtr="0" anchor="t" bIns="45700" lIns="91425" spcFirstLastPara="1" rIns="91425" wrap="square" tIns="45700">
            <a:noAutofit/>
          </a:bodyPr>
          <a:lstStyle>
            <a:lvl1pPr indent="-330200" lvl="0" marL="457200" algn="l">
              <a:spcBef>
                <a:spcPts val="0"/>
              </a:spcBef>
              <a:spcAft>
                <a:spcPts val="0"/>
              </a:spcAft>
              <a:buSzPts val="1600"/>
              <a:buChar char="•"/>
              <a:defRPr sz="1600">
                <a:solidFill>
                  <a:srgbClr val="3C5775"/>
                </a:solidFill>
              </a:defRPr>
            </a:lvl1pPr>
            <a:lvl2pPr indent="-317500" lvl="1" marL="914400" algn="l">
              <a:spcBef>
                <a:spcPts val="0"/>
              </a:spcBef>
              <a:spcAft>
                <a:spcPts val="0"/>
              </a:spcAft>
              <a:buSzPts val="1400"/>
              <a:buChar char="•"/>
              <a:defRPr sz="1400">
                <a:solidFill>
                  <a:srgbClr val="3C5775"/>
                </a:solidFill>
              </a:defRPr>
            </a:lvl2pPr>
            <a:lvl3pPr indent="-280987" lvl="2" marL="1371600" algn="l">
              <a:spcBef>
                <a:spcPts val="0"/>
              </a:spcBef>
              <a:spcAft>
                <a:spcPts val="0"/>
              </a:spcAft>
              <a:buClr>
                <a:srgbClr val="3C5775"/>
              </a:buClr>
              <a:buSzPts val="825"/>
              <a:buFont typeface="Calibri"/>
              <a:buChar char="•"/>
              <a:defRPr sz="1100">
                <a:solidFill>
                  <a:srgbClr val="3C5775"/>
                </a:solidFill>
              </a:defRPr>
            </a:lvl3pPr>
            <a:lvl4pPr indent="-228600" lvl="3" marL="1828800" algn="l">
              <a:spcBef>
                <a:spcPts val="0"/>
              </a:spcBef>
              <a:spcAft>
                <a:spcPts val="0"/>
              </a:spcAft>
              <a:buClr>
                <a:srgbClr val="3C5775"/>
              </a:buClr>
              <a:buSzPts val="1050"/>
              <a:buFont typeface="Consolas"/>
              <a:buNone/>
              <a:defRPr sz="1050">
                <a:solidFill>
                  <a:srgbClr val="3C5775"/>
                </a:solidFill>
              </a:defRPr>
            </a:lvl4pPr>
            <a:lvl5pPr indent="-228600" lvl="4" marL="2286000" algn="l">
              <a:spcBef>
                <a:spcPts val="0"/>
              </a:spcBef>
              <a:spcAft>
                <a:spcPts val="0"/>
              </a:spcAft>
              <a:buClr>
                <a:srgbClr val="3C5775"/>
              </a:buClr>
              <a:buSzPts val="1050"/>
              <a:buFont typeface="Consolas"/>
              <a:buNone/>
              <a:defRPr sz="1050">
                <a:solidFill>
                  <a:srgbClr val="3C5775"/>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2"/>
          <p:cNvSpPr txBox="1"/>
          <p:nvPr>
            <p:ph idx="2" type="body"/>
          </p:nvPr>
        </p:nvSpPr>
        <p:spPr>
          <a:xfrm>
            <a:off x="4648200" y="1600200"/>
            <a:ext cx="3352800" cy="1524000"/>
          </a:xfrm>
          <a:prstGeom prst="rect">
            <a:avLst/>
          </a:prstGeom>
          <a:noFill/>
          <a:ln>
            <a:noFill/>
          </a:ln>
        </p:spPr>
        <p:txBody>
          <a:bodyPr anchorCtr="0" anchor="t" bIns="45700" lIns="91425" spcFirstLastPara="1" rIns="91425" wrap="square" tIns="45700">
            <a:noAutofit/>
          </a:bodyPr>
          <a:lstStyle>
            <a:lvl1pPr indent="-330200" lvl="0" marL="457200" algn="l">
              <a:spcBef>
                <a:spcPts val="0"/>
              </a:spcBef>
              <a:spcAft>
                <a:spcPts val="0"/>
              </a:spcAft>
              <a:buSzPts val="1600"/>
              <a:buChar char="•"/>
              <a:defRPr sz="1600">
                <a:solidFill>
                  <a:srgbClr val="3C5775"/>
                </a:solidFill>
              </a:defRPr>
            </a:lvl1pPr>
            <a:lvl2pPr indent="-317500" lvl="1" marL="914400" algn="l">
              <a:spcBef>
                <a:spcPts val="0"/>
              </a:spcBef>
              <a:spcAft>
                <a:spcPts val="0"/>
              </a:spcAft>
              <a:buSzPts val="1400"/>
              <a:buChar char="•"/>
              <a:defRPr sz="1400">
                <a:solidFill>
                  <a:srgbClr val="3C5775"/>
                </a:solidFill>
              </a:defRPr>
            </a:lvl2pPr>
            <a:lvl3pPr indent="-280987" lvl="2" marL="1371600" algn="l">
              <a:spcBef>
                <a:spcPts val="0"/>
              </a:spcBef>
              <a:spcAft>
                <a:spcPts val="0"/>
              </a:spcAft>
              <a:buClr>
                <a:srgbClr val="3C5775"/>
              </a:buClr>
              <a:buSzPts val="825"/>
              <a:buFont typeface="Calibri"/>
              <a:buChar char="•"/>
              <a:defRPr sz="1100">
                <a:solidFill>
                  <a:srgbClr val="3C5775"/>
                </a:solidFill>
              </a:defRPr>
            </a:lvl3pPr>
            <a:lvl4pPr indent="-228600" lvl="3" marL="1828800" algn="l">
              <a:spcBef>
                <a:spcPts val="0"/>
              </a:spcBef>
              <a:spcAft>
                <a:spcPts val="0"/>
              </a:spcAft>
              <a:buClr>
                <a:srgbClr val="3C5775"/>
              </a:buClr>
              <a:buSzPts val="1050"/>
              <a:buFont typeface="Consolas"/>
              <a:buNone/>
              <a:defRPr sz="1050">
                <a:solidFill>
                  <a:srgbClr val="3C5775"/>
                </a:solidFill>
              </a:defRPr>
            </a:lvl4pPr>
            <a:lvl5pPr indent="-228600" lvl="4" marL="2286000" algn="l">
              <a:spcBef>
                <a:spcPts val="0"/>
              </a:spcBef>
              <a:spcAft>
                <a:spcPts val="0"/>
              </a:spcAft>
              <a:buClr>
                <a:srgbClr val="3C5775"/>
              </a:buClr>
              <a:buSzPts val="1050"/>
              <a:buFont typeface="Consolas"/>
              <a:buNone/>
              <a:defRPr sz="1050">
                <a:solidFill>
                  <a:srgbClr val="3C5775"/>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blank">
  <p:cSld name="Standard blank">
    <p:spTree>
      <p:nvGrpSpPr>
        <p:cNvPr id="20" name="Shape 20"/>
        <p:cNvGrpSpPr/>
        <p:nvPr/>
      </p:nvGrpSpPr>
      <p:grpSpPr>
        <a:xfrm>
          <a:off x="0" y="0"/>
          <a:ext cx="0" cy="0"/>
          <a:chOff x="0" y="0"/>
          <a:chExt cx="0" cy="0"/>
        </a:xfrm>
      </p:grpSpPr>
      <p:sp>
        <p:nvSpPr>
          <p:cNvPr id="21" name="Google Shape;21;p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0" i="0" sz="12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2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2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2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2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2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2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2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23" name="Google Shape;23;p3">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Content</a:t>
            </a:r>
            <a:endParaRPr b="0" i="0" sz="1600" u="none" cap="none" strike="noStrike">
              <a:solidFill>
                <a:schemeClr val="lt1"/>
              </a:solidFill>
              <a:latin typeface="Calibri"/>
              <a:ea typeface="Calibri"/>
              <a:cs typeface="Calibri"/>
              <a:sym typeface="Calibri"/>
            </a:endParaRPr>
          </a:p>
        </p:txBody>
      </p:sp>
      <p:sp>
        <p:nvSpPr>
          <p:cNvPr id="24" name="Google Shape;24;p3">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Examples</a:t>
            </a:r>
            <a:endParaRPr b="0" i="0" sz="1600" u="none" cap="none" strike="noStrike">
              <a:solidFill>
                <a:schemeClr val="lt1"/>
              </a:solidFill>
              <a:latin typeface="Calibri"/>
              <a:ea typeface="Calibri"/>
              <a:cs typeface="Calibri"/>
              <a:sym typeface="Calibri"/>
            </a:endParaRPr>
          </a:p>
        </p:txBody>
      </p:sp>
      <p:sp>
        <p:nvSpPr>
          <p:cNvPr id="25" name="Google Shape;25;p3">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Exercises</a:t>
            </a:r>
            <a:endParaRPr b="0" i="0" sz="1600" u="none" cap="none" strike="noStrike">
              <a:solidFill>
                <a:schemeClr val="lt1"/>
              </a:solidFill>
              <a:latin typeface="Calibri"/>
              <a:ea typeface="Calibri"/>
              <a:cs typeface="Calibri"/>
              <a:sym typeface="Calibri"/>
            </a:endParaRPr>
          </a:p>
        </p:txBody>
      </p:sp>
      <p:sp>
        <p:nvSpPr>
          <p:cNvPr id="26" name="Google Shape;26;p3">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Problems</a:t>
            </a:r>
            <a:endParaRPr b="0" i="0" sz="1600" u="none" cap="none" strike="noStrike">
              <a:solidFill>
                <a:schemeClr val="lt1"/>
              </a:solidFill>
              <a:latin typeface="Calibri"/>
              <a:ea typeface="Calibri"/>
              <a:cs typeface="Calibri"/>
              <a:sym typeface="Calibri"/>
            </a:endParaRPr>
          </a:p>
        </p:txBody>
      </p:sp>
      <p:sp>
        <p:nvSpPr>
          <p:cNvPr id="27" name="Google Shape;27;p3"/>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with Placeholder">
  <p:cSld name="Standard with Placeholder">
    <p:spTree>
      <p:nvGrpSpPr>
        <p:cNvPr id="28" name="Shape 28"/>
        <p:cNvGrpSpPr/>
        <p:nvPr/>
      </p:nvGrpSpPr>
      <p:grpSpPr>
        <a:xfrm>
          <a:off x="0" y="0"/>
          <a:ext cx="0" cy="0"/>
          <a:chOff x="0" y="0"/>
          <a:chExt cx="0" cy="0"/>
        </a:xfrm>
      </p:grpSpPr>
      <p:sp>
        <p:nvSpPr>
          <p:cNvPr id="29" name="Google Shape;29;p4"/>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lvl1pPr indent="-381000" lvl="0" marL="457200" algn="l">
              <a:spcBef>
                <a:spcPts val="2400"/>
              </a:spcBef>
              <a:spcAft>
                <a:spcPts val="0"/>
              </a:spcAft>
              <a:buSzPts val="2400"/>
              <a:buChar char="•"/>
              <a:defRPr>
                <a:solidFill>
                  <a:srgbClr val="1D2D46"/>
                </a:solidFill>
              </a:defRPr>
            </a:lvl1pPr>
            <a:lvl2pPr indent="-355600" lvl="1" marL="914400" algn="l">
              <a:spcBef>
                <a:spcPts val="400"/>
              </a:spcBef>
              <a:spcAft>
                <a:spcPts val="0"/>
              </a:spcAft>
              <a:buSzPts val="2000"/>
              <a:buChar char="•"/>
              <a:defRPr>
                <a:solidFill>
                  <a:srgbClr val="1D2D46"/>
                </a:solidFill>
              </a:defRPr>
            </a:lvl2pPr>
            <a:lvl3pPr indent="-304800" lvl="2" marL="1371600" algn="l">
              <a:spcBef>
                <a:spcPts val="320"/>
              </a:spcBef>
              <a:spcAft>
                <a:spcPts val="0"/>
              </a:spcAft>
              <a:buClr>
                <a:srgbClr val="1D2D46"/>
              </a:buClr>
              <a:buSzPts val="1200"/>
              <a:buFont typeface="Calibri"/>
              <a:buChar char="•"/>
              <a:defRPr sz="1600">
                <a:solidFill>
                  <a:srgbClr val="1D2D46"/>
                </a:solidFill>
              </a:defRPr>
            </a:lvl3pPr>
            <a:lvl4pPr indent="-228600" lvl="3" marL="1828800" algn="l">
              <a:spcBef>
                <a:spcPts val="0"/>
              </a:spcBef>
              <a:spcAft>
                <a:spcPts val="0"/>
              </a:spcAft>
              <a:buClr>
                <a:srgbClr val="1D2D46"/>
              </a:buClr>
              <a:buSzPts val="1400"/>
              <a:buFont typeface="Consolas"/>
              <a:buNone/>
              <a:defRPr>
                <a:solidFill>
                  <a:srgbClr val="1D2D46"/>
                </a:solidFill>
              </a:defRPr>
            </a:lvl4pPr>
            <a:lvl5pPr indent="-228600" lvl="4" marL="2286000" algn="l">
              <a:spcBef>
                <a:spcPts val="0"/>
              </a:spcBef>
              <a:spcAft>
                <a:spcPts val="0"/>
              </a:spcAft>
              <a:buClr>
                <a:srgbClr val="1D2D46"/>
              </a:buClr>
              <a:buSzPts val="1400"/>
              <a:buFont typeface="Consolas"/>
              <a:buNone/>
              <a:defRPr>
                <a:solidFill>
                  <a:srgbClr val="1D2D46"/>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sz="1200">
                <a:solidFill>
                  <a:schemeClr val="lt1"/>
                </a:solidFill>
                <a:latin typeface="Arial"/>
                <a:ea typeface="Arial"/>
                <a:cs typeface="Arial"/>
                <a:sym typeface="Arial"/>
              </a:defRPr>
            </a:lvl1pPr>
            <a:lvl2pPr indent="0" lvl="1" marL="0" marR="0" rtl="0" algn="ctr">
              <a:spcBef>
                <a:spcPts val="0"/>
              </a:spcBef>
              <a:spcAft>
                <a:spcPts val="0"/>
              </a:spcAft>
              <a:buNone/>
              <a:defRPr sz="1200">
                <a:solidFill>
                  <a:schemeClr val="lt1"/>
                </a:solidFill>
                <a:latin typeface="Arial"/>
                <a:ea typeface="Arial"/>
                <a:cs typeface="Arial"/>
                <a:sym typeface="Arial"/>
              </a:defRPr>
            </a:lvl2pPr>
            <a:lvl3pPr indent="0" lvl="2" marL="0" marR="0" rtl="0" algn="ctr">
              <a:spcBef>
                <a:spcPts val="0"/>
              </a:spcBef>
              <a:spcAft>
                <a:spcPts val="0"/>
              </a:spcAft>
              <a:buNone/>
              <a:defRPr sz="1200">
                <a:solidFill>
                  <a:schemeClr val="lt1"/>
                </a:solidFill>
                <a:latin typeface="Arial"/>
                <a:ea typeface="Arial"/>
                <a:cs typeface="Arial"/>
                <a:sym typeface="Arial"/>
              </a:defRPr>
            </a:lvl3pPr>
            <a:lvl4pPr indent="0" lvl="3" marL="0" marR="0" rtl="0" algn="ctr">
              <a:spcBef>
                <a:spcPts val="0"/>
              </a:spcBef>
              <a:spcAft>
                <a:spcPts val="0"/>
              </a:spcAft>
              <a:buNone/>
              <a:defRPr sz="1200">
                <a:solidFill>
                  <a:schemeClr val="lt1"/>
                </a:solidFill>
                <a:latin typeface="Arial"/>
                <a:ea typeface="Arial"/>
                <a:cs typeface="Arial"/>
                <a:sym typeface="Arial"/>
              </a:defRPr>
            </a:lvl4pPr>
            <a:lvl5pPr indent="0" lvl="4" marL="0" marR="0" rtl="0" algn="ctr">
              <a:spcBef>
                <a:spcPts val="0"/>
              </a:spcBef>
              <a:spcAft>
                <a:spcPts val="0"/>
              </a:spcAft>
              <a:buNone/>
              <a:defRPr sz="1200">
                <a:solidFill>
                  <a:schemeClr val="lt1"/>
                </a:solidFill>
                <a:latin typeface="Arial"/>
                <a:ea typeface="Arial"/>
                <a:cs typeface="Arial"/>
                <a:sym typeface="Arial"/>
              </a:defRPr>
            </a:lvl5pPr>
            <a:lvl6pPr indent="0" lvl="5" marL="0" marR="0" rtl="0" algn="ctr">
              <a:spcBef>
                <a:spcPts val="0"/>
              </a:spcBef>
              <a:spcAft>
                <a:spcPts val="0"/>
              </a:spcAft>
              <a:buNone/>
              <a:defRPr sz="1200">
                <a:solidFill>
                  <a:schemeClr val="lt1"/>
                </a:solidFill>
                <a:latin typeface="Arial"/>
                <a:ea typeface="Arial"/>
                <a:cs typeface="Arial"/>
                <a:sym typeface="Arial"/>
              </a:defRPr>
            </a:lvl6pPr>
            <a:lvl7pPr indent="0" lvl="6" marL="0" marR="0" rtl="0" algn="ctr">
              <a:spcBef>
                <a:spcPts val="0"/>
              </a:spcBef>
              <a:spcAft>
                <a:spcPts val="0"/>
              </a:spcAft>
              <a:buNone/>
              <a:defRPr sz="1200">
                <a:solidFill>
                  <a:schemeClr val="lt1"/>
                </a:solidFill>
                <a:latin typeface="Arial"/>
                <a:ea typeface="Arial"/>
                <a:cs typeface="Arial"/>
                <a:sym typeface="Arial"/>
              </a:defRPr>
            </a:lvl7pPr>
            <a:lvl8pPr indent="0" lvl="7" marL="0" marR="0" rtl="0" algn="ctr">
              <a:spcBef>
                <a:spcPts val="0"/>
              </a:spcBef>
              <a:spcAft>
                <a:spcPts val="0"/>
              </a:spcAft>
              <a:buNone/>
              <a:defRPr sz="1200">
                <a:solidFill>
                  <a:schemeClr val="lt1"/>
                </a:solidFill>
                <a:latin typeface="Arial"/>
                <a:ea typeface="Arial"/>
                <a:cs typeface="Arial"/>
                <a:sym typeface="Arial"/>
              </a:defRPr>
            </a:lvl8pPr>
            <a:lvl9pPr indent="0" lvl="8" marL="0" marR="0" rtl="0" algn="ctr">
              <a:spcBef>
                <a:spcPts val="0"/>
              </a:spcBef>
              <a:spcAft>
                <a:spcPts val="0"/>
              </a:spcAft>
              <a:buNone/>
              <a:defRPr sz="12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1" name="Google Shape;31;p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32" name="Google Shape;32;p4">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33" name="Google Shape;33;p4">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34" name="Google Shape;34;p4">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35" name="Google Shape;35;p4">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
        <p:nvSpPr>
          <p:cNvPr id="36" name="Google Shape;36;p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showMasterSp="0">
  <p:cSld name="Subtitle">
    <p:spTree>
      <p:nvGrpSpPr>
        <p:cNvPr id="37" name="Shape 37"/>
        <p:cNvGrpSpPr/>
        <p:nvPr/>
      </p:nvGrpSpPr>
      <p:grpSpPr>
        <a:xfrm>
          <a:off x="0" y="0"/>
          <a:ext cx="0" cy="0"/>
          <a:chOff x="0" y="0"/>
          <a:chExt cx="0" cy="0"/>
        </a:xfrm>
      </p:grpSpPr>
      <p:sp>
        <p:nvSpPr>
          <p:cNvPr id="38" name="Google Shape;38;p5"/>
          <p:cNvSpPr/>
          <p:nvPr/>
        </p:nvSpPr>
        <p:spPr>
          <a:xfrm>
            <a:off x="1371600" y="990600"/>
            <a:ext cx="6553200" cy="50292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5"/>
          <p:cNvSpPr/>
          <p:nvPr/>
        </p:nvSpPr>
        <p:spPr>
          <a:xfrm>
            <a:off x="1524000" y="11430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5"/>
          <p:cNvSpPr/>
          <p:nvPr/>
        </p:nvSpPr>
        <p:spPr>
          <a:xfrm>
            <a:off x="3657600" y="11430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5"/>
          <p:cNvSpPr/>
          <p:nvPr/>
        </p:nvSpPr>
        <p:spPr>
          <a:xfrm>
            <a:off x="5791200" y="11430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5"/>
          <p:cNvSpPr/>
          <p:nvPr/>
        </p:nvSpPr>
        <p:spPr>
          <a:xfrm>
            <a:off x="1524000" y="23622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5"/>
          <p:cNvSpPr/>
          <p:nvPr/>
        </p:nvSpPr>
        <p:spPr>
          <a:xfrm>
            <a:off x="3657600" y="23622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5"/>
          <p:cNvSpPr/>
          <p:nvPr/>
        </p:nvSpPr>
        <p:spPr>
          <a:xfrm>
            <a:off x="5791200" y="23622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5"/>
          <p:cNvSpPr/>
          <p:nvPr/>
        </p:nvSpPr>
        <p:spPr>
          <a:xfrm>
            <a:off x="1524000" y="35814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5"/>
          <p:cNvSpPr/>
          <p:nvPr/>
        </p:nvSpPr>
        <p:spPr>
          <a:xfrm>
            <a:off x="3657600" y="35814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5"/>
          <p:cNvSpPr/>
          <p:nvPr/>
        </p:nvSpPr>
        <p:spPr>
          <a:xfrm>
            <a:off x="5791200" y="35814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5"/>
          <p:cNvSpPr/>
          <p:nvPr/>
        </p:nvSpPr>
        <p:spPr>
          <a:xfrm>
            <a:off x="1524000" y="48006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5"/>
          <p:cNvSpPr/>
          <p:nvPr/>
        </p:nvSpPr>
        <p:spPr>
          <a:xfrm>
            <a:off x="3657600" y="48006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0" name="Google Shape;50;p5"/>
          <p:cNvSpPr/>
          <p:nvPr/>
        </p:nvSpPr>
        <p:spPr>
          <a:xfrm>
            <a:off x="5791200" y="48006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5"/>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52" name="Google Shape;52;p5">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53" name="Google Shape;53;p5">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54" name="Google Shape;54;p5">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55" name="Google Shape;55;p5">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Navigation with Placeholder" showMasterSp="0">
  <p:cSld name="Sub-Navigation with Placeholder">
    <p:spTree>
      <p:nvGrpSpPr>
        <p:cNvPr id="56" name="Shape 56"/>
        <p:cNvGrpSpPr/>
        <p:nvPr/>
      </p:nvGrpSpPr>
      <p:grpSpPr>
        <a:xfrm>
          <a:off x="0" y="0"/>
          <a:ext cx="0" cy="0"/>
          <a:chOff x="0" y="0"/>
          <a:chExt cx="0" cy="0"/>
        </a:xfrm>
      </p:grpSpPr>
      <p:sp>
        <p:nvSpPr>
          <p:cNvPr id="57" name="Google Shape;57;p6"/>
          <p:cNvSpPr/>
          <p:nvPr/>
        </p:nvSpPr>
        <p:spPr>
          <a:xfrm>
            <a:off x="152399" y="990600"/>
            <a:ext cx="7748337" cy="54864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8" name="Google Shape;58;p6"/>
          <p:cNvSpPr txBox="1"/>
          <p:nvPr>
            <p:ph idx="1" type="body"/>
          </p:nvPr>
        </p:nvSpPr>
        <p:spPr>
          <a:xfrm>
            <a:off x="304800" y="1143000"/>
            <a:ext cx="7467600" cy="5181600"/>
          </a:xfrm>
          <a:prstGeom prst="rect">
            <a:avLst/>
          </a:prstGeom>
          <a:noFill/>
          <a:ln>
            <a:noFill/>
          </a:ln>
        </p:spPr>
        <p:txBody>
          <a:bodyPr anchorCtr="0" anchor="t" bIns="45700" lIns="91425" spcFirstLastPara="1" rIns="91425" wrap="square" tIns="45700">
            <a:noAutofit/>
          </a:bodyPr>
          <a:lstStyle>
            <a:lvl1pPr indent="-381000" lvl="0" marL="457200" algn="l">
              <a:spcBef>
                <a:spcPts val="2400"/>
              </a:spcBef>
              <a:spcAft>
                <a:spcPts val="0"/>
              </a:spcAft>
              <a:buSzPts val="2400"/>
              <a:buChar char="•"/>
              <a:defRPr>
                <a:solidFill>
                  <a:srgbClr val="1D2D46"/>
                </a:solidFill>
              </a:defRPr>
            </a:lvl1pPr>
            <a:lvl2pPr indent="-355600" lvl="1" marL="914400" algn="l">
              <a:spcBef>
                <a:spcPts val="400"/>
              </a:spcBef>
              <a:spcAft>
                <a:spcPts val="0"/>
              </a:spcAft>
              <a:buSzPts val="2000"/>
              <a:buChar char="•"/>
              <a:defRPr>
                <a:solidFill>
                  <a:srgbClr val="1D2D46"/>
                </a:solidFill>
              </a:defRPr>
            </a:lvl2pPr>
            <a:lvl3pPr indent="-304800" lvl="2" marL="1371600" algn="l">
              <a:spcBef>
                <a:spcPts val="320"/>
              </a:spcBef>
              <a:spcAft>
                <a:spcPts val="0"/>
              </a:spcAft>
              <a:buClr>
                <a:srgbClr val="1D2D46"/>
              </a:buClr>
              <a:buSzPts val="1200"/>
              <a:buFont typeface="Calibri"/>
              <a:buChar char="•"/>
              <a:defRPr sz="1600">
                <a:solidFill>
                  <a:srgbClr val="1D2D46"/>
                </a:solidFill>
              </a:defRPr>
            </a:lvl3pPr>
            <a:lvl4pPr indent="-228600" lvl="3" marL="1828800" algn="l">
              <a:spcBef>
                <a:spcPts val="0"/>
              </a:spcBef>
              <a:spcAft>
                <a:spcPts val="0"/>
              </a:spcAft>
              <a:buClr>
                <a:srgbClr val="1D2D46"/>
              </a:buClr>
              <a:buSzPts val="1400"/>
              <a:buFont typeface="Consolas"/>
              <a:buNone/>
              <a:defRPr>
                <a:solidFill>
                  <a:srgbClr val="1D2D46"/>
                </a:solidFill>
              </a:defRPr>
            </a:lvl4pPr>
            <a:lvl5pPr indent="-228600" lvl="4" marL="2286000" algn="l">
              <a:spcBef>
                <a:spcPts val="0"/>
              </a:spcBef>
              <a:spcAft>
                <a:spcPts val="0"/>
              </a:spcAft>
              <a:buClr>
                <a:srgbClr val="1D2D46"/>
              </a:buClr>
              <a:buSzPts val="1400"/>
              <a:buFont typeface="Consolas"/>
              <a:buNone/>
              <a:defRPr>
                <a:solidFill>
                  <a:srgbClr val="1D2D46"/>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sz="1200">
                <a:solidFill>
                  <a:schemeClr val="lt1"/>
                </a:solidFill>
                <a:latin typeface="Arial"/>
                <a:ea typeface="Arial"/>
                <a:cs typeface="Arial"/>
                <a:sym typeface="Arial"/>
              </a:defRPr>
            </a:lvl1pPr>
            <a:lvl2pPr indent="0" lvl="1" marL="0" marR="0" rtl="0" algn="ctr">
              <a:spcBef>
                <a:spcPts val="0"/>
              </a:spcBef>
              <a:spcAft>
                <a:spcPts val="0"/>
              </a:spcAft>
              <a:buNone/>
              <a:defRPr sz="1200">
                <a:solidFill>
                  <a:schemeClr val="lt1"/>
                </a:solidFill>
                <a:latin typeface="Arial"/>
                <a:ea typeface="Arial"/>
                <a:cs typeface="Arial"/>
                <a:sym typeface="Arial"/>
              </a:defRPr>
            </a:lvl2pPr>
            <a:lvl3pPr indent="0" lvl="2" marL="0" marR="0" rtl="0" algn="ctr">
              <a:spcBef>
                <a:spcPts val="0"/>
              </a:spcBef>
              <a:spcAft>
                <a:spcPts val="0"/>
              </a:spcAft>
              <a:buNone/>
              <a:defRPr sz="1200">
                <a:solidFill>
                  <a:schemeClr val="lt1"/>
                </a:solidFill>
                <a:latin typeface="Arial"/>
                <a:ea typeface="Arial"/>
                <a:cs typeface="Arial"/>
                <a:sym typeface="Arial"/>
              </a:defRPr>
            </a:lvl3pPr>
            <a:lvl4pPr indent="0" lvl="3" marL="0" marR="0" rtl="0" algn="ctr">
              <a:spcBef>
                <a:spcPts val="0"/>
              </a:spcBef>
              <a:spcAft>
                <a:spcPts val="0"/>
              </a:spcAft>
              <a:buNone/>
              <a:defRPr sz="1200">
                <a:solidFill>
                  <a:schemeClr val="lt1"/>
                </a:solidFill>
                <a:latin typeface="Arial"/>
                <a:ea typeface="Arial"/>
                <a:cs typeface="Arial"/>
                <a:sym typeface="Arial"/>
              </a:defRPr>
            </a:lvl4pPr>
            <a:lvl5pPr indent="0" lvl="4" marL="0" marR="0" rtl="0" algn="ctr">
              <a:spcBef>
                <a:spcPts val="0"/>
              </a:spcBef>
              <a:spcAft>
                <a:spcPts val="0"/>
              </a:spcAft>
              <a:buNone/>
              <a:defRPr sz="1200">
                <a:solidFill>
                  <a:schemeClr val="lt1"/>
                </a:solidFill>
                <a:latin typeface="Arial"/>
                <a:ea typeface="Arial"/>
                <a:cs typeface="Arial"/>
                <a:sym typeface="Arial"/>
              </a:defRPr>
            </a:lvl5pPr>
            <a:lvl6pPr indent="0" lvl="5" marL="0" marR="0" rtl="0" algn="ctr">
              <a:spcBef>
                <a:spcPts val="0"/>
              </a:spcBef>
              <a:spcAft>
                <a:spcPts val="0"/>
              </a:spcAft>
              <a:buNone/>
              <a:defRPr sz="1200">
                <a:solidFill>
                  <a:schemeClr val="lt1"/>
                </a:solidFill>
                <a:latin typeface="Arial"/>
                <a:ea typeface="Arial"/>
                <a:cs typeface="Arial"/>
                <a:sym typeface="Arial"/>
              </a:defRPr>
            </a:lvl6pPr>
            <a:lvl7pPr indent="0" lvl="6" marL="0" marR="0" rtl="0" algn="ctr">
              <a:spcBef>
                <a:spcPts val="0"/>
              </a:spcBef>
              <a:spcAft>
                <a:spcPts val="0"/>
              </a:spcAft>
              <a:buNone/>
              <a:defRPr sz="1200">
                <a:solidFill>
                  <a:schemeClr val="lt1"/>
                </a:solidFill>
                <a:latin typeface="Arial"/>
                <a:ea typeface="Arial"/>
                <a:cs typeface="Arial"/>
                <a:sym typeface="Arial"/>
              </a:defRPr>
            </a:lvl7pPr>
            <a:lvl8pPr indent="0" lvl="7" marL="0" marR="0" rtl="0" algn="ctr">
              <a:spcBef>
                <a:spcPts val="0"/>
              </a:spcBef>
              <a:spcAft>
                <a:spcPts val="0"/>
              </a:spcAft>
              <a:buNone/>
              <a:defRPr sz="1200">
                <a:solidFill>
                  <a:schemeClr val="lt1"/>
                </a:solidFill>
                <a:latin typeface="Arial"/>
                <a:ea typeface="Arial"/>
                <a:cs typeface="Arial"/>
                <a:sym typeface="Arial"/>
              </a:defRPr>
            </a:lvl8pPr>
            <a:lvl9pPr indent="0" lvl="8" marL="0" marR="0" rtl="0" algn="ctr">
              <a:spcBef>
                <a:spcPts val="0"/>
              </a:spcBef>
              <a:spcAft>
                <a:spcPts val="0"/>
              </a:spcAft>
              <a:buNone/>
              <a:defRPr sz="12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60" name="Google Shape;60;p6"/>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61" name="Google Shape;61;p6">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62" name="Google Shape;62;p6">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63" name="Google Shape;63;p6">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64" name="Google Shape;64;p6">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
        <p:nvSpPr>
          <p:cNvPr id="65" name="Google Shape;65;p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6"/>
          <p:cNvSpPr txBox="1"/>
          <p:nvPr/>
        </p:nvSpPr>
        <p:spPr>
          <a:xfrm>
            <a:off x="0" y="6629400"/>
            <a:ext cx="8229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Calibri"/>
              <a:buNone/>
            </a:pPr>
            <a:r>
              <a:rPr lang="en-US" sz="1050">
                <a:solidFill>
                  <a:schemeClr val="lt1"/>
                </a:solidFill>
                <a:latin typeface="Calibri"/>
                <a:ea typeface="Calibri"/>
                <a:cs typeface="Calibri"/>
                <a:sym typeface="Calibri"/>
              </a:rPr>
              <a:t>Helfrich, J. (2020). </a:t>
            </a:r>
            <a:r>
              <a:rPr i="1" lang="en-US" sz="1050">
                <a:solidFill>
                  <a:schemeClr val="lt1"/>
                </a:solidFill>
                <a:latin typeface="Calibri"/>
                <a:ea typeface="Calibri"/>
                <a:cs typeface="Calibri"/>
                <a:sym typeface="Calibri"/>
              </a:rPr>
              <a:t>Software Design</a:t>
            </a:r>
            <a:r>
              <a:rPr lang="en-US" sz="1050">
                <a:solidFill>
                  <a:schemeClr val="lt1"/>
                </a:solidFill>
                <a:latin typeface="Calibri"/>
                <a:ea typeface="Calibri"/>
                <a:cs typeface="Calibri"/>
                <a:sym typeface="Calibri"/>
              </a:rPr>
              <a:t>, Copyright © 2020. All rights reserved.</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Navigation Blank" showMasterSp="0">
  <p:cSld name="Sub-Navigation Blank">
    <p:spTree>
      <p:nvGrpSpPr>
        <p:cNvPr id="67" name="Shape 67"/>
        <p:cNvGrpSpPr/>
        <p:nvPr/>
      </p:nvGrpSpPr>
      <p:grpSpPr>
        <a:xfrm>
          <a:off x="0" y="0"/>
          <a:ext cx="0" cy="0"/>
          <a:chOff x="0" y="0"/>
          <a:chExt cx="0" cy="0"/>
        </a:xfrm>
      </p:grpSpPr>
      <p:sp>
        <p:nvSpPr>
          <p:cNvPr id="68" name="Google Shape;68;p7"/>
          <p:cNvSpPr/>
          <p:nvPr/>
        </p:nvSpPr>
        <p:spPr>
          <a:xfrm>
            <a:off x="152399" y="990600"/>
            <a:ext cx="7748337" cy="54864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sz="1200">
                <a:solidFill>
                  <a:schemeClr val="lt1"/>
                </a:solidFill>
                <a:latin typeface="Arial"/>
                <a:ea typeface="Arial"/>
                <a:cs typeface="Arial"/>
                <a:sym typeface="Arial"/>
              </a:defRPr>
            </a:lvl1pPr>
            <a:lvl2pPr indent="0" lvl="1" marL="0" marR="0" rtl="0" algn="ctr">
              <a:spcBef>
                <a:spcPts val="0"/>
              </a:spcBef>
              <a:spcAft>
                <a:spcPts val="0"/>
              </a:spcAft>
              <a:buNone/>
              <a:defRPr sz="1200">
                <a:solidFill>
                  <a:schemeClr val="lt1"/>
                </a:solidFill>
                <a:latin typeface="Arial"/>
                <a:ea typeface="Arial"/>
                <a:cs typeface="Arial"/>
                <a:sym typeface="Arial"/>
              </a:defRPr>
            </a:lvl2pPr>
            <a:lvl3pPr indent="0" lvl="2" marL="0" marR="0" rtl="0" algn="ctr">
              <a:spcBef>
                <a:spcPts val="0"/>
              </a:spcBef>
              <a:spcAft>
                <a:spcPts val="0"/>
              </a:spcAft>
              <a:buNone/>
              <a:defRPr sz="1200">
                <a:solidFill>
                  <a:schemeClr val="lt1"/>
                </a:solidFill>
                <a:latin typeface="Arial"/>
                <a:ea typeface="Arial"/>
                <a:cs typeface="Arial"/>
                <a:sym typeface="Arial"/>
              </a:defRPr>
            </a:lvl3pPr>
            <a:lvl4pPr indent="0" lvl="3" marL="0" marR="0" rtl="0" algn="ctr">
              <a:spcBef>
                <a:spcPts val="0"/>
              </a:spcBef>
              <a:spcAft>
                <a:spcPts val="0"/>
              </a:spcAft>
              <a:buNone/>
              <a:defRPr sz="1200">
                <a:solidFill>
                  <a:schemeClr val="lt1"/>
                </a:solidFill>
                <a:latin typeface="Arial"/>
                <a:ea typeface="Arial"/>
                <a:cs typeface="Arial"/>
                <a:sym typeface="Arial"/>
              </a:defRPr>
            </a:lvl4pPr>
            <a:lvl5pPr indent="0" lvl="4" marL="0" marR="0" rtl="0" algn="ctr">
              <a:spcBef>
                <a:spcPts val="0"/>
              </a:spcBef>
              <a:spcAft>
                <a:spcPts val="0"/>
              </a:spcAft>
              <a:buNone/>
              <a:defRPr sz="1200">
                <a:solidFill>
                  <a:schemeClr val="lt1"/>
                </a:solidFill>
                <a:latin typeface="Arial"/>
                <a:ea typeface="Arial"/>
                <a:cs typeface="Arial"/>
                <a:sym typeface="Arial"/>
              </a:defRPr>
            </a:lvl5pPr>
            <a:lvl6pPr indent="0" lvl="5" marL="0" marR="0" rtl="0" algn="ctr">
              <a:spcBef>
                <a:spcPts val="0"/>
              </a:spcBef>
              <a:spcAft>
                <a:spcPts val="0"/>
              </a:spcAft>
              <a:buNone/>
              <a:defRPr sz="1200">
                <a:solidFill>
                  <a:schemeClr val="lt1"/>
                </a:solidFill>
                <a:latin typeface="Arial"/>
                <a:ea typeface="Arial"/>
                <a:cs typeface="Arial"/>
                <a:sym typeface="Arial"/>
              </a:defRPr>
            </a:lvl6pPr>
            <a:lvl7pPr indent="0" lvl="6" marL="0" marR="0" rtl="0" algn="ctr">
              <a:spcBef>
                <a:spcPts val="0"/>
              </a:spcBef>
              <a:spcAft>
                <a:spcPts val="0"/>
              </a:spcAft>
              <a:buNone/>
              <a:defRPr sz="1200">
                <a:solidFill>
                  <a:schemeClr val="lt1"/>
                </a:solidFill>
                <a:latin typeface="Arial"/>
                <a:ea typeface="Arial"/>
                <a:cs typeface="Arial"/>
                <a:sym typeface="Arial"/>
              </a:defRPr>
            </a:lvl7pPr>
            <a:lvl8pPr indent="0" lvl="7" marL="0" marR="0" rtl="0" algn="ctr">
              <a:spcBef>
                <a:spcPts val="0"/>
              </a:spcBef>
              <a:spcAft>
                <a:spcPts val="0"/>
              </a:spcAft>
              <a:buNone/>
              <a:defRPr sz="1200">
                <a:solidFill>
                  <a:schemeClr val="lt1"/>
                </a:solidFill>
                <a:latin typeface="Arial"/>
                <a:ea typeface="Arial"/>
                <a:cs typeface="Arial"/>
                <a:sym typeface="Arial"/>
              </a:defRPr>
            </a:lvl8pPr>
            <a:lvl9pPr indent="0" lvl="8" marL="0" marR="0" rtl="0" algn="ctr">
              <a:spcBef>
                <a:spcPts val="0"/>
              </a:spcBef>
              <a:spcAft>
                <a:spcPts val="0"/>
              </a:spcAft>
              <a:buNone/>
              <a:defRPr sz="12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7"/>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71" name="Google Shape;71;p7">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72" name="Google Shape;72;p7">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73" name="Google Shape;73;p7">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74" name="Google Shape;74;p7">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
        <p:nvSpPr>
          <p:cNvPr id="75" name="Google Shape;75;p7"/>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7"/>
          <p:cNvSpPr txBox="1"/>
          <p:nvPr/>
        </p:nvSpPr>
        <p:spPr>
          <a:xfrm>
            <a:off x="0" y="6629400"/>
            <a:ext cx="8229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Calibri"/>
              <a:buNone/>
            </a:pPr>
            <a:r>
              <a:rPr lang="en-US" sz="1050">
                <a:solidFill>
                  <a:schemeClr val="lt1"/>
                </a:solidFill>
                <a:latin typeface="Calibri"/>
                <a:ea typeface="Calibri"/>
                <a:cs typeface="Calibri"/>
                <a:sym typeface="Calibri"/>
              </a:rPr>
              <a:t>Helfrich, J. (2020). </a:t>
            </a:r>
            <a:r>
              <a:rPr i="1" lang="en-US" sz="1050">
                <a:solidFill>
                  <a:schemeClr val="lt1"/>
                </a:solidFill>
                <a:latin typeface="Calibri"/>
                <a:ea typeface="Calibri"/>
                <a:cs typeface="Calibri"/>
                <a:sym typeface="Calibri"/>
              </a:rPr>
              <a:t>Software Design</a:t>
            </a:r>
            <a:r>
              <a:rPr lang="en-US" sz="1050">
                <a:solidFill>
                  <a:schemeClr val="lt1"/>
                </a:solidFill>
                <a:latin typeface="Calibri"/>
                <a:ea typeface="Calibri"/>
                <a:cs typeface="Calibri"/>
                <a:sym typeface="Calibri"/>
              </a:rPr>
              <a:t>, Copyright © 2020. All rights reserved.</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A7DA4"/>
            </a:gs>
            <a:gs pos="100000">
              <a:srgbClr val="071F45"/>
            </a:gs>
          </a:gsLst>
          <a:path path="circle">
            <a:fillToRect b="100%" r="100%"/>
          </a:path>
          <a:tileRect l="-100%" t="-100%"/>
        </a:gra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2400"/>
              </a:spcBef>
              <a:spcAft>
                <a:spcPts val="0"/>
              </a:spcAft>
              <a:buClr>
                <a:schemeClr val="accen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accent1"/>
              </a:buClr>
              <a:buSzPts val="2000"/>
              <a:buFont typeface="Arial"/>
              <a:buChar char="•"/>
              <a:defRPr b="0" i="0" sz="2000" u="none" cap="none" strike="noStrike">
                <a:solidFill>
                  <a:schemeClr val="lt1"/>
                </a:solidFill>
                <a:latin typeface="Calibri"/>
                <a:ea typeface="Calibri"/>
                <a:cs typeface="Calibri"/>
                <a:sym typeface="Calibri"/>
              </a:defRPr>
            </a:lvl2pPr>
            <a:lvl3pPr indent="-304800" lvl="2" marL="1371600" marR="0" rtl="0" algn="l">
              <a:spcBef>
                <a:spcPts val="320"/>
              </a:spcBef>
              <a:spcAft>
                <a:spcPts val="0"/>
              </a:spcAft>
              <a:buClr>
                <a:schemeClr val="lt1"/>
              </a:buClr>
              <a:buSzPts val="1200"/>
              <a:buFont typeface="Calibri"/>
              <a:buChar char="•"/>
              <a:defRPr b="0" i="0" sz="16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1400"/>
              <a:buFont typeface="Consolas"/>
              <a:buNone/>
              <a:defRPr b="0" i="0" sz="1400" u="none" cap="none" strike="noStrike">
                <a:solidFill>
                  <a:schemeClr val="lt1"/>
                </a:solidFill>
                <a:latin typeface="Consolas"/>
                <a:ea typeface="Consolas"/>
                <a:cs typeface="Consolas"/>
                <a:sym typeface="Consolas"/>
              </a:defRPr>
            </a:lvl4pPr>
            <a:lvl5pPr indent="-228600" lvl="4" marL="2286000" marR="0" rtl="0" algn="l">
              <a:spcBef>
                <a:spcPts val="0"/>
              </a:spcBef>
              <a:spcAft>
                <a:spcPts val="0"/>
              </a:spcAft>
              <a:buClr>
                <a:schemeClr val="lt1"/>
              </a:buClr>
              <a:buSzPts val="1400"/>
              <a:buFont typeface="Consolas"/>
              <a:buNone/>
              <a:defRPr b="0" i="0" sz="1400" u="none" cap="none" strike="noStrike">
                <a:solidFill>
                  <a:schemeClr val="lt1"/>
                </a:solidFill>
                <a:latin typeface="Consolas"/>
                <a:ea typeface="Consolas"/>
                <a:cs typeface="Consolas"/>
                <a:sym typeface="Consolas"/>
              </a:defRPr>
            </a:lvl5pPr>
            <a:lvl6pPr indent="-228600" lvl="5" marL="27432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6pPr>
            <a:lvl7pPr indent="-228600" lvl="6" marL="32004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7pPr>
            <a:lvl8pPr indent="-228600" lvl="7" marL="36576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8pPr>
            <a:lvl9pPr indent="-228600" lvl="8" marL="41148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9pPr>
          </a:lstStyle>
          <a:p/>
        </p:txBody>
      </p:sp>
      <p:sp>
        <p:nvSpPr>
          <p:cNvPr id="11" name="Google Shape;11;p1"/>
          <p:cNvSpPr/>
          <p:nvPr/>
        </p:nvSpPr>
        <p:spPr>
          <a:xfrm>
            <a:off x="152400" y="990600"/>
            <a:ext cx="8839200" cy="54864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 name="Google Shape;12;p1"/>
          <p:cNvSpPr txBox="1"/>
          <p:nvPr/>
        </p:nvSpPr>
        <p:spPr>
          <a:xfrm>
            <a:off x="0" y="6629400"/>
            <a:ext cx="8229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Calibri"/>
              <a:buNone/>
            </a:pPr>
            <a:r>
              <a:rPr b="0" i="0" lang="en-US" sz="1050" u="none" cap="none" strike="noStrike">
                <a:solidFill>
                  <a:schemeClr val="lt1"/>
                </a:solidFill>
                <a:latin typeface="Calibri"/>
                <a:ea typeface="Calibri"/>
                <a:cs typeface="Calibri"/>
                <a:sym typeface="Calibri"/>
              </a:rPr>
              <a:t>Helfrich, J. (2020). </a:t>
            </a:r>
            <a:r>
              <a:rPr b="0" i="1" lang="en-US" sz="1050" u="none" cap="none" strike="noStrike">
                <a:solidFill>
                  <a:schemeClr val="lt1"/>
                </a:solidFill>
                <a:latin typeface="Calibri"/>
                <a:ea typeface="Calibri"/>
                <a:cs typeface="Calibri"/>
                <a:sym typeface="Calibri"/>
              </a:rPr>
              <a:t>Software Design</a:t>
            </a:r>
            <a:r>
              <a:rPr b="0" i="0" lang="en-US" sz="1050" u="none" cap="none" strike="noStrike">
                <a:solidFill>
                  <a:schemeClr val="lt1"/>
                </a:solidFill>
                <a:latin typeface="Calibri"/>
                <a:ea typeface="Calibri"/>
                <a:cs typeface="Calibri"/>
                <a:sym typeface="Calibri"/>
              </a:rPr>
              <a:t>, Copyright © 2020. All rights reserved.</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churchofjesuschrist.org/study/scriptures/dc-testament/dc/107.99" TargetMode="External"/><Relationship Id="rId4" Type="http://schemas.openxmlformats.org/officeDocument/2006/relationships/hyperlink" Target="https://www.churchofjesuschrist.org/study/scriptures/dc-testament/dc/38.2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slide" Target="/ppt/slides/slide8.xml"/><Relationship Id="rId4" Type="http://schemas.openxmlformats.org/officeDocument/2006/relationships/slide" Target="/ppt/slides/slide9.xml"/><Relationship Id="rId5" Type="http://schemas.openxmlformats.org/officeDocument/2006/relationships/slide" Target="/ppt/slid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slide" Target="/ppt/slides/slide12.xml"/><Relationship Id="rId4" Type="http://schemas.openxmlformats.org/officeDocument/2006/relationships/slide" Target="/ppt/slides/slide13.xml"/><Relationship Id="rId5" Type="http://schemas.openxmlformats.org/officeDocument/2006/relationships/slide" Target="/ppt/slides/slide14.xml"/><Relationship Id="rId6" Type="http://schemas.openxmlformats.org/officeDocument/2006/relationships/slide" Target="/ppt/slides/slide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slide" Target="/ppt/slides/slide12.xml"/><Relationship Id="rId4" Type="http://schemas.openxmlformats.org/officeDocument/2006/relationships/slide" Target="/ppt/slides/slide13.xml"/><Relationship Id="rId5" Type="http://schemas.openxmlformats.org/officeDocument/2006/relationships/slide" Target="/ppt/slides/slide14.xml"/><Relationship Id="rId6" Type="http://schemas.openxmlformats.org/officeDocument/2006/relationships/slide" Target="/ppt/slides/slide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slide" Target="/ppt/slides/slide12.xml"/><Relationship Id="rId4" Type="http://schemas.openxmlformats.org/officeDocument/2006/relationships/slide" Target="/ppt/slides/slide13.xml"/><Relationship Id="rId5" Type="http://schemas.openxmlformats.org/officeDocument/2006/relationships/slide" Target="/ppt/slides/slide14.xml"/><Relationship Id="rId6" Type="http://schemas.openxmlformats.org/officeDocument/2006/relationships/slide" Target="/ppt/slides/slide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slide" Target="/ppt/slides/slide12.xml"/><Relationship Id="rId4" Type="http://schemas.openxmlformats.org/officeDocument/2006/relationships/slide" Target="/ppt/slides/slide13.xml"/><Relationship Id="rId5" Type="http://schemas.openxmlformats.org/officeDocument/2006/relationships/slide" Target="/ppt/slides/slide14.xml"/><Relationship Id="rId6" Type="http://schemas.openxmlformats.org/officeDocument/2006/relationships/slide" Target="/ppt/slides/slide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slide" Target="/ppt/slides/slide12.xml"/><Relationship Id="rId4" Type="http://schemas.openxmlformats.org/officeDocument/2006/relationships/slide" Target="/ppt/slides/slide13.xml"/><Relationship Id="rId5" Type="http://schemas.openxmlformats.org/officeDocument/2006/relationships/slide" Target="/ppt/slides/slide14.xml"/><Relationship Id="rId6" Type="http://schemas.openxmlformats.org/officeDocument/2006/relationships/slide" Target="/ppt/slides/slide15.xml"/><Relationship Id="rId7"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slide" Target="/ppt/slides/slide18.xml"/><Relationship Id="rId4" Type="http://schemas.openxmlformats.org/officeDocument/2006/relationships/slide" Target="/ppt/slides/slide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slide" Target="/ppt/slides/slide21.xml"/><Relationship Id="rId4" Type="http://schemas.openxmlformats.org/officeDocument/2006/relationships/slide" Target="/ppt/slides/slide22.xml"/><Relationship Id="rId5" Type="http://schemas.openxmlformats.org/officeDocument/2006/relationships/slide" Target="/ppt/slides/slide23.xml"/><Relationship Id="rId6" Type="http://schemas.openxmlformats.org/officeDocument/2006/relationships/slide" Target="/ppt/slides/slide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0" Type="http://schemas.openxmlformats.org/officeDocument/2006/relationships/slide" Target="/ppt/slides/slide33.xml"/><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slide" Target="/ppt/slides/slide26.xml"/><Relationship Id="rId4" Type="http://schemas.openxmlformats.org/officeDocument/2006/relationships/slide" Target="/ppt/slides/slide27.xml"/><Relationship Id="rId9" Type="http://schemas.openxmlformats.org/officeDocument/2006/relationships/slide" Target="/ppt/slides/slide32.xml"/><Relationship Id="rId5" Type="http://schemas.openxmlformats.org/officeDocument/2006/relationships/slide" Target="/ppt/slides/slide29.xml"/><Relationship Id="rId6" Type="http://schemas.openxmlformats.org/officeDocument/2006/relationships/slide" Target="/ppt/slides/slide30.xml"/><Relationship Id="rId7" Type="http://schemas.openxmlformats.org/officeDocument/2006/relationships/slide" Target="/ppt/slides/slide28.xml"/><Relationship Id="rId8" Type="http://schemas.openxmlformats.org/officeDocument/2006/relationships/slide" Target="/ppt/slides/slide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1" Type="http://schemas.openxmlformats.org/officeDocument/2006/relationships/slide" Target="/ppt/slides/slide13.xml"/><Relationship Id="rId10" Type="http://schemas.openxmlformats.org/officeDocument/2006/relationships/slide" Target="/ppt/slides/slide12.xml"/><Relationship Id="rId13" Type="http://schemas.openxmlformats.org/officeDocument/2006/relationships/slide" Target="/ppt/slides/slide15.xml"/><Relationship Id="rId12" Type="http://schemas.openxmlformats.org/officeDocument/2006/relationships/slide" Target="/ppt/slides/slide14.xml"/><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slide" Target="/ppt/slides/slide5.xml"/><Relationship Id="rId4" Type="http://schemas.openxmlformats.org/officeDocument/2006/relationships/slide" Target="/ppt/slides/slide6.xml"/><Relationship Id="rId9" Type="http://schemas.openxmlformats.org/officeDocument/2006/relationships/slide" Target="/ppt/slides/slide11.xml"/><Relationship Id="rId14" Type="http://schemas.openxmlformats.org/officeDocument/2006/relationships/slide" Target="/ppt/slides/slide16.xml"/><Relationship Id="rId5" Type="http://schemas.openxmlformats.org/officeDocument/2006/relationships/slide" Target="/ppt/slides/slide7.xml"/><Relationship Id="rId6" Type="http://schemas.openxmlformats.org/officeDocument/2006/relationships/slide" Target="/ppt/slides/slide8.xml"/><Relationship Id="rId7" Type="http://schemas.openxmlformats.org/officeDocument/2006/relationships/slide" Target="/ppt/slides/slide9.xml"/><Relationship Id="rId8" Type="http://schemas.openxmlformats.org/officeDocument/2006/relationships/slide" Target="/ppt/slides/slide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8.xml"/><Relationship Id="rId4" Type="http://schemas.openxmlformats.org/officeDocument/2006/relationships/slide" Target="/ppt/slides/slide9.xml"/><Relationship Id="rId5" Type="http://schemas.openxmlformats.org/officeDocument/2006/relationships/slide" Target="/ppt/slides/slide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slide" Target="/ppt/slides/slide8.xml"/><Relationship Id="rId4" Type="http://schemas.openxmlformats.org/officeDocument/2006/relationships/slide" Target="/ppt/slides/slide9.xml"/><Relationship Id="rId5" Type="http://schemas.openxmlformats.org/officeDocument/2006/relationships/slide" Target="/ppt/slides/slide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slide" Target="/ppt/slides/slide8.xml"/><Relationship Id="rId4" Type="http://schemas.openxmlformats.org/officeDocument/2006/relationships/slide" Target="/ppt/slides/slide9.xml"/><Relationship Id="rId5" Type="http://schemas.openxmlformats.org/officeDocument/2006/relationships/slide" Target="/ppt/slides/slide10.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8"/>
          <p:cNvSpPr txBox="1"/>
          <p:nvPr>
            <p:ph type="title"/>
          </p:nvPr>
        </p:nvSpPr>
        <p:spPr>
          <a:xfrm>
            <a:off x="0" y="609600"/>
            <a:ext cx="9144000" cy="609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Week 06: Test Cases</a:t>
            </a:r>
            <a:endParaRPr/>
          </a:p>
        </p:txBody>
      </p:sp>
      <p:sp>
        <p:nvSpPr>
          <p:cNvPr id="82" name="Google Shape;82;p8"/>
          <p:cNvSpPr txBox="1"/>
          <p:nvPr>
            <p:ph idx="1" type="body"/>
          </p:nvPr>
        </p:nvSpPr>
        <p:spPr>
          <a:xfrm>
            <a:off x="990600" y="1600200"/>
            <a:ext cx="3352800" cy="1524000"/>
          </a:xfrm>
          <a:prstGeom prst="rect">
            <a:avLst/>
          </a:prstGeom>
          <a:noFill/>
          <a:ln>
            <a:noFill/>
          </a:ln>
        </p:spPr>
        <p:txBody>
          <a:bodyPr anchorCtr="0" anchor="t" bIns="45700" lIns="91425" spcFirstLastPara="1" rIns="91425" wrap="square" tIns="45700">
            <a:noAutofit/>
          </a:bodyPr>
          <a:lstStyle/>
          <a:p>
            <a:pPr indent="-169863" lvl="0" marL="169863" rtl="0" algn="l">
              <a:spcBef>
                <a:spcPts val="0"/>
              </a:spcBef>
              <a:spcAft>
                <a:spcPts val="0"/>
              </a:spcAft>
              <a:buSzPts val="1600"/>
              <a:buChar char="•"/>
            </a:pPr>
            <a:r>
              <a:rPr lang="en-US"/>
              <a:t>Lab 05 was due on Saturday</a:t>
            </a:r>
            <a:endParaRPr/>
          </a:p>
          <a:p>
            <a:pPr indent="-169863" lvl="0" marL="169863" rtl="0" algn="l">
              <a:spcBef>
                <a:spcPts val="0"/>
              </a:spcBef>
              <a:spcAft>
                <a:spcPts val="0"/>
              </a:spcAft>
              <a:buSzPts val="1600"/>
              <a:buChar char="•"/>
            </a:pPr>
            <a:r>
              <a:rPr lang="en-US"/>
              <a:t>Chapter 14 reading is due</a:t>
            </a:r>
            <a:endParaRPr/>
          </a:p>
          <a:p>
            <a:pPr indent="-169863" lvl="0" marL="169863" rtl="0" algn="l">
              <a:spcBef>
                <a:spcPts val="0"/>
              </a:spcBef>
              <a:spcAft>
                <a:spcPts val="0"/>
              </a:spcAft>
              <a:buSzPts val="1600"/>
              <a:buChar char="•"/>
            </a:pPr>
            <a:r>
              <a:rPr lang="en-US"/>
              <a:t>Lab 06 is due this Saturday</a:t>
            </a:r>
            <a:endParaRPr/>
          </a:p>
          <a:p>
            <a:pPr indent="-68263" lvl="0" marL="169863" rtl="0" algn="l">
              <a:spcBef>
                <a:spcPts val="0"/>
              </a:spcBef>
              <a:spcAft>
                <a:spcPts val="0"/>
              </a:spcAft>
              <a:buSzPts val="1600"/>
              <a:buNone/>
            </a:pPr>
            <a:r>
              <a:t/>
            </a:r>
            <a:endParaRPr/>
          </a:p>
        </p:txBody>
      </p:sp>
      <p:sp>
        <p:nvSpPr>
          <p:cNvPr id="83" name="Google Shape;83;p8"/>
          <p:cNvSpPr txBox="1"/>
          <p:nvPr>
            <p:ph idx="2" type="body"/>
          </p:nvPr>
        </p:nvSpPr>
        <p:spPr>
          <a:xfrm>
            <a:off x="4648200" y="1600200"/>
            <a:ext cx="3352800" cy="1524000"/>
          </a:xfrm>
          <a:prstGeom prst="rect">
            <a:avLst/>
          </a:prstGeom>
          <a:noFill/>
          <a:ln>
            <a:noFill/>
          </a:ln>
        </p:spPr>
        <p:txBody>
          <a:bodyPr anchorCtr="0" anchor="t" bIns="45700" lIns="91425" spcFirstLastPara="1" rIns="91425" wrap="square" tIns="45700">
            <a:noAutofit/>
          </a:bodyPr>
          <a:lstStyle/>
          <a:p>
            <a:pPr indent="-169863" lvl="0" marL="169863" rtl="0" algn="l">
              <a:spcBef>
                <a:spcPts val="0"/>
              </a:spcBef>
              <a:spcAft>
                <a:spcPts val="0"/>
              </a:spcAft>
              <a:buSzPts val="1600"/>
              <a:buChar char="•"/>
            </a:pPr>
            <a:r>
              <a:rPr lang="en-US"/>
              <a:t>Review the solution to Lab 05</a:t>
            </a:r>
            <a:endParaRPr/>
          </a:p>
          <a:p>
            <a:pPr indent="-169863" lvl="0" marL="169863" rtl="0" algn="l">
              <a:spcBef>
                <a:spcPts val="0"/>
              </a:spcBef>
              <a:spcAft>
                <a:spcPts val="0"/>
              </a:spcAft>
              <a:buSzPts val="1600"/>
              <a:buChar char="•"/>
            </a:pPr>
            <a:r>
              <a:rPr lang="en-US"/>
              <a:t>Answer questions about the reading</a:t>
            </a:r>
            <a:endParaRPr/>
          </a:p>
          <a:p>
            <a:pPr indent="-169863" lvl="0" marL="169863" rtl="0" algn="l">
              <a:spcBef>
                <a:spcPts val="0"/>
              </a:spcBef>
              <a:spcAft>
                <a:spcPts val="0"/>
              </a:spcAft>
              <a:buSzPts val="1600"/>
              <a:buChar char="•"/>
            </a:pPr>
            <a:r>
              <a:rPr lang="en-US"/>
              <a:t>Go through the reading quiz</a:t>
            </a:r>
            <a:endParaRPr/>
          </a:p>
          <a:p>
            <a:pPr indent="-169863" lvl="0" marL="169863" rtl="0" algn="l">
              <a:spcBef>
                <a:spcPts val="0"/>
              </a:spcBef>
              <a:spcAft>
                <a:spcPts val="0"/>
              </a:spcAft>
              <a:buSzPts val="1600"/>
              <a:buChar char="•"/>
            </a:pPr>
            <a:r>
              <a:rPr lang="en-US"/>
              <a:t>Answer questions about Lab 06</a:t>
            </a:r>
            <a:endParaRPr/>
          </a:p>
          <a:p>
            <a:pPr indent="-169863" lvl="0" marL="169863" rtl="0" algn="l">
              <a:spcBef>
                <a:spcPts val="0"/>
              </a:spcBef>
              <a:spcAft>
                <a:spcPts val="0"/>
              </a:spcAft>
              <a:buSzPts val="1600"/>
              <a:buChar char="•"/>
            </a:pPr>
            <a:r>
              <a:rPr lang="en-US"/>
              <a:t>Work through some problems</a:t>
            </a:r>
            <a:endParaRPr/>
          </a:p>
          <a:p>
            <a:pPr indent="-68263" lvl="0" marL="169863" rtl="0" algn="l">
              <a:spcBef>
                <a:spcPts val="0"/>
              </a:spcBef>
              <a:spcAft>
                <a:spcPts val="0"/>
              </a:spcAft>
              <a:buSzPts val="1600"/>
              <a:buNone/>
            </a:pPr>
            <a:r>
              <a:t/>
            </a:r>
            <a:endParaRPr/>
          </a:p>
        </p:txBody>
      </p:sp>
      <p:sp>
        <p:nvSpPr>
          <p:cNvPr id="84" name="Google Shape;84;p8"/>
          <p:cNvSpPr txBox="1"/>
          <p:nvPr/>
        </p:nvSpPr>
        <p:spPr>
          <a:xfrm>
            <a:off x="0" y="6450676"/>
            <a:ext cx="85344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900" u="sng" cap="none" strike="noStrike">
                <a:solidFill>
                  <a:schemeClr val="lt1"/>
                </a:solidFill>
                <a:latin typeface="Arial"/>
                <a:ea typeface="Arial"/>
                <a:cs typeface="Arial"/>
                <a:sym typeface="Arial"/>
                <a:hlinkClick r:id="rId3">
                  <a:extLst>
                    <a:ext uri="{A12FA001-AC4F-418D-AE19-62706E023703}">
                      <ahyp:hlinkClr val="tx"/>
                    </a:ext>
                  </a:extLst>
                </a:hlinkClick>
              </a:rPr>
              <a:t>D&amp;C 107:99</a:t>
            </a:r>
            <a:endParaRPr b="0" i="0" sz="9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rPr b="0" i="0" lang="en-US" sz="900" u="sng" cap="none" strike="noStrike">
                <a:solidFill>
                  <a:schemeClr val="lt1"/>
                </a:solidFill>
                <a:latin typeface="Arial"/>
                <a:ea typeface="Arial"/>
                <a:cs typeface="Arial"/>
                <a:sym typeface="Arial"/>
                <a:hlinkClick r:id="rId4">
                  <a:extLst>
                    <a:ext uri="{A12FA001-AC4F-418D-AE19-62706E023703}">
                      <ahyp:hlinkClr val="tx"/>
                    </a:ext>
                  </a:extLst>
                </a:hlinkClick>
              </a:rPr>
              <a:t>D&amp;C 38:23</a:t>
            </a:r>
            <a:endParaRPr b="0" i="0" sz="9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t/>
            </a:r>
            <a:endParaRPr b="0" i="0" sz="9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txBox="1"/>
          <p:nvPr>
            <p:ph idx="1" type="body"/>
          </p:nvPr>
        </p:nvSpPr>
        <p:spPr>
          <a:xfrm>
            <a:off x="304800" y="1143000"/>
            <a:ext cx="7467600" cy="3352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Efficiency refers to the time, effort, or money required to obtain a measurement.</a:t>
            </a:r>
            <a:endParaRPr/>
          </a:p>
          <a:p>
            <a:pPr indent="-285750" lvl="1" marL="742950" rtl="0" algn="l">
              <a:spcBef>
                <a:spcPts val="400"/>
              </a:spcBef>
              <a:spcAft>
                <a:spcPts val="0"/>
              </a:spcAft>
              <a:buSzPts val="2000"/>
              <a:buChar char="•"/>
            </a:pPr>
            <a:r>
              <a:rPr lang="en-US"/>
              <a:t>Do not describe in two words what can be expressed with one. It is tempting to go with the first test case you come up with. However, it is worthwhile to spend a moment or two honing the test case, reducing unnecessary steps and simplifying things whenever possible. What started as a convoluted and niche case may turn into something mainstream if you refine it enough</a:t>
            </a:r>
            <a:endParaRPr/>
          </a:p>
          <a:p>
            <a:pPr indent="-285750" lvl="1" marL="742950" rtl="0" algn="l">
              <a:spcBef>
                <a:spcPts val="400"/>
              </a:spcBef>
              <a:spcAft>
                <a:spcPts val="0"/>
              </a:spcAft>
              <a:buSzPts val="2000"/>
              <a:buChar char="•"/>
            </a:pPr>
            <a:r>
              <a:rPr lang="en-US"/>
              <a:t>While it is acceptable to have a few manual tests in your list of test cases, it is better if everything is automated</a:t>
            </a:r>
            <a:endParaRPr/>
          </a:p>
          <a:p>
            <a:pPr indent="-152400" lvl="2" marL="1143000" rtl="0" algn="l">
              <a:spcBef>
                <a:spcPts val="320"/>
              </a:spcBef>
              <a:spcAft>
                <a:spcPts val="0"/>
              </a:spcAft>
              <a:buClr>
                <a:srgbClr val="1D2D46"/>
              </a:buClr>
              <a:buSzPts val="1200"/>
              <a:buFont typeface="Calibri"/>
              <a:buNone/>
            </a:pPr>
            <a:r>
              <a:t/>
            </a:r>
            <a:endParaRPr/>
          </a:p>
        </p:txBody>
      </p:sp>
      <p:sp>
        <p:nvSpPr>
          <p:cNvPr id="186" name="Google Shape;186;p1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87" name="Google Shape;187;p17"/>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Meta-Metric: Efficiency</a:t>
            </a:r>
            <a:endParaRPr/>
          </a:p>
        </p:txBody>
      </p:sp>
      <p:sp>
        <p:nvSpPr>
          <p:cNvPr id="188" name="Google Shape;188;p17"/>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89" name="Google Shape;189;p17">
            <a:hlinkClick action="ppaction://hlinksldjump" r:id="rId3"/>
          </p:cNvPr>
          <p:cNvSpPr/>
          <p:nvPr/>
        </p:nvSpPr>
        <p:spPr>
          <a:xfrm>
            <a:off x="8001000" y="1126067"/>
            <a:ext cx="1066800" cy="560880"/>
          </a:xfrm>
          <a:custGeom>
            <a:rect b="b" l="l" r="r" t="t"/>
            <a:pathLst>
              <a:path extrusionOk="0" h="560880" w="5654040">
                <a:moveTo>
                  <a:pt x="0" y="93482"/>
                </a:moveTo>
                <a:cubicBezTo>
                  <a:pt x="0" y="41853"/>
                  <a:pt x="41853" y="0"/>
                  <a:pt x="93482" y="0"/>
                </a:cubicBezTo>
                <a:lnTo>
                  <a:pt x="5560558" y="0"/>
                </a:lnTo>
                <a:cubicBezTo>
                  <a:pt x="5612187" y="0"/>
                  <a:pt x="5654040" y="41853"/>
                  <a:pt x="5654040" y="93482"/>
                </a:cubicBezTo>
                <a:lnTo>
                  <a:pt x="5654040" y="467398"/>
                </a:lnTo>
                <a:cubicBezTo>
                  <a:pt x="5654040" y="519027"/>
                  <a:pt x="5612187" y="560880"/>
                  <a:pt x="5560558" y="560880"/>
                </a:cubicBezTo>
                <a:lnTo>
                  <a:pt x="93482" y="560880"/>
                </a:lnTo>
                <a:cubicBezTo>
                  <a:pt x="41853" y="560880"/>
                  <a:pt x="0" y="519027"/>
                  <a:pt x="0" y="467398"/>
                </a:cubicBezTo>
                <a:lnTo>
                  <a:pt x="0" y="93482"/>
                </a:lnTo>
                <a:close/>
              </a:path>
            </a:pathLst>
          </a:custGeom>
          <a:solidFill>
            <a:srgbClr val="74A8DF"/>
          </a:solidFill>
          <a:ln cap="flat" cmpd="sng" w="42500">
            <a:solidFill>
              <a:schemeClr val="lt1"/>
            </a:solidFill>
            <a:prstDash val="solid"/>
            <a:round/>
            <a:headEnd len="sm" w="sm" type="none"/>
            <a:tailEnd len="sm" w="sm" type="none"/>
          </a:ln>
        </p:spPr>
        <p:txBody>
          <a:bodyPr anchorCtr="0" anchor="ctr" bIns="27375" lIns="91425" spcFirstLastPara="1" rIns="91425" wrap="square" tIns="27375">
            <a:noAutofit/>
          </a:bodyPr>
          <a:lstStyle/>
          <a:p>
            <a:pPr indent="0" lvl="0" marL="0" marR="0" rtl="0" algn="ctr">
              <a:lnSpc>
                <a:spcPct val="90000"/>
              </a:lnSpc>
              <a:spcBef>
                <a:spcPts val="0"/>
              </a:spcBef>
              <a:spcAft>
                <a:spcPts val="0"/>
              </a:spcAft>
              <a:buNone/>
            </a:pPr>
            <a:r>
              <a:rPr lang="en-US" sz="1700">
                <a:solidFill>
                  <a:schemeClr val="lt1"/>
                </a:solidFill>
                <a:latin typeface="Arial"/>
                <a:ea typeface="Arial"/>
                <a:cs typeface="Arial"/>
                <a:sym typeface="Arial"/>
              </a:rPr>
              <a:t>Validity</a:t>
            </a:r>
            <a:endParaRPr/>
          </a:p>
        </p:txBody>
      </p:sp>
      <p:sp>
        <p:nvSpPr>
          <p:cNvPr id="190" name="Google Shape;190;p17">
            <a:hlinkClick action="ppaction://hlinksldjump" r:id="rId4"/>
          </p:cNvPr>
          <p:cNvSpPr/>
          <p:nvPr/>
        </p:nvSpPr>
        <p:spPr>
          <a:xfrm>
            <a:off x="7947788" y="2317075"/>
            <a:ext cx="1173213" cy="560880"/>
          </a:xfrm>
          <a:custGeom>
            <a:rect b="b" l="l" r="r" t="t"/>
            <a:pathLst>
              <a:path extrusionOk="0" h="560880" w="5654040">
                <a:moveTo>
                  <a:pt x="0" y="93482"/>
                </a:moveTo>
                <a:cubicBezTo>
                  <a:pt x="0" y="41853"/>
                  <a:pt x="41853" y="0"/>
                  <a:pt x="93482" y="0"/>
                </a:cubicBezTo>
                <a:lnTo>
                  <a:pt x="5560558" y="0"/>
                </a:lnTo>
                <a:cubicBezTo>
                  <a:pt x="5612187" y="0"/>
                  <a:pt x="5654040" y="41853"/>
                  <a:pt x="5654040" y="93482"/>
                </a:cubicBezTo>
                <a:lnTo>
                  <a:pt x="5654040" y="467398"/>
                </a:lnTo>
                <a:cubicBezTo>
                  <a:pt x="5654040" y="519027"/>
                  <a:pt x="5612187" y="560880"/>
                  <a:pt x="5560558" y="560880"/>
                </a:cubicBezTo>
                <a:lnTo>
                  <a:pt x="93482" y="560880"/>
                </a:lnTo>
                <a:cubicBezTo>
                  <a:pt x="41853" y="560880"/>
                  <a:pt x="0" y="519027"/>
                  <a:pt x="0" y="467398"/>
                </a:cubicBezTo>
                <a:lnTo>
                  <a:pt x="0" y="93482"/>
                </a:lnTo>
                <a:close/>
              </a:path>
            </a:pathLst>
          </a:custGeom>
          <a:solidFill>
            <a:srgbClr val="2D79CD"/>
          </a:solidFill>
          <a:ln cap="flat" cmpd="sng" w="42500">
            <a:solidFill>
              <a:schemeClr val="lt1"/>
            </a:solidFill>
            <a:prstDash val="solid"/>
            <a:round/>
            <a:headEnd len="sm" w="sm" type="none"/>
            <a:tailEnd len="sm" w="sm" type="none"/>
          </a:ln>
        </p:spPr>
        <p:txBody>
          <a:bodyPr anchorCtr="0" anchor="ctr" bIns="27375" lIns="91425" spcFirstLastPara="1" rIns="91425" wrap="square" tIns="27375">
            <a:noAutofit/>
          </a:bodyPr>
          <a:lstStyle/>
          <a:p>
            <a:pPr indent="0" lvl="0" marL="0" marR="0" rtl="0" algn="ctr">
              <a:lnSpc>
                <a:spcPct val="90000"/>
              </a:lnSpc>
              <a:spcBef>
                <a:spcPts val="0"/>
              </a:spcBef>
              <a:spcAft>
                <a:spcPts val="0"/>
              </a:spcAft>
              <a:buNone/>
            </a:pPr>
            <a:r>
              <a:rPr lang="en-US" sz="1700">
                <a:solidFill>
                  <a:schemeClr val="lt1"/>
                </a:solidFill>
                <a:latin typeface="Arial"/>
                <a:ea typeface="Arial"/>
                <a:cs typeface="Arial"/>
                <a:sym typeface="Arial"/>
              </a:rPr>
              <a:t>Reliability</a:t>
            </a:r>
            <a:endParaRPr/>
          </a:p>
        </p:txBody>
      </p:sp>
      <p:sp>
        <p:nvSpPr>
          <p:cNvPr id="191" name="Google Shape;191;p17">
            <a:hlinkClick action="ppaction://hlinksldjump" r:id="rId5"/>
          </p:cNvPr>
          <p:cNvSpPr/>
          <p:nvPr/>
        </p:nvSpPr>
        <p:spPr>
          <a:xfrm>
            <a:off x="7947787" y="3508075"/>
            <a:ext cx="1173213" cy="560880"/>
          </a:xfrm>
          <a:custGeom>
            <a:rect b="b" l="l" r="r" t="t"/>
            <a:pathLst>
              <a:path extrusionOk="0" h="560880" w="5654040">
                <a:moveTo>
                  <a:pt x="0" y="93482"/>
                </a:moveTo>
                <a:cubicBezTo>
                  <a:pt x="0" y="41853"/>
                  <a:pt x="41853" y="0"/>
                  <a:pt x="93482" y="0"/>
                </a:cubicBezTo>
                <a:lnTo>
                  <a:pt x="5560558" y="0"/>
                </a:lnTo>
                <a:cubicBezTo>
                  <a:pt x="5612187" y="0"/>
                  <a:pt x="5654040" y="41853"/>
                  <a:pt x="5654040" y="93482"/>
                </a:cubicBezTo>
                <a:lnTo>
                  <a:pt x="5654040" y="467398"/>
                </a:lnTo>
                <a:cubicBezTo>
                  <a:pt x="5654040" y="519027"/>
                  <a:pt x="5612187" y="560880"/>
                  <a:pt x="5560558" y="560880"/>
                </a:cubicBezTo>
                <a:lnTo>
                  <a:pt x="93482" y="560880"/>
                </a:lnTo>
                <a:cubicBezTo>
                  <a:pt x="41853" y="560880"/>
                  <a:pt x="0" y="519027"/>
                  <a:pt x="0" y="467398"/>
                </a:cubicBezTo>
                <a:lnTo>
                  <a:pt x="0" y="93482"/>
                </a:lnTo>
                <a:close/>
              </a:path>
            </a:pathLst>
          </a:custGeom>
          <a:solidFill>
            <a:srgbClr val="1D4E84"/>
          </a:solidFill>
          <a:ln cap="flat" cmpd="sng" w="42500">
            <a:solidFill>
              <a:schemeClr val="accent6"/>
            </a:solidFill>
            <a:prstDash val="solid"/>
            <a:round/>
            <a:headEnd len="sm" w="sm" type="none"/>
            <a:tailEnd len="sm" w="sm" type="none"/>
          </a:ln>
        </p:spPr>
        <p:txBody>
          <a:bodyPr anchorCtr="0" anchor="ctr" bIns="27375" lIns="91425" spcFirstLastPara="1" rIns="91425" wrap="square" tIns="27375">
            <a:noAutofit/>
          </a:bodyPr>
          <a:lstStyle/>
          <a:p>
            <a:pPr indent="0" lvl="0" marL="0" marR="0" rtl="0" algn="ctr">
              <a:lnSpc>
                <a:spcPct val="90000"/>
              </a:lnSpc>
              <a:spcBef>
                <a:spcPts val="0"/>
              </a:spcBef>
              <a:spcAft>
                <a:spcPts val="0"/>
              </a:spcAft>
              <a:buNone/>
            </a:pPr>
            <a:r>
              <a:rPr lang="en-US" sz="1700">
                <a:solidFill>
                  <a:schemeClr val="lt1"/>
                </a:solidFill>
                <a:latin typeface="Arial"/>
                <a:ea typeface="Arial"/>
                <a:cs typeface="Arial"/>
                <a:sym typeface="Arial"/>
              </a:rPr>
              <a:t>Efficiency</a:t>
            </a:r>
            <a:endParaRPr/>
          </a:p>
        </p:txBody>
      </p:sp>
      <p:graphicFrame>
        <p:nvGraphicFramePr>
          <p:cNvPr id="192" name="Google Shape;192;p17"/>
          <p:cNvGraphicFramePr/>
          <p:nvPr/>
        </p:nvGraphicFramePr>
        <p:xfrm>
          <a:off x="304800" y="5242560"/>
          <a:ext cx="3000000" cy="3000000"/>
        </p:xfrm>
        <a:graphic>
          <a:graphicData uri="http://schemas.openxmlformats.org/drawingml/2006/table">
            <a:tbl>
              <a:tblPr bandRow="1">
                <a:noFill/>
                <a:tableStyleId>{B1B63C06-7725-454B-9600-B439E1214B04}</a:tableStyleId>
              </a:tblPr>
              <a:tblGrid>
                <a:gridCol w="7364250"/>
              </a:tblGrid>
              <a:tr h="325125">
                <a:tc>
                  <a:txBody>
                    <a:bodyPr/>
                    <a:lstStyle/>
                    <a:p>
                      <a:pPr indent="0" lvl="0" marL="0" marR="0" rtl="0" algn="l">
                        <a:spcBef>
                          <a:spcPts val="0"/>
                        </a:spcBef>
                        <a:spcAft>
                          <a:spcPts val="0"/>
                        </a:spcAft>
                        <a:buNone/>
                      </a:pPr>
                      <a:r>
                        <a:rPr lang="en-US" sz="1700">
                          <a:solidFill>
                            <a:schemeClr val="dk1"/>
                          </a:solidFill>
                          <a:latin typeface="Calibri"/>
                          <a:ea typeface="Calibri"/>
                          <a:cs typeface="Calibri"/>
                          <a:sym typeface="Calibri"/>
                        </a:rPr>
                        <a:t>14.4 </a:t>
                      </a:r>
                      <a:r>
                        <a:rPr lang="en-US" sz="1800">
                          <a:solidFill>
                            <a:schemeClr val="dk1"/>
                          </a:solidFill>
                          <a:latin typeface="Calibri"/>
                          <a:ea typeface="Calibri"/>
                          <a:cs typeface="Calibri"/>
                          <a:sym typeface="Calibri"/>
                        </a:rPr>
                        <a:t>Reduce and simplify steps whenever possible</a:t>
                      </a:r>
                      <a:endParaRPr sz="1700"/>
                    </a:p>
                  </a:txBody>
                  <a:tcPr marT="45725" marB="45725" marR="91450" marL="91450"/>
                </a:tc>
              </a:tr>
              <a:tr h="325125">
                <a:tc>
                  <a:txBody>
                    <a:bodyPr/>
                    <a:lstStyle/>
                    <a:p>
                      <a:pPr indent="0" lvl="0" marL="0" marR="0" rtl="0" algn="l">
                        <a:spcBef>
                          <a:spcPts val="0"/>
                        </a:spcBef>
                        <a:spcAft>
                          <a:spcPts val="0"/>
                        </a:spcAft>
                        <a:buNone/>
                      </a:pPr>
                      <a:r>
                        <a:rPr lang="en-US" sz="1700"/>
                        <a:t>14.5 </a:t>
                      </a:r>
                      <a:r>
                        <a:rPr lang="en-US" sz="1800">
                          <a:solidFill>
                            <a:schemeClr val="dk1"/>
                          </a:solidFill>
                          <a:latin typeface="Calibri"/>
                          <a:ea typeface="Calibri"/>
                          <a:cs typeface="Calibri"/>
                          <a:sym typeface="Calibri"/>
                        </a:rPr>
                        <a:t>Automate whenever possible</a:t>
                      </a:r>
                      <a:endParaRPr sz="1700"/>
                    </a:p>
                  </a:txBody>
                  <a:tcPr marT="45725" marB="45725" marR="91450" marL="91450"/>
                </a:tc>
              </a:tr>
              <a:tr h="325125">
                <a:tc>
                  <a:txBody>
                    <a:bodyPr/>
                    <a:lstStyle/>
                    <a:p>
                      <a:pPr indent="0" lvl="0" marL="0" marR="0" rtl="0" algn="l">
                        <a:spcBef>
                          <a:spcPts val="0"/>
                        </a:spcBef>
                        <a:spcAft>
                          <a:spcPts val="0"/>
                        </a:spcAft>
                        <a:buNone/>
                      </a:pPr>
                      <a:r>
                        <a:rPr lang="en-US" sz="1700"/>
                        <a:t>14.6 Beware of false positives, false negatives, unhelpful logs, and verbose logs</a:t>
                      </a:r>
                      <a:endParaRPr/>
                    </a:p>
                  </a:txBody>
                  <a:tcPr marT="45725" marB="45725" marR="91450" marL="91450"/>
                </a:tc>
              </a:tr>
            </a:tbl>
          </a:graphicData>
        </a:graphic>
      </p:graphicFrame>
      <p:sp>
        <p:nvSpPr>
          <p:cNvPr id="193" name="Google Shape;193;p17"/>
          <p:cNvSpPr txBox="1"/>
          <p:nvPr/>
        </p:nvSpPr>
        <p:spPr>
          <a:xfrm>
            <a:off x="202778" y="4869356"/>
            <a:ext cx="1981200" cy="430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Best Practices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8"/>
          <p:cNvSpPr txBox="1"/>
          <p:nvPr>
            <p:ph idx="1" type="body"/>
          </p:nvPr>
        </p:nvSpPr>
        <p:spPr>
          <a:xfrm>
            <a:off x="304800" y="1143000"/>
            <a:ext cx="8534400" cy="53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A few ideas which may help you uncover test cases:</a:t>
            </a:r>
            <a:endParaRPr/>
          </a:p>
        </p:txBody>
      </p:sp>
      <p:sp>
        <p:nvSpPr>
          <p:cNvPr id="199" name="Google Shape;199;p18"/>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00" name="Google Shape;200;p18"/>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Techniques</a:t>
            </a:r>
            <a:endParaRPr/>
          </a:p>
        </p:txBody>
      </p:sp>
      <p:sp>
        <p:nvSpPr>
          <p:cNvPr id="201" name="Google Shape;201;p18"/>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02" name="Google Shape;202;p18">
            <a:hlinkClick action="ppaction://hlinksldjump" r:id="rId3"/>
          </p:cNvPr>
          <p:cNvSpPr/>
          <p:nvPr/>
        </p:nvSpPr>
        <p:spPr>
          <a:xfrm>
            <a:off x="504862" y="1829217"/>
            <a:ext cx="1504875" cy="902925"/>
          </a:xfrm>
          <a:custGeom>
            <a:rect b="b" l="l" r="r" t="t"/>
            <a:pathLst>
              <a:path extrusionOk="0" h="902925" w="1504875">
                <a:moveTo>
                  <a:pt x="0" y="0"/>
                </a:moveTo>
                <a:lnTo>
                  <a:pt x="1504875" y="0"/>
                </a:lnTo>
                <a:lnTo>
                  <a:pt x="1504875" y="902925"/>
                </a:lnTo>
                <a:lnTo>
                  <a:pt x="0" y="902925"/>
                </a:lnTo>
                <a:lnTo>
                  <a:pt x="0" y="0"/>
                </a:lnTo>
                <a:close/>
              </a:path>
            </a:pathLst>
          </a:custGeom>
          <a:gradFill>
            <a:gsLst>
              <a:gs pos="0">
                <a:srgbClr val="566D87"/>
              </a:gs>
              <a:gs pos="60000">
                <a:srgbClr val="7B9ABD"/>
              </a:gs>
              <a:gs pos="100000">
                <a:srgbClr val="84ACDC"/>
              </a:gs>
            </a:gsLst>
            <a:lin ang="16200000" scaled="0"/>
          </a:gradFill>
          <a:ln>
            <a:noFill/>
          </a:ln>
          <a:effectLst>
            <a:outerShdw blurRad="65500" rotWithShape="0" dir="5400000" dist="38100">
              <a:srgbClr val="000000">
                <a:alpha val="40000"/>
              </a:srgbClr>
            </a:outerShdw>
          </a:effectLst>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None/>
            </a:pPr>
            <a:r>
              <a:rPr lang="en-US" sz="1700">
                <a:solidFill>
                  <a:schemeClr val="lt1"/>
                </a:solidFill>
                <a:latin typeface="Arial"/>
                <a:ea typeface="Arial"/>
                <a:cs typeface="Arial"/>
                <a:sym typeface="Arial"/>
              </a:rPr>
              <a:t>Requirements</a:t>
            </a:r>
            <a:endParaRPr sz="1700"/>
          </a:p>
        </p:txBody>
      </p:sp>
      <p:sp>
        <p:nvSpPr>
          <p:cNvPr id="203" name="Google Shape;203;p18">
            <a:hlinkClick action="ppaction://hlinksldjump" r:id="rId4"/>
          </p:cNvPr>
          <p:cNvSpPr/>
          <p:nvPr/>
        </p:nvSpPr>
        <p:spPr>
          <a:xfrm>
            <a:off x="504862" y="2882630"/>
            <a:ext cx="1504875" cy="902925"/>
          </a:xfrm>
          <a:custGeom>
            <a:rect b="b" l="l" r="r" t="t"/>
            <a:pathLst>
              <a:path extrusionOk="0" h="902925" w="1504875">
                <a:moveTo>
                  <a:pt x="0" y="0"/>
                </a:moveTo>
                <a:lnTo>
                  <a:pt x="1504875" y="0"/>
                </a:lnTo>
                <a:lnTo>
                  <a:pt x="1504875" y="902925"/>
                </a:lnTo>
                <a:lnTo>
                  <a:pt x="0" y="902925"/>
                </a:lnTo>
                <a:lnTo>
                  <a:pt x="0" y="0"/>
                </a:lnTo>
                <a:close/>
              </a:path>
            </a:pathLst>
          </a:custGeom>
          <a:gradFill>
            <a:gsLst>
              <a:gs pos="0">
                <a:srgbClr val="63758E"/>
              </a:gs>
              <a:gs pos="60000">
                <a:srgbClr val="8CA7C8"/>
              </a:gs>
              <a:gs pos="100000">
                <a:srgbClr val="92B5E4"/>
              </a:gs>
            </a:gsLst>
            <a:lin ang="16200000" scaled="0"/>
          </a:gradFill>
          <a:ln>
            <a:noFill/>
          </a:ln>
          <a:effectLst>
            <a:outerShdw blurRad="65500" rotWithShape="0" dir="5400000" dist="38100">
              <a:srgbClr val="000000">
                <a:alpha val="40000"/>
              </a:srgbClr>
            </a:outerShdw>
          </a:effectLst>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None/>
            </a:pPr>
            <a:r>
              <a:rPr lang="en-US" sz="1900">
                <a:solidFill>
                  <a:schemeClr val="lt1"/>
                </a:solidFill>
                <a:latin typeface="Arial"/>
                <a:ea typeface="Arial"/>
                <a:cs typeface="Arial"/>
                <a:sym typeface="Arial"/>
              </a:rPr>
              <a:t>Scenarios</a:t>
            </a:r>
            <a:endParaRPr/>
          </a:p>
        </p:txBody>
      </p:sp>
      <p:sp>
        <p:nvSpPr>
          <p:cNvPr id="204" name="Google Shape;204;p18">
            <a:hlinkClick action="ppaction://hlinksldjump" r:id="rId5"/>
          </p:cNvPr>
          <p:cNvSpPr/>
          <p:nvPr/>
        </p:nvSpPr>
        <p:spPr>
          <a:xfrm>
            <a:off x="504862" y="3936043"/>
            <a:ext cx="1504875" cy="902925"/>
          </a:xfrm>
          <a:custGeom>
            <a:rect b="b" l="l" r="r" t="t"/>
            <a:pathLst>
              <a:path extrusionOk="0" h="902925" w="1504875">
                <a:moveTo>
                  <a:pt x="0" y="0"/>
                </a:moveTo>
                <a:lnTo>
                  <a:pt x="1504875" y="0"/>
                </a:lnTo>
                <a:lnTo>
                  <a:pt x="1504875" y="902925"/>
                </a:lnTo>
                <a:lnTo>
                  <a:pt x="0" y="902925"/>
                </a:lnTo>
                <a:lnTo>
                  <a:pt x="0" y="0"/>
                </a:lnTo>
                <a:close/>
              </a:path>
            </a:pathLst>
          </a:custGeom>
          <a:gradFill>
            <a:gsLst>
              <a:gs pos="0">
                <a:srgbClr val="708195"/>
              </a:gs>
              <a:gs pos="60000">
                <a:srgbClr val="9FB4D2"/>
              </a:gs>
              <a:gs pos="100000">
                <a:srgbClr val="A3C1EB"/>
              </a:gs>
            </a:gsLst>
            <a:lin ang="16200000" scaled="0"/>
          </a:gradFill>
          <a:ln>
            <a:noFill/>
          </a:ln>
          <a:effectLst>
            <a:outerShdw blurRad="65500" rotWithShape="0" dir="5400000" dist="38100">
              <a:srgbClr val="000000">
                <a:alpha val="40000"/>
              </a:srgbClr>
            </a:outerShdw>
          </a:effectLst>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None/>
            </a:pPr>
            <a:r>
              <a:rPr lang="en-US" sz="1900">
                <a:solidFill>
                  <a:schemeClr val="lt1"/>
                </a:solidFill>
                <a:latin typeface="Arial"/>
                <a:ea typeface="Arial"/>
                <a:cs typeface="Arial"/>
                <a:sym typeface="Arial"/>
              </a:rPr>
              <a:t>Errors</a:t>
            </a:r>
            <a:endParaRPr/>
          </a:p>
        </p:txBody>
      </p:sp>
      <p:sp>
        <p:nvSpPr>
          <p:cNvPr id="205" name="Google Shape;205;p18">
            <a:hlinkClick action="ppaction://hlinksldjump" r:id="rId6"/>
          </p:cNvPr>
          <p:cNvSpPr/>
          <p:nvPr/>
        </p:nvSpPr>
        <p:spPr>
          <a:xfrm>
            <a:off x="504862" y="4989456"/>
            <a:ext cx="1504875" cy="902925"/>
          </a:xfrm>
          <a:custGeom>
            <a:rect b="b" l="l" r="r" t="t"/>
            <a:pathLst>
              <a:path extrusionOk="0" h="902925" w="1504875">
                <a:moveTo>
                  <a:pt x="0" y="0"/>
                </a:moveTo>
                <a:lnTo>
                  <a:pt x="1504875" y="0"/>
                </a:lnTo>
                <a:lnTo>
                  <a:pt x="1504875" y="902925"/>
                </a:lnTo>
                <a:lnTo>
                  <a:pt x="0" y="902925"/>
                </a:lnTo>
                <a:lnTo>
                  <a:pt x="0" y="0"/>
                </a:lnTo>
                <a:close/>
              </a:path>
            </a:pathLst>
          </a:custGeom>
          <a:gradFill>
            <a:gsLst>
              <a:gs pos="0">
                <a:srgbClr val="7E8A9D"/>
              </a:gs>
              <a:gs pos="60000">
                <a:srgbClr val="B2C4DC"/>
              </a:gs>
              <a:gs pos="100000">
                <a:srgbClr val="B6CFF1"/>
              </a:gs>
            </a:gsLst>
            <a:lin ang="16200000" scaled="0"/>
          </a:gradFill>
          <a:ln>
            <a:noFill/>
          </a:ln>
          <a:effectLst>
            <a:outerShdw blurRad="65500" rotWithShape="0" dir="5400000" dist="38100">
              <a:srgbClr val="000000">
                <a:alpha val="40000"/>
              </a:srgbClr>
            </a:outerShdw>
          </a:effectLst>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None/>
            </a:pPr>
            <a:r>
              <a:rPr lang="en-US" sz="1900">
                <a:solidFill>
                  <a:schemeClr val="lt1"/>
                </a:solidFill>
                <a:latin typeface="Arial"/>
                <a:ea typeface="Arial"/>
                <a:cs typeface="Arial"/>
                <a:sym typeface="Arial"/>
              </a:rPr>
              <a:t>Boundaries</a:t>
            </a:r>
            <a:endParaRPr/>
          </a:p>
        </p:txBody>
      </p:sp>
      <p:sp>
        <p:nvSpPr>
          <p:cNvPr id="206" name="Google Shape;206;p18"/>
          <p:cNvSpPr txBox="1"/>
          <p:nvPr/>
        </p:nvSpPr>
        <p:spPr>
          <a:xfrm>
            <a:off x="2057400" y="1961213"/>
            <a:ext cx="6781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Requirements are so useful in the test case generation process that it is usually worthwhile to write them if none exist</a:t>
            </a:r>
            <a:endParaRPr/>
          </a:p>
        </p:txBody>
      </p:sp>
      <p:sp>
        <p:nvSpPr>
          <p:cNvPr id="207" name="Google Shape;207;p18"/>
          <p:cNvSpPr txBox="1"/>
          <p:nvPr/>
        </p:nvSpPr>
        <p:spPr>
          <a:xfrm>
            <a:off x="2074333" y="2875169"/>
            <a:ext cx="6781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Some user needs are best captured with scenarios or use-cases. These are simple stories or descriptions of how the user interacts with the system.</a:t>
            </a:r>
            <a:endParaRPr/>
          </a:p>
        </p:txBody>
      </p:sp>
      <p:sp>
        <p:nvSpPr>
          <p:cNvPr id="208" name="Google Shape;208;p18"/>
          <p:cNvSpPr txBox="1"/>
          <p:nvPr/>
        </p:nvSpPr>
        <p:spPr>
          <a:xfrm>
            <a:off x="2084559" y="4183179"/>
            <a:ext cx="6781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Every error condition should get at least one test case</a:t>
            </a:r>
            <a:endParaRPr/>
          </a:p>
        </p:txBody>
      </p:sp>
      <p:sp>
        <p:nvSpPr>
          <p:cNvPr id="209" name="Google Shape;209;p18"/>
          <p:cNvSpPr txBox="1"/>
          <p:nvPr/>
        </p:nvSpPr>
        <p:spPr>
          <a:xfrm>
            <a:off x="2084559" y="4997268"/>
            <a:ext cx="6781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Boundary conditions are those locations on the edge between equivalence classes. To properly test boundary conditions, we want to test just above each condition, the condition itself, and just below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idx="1" type="body"/>
          </p:nvPr>
        </p:nvSpPr>
        <p:spPr>
          <a:xfrm>
            <a:off x="304800" y="1143000"/>
            <a:ext cx="7467600" cy="7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Requirements are so useful in the test case generation process that it is usually worthwhile to write them if none exist.</a:t>
            </a:r>
            <a:endParaRPr/>
          </a:p>
        </p:txBody>
      </p:sp>
      <p:sp>
        <p:nvSpPr>
          <p:cNvPr id="215" name="Google Shape;215;p1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16" name="Google Shape;216;p19"/>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Techniques: Requirements</a:t>
            </a:r>
            <a:endParaRPr/>
          </a:p>
        </p:txBody>
      </p:sp>
      <p:sp>
        <p:nvSpPr>
          <p:cNvPr id="217" name="Google Shape;217;p19"/>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18" name="Google Shape;218;p19">
            <a:hlinkClick action="ppaction://hlinksldjump" r:id="rId3"/>
          </p:cNvPr>
          <p:cNvSpPr/>
          <p:nvPr/>
        </p:nvSpPr>
        <p:spPr>
          <a:xfrm>
            <a:off x="7951100" y="989650"/>
            <a:ext cx="1147467" cy="422117"/>
          </a:xfrm>
          <a:custGeom>
            <a:rect b="b" l="l" r="r" t="t"/>
            <a:pathLst>
              <a:path extrusionOk="0" h="902925" w="1504875">
                <a:moveTo>
                  <a:pt x="0" y="0"/>
                </a:moveTo>
                <a:lnTo>
                  <a:pt x="1504875" y="0"/>
                </a:lnTo>
                <a:lnTo>
                  <a:pt x="1504875" y="902925"/>
                </a:lnTo>
                <a:lnTo>
                  <a:pt x="0" y="902925"/>
                </a:lnTo>
                <a:lnTo>
                  <a:pt x="0" y="0"/>
                </a:lnTo>
                <a:close/>
              </a:path>
            </a:pathLst>
          </a:custGeom>
          <a:gradFill>
            <a:gsLst>
              <a:gs pos="0">
                <a:srgbClr val="566D87"/>
              </a:gs>
              <a:gs pos="60000">
                <a:srgbClr val="7B9ABD"/>
              </a:gs>
              <a:gs pos="100000">
                <a:srgbClr val="84ACDC"/>
              </a:gs>
            </a:gsLst>
            <a:lin ang="16200000" scaled="0"/>
          </a:gradFill>
          <a:ln cap="flat" cmpd="sng" w="38100">
            <a:solidFill>
              <a:schemeClr val="accent6"/>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None/>
            </a:pPr>
            <a:r>
              <a:rPr lang="en-US" sz="1200">
                <a:solidFill>
                  <a:schemeClr val="lt1"/>
                </a:solidFill>
                <a:latin typeface="Arial"/>
                <a:ea typeface="Arial"/>
                <a:cs typeface="Arial"/>
                <a:sym typeface="Arial"/>
              </a:rPr>
              <a:t>Requirements</a:t>
            </a:r>
            <a:endParaRPr/>
          </a:p>
        </p:txBody>
      </p:sp>
      <p:sp>
        <p:nvSpPr>
          <p:cNvPr id="219" name="Google Shape;219;p19">
            <a:hlinkClick action="ppaction://hlinksldjump" r:id="rId4"/>
          </p:cNvPr>
          <p:cNvSpPr/>
          <p:nvPr/>
        </p:nvSpPr>
        <p:spPr>
          <a:xfrm>
            <a:off x="8001000" y="2044013"/>
            <a:ext cx="1047675" cy="421161"/>
          </a:xfrm>
          <a:custGeom>
            <a:rect b="b" l="l" r="r" t="t"/>
            <a:pathLst>
              <a:path extrusionOk="0" h="902925" w="1504875">
                <a:moveTo>
                  <a:pt x="0" y="0"/>
                </a:moveTo>
                <a:lnTo>
                  <a:pt x="1504875" y="0"/>
                </a:lnTo>
                <a:lnTo>
                  <a:pt x="1504875" y="902925"/>
                </a:lnTo>
                <a:lnTo>
                  <a:pt x="0" y="902925"/>
                </a:lnTo>
                <a:lnTo>
                  <a:pt x="0" y="0"/>
                </a:lnTo>
                <a:close/>
              </a:path>
            </a:pathLst>
          </a:custGeom>
          <a:gradFill>
            <a:gsLst>
              <a:gs pos="0">
                <a:srgbClr val="63758E"/>
              </a:gs>
              <a:gs pos="60000">
                <a:srgbClr val="8CA7C8"/>
              </a:gs>
              <a:gs pos="100000">
                <a:srgbClr val="92B5E4"/>
              </a:gs>
            </a:gsLst>
            <a:lin ang="16200000" scaled="0"/>
          </a:gradFill>
          <a:ln>
            <a:noFill/>
          </a:ln>
          <a:effectLst>
            <a:outerShdw blurRad="65500" rotWithShape="0" dir="5400000" dist="38100">
              <a:srgbClr val="000000">
                <a:alpha val="40000"/>
              </a:srgbClr>
            </a:outerShdw>
          </a:effectLst>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None/>
            </a:pPr>
            <a:r>
              <a:rPr lang="en-US" sz="1200">
                <a:solidFill>
                  <a:schemeClr val="lt1"/>
                </a:solidFill>
                <a:latin typeface="Arial"/>
                <a:ea typeface="Arial"/>
                <a:cs typeface="Arial"/>
                <a:sym typeface="Arial"/>
              </a:rPr>
              <a:t>Scenarios</a:t>
            </a:r>
            <a:endParaRPr/>
          </a:p>
        </p:txBody>
      </p:sp>
      <p:sp>
        <p:nvSpPr>
          <p:cNvPr id="220" name="Google Shape;220;p19">
            <a:hlinkClick action="ppaction://hlinksldjump" r:id="rId5"/>
          </p:cNvPr>
          <p:cNvSpPr/>
          <p:nvPr/>
        </p:nvSpPr>
        <p:spPr>
          <a:xfrm>
            <a:off x="8001000" y="3097426"/>
            <a:ext cx="1047675" cy="421161"/>
          </a:xfrm>
          <a:custGeom>
            <a:rect b="b" l="l" r="r" t="t"/>
            <a:pathLst>
              <a:path extrusionOk="0" h="902925" w="1504875">
                <a:moveTo>
                  <a:pt x="0" y="0"/>
                </a:moveTo>
                <a:lnTo>
                  <a:pt x="1504875" y="0"/>
                </a:lnTo>
                <a:lnTo>
                  <a:pt x="1504875" y="902925"/>
                </a:lnTo>
                <a:lnTo>
                  <a:pt x="0" y="902925"/>
                </a:lnTo>
                <a:lnTo>
                  <a:pt x="0" y="0"/>
                </a:lnTo>
                <a:close/>
              </a:path>
            </a:pathLst>
          </a:custGeom>
          <a:gradFill>
            <a:gsLst>
              <a:gs pos="0">
                <a:srgbClr val="708195"/>
              </a:gs>
              <a:gs pos="60000">
                <a:srgbClr val="9FB4D2"/>
              </a:gs>
              <a:gs pos="100000">
                <a:srgbClr val="A3C1EB"/>
              </a:gs>
            </a:gsLst>
            <a:lin ang="16200000" scaled="0"/>
          </a:gradFill>
          <a:ln>
            <a:noFill/>
          </a:ln>
          <a:effectLst>
            <a:outerShdw blurRad="65500" rotWithShape="0" dir="5400000" dist="38100">
              <a:srgbClr val="000000">
                <a:alpha val="40000"/>
              </a:srgbClr>
            </a:outerShdw>
          </a:effectLst>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None/>
            </a:pPr>
            <a:r>
              <a:rPr lang="en-US" sz="1200">
                <a:solidFill>
                  <a:schemeClr val="lt1"/>
                </a:solidFill>
                <a:latin typeface="Arial"/>
                <a:ea typeface="Arial"/>
                <a:cs typeface="Arial"/>
                <a:sym typeface="Arial"/>
              </a:rPr>
              <a:t>Errors</a:t>
            </a:r>
            <a:endParaRPr/>
          </a:p>
        </p:txBody>
      </p:sp>
      <p:sp>
        <p:nvSpPr>
          <p:cNvPr id="221" name="Google Shape;221;p19">
            <a:hlinkClick action="ppaction://hlinksldjump" r:id="rId6"/>
          </p:cNvPr>
          <p:cNvSpPr/>
          <p:nvPr/>
        </p:nvSpPr>
        <p:spPr>
          <a:xfrm>
            <a:off x="8001000" y="4150839"/>
            <a:ext cx="1047675" cy="421161"/>
          </a:xfrm>
          <a:custGeom>
            <a:rect b="b" l="l" r="r" t="t"/>
            <a:pathLst>
              <a:path extrusionOk="0" h="902925" w="1504875">
                <a:moveTo>
                  <a:pt x="0" y="0"/>
                </a:moveTo>
                <a:lnTo>
                  <a:pt x="1504875" y="0"/>
                </a:lnTo>
                <a:lnTo>
                  <a:pt x="1504875" y="902925"/>
                </a:lnTo>
                <a:lnTo>
                  <a:pt x="0" y="902925"/>
                </a:lnTo>
                <a:lnTo>
                  <a:pt x="0" y="0"/>
                </a:lnTo>
                <a:close/>
              </a:path>
            </a:pathLst>
          </a:custGeom>
          <a:gradFill>
            <a:gsLst>
              <a:gs pos="0">
                <a:srgbClr val="7E8A9D"/>
              </a:gs>
              <a:gs pos="60000">
                <a:srgbClr val="B2C4DC"/>
              </a:gs>
              <a:gs pos="100000">
                <a:srgbClr val="B6CFF1"/>
              </a:gs>
            </a:gsLst>
            <a:lin ang="16200000" scaled="0"/>
          </a:gradFill>
          <a:ln>
            <a:noFill/>
          </a:ln>
          <a:effectLst>
            <a:outerShdw blurRad="65500" rotWithShape="0" dir="5400000" dist="38100">
              <a:srgbClr val="000000">
                <a:alpha val="40000"/>
              </a:srgbClr>
            </a:outerShdw>
          </a:effectLst>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None/>
            </a:pPr>
            <a:r>
              <a:rPr lang="en-US" sz="1200">
                <a:solidFill>
                  <a:schemeClr val="lt1"/>
                </a:solidFill>
                <a:latin typeface="Arial"/>
                <a:ea typeface="Arial"/>
                <a:cs typeface="Arial"/>
                <a:sym typeface="Arial"/>
              </a:rPr>
              <a:t>Boundaries</a:t>
            </a:r>
            <a:endParaRPr/>
          </a:p>
        </p:txBody>
      </p:sp>
      <p:sp>
        <p:nvSpPr>
          <p:cNvPr id="222" name="Google Shape;222;p19"/>
          <p:cNvSpPr txBox="1"/>
          <p:nvPr/>
        </p:nvSpPr>
        <p:spPr>
          <a:xfrm>
            <a:off x="228600" y="2384811"/>
            <a:ext cx="1818996" cy="5109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b="1" lang="en-US" sz="2000">
                <a:solidFill>
                  <a:srgbClr val="1D2D46"/>
                </a:solidFill>
                <a:latin typeface="Calibri"/>
                <a:ea typeface="Calibri"/>
                <a:cs typeface="Calibri"/>
                <a:sym typeface="Calibri"/>
              </a:rPr>
              <a:t>Requirements:</a:t>
            </a:r>
            <a:endParaRPr/>
          </a:p>
        </p:txBody>
      </p:sp>
      <p:graphicFrame>
        <p:nvGraphicFramePr>
          <p:cNvPr id="223" name="Google Shape;223;p19"/>
          <p:cNvGraphicFramePr/>
          <p:nvPr/>
        </p:nvGraphicFramePr>
        <p:xfrm>
          <a:off x="747963" y="2836100"/>
          <a:ext cx="3000000" cy="3000000"/>
        </p:xfrm>
        <a:graphic>
          <a:graphicData uri="http://schemas.openxmlformats.org/drawingml/2006/table">
            <a:tbl>
              <a:tblPr bandRow="1">
                <a:noFill/>
                <a:tableStyleId>{D45D1BB8-E3A8-4288-91CA-A214A10B6002}</a:tableStyleId>
              </a:tblPr>
              <a:tblGrid>
                <a:gridCol w="7010400"/>
              </a:tblGrid>
              <a:tr h="203200">
                <a:tc>
                  <a:txBody>
                    <a:bodyPr/>
                    <a:lstStyle/>
                    <a:p>
                      <a:pPr indent="0" lvl="0" marL="0" marR="0" rtl="0" algn="just">
                        <a:lnSpc>
                          <a:spcPct val="107000"/>
                        </a:lnSpc>
                        <a:spcBef>
                          <a:spcPts val="0"/>
                        </a:spcBef>
                        <a:spcAft>
                          <a:spcPts val="0"/>
                        </a:spcAft>
                        <a:buNone/>
                      </a:pPr>
                      <a:r>
                        <a:rPr lang="en-US" sz="1600"/>
                        <a:t>#1: The username control shall accept between 1 and 16 characters</a:t>
                      </a:r>
                      <a:endParaRPr sz="1600">
                        <a:latin typeface="Calibri"/>
                        <a:ea typeface="Calibri"/>
                        <a:cs typeface="Calibri"/>
                        <a:sym typeface="Calibri"/>
                      </a:endParaRPr>
                    </a:p>
                  </a:txBody>
                  <a:tcPr marT="45725" marB="45725" marR="91450" marL="91450" anchor="ctr"/>
                </a:tc>
              </a:tr>
              <a:tr h="203200">
                <a:tc>
                  <a:txBody>
                    <a:bodyPr/>
                    <a:lstStyle/>
                    <a:p>
                      <a:pPr indent="0" lvl="0" marL="0" marR="0" rtl="0" algn="just">
                        <a:lnSpc>
                          <a:spcPct val="107000"/>
                        </a:lnSpc>
                        <a:spcBef>
                          <a:spcPts val="0"/>
                        </a:spcBef>
                        <a:spcAft>
                          <a:spcPts val="0"/>
                        </a:spcAft>
                        <a:buNone/>
                      </a:pPr>
                      <a:r>
                        <a:rPr lang="en-US" sz="1600"/>
                        <a:t>#2: The username control shall accept only letters, numbers, and underscores</a:t>
                      </a:r>
                      <a:endParaRPr sz="1600">
                        <a:latin typeface="Calibri"/>
                        <a:ea typeface="Calibri"/>
                        <a:cs typeface="Calibri"/>
                        <a:sym typeface="Calibri"/>
                      </a:endParaRPr>
                    </a:p>
                  </a:txBody>
                  <a:tcPr marT="45725" marB="45725" marR="91450" marL="91450" anchor="ctr"/>
                </a:tc>
              </a:tr>
              <a:tr h="203200">
                <a:tc>
                  <a:txBody>
                    <a:bodyPr/>
                    <a:lstStyle/>
                    <a:p>
                      <a:pPr indent="0" lvl="0" marL="0" marR="0" rtl="0" algn="just">
                        <a:lnSpc>
                          <a:spcPct val="107000"/>
                        </a:lnSpc>
                        <a:spcBef>
                          <a:spcPts val="0"/>
                        </a:spcBef>
                        <a:spcAft>
                          <a:spcPts val="0"/>
                        </a:spcAft>
                        <a:buNone/>
                      </a:pPr>
                      <a:r>
                        <a:rPr lang="en-US" sz="1600"/>
                        <a:t>#3: The password control shall accept between 1 and 20 characters</a:t>
                      </a:r>
                      <a:endParaRPr sz="1600">
                        <a:latin typeface="Calibri"/>
                        <a:ea typeface="Calibri"/>
                        <a:cs typeface="Calibri"/>
                        <a:sym typeface="Calibri"/>
                      </a:endParaRPr>
                    </a:p>
                  </a:txBody>
                  <a:tcPr marT="45725" marB="45725" marR="91450" marL="91450" anchor="ctr"/>
                </a:tc>
              </a:tr>
              <a:tr h="203200">
                <a:tc>
                  <a:txBody>
                    <a:bodyPr/>
                    <a:lstStyle/>
                    <a:p>
                      <a:pPr indent="0" lvl="0" marL="0" marR="0" rtl="0" algn="just">
                        <a:lnSpc>
                          <a:spcPct val="107000"/>
                        </a:lnSpc>
                        <a:spcBef>
                          <a:spcPts val="0"/>
                        </a:spcBef>
                        <a:spcAft>
                          <a:spcPts val="0"/>
                        </a:spcAft>
                        <a:buNone/>
                      </a:pPr>
                      <a:r>
                        <a:rPr lang="en-US" sz="1600"/>
                        <a:t>#4: The password control shall accept letters, numbers, and symbols</a:t>
                      </a:r>
                      <a:endParaRPr sz="1600">
                        <a:latin typeface="Calibri"/>
                        <a:ea typeface="Calibri"/>
                        <a:cs typeface="Calibri"/>
                        <a:sym typeface="Calibri"/>
                      </a:endParaRPr>
                    </a:p>
                  </a:txBody>
                  <a:tcPr marT="45725" marB="45725" marR="91450" marL="91450" anchor="ctr"/>
                </a:tc>
              </a:tr>
            </a:tbl>
          </a:graphicData>
        </a:graphic>
      </p:graphicFrame>
      <p:sp>
        <p:nvSpPr>
          <p:cNvPr id="224" name="Google Shape;224;p19"/>
          <p:cNvSpPr txBox="1"/>
          <p:nvPr/>
        </p:nvSpPr>
        <p:spPr>
          <a:xfrm>
            <a:off x="228600" y="4342997"/>
            <a:ext cx="1676400" cy="5109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b="1" lang="en-US" sz="2000">
                <a:solidFill>
                  <a:srgbClr val="1D2D46"/>
                </a:solidFill>
                <a:latin typeface="Calibri"/>
                <a:ea typeface="Calibri"/>
                <a:cs typeface="Calibri"/>
                <a:sym typeface="Calibri"/>
              </a:rPr>
              <a:t>Test Cases:</a:t>
            </a:r>
            <a:endParaRPr/>
          </a:p>
        </p:txBody>
      </p:sp>
      <p:graphicFrame>
        <p:nvGraphicFramePr>
          <p:cNvPr id="225" name="Google Shape;225;p19"/>
          <p:cNvGraphicFramePr/>
          <p:nvPr/>
        </p:nvGraphicFramePr>
        <p:xfrm>
          <a:off x="747964" y="4797552"/>
          <a:ext cx="3000000" cy="3000000"/>
        </p:xfrm>
        <a:graphic>
          <a:graphicData uri="http://schemas.openxmlformats.org/drawingml/2006/table">
            <a:tbl>
              <a:tblPr bandRow="1" firstRow="1">
                <a:noFill/>
                <a:tableStyleId>{D45D1BB8-E3A8-4288-91CA-A214A10B6002}</a:tableStyleId>
              </a:tblPr>
              <a:tblGrid>
                <a:gridCol w="1405275"/>
                <a:gridCol w="1405275"/>
                <a:gridCol w="1405275"/>
                <a:gridCol w="1405275"/>
                <a:gridCol w="1389250"/>
              </a:tblGrid>
              <a:tr h="127000">
                <a:tc>
                  <a:txBody>
                    <a:bodyPr/>
                    <a:lstStyle/>
                    <a:p>
                      <a:pPr indent="0" lvl="0" marL="0" marR="0" rtl="0" algn="l">
                        <a:lnSpc>
                          <a:spcPct val="107000"/>
                        </a:lnSpc>
                        <a:spcBef>
                          <a:spcPts val="0"/>
                        </a:spcBef>
                        <a:spcAft>
                          <a:spcPts val="0"/>
                        </a:spcAft>
                        <a:buNone/>
                      </a:pPr>
                      <a:r>
                        <a:rPr lang="en-US" sz="1000"/>
                        <a:t>Name</a:t>
                      </a:r>
                      <a:endParaRPr b="1" sz="1000">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1000"/>
                        <a:t>Pre-Condition</a:t>
                      </a:r>
                      <a:endParaRPr b="1" sz="1000">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1000"/>
                        <a:t>Inputs</a:t>
                      </a:r>
                      <a:endParaRPr b="1" sz="10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000"/>
                        <a:t>Outputs</a:t>
                      </a:r>
                      <a:endParaRPr b="1" sz="10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000"/>
                        <a:t>Rationale</a:t>
                      </a:r>
                      <a:endParaRPr b="1" sz="1000">
                        <a:solidFill>
                          <a:srgbClr val="1D4D81"/>
                        </a:solidFill>
                        <a:latin typeface="Calibri"/>
                        <a:ea typeface="Calibri"/>
                        <a:cs typeface="Calibri"/>
                        <a:sym typeface="Calibri"/>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a:t>Short Name</a:t>
                      </a:r>
                      <a:endParaRPr sz="10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a:t>Empty both fields</a:t>
                      </a:r>
                      <a:endParaRPr sz="10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a:t>UserName: empty</a:t>
                      </a:r>
                      <a:endParaRPr sz="10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a:t>Disabled [Login] button</a:t>
                      </a:r>
                      <a:endParaRPr sz="10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a:t>Empty names are invalid</a:t>
                      </a:r>
                      <a:endParaRPr sz="1000">
                        <a:latin typeface="Calibri"/>
                        <a:ea typeface="Calibri"/>
                        <a:cs typeface="Calibri"/>
                        <a:sym typeface="Calibri"/>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a:t>One Letter Name</a:t>
                      </a:r>
                      <a:endParaRPr sz="10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a:t>Empty both fields</a:t>
                      </a:r>
                      <a:endParaRPr sz="10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a:t>UserName: “A”</a:t>
                      </a:r>
                      <a:endParaRPr sz="10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a:t>Enabled [Login] button</a:t>
                      </a:r>
                      <a:endParaRPr sz="10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a:t>Small names are valid</a:t>
                      </a:r>
                      <a:endParaRPr sz="1000">
                        <a:latin typeface="Calibri"/>
                        <a:ea typeface="Calibri"/>
                        <a:cs typeface="Calibri"/>
                        <a:sym typeface="Calibri"/>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a:t>Symbol Name</a:t>
                      </a:r>
                      <a:endParaRPr sz="10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a:t>Empty both fields</a:t>
                      </a:r>
                      <a:endParaRPr sz="10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a:t>UserName: “@”</a:t>
                      </a:r>
                      <a:endParaRPr sz="10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a:t>Error message</a:t>
                      </a:r>
                      <a:endParaRPr sz="10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a:t>Symbols are invalid</a:t>
                      </a:r>
                      <a:endParaRPr sz="1000">
                        <a:latin typeface="Calibri"/>
                        <a:ea typeface="Calibri"/>
                        <a:cs typeface="Calibri"/>
                        <a:sym typeface="Calibri"/>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a:t>Space Name</a:t>
                      </a:r>
                      <a:endParaRPr sz="10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a:t>Empty both fields</a:t>
                      </a:r>
                      <a:endParaRPr sz="10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a:t>UserName: “ ”</a:t>
                      </a:r>
                      <a:endParaRPr sz="10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a:t>Error message</a:t>
                      </a:r>
                      <a:endParaRPr sz="10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a:t>Spaces are invalid</a:t>
                      </a:r>
                      <a:endParaRPr sz="1000">
                        <a:latin typeface="Calibri"/>
                        <a:ea typeface="Calibri"/>
                        <a:cs typeface="Calibri"/>
                        <a:sym typeface="Calibri"/>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a:t>Typical Name</a:t>
                      </a:r>
                      <a:endParaRPr sz="10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a:t>Empty both fields</a:t>
                      </a:r>
                      <a:endParaRPr sz="10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a:t>UserName: “JohnDoe”</a:t>
                      </a:r>
                      <a:endParaRPr sz="10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a:t>Enabled [Login] button</a:t>
                      </a:r>
                      <a:endParaRPr sz="10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000"/>
                        <a:t>Typical user name</a:t>
                      </a:r>
                      <a:endParaRPr sz="1000">
                        <a:latin typeface="Calibri"/>
                        <a:ea typeface="Calibri"/>
                        <a:cs typeface="Calibri"/>
                        <a:sym typeface="Calibri"/>
                      </a:endParaRPr>
                    </a:p>
                  </a:txBody>
                  <a:tcPr marT="45725" marB="45725" marR="45725" marL="457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0"/>
          <p:cNvSpPr txBox="1"/>
          <p:nvPr>
            <p:ph idx="1" type="body"/>
          </p:nvPr>
        </p:nvSpPr>
        <p:spPr>
          <a:xfrm>
            <a:off x="304800" y="1143000"/>
            <a:ext cx="74676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Scenarios are simple stories or descriptions of how the user interacts with the system.</a:t>
            </a:r>
            <a:endParaRPr/>
          </a:p>
        </p:txBody>
      </p:sp>
      <p:sp>
        <p:nvSpPr>
          <p:cNvPr id="231" name="Google Shape;231;p2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32" name="Google Shape;232;p20"/>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Techniques: Scenarios</a:t>
            </a:r>
            <a:endParaRPr/>
          </a:p>
        </p:txBody>
      </p:sp>
      <p:sp>
        <p:nvSpPr>
          <p:cNvPr id="233" name="Google Shape;233;p20"/>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34" name="Google Shape;234;p20">
            <a:hlinkClick action="ppaction://hlinksldjump" r:id="rId3"/>
          </p:cNvPr>
          <p:cNvSpPr/>
          <p:nvPr/>
        </p:nvSpPr>
        <p:spPr>
          <a:xfrm>
            <a:off x="7951100" y="989650"/>
            <a:ext cx="1147467" cy="422117"/>
          </a:xfrm>
          <a:custGeom>
            <a:rect b="b" l="l" r="r" t="t"/>
            <a:pathLst>
              <a:path extrusionOk="0" h="902925" w="1504875">
                <a:moveTo>
                  <a:pt x="0" y="0"/>
                </a:moveTo>
                <a:lnTo>
                  <a:pt x="1504875" y="0"/>
                </a:lnTo>
                <a:lnTo>
                  <a:pt x="1504875" y="902925"/>
                </a:lnTo>
                <a:lnTo>
                  <a:pt x="0" y="902925"/>
                </a:lnTo>
                <a:lnTo>
                  <a:pt x="0" y="0"/>
                </a:lnTo>
                <a:close/>
              </a:path>
            </a:pathLst>
          </a:custGeom>
          <a:gradFill>
            <a:gsLst>
              <a:gs pos="0">
                <a:srgbClr val="566D87"/>
              </a:gs>
              <a:gs pos="60000">
                <a:srgbClr val="7B9ABD"/>
              </a:gs>
              <a:gs pos="100000">
                <a:srgbClr val="84ACDC"/>
              </a:gs>
            </a:gsLst>
            <a:lin ang="16200000" scaled="0"/>
          </a:gradFill>
          <a:ln>
            <a:noFill/>
          </a:ln>
          <a:effectLst>
            <a:outerShdw blurRad="65500" rotWithShape="0" dir="5400000" dist="38100">
              <a:srgbClr val="000000">
                <a:alpha val="40000"/>
              </a:srgbClr>
            </a:outerShdw>
          </a:effectLst>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None/>
            </a:pPr>
            <a:r>
              <a:rPr lang="en-US" sz="1200">
                <a:solidFill>
                  <a:schemeClr val="lt1"/>
                </a:solidFill>
                <a:latin typeface="Arial"/>
                <a:ea typeface="Arial"/>
                <a:cs typeface="Arial"/>
                <a:sym typeface="Arial"/>
              </a:rPr>
              <a:t>Requirements</a:t>
            </a:r>
            <a:endParaRPr/>
          </a:p>
        </p:txBody>
      </p:sp>
      <p:sp>
        <p:nvSpPr>
          <p:cNvPr id="235" name="Google Shape;235;p20">
            <a:hlinkClick action="ppaction://hlinksldjump" r:id="rId4"/>
          </p:cNvPr>
          <p:cNvSpPr/>
          <p:nvPr/>
        </p:nvSpPr>
        <p:spPr>
          <a:xfrm>
            <a:off x="8001000" y="2044013"/>
            <a:ext cx="1047675" cy="421161"/>
          </a:xfrm>
          <a:custGeom>
            <a:rect b="b" l="l" r="r" t="t"/>
            <a:pathLst>
              <a:path extrusionOk="0" h="902925" w="1504875">
                <a:moveTo>
                  <a:pt x="0" y="0"/>
                </a:moveTo>
                <a:lnTo>
                  <a:pt x="1504875" y="0"/>
                </a:lnTo>
                <a:lnTo>
                  <a:pt x="1504875" y="902925"/>
                </a:lnTo>
                <a:lnTo>
                  <a:pt x="0" y="902925"/>
                </a:lnTo>
                <a:lnTo>
                  <a:pt x="0" y="0"/>
                </a:lnTo>
                <a:close/>
              </a:path>
            </a:pathLst>
          </a:custGeom>
          <a:gradFill>
            <a:gsLst>
              <a:gs pos="0">
                <a:srgbClr val="63758E"/>
              </a:gs>
              <a:gs pos="60000">
                <a:srgbClr val="8CA7C8"/>
              </a:gs>
              <a:gs pos="100000">
                <a:srgbClr val="92B5E4"/>
              </a:gs>
            </a:gsLst>
            <a:lin ang="16200000" scaled="0"/>
          </a:gradFill>
          <a:ln cap="flat" cmpd="sng" w="38100">
            <a:solidFill>
              <a:schemeClr val="accent6"/>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None/>
            </a:pPr>
            <a:r>
              <a:rPr lang="en-US" sz="1200">
                <a:solidFill>
                  <a:schemeClr val="lt1"/>
                </a:solidFill>
                <a:latin typeface="Arial"/>
                <a:ea typeface="Arial"/>
                <a:cs typeface="Arial"/>
                <a:sym typeface="Arial"/>
              </a:rPr>
              <a:t>Scenarios</a:t>
            </a:r>
            <a:endParaRPr/>
          </a:p>
        </p:txBody>
      </p:sp>
      <p:sp>
        <p:nvSpPr>
          <p:cNvPr id="236" name="Google Shape;236;p20">
            <a:hlinkClick action="ppaction://hlinksldjump" r:id="rId5"/>
          </p:cNvPr>
          <p:cNvSpPr/>
          <p:nvPr/>
        </p:nvSpPr>
        <p:spPr>
          <a:xfrm>
            <a:off x="8001000" y="3097426"/>
            <a:ext cx="1047675" cy="421161"/>
          </a:xfrm>
          <a:custGeom>
            <a:rect b="b" l="l" r="r" t="t"/>
            <a:pathLst>
              <a:path extrusionOk="0" h="902925" w="1504875">
                <a:moveTo>
                  <a:pt x="0" y="0"/>
                </a:moveTo>
                <a:lnTo>
                  <a:pt x="1504875" y="0"/>
                </a:lnTo>
                <a:lnTo>
                  <a:pt x="1504875" y="902925"/>
                </a:lnTo>
                <a:lnTo>
                  <a:pt x="0" y="902925"/>
                </a:lnTo>
                <a:lnTo>
                  <a:pt x="0" y="0"/>
                </a:lnTo>
                <a:close/>
              </a:path>
            </a:pathLst>
          </a:custGeom>
          <a:gradFill>
            <a:gsLst>
              <a:gs pos="0">
                <a:srgbClr val="708195"/>
              </a:gs>
              <a:gs pos="60000">
                <a:srgbClr val="9FB4D2"/>
              </a:gs>
              <a:gs pos="100000">
                <a:srgbClr val="A3C1EB"/>
              </a:gs>
            </a:gsLst>
            <a:lin ang="16200000" scaled="0"/>
          </a:gradFill>
          <a:ln>
            <a:noFill/>
          </a:ln>
          <a:effectLst>
            <a:outerShdw blurRad="65500" rotWithShape="0" dir="5400000" dist="38100">
              <a:srgbClr val="000000">
                <a:alpha val="40000"/>
              </a:srgbClr>
            </a:outerShdw>
          </a:effectLst>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None/>
            </a:pPr>
            <a:r>
              <a:rPr lang="en-US" sz="1200">
                <a:solidFill>
                  <a:schemeClr val="lt1"/>
                </a:solidFill>
                <a:latin typeface="Arial"/>
                <a:ea typeface="Arial"/>
                <a:cs typeface="Arial"/>
                <a:sym typeface="Arial"/>
              </a:rPr>
              <a:t>Errors</a:t>
            </a:r>
            <a:endParaRPr/>
          </a:p>
        </p:txBody>
      </p:sp>
      <p:sp>
        <p:nvSpPr>
          <p:cNvPr id="237" name="Google Shape;237;p20">
            <a:hlinkClick action="ppaction://hlinksldjump" r:id="rId6"/>
          </p:cNvPr>
          <p:cNvSpPr/>
          <p:nvPr/>
        </p:nvSpPr>
        <p:spPr>
          <a:xfrm>
            <a:off x="8001000" y="4150839"/>
            <a:ext cx="1047675" cy="421161"/>
          </a:xfrm>
          <a:custGeom>
            <a:rect b="b" l="l" r="r" t="t"/>
            <a:pathLst>
              <a:path extrusionOk="0" h="902925" w="1504875">
                <a:moveTo>
                  <a:pt x="0" y="0"/>
                </a:moveTo>
                <a:lnTo>
                  <a:pt x="1504875" y="0"/>
                </a:lnTo>
                <a:lnTo>
                  <a:pt x="1504875" y="902925"/>
                </a:lnTo>
                <a:lnTo>
                  <a:pt x="0" y="902925"/>
                </a:lnTo>
                <a:lnTo>
                  <a:pt x="0" y="0"/>
                </a:lnTo>
                <a:close/>
              </a:path>
            </a:pathLst>
          </a:custGeom>
          <a:gradFill>
            <a:gsLst>
              <a:gs pos="0">
                <a:srgbClr val="7E8A9D"/>
              </a:gs>
              <a:gs pos="60000">
                <a:srgbClr val="B2C4DC"/>
              </a:gs>
              <a:gs pos="100000">
                <a:srgbClr val="B6CFF1"/>
              </a:gs>
            </a:gsLst>
            <a:lin ang="16200000" scaled="0"/>
          </a:gradFill>
          <a:ln>
            <a:noFill/>
          </a:ln>
          <a:effectLst>
            <a:outerShdw blurRad="65500" rotWithShape="0" dir="5400000" dist="38100">
              <a:srgbClr val="000000">
                <a:alpha val="40000"/>
              </a:srgbClr>
            </a:outerShdw>
          </a:effectLst>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None/>
            </a:pPr>
            <a:r>
              <a:rPr lang="en-US" sz="1200">
                <a:solidFill>
                  <a:schemeClr val="lt1"/>
                </a:solidFill>
                <a:latin typeface="Arial"/>
                <a:ea typeface="Arial"/>
                <a:cs typeface="Arial"/>
                <a:sym typeface="Arial"/>
              </a:rPr>
              <a:t>Boundaries</a:t>
            </a:r>
            <a:endParaRPr/>
          </a:p>
        </p:txBody>
      </p:sp>
      <p:sp>
        <p:nvSpPr>
          <p:cNvPr id="238" name="Google Shape;238;p20"/>
          <p:cNvSpPr/>
          <p:nvPr/>
        </p:nvSpPr>
        <p:spPr>
          <a:xfrm>
            <a:off x="2133600" y="1469763"/>
            <a:ext cx="5562600" cy="1169551"/>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just">
              <a:spcBef>
                <a:spcPts val="0"/>
              </a:spcBef>
              <a:spcAft>
                <a:spcPts val="0"/>
              </a:spcAft>
              <a:buNone/>
            </a:pPr>
            <a:r>
              <a:rPr lang="en-US" sz="1400">
                <a:solidFill>
                  <a:schemeClr val="dk1"/>
                </a:solidFill>
                <a:latin typeface="Calibri"/>
                <a:ea typeface="Calibri"/>
                <a:cs typeface="Calibri"/>
                <a:sym typeface="Calibri"/>
              </a:rPr>
              <a:t>Sally is reviewing her budget on the Budget Report screen. Unsure of why her grocery bill is larger than expected, she clicks on that number. A window pops up listing all her grocery purchases for the month. “Oh yeah,” she says, remembering the dinner party she threw last week. The closes out of the pop-up window and the budget report and continues her work</a:t>
            </a:r>
            <a:endParaRPr sz="1400">
              <a:solidFill>
                <a:schemeClr val="dk1"/>
              </a:solidFill>
              <a:latin typeface="Calibri"/>
              <a:ea typeface="Calibri"/>
              <a:cs typeface="Calibri"/>
              <a:sym typeface="Calibri"/>
            </a:endParaRPr>
          </a:p>
        </p:txBody>
      </p:sp>
      <p:sp>
        <p:nvSpPr>
          <p:cNvPr id="239" name="Google Shape;239;p20"/>
          <p:cNvSpPr txBox="1"/>
          <p:nvPr/>
        </p:nvSpPr>
        <p:spPr>
          <a:xfrm>
            <a:off x="228600" y="2605347"/>
            <a:ext cx="1818996" cy="5109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b="1" lang="en-US" sz="2000">
                <a:solidFill>
                  <a:srgbClr val="1D2D46"/>
                </a:solidFill>
                <a:latin typeface="Calibri"/>
                <a:ea typeface="Calibri"/>
                <a:cs typeface="Calibri"/>
                <a:sym typeface="Calibri"/>
              </a:rPr>
              <a:t>Requirements:</a:t>
            </a:r>
            <a:endParaRPr/>
          </a:p>
        </p:txBody>
      </p:sp>
      <p:graphicFrame>
        <p:nvGraphicFramePr>
          <p:cNvPr id="240" name="Google Shape;240;p20"/>
          <p:cNvGraphicFramePr/>
          <p:nvPr/>
        </p:nvGraphicFramePr>
        <p:xfrm>
          <a:off x="747963" y="3056636"/>
          <a:ext cx="3000000" cy="3000000"/>
        </p:xfrm>
        <a:graphic>
          <a:graphicData uri="http://schemas.openxmlformats.org/drawingml/2006/table">
            <a:tbl>
              <a:tblPr bandRow="1">
                <a:noFill/>
                <a:tableStyleId>{D45D1BB8-E3A8-4288-91CA-A214A10B6002}</a:tableStyleId>
              </a:tblPr>
              <a:tblGrid>
                <a:gridCol w="7010400"/>
              </a:tblGrid>
              <a:tr h="203200">
                <a:tc>
                  <a:txBody>
                    <a:bodyPr/>
                    <a:lstStyle/>
                    <a:p>
                      <a:pPr indent="0" lvl="0" marL="0" marR="0" rtl="0" algn="just">
                        <a:lnSpc>
                          <a:spcPct val="107000"/>
                        </a:lnSpc>
                        <a:spcBef>
                          <a:spcPts val="0"/>
                        </a:spcBef>
                        <a:spcAft>
                          <a:spcPts val="0"/>
                        </a:spcAft>
                        <a:buNone/>
                      </a:pPr>
                      <a:r>
                        <a:rPr lang="en-US" sz="1600"/>
                        <a:t>#1: The budget report must show the planned spending for the month</a:t>
                      </a:r>
                      <a:endParaRPr sz="1600">
                        <a:latin typeface="Calibri"/>
                        <a:ea typeface="Calibri"/>
                        <a:cs typeface="Calibri"/>
                        <a:sym typeface="Calibri"/>
                      </a:endParaRPr>
                    </a:p>
                  </a:txBody>
                  <a:tcPr marT="45725" marB="45725" marR="91450" marL="91450" anchor="ctr"/>
                </a:tc>
              </a:tr>
              <a:tr h="203200">
                <a:tc>
                  <a:txBody>
                    <a:bodyPr/>
                    <a:lstStyle/>
                    <a:p>
                      <a:pPr indent="0" lvl="0" marL="0" marR="0" rtl="0" algn="just">
                        <a:lnSpc>
                          <a:spcPct val="107000"/>
                        </a:lnSpc>
                        <a:spcBef>
                          <a:spcPts val="0"/>
                        </a:spcBef>
                        <a:spcAft>
                          <a:spcPts val="0"/>
                        </a:spcAft>
                        <a:buNone/>
                      </a:pPr>
                      <a:r>
                        <a:rPr lang="en-US" sz="1600"/>
                        <a:t>#2: The budget report must show the actual spending for the month</a:t>
                      </a:r>
                      <a:endParaRPr sz="1600">
                        <a:latin typeface="Calibri"/>
                        <a:ea typeface="Calibri"/>
                        <a:cs typeface="Calibri"/>
                        <a:sym typeface="Calibri"/>
                      </a:endParaRPr>
                    </a:p>
                  </a:txBody>
                  <a:tcPr marT="45725" marB="45725" marR="91450" marL="91450" anchor="ctr"/>
                </a:tc>
              </a:tr>
              <a:tr h="203200">
                <a:tc>
                  <a:txBody>
                    <a:bodyPr/>
                    <a:lstStyle/>
                    <a:p>
                      <a:pPr indent="0" lvl="0" marL="0" marR="0" rtl="0" algn="just">
                        <a:lnSpc>
                          <a:spcPct val="107000"/>
                        </a:lnSpc>
                        <a:spcBef>
                          <a:spcPts val="0"/>
                        </a:spcBef>
                        <a:spcAft>
                          <a:spcPts val="0"/>
                        </a:spcAft>
                        <a:buNone/>
                      </a:pPr>
                      <a:r>
                        <a:rPr lang="en-US" sz="1600"/>
                        <a:t>#3: All the actual spending numbers must be clickable</a:t>
                      </a:r>
                      <a:endParaRPr sz="1600">
                        <a:latin typeface="Calibri"/>
                        <a:ea typeface="Calibri"/>
                        <a:cs typeface="Calibri"/>
                        <a:sym typeface="Calibri"/>
                      </a:endParaRPr>
                    </a:p>
                  </a:txBody>
                  <a:tcPr marT="45725" marB="45725" marR="91450" marL="91450" anchor="ctr"/>
                </a:tc>
              </a:tr>
              <a:tr h="203200">
                <a:tc>
                  <a:txBody>
                    <a:bodyPr/>
                    <a:lstStyle/>
                    <a:p>
                      <a:pPr indent="0" lvl="0" marL="0" marR="0" rtl="0" algn="just">
                        <a:lnSpc>
                          <a:spcPct val="107000"/>
                        </a:lnSpc>
                        <a:spcBef>
                          <a:spcPts val="0"/>
                        </a:spcBef>
                        <a:spcAft>
                          <a:spcPts val="0"/>
                        </a:spcAft>
                        <a:buNone/>
                      </a:pPr>
                      <a:r>
                        <a:rPr lang="en-US" sz="1600"/>
                        <a:t>#4: Clicking on a spending number must instantiate a purchase window</a:t>
                      </a:r>
                      <a:endParaRPr sz="1600">
                        <a:latin typeface="Calibri"/>
                        <a:ea typeface="Calibri"/>
                        <a:cs typeface="Calibri"/>
                        <a:sym typeface="Calibri"/>
                      </a:endParaRPr>
                    </a:p>
                  </a:txBody>
                  <a:tcPr marT="45725" marB="45725" marR="91450" marL="91450" anchor="ctr"/>
                </a:tc>
              </a:tr>
            </a:tbl>
          </a:graphicData>
        </a:graphic>
      </p:graphicFrame>
      <p:sp>
        <p:nvSpPr>
          <p:cNvPr id="241" name="Google Shape;241;p20"/>
          <p:cNvSpPr txBox="1"/>
          <p:nvPr/>
        </p:nvSpPr>
        <p:spPr>
          <a:xfrm>
            <a:off x="228600" y="4456977"/>
            <a:ext cx="1676400" cy="5109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b="1" lang="en-US" sz="2000">
                <a:solidFill>
                  <a:srgbClr val="1D2D46"/>
                </a:solidFill>
                <a:latin typeface="Calibri"/>
                <a:ea typeface="Calibri"/>
                <a:cs typeface="Calibri"/>
                <a:sym typeface="Calibri"/>
              </a:rPr>
              <a:t>Test Cases:</a:t>
            </a:r>
            <a:endParaRPr/>
          </a:p>
        </p:txBody>
      </p:sp>
      <p:graphicFrame>
        <p:nvGraphicFramePr>
          <p:cNvPr id="242" name="Google Shape;242;p20"/>
          <p:cNvGraphicFramePr/>
          <p:nvPr/>
        </p:nvGraphicFramePr>
        <p:xfrm>
          <a:off x="747964" y="4911532"/>
          <a:ext cx="3000000" cy="3000000"/>
        </p:xfrm>
        <a:graphic>
          <a:graphicData uri="http://schemas.openxmlformats.org/drawingml/2006/table">
            <a:tbl>
              <a:tblPr bandRow="1" firstRow="1">
                <a:noFill/>
                <a:tableStyleId>{D45D1BB8-E3A8-4288-91CA-A214A10B6002}</a:tableStyleId>
              </a:tblPr>
              <a:tblGrid>
                <a:gridCol w="1405275"/>
                <a:gridCol w="1405275"/>
                <a:gridCol w="1405275"/>
                <a:gridCol w="1405275"/>
                <a:gridCol w="1389250"/>
              </a:tblGrid>
              <a:tr h="127000">
                <a:tc>
                  <a:txBody>
                    <a:bodyPr/>
                    <a:lstStyle/>
                    <a:p>
                      <a:pPr indent="0" lvl="0" marL="0" marR="0" rtl="0" algn="l">
                        <a:lnSpc>
                          <a:spcPct val="107000"/>
                        </a:lnSpc>
                        <a:spcBef>
                          <a:spcPts val="0"/>
                        </a:spcBef>
                        <a:spcAft>
                          <a:spcPts val="0"/>
                        </a:spcAft>
                        <a:buNone/>
                      </a:pPr>
                      <a:r>
                        <a:rPr lang="en-US" sz="1000"/>
                        <a:t>Name</a:t>
                      </a:r>
                      <a:endParaRPr b="1" sz="1000">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1000"/>
                        <a:t>Pre-Condition</a:t>
                      </a:r>
                      <a:endParaRPr b="1" sz="1000">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1000"/>
                        <a:t>Inputs</a:t>
                      </a:r>
                      <a:endParaRPr b="1" sz="10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000"/>
                        <a:t>Outputs</a:t>
                      </a:r>
                      <a:endParaRPr b="1" sz="10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000"/>
                        <a:t>Rationale</a:t>
                      </a:r>
                      <a:endParaRPr b="1" sz="1000">
                        <a:solidFill>
                          <a:srgbClr val="1D4D81"/>
                        </a:solidFill>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Empty Budget</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No budget specified</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Report &gt; Budget</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Empty budget column</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Empty budgets should work</a:t>
                      </a:r>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Empty Spending</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Budget, no spending</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Report &gt; Budget</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Empty spending column</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Empty spending works</a:t>
                      </a:r>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Simple Budget</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2 budget fields 4 spending</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Report &gt; Budget</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2 items in budget, spending</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Simple </a:t>
                      </a:r>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Space Name</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Empty both fields</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UserName: “ ”</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Error message</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Spaces are invalid</a:t>
                      </a:r>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Typical Name</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Empty both fields</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UserName: “JohnDoe”</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Enabled [Login] button</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Typical user name</a:t>
                      </a:r>
                      <a:endParaRPr/>
                    </a:p>
                  </a:txBody>
                  <a:tcPr marT="45725" marB="45725" marR="45725" marL="457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idx="1" type="body"/>
          </p:nvPr>
        </p:nvSpPr>
        <p:spPr>
          <a:xfrm>
            <a:off x="304800" y="1143000"/>
            <a:ext cx="7467600" cy="2895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Every error condition should get at least one test case. Be on the lookout for equivalence classes: sets of input that have the same characteristics. </a:t>
            </a:r>
            <a:endParaRPr/>
          </a:p>
          <a:p>
            <a:pPr indent="0" lvl="0" marL="0" rtl="0" algn="l">
              <a:spcBef>
                <a:spcPts val="2000"/>
              </a:spcBef>
              <a:spcAft>
                <a:spcPts val="0"/>
              </a:spcAft>
              <a:buSzPts val="2000"/>
              <a:buNone/>
            </a:pPr>
            <a:r>
              <a:rPr lang="en-US" sz="2000"/>
              <a:t>In other words, we can treat -5.0 and -5.1 the same; we don’t need to test them both. For this example, there are three equivalence classes or equivalence partitions: Too high (∞ to 4.0001), valid (4.0 – 0.0), and negative (-0.00001 to -∞). We want to make sure that we cover each equivalence class at least once.</a:t>
            </a:r>
            <a:endParaRPr/>
          </a:p>
        </p:txBody>
      </p:sp>
      <p:sp>
        <p:nvSpPr>
          <p:cNvPr id="248" name="Google Shape;248;p21"/>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49" name="Google Shape;249;p21"/>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Techniques: Error Conditions</a:t>
            </a:r>
            <a:endParaRPr/>
          </a:p>
        </p:txBody>
      </p:sp>
      <p:sp>
        <p:nvSpPr>
          <p:cNvPr id="250" name="Google Shape;250;p21"/>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51" name="Google Shape;251;p21">
            <a:hlinkClick action="ppaction://hlinksldjump" r:id="rId3"/>
          </p:cNvPr>
          <p:cNvSpPr/>
          <p:nvPr/>
        </p:nvSpPr>
        <p:spPr>
          <a:xfrm>
            <a:off x="7951101" y="989650"/>
            <a:ext cx="1147467" cy="422117"/>
          </a:xfrm>
          <a:custGeom>
            <a:rect b="b" l="l" r="r" t="t"/>
            <a:pathLst>
              <a:path extrusionOk="0" h="902925" w="1504875">
                <a:moveTo>
                  <a:pt x="0" y="0"/>
                </a:moveTo>
                <a:lnTo>
                  <a:pt x="1504875" y="0"/>
                </a:lnTo>
                <a:lnTo>
                  <a:pt x="1504875" y="902925"/>
                </a:lnTo>
                <a:lnTo>
                  <a:pt x="0" y="902925"/>
                </a:lnTo>
                <a:lnTo>
                  <a:pt x="0" y="0"/>
                </a:lnTo>
                <a:close/>
              </a:path>
            </a:pathLst>
          </a:custGeom>
          <a:gradFill>
            <a:gsLst>
              <a:gs pos="0">
                <a:srgbClr val="566D87"/>
              </a:gs>
              <a:gs pos="60000">
                <a:srgbClr val="7B9ABD"/>
              </a:gs>
              <a:gs pos="100000">
                <a:srgbClr val="84ACDC"/>
              </a:gs>
            </a:gsLst>
            <a:lin ang="16200000" scaled="0"/>
          </a:gradFill>
          <a:ln>
            <a:noFill/>
          </a:ln>
          <a:effectLst>
            <a:outerShdw blurRad="65500" rotWithShape="0" dir="5400000" dist="38100">
              <a:srgbClr val="000000">
                <a:alpha val="40000"/>
              </a:srgbClr>
            </a:outerShdw>
          </a:effectLst>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None/>
            </a:pPr>
            <a:r>
              <a:rPr lang="en-US" sz="1200">
                <a:solidFill>
                  <a:schemeClr val="lt1"/>
                </a:solidFill>
                <a:latin typeface="Arial"/>
                <a:ea typeface="Arial"/>
                <a:cs typeface="Arial"/>
                <a:sym typeface="Arial"/>
              </a:rPr>
              <a:t>Requirements</a:t>
            </a:r>
            <a:endParaRPr/>
          </a:p>
        </p:txBody>
      </p:sp>
      <p:sp>
        <p:nvSpPr>
          <p:cNvPr id="252" name="Google Shape;252;p21">
            <a:hlinkClick action="ppaction://hlinksldjump" r:id="rId4"/>
          </p:cNvPr>
          <p:cNvSpPr/>
          <p:nvPr/>
        </p:nvSpPr>
        <p:spPr>
          <a:xfrm>
            <a:off x="8001000" y="2044013"/>
            <a:ext cx="1047675" cy="421161"/>
          </a:xfrm>
          <a:custGeom>
            <a:rect b="b" l="l" r="r" t="t"/>
            <a:pathLst>
              <a:path extrusionOk="0" h="902925" w="1504875">
                <a:moveTo>
                  <a:pt x="0" y="0"/>
                </a:moveTo>
                <a:lnTo>
                  <a:pt x="1504875" y="0"/>
                </a:lnTo>
                <a:lnTo>
                  <a:pt x="1504875" y="902925"/>
                </a:lnTo>
                <a:lnTo>
                  <a:pt x="0" y="902925"/>
                </a:lnTo>
                <a:lnTo>
                  <a:pt x="0" y="0"/>
                </a:lnTo>
                <a:close/>
              </a:path>
            </a:pathLst>
          </a:custGeom>
          <a:gradFill>
            <a:gsLst>
              <a:gs pos="0">
                <a:srgbClr val="63758E"/>
              </a:gs>
              <a:gs pos="60000">
                <a:srgbClr val="8CA7C8"/>
              </a:gs>
              <a:gs pos="100000">
                <a:srgbClr val="92B5E4"/>
              </a:gs>
            </a:gsLst>
            <a:lin ang="16200000" scaled="0"/>
          </a:gradFill>
          <a:ln>
            <a:noFill/>
          </a:ln>
          <a:effectLst>
            <a:outerShdw blurRad="65500" rotWithShape="0" dir="5400000" dist="38100">
              <a:srgbClr val="000000">
                <a:alpha val="40000"/>
              </a:srgbClr>
            </a:outerShdw>
          </a:effectLst>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None/>
            </a:pPr>
            <a:r>
              <a:rPr lang="en-US" sz="1200">
                <a:solidFill>
                  <a:schemeClr val="lt1"/>
                </a:solidFill>
                <a:latin typeface="Arial"/>
                <a:ea typeface="Arial"/>
                <a:cs typeface="Arial"/>
                <a:sym typeface="Arial"/>
              </a:rPr>
              <a:t>Scenarios</a:t>
            </a:r>
            <a:endParaRPr/>
          </a:p>
        </p:txBody>
      </p:sp>
      <p:sp>
        <p:nvSpPr>
          <p:cNvPr id="253" name="Google Shape;253;p21">
            <a:hlinkClick action="ppaction://hlinksldjump" r:id="rId5"/>
          </p:cNvPr>
          <p:cNvSpPr/>
          <p:nvPr/>
        </p:nvSpPr>
        <p:spPr>
          <a:xfrm>
            <a:off x="8001000" y="3097426"/>
            <a:ext cx="1047675" cy="421161"/>
          </a:xfrm>
          <a:custGeom>
            <a:rect b="b" l="l" r="r" t="t"/>
            <a:pathLst>
              <a:path extrusionOk="0" h="902925" w="1504875">
                <a:moveTo>
                  <a:pt x="0" y="0"/>
                </a:moveTo>
                <a:lnTo>
                  <a:pt x="1504875" y="0"/>
                </a:lnTo>
                <a:lnTo>
                  <a:pt x="1504875" y="902925"/>
                </a:lnTo>
                <a:lnTo>
                  <a:pt x="0" y="902925"/>
                </a:lnTo>
                <a:lnTo>
                  <a:pt x="0" y="0"/>
                </a:lnTo>
                <a:close/>
              </a:path>
            </a:pathLst>
          </a:custGeom>
          <a:gradFill>
            <a:gsLst>
              <a:gs pos="0">
                <a:srgbClr val="708195"/>
              </a:gs>
              <a:gs pos="60000">
                <a:srgbClr val="9FB4D2"/>
              </a:gs>
              <a:gs pos="100000">
                <a:srgbClr val="A3C1EB"/>
              </a:gs>
            </a:gsLst>
            <a:lin ang="16200000" scaled="0"/>
          </a:gradFill>
          <a:ln cap="flat" cmpd="sng" w="38100">
            <a:solidFill>
              <a:schemeClr val="accent6"/>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None/>
            </a:pPr>
            <a:r>
              <a:rPr lang="en-US" sz="1200">
                <a:solidFill>
                  <a:schemeClr val="lt1"/>
                </a:solidFill>
                <a:latin typeface="Arial"/>
                <a:ea typeface="Arial"/>
                <a:cs typeface="Arial"/>
                <a:sym typeface="Arial"/>
              </a:rPr>
              <a:t>Errors</a:t>
            </a:r>
            <a:endParaRPr/>
          </a:p>
        </p:txBody>
      </p:sp>
      <p:sp>
        <p:nvSpPr>
          <p:cNvPr id="254" name="Google Shape;254;p21">
            <a:hlinkClick action="ppaction://hlinksldjump" r:id="rId6"/>
          </p:cNvPr>
          <p:cNvSpPr/>
          <p:nvPr/>
        </p:nvSpPr>
        <p:spPr>
          <a:xfrm>
            <a:off x="8001000" y="4150839"/>
            <a:ext cx="1047675" cy="421161"/>
          </a:xfrm>
          <a:custGeom>
            <a:rect b="b" l="l" r="r" t="t"/>
            <a:pathLst>
              <a:path extrusionOk="0" h="902925" w="1504875">
                <a:moveTo>
                  <a:pt x="0" y="0"/>
                </a:moveTo>
                <a:lnTo>
                  <a:pt x="1504875" y="0"/>
                </a:lnTo>
                <a:lnTo>
                  <a:pt x="1504875" y="902925"/>
                </a:lnTo>
                <a:lnTo>
                  <a:pt x="0" y="902925"/>
                </a:lnTo>
                <a:lnTo>
                  <a:pt x="0" y="0"/>
                </a:lnTo>
                <a:close/>
              </a:path>
            </a:pathLst>
          </a:custGeom>
          <a:gradFill>
            <a:gsLst>
              <a:gs pos="0">
                <a:srgbClr val="7E8A9D"/>
              </a:gs>
              <a:gs pos="60000">
                <a:srgbClr val="B2C4DC"/>
              </a:gs>
              <a:gs pos="100000">
                <a:srgbClr val="B6CFF1"/>
              </a:gs>
            </a:gsLst>
            <a:lin ang="16200000" scaled="0"/>
          </a:gradFill>
          <a:ln>
            <a:noFill/>
          </a:ln>
          <a:effectLst>
            <a:outerShdw blurRad="65500" rotWithShape="0" dir="5400000" dist="38100">
              <a:srgbClr val="000000">
                <a:alpha val="40000"/>
              </a:srgbClr>
            </a:outerShdw>
          </a:effectLst>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None/>
            </a:pPr>
            <a:r>
              <a:rPr lang="en-US" sz="1200">
                <a:solidFill>
                  <a:schemeClr val="lt1"/>
                </a:solidFill>
                <a:latin typeface="Arial"/>
                <a:ea typeface="Arial"/>
                <a:cs typeface="Arial"/>
                <a:sym typeface="Arial"/>
              </a:rPr>
              <a:t>Boundaries</a:t>
            </a:r>
            <a:endParaRPr/>
          </a:p>
        </p:txBody>
      </p:sp>
      <p:graphicFrame>
        <p:nvGraphicFramePr>
          <p:cNvPr id="255" name="Google Shape;255;p21"/>
          <p:cNvGraphicFramePr/>
          <p:nvPr/>
        </p:nvGraphicFramePr>
        <p:xfrm>
          <a:off x="338667" y="5029200"/>
          <a:ext cx="3000000" cy="3000000"/>
        </p:xfrm>
        <a:graphic>
          <a:graphicData uri="http://schemas.openxmlformats.org/drawingml/2006/table">
            <a:tbl>
              <a:tblPr bandRow="1" firstRow="1">
                <a:noFill/>
                <a:tableStyleId>{1A29B530-5362-415C-AB8B-F024F4C86D02}</a:tableStyleId>
              </a:tblPr>
              <a:tblGrid>
                <a:gridCol w="1474875"/>
                <a:gridCol w="1474875"/>
                <a:gridCol w="1474875"/>
                <a:gridCol w="1474875"/>
                <a:gridCol w="1458050"/>
              </a:tblGrid>
              <a:tr h="177800">
                <a:tc>
                  <a:txBody>
                    <a:bodyPr/>
                    <a:lstStyle/>
                    <a:p>
                      <a:pPr indent="0" lvl="0" marL="0" marR="0" rtl="0" algn="l">
                        <a:lnSpc>
                          <a:spcPct val="107000"/>
                        </a:lnSpc>
                        <a:spcBef>
                          <a:spcPts val="0"/>
                        </a:spcBef>
                        <a:spcAft>
                          <a:spcPts val="0"/>
                        </a:spcAft>
                        <a:buNone/>
                      </a:pPr>
                      <a:r>
                        <a:rPr lang="en-US" sz="1400"/>
                        <a:t>Name</a:t>
                      </a:r>
                      <a:endParaRPr b="1" sz="1400">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1400"/>
                        <a:t>Pre-Condition</a:t>
                      </a:r>
                      <a:endParaRPr b="1" sz="1400">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1400"/>
                        <a:t>Inputs</a:t>
                      </a:r>
                      <a:endParaRPr b="1" sz="14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400"/>
                        <a:t>Outputs</a:t>
                      </a:r>
                      <a:endParaRPr b="1" sz="14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400"/>
                        <a:t>Rationale</a:t>
                      </a:r>
                      <a:endParaRPr b="1" sz="1400">
                        <a:solidFill>
                          <a:srgbClr val="1D4D81"/>
                        </a:solidFill>
                        <a:latin typeface="Calibri"/>
                        <a:ea typeface="Calibri"/>
                        <a:cs typeface="Calibri"/>
                        <a:sym typeface="Calibri"/>
                      </a:endParaRPr>
                    </a:p>
                  </a:txBody>
                  <a:tcPr marT="45725" marB="45725" marR="45725" marL="45725"/>
                </a:tc>
              </a:tr>
              <a:tr h="177800">
                <a:tc>
                  <a:txBody>
                    <a:bodyPr/>
                    <a:lstStyle/>
                    <a:p>
                      <a:pPr indent="0" lvl="0" marL="0" marR="0" rtl="0" algn="just">
                        <a:lnSpc>
                          <a:spcPct val="107000"/>
                        </a:lnSpc>
                        <a:spcBef>
                          <a:spcPts val="0"/>
                        </a:spcBef>
                        <a:spcAft>
                          <a:spcPts val="0"/>
                        </a:spcAft>
                        <a:buNone/>
                      </a:pPr>
                      <a:r>
                        <a:rPr lang="en-US" sz="1400"/>
                        <a:t>Too High</a:t>
                      </a:r>
                      <a:endParaRPr sz="14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400"/>
                        <a:t>None</a:t>
                      </a:r>
                      <a:endParaRPr sz="14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400"/>
                        <a:t>5.5</a:t>
                      </a:r>
                      <a:endParaRPr sz="14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400"/>
                        <a:t>Error</a:t>
                      </a:r>
                      <a:endParaRPr sz="14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400"/>
                        <a:t>Above 4.0</a:t>
                      </a:r>
                      <a:endParaRPr sz="1400">
                        <a:latin typeface="Calibri"/>
                        <a:ea typeface="Calibri"/>
                        <a:cs typeface="Calibri"/>
                        <a:sym typeface="Calibri"/>
                      </a:endParaRPr>
                    </a:p>
                  </a:txBody>
                  <a:tcPr marT="45725" marB="45725" marR="45725" marL="45725"/>
                </a:tc>
              </a:tr>
              <a:tr h="177800">
                <a:tc>
                  <a:txBody>
                    <a:bodyPr/>
                    <a:lstStyle/>
                    <a:p>
                      <a:pPr indent="0" lvl="0" marL="0" marR="0" rtl="0" algn="just">
                        <a:lnSpc>
                          <a:spcPct val="107000"/>
                        </a:lnSpc>
                        <a:spcBef>
                          <a:spcPts val="0"/>
                        </a:spcBef>
                        <a:spcAft>
                          <a:spcPts val="0"/>
                        </a:spcAft>
                        <a:buNone/>
                      </a:pPr>
                      <a:r>
                        <a:rPr lang="en-US" sz="1400"/>
                        <a:t>Valid</a:t>
                      </a:r>
                      <a:endParaRPr sz="14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400"/>
                        <a:t>None</a:t>
                      </a:r>
                      <a:endParaRPr sz="14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400"/>
                        <a:t>3.0</a:t>
                      </a:r>
                      <a:endParaRPr sz="14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400"/>
                        <a:t>“B”</a:t>
                      </a:r>
                      <a:endParaRPr sz="14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400"/>
                        <a:t>0.0 ≤ gpa ≤ 4.0</a:t>
                      </a:r>
                      <a:endParaRPr sz="1400">
                        <a:latin typeface="Calibri"/>
                        <a:ea typeface="Calibri"/>
                        <a:cs typeface="Calibri"/>
                        <a:sym typeface="Calibri"/>
                      </a:endParaRPr>
                    </a:p>
                  </a:txBody>
                  <a:tcPr marT="45725" marB="45725" marR="45725" marL="45725"/>
                </a:tc>
              </a:tr>
              <a:tr h="177800">
                <a:tc>
                  <a:txBody>
                    <a:bodyPr/>
                    <a:lstStyle/>
                    <a:p>
                      <a:pPr indent="0" lvl="0" marL="0" marR="0" rtl="0" algn="just">
                        <a:lnSpc>
                          <a:spcPct val="107000"/>
                        </a:lnSpc>
                        <a:spcBef>
                          <a:spcPts val="0"/>
                        </a:spcBef>
                        <a:spcAft>
                          <a:spcPts val="0"/>
                        </a:spcAft>
                        <a:buNone/>
                      </a:pPr>
                      <a:r>
                        <a:rPr lang="en-US" sz="1400"/>
                        <a:t>Negative</a:t>
                      </a:r>
                      <a:endParaRPr sz="14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400"/>
                        <a:t>None</a:t>
                      </a:r>
                      <a:endParaRPr sz="14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400"/>
                        <a:t>-5.0</a:t>
                      </a:r>
                      <a:endParaRPr sz="14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400"/>
                        <a:t>Error</a:t>
                      </a:r>
                      <a:endParaRPr sz="14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400"/>
                        <a:t>Below 0.0</a:t>
                      </a:r>
                      <a:endParaRPr sz="1400">
                        <a:latin typeface="Calibri"/>
                        <a:ea typeface="Calibri"/>
                        <a:cs typeface="Calibri"/>
                        <a:sym typeface="Calibri"/>
                      </a:endParaRPr>
                    </a:p>
                  </a:txBody>
                  <a:tcPr marT="45725" marB="45725" marR="45725" marL="457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2"/>
          <p:cNvSpPr txBox="1"/>
          <p:nvPr>
            <p:ph idx="1" type="body"/>
          </p:nvPr>
        </p:nvSpPr>
        <p:spPr>
          <a:xfrm>
            <a:off x="304800" y="1143000"/>
            <a:ext cx="7467600" cy="7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Boundary conditions are those locations on the edge between equivalence classes. </a:t>
            </a:r>
            <a:endParaRPr/>
          </a:p>
        </p:txBody>
      </p:sp>
      <p:sp>
        <p:nvSpPr>
          <p:cNvPr id="261" name="Google Shape;261;p22"/>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62" name="Google Shape;262;p22"/>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Techniques: Boundary Conditions</a:t>
            </a:r>
            <a:endParaRPr/>
          </a:p>
        </p:txBody>
      </p:sp>
      <p:sp>
        <p:nvSpPr>
          <p:cNvPr id="263" name="Google Shape;263;p22"/>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64" name="Google Shape;264;p22">
            <a:hlinkClick action="ppaction://hlinksldjump" r:id="rId3"/>
          </p:cNvPr>
          <p:cNvSpPr/>
          <p:nvPr/>
        </p:nvSpPr>
        <p:spPr>
          <a:xfrm>
            <a:off x="7951100" y="990625"/>
            <a:ext cx="1147467" cy="422117"/>
          </a:xfrm>
          <a:custGeom>
            <a:rect b="b" l="l" r="r" t="t"/>
            <a:pathLst>
              <a:path extrusionOk="0" h="902925" w="1504875">
                <a:moveTo>
                  <a:pt x="0" y="0"/>
                </a:moveTo>
                <a:lnTo>
                  <a:pt x="1504875" y="0"/>
                </a:lnTo>
                <a:lnTo>
                  <a:pt x="1504875" y="902925"/>
                </a:lnTo>
                <a:lnTo>
                  <a:pt x="0" y="902925"/>
                </a:lnTo>
                <a:lnTo>
                  <a:pt x="0" y="0"/>
                </a:lnTo>
                <a:close/>
              </a:path>
            </a:pathLst>
          </a:custGeom>
          <a:gradFill>
            <a:gsLst>
              <a:gs pos="0">
                <a:srgbClr val="566D87"/>
              </a:gs>
              <a:gs pos="60000">
                <a:srgbClr val="7B9ABD"/>
              </a:gs>
              <a:gs pos="100000">
                <a:srgbClr val="84ACDC"/>
              </a:gs>
            </a:gsLst>
            <a:lin ang="16200000" scaled="0"/>
          </a:gradFill>
          <a:ln>
            <a:noFill/>
          </a:ln>
          <a:effectLst>
            <a:outerShdw blurRad="65500" rotWithShape="0" dir="5400000" dist="38100">
              <a:srgbClr val="000000">
                <a:alpha val="40000"/>
              </a:srgbClr>
            </a:outerShdw>
          </a:effectLst>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None/>
            </a:pPr>
            <a:r>
              <a:rPr lang="en-US" sz="1200">
                <a:solidFill>
                  <a:schemeClr val="lt1"/>
                </a:solidFill>
                <a:latin typeface="Arial"/>
                <a:ea typeface="Arial"/>
                <a:cs typeface="Arial"/>
                <a:sym typeface="Arial"/>
              </a:rPr>
              <a:t>Requirements</a:t>
            </a:r>
            <a:endParaRPr/>
          </a:p>
        </p:txBody>
      </p:sp>
      <p:sp>
        <p:nvSpPr>
          <p:cNvPr id="265" name="Google Shape;265;p22">
            <a:hlinkClick action="ppaction://hlinksldjump" r:id="rId4"/>
          </p:cNvPr>
          <p:cNvSpPr/>
          <p:nvPr/>
        </p:nvSpPr>
        <p:spPr>
          <a:xfrm>
            <a:off x="7951100" y="2044025"/>
            <a:ext cx="1147467" cy="422117"/>
          </a:xfrm>
          <a:custGeom>
            <a:rect b="b" l="l" r="r" t="t"/>
            <a:pathLst>
              <a:path extrusionOk="0" h="902925" w="1504875">
                <a:moveTo>
                  <a:pt x="0" y="0"/>
                </a:moveTo>
                <a:lnTo>
                  <a:pt x="1504875" y="0"/>
                </a:lnTo>
                <a:lnTo>
                  <a:pt x="1504875" y="902925"/>
                </a:lnTo>
                <a:lnTo>
                  <a:pt x="0" y="902925"/>
                </a:lnTo>
                <a:lnTo>
                  <a:pt x="0" y="0"/>
                </a:lnTo>
                <a:close/>
              </a:path>
            </a:pathLst>
          </a:custGeom>
          <a:gradFill>
            <a:gsLst>
              <a:gs pos="0">
                <a:srgbClr val="63758E"/>
              </a:gs>
              <a:gs pos="60000">
                <a:srgbClr val="8CA7C8"/>
              </a:gs>
              <a:gs pos="100000">
                <a:srgbClr val="92B5E4"/>
              </a:gs>
            </a:gsLst>
            <a:lin ang="16200000" scaled="0"/>
          </a:gradFill>
          <a:ln>
            <a:noFill/>
          </a:ln>
          <a:effectLst>
            <a:outerShdw blurRad="65500" rotWithShape="0" dir="5400000" dist="38100">
              <a:srgbClr val="000000">
                <a:alpha val="40000"/>
              </a:srgbClr>
            </a:outerShdw>
          </a:effectLst>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None/>
            </a:pPr>
            <a:r>
              <a:rPr lang="en-US" sz="1200">
                <a:solidFill>
                  <a:schemeClr val="lt1"/>
                </a:solidFill>
                <a:latin typeface="Arial"/>
                <a:ea typeface="Arial"/>
                <a:cs typeface="Arial"/>
                <a:sym typeface="Arial"/>
              </a:rPr>
              <a:t>Scenarios</a:t>
            </a:r>
            <a:endParaRPr/>
          </a:p>
        </p:txBody>
      </p:sp>
      <p:sp>
        <p:nvSpPr>
          <p:cNvPr id="266" name="Google Shape;266;p22">
            <a:hlinkClick action="ppaction://hlinksldjump" r:id="rId5"/>
          </p:cNvPr>
          <p:cNvSpPr/>
          <p:nvPr/>
        </p:nvSpPr>
        <p:spPr>
          <a:xfrm>
            <a:off x="8001000" y="3097426"/>
            <a:ext cx="1047675" cy="421161"/>
          </a:xfrm>
          <a:custGeom>
            <a:rect b="b" l="l" r="r" t="t"/>
            <a:pathLst>
              <a:path extrusionOk="0" h="902925" w="1504875">
                <a:moveTo>
                  <a:pt x="0" y="0"/>
                </a:moveTo>
                <a:lnTo>
                  <a:pt x="1504875" y="0"/>
                </a:lnTo>
                <a:lnTo>
                  <a:pt x="1504875" y="902925"/>
                </a:lnTo>
                <a:lnTo>
                  <a:pt x="0" y="902925"/>
                </a:lnTo>
                <a:lnTo>
                  <a:pt x="0" y="0"/>
                </a:lnTo>
                <a:close/>
              </a:path>
            </a:pathLst>
          </a:custGeom>
          <a:gradFill>
            <a:gsLst>
              <a:gs pos="0">
                <a:srgbClr val="708195"/>
              </a:gs>
              <a:gs pos="60000">
                <a:srgbClr val="9FB4D2"/>
              </a:gs>
              <a:gs pos="100000">
                <a:srgbClr val="A3C1EB"/>
              </a:gs>
            </a:gsLst>
            <a:lin ang="16200000" scaled="0"/>
          </a:gradFill>
          <a:ln>
            <a:noFill/>
          </a:ln>
          <a:effectLst>
            <a:outerShdw blurRad="65500" rotWithShape="0" dir="5400000" dist="38100">
              <a:srgbClr val="000000">
                <a:alpha val="40000"/>
              </a:srgbClr>
            </a:outerShdw>
          </a:effectLst>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None/>
            </a:pPr>
            <a:r>
              <a:rPr lang="en-US" sz="1200">
                <a:solidFill>
                  <a:schemeClr val="lt1"/>
                </a:solidFill>
                <a:latin typeface="Arial"/>
                <a:ea typeface="Arial"/>
                <a:cs typeface="Arial"/>
                <a:sym typeface="Arial"/>
              </a:rPr>
              <a:t>Errors</a:t>
            </a:r>
            <a:endParaRPr/>
          </a:p>
        </p:txBody>
      </p:sp>
      <p:sp>
        <p:nvSpPr>
          <p:cNvPr id="267" name="Google Shape;267;p22">
            <a:hlinkClick action="ppaction://hlinksldjump" r:id="rId6"/>
          </p:cNvPr>
          <p:cNvSpPr/>
          <p:nvPr/>
        </p:nvSpPr>
        <p:spPr>
          <a:xfrm>
            <a:off x="8001000" y="4150839"/>
            <a:ext cx="1047675" cy="421161"/>
          </a:xfrm>
          <a:custGeom>
            <a:rect b="b" l="l" r="r" t="t"/>
            <a:pathLst>
              <a:path extrusionOk="0" h="902925" w="1504875">
                <a:moveTo>
                  <a:pt x="0" y="0"/>
                </a:moveTo>
                <a:lnTo>
                  <a:pt x="1504875" y="0"/>
                </a:lnTo>
                <a:lnTo>
                  <a:pt x="1504875" y="902925"/>
                </a:lnTo>
                <a:lnTo>
                  <a:pt x="0" y="902925"/>
                </a:lnTo>
                <a:lnTo>
                  <a:pt x="0" y="0"/>
                </a:lnTo>
                <a:close/>
              </a:path>
            </a:pathLst>
          </a:custGeom>
          <a:gradFill>
            <a:gsLst>
              <a:gs pos="0">
                <a:srgbClr val="7E8A9D"/>
              </a:gs>
              <a:gs pos="60000">
                <a:srgbClr val="B2C4DC"/>
              </a:gs>
              <a:gs pos="100000">
                <a:srgbClr val="B6CFF1"/>
              </a:gs>
            </a:gsLst>
            <a:lin ang="16200000" scaled="0"/>
          </a:gradFill>
          <a:ln cap="flat" cmpd="sng" w="38100">
            <a:solidFill>
              <a:schemeClr val="accent6"/>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None/>
            </a:pPr>
            <a:r>
              <a:rPr lang="en-US" sz="1200">
                <a:solidFill>
                  <a:schemeClr val="lt1"/>
                </a:solidFill>
                <a:latin typeface="Arial"/>
                <a:ea typeface="Arial"/>
                <a:cs typeface="Arial"/>
                <a:sym typeface="Arial"/>
              </a:rPr>
              <a:t>Boundaries</a:t>
            </a:r>
            <a:endParaRPr/>
          </a:p>
        </p:txBody>
      </p:sp>
      <p:pic>
        <p:nvPicPr>
          <p:cNvPr id="268" name="Google Shape;268;p22"/>
          <p:cNvPicPr preferRelativeResize="0"/>
          <p:nvPr/>
        </p:nvPicPr>
        <p:blipFill rotWithShape="1">
          <a:blip r:embed="rId7">
            <a:alphaModFix/>
          </a:blip>
          <a:srcRect b="0" l="0" r="0" t="0"/>
          <a:stretch/>
        </p:blipFill>
        <p:spPr>
          <a:xfrm>
            <a:off x="609600" y="1881929"/>
            <a:ext cx="7091639" cy="622987"/>
          </a:xfrm>
          <a:prstGeom prst="rect">
            <a:avLst/>
          </a:prstGeom>
          <a:noFill/>
          <a:ln>
            <a:noFill/>
          </a:ln>
        </p:spPr>
      </p:pic>
      <p:graphicFrame>
        <p:nvGraphicFramePr>
          <p:cNvPr id="269" name="Google Shape;269;p22"/>
          <p:cNvGraphicFramePr/>
          <p:nvPr/>
        </p:nvGraphicFramePr>
        <p:xfrm>
          <a:off x="304800" y="3165983"/>
          <a:ext cx="3000000" cy="3000000"/>
        </p:xfrm>
        <a:graphic>
          <a:graphicData uri="http://schemas.openxmlformats.org/drawingml/2006/table">
            <a:tbl>
              <a:tblPr bandRow="1" firstRow="1">
                <a:noFill/>
                <a:tableStyleId>{1A29B530-5362-415C-AB8B-F024F4C86D02}</a:tableStyleId>
              </a:tblPr>
              <a:tblGrid>
                <a:gridCol w="1481650"/>
                <a:gridCol w="1481650"/>
                <a:gridCol w="1481650"/>
                <a:gridCol w="1481650"/>
                <a:gridCol w="1464750"/>
              </a:tblGrid>
              <a:tr h="152400">
                <a:tc>
                  <a:txBody>
                    <a:bodyPr/>
                    <a:lstStyle/>
                    <a:p>
                      <a:pPr indent="0" lvl="0" marL="0" marR="0" rtl="0" algn="l">
                        <a:lnSpc>
                          <a:spcPct val="107000"/>
                        </a:lnSpc>
                        <a:spcBef>
                          <a:spcPts val="0"/>
                        </a:spcBef>
                        <a:spcAft>
                          <a:spcPts val="0"/>
                        </a:spcAft>
                        <a:buNone/>
                      </a:pPr>
                      <a:r>
                        <a:rPr lang="en-US" sz="1200"/>
                        <a:t>Name</a:t>
                      </a:r>
                      <a:endParaRPr b="1" sz="1200">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1200"/>
                        <a:t>Pre-Condition</a:t>
                      </a:r>
                      <a:endParaRPr b="1" sz="1200">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1200"/>
                        <a:t>Inputs</a:t>
                      </a:r>
                      <a:endParaRPr b="1" sz="12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200"/>
                        <a:t>Outputs</a:t>
                      </a:r>
                      <a:endParaRPr b="1" sz="12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200"/>
                        <a:t>Rationale</a:t>
                      </a:r>
                      <a:endParaRPr b="1" sz="1200">
                        <a:solidFill>
                          <a:srgbClr val="1D4D81"/>
                        </a:solidFill>
                        <a:latin typeface="Calibri"/>
                        <a:ea typeface="Calibri"/>
                        <a:cs typeface="Calibri"/>
                        <a:sym typeface="Calibri"/>
                      </a:endParaRPr>
                    </a:p>
                  </a:txBody>
                  <a:tcPr marT="45725" marB="45725" marR="45725" marL="45725"/>
                </a:tc>
              </a:tr>
              <a:tr h="152400">
                <a:tc>
                  <a:txBody>
                    <a:bodyPr/>
                    <a:lstStyle/>
                    <a:p>
                      <a:pPr indent="0" lvl="0" marL="0" marR="0" rtl="0" algn="just">
                        <a:lnSpc>
                          <a:spcPct val="107000"/>
                        </a:lnSpc>
                        <a:spcBef>
                          <a:spcPts val="0"/>
                        </a:spcBef>
                        <a:spcAft>
                          <a:spcPts val="0"/>
                        </a:spcAft>
                        <a:buNone/>
                      </a:pPr>
                      <a:r>
                        <a:rPr lang="en-US" sz="1200"/>
                        <a:t>Max float</a:t>
                      </a:r>
                      <a:endParaRPr sz="12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200"/>
                        <a:t>None</a:t>
                      </a:r>
                      <a:endParaRPr sz="12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200"/>
                        <a:t>3.403 x 10</a:t>
                      </a:r>
                      <a:r>
                        <a:rPr baseline="30000" lang="en-US" sz="1200"/>
                        <a:t>38</a:t>
                      </a:r>
                      <a:endParaRPr sz="12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200"/>
                        <a:t>Error</a:t>
                      </a:r>
                      <a:endParaRPr sz="12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200"/>
                        <a:t>&gt; 4.0</a:t>
                      </a:r>
                      <a:endParaRPr sz="1200">
                        <a:latin typeface="Calibri"/>
                        <a:ea typeface="Calibri"/>
                        <a:cs typeface="Calibri"/>
                        <a:sym typeface="Calibri"/>
                      </a:endParaRPr>
                    </a:p>
                  </a:txBody>
                  <a:tcPr marT="45725" marB="45725" marR="45725" marL="45725"/>
                </a:tc>
              </a:tr>
              <a:tr h="152400">
                <a:tc>
                  <a:txBody>
                    <a:bodyPr/>
                    <a:lstStyle/>
                    <a:p>
                      <a:pPr indent="0" lvl="0" marL="0" marR="0" rtl="0" algn="just">
                        <a:lnSpc>
                          <a:spcPct val="107000"/>
                        </a:lnSpc>
                        <a:spcBef>
                          <a:spcPts val="0"/>
                        </a:spcBef>
                        <a:spcAft>
                          <a:spcPts val="0"/>
                        </a:spcAft>
                        <a:buNone/>
                      </a:pPr>
                      <a:r>
                        <a:rPr lang="en-US" sz="1200"/>
                        <a:t>Just below max float</a:t>
                      </a:r>
                      <a:endParaRPr sz="12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200"/>
                        <a:t>None</a:t>
                      </a:r>
                      <a:endParaRPr sz="12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200"/>
                        <a:t>3.402 x 10</a:t>
                      </a:r>
                      <a:r>
                        <a:rPr baseline="30000" lang="en-US" sz="1200"/>
                        <a:t>38</a:t>
                      </a:r>
                      <a:endParaRPr sz="12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200"/>
                        <a:t>Error</a:t>
                      </a:r>
                      <a:endParaRPr sz="12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200"/>
                        <a:t>&gt; 4.0</a:t>
                      </a:r>
                      <a:endParaRPr sz="1200">
                        <a:latin typeface="Calibri"/>
                        <a:ea typeface="Calibri"/>
                        <a:cs typeface="Calibri"/>
                        <a:sym typeface="Calibri"/>
                      </a:endParaRPr>
                    </a:p>
                  </a:txBody>
                  <a:tcPr marT="45725" marB="45725" marR="45725" marL="45725"/>
                </a:tc>
              </a:tr>
              <a:tr h="152400">
                <a:tc>
                  <a:txBody>
                    <a:bodyPr/>
                    <a:lstStyle/>
                    <a:p>
                      <a:pPr indent="0" lvl="0" marL="0" marR="0" rtl="0" algn="just">
                        <a:lnSpc>
                          <a:spcPct val="107000"/>
                        </a:lnSpc>
                        <a:spcBef>
                          <a:spcPts val="0"/>
                        </a:spcBef>
                        <a:spcAft>
                          <a:spcPts val="0"/>
                        </a:spcAft>
                        <a:buNone/>
                      </a:pPr>
                      <a:r>
                        <a:rPr lang="en-US" sz="1200"/>
                        <a:t>Just above 4.0</a:t>
                      </a:r>
                      <a:endParaRPr sz="12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200"/>
                        <a:t>None</a:t>
                      </a:r>
                      <a:endParaRPr sz="12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200"/>
                        <a:t>4.00001</a:t>
                      </a:r>
                      <a:endParaRPr sz="12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200"/>
                        <a:t>Error</a:t>
                      </a:r>
                      <a:endParaRPr sz="12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200"/>
                        <a:t>&gt; 4.0</a:t>
                      </a:r>
                      <a:endParaRPr sz="1200">
                        <a:latin typeface="Calibri"/>
                        <a:ea typeface="Calibri"/>
                        <a:cs typeface="Calibri"/>
                        <a:sym typeface="Calibri"/>
                      </a:endParaRPr>
                    </a:p>
                  </a:txBody>
                  <a:tcPr marT="45725" marB="45725" marR="45725" marL="45725"/>
                </a:tc>
              </a:tr>
              <a:tr h="152400">
                <a:tc>
                  <a:txBody>
                    <a:bodyPr/>
                    <a:lstStyle/>
                    <a:p>
                      <a:pPr indent="0" lvl="0" marL="0" marR="0" rtl="0" algn="just">
                        <a:lnSpc>
                          <a:spcPct val="107000"/>
                        </a:lnSpc>
                        <a:spcBef>
                          <a:spcPts val="0"/>
                        </a:spcBef>
                        <a:spcAft>
                          <a:spcPts val="0"/>
                        </a:spcAft>
                        <a:buNone/>
                      </a:pPr>
                      <a:r>
                        <a:rPr lang="en-US" sz="1200"/>
                        <a:t>4.0</a:t>
                      </a:r>
                      <a:endParaRPr sz="12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200"/>
                        <a:t>None</a:t>
                      </a:r>
                      <a:endParaRPr sz="12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200"/>
                        <a:t>4.0</a:t>
                      </a:r>
                      <a:endParaRPr sz="12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200"/>
                        <a:t>A+</a:t>
                      </a:r>
                      <a:endParaRPr sz="12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200"/>
                        <a:t>0.0 ≤ gpa ≤ 4.0</a:t>
                      </a:r>
                      <a:endParaRPr sz="1200">
                        <a:latin typeface="Calibri"/>
                        <a:ea typeface="Calibri"/>
                        <a:cs typeface="Calibri"/>
                        <a:sym typeface="Calibri"/>
                      </a:endParaRPr>
                    </a:p>
                  </a:txBody>
                  <a:tcPr marT="45725" marB="45725" marR="45725" marL="45725"/>
                </a:tc>
              </a:tr>
              <a:tr h="152400">
                <a:tc>
                  <a:txBody>
                    <a:bodyPr/>
                    <a:lstStyle/>
                    <a:p>
                      <a:pPr indent="0" lvl="0" marL="0" marR="0" rtl="0" algn="just">
                        <a:lnSpc>
                          <a:spcPct val="107000"/>
                        </a:lnSpc>
                        <a:spcBef>
                          <a:spcPts val="0"/>
                        </a:spcBef>
                        <a:spcAft>
                          <a:spcPts val="0"/>
                        </a:spcAft>
                        <a:buNone/>
                      </a:pPr>
                      <a:r>
                        <a:rPr lang="en-US" sz="1200"/>
                        <a:t>Just below 4.0</a:t>
                      </a:r>
                      <a:endParaRPr sz="12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200"/>
                        <a:t>None</a:t>
                      </a:r>
                      <a:endParaRPr sz="12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200"/>
                        <a:t>3.99999</a:t>
                      </a:r>
                      <a:endParaRPr sz="12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200"/>
                        <a:t>A+</a:t>
                      </a:r>
                      <a:endParaRPr sz="12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200"/>
                        <a:t>0.0 ≤ gpa ≤ 4.0</a:t>
                      </a:r>
                      <a:endParaRPr sz="1200">
                        <a:latin typeface="Calibri"/>
                        <a:ea typeface="Calibri"/>
                        <a:cs typeface="Calibri"/>
                        <a:sym typeface="Calibri"/>
                      </a:endParaRPr>
                    </a:p>
                  </a:txBody>
                  <a:tcPr marT="45725" marB="45725" marR="45725" marL="45725"/>
                </a:tc>
              </a:tr>
              <a:tr h="152400">
                <a:tc>
                  <a:txBody>
                    <a:bodyPr/>
                    <a:lstStyle/>
                    <a:p>
                      <a:pPr indent="0" lvl="0" marL="0" marR="0" rtl="0" algn="just">
                        <a:lnSpc>
                          <a:spcPct val="107000"/>
                        </a:lnSpc>
                        <a:spcBef>
                          <a:spcPts val="0"/>
                        </a:spcBef>
                        <a:spcAft>
                          <a:spcPts val="0"/>
                        </a:spcAft>
                        <a:buNone/>
                      </a:pPr>
                      <a:r>
                        <a:rPr lang="en-US" sz="1200"/>
                        <a:t>Just above 0.0</a:t>
                      </a:r>
                      <a:endParaRPr sz="12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200"/>
                        <a:t>None</a:t>
                      </a:r>
                      <a:endParaRPr sz="12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200"/>
                        <a:t>1.175 x 10</a:t>
                      </a:r>
                      <a:r>
                        <a:rPr baseline="30000" lang="en-US" sz="1200"/>
                        <a:t>-38</a:t>
                      </a:r>
                      <a:endParaRPr sz="12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200"/>
                        <a:t>F</a:t>
                      </a:r>
                      <a:endParaRPr sz="12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200"/>
                        <a:t>0.0 ≤ gpa ≤ 4.0</a:t>
                      </a:r>
                      <a:endParaRPr sz="1200">
                        <a:latin typeface="Calibri"/>
                        <a:ea typeface="Calibri"/>
                        <a:cs typeface="Calibri"/>
                        <a:sym typeface="Calibri"/>
                      </a:endParaRPr>
                    </a:p>
                  </a:txBody>
                  <a:tcPr marT="45725" marB="45725" marR="45725" marL="45725"/>
                </a:tc>
              </a:tr>
              <a:tr h="152400">
                <a:tc>
                  <a:txBody>
                    <a:bodyPr/>
                    <a:lstStyle/>
                    <a:p>
                      <a:pPr indent="0" lvl="0" marL="0" marR="0" rtl="0" algn="just">
                        <a:lnSpc>
                          <a:spcPct val="107000"/>
                        </a:lnSpc>
                        <a:spcBef>
                          <a:spcPts val="0"/>
                        </a:spcBef>
                        <a:spcAft>
                          <a:spcPts val="0"/>
                        </a:spcAft>
                        <a:buNone/>
                      </a:pPr>
                      <a:r>
                        <a:rPr lang="en-US" sz="1200"/>
                        <a:t>0.0</a:t>
                      </a:r>
                      <a:endParaRPr sz="12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200"/>
                        <a:t>None</a:t>
                      </a:r>
                      <a:endParaRPr sz="12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200"/>
                        <a:t>0.0</a:t>
                      </a:r>
                      <a:endParaRPr sz="12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200"/>
                        <a:t>F</a:t>
                      </a:r>
                      <a:endParaRPr sz="12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200"/>
                        <a:t>0.0 ≤ gpa ≤ 4.0</a:t>
                      </a:r>
                      <a:endParaRPr sz="1200">
                        <a:latin typeface="Calibri"/>
                        <a:ea typeface="Calibri"/>
                        <a:cs typeface="Calibri"/>
                        <a:sym typeface="Calibri"/>
                      </a:endParaRPr>
                    </a:p>
                  </a:txBody>
                  <a:tcPr marT="45725" marB="45725" marR="45725" marL="45725"/>
                </a:tc>
              </a:tr>
              <a:tr h="152400">
                <a:tc>
                  <a:txBody>
                    <a:bodyPr/>
                    <a:lstStyle/>
                    <a:p>
                      <a:pPr indent="0" lvl="0" marL="0" marR="0" rtl="0" algn="just">
                        <a:lnSpc>
                          <a:spcPct val="107000"/>
                        </a:lnSpc>
                        <a:spcBef>
                          <a:spcPts val="0"/>
                        </a:spcBef>
                        <a:spcAft>
                          <a:spcPts val="0"/>
                        </a:spcAft>
                        <a:buNone/>
                      </a:pPr>
                      <a:r>
                        <a:rPr lang="en-US" sz="1200"/>
                        <a:t>Just below 0.0</a:t>
                      </a:r>
                      <a:endParaRPr sz="12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200"/>
                        <a:t>None</a:t>
                      </a:r>
                      <a:endParaRPr sz="12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200"/>
                        <a:t>-1.175 x 10</a:t>
                      </a:r>
                      <a:r>
                        <a:rPr baseline="30000" lang="en-US" sz="1200"/>
                        <a:t>-38</a:t>
                      </a:r>
                      <a:endParaRPr sz="12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200"/>
                        <a:t>Error</a:t>
                      </a:r>
                      <a:endParaRPr sz="12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200"/>
                        <a:t>&lt; 0.0</a:t>
                      </a:r>
                      <a:endParaRPr sz="1200">
                        <a:latin typeface="Calibri"/>
                        <a:ea typeface="Calibri"/>
                        <a:cs typeface="Calibri"/>
                        <a:sym typeface="Calibri"/>
                      </a:endParaRPr>
                    </a:p>
                  </a:txBody>
                  <a:tcPr marT="45725" marB="45725" marR="45725" marL="45725"/>
                </a:tc>
              </a:tr>
              <a:tr h="152400">
                <a:tc>
                  <a:txBody>
                    <a:bodyPr/>
                    <a:lstStyle/>
                    <a:p>
                      <a:pPr indent="0" lvl="0" marL="0" marR="0" rtl="0" algn="just">
                        <a:lnSpc>
                          <a:spcPct val="107000"/>
                        </a:lnSpc>
                        <a:spcBef>
                          <a:spcPts val="0"/>
                        </a:spcBef>
                        <a:spcAft>
                          <a:spcPts val="0"/>
                        </a:spcAft>
                        <a:buNone/>
                      </a:pPr>
                      <a:r>
                        <a:rPr lang="en-US" sz="1200"/>
                        <a:t>Just below min float</a:t>
                      </a:r>
                      <a:endParaRPr sz="12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200"/>
                        <a:t>None</a:t>
                      </a:r>
                      <a:endParaRPr sz="12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200"/>
                        <a:t>-3.402 x 10</a:t>
                      </a:r>
                      <a:r>
                        <a:rPr baseline="30000" lang="en-US" sz="1200"/>
                        <a:t>38</a:t>
                      </a:r>
                      <a:endParaRPr sz="12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200"/>
                        <a:t>Error</a:t>
                      </a:r>
                      <a:endParaRPr sz="12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200"/>
                        <a:t>&lt; 0.0</a:t>
                      </a:r>
                      <a:endParaRPr sz="1200">
                        <a:latin typeface="Calibri"/>
                        <a:ea typeface="Calibri"/>
                        <a:cs typeface="Calibri"/>
                        <a:sym typeface="Calibri"/>
                      </a:endParaRPr>
                    </a:p>
                  </a:txBody>
                  <a:tcPr marT="45725" marB="45725" marR="45725" marL="45725"/>
                </a:tc>
              </a:tr>
              <a:tr h="152400">
                <a:tc>
                  <a:txBody>
                    <a:bodyPr/>
                    <a:lstStyle/>
                    <a:p>
                      <a:pPr indent="0" lvl="0" marL="0" marR="0" rtl="0" algn="just">
                        <a:lnSpc>
                          <a:spcPct val="107000"/>
                        </a:lnSpc>
                        <a:spcBef>
                          <a:spcPts val="0"/>
                        </a:spcBef>
                        <a:spcAft>
                          <a:spcPts val="0"/>
                        </a:spcAft>
                        <a:buNone/>
                      </a:pPr>
                      <a:r>
                        <a:rPr lang="en-US" sz="1200"/>
                        <a:t>Min Float</a:t>
                      </a:r>
                      <a:endParaRPr sz="12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200"/>
                        <a:t>None</a:t>
                      </a:r>
                      <a:endParaRPr sz="12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200"/>
                        <a:t>-3.403 x 10</a:t>
                      </a:r>
                      <a:r>
                        <a:rPr baseline="30000" lang="en-US" sz="1200"/>
                        <a:t>38</a:t>
                      </a:r>
                      <a:endParaRPr sz="12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200"/>
                        <a:t>Error</a:t>
                      </a:r>
                      <a:endParaRPr sz="12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1200"/>
                        <a:t>&lt; 0.0</a:t>
                      </a:r>
                      <a:endParaRPr sz="1200">
                        <a:latin typeface="Calibri"/>
                        <a:ea typeface="Calibri"/>
                        <a:cs typeface="Calibri"/>
                        <a:sym typeface="Calibri"/>
                      </a:endParaRPr>
                    </a:p>
                  </a:txBody>
                  <a:tcPr marT="45725" marB="45725" marR="45725" marL="457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75" name="Google Shape;275;p2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Documenting Test Cases</a:t>
            </a:r>
            <a:endParaRPr/>
          </a:p>
        </p:txBody>
      </p:sp>
      <p:sp>
        <p:nvSpPr>
          <p:cNvPr id="276" name="Google Shape;276;p23"/>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graphicFrame>
        <p:nvGraphicFramePr>
          <p:cNvPr id="277" name="Google Shape;277;p23"/>
          <p:cNvGraphicFramePr/>
          <p:nvPr/>
        </p:nvGraphicFramePr>
        <p:xfrm>
          <a:off x="457200" y="1590195"/>
          <a:ext cx="3000000" cy="3000000"/>
        </p:xfrm>
        <a:graphic>
          <a:graphicData uri="http://schemas.openxmlformats.org/drawingml/2006/table">
            <a:tbl>
              <a:tblPr bandRow="1">
                <a:noFill/>
                <a:tableStyleId>{D45D1BB8-E3A8-4288-91CA-A214A10B6002}</a:tableStyleId>
              </a:tblPr>
              <a:tblGrid>
                <a:gridCol w="1182750"/>
                <a:gridCol w="3617850"/>
              </a:tblGrid>
              <a:tr h="177800">
                <a:tc>
                  <a:txBody>
                    <a:bodyPr/>
                    <a:lstStyle/>
                    <a:p>
                      <a:pPr indent="0" lvl="0" marL="0" marR="0" rtl="0" algn="l">
                        <a:spcBef>
                          <a:spcPts val="0"/>
                        </a:spcBef>
                        <a:spcAft>
                          <a:spcPts val="0"/>
                        </a:spcAft>
                        <a:buNone/>
                      </a:pPr>
                      <a:r>
                        <a:rPr lang="en-US" sz="1400"/>
                        <a:t>Name</a:t>
                      </a:r>
                      <a:endParaRPr b="1" sz="1400">
                        <a:solidFill>
                          <a:srgbClr val="1D4D81"/>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just">
                        <a:spcBef>
                          <a:spcPts val="0"/>
                        </a:spcBef>
                        <a:spcAft>
                          <a:spcPts val="0"/>
                        </a:spcAft>
                        <a:buNone/>
                      </a:pPr>
                      <a:r>
                        <a:rPr lang="en-US" sz="1400"/>
                        <a:t>Symbol for user name</a:t>
                      </a:r>
                      <a:endParaRPr sz="1400">
                        <a:latin typeface="Calibri"/>
                        <a:ea typeface="Calibri"/>
                        <a:cs typeface="Calibri"/>
                        <a:sym typeface="Calibri"/>
                      </a:endParaRPr>
                    </a:p>
                  </a:txBody>
                  <a:tcPr marT="45725" marB="45725" marR="91450" marL="91450"/>
                </a:tc>
              </a:tr>
              <a:tr h="177800">
                <a:tc>
                  <a:txBody>
                    <a:bodyPr/>
                    <a:lstStyle/>
                    <a:p>
                      <a:pPr indent="0" lvl="0" marL="0" marR="0" rtl="0" algn="l">
                        <a:spcBef>
                          <a:spcPts val="0"/>
                        </a:spcBef>
                        <a:spcAft>
                          <a:spcPts val="0"/>
                        </a:spcAft>
                        <a:buNone/>
                      </a:pPr>
                      <a:r>
                        <a:rPr lang="en-US" sz="1400"/>
                        <a:t>Pre-Condition</a:t>
                      </a:r>
                      <a:endParaRPr b="1" sz="1400">
                        <a:solidFill>
                          <a:srgbClr val="1D4D81"/>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just">
                        <a:spcBef>
                          <a:spcPts val="0"/>
                        </a:spcBef>
                        <a:spcAft>
                          <a:spcPts val="0"/>
                        </a:spcAft>
                        <a:buNone/>
                      </a:pPr>
                      <a:r>
                        <a:rPr lang="en-US" sz="1400"/>
                        <a:t>None</a:t>
                      </a:r>
                      <a:endParaRPr sz="1400">
                        <a:latin typeface="Calibri"/>
                        <a:ea typeface="Calibri"/>
                        <a:cs typeface="Calibri"/>
                        <a:sym typeface="Calibri"/>
                      </a:endParaRPr>
                    </a:p>
                  </a:txBody>
                  <a:tcPr marT="45725" marB="45725" marR="91450" marL="91450"/>
                </a:tc>
              </a:tr>
              <a:tr h="177800">
                <a:tc>
                  <a:txBody>
                    <a:bodyPr/>
                    <a:lstStyle/>
                    <a:p>
                      <a:pPr indent="0" lvl="0" marL="0" marR="0" rtl="0" algn="l">
                        <a:spcBef>
                          <a:spcPts val="0"/>
                        </a:spcBef>
                        <a:spcAft>
                          <a:spcPts val="0"/>
                        </a:spcAft>
                        <a:buNone/>
                      </a:pPr>
                      <a:r>
                        <a:rPr lang="en-US" sz="1400"/>
                        <a:t>Input</a:t>
                      </a:r>
                      <a:endParaRPr b="1" sz="1400">
                        <a:solidFill>
                          <a:srgbClr val="1D4D81"/>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l">
                        <a:spcBef>
                          <a:spcPts val="0"/>
                        </a:spcBef>
                        <a:spcAft>
                          <a:spcPts val="0"/>
                        </a:spcAft>
                        <a:buNone/>
                      </a:pPr>
                      <a:r>
                        <a:rPr lang="en-US" sz="1400"/>
                        <a:t>User name: “</a:t>
                      </a:r>
                      <a:r>
                        <a:rPr lang="en-US" sz="1200"/>
                        <a:t>@</a:t>
                      </a:r>
                      <a:r>
                        <a:rPr lang="en-US" sz="1400"/>
                        <a:t>”</a:t>
                      </a:r>
                      <a:br>
                        <a:rPr lang="en-US" sz="1400"/>
                      </a:br>
                      <a:r>
                        <a:rPr lang="en-US" sz="1400"/>
                        <a:t>Password: “</a:t>
                      </a:r>
                      <a:r>
                        <a:rPr lang="en-US" sz="1200"/>
                        <a:t>passw0rd</a:t>
                      </a:r>
                      <a:r>
                        <a:rPr lang="en-US" sz="1400"/>
                        <a:t>”</a:t>
                      </a:r>
                      <a:endParaRPr sz="1400">
                        <a:latin typeface="Calibri"/>
                        <a:ea typeface="Calibri"/>
                        <a:cs typeface="Calibri"/>
                        <a:sym typeface="Calibri"/>
                      </a:endParaRPr>
                    </a:p>
                  </a:txBody>
                  <a:tcPr marT="45725" marB="45725" marR="91450" marL="91450"/>
                </a:tc>
              </a:tr>
              <a:tr h="177800">
                <a:tc>
                  <a:txBody>
                    <a:bodyPr/>
                    <a:lstStyle/>
                    <a:p>
                      <a:pPr indent="0" lvl="0" marL="0" marR="0" rtl="0" algn="l">
                        <a:spcBef>
                          <a:spcPts val="0"/>
                        </a:spcBef>
                        <a:spcAft>
                          <a:spcPts val="0"/>
                        </a:spcAft>
                        <a:buNone/>
                      </a:pPr>
                      <a:r>
                        <a:rPr lang="en-US" sz="1400"/>
                        <a:t>Output</a:t>
                      </a:r>
                      <a:endParaRPr b="1" sz="1400">
                        <a:solidFill>
                          <a:srgbClr val="1D4D81"/>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just">
                        <a:spcBef>
                          <a:spcPts val="0"/>
                        </a:spcBef>
                        <a:spcAft>
                          <a:spcPts val="0"/>
                        </a:spcAft>
                        <a:buNone/>
                      </a:pPr>
                      <a:r>
                        <a:rPr lang="en-US" sz="1400"/>
                        <a:t>Error: “No symbols allowed in a user name”</a:t>
                      </a:r>
                      <a:endParaRPr sz="1400">
                        <a:latin typeface="Calibri"/>
                        <a:ea typeface="Calibri"/>
                        <a:cs typeface="Calibri"/>
                        <a:sym typeface="Calibri"/>
                      </a:endParaRPr>
                    </a:p>
                  </a:txBody>
                  <a:tcPr marT="45725" marB="45725" marR="91450" marL="91450"/>
                </a:tc>
              </a:tr>
            </a:tbl>
          </a:graphicData>
        </a:graphic>
      </p:graphicFrame>
      <p:sp>
        <p:nvSpPr>
          <p:cNvPr id="278" name="Google Shape;278;p23"/>
          <p:cNvSpPr txBox="1"/>
          <p:nvPr/>
        </p:nvSpPr>
        <p:spPr>
          <a:xfrm>
            <a:off x="381000" y="1143000"/>
            <a:ext cx="48006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Basic documentation</a:t>
            </a:r>
            <a:endParaRPr/>
          </a:p>
        </p:txBody>
      </p:sp>
      <p:graphicFrame>
        <p:nvGraphicFramePr>
          <p:cNvPr id="279" name="Google Shape;279;p23"/>
          <p:cNvGraphicFramePr/>
          <p:nvPr/>
        </p:nvGraphicFramePr>
        <p:xfrm>
          <a:off x="1449559" y="2438400"/>
          <a:ext cx="3000000" cy="3000000"/>
        </p:xfrm>
        <a:graphic>
          <a:graphicData uri="http://schemas.openxmlformats.org/drawingml/2006/table">
            <a:tbl>
              <a:tblPr bandRow="1">
                <a:noFill/>
                <a:tableStyleId>{D45D1BB8-E3A8-4288-91CA-A214A10B6002}</a:tableStyleId>
              </a:tblPr>
              <a:tblGrid>
                <a:gridCol w="1371600"/>
                <a:gridCol w="6019800"/>
              </a:tblGrid>
              <a:tr h="177800">
                <a:tc>
                  <a:txBody>
                    <a:bodyPr/>
                    <a:lstStyle/>
                    <a:p>
                      <a:pPr indent="0" lvl="0" marL="0" marR="0" rtl="0" algn="l">
                        <a:spcBef>
                          <a:spcPts val="0"/>
                        </a:spcBef>
                        <a:spcAft>
                          <a:spcPts val="0"/>
                        </a:spcAft>
                        <a:buNone/>
                      </a:pPr>
                      <a:r>
                        <a:rPr lang="en-US" sz="1400"/>
                        <a:t>Name</a:t>
                      </a:r>
                      <a:endParaRPr b="1" sz="1400">
                        <a:solidFill>
                          <a:srgbClr val="1D4D81"/>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just">
                        <a:spcBef>
                          <a:spcPts val="0"/>
                        </a:spcBef>
                        <a:spcAft>
                          <a:spcPts val="0"/>
                        </a:spcAft>
                        <a:buNone/>
                      </a:pPr>
                      <a:r>
                        <a:rPr lang="en-US" sz="1400"/>
                        <a:t>Symbol for user name</a:t>
                      </a:r>
                      <a:endParaRPr sz="1400">
                        <a:latin typeface="Calibri"/>
                        <a:ea typeface="Calibri"/>
                        <a:cs typeface="Calibri"/>
                        <a:sym typeface="Calibri"/>
                      </a:endParaRPr>
                    </a:p>
                  </a:txBody>
                  <a:tcPr marT="45725" marB="45725" marR="91450" marL="91450"/>
                </a:tc>
              </a:tr>
              <a:tr h="177800">
                <a:tc>
                  <a:txBody>
                    <a:bodyPr/>
                    <a:lstStyle/>
                    <a:p>
                      <a:pPr indent="0" lvl="0" marL="0" marR="0" rtl="0" algn="l">
                        <a:spcBef>
                          <a:spcPts val="0"/>
                        </a:spcBef>
                        <a:spcAft>
                          <a:spcPts val="0"/>
                        </a:spcAft>
                        <a:buNone/>
                      </a:pPr>
                      <a:r>
                        <a:rPr lang="en-US" sz="1400"/>
                        <a:t>ID</a:t>
                      </a:r>
                      <a:endParaRPr b="1" sz="1400">
                        <a:solidFill>
                          <a:srgbClr val="1D4D81"/>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just">
                        <a:spcBef>
                          <a:spcPts val="0"/>
                        </a:spcBef>
                        <a:spcAft>
                          <a:spcPts val="0"/>
                        </a:spcAft>
                        <a:buNone/>
                      </a:pPr>
                      <a:r>
                        <a:rPr lang="en-US" sz="1400"/>
                        <a:t>#219</a:t>
                      </a:r>
                      <a:endParaRPr sz="1400">
                        <a:latin typeface="Calibri"/>
                        <a:ea typeface="Calibri"/>
                        <a:cs typeface="Calibri"/>
                        <a:sym typeface="Calibri"/>
                      </a:endParaRPr>
                    </a:p>
                  </a:txBody>
                  <a:tcPr marT="45725" marB="45725" marR="91450" marL="91450"/>
                </a:tc>
              </a:tr>
              <a:tr h="177800">
                <a:tc>
                  <a:txBody>
                    <a:bodyPr/>
                    <a:lstStyle/>
                    <a:p>
                      <a:pPr indent="0" lvl="0" marL="0" marR="0" rtl="0" algn="l">
                        <a:spcBef>
                          <a:spcPts val="0"/>
                        </a:spcBef>
                        <a:spcAft>
                          <a:spcPts val="0"/>
                        </a:spcAft>
                        <a:buNone/>
                      </a:pPr>
                      <a:r>
                        <a:rPr lang="en-US" sz="1400"/>
                        <a:t>Priority</a:t>
                      </a:r>
                      <a:endParaRPr b="1" sz="1400">
                        <a:solidFill>
                          <a:srgbClr val="1D4D81"/>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just">
                        <a:spcBef>
                          <a:spcPts val="0"/>
                        </a:spcBef>
                        <a:spcAft>
                          <a:spcPts val="0"/>
                        </a:spcAft>
                        <a:buNone/>
                      </a:pPr>
                      <a:r>
                        <a:rPr lang="en-US" sz="1400"/>
                        <a:t>High</a:t>
                      </a:r>
                      <a:endParaRPr sz="1400">
                        <a:latin typeface="Calibri"/>
                        <a:ea typeface="Calibri"/>
                        <a:cs typeface="Calibri"/>
                        <a:sym typeface="Calibri"/>
                      </a:endParaRPr>
                    </a:p>
                  </a:txBody>
                  <a:tcPr marT="45725" marB="45725" marR="91450" marL="91450"/>
                </a:tc>
              </a:tr>
              <a:tr h="177800">
                <a:tc>
                  <a:txBody>
                    <a:bodyPr/>
                    <a:lstStyle/>
                    <a:p>
                      <a:pPr indent="0" lvl="0" marL="0" marR="0" rtl="0" algn="l">
                        <a:spcBef>
                          <a:spcPts val="0"/>
                        </a:spcBef>
                        <a:spcAft>
                          <a:spcPts val="0"/>
                        </a:spcAft>
                        <a:buNone/>
                      </a:pPr>
                      <a:r>
                        <a:rPr lang="en-US" sz="1400"/>
                        <a:t>Requirement</a:t>
                      </a:r>
                      <a:endParaRPr b="1" sz="1400">
                        <a:solidFill>
                          <a:srgbClr val="1D4D81"/>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l">
                        <a:spcBef>
                          <a:spcPts val="0"/>
                        </a:spcBef>
                        <a:spcAft>
                          <a:spcPts val="0"/>
                        </a:spcAft>
                        <a:buNone/>
                      </a:pPr>
                      <a:r>
                        <a:rPr lang="en-US" sz="1400"/>
                        <a:t>#2: The username control shall accept only</a:t>
                      </a:r>
                      <a:r>
                        <a:rPr lang="en-US" sz="1400"/>
                        <a:t> </a:t>
                      </a:r>
                      <a:r>
                        <a:rPr lang="en-US" sz="1400"/>
                        <a:t>letters, numbers, and underscores</a:t>
                      </a:r>
                      <a:endParaRPr sz="1400">
                        <a:latin typeface="Calibri"/>
                        <a:ea typeface="Calibri"/>
                        <a:cs typeface="Calibri"/>
                        <a:sym typeface="Calibri"/>
                      </a:endParaRPr>
                    </a:p>
                  </a:txBody>
                  <a:tcPr marT="45725" marB="45725" marR="91450" marL="91450"/>
                </a:tc>
              </a:tr>
              <a:tr h="177800">
                <a:tc>
                  <a:txBody>
                    <a:bodyPr/>
                    <a:lstStyle/>
                    <a:p>
                      <a:pPr indent="0" lvl="0" marL="0" marR="0" rtl="0" algn="l">
                        <a:spcBef>
                          <a:spcPts val="0"/>
                        </a:spcBef>
                        <a:spcAft>
                          <a:spcPts val="0"/>
                        </a:spcAft>
                        <a:buNone/>
                      </a:pPr>
                      <a:r>
                        <a:rPr lang="en-US" sz="1400"/>
                        <a:t>Area</a:t>
                      </a:r>
                      <a:endParaRPr b="1" sz="1400">
                        <a:solidFill>
                          <a:srgbClr val="1D4D81"/>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just">
                        <a:spcBef>
                          <a:spcPts val="0"/>
                        </a:spcBef>
                        <a:spcAft>
                          <a:spcPts val="0"/>
                        </a:spcAft>
                        <a:buNone/>
                      </a:pPr>
                      <a:r>
                        <a:rPr lang="en-US" sz="1400"/>
                        <a:t>Authentication</a:t>
                      </a:r>
                      <a:endParaRPr sz="1400">
                        <a:latin typeface="Calibri"/>
                        <a:ea typeface="Calibri"/>
                        <a:cs typeface="Calibri"/>
                        <a:sym typeface="Calibri"/>
                      </a:endParaRPr>
                    </a:p>
                  </a:txBody>
                  <a:tcPr marT="45725" marB="45725" marR="91450" marL="91450"/>
                </a:tc>
              </a:tr>
              <a:tr h="177800">
                <a:tc>
                  <a:txBody>
                    <a:bodyPr/>
                    <a:lstStyle/>
                    <a:p>
                      <a:pPr indent="0" lvl="0" marL="0" marR="0" rtl="0" algn="l">
                        <a:spcBef>
                          <a:spcPts val="0"/>
                        </a:spcBef>
                        <a:spcAft>
                          <a:spcPts val="0"/>
                        </a:spcAft>
                        <a:buNone/>
                      </a:pPr>
                      <a:r>
                        <a:rPr lang="en-US" sz="1400"/>
                        <a:t>Pre-Condition</a:t>
                      </a:r>
                      <a:endParaRPr b="1" sz="1400">
                        <a:solidFill>
                          <a:srgbClr val="1D4D81"/>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just">
                        <a:spcBef>
                          <a:spcPts val="0"/>
                        </a:spcBef>
                        <a:spcAft>
                          <a:spcPts val="0"/>
                        </a:spcAft>
                        <a:buNone/>
                      </a:pPr>
                      <a:r>
                        <a:rPr lang="en-US" sz="1400"/>
                        <a:t>None</a:t>
                      </a:r>
                      <a:endParaRPr sz="1400">
                        <a:latin typeface="Calibri"/>
                        <a:ea typeface="Calibri"/>
                        <a:cs typeface="Calibri"/>
                        <a:sym typeface="Calibri"/>
                      </a:endParaRPr>
                    </a:p>
                  </a:txBody>
                  <a:tcPr marT="45725" marB="45725" marR="91450" marL="91450"/>
                </a:tc>
              </a:tr>
              <a:tr h="177800">
                <a:tc>
                  <a:txBody>
                    <a:bodyPr/>
                    <a:lstStyle/>
                    <a:p>
                      <a:pPr indent="0" lvl="0" marL="0" marR="0" rtl="0" algn="l">
                        <a:spcBef>
                          <a:spcPts val="0"/>
                        </a:spcBef>
                        <a:spcAft>
                          <a:spcPts val="0"/>
                        </a:spcAft>
                        <a:buNone/>
                      </a:pPr>
                      <a:r>
                        <a:rPr lang="en-US" sz="1400"/>
                        <a:t>Input</a:t>
                      </a:r>
                      <a:endParaRPr b="1" sz="1400">
                        <a:solidFill>
                          <a:srgbClr val="1D4D81"/>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l">
                        <a:spcBef>
                          <a:spcPts val="0"/>
                        </a:spcBef>
                        <a:spcAft>
                          <a:spcPts val="0"/>
                        </a:spcAft>
                        <a:buNone/>
                      </a:pPr>
                      <a:r>
                        <a:rPr lang="en-US" sz="1400"/>
                        <a:t>User name: “</a:t>
                      </a:r>
                      <a:r>
                        <a:rPr lang="en-US" sz="1200"/>
                        <a:t>@</a:t>
                      </a:r>
                      <a:r>
                        <a:rPr lang="en-US" sz="1400"/>
                        <a:t>”</a:t>
                      </a:r>
                      <a:br>
                        <a:rPr lang="en-US" sz="1400"/>
                      </a:br>
                      <a:r>
                        <a:rPr lang="en-US" sz="1400"/>
                        <a:t>Password: “</a:t>
                      </a:r>
                      <a:r>
                        <a:rPr lang="en-US" sz="1200"/>
                        <a:t>passw0rd</a:t>
                      </a:r>
                      <a:r>
                        <a:rPr lang="en-US" sz="1400"/>
                        <a:t>”</a:t>
                      </a:r>
                      <a:endParaRPr sz="1400">
                        <a:latin typeface="Calibri"/>
                        <a:ea typeface="Calibri"/>
                        <a:cs typeface="Calibri"/>
                        <a:sym typeface="Calibri"/>
                      </a:endParaRPr>
                    </a:p>
                  </a:txBody>
                  <a:tcPr marT="45725" marB="45725" marR="91450" marL="91450"/>
                </a:tc>
              </a:tr>
              <a:tr h="177800">
                <a:tc>
                  <a:txBody>
                    <a:bodyPr/>
                    <a:lstStyle/>
                    <a:p>
                      <a:pPr indent="0" lvl="0" marL="0" marR="0" rtl="0" algn="l">
                        <a:spcBef>
                          <a:spcPts val="0"/>
                        </a:spcBef>
                        <a:spcAft>
                          <a:spcPts val="0"/>
                        </a:spcAft>
                        <a:buNone/>
                      </a:pPr>
                      <a:r>
                        <a:rPr lang="en-US" sz="1400"/>
                        <a:t>Steps</a:t>
                      </a:r>
                      <a:endParaRPr b="1" sz="1400">
                        <a:solidFill>
                          <a:srgbClr val="1D4D81"/>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l">
                        <a:spcBef>
                          <a:spcPts val="0"/>
                        </a:spcBef>
                        <a:spcAft>
                          <a:spcPts val="0"/>
                        </a:spcAft>
                        <a:buNone/>
                      </a:pPr>
                      <a:r>
                        <a:rPr lang="en-US" sz="1400"/>
                        <a:t>1. Boot the application</a:t>
                      </a:r>
                      <a:endParaRPr/>
                    </a:p>
                    <a:p>
                      <a:pPr indent="0" lvl="0" marL="0" marR="0" rtl="0" algn="l">
                        <a:spcBef>
                          <a:spcPts val="0"/>
                        </a:spcBef>
                        <a:spcAft>
                          <a:spcPts val="0"/>
                        </a:spcAft>
                        <a:buNone/>
                      </a:pPr>
                      <a:r>
                        <a:rPr lang="en-US" sz="1400"/>
                        <a:t>2. Press the “Login button”</a:t>
                      </a:r>
                      <a:endParaRPr/>
                    </a:p>
                    <a:p>
                      <a:pPr indent="0" lvl="0" marL="0" marR="0" rtl="0" algn="l">
                        <a:spcBef>
                          <a:spcPts val="0"/>
                        </a:spcBef>
                        <a:spcAft>
                          <a:spcPts val="0"/>
                        </a:spcAft>
                        <a:buNone/>
                      </a:pPr>
                      <a:r>
                        <a:rPr lang="en-US" sz="1400"/>
                        <a:t>3. Enter “</a:t>
                      </a:r>
                      <a:r>
                        <a:rPr lang="en-US" sz="1200"/>
                        <a:t>@</a:t>
                      </a:r>
                      <a:r>
                        <a:rPr lang="en-US" sz="1400"/>
                        <a:t>” in the username edit control</a:t>
                      </a:r>
                      <a:endParaRPr/>
                    </a:p>
                    <a:p>
                      <a:pPr indent="0" lvl="0" marL="0" marR="0" rtl="0" algn="l">
                        <a:spcBef>
                          <a:spcPts val="0"/>
                        </a:spcBef>
                        <a:spcAft>
                          <a:spcPts val="0"/>
                        </a:spcAft>
                        <a:buNone/>
                      </a:pPr>
                      <a:r>
                        <a:rPr lang="en-US" sz="1400"/>
                        <a:t>4. Enter “</a:t>
                      </a:r>
                      <a:r>
                        <a:rPr lang="en-US" sz="1200"/>
                        <a:t>passw0rd</a:t>
                      </a:r>
                      <a:r>
                        <a:rPr lang="en-US" sz="1400"/>
                        <a:t>” in the password edit control</a:t>
                      </a:r>
                      <a:endParaRPr/>
                    </a:p>
                    <a:p>
                      <a:pPr indent="0" lvl="0" marL="0" marR="0" rtl="0" algn="l">
                        <a:spcBef>
                          <a:spcPts val="0"/>
                        </a:spcBef>
                        <a:spcAft>
                          <a:spcPts val="0"/>
                        </a:spcAft>
                        <a:buNone/>
                      </a:pPr>
                      <a:r>
                        <a:rPr lang="en-US" sz="1400"/>
                        <a:t>5. Press [Login]</a:t>
                      </a:r>
                      <a:endParaRPr sz="1400">
                        <a:latin typeface="Calibri"/>
                        <a:ea typeface="Calibri"/>
                        <a:cs typeface="Calibri"/>
                        <a:sym typeface="Calibri"/>
                      </a:endParaRPr>
                    </a:p>
                  </a:txBody>
                  <a:tcPr marT="45725" marB="45725" marR="91450" marL="91450"/>
                </a:tc>
              </a:tr>
              <a:tr h="177800">
                <a:tc>
                  <a:txBody>
                    <a:bodyPr/>
                    <a:lstStyle/>
                    <a:p>
                      <a:pPr indent="0" lvl="0" marL="0" marR="0" rtl="0" algn="l">
                        <a:spcBef>
                          <a:spcPts val="0"/>
                        </a:spcBef>
                        <a:spcAft>
                          <a:spcPts val="0"/>
                        </a:spcAft>
                        <a:buNone/>
                      </a:pPr>
                      <a:r>
                        <a:rPr lang="en-US" sz="1400"/>
                        <a:t>Output</a:t>
                      </a:r>
                      <a:endParaRPr b="1" sz="1400">
                        <a:solidFill>
                          <a:srgbClr val="1D4D81"/>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just">
                        <a:spcBef>
                          <a:spcPts val="0"/>
                        </a:spcBef>
                        <a:spcAft>
                          <a:spcPts val="0"/>
                        </a:spcAft>
                        <a:buNone/>
                      </a:pPr>
                      <a:r>
                        <a:rPr lang="en-US" sz="1400"/>
                        <a:t>Error: “No symbols allowed in a user name”</a:t>
                      </a:r>
                      <a:endParaRPr sz="1400">
                        <a:latin typeface="Calibri"/>
                        <a:ea typeface="Calibri"/>
                        <a:cs typeface="Calibri"/>
                        <a:sym typeface="Calibri"/>
                      </a:endParaRPr>
                    </a:p>
                  </a:txBody>
                  <a:tcPr marT="45725" marB="45725" marR="91450" marL="91450"/>
                </a:tc>
              </a:tr>
            </a:tbl>
          </a:graphicData>
        </a:graphic>
      </p:graphicFrame>
      <p:sp>
        <p:nvSpPr>
          <p:cNvPr id="280" name="Google Shape;280;p23"/>
          <p:cNvSpPr txBox="1"/>
          <p:nvPr/>
        </p:nvSpPr>
        <p:spPr>
          <a:xfrm>
            <a:off x="1474959" y="2038290"/>
            <a:ext cx="48006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Complete documentation</a:t>
            </a:r>
            <a:endParaRPr/>
          </a:p>
        </p:txBody>
      </p:sp>
      <p:pic>
        <p:nvPicPr>
          <p:cNvPr id="281" name="Google Shape;281;p23"/>
          <p:cNvPicPr preferRelativeResize="0"/>
          <p:nvPr/>
        </p:nvPicPr>
        <p:blipFill rotWithShape="1">
          <a:blip r:embed="rId3">
            <a:alphaModFix/>
          </a:blip>
          <a:srcRect b="0" l="0" r="0" t="0"/>
          <a:stretch/>
        </p:blipFill>
        <p:spPr>
          <a:xfrm>
            <a:off x="685800" y="2130300"/>
            <a:ext cx="8078959" cy="3433743"/>
          </a:xfrm>
          <a:prstGeom prst="rect">
            <a:avLst/>
          </a:prstGeom>
          <a:noFill/>
          <a:ln>
            <a:noFill/>
          </a:ln>
        </p:spPr>
      </p:pic>
      <p:sp>
        <p:nvSpPr>
          <p:cNvPr id="282" name="Google Shape;282;p23"/>
          <p:cNvSpPr txBox="1"/>
          <p:nvPr/>
        </p:nvSpPr>
        <p:spPr>
          <a:xfrm>
            <a:off x="685800" y="1783763"/>
            <a:ext cx="48006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Software Solutions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4"/>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Examples</a:t>
            </a:r>
            <a:endParaRPr/>
          </a:p>
        </p:txBody>
      </p:sp>
      <p:sp>
        <p:nvSpPr>
          <p:cNvPr id="288" name="Google Shape;288;p24">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Example 14.1: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Is Prime</a:t>
            </a:r>
            <a:endParaRPr/>
          </a:p>
        </p:txBody>
      </p:sp>
      <p:sp>
        <p:nvSpPr>
          <p:cNvPr id="289" name="Google Shape;289;p24">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Example 14.2: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Convert Grade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5"/>
          <p:cNvSpPr txBox="1"/>
          <p:nvPr>
            <p:ph idx="1" type="body"/>
          </p:nvPr>
        </p:nvSpPr>
        <p:spPr>
          <a:xfrm>
            <a:off x="304800" y="1143000"/>
            <a:ext cx="8534400" cy="16764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sz="2000"/>
              <a:t>Q: Create test cases for a function to determine if a number is prime</a:t>
            </a:r>
            <a:endParaRPr/>
          </a:p>
          <a:p>
            <a:pPr indent="-285750" lvl="1" marL="742950" rtl="0" algn="l">
              <a:spcBef>
                <a:spcPts val="360"/>
              </a:spcBef>
              <a:spcAft>
                <a:spcPts val="0"/>
              </a:spcAft>
              <a:buSzPts val="1800"/>
              <a:buChar char="•"/>
            </a:pPr>
            <a:r>
              <a:rPr lang="en-US" sz="1800"/>
              <a:t>A prime number is a whole number greater than 1 </a:t>
            </a:r>
            <a:br>
              <a:rPr lang="en-US" sz="1800"/>
            </a:br>
            <a:r>
              <a:rPr lang="en-US" sz="1800"/>
              <a:t>whose only factors are 1 and itself</a:t>
            </a:r>
            <a:endParaRPr/>
          </a:p>
          <a:p>
            <a:pPr indent="-344488" lvl="0" marL="344488" rtl="0" algn="l">
              <a:spcBef>
                <a:spcPts val="600"/>
              </a:spcBef>
              <a:spcAft>
                <a:spcPts val="0"/>
              </a:spcAft>
              <a:buSzPts val="2000"/>
              <a:buNone/>
            </a:pPr>
            <a:r>
              <a:rPr lang="en-US" sz="2000"/>
              <a:t>A: Numbers known to be prime, known not to be, boundaries, and negatives</a:t>
            </a:r>
            <a:endParaRPr/>
          </a:p>
          <a:p>
            <a:pPr indent="-171450" lvl="1" marL="742950" rtl="0" algn="l">
              <a:spcBef>
                <a:spcPts val="360"/>
              </a:spcBef>
              <a:spcAft>
                <a:spcPts val="0"/>
              </a:spcAft>
              <a:buSzPts val="1800"/>
              <a:buNone/>
            </a:pPr>
            <a:r>
              <a:t/>
            </a:r>
            <a:endParaRPr sz="1800"/>
          </a:p>
        </p:txBody>
      </p:sp>
      <p:sp>
        <p:nvSpPr>
          <p:cNvPr id="295" name="Google Shape;295;p25"/>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 14.1: Is Prime</a:t>
            </a:r>
            <a:endParaRPr/>
          </a:p>
        </p:txBody>
      </p:sp>
      <p:sp>
        <p:nvSpPr>
          <p:cNvPr id="296" name="Google Shape;296;p25"/>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97" name="Google Shape;297;p25"/>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298" name="Google Shape;298;p25"/>
          <p:cNvGraphicFramePr/>
          <p:nvPr/>
        </p:nvGraphicFramePr>
        <p:xfrm>
          <a:off x="297388" y="2495928"/>
          <a:ext cx="3000000" cy="3000000"/>
        </p:xfrm>
        <a:graphic>
          <a:graphicData uri="http://schemas.openxmlformats.org/drawingml/2006/table">
            <a:tbl>
              <a:tblPr bandRow="1" firstRow="1">
                <a:noFill/>
                <a:tableStyleId>{D45D1BB8-E3A8-4288-91CA-A214A10B6002}</a:tableStyleId>
              </a:tblPr>
              <a:tblGrid>
                <a:gridCol w="1712275"/>
                <a:gridCol w="1712275"/>
                <a:gridCol w="1712275"/>
                <a:gridCol w="3383275"/>
              </a:tblGrid>
              <a:tr h="114300">
                <a:tc>
                  <a:txBody>
                    <a:bodyPr/>
                    <a:lstStyle/>
                    <a:p>
                      <a:pPr indent="0" lvl="0" marL="0" marR="0" rtl="0" algn="l">
                        <a:lnSpc>
                          <a:spcPct val="107000"/>
                        </a:lnSpc>
                        <a:spcBef>
                          <a:spcPts val="0"/>
                        </a:spcBef>
                        <a:spcAft>
                          <a:spcPts val="0"/>
                        </a:spcAft>
                        <a:buNone/>
                      </a:pPr>
                      <a:r>
                        <a:rPr lang="en-US" sz="900"/>
                        <a:t>Name</a:t>
                      </a:r>
                      <a:endParaRPr b="1" sz="900">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900"/>
                        <a:t>Inputs</a:t>
                      </a:r>
                      <a:endParaRPr b="1" sz="9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900"/>
                        <a:t>Outputs</a:t>
                      </a:r>
                      <a:endParaRPr b="1" sz="9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900"/>
                        <a:t>Rationale</a:t>
                      </a:r>
                      <a:endParaRPr b="1" sz="900">
                        <a:solidFill>
                          <a:srgbClr val="1D4D81"/>
                        </a:solidFill>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t>Prime 2</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t>2</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True</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Smallest prime</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t>Prime 3</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t>3</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True</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Small prime</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t>Prime 29</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t>29</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True</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Prime</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t>Prime 83</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t>83</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True</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Prime</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t>Prime 991</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t>991</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True</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Larger prime</a:t>
                      </a:r>
                      <a:endParaRPr sz="900">
                        <a:latin typeface="Calibri"/>
                        <a:ea typeface="Calibri"/>
                        <a:cs typeface="Calibri"/>
                        <a:sym typeface="Calibri"/>
                      </a:endParaRPr>
                    </a:p>
                  </a:txBody>
                  <a:tcPr marT="45725" marB="45725" marR="45725" marL="45725"/>
                </a:tc>
              </a:tr>
            </a:tbl>
          </a:graphicData>
        </a:graphic>
      </p:graphicFrame>
      <p:graphicFrame>
        <p:nvGraphicFramePr>
          <p:cNvPr id="299" name="Google Shape;299;p25"/>
          <p:cNvGraphicFramePr/>
          <p:nvPr/>
        </p:nvGraphicFramePr>
        <p:xfrm>
          <a:off x="297393" y="3953064"/>
          <a:ext cx="3000000" cy="3000000"/>
        </p:xfrm>
        <a:graphic>
          <a:graphicData uri="http://schemas.openxmlformats.org/drawingml/2006/table">
            <a:tbl>
              <a:tblPr>
                <a:noFill/>
                <a:tableStyleId>{D45D1BB8-E3A8-4288-91CA-A214A10B6002}</a:tableStyleId>
              </a:tblPr>
              <a:tblGrid>
                <a:gridCol w="1712275"/>
                <a:gridCol w="1712275"/>
                <a:gridCol w="1712275"/>
                <a:gridCol w="3383275"/>
              </a:tblGrid>
              <a:tr h="114300">
                <a:tc>
                  <a:txBody>
                    <a:bodyPr/>
                    <a:lstStyle/>
                    <a:p>
                      <a:pPr indent="0" lvl="0" marL="0" marR="0" rtl="0" algn="just">
                        <a:lnSpc>
                          <a:spcPct val="107000"/>
                        </a:lnSpc>
                        <a:spcBef>
                          <a:spcPts val="0"/>
                        </a:spcBef>
                        <a:spcAft>
                          <a:spcPts val="0"/>
                        </a:spcAft>
                        <a:buNone/>
                      </a:pPr>
                      <a:r>
                        <a:rPr lang="en-US" sz="900"/>
                        <a:t>Not Prime 4</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t>4</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False</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Smallest composite</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t>Not Prime 21</a:t>
                      </a:r>
                      <a:endParaRPr sz="900">
                        <a:latin typeface="Calibri"/>
                        <a:ea typeface="Calibri"/>
                        <a:cs typeface="Calibri"/>
                        <a:sym typeface="Calibri"/>
                      </a:endParaRPr>
                    </a:p>
                  </a:txBody>
                  <a:tcPr marT="45725" marB="45725" marR="45725" marL="45725" anchor="ctr">
                    <a:solidFill>
                      <a:srgbClr val="D5DFEA"/>
                    </a:solidFill>
                  </a:tcPr>
                </a:tc>
                <a:tc>
                  <a:txBody>
                    <a:bodyPr/>
                    <a:lstStyle/>
                    <a:p>
                      <a:pPr indent="0" lvl="0" marL="0" marR="0" rtl="0" algn="just">
                        <a:lnSpc>
                          <a:spcPct val="107000"/>
                        </a:lnSpc>
                        <a:spcBef>
                          <a:spcPts val="0"/>
                        </a:spcBef>
                        <a:spcAft>
                          <a:spcPts val="0"/>
                        </a:spcAft>
                        <a:buNone/>
                      </a:pPr>
                      <a:r>
                        <a:rPr lang="en-US" sz="900"/>
                        <a:t>21</a:t>
                      </a:r>
                      <a:endParaRPr sz="900">
                        <a:latin typeface="Calibri"/>
                        <a:ea typeface="Calibri"/>
                        <a:cs typeface="Calibri"/>
                        <a:sym typeface="Calibri"/>
                      </a:endParaRPr>
                    </a:p>
                  </a:txBody>
                  <a:tcPr marT="45725" marB="45725" marR="45725" marL="45725">
                    <a:solidFill>
                      <a:srgbClr val="D5DFEA"/>
                    </a:solidFill>
                  </a:tcPr>
                </a:tc>
                <a:tc>
                  <a:txBody>
                    <a:bodyPr/>
                    <a:lstStyle/>
                    <a:p>
                      <a:pPr indent="0" lvl="0" marL="0" marR="0" rtl="0" algn="just">
                        <a:lnSpc>
                          <a:spcPct val="107000"/>
                        </a:lnSpc>
                        <a:spcBef>
                          <a:spcPts val="0"/>
                        </a:spcBef>
                        <a:spcAft>
                          <a:spcPts val="0"/>
                        </a:spcAft>
                        <a:buNone/>
                      </a:pPr>
                      <a:r>
                        <a:rPr lang="en-US" sz="900"/>
                        <a:t>False</a:t>
                      </a:r>
                      <a:endParaRPr sz="900">
                        <a:latin typeface="Calibri"/>
                        <a:ea typeface="Calibri"/>
                        <a:cs typeface="Calibri"/>
                        <a:sym typeface="Calibri"/>
                      </a:endParaRPr>
                    </a:p>
                  </a:txBody>
                  <a:tcPr marT="45725" marB="45725" marR="45725" marL="45725">
                    <a:solidFill>
                      <a:srgbClr val="D5DFEA"/>
                    </a:solidFill>
                  </a:tcPr>
                </a:tc>
                <a:tc>
                  <a:txBody>
                    <a:bodyPr/>
                    <a:lstStyle/>
                    <a:p>
                      <a:pPr indent="0" lvl="0" marL="0" marR="0" rtl="0" algn="just">
                        <a:lnSpc>
                          <a:spcPct val="107000"/>
                        </a:lnSpc>
                        <a:spcBef>
                          <a:spcPts val="0"/>
                        </a:spcBef>
                        <a:spcAft>
                          <a:spcPts val="0"/>
                        </a:spcAft>
                        <a:buNone/>
                      </a:pPr>
                      <a:r>
                        <a:rPr lang="en-US" sz="900"/>
                        <a:t>Small composite</a:t>
                      </a:r>
                      <a:endParaRPr sz="900">
                        <a:latin typeface="Calibri"/>
                        <a:ea typeface="Calibri"/>
                        <a:cs typeface="Calibri"/>
                        <a:sym typeface="Calibri"/>
                      </a:endParaRPr>
                    </a:p>
                  </a:txBody>
                  <a:tcPr marT="45725" marB="45725" marR="45725" marL="45725">
                    <a:solidFill>
                      <a:srgbClr val="D5DFEA"/>
                    </a:solidFill>
                  </a:tcPr>
                </a:tc>
              </a:tr>
              <a:tr h="114300">
                <a:tc>
                  <a:txBody>
                    <a:bodyPr/>
                    <a:lstStyle/>
                    <a:p>
                      <a:pPr indent="0" lvl="0" marL="0" marR="0" rtl="0" algn="just">
                        <a:lnSpc>
                          <a:spcPct val="107000"/>
                        </a:lnSpc>
                        <a:spcBef>
                          <a:spcPts val="0"/>
                        </a:spcBef>
                        <a:spcAft>
                          <a:spcPts val="0"/>
                        </a:spcAft>
                        <a:buNone/>
                      </a:pPr>
                      <a:r>
                        <a:rPr lang="en-US" sz="900"/>
                        <a:t>Not Prime 51</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t>51</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False</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Composite</a:t>
                      </a:r>
                      <a:endParaRPr sz="900">
                        <a:latin typeface="Calibri"/>
                        <a:ea typeface="Calibri"/>
                        <a:cs typeface="Calibri"/>
                        <a:sym typeface="Calibri"/>
                      </a:endParaRPr>
                    </a:p>
                  </a:txBody>
                  <a:tcPr marT="45725" marB="45725" marR="45725" marL="45725"/>
                </a:tc>
              </a:tr>
            </a:tbl>
          </a:graphicData>
        </a:graphic>
      </p:graphicFrame>
      <p:graphicFrame>
        <p:nvGraphicFramePr>
          <p:cNvPr id="300" name="Google Shape;300;p25"/>
          <p:cNvGraphicFramePr/>
          <p:nvPr/>
        </p:nvGraphicFramePr>
        <p:xfrm>
          <a:off x="297392" y="4707466"/>
          <a:ext cx="3000000" cy="3000000"/>
        </p:xfrm>
        <a:graphic>
          <a:graphicData uri="http://schemas.openxmlformats.org/drawingml/2006/table">
            <a:tbl>
              <a:tblPr bandRow="1">
                <a:noFill/>
                <a:tableStyleId>{D45D1BB8-E3A8-4288-91CA-A214A10B6002}</a:tableStyleId>
              </a:tblPr>
              <a:tblGrid>
                <a:gridCol w="1712275"/>
                <a:gridCol w="1712275"/>
                <a:gridCol w="1712275"/>
                <a:gridCol w="3383275"/>
              </a:tblGrid>
              <a:tr h="114300">
                <a:tc>
                  <a:txBody>
                    <a:bodyPr/>
                    <a:lstStyle/>
                    <a:p>
                      <a:pPr indent="0" lvl="0" marL="0" marR="0" rtl="0" algn="just">
                        <a:lnSpc>
                          <a:spcPct val="107000"/>
                        </a:lnSpc>
                        <a:spcBef>
                          <a:spcPts val="0"/>
                        </a:spcBef>
                        <a:spcAft>
                          <a:spcPts val="0"/>
                        </a:spcAft>
                        <a:buNone/>
                      </a:pPr>
                      <a:r>
                        <a:rPr lang="en-US" sz="900"/>
                        <a:t>Not Prime 0</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t>0</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False</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Zero is always unique</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t>Not Prime 1</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t>1</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False</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Specifically not prime</a:t>
                      </a:r>
                      <a:endParaRPr sz="900">
                        <a:latin typeface="Calibri"/>
                        <a:ea typeface="Calibri"/>
                        <a:cs typeface="Calibri"/>
                        <a:sym typeface="Calibri"/>
                      </a:endParaRPr>
                    </a:p>
                  </a:txBody>
                  <a:tcPr marT="45725" marB="45725" marR="45725" marL="45725"/>
                </a:tc>
              </a:tr>
            </a:tbl>
          </a:graphicData>
        </a:graphic>
      </p:graphicFrame>
      <p:graphicFrame>
        <p:nvGraphicFramePr>
          <p:cNvPr id="301" name="Google Shape;301;p25"/>
          <p:cNvGraphicFramePr/>
          <p:nvPr/>
        </p:nvGraphicFramePr>
        <p:xfrm>
          <a:off x="304800" y="5242240"/>
          <a:ext cx="3000000" cy="3000000"/>
        </p:xfrm>
        <a:graphic>
          <a:graphicData uri="http://schemas.openxmlformats.org/drawingml/2006/table">
            <a:tbl>
              <a:tblPr bandRow="1">
                <a:noFill/>
                <a:tableStyleId>{D45D1BB8-E3A8-4288-91CA-A214A10B6002}</a:tableStyleId>
              </a:tblPr>
              <a:tblGrid>
                <a:gridCol w="1710775"/>
                <a:gridCol w="1710775"/>
                <a:gridCol w="1710775"/>
                <a:gridCol w="3383275"/>
              </a:tblGrid>
              <a:tr h="114300">
                <a:tc>
                  <a:txBody>
                    <a:bodyPr/>
                    <a:lstStyle/>
                    <a:p>
                      <a:pPr indent="0" lvl="0" marL="0" marR="0" rtl="0" algn="just">
                        <a:lnSpc>
                          <a:spcPct val="107000"/>
                        </a:lnSpc>
                        <a:spcBef>
                          <a:spcPts val="0"/>
                        </a:spcBef>
                        <a:spcAft>
                          <a:spcPts val="0"/>
                        </a:spcAft>
                        <a:buNone/>
                      </a:pPr>
                      <a:r>
                        <a:rPr lang="en-US" sz="900"/>
                        <a:t>Negative 1</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t>-1</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False</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-1 is a special case</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t>Negative 2</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t>-2</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False</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2 is prime but -2 is not</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t>Negative 4</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t>-4</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False</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Opposite smallest composite</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t>Negative 21</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t>-21</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False</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Opposite a composite</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t>Negative 29</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t>-29</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False</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Opposite a prime</a:t>
                      </a:r>
                      <a:endParaRPr sz="900">
                        <a:latin typeface="Calibri"/>
                        <a:ea typeface="Calibri"/>
                        <a:cs typeface="Calibri"/>
                        <a:sym typeface="Calibri"/>
                      </a:endParaRPr>
                    </a:p>
                  </a:txBody>
                  <a:tcPr marT="45725" marB="45725" marR="45725" marL="45725"/>
                </a:tc>
              </a:tr>
            </a:tbl>
          </a:graphicData>
        </a:graphic>
      </p:graphicFrame>
      <p:pic>
        <p:nvPicPr>
          <p:cNvPr id="302" name="Google Shape;302;p25"/>
          <p:cNvPicPr preferRelativeResize="0"/>
          <p:nvPr/>
        </p:nvPicPr>
        <p:blipFill>
          <a:blip r:embed="rId3">
            <a:alphaModFix/>
          </a:blip>
          <a:stretch>
            <a:fillRect/>
          </a:stretch>
        </p:blipFill>
        <p:spPr>
          <a:xfrm>
            <a:off x="5993300" y="1345175"/>
            <a:ext cx="1935700" cy="827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 14.2: Convert Grade</a:t>
            </a:r>
            <a:endParaRPr/>
          </a:p>
        </p:txBody>
      </p:sp>
      <p:sp>
        <p:nvSpPr>
          <p:cNvPr id="308" name="Google Shape;308;p2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09" name="Google Shape;309;p26"/>
          <p:cNvSpPr txBox="1"/>
          <p:nvPr>
            <p:ph idx="1" type="body"/>
          </p:nvPr>
        </p:nvSpPr>
        <p:spPr>
          <a:xfrm>
            <a:off x="304799" y="1143000"/>
            <a:ext cx="8686799" cy="13716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sz="2000"/>
              <a:t>Q: Create test cases for a function to generate a letter grade from a number grade</a:t>
            </a:r>
            <a:endParaRPr/>
          </a:p>
          <a:p>
            <a:pPr indent="-285750" lvl="1" marL="742950" rtl="0" algn="l">
              <a:spcBef>
                <a:spcPts val="360"/>
              </a:spcBef>
              <a:spcAft>
                <a:spcPts val="0"/>
              </a:spcAft>
              <a:buSzPts val="1800"/>
              <a:buChar char="•"/>
            </a:pPr>
            <a:r>
              <a:rPr lang="en-US" sz="1800"/>
              <a:t>100% - 93.0% (A), 92.8% - 90% (B), 89.9% - 87% (B+), etc.</a:t>
            </a:r>
            <a:endParaRPr/>
          </a:p>
          <a:p>
            <a:pPr indent="-344488" lvl="0" marL="344488" rtl="0" algn="l">
              <a:spcBef>
                <a:spcPts val="2000"/>
              </a:spcBef>
              <a:spcAft>
                <a:spcPts val="0"/>
              </a:spcAft>
              <a:buSzPts val="2000"/>
              <a:buNone/>
            </a:pPr>
            <a:r>
              <a:rPr lang="en-US" sz="2000"/>
              <a:t>A: Middle of range, boundary conditions, errors, and special cases</a:t>
            </a:r>
            <a:endParaRPr/>
          </a:p>
          <a:p>
            <a:pPr indent="-171450" lvl="1" marL="742950" rtl="0" algn="l">
              <a:spcBef>
                <a:spcPts val="360"/>
              </a:spcBef>
              <a:spcAft>
                <a:spcPts val="0"/>
              </a:spcAft>
              <a:buSzPts val="1800"/>
              <a:buNone/>
            </a:pPr>
            <a:r>
              <a:t/>
            </a:r>
            <a:endParaRPr sz="1800"/>
          </a:p>
        </p:txBody>
      </p:sp>
      <p:sp>
        <p:nvSpPr>
          <p:cNvPr id="310" name="Google Shape;310;p2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311" name="Google Shape;311;p26"/>
          <p:cNvGraphicFramePr/>
          <p:nvPr/>
        </p:nvGraphicFramePr>
        <p:xfrm>
          <a:off x="297388" y="2495928"/>
          <a:ext cx="3000000" cy="3000000"/>
        </p:xfrm>
        <a:graphic>
          <a:graphicData uri="http://schemas.openxmlformats.org/drawingml/2006/table">
            <a:tbl>
              <a:tblPr bandRow="1" firstRow="1">
                <a:noFill/>
                <a:tableStyleId>{D45D1BB8-E3A8-4288-91CA-A214A10B6002}</a:tableStyleId>
              </a:tblPr>
              <a:tblGrid>
                <a:gridCol w="1712275"/>
                <a:gridCol w="1712275"/>
                <a:gridCol w="1712275"/>
                <a:gridCol w="3383275"/>
              </a:tblGrid>
              <a:tr h="114300">
                <a:tc>
                  <a:txBody>
                    <a:bodyPr/>
                    <a:lstStyle/>
                    <a:p>
                      <a:pPr indent="0" lvl="0" marL="0" marR="0" rtl="0" algn="l">
                        <a:lnSpc>
                          <a:spcPct val="107000"/>
                        </a:lnSpc>
                        <a:spcBef>
                          <a:spcPts val="0"/>
                        </a:spcBef>
                        <a:spcAft>
                          <a:spcPts val="0"/>
                        </a:spcAft>
                        <a:buNone/>
                      </a:pPr>
                      <a:r>
                        <a:rPr lang="en-US" sz="900"/>
                        <a:t>Name</a:t>
                      </a:r>
                      <a:endParaRPr b="1" sz="900">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900"/>
                        <a:t>Inputs</a:t>
                      </a:r>
                      <a:endParaRPr b="1" sz="9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900"/>
                        <a:t>Outputs</a:t>
                      </a:r>
                      <a:endParaRPr b="1" sz="9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900"/>
                        <a:t>Rationale</a:t>
                      </a:r>
                      <a:endParaRPr b="1" sz="900">
                        <a:solidFill>
                          <a:srgbClr val="1D4D81"/>
                        </a:solidFill>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Typical</a:t>
                      </a:r>
                      <a:r>
                        <a:rPr lang="en-US" sz="900">
                          <a:latin typeface="Calibri"/>
                          <a:ea typeface="Calibri"/>
                          <a:cs typeface="Calibri"/>
                          <a:sym typeface="Calibri"/>
                        </a:rPr>
                        <a:t> A</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95.00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A</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Typical A</a:t>
                      </a:r>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Typical A-</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91.00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A  -</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Typical</a:t>
                      </a:r>
                      <a:r>
                        <a:rPr lang="en-US" sz="900">
                          <a:latin typeface="Calibri"/>
                          <a:ea typeface="Calibri"/>
                          <a:cs typeface="Calibri"/>
                          <a:sym typeface="Calibri"/>
                        </a:rPr>
                        <a:t> A-</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Typical B+</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88.00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B  +</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Typical B+</a:t>
                      </a:r>
                      <a:endParaRPr/>
                    </a:p>
                  </a:txBody>
                  <a:tcPr marT="45725" marB="45725" marR="45725" marL="45725"/>
                </a:tc>
              </a:tr>
            </a:tbl>
          </a:graphicData>
        </a:graphic>
      </p:graphicFrame>
      <p:graphicFrame>
        <p:nvGraphicFramePr>
          <p:cNvPr id="312" name="Google Shape;312;p26"/>
          <p:cNvGraphicFramePr/>
          <p:nvPr/>
        </p:nvGraphicFramePr>
        <p:xfrm>
          <a:off x="297393" y="3581400"/>
          <a:ext cx="3000000" cy="3000000"/>
        </p:xfrm>
        <a:graphic>
          <a:graphicData uri="http://schemas.openxmlformats.org/drawingml/2006/table">
            <a:tbl>
              <a:tblPr>
                <a:noFill/>
                <a:tableStyleId>{D45D1BB8-E3A8-4288-91CA-A214A10B6002}</a:tableStyleId>
              </a:tblPr>
              <a:tblGrid>
                <a:gridCol w="1712275"/>
                <a:gridCol w="1712275"/>
                <a:gridCol w="1712275"/>
                <a:gridCol w="3383275"/>
              </a:tblGrid>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A+ boundary</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100.00%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A</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Highest possible grade</a:t>
                      </a:r>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A to A- boundary</a:t>
                      </a:r>
                      <a:endParaRPr/>
                    </a:p>
                  </a:txBody>
                  <a:tcPr marT="45725" marB="45725" marR="45725" marL="45725" anchor="ctr">
                    <a:solidFill>
                      <a:srgbClr val="D5DFEA"/>
                    </a:solidFill>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93.00%</a:t>
                      </a:r>
                      <a:endParaRPr/>
                    </a:p>
                  </a:txBody>
                  <a:tcPr marT="45725" marB="45725" marR="45725" marL="45725">
                    <a:solidFill>
                      <a:srgbClr val="D5DFEA"/>
                    </a:solidFill>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A</a:t>
                      </a:r>
                      <a:endParaRPr/>
                    </a:p>
                  </a:txBody>
                  <a:tcPr marT="45725" marB="45725" marR="45725" marL="45725">
                    <a:solidFill>
                      <a:srgbClr val="D5DFEA"/>
                    </a:solidFill>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A to A-</a:t>
                      </a:r>
                      <a:r>
                        <a:rPr lang="en-US" sz="900">
                          <a:latin typeface="Calibri"/>
                          <a:ea typeface="Calibri"/>
                          <a:cs typeface="Calibri"/>
                          <a:sym typeface="Calibri"/>
                        </a:rPr>
                        <a:t> boundary</a:t>
                      </a:r>
                      <a:endParaRPr sz="900">
                        <a:latin typeface="Calibri"/>
                        <a:ea typeface="Calibri"/>
                        <a:cs typeface="Calibri"/>
                        <a:sym typeface="Calibri"/>
                      </a:endParaRPr>
                    </a:p>
                  </a:txBody>
                  <a:tcPr marT="45725" marB="45725" marR="45725" marL="45725">
                    <a:solidFill>
                      <a:srgbClr val="D5DFEA"/>
                    </a:solidFill>
                  </a:tcPr>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A- to b+ boundary</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90.00%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A-</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A- to B+</a:t>
                      </a:r>
                      <a:r>
                        <a:rPr lang="en-US" sz="900">
                          <a:latin typeface="Calibri"/>
                          <a:ea typeface="Calibri"/>
                          <a:cs typeface="Calibri"/>
                          <a:sym typeface="Calibri"/>
                        </a:rPr>
                        <a:t> boundary</a:t>
                      </a:r>
                      <a:endParaRPr sz="900">
                        <a:latin typeface="Calibri"/>
                        <a:ea typeface="Calibri"/>
                        <a:cs typeface="Calibri"/>
                        <a:sym typeface="Calibri"/>
                      </a:endParaRPr>
                    </a:p>
                  </a:txBody>
                  <a:tcPr marT="45725" marB="45725" marR="45725" marL="45725"/>
                </a:tc>
              </a:tr>
            </a:tbl>
          </a:graphicData>
        </a:graphic>
      </p:graphicFrame>
      <p:graphicFrame>
        <p:nvGraphicFramePr>
          <p:cNvPr id="313" name="Google Shape;313;p26"/>
          <p:cNvGraphicFramePr/>
          <p:nvPr/>
        </p:nvGraphicFramePr>
        <p:xfrm>
          <a:off x="297392" y="4419600"/>
          <a:ext cx="3000000" cy="3000000"/>
        </p:xfrm>
        <a:graphic>
          <a:graphicData uri="http://schemas.openxmlformats.org/drawingml/2006/table">
            <a:tbl>
              <a:tblPr bandRow="1">
                <a:noFill/>
                <a:tableStyleId>{D45D1BB8-E3A8-4288-91CA-A214A10B6002}</a:tableStyleId>
              </a:tblPr>
              <a:tblGrid>
                <a:gridCol w="1712275"/>
                <a:gridCol w="1712275"/>
                <a:gridCol w="1712275"/>
                <a:gridCol w="3383275"/>
              </a:tblGrid>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Little too high</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100.01%</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Error</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Above 100% is a problem</a:t>
                      </a:r>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Little too low</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-1.175 x 10</a:t>
                      </a:r>
                      <a:r>
                        <a:rPr baseline="30000" lang="en-US" sz="900">
                          <a:latin typeface="Calibri"/>
                          <a:ea typeface="Calibri"/>
                          <a:cs typeface="Calibri"/>
                          <a:sym typeface="Calibri"/>
                        </a:rPr>
                        <a:t>-38</a:t>
                      </a:r>
                      <a:r>
                        <a:rPr lang="en-US" sz="900">
                          <a:latin typeface="Calibri"/>
                          <a:ea typeface="Calibri"/>
                          <a:cs typeface="Calibri"/>
                          <a:sym typeface="Calibri"/>
                        </a:rPr>
                        <a:t> </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Error</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Below 0% is a problem</a:t>
                      </a:r>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Way</a:t>
                      </a:r>
                      <a:r>
                        <a:rPr lang="en-US" sz="900">
                          <a:latin typeface="Calibri"/>
                          <a:ea typeface="Calibri"/>
                          <a:cs typeface="Calibri"/>
                          <a:sym typeface="Calibri"/>
                        </a:rPr>
                        <a:t> too low</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-3.403 x 10</a:t>
                      </a:r>
                      <a:r>
                        <a:rPr baseline="30000" lang="en-US" sz="900">
                          <a:latin typeface="Calibri"/>
                          <a:ea typeface="Calibri"/>
                          <a:cs typeface="Calibri"/>
                          <a:sym typeface="Calibri"/>
                        </a:rPr>
                        <a:t>38</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Error</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Below 0% is a problem</a:t>
                      </a:r>
                      <a:endParaRPr/>
                    </a:p>
                  </a:txBody>
                  <a:tcPr marT="45725" marB="45725" marR="45725" marL="45725"/>
                </a:tc>
              </a:tr>
            </a:tbl>
          </a:graphicData>
        </a:graphic>
      </p:graphicFrame>
      <p:graphicFrame>
        <p:nvGraphicFramePr>
          <p:cNvPr id="314" name="Google Shape;314;p26"/>
          <p:cNvGraphicFramePr/>
          <p:nvPr/>
        </p:nvGraphicFramePr>
        <p:xfrm>
          <a:off x="297388" y="5247452"/>
          <a:ext cx="3000000" cy="3000000"/>
        </p:xfrm>
        <a:graphic>
          <a:graphicData uri="http://schemas.openxmlformats.org/drawingml/2006/table">
            <a:tbl>
              <a:tblPr>
                <a:noFill/>
                <a:tableStyleId>{D45D1BB8-E3A8-4288-91CA-A214A10B6002}</a:tableStyleId>
              </a:tblPr>
              <a:tblGrid>
                <a:gridCol w="1712275"/>
                <a:gridCol w="1712275"/>
                <a:gridCol w="1712275"/>
                <a:gridCol w="3383275"/>
              </a:tblGrid>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No F+</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59%</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F</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No F+</a:t>
                      </a:r>
                      <a:r>
                        <a:rPr lang="en-US" sz="900">
                          <a:latin typeface="Calibri"/>
                          <a:ea typeface="Calibri"/>
                          <a:cs typeface="Calibri"/>
                          <a:sym typeface="Calibri"/>
                        </a:rPr>
                        <a:t> please</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No F-</a:t>
                      </a:r>
                      <a:endParaRPr/>
                    </a:p>
                  </a:txBody>
                  <a:tcPr marT="45725" marB="45725" marR="45725" marL="45725" anchor="ctr">
                    <a:solidFill>
                      <a:srgbClr val="D5DFEA"/>
                    </a:solidFill>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51%</a:t>
                      </a:r>
                      <a:endParaRPr/>
                    </a:p>
                  </a:txBody>
                  <a:tcPr marT="45725" marB="45725" marR="45725" marL="45725">
                    <a:solidFill>
                      <a:srgbClr val="D5DFEA"/>
                    </a:solidFill>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F</a:t>
                      </a:r>
                      <a:endParaRPr/>
                    </a:p>
                  </a:txBody>
                  <a:tcPr marT="45725" marB="45725" marR="45725" marL="45725">
                    <a:solidFill>
                      <a:srgbClr val="D5DFEA"/>
                    </a:solidFill>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No F- please</a:t>
                      </a:r>
                      <a:endParaRPr/>
                    </a:p>
                  </a:txBody>
                  <a:tcPr marT="45725" marB="45725" marR="45725" marL="45725">
                    <a:solidFill>
                      <a:srgbClr val="D5DFEA"/>
                    </a:solidFill>
                  </a:tcPr>
                </a:tc>
              </a:tr>
            </a:tbl>
          </a:graphicData>
        </a:graphic>
      </p:graphicFrame>
      <p:pic>
        <p:nvPicPr>
          <p:cNvPr id="315" name="Google Shape;315;p26"/>
          <p:cNvPicPr preferRelativeResize="0"/>
          <p:nvPr/>
        </p:nvPicPr>
        <p:blipFill>
          <a:blip r:embed="rId3">
            <a:alphaModFix/>
          </a:blip>
          <a:stretch>
            <a:fillRect/>
          </a:stretch>
        </p:blipFill>
        <p:spPr>
          <a:xfrm>
            <a:off x="6574525" y="1381950"/>
            <a:ext cx="2242975" cy="78835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90" name="Google Shape;90;p9"/>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Lab 05: Solution</a:t>
            </a:r>
            <a:endParaRPr/>
          </a:p>
        </p:txBody>
      </p:sp>
      <p:sp>
        <p:nvSpPr>
          <p:cNvPr id="91" name="Google Shape;91;p9"/>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92" name="Google Shape;92;p9"/>
          <p:cNvSpPr/>
          <p:nvPr/>
        </p:nvSpPr>
        <p:spPr>
          <a:xfrm>
            <a:off x="381000" y="1219200"/>
            <a:ext cx="6201211" cy="2192908"/>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050" u="none" cap="none" strike="noStrike">
                <a:solidFill>
                  <a:schemeClr val="lt1"/>
                </a:solidFill>
                <a:latin typeface="Consolas"/>
                <a:ea typeface="Consolas"/>
                <a:cs typeface="Consolas"/>
                <a:sym typeface="Consolas"/>
              </a:rPr>
              <a:t>def read_board(filename):</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'''Read the previously existing board from the file if it exists'''</a:t>
            </a:r>
            <a:endParaRPr/>
          </a:p>
          <a:p>
            <a:pPr indent="0" lvl="0" marL="0" marR="0" rtl="0" algn="l">
              <a:spcBef>
                <a:spcPts val="0"/>
              </a:spcBef>
              <a:spcAft>
                <a:spcPts val="0"/>
              </a:spcAft>
              <a:buNone/>
            </a:pPr>
            <a:r>
              <a:t/>
            </a:r>
            <a:endParaRPr sz="1050">
              <a:solidFill>
                <a:schemeClr val="accen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Read the file if it exists</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try:</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file = open(filename, "r")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board_text = file.read()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board_json = json.loads(board_text)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board_json['board']</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Generate a blank board otherwise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except: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blank_board</a:t>
            </a:r>
            <a:endParaRPr sz="1050">
              <a:solidFill>
                <a:schemeClr val="lt1"/>
              </a:solidFill>
              <a:latin typeface="Consolas"/>
              <a:ea typeface="Consolas"/>
              <a:cs typeface="Consolas"/>
              <a:sym typeface="Consolas"/>
            </a:endParaRPr>
          </a:p>
        </p:txBody>
      </p:sp>
      <p:sp>
        <p:nvSpPr>
          <p:cNvPr id="93" name="Google Shape;93;p9"/>
          <p:cNvSpPr/>
          <p:nvPr/>
        </p:nvSpPr>
        <p:spPr>
          <a:xfrm>
            <a:off x="380999" y="3620702"/>
            <a:ext cx="6201211" cy="1223412"/>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write_board(board, filename):</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'''Write the board to a file'''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with open(filename, "w") as file: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board_json =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board_json['board'] = board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board_text = json.dumps(board_json)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file.write(board_text)</a:t>
            </a:r>
            <a:endParaRPr/>
          </a:p>
        </p:txBody>
      </p:sp>
      <p:sp>
        <p:nvSpPr>
          <p:cNvPr id="94" name="Google Shape;94;p9"/>
          <p:cNvSpPr/>
          <p:nvPr/>
        </p:nvSpPr>
        <p:spPr>
          <a:xfrm>
            <a:off x="685800" y="1488204"/>
            <a:ext cx="6201211" cy="2839239"/>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display_board(board):</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'''Display a Sudoku board on the screen'''</a:t>
            </a:r>
            <a:endParaRPr/>
          </a:p>
          <a:p>
            <a:pPr indent="0" lvl="0" marL="0" marR="0" rtl="0" algn="l">
              <a:spcBef>
                <a:spcPts val="0"/>
              </a:spcBef>
              <a:spcAft>
                <a:spcPts val="0"/>
              </a:spcAft>
              <a:buNone/>
            </a:pPr>
            <a:r>
              <a:t/>
            </a:r>
            <a:endParaRPr sz="1050">
              <a:solidFill>
                <a:schemeClr val="accen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Print the header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   A B C D E F G H I")</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For each row</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for row in range(9):</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row == 3 or row == 6:</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print(row + 1, " ", end='')</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For each column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for column in range(9):</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separator = [' ', ' ', '|', ' ', ' ', '|', ' ', ' ', '\n']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print(board[row][column] if board[row][column] != 0 else ' ',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end=separator[column])</a:t>
            </a:r>
            <a:endParaRPr/>
          </a:p>
        </p:txBody>
      </p:sp>
      <p:sp>
        <p:nvSpPr>
          <p:cNvPr id="95" name="Google Shape;95;p9"/>
          <p:cNvSpPr/>
          <p:nvPr/>
        </p:nvSpPr>
        <p:spPr>
          <a:xfrm>
            <a:off x="990600" y="1757208"/>
            <a:ext cx="6201211" cy="1869743"/>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parse_input(coordinate):</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'''Turn "A3" into (2, 0, True) where the third value is whether it is valid'''</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row = column = -1</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for letter in coordinate.upper():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'A' &lt;= letter &lt;= 'I':</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column = ord(letter) - ord('A')</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'1' &lt;= letter &lt;= '9':</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row = int(letter) - 1</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(row, column, True if row != -1 and column != -1 else False)</a:t>
            </a:r>
            <a:endParaRPr/>
          </a:p>
        </p:txBody>
      </p:sp>
      <p:sp>
        <p:nvSpPr>
          <p:cNvPr id="96" name="Google Shape;96;p9"/>
          <p:cNvSpPr/>
          <p:nvPr/>
        </p:nvSpPr>
        <p:spPr>
          <a:xfrm>
            <a:off x="990600" y="3909242"/>
            <a:ext cx="6201211" cy="577081"/>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string_from_coordinate(row, column):</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'''Get the friendly location from the input string'''</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chr(column + ord('A')) + chr(row + ord('1'))</a:t>
            </a:r>
            <a:endParaRPr/>
          </a:p>
        </p:txBody>
      </p:sp>
      <p:sp>
        <p:nvSpPr>
          <p:cNvPr id="97" name="Google Shape;97;p9"/>
          <p:cNvSpPr/>
          <p:nvPr/>
        </p:nvSpPr>
        <p:spPr>
          <a:xfrm>
            <a:off x="1295400" y="2159686"/>
            <a:ext cx="6201211" cy="1869743"/>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Input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board = read_board(input("Where is your board located?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display_board(board)</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Gameplay</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print("Specify a coordinate to edit or 'Q' to save and quit")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while play_one_round(board):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display_board(board)</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Output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write_board(bard, input("What file would you like to write to?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7"/>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Exercises</a:t>
            </a:r>
            <a:endParaRPr/>
          </a:p>
        </p:txBody>
      </p:sp>
      <p:sp>
        <p:nvSpPr>
          <p:cNvPr id="321" name="Google Shape;321;p27">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14.1: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Meta-Metrics</a:t>
            </a:r>
            <a:endParaRPr/>
          </a:p>
        </p:txBody>
      </p:sp>
      <p:sp>
        <p:nvSpPr>
          <p:cNvPr id="322" name="Google Shape;322;p27">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14.2: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Scenarios</a:t>
            </a:r>
            <a:endParaRPr/>
          </a:p>
        </p:txBody>
      </p:sp>
      <p:sp>
        <p:nvSpPr>
          <p:cNvPr id="323" name="Google Shape;323;p27">
            <a:hlinkClick action="ppaction://hlinksldjump" r:id="rId5"/>
          </p:cNvPr>
          <p:cNvSpPr/>
          <p:nvPr/>
        </p:nvSpPr>
        <p:spPr>
          <a:xfrm>
            <a:off x="5791200" y="1153064"/>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14.3: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Types of Test Cases</a:t>
            </a:r>
            <a:endParaRPr/>
          </a:p>
        </p:txBody>
      </p:sp>
      <p:sp>
        <p:nvSpPr>
          <p:cNvPr id="324" name="Google Shape;324;p27">
            <a:hlinkClick action="ppaction://hlinksldjump" r:id="rId6"/>
          </p:cNvPr>
          <p:cNvSpPr/>
          <p:nvPr/>
        </p:nvSpPr>
        <p:spPr>
          <a:xfrm>
            <a:off x="1524000" y="23622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14.4:</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Fact or Fiction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8"/>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14.1: Meta-Metrics</a:t>
            </a:r>
            <a:endParaRPr/>
          </a:p>
        </p:txBody>
      </p:sp>
      <p:sp>
        <p:nvSpPr>
          <p:cNvPr id="330" name="Google Shape;330;p28"/>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31" name="Google Shape;331;p28"/>
          <p:cNvSpPr txBox="1"/>
          <p:nvPr>
            <p:ph idx="1" type="body"/>
          </p:nvPr>
        </p:nvSpPr>
        <p:spPr>
          <a:xfrm>
            <a:off x="304800" y="1143000"/>
            <a:ext cx="8534400" cy="5334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400"/>
              <a:buNone/>
            </a:pPr>
            <a:r>
              <a:rPr lang="en-US"/>
              <a:t>Match the name of the meta-metric with the definition</a:t>
            </a:r>
            <a:endParaRPr/>
          </a:p>
        </p:txBody>
      </p:sp>
      <p:sp>
        <p:nvSpPr>
          <p:cNvPr id="332" name="Google Shape;332;p28"/>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33" name="Google Shape;333;p28"/>
          <p:cNvSpPr/>
          <p:nvPr/>
        </p:nvSpPr>
        <p:spPr>
          <a:xfrm>
            <a:off x="6250517" y="4110036"/>
            <a:ext cx="22098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Reliability</a:t>
            </a:r>
            <a:endParaRPr/>
          </a:p>
        </p:txBody>
      </p:sp>
      <p:sp>
        <p:nvSpPr>
          <p:cNvPr id="334" name="Google Shape;334;p28"/>
          <p:cNvSpPr txBox="1"/>
          <p:nvPr/>
        </p:nvSpPr>
        <p:spPr>
          <a:xfrm>
            <a:off x="440267" y="2667000"/>
            <a:ext cx="4419600" cy="3231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chemeClr val="dk1"/>
                </a:solidFill>
                <a:latin typeface="Arial"/>
                <a:ea typeface="Arial"/>
                <a:cs typeface="Arial"/>
                <a:sym typeface="Arial"/>
              </a:rPr>
              <a:t>A test case should be accurate, having little error</a:t>
            </a:r>
            <a:endParaRPr sz="1500"/>
          </a:p>
        </p:txBody>
      </p:sp>
      <p:cxnSp>
        <p:nvCxnSpPr>
          <p:cNvPr id="335" name="Google Shape;335;p28"/>
          <p:cNvCxnSpPr>
            <a:stCxn id="334" idx="3"/>
            <a:endCxn id="333" idx="1"/>
          </p:cNvCxnSpPr>
          <p:nvPr/>
        </p:nvCxnSpPr>
        <p:spPr>
          <a:xfrm>
            <a:off x="4859867" y="2828550"/>
            <a:ext cx="1390800" cy="1464300"/>
          </a:xfrm>
          <a:prstGeom prst="straightConnector1">
            <a:avLst/>
          </a:prstGeom>
          <a:noFill/>
          <a:ln cap="flat" cmpd="sng" w="57150">
            <a:solidFill>
              <a:srgbClr val="5E83AC"/>
            </a:solidFill>
            <a:prstDash val="solid"/>
            <a:round/>
            <a:headEnd len="med" w="med" type="oval"/>
            <a:tailEnd len="med" w="med" type="oval"/>
          </a:ln>
        </p:spPr>
      </p:cxnSp>
      <p:sp>
        <p:nvSpPr>
          <p:cNvPr id="336" name="Google Shape;336;p28"/>
          <p:cNvSpPr/>
          <p:nvPr/>
        </p:nvSpPr>
        <p:spPr>
          <a:xfrm>
            <a:off x="6250517" y="2667000"/>
            <a:ext cx="22098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Validity</a:t>
            </a:r>
            <a:endParaRPr/>
          </a:p>
        </p:txBody>
      </p:sp>
      <p:sp>
        <p:nvSpPr>
          <p:cNvPr id="337" name="Google Shape;337;p28"/>
          <p:cNvSpPr txBox="1"/>
          <p:nvPr/>
        </p:nvSpPr>
        <p:spPr>
          <a:xfrm>
            <a:off x="440267" y="3432600"/>
            <a:ext cx="4419600" cy="338554"/>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A test case should test the right thing</a:t>
            </a:r>
            <a:endParaRPr/>
          </a:p>
        </p:txBody>
      </p:sp>
      <p:cxnSp>
        <p:nvCxnSpPr>
          <p:cNvPr id="338" name="Google Shape;338;p28"/>
          <p:cNvCxnSpPr>
            <a:stCxn id="337" idx="3"/>
            <a:endCxn id="336" idx="1"/>
          </p:cNvCxnSpPr>
          <p:nvPr/>
        </p:nvCxnSpPr>
        <p:spPr>
          <a:xfrm flipH="1" rot="10800000">
            <a:off x="4859867" y="2849777"/>
            <a:ext cx="1390800" cy="752100"/>
          </a:xfrm>
          <a:prstGeom prst="straightConnector1">
            <a:avLst/>
          </a:prstGeom>
          <a:noFill/>
          <a:ln cap="flat" cmpd="sng" w="57150">
            <a:solidFill>
              <a:srgbClr val="5E83AC"/>
            </a:solidFill>
            <a:prstDash val="solid"/>
            <a:round/>
            <a:headEnd len="med" w="med" type="oval"/>
            <a:tailEnd len="med" w="med" type="oval"/>
          </a:ln>
        </p:spPr>
      </p:cxnSp>
      <p:sp>
        <p:nvSpPr>
          <p:cNvPr id="339" name="Google Shape;339;p28"/>
          <p:cNvSpPr/>
          <p:nvPr/>
        </p:nvSpPr>
        <p:spPr>
          <a:xfrm>
            <a:off x="6250517" y="3388518"/>
            <a:ext cx="22098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Efficiency</a:t>
            </a:r>
            <a:endParaRPr/>
          </a:p>
        </p:txBody>
      </p:sp>
      <p:sp>
        <p:nvSpPr>
          <p:cNvPr id="340" name="Google Shape;340;p28"/>
          <p:cNvSpPr txBox="1"/>
          <p:nvPr/>
        </p:nvSpPr>
        <p:spPr>
          <a:xfrm>
            <a:off x="440267" y="4137242"/>
            <a:ext cx="4419600" cy="338554"/>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A test case should be easy to conduct</a:t>
            </a:r>
            <a:endParaRPr/>
          </a:p>
        </p:txBody>
      </p:sp>
      <p:cxnSp>
        <p:nvCxnSpPr>
          <p:cNvPr id="341" name="Google Shape;341;p28"/>
          <p:cNvCxnSpPr>
            <a:stCxn id="340" idx="3"/>
            <a:endCxn id="339" idx="1"/>
          </p:cNvCxnSpPr>
          <p:nvPr/>
        </p:nvCxnSpPr>
        <p:spPr>
          <a:xfrm flipH="1" rot="10800000">
            <a:off x="4859867" y="3571519"/>
            <a:ext cx="1390800" cy="735000"/>
          </a:xfrm>
          <a:prstGeom prst="straightConnector1">
            <a:avLst/>
          </a:prstGeom>
          <a:noFill/>
          <a:ln cap="flat" cmpd="sng" w="57150">
            <a:solidFill>
              <a:srgbClr val="5E83AC"/>
            </a:solidFill>
            <a:prstDash val="solid"/>
            <a:round/>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9"/>
          <p:cNvSpPr/>
          <p:nvPr/>
        </p:nvSpPr>
        <p:spPr>
          <a:xfrm>
            <a:off x="7467600" y="3930646"/>
            <a:ext cx="12954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Reliability</a:t>
            </a:r>
            <a:endParaRPr/>
          </a:p>
        </p:txBody>
      </p:sp>
      <p:sp>
        <p:nvSpPr>
          <p:cNvPr id="347" name="Google Shape;347;p29"/>
          <p:cNvSpPr/>
          <p:nvPr/>
        </p:nvSpPr>
        <p:spPr>
          <a:xfrm>
            <a:off x="7467600" y="3274053"/>
            <a:ext cx="12954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Validity</a:t>
            </a:r>
            <a:endParaRPr/>
          </a:p>
        </p:txBody>
      </p:sp>
      <p:sp>
        <p:nvSpPr>
          <p:cNvPr id="348" name="Google Shape;348;p29"/>
          <p:cNvSpPr/>
          <p:nvPr/>
        </p:nvSpPr>
        <p:spPr>
          <a:xfrm>
            <a:off x="7467600" y="4587240"/>
            <a:ext cx="12954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Efficiency</a:t>
            </a:r>
            <a:endParaRPr/>
          </a:p>
        </p:txBody>
      </p:sp>
      <p:sp>
        <p:nvSpPr>
          <p:cNvPr id="349" name="Google Shape;349;p29"/>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14.2: Scenarios</a:t>
            </a:r>
            <a:endParaRPr/>
          </a:p>
        </p:txBody>
      </p:sp>
      <p:sp>
        <p:nvSpPr>
          <p:cNvPr id="350" name="Google Shape;350;p29"/>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51" name="Google Shape;351;p29"/>
          <p:cNvSpPr txBox="1"/>
          <p:nvPr>
            <p:ph idx="1" type="body"/>
          </p:nvPr>
        </p:nvSpPr>
        <p:spPr>
          <a:xfrm>
            <a:off x="304800" y="1143000"/>
            <a:ext cx="8534400" cy="83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In each of the following scenarios, determine if the test suffers from validity, reliability, or efficiency issues</a:t>
            </a:r>
            <a:endParaRPr/>
          </a:p>
        </p:txBody>
      </p:sp>
      <p:sp>
        <p:nvSpPr>
          <p:cNvPr id="352" name="Google Shape;352;p2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53" name="Google Shape;353;p29"/>
          <p:cNvSpPr txBox="1"/>
          <p:nvPr/>
        </p:nvSpPr>
        <p:spPr>
          <a:xfrm>
            <a:off x="304800" y="1981200"/>
            <a:ext cx="5334000" cy="6927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A test is created that measures execution time, namely how long it takes to run. This can be impacted by the other programs on the system</a:t>
            </a:r>
            <a:endParaRPr sz="1300"/>
          </a:p>
        </p:txBody>
      </p:sp>
      <p:cxnSp>
        <p:nvCxnSpPr>
          <p:cNvPr id="354" name="Google Shape;354;p29"/>
          <p:cNvCxnSpPr>
            <a:stCxn id="353" idx="3"/>
            <a:endCxn id="346" idx="1"/>
          </p:cNvCxnSpPr>
          <p:nvPr/>
        </p:nvCxnSpPr>
        <p:spPr>
          <a:xfrm>
            <a:off x="5638800" y="2327550"/>
            <a:ext cx="1828800" cy="1785900"/>
          </a:xfrm>
          <a:prstGeom prst="straightConnector1">
            <a:avLst/>
          </a:prstGeom>
          <a:noFill/>
          <a:ln cap="flat" cmpd="sng" w="57150">
            <a:solidFill>
              <a:srgbClr val="5E83AC"/>
            </a:solidFill>
            <a:prstDash val="solid"/>
            <a:round/>
            <a:headEnd len="med" w="med" type="oval"/>
            <a:tailEnd len="med" w="med" type="oval"/>
          </a:ln>
        </p:spPr>
      </p:cxnSp>
      <p:sp>
        <p:nvSpPr>
          <p:cNvPr id="355" name="Google Shape;355;p29"/>
          <p:cNvSpPr txBox="1"/>
          <p:nvPr/>
        </p:nvSpPr>
        <p:spPr>
          <a:xfrm>
            <a:off x="304800" y="4265526"/>
            <a:ext cx="5334000" cy="521208"/>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A test is created that requires the programmer to click through 3 dialogs and enter 15 different values in various locations</a:t>
            </a:r>
            <a:endParaRPr/>
          </a:p>
        </p:txBody>
      </p:sp>
      <p:cxnSp>
        <p:nvCxnSpPr>
          <p:cNvPr id="356" name="Google Shape;356;p29"/>
          <p:cNvCxnSpPr>
            <a:stCxn id="355" idx="3"/>
            <a:endCxn id="348" idx="1"/>
          </p:cNvCxnSpPr>
          <p:nvPr/>
        </p:nvCxnSpPr>
        <p:spPr>
          <a:xfrm>
            <a:off x="5638800" y="4526130"/>
            <a:ext cx="1828800" cy="243900"/>
          </a:xfrm>
          <a:prstGeom prst="straightConnector1">
            <a:avLst/>
          </a:prstGeom>
          <a:noFill/>
          <a:ln cap="flat" cmpd="sng" w="57150">
            <a:solidFill>
              <a:srgbClr val="5E83AC"/>
            </a:solidFill>
            <a:prstDash val="solid"/>
            <a:round/>
            <a:headEnd len="med" w="med" type="oval"/>
            <a:tailEnd len="med" w="med" type="oval"/>
          </a:ln>
        </p:spPr>
      </p:cxnSp>
      <p:sp>
        <p:nvSpPr>
          <p:cNvPr id="357" name="Google Shape;357;p29"/>
          <p:cNvSpPr txBox="1"/>
          <p:nvPr/>
        </p:nvSpPr>
        <p:spPr>
          <a:xfrm>
            <a:off x="304800" y="3504084"/>
            <a:ext cx="5334000" cy="521208"/>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A test meant to measure algorithmic efficiency actually measures memory usage</a:t>
            </a:r>
            <a:endParaRPr/>
          </a:p>
        </p:txBody>
      </p:sp>
      <p:cxnSp>
        <p:nvCxnSpPr>
          <p:cNvPr id="358" name="Google Shape;358;p29"/>
          <p:cNvCxnSpPr>
            <a:stCxn id="357" idx="3"/>
            <a:endCxn id="347" idx="1"/>
          </p:cNvCxnSpPr>
          <p:nvPr/>
        </p:nvCxnSpPr>
        <p:spPr>
          <a:xfrm flipH="1" rot="10800000">
            <a:off x="5638800" y="3456888"/>
            <a:ext cx="1828800" cy="307800"/>
          </a:xfrm>
          <a:prstGeom prst="straightConnector1">
            <a:avLst/>
          </a:prstGeom>
          <a:noFill/>
          <a:ln cap="flat" cmpd="sng" w="57150">
            <a:solidFill>
              <a:srgbClr val="5E83AC"/>
            </a:solidFill>
            <a:prstDash val="solid"/>
            <a:round/>
            <a:headEnd len="med" w="med" type="oval"/>
            <a:tailEnd len="med" w="med" type="oval"/>
          </a:ln>
        </p:spPr>
      </p:cxnSp>
      <p:sp>
        <p:nvSpPr>
          <p:cNvPr id="359" name="Google Shape;359;p29"/>
          <p:cNvSpPr txBox="1"/>
          <p:nvPr/>
        </p:nvSpPr>
        <p:spPr>
          <a:xfrm>
            <a:off x="304800" y="2742642"/>
            <a:ext cx="5334000" cy="52322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A test does not map to any requirement</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cxnSp>
        <p:nvCxnSpPr>
          <p:cNvPr id="360" name="Google Shape;360;p29"/>
          <p:cNvCxnSpPr>
            <a:stCxn id="359" idx="3"/>
            <a:endCxn id="347" idx="1"/>
          </p:cNvCxnSpPr>
          <p:nvPr/>
        </p:nvCxnSpPr>
        <p:spPr>
          <a:xfrm>
            <a:off x="5638800" y="3004252"/>
            <a:ext cx="1828800" cy="452700"/>
          </a:xfrm>
          <a:prstGeom prst="straightConnector1">
            <a:avLst/>
          </a:prstGeom>
          <a:noFill/>
          <a:ln cap="flat" cmpd="sng" w="57150">
            <a:solidFill>
              <a:srgbClr val="5E83AC"/>
            </a:solidFill>
            <a:prstDash val="solid"/>
            <a:round/>
            <a:headEnd len="med" w="med" type="oval"/>
            <a:tailEnd len="med" w="med" type="oval"/>
          </a:ln>
        </p:spPr>
      </p:cxnSp>
      <p:sp>
        <p:nvSpPr>
          <p:cNvPr id="361" name="Google Shape;361;p29"/>
          <p:cNvSpPr txBox="1"/>
          <p:nvPr/>
        </p:nvSpPr>
        <p:spPr>
          <a:xfrm>
            <a:off x="304800" y="5026968"/>
            <a:ext cx="5334000" cy="521208"/>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Each test takes a minute to execute, making the entire test suite take over an hour</a:t>
            </a:r>
            <a:endParaRPr/>
          </a:p>
        </p:txBody>
      </p:sp>
      <p:cxnSp>
        <p:nvCxnSpPr>
          <p:cNvPr id="362" name="Google Shape;362;p29"/>
          <p:cNvCxnSpPr>
            <a:stCxn id="361" idx="3"/>
            <a:endCxn id="348" idx="1"/>
          </p:cNvCxnSpPr>
          <p:nvPr/>
        </p:nvCxnSpPr>
        <p:spPr>
          <a:xfrm flipH="1" rot="10800000">
            <a:off x="5638800" y="4770072"/>
            <a:ext cx="1828800" cy="517500"/>
          </a:xfrm>
          <a:prstGeom prst="straightConnector1">
            <a:avLst/>
          </a:prstGeom>
          <a:noFill/>
          <a:ln cap="flat" cmpd="sng" w="57150">
            <a:solidFill>
              <a:srgbClr val="5E83AC"/>
            </a:solidFill>
            <a:prstDash val="solid"/>
            <a:round/>
            <a:headEnd len="med" w="med" type="oval"/>
            <a:tailEnd len="med" w="med" type="oval"/>
          </a:ln>
        </p:spPr>
      </p:cxnSp>
      <p:sp>
        <p:nvSpPr>
          <p:cNvPr id="363" name="Google Shape;363;p29"/>
          <p:cNvSpPr txBox="1"/>
          <p:nvPr/>
        </p:nvSpPr>
        <p:spPr>
          <a:xfrm>
            <a:off x="304800" y="5788410"/>
            <a:ext cx="5334000" cy="52322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The same test was run five times, getting one answer twice and another answer the remaining three time</a:t>
            </a:r>
            <a:endParaRPr/>
          </a:p>
        </p:txBody>
      </p:sp>
      <p:cxnSp>
        <p:nvCxnSpPr>
          <p:cNvPr id="364" name="Google Shape;364;p29"/>
          <p:cNvCxnSpPr>
            <a:stCxn id="363" idx="3"/>
            <a:endCxn id="346" idx="1"/>
          </p:cNvCxnSpPr>
          <p:nvPr/>
        </p:nvCxnSpPr>
        <p:spPr>
          <a:xfrm flipH="1" rot="10800000">
            <a:off x="5638800" y="4113520"/>
            <a:ext cx="1828800" cy="1936500"/>
          </a:xfrm>
          <a:prstGeom prst="straightConnector1">
            <a:avLst/>
          </a:prstGeom>
          <a:noFill/>
          <a:ln cap="flat" cmpd="sng" w="57150">
            <a:solidFill>
              <a:srgbClr val="5E83AC"/>
            </a:solidFill>
            <a:prstDash val="solid"/>
            <a:round/>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graphicFrame>
        <p:nvGraphicFramePr>
          <p:cNvPr id="369" name="Google Shape;369;p30"/>
          <p:cNvGraphicFramePr/>
          <p:nvPr/>
        </p:nvGraphicFramePr>
        <p:xfrm>
          <a:off x="381000" y="3251031"/>
          <a:ext cx="3000000" cy="3000000"/>
        </p:xfrm>
        <a:graphic>
          <a:graphicData uri="http://schemas.openxmlformats.org/drawingml/2006/table">
            <a:tbl>
              <a:tblPr bandRow="1" firstRow="1">
                <a:noFill/>
                <a:tableStyleId>{1A29B530-5362-415C-AB8B-F024F4C86D02}</a:tableStyleId>
              </a:tblPr>
              <a:tblGrid>
                <a:gridCol w="3429000"/>
              </a:tblGrid>
              <a:tr h="300150">
                <a:tc>
                  <a:txBody>
                    <a:bodyPr/>
                    <a:lstStyle/>
                    <a:p>
                      <a:pPr indent="0" lvl="0" marL="0" marR="0" rtl="0" algn="l">
                        <a:lnSpc>
                          <a:spcPct val="107000"/>
                        </a:lnSpc>
                        <a:spcBef>
                          <a:spcPts val="0"/>
                        </a:spcBef>
                        <a:spcAft>
                          <a:spcPts val="0"/>
                        </a:spcAft>
                        <a:buNone/>
                      </a:pPr>
                      <a:r>
                        <a:rPr lang="en-US" sz="1400"/>
                        <a:t>Test Case</a:t>
                      </a:r>
                      <a:endParaRPr b="1" sz="1400">
                        <a:solidFill>
                          <a:srgbClr val="1D4D81"/>
                        </a:solidFill>
                        <a:latin typeface="Calibri"/>
                        <a:ea typeface="Calibri"/>
                        <a:cs typeface="Calibri"/>
                        <a:sym typeface="Calibri"/>
                      </a:endParaRPr>
                    </a:p>
                  </a:txBody>
                  <a:tcPr marT="45725" marB="45725" marR="91450" marL="91450"/>
                </a:tc>
              </a:tr>
              <a:tr h="328250">
                <a:tc>
                  <a:txBody>
                    <a:bodyPr/>
                    <a:lstStyle/>
                    <a:p>
                      <a:pPr indent="0" lvl="0" marL="0" marR="0" rtl="0" algn="l">
                        <a:lnSpc>
                          <a:spcPct val="107000"/>
                        </a:lnSpc>
                        <a:spcBef>
                          <a:spcPts val="0"/>
                        </a:spcBef>
                        <a:spcAft>
                          <a:spcPts val="0"/>
                        </a:spcAft>
                        <a:buNone/>
                      </a:pPr>
                      <a:r>
                        <a:rPr lang="en-US" sz="1400">
                          <a:latin typeface="Calibri"/>
                          <a:ea typeface="Calibri"/>
                          <a:cs typeface="Calibri"/>
                          <a:sym typeface="Calibri"/>
                        </a:rPr>
                        <a:t>Input: 1.175 x 10</a:t>
                      </a:r>
                      <a:r>
                        <a:rPr baseline="30000" lang="en-US" sz="1400">
                          <a:latin typeface="Calibri"/>
                          <a:ea typeface="Calibri"/>
                          <a:cs typeface="Calibri"/>
                          <a:sym typeface="Calibri"/>
                        </a:rPr>
                        <a:t>-38</a:t>
                      </a:r>
                      <a:endParaRPr/>
                    </a:p>
                  </a:txBody>
                  <a:tcPr marT="45725" marB="45725" marR="91450" marL="91450" anchor="ctr"/>
                </a:tc>
              </a:tr>
              <a:tr h="328250">
                <a:tc>
                  <a:txBody>
                    <a:bodyPr/>
                    <a:lstStyle/>
                    <a:p>
                      <a:pPr indent="0" lvl="0" marL="0" marR="0" rtl="0" algn="l">
                        <a:lnSpc>
                          <a:spcPct val="107000"/>
                        </a:lnSpc>
                        <a:spcBef>
                          <a:spcPts val="0"/>
                        </a:spcBef>
                        <a:spcAft>
                          <a:spcPts val="0"/>
                        </a:spcAft>
                        <a:buNone/>
                      </a:pPr>
                      <a:r>
                        <a:rPr lang="en-US" sz="1400">
                          <a:latin typeface="Calibri"/>
                          <a:ea typeface="Calibri"/>
                          <a:cs typeface="Calibri"/>
                          <a:sym typeface="Calibri"/>
                        </a:rPr>
                        <a:t>Input: -32.0</a:t>
                      </a:r>
                      <a:endParaRPr baseline="30000" sz="1400">
                        <a:latin typeface="Calibri"/>
                        <a:ea typeface="Calibri"/>
                        <a:cs typeface="Calibri"/>
                        <a:sym typeface="Calibri"/>
                      </a:endParaRPr>
                    </a:p>
                  </a:txBody>
                  <a:tcPr marT="45725" marB="45725" marR="91450" marL="91450" anchor="ctr"/>
                </a:tc>
              </a:tr>
              <a:tr h="328250">
                <a:tc>
                  <a:txBody>
                    <a:bodyPr/>
                    <a:lstStyle/>
                    <a:p>
                      <a:pPr indent="0" lvl="0" marL="0" marR="0" rtl="0" algn="l">
                        <a:lnSpc>
                          <a:spcPct val="107000"/>
                        </a:lnSpc>
                        <a:spcBef>
                          <a:spcPts val="0"/>
                        </a:spcBef>
                        <a:spcAft>
                          <a:spcPts val="0"/>
                        </a:spcAft>
                        <a:buNone/>
                      </a:pPr>
                      <a:r>
                        <a:rPr lang="en-US" sz="1400">
                          <a:latin typeface="Calibri"/>
                          <a:ea typeface="Calibri"/>
                          <a:cs typeface="Calibri"/>
                          <a:sym typeface="Calibri"/>
                        </a:rPr>
                        <a:t>Input: 3.403 x 10</a:t>
                      </a:r>
                      <a:r>
                        <a:rPr baseline="30000" lang="en-US" sz="1400">
                          <a:latin typeface="Calibri"/>
                          <a:ea typeface="Calibri"/>
                          <a:cs typeface="Calibri"/>
                          <a:sym typeface="Calibri"/>
                        </a:rPr>
                        <a:t>38</a:t>
                      </a:r>
                      <a:endParaRPr/>
                    </a:p>
                  </a:txBody>
                  <a:tcPr marT="45725" marB="45725" marR="91450" marL="91450" anchor="ctr"/>
                </a:tc>
              </a:tr>
              <a:tr h="328250">
                <a:tc>
                  <a:txBody>
                    <a:bodyPr/>
                    <a:lstStyle/>
                    <a:p>
                      <a:pPr indent="0" lvl="0" marL="0" marR="0" rtl="0" algn="l">
                        <a:lnSpc>
                          <a:spcPct val="107000"/>
                        </a:lnSpc>
                        <a:spcBef>
                          <a:spcPts val="0"/>
                        </a:spcBef>
                        <a:spcAft>
                          <a:spcPts val="0"/>
                        </a:spcAft>
                        <a:buNone/>
                      </a:pPr>
                      <a:r>
                        <a:rPr lang="en-US" sz="1400">
                          <a:latin typeface="Calibri"/>
                          <a:ea typeface="Calibri"/>
                          <a:cs typeface="Calibri"/>
                          <a:sym typeface="Calibri"/>
                        </a:rPr>
                        <a:t>Input: 0.0</a:t>
                      </a:r>
                      <a:endParaRPr baseline="30000" sz="1400">
                        <a:latin typeface="Calibri"/>
                        <a:ea typeface="Calibri"/>
                        <a:cs typeface="Calibri"/>
                        <a:sym typeface="Calibri"/>
                      </a:endParaRPr>
                    </a:p>
                  </a:txBody>
                  <a:tcPr marT="45725" marB="45725" marR="91450" marL="91450" anchor="ctr"/>
                </a:tc>
              </a:tr>
              <a:tr h="328250">
                <a:tc>
                  <a:txBody>
                    <a:bodyPr/>
                    <a:lstStyle/>
                    <a:p>
                      <a:pPr indent="0" lvl="0" marL="0" marR="0" rtl="0" algn="l">
                        <a:lnSpc>
                          <a:spcPct val="107000"/>
                        </a:lnSpc>
                        <a:spcBef>
                          <a:spcPts val="0"/>
                        </a:spcBef>
                        <a:spcAft>
                          <a:spcPts val="0"/>
                        </a:spcAft>
                        <a:buNone/>
                      </a:pPr>
                      <a:r>
                        <a:rPr lang="en-US" sz="1400">
                          <a:latin typeface="Calibri"/>
                          <a:ea typeface="Calibri"/>
                          <a:cs typeface="Calibri"/>
                          <a:sym typeface="Calibri"/>
                        </a:rPr>
                        <a:t>Input: -1.175 x 10</a:t>
                      </a:r>
                      <a:r>
                        <a:rPr baseline="30000" lang="en-US" sz="1400">
                          <a:latin typeface="Calibri"/>
                          <a:ea typeface="Calibri"/>
                          <a:cs typeface="Calibri"/>
                          <a:sym typeface="Calibri"/>
                        </a:rPr>
                        <a:t>-38</a:t>
                      </a:r>
                      <a:endParaRPr/>
                    </a:p>
                  </a:txBody>
                  <a:tcPr marT="45725" marB="45725" marR="91450" marL="91450" anchor="ctr"/>
                </a:tc>
              </a:tr>
              <a:tr h="328250">
                <a:tc>
                  <a:txBody>
                    <a:bodyPr/>
                    <a:lstStyle/>
                    <a:p>
                      <a:pPr indent="0" lvl="0" marL="0" marR="0" rtl="0" algn="l">
                        <a:lnSpc>
                          <a:spcPct val="107000"/>
                        </a:lnSpc>
                        <a:spcBef>
                          <a:spcPts val="0"/>
                        </a:spcBef>
                        <a:spcAft>
                          <a:spcPts val="0"/>
                        </a:spcAft>
                        <a:buNone/>
                      </a:pPr>
                      <a:r>
                        <a:rPr lang="en-US" sz="1400">
                          <a:latin typeface="Calibri"/>
                          <a:ea typeface="Calibri"/>
                          <a:cs typeface="Calibri"/>
                          <a:sym typeface="Calibri"/>
                        </a:rPr>
                        <a:t>Input: NaN (not a number, invalid float)</a:t>
                      </a:r>
                      <a:endParaRPr baseline="30000" sz="1400">
                        <a:latin typeface="Calibri"/>
                        <a:ea typeface="Calibri"/>
                        <a:cs typeface="Calibri"/>
                        <a:sym typeface="Calibri"/>
                      </a:endParaRPr>
                    </a:p>
                  </a:txBody>
                  <a:tcPr marT="45725" marB="45725" marR="91450" marL="91450" anchor="ctr"/>
                </a:tc>
              </a:tr>
              <a:tr h="328250">
                <a:tc>
                  <a:txBody>
                    <a:bodyPr/>
                    <a:lstStyle/>
                    <a:p>
                      <a:pPr indent="0" lvl="0" marL="0" marR="0" rtl="0" algn="l">
                        <a:lnSpc>
                          <a:spcPct val="107000"/>
                        </a:lnSpc>
                        <a:spcBef>
                          <a:spcPts val="0"/>
                        </a:spcBef>
                        <a:spcAft>
                          <a:spcPts val="0"/>
                        </a:spcAft>
                        <a:buNone/>
                      </a:pPr>
                      <a:r>
                        <a:rPr lang="en-US" sz="1400">
                          <a:latin typeface="Calibri"/>
                          <a:ea typeface="Calibri"/>
                          <a:cs typeface="Calibri"/>
                          <a:sym typeface="Calibri"/>
                        </a:rPr>
                        <a:t>Input: 32</a:t>
                      </a:r>
                      <a:endParaRPr baseline="30000" sz="1400">
                        <a:latin typeface="Calibri"/>
                        <a:ea typeface="Calibri"/>
                        <a:cs typeface="Calibri"/>
                        <a:sym typeface="Calibri"/>
                      </a:endParaRPr>
                    </a:p>
                  </a:txBody>
                  <a:tcPr marT="45725" marB="45725" marR="91450" marL="91450" anchor="ctr"/>
                </a:tc>
              </a:tr>
              <a:tr h="328250">
                <a:tc>
                  <a:txBody>
                    <a:bodyPr/>
                    <a:lstStyle/>
                    <a:p>
                      <a:pPr indent="0" lvl="0" marL="0" marR="0" rtl="0" algn="l">
                        <a:lnSpc>
                          <a:spcPct val="107000"/>
                        </a:lnSpc>
                        <a:spcBef>
                          <a:spcPts val="0"/>
                        </a:spcBef>
                        <a:spcAft>
                          <a:spcPts val="0"/>
                        </a:spcAft>
                        <a:buNone/>
                      </a:pPr>
                      <a:r>
                        <a:rPr lang="en-US" sz="1400">
                          <a:latin typeface="Calibri"/>
                          <a:ea typeface="Calibri"/>
                          <a:cs typeface="Calibri"/>
                          <a:sym typeface="Calibri"/>
                        </a:rPr>
                        <a:t>Input: -3.403 x 10</a:t>
                      </a:r>
                      <a:r>
                        <a:rPr baseline="30000" lang="en-US" sz="1400">
                          <a:latin typeface="Calibri"/>
                          <a:ea typeface="Calibri"/>
                          <a:cs typeface="Calibri"/>
                          <a:sym typeface="Calibri"/>
                        </a:rPr>
                        <a:t>38</a:t>
                      </a:r>
                      <a:endParaRPr/>
                    </a:p>
                  </a:txBody>
                  <a:tcPr marT="45725" marB="45725" marR="91450" marL="91450" anchor="ctr"/>
                </a:tc>
              </a:tr>
            </a:tbl>
          </a:graphicData>
        </a:graphic>
      </p:graphicFrame>
      <p:sp>
        <p:nvSpPr>
          <p:cNvPr id="370" name="Google Shape;370;p30"/>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14.3: Types of Test Cases</a:t>
            </a:r>
            <a:endParaRPr/>
          </a:p>
        </p:txBody>
      </p:sp>
      <p:sp>
        <p:nvSpPr>
          <p:cNvPr id="371" name="Google Shape;371;p30"/>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72" name="Google Shape;372;p30"/>
          <p:cNvSpPr txBox="1"/>
          <p:nvPr>
            <p:ph idx="1" type="body"/>
          </p:nvPr>
        </p:nvSpPr>
        <p:spPr>
          <a:xfrm>
            <a:off x="304800" y="1143000"/>
            <a:ext cx="8534400" cy="19812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sz="2000"/>
              <a:t>Q:	I have a function which computes the absolute value of a number.</a:t>
            </a:r>
            <a:endParaRPr/>
          </a:p>
          <a:p>
            <a:pPr indent="-344488" lvl="0" marL="344488" rtl="0" algn="l">
              <a:spcBef>
                <a:spcPts val="2000"/>
              </a:spcBef>
              <a:spcAft>
                <a:spcPts val="0"/>
              </a:spcAft>
              <a:buSzPts val="2000"/>
              <a:buNone/>
            </a:pPr>
            <a:r>
              <a:t/>
            </a:r>
            <a:endParaRPr sz="2000"/>
          </a:p>
          <a:p>
            <a:pPr indent="3175" lvl="0" marL="344488" rtl="0" algn="l">
              <a:spcBef>
                <a:spcPts val="2000"/>
              </a:spcBef>
              <a:spcAft>
                <a:spcPts val="0"/>
              </a:spcAft>
              <a:buSzPts val="2000"/>
              <a:buNone/>
            </a:pPr>
            <a:r>
              <a:rPr lang="en-US" sz="2000"/>
              <a:t>For each of the following test cases, identify if it came from a requirement/scenario, error condition, or boundary condition.</a:t>
            </a:r>
            <a:endParaRPr/>
          </a:p>
        </p:txBody>
      </p:sp>
      <p:sp>
        <p:nvSpPr>
          <p:cNvPr id="373" name="Google Shape;373;p3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74" name="Google Shape;374;p30"/>
          <p:cNvSpPr txBox="1"/>
          <p:nvPr/>
        </p:nvSpPr>
        <p:spPr>
          <a:xfrm>
            <a:off x="14751770" y="6654701"/>
            <a:ext cx="609600" cy="38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375" name="Google Shape;375;p30"/>
          <p:cNvSpPr/>
          <p:nvPr/>
        </p:nvSpPr>
        <p:spPr>
          <a:xfrm>
            <a:off x="3810000" y="3609745"/>
            <a:ext cx="5029200" cy="265697"/>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6" name="Google Shape;376;p30"/>
          <p:cNvSpPr/>
          <p:nvPr/>
        </p:nvSpPr>
        <p:spPr>
          <a:xfrm>
            <a:off x="3810000" y="3609745"/>
            <a:ext cx="5029200" cy="265697"/>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Boundary condition</a:t>
            </a:r>
            <a:r>
              <a:rPr lang="en-US" sz="1400">
                <a:solidFill>
                  <a:schemeClr val="dk1"/>
                </a:solidFill>
                <a:latin typeface="Calibri"/>
                <a:ea typeface="Calibri"/>
                <a:cs typeface="Calibri"/>
                <a:sym typeface="Calibri"/>
              </a:rPr>
              <a:t>: smallest positive number</a:t>
            </a:r>
            <a:endParaRPr/>
          </a:p>
        </p:txBody>
      </p:sp>
      <p:sp>
        <p:nvSpPr>
          <p:cNvPr id="377" name="Google Shape;377;p30"/>
          <p:cNvSpPr/>
          <p:nvPr/>
        </p:nvSpPr>
        <p:spPr>
          <a:xfrm>
            <a:off x="3810000" y="3925303"/>
            <a:ext cx="5029200" cy="265697"/>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8" name="Google Shape;378;p30"/>
          <p:cNvSpPr/>
          <p:nvPr/>
        </p:nvSpPr>
        <p:spPr>
          <a:xfrm>
            <a:off x="3810000" y="3925303"/>
            <a:ext cx="5029200" cy="265697"/>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Requirement/scenario: </a:t>
            </a:r>
            <a:r>
              <a:rPr lang="en-US" sz="1400">
                <a:solidFill>
                  <a:schemeClr val="dk1"/>
                </a:solidFill>
                <a:latin typeface="Calibri"/>
                <a:ea typeface="Calibri"/>
                <a:cs typeface="Calibri"/>
                <a:sym typeface="Calibri"/>
              </a:rPr>
              <a:t>typical input for negative number</a:t>
            </a:r>
            <a:endParaRPr/>
          </a:p>
        </p:txBody>
      </p:sp>
      <p:sp>
        <p:nvSpPr>
          <p:cNvPr id="379" name="Google Shape;379;p30"/>
          <p:cNvSpPr/>
          <p:nvPr/>
        </p:nvSpPr>
        <p:spPr>
          <a:xfrm>
            <a:off x="3810000" y="4240861"/>
            <a:ext cx="5029200" cy="265697"/>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0" name="Google Shape;380;p30"/>
          <p:cNvSpPr/>
          <p:nvPr/>
        </p:nvSpPr>
        <p:spPr>
          <a:xfrm>
            <a:off x="3810000" y="4240861"/>
            <a:ext cx="5029200" cy="265697"/>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Boundary condition</a:t>
            </a:r>
            <a:r>
              <a:rPr lang="en-US" sz="1400">
                <a:solidFill>
                  <a:schemeClr val="dk1"/>
                </a:solidFill>
                <a:latin typeface="Calibri"/>
                <a:ea typeface="Calibri"/>
                <a:cs typeface="Calibri"/>
                <a:sym typeface="Calibri"/>
              </a:rPr>
              <a:t>: largest positive number</a:t>
            </a:r>
            <a:endParaRPr/>
          </a:p>
        </p:txBody>
      </p:sp>
      <p:sp>
        <p:nvSpPr>
          <p:cNvPr id="381" name="Google Shape;381;p30"/>
          <p:cNvSpPr/>
          <p:nvPr/>
        </p:nvSpPr>
        <p:spPr>
          <a:xfrm>
            <a:off x="3810000" y="4584208"/>
            <a:ext cx="5029200" cy="265697"/>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2" name="Google Shape;382;p30"/>
          <p:cNvSpPr/>
          <p:nvPr/>
        </p:nvSpPr>
        <p:spPr>
          <a:xfrm>
            <a:off x="3810000" y="4584208"/>
            <a:ext cx="5029200" cy="265697"/>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Boundary condition</a:t>
            </a:r>
            <a:r>
              <a:rPr lang="en-US" sz="1400">
                <a:solidFill>
                  <a:schemeClr val="dk1"/>
                </a:solidFill>
                <a:latin typeface="Calibri"/>
                <a:ea typeface="Calibri"/>
                <a:cs typeface="Calibri"/>
                <a:sym typeface="Calibri"/>
              </a:rPr>
              <a:t>: edge between positive and negative</a:t>
            </a:r>
            <a:endParaRPr/>
          </a:p>
        </p:txBody>
      </p:sp>
      <p:sp>
        <p:nvSpPr>
          <p:cNvPr id="383" name="Google Shape;383;p30"/>
          <p:cNvSpPr/>
          <p:nvPr/>
        </p:nvSpPr>
        <p:spPr>
          <a:xfrm>
            <a:off x="3810000" y="4910524"/>
            <a:ext cx="5029200" cy="265697"/>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4" name="Google Shape;384;p30"/>
          <p:cNvSpPr/>
          <p:nvPr/>
        </p:nvSpPr>
        <p:spPr>
          <a:xfrm>
            <a:off x="3810000" y="4910524"/>
            <a:ext cx="5029200" cy="265697"/>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Boundary condition</a:t>
            </a:r>
            <a:r>
              <a:rPr lang="en-US" sz="1400">
                <a:solidFill>
                  <a:schemeClr val="dk1"/>
                </a:solidFill>
                <a:latin typeface="Calibri"/>
                <a:ea typeface="Calibri"/>
                <a:cs typeface="Calibri"/>
                <a:sym typeface="Calibri"/>
              </a:rPr>
              <a:t>: largest negative number</a:t>
            </a:r>
            <a:endParaRPr/>
          </a:p>
        </p:txBody>
      </p:sp>
      <p:sp>
        <p:nvSpPr>
          <p:cNvPr id="385" name="Google Shape;385;p30"/>
          <p:cNvSpPr/>
          <p:nvPr/>
        </p:nvSpPr>
        <p:spPr>
          <a:xfrm>
            <a:off x="3810000" y="5231461"/>
            <a:ext cx="5029200" cy="265697"/>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6" name="Google Shape;386;p30"/>
          <p:cNvSpPr/>
          <p:nvPr/>
        </p:nvSpPr>
        <p:spPr>
          <a:xfrm>
            <a:off x="3810000" y="5231461"/>
            <a:ext cx="5029200" cy="265697"/>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Error condition</a:t>
            </a:r>
            <a:r>
              <a:rPr lang="en-US" sz="1400">
                <a:solidFill>
                  <a:schemeClr val="dk1"/>
                </a:solidFill>
                <a:latin typeface="Calibri"/>
                <a:ea typeface="Calibri"/>
                <a:cs typeface="Calibri"/>
                <a:sym typeface="Calibri"/>
              </a:rPr>
              <a:t>: A poorly formed floating-point number</a:t>
            </a:r>
            <a:endParaRPr/>
          </a:p>
        </p:txBody>
      </p:sp>
      <p:sp>
        <p:nvSpPr>
          <p:cNvPr id="387" name="Google Shape;387;p30"/>
          <p:cNvSpPr/>
          <p:nvPr/>
        </p:nvSpPr>
        <p:spPr>
          <a:xfrm>
            <a:off x="3810000" y="5557777"/>
            <a:ext cx="5029200" cy="265697"/>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8" name="Google Shape;388;p30"/>
          <p:cNvSpPr/>
          <p:nvPr/>
        </p:nvSpPr>
        <p:spPr>
          <a:xfrm>
            <a:off x="3810000" y="5557777"/>
            <a:ext cx="5029200" cy="265697"/>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Requirement/scenario</a:t>
            </a:r>
            <a:r>
              <a:rPr lang="en-US" sz="1400">
                <a:solidFill>
                  <a:schemeClr val="dk1"/>
                </a:solidFill>
                <a:latin typeface="Calibri"/>
                <a:ea typeface="Calibri"/>
                <a:cs typeface="Calibri"/>
                <a:sym typeface="Calibri"/>
              </a:rPr>
              <a:t>: typical input for positive number</a:t>
            </a:r>
            <a:endParaRPr/>
          </a:p>
        </p:txBody>
      </p:sp>
      <p:sp>
        <p:nvSpPr>
          <p:cNvPr id="389" name="Google Shape;389;p30"/>
          <p:cNvSpPr/>
          <p:nvPr/>
        </p:nvSpPr>
        <p:spPr>
          <a:xfrm>
            <a:off x="3810000" y="5895299"/>
            <a:ext cx="5029200" cy="265697"/>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0" name="Google Shape;390;p30"/>
          <p:cNvSpPr/>
          <p:nvPr/>
        </p:nvSpPr>
        <p:spPr>
          <a:xfrm>
            <a:off x="3810000" y="5895299"/>
            <a:ext cx="5029200" cy="265697"/>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Boundary condition</a:t>
            </a:r>
            <a:r>
              <a:rPr lang="en-US" sz="1400">
                <a:solidFill>
                  <a:schemeClr val="dk1"/>
                </a:solidFill>
                <a:latin typeface="Calibri"/>
                <a:ea typeface="Calibri"/>
                <a:cs typeface="Calibri"/>
                <a:sym typeface="Calibri"/>
              </a:rPr>
              <a:t>: smallest negative number</a:t>
            </a:r>
            <a:endParaRPr/>
          </a:p>
        </p:txBody>
      </p:sp>
      <p:pic>
        <p:nvPicPr>
          <p:cNvPr id="391" name="Google Shape;391;p30"/>
          <p:cNvPicPr preferRelativeResize="0"/>
          <p:nvPr/>
        </p:nvPicPr>
        <p:blipFill>
          <a:blip r:embed="rId3">
            <a:alphaModFix/>
          </a:blip>
          <a:stretch>
            <a:fillRect/>
          </a:stretch>
        </p:blipFill>
        <p:spPr>
          <a:xfrm>
            <a:off x="3263363" y="1400200"/>
            <a:ext cx="2007675" cy="8535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graphicFrame>
        <p:nvGraphicFramePr>
          <p:cNvPr id="396" name="Google Shape;396;p31"/>
          <p:cNvGraphicFramePr/>
          <p:nvPr/>
        </p:nvGraphicFramePr>
        <p:xfrm>
          <a:off x="381000" y="1676400"/>
          <a:ext cx="3000000" cy="3000000"/>
        </p:xfrm>
        <a:graphic>
          <a:graphicData uri="http://schemas.openxmlformats.org/drawingml/2006/table">
            <a:tbl>
              <a:tblPr bandRow="1" firstRow="1">
                <a:noFill/>
                <a:tableStyleId>{1A29B530-5362-415C-AB8B-F024F4C86D02}</a:tableStyleId>
              </a:tblPr>
              <a:tblGrid>
                <a:gridCol w="3429000"/>
              </a:tblGrid>
              <a:tr h="367450">
                <a:tc>
                  <a:txBody>
                    <a:bodyPr/>
                    <a:lstStyle/>
                    <a:p>
                      <a:pPr indent="0" lvl="0" marL="0" marR="0" rtl="0" algn="l">
                        <a:lnSpc>
                          <a:spcPct val="107000"/>
                        </a:lnSpc>
                        <a:spcBef>
                          <a:spcPts val="0"/>
                        </a:spcBef>
                        <a:spcAft>
                          <a:spcPts val="0"/>
                        </a:spcAft>
                        <a:buNone/>
                      </a:pPr>
                      <a:r>
                        <a:rPr lang="en-US" sz="1400"/>
                        <a:t>Fact or Fiction</a:t>
                      </a:r>
                      <a:endParaRPr b="1" sz="1400">
                        <a:solidFill>
                          <a:srgbClr val="1D4D81"/>
                        </a:solidFill>
                        <a:latin typeface="Calibri"/>
                        <a:ea typeface="Calibri"/>
                        <a:cs typeface="Calibri"/>
                        <a:sym typeface="Calibri"/>
                      </a:endParaRPr>
                    </a:p>
                  </a:txBody>
                  <a:tcPr marT="45725" marB="45725" marR="91450" marL="91450"/>
                </a:tc>
              </a:tr>
              <a:tr h="731525">
                <a:tc>
                  <a:txBody>
                    <a:bodyPr/>
                    <a:lstStyle/>
                    <a:p>
                      <a:pPr indent="0" lvl="0" marL="0" marR="0" rtl="0" algn="l">
                        <a:lnSpc>
                          <a:spcPct val="107000"/>
                        </a:lnSpc>
                        <a:spcBef>
                          <a:spcPts val="0"/>
                        </a:spcBef>
                        <a:spcAft>
                          <a:spcPts val="0"/>
                        </a:spcAft>
                        <a:buNone/>
                      </a:pPr>
                      <a:r>
                        <a:rPr lang="en-US" sz="1400">
                          <a:latin typeface="Calibri"/>
                          <a:ea typeface="Calibri"/>
                          <a:cs typeface="Calibri"/>
                          <a:sym typeface="Calibri"/>
                        </a:rPr>
                        <a:t>Every error condition should</a:t>
                      </a:r>
                      <a:r>
                        <a:rPr lang="en-US" sz="1400">
                          <a:latin typeface="Calibri"/>
                          <a:ea typeface="Calibri"/>
                          <a:cs typeface="Calibri"/>
                          <a:sym typeface="Calibri"/>
                        </a:rPr>
                        <a:t> get at least one test case</a:t>
                      </a:r>
                      <a:endParaRPr sz="1400">
                        <a:latin typeface="Calibri"/>
                        <a:ea typeface="Calibri"/>
                        <a:cs typeface="Calibri"/>
                        <a:sym typeface="Calibri"/>
                      </a:endParaRPr>
                    </a:p>
                  </a:txBody>
                  <a:tcPr marT="45725" marB="45725" marR="91450" marL="91450" anchor="ctr"/>
                </a:tc>
              </a:tr>
              <a:tr h="731525">
                <a:tc>
                  <a:txBody>
                    <a:bodyPr/>
                    <a:lstStyle/>
                    <a:p>
                      <a:pPr indent="0" lvl="0" marL="0" marR="0" rtl="0" algn="l">
                        <a:lnSpc>
                          <a:spcPct val="107000"/>
                        </a:lnSpc>
                        <a:spcBef>
                          <a:spcPts val="0"/>
                        </a:spcBef>
                        <a:spcAft>
                          <a:spcPts val="0"/>
                        </a:spcAft>
                        <a:buNone/>
                      </a:pPr>
                      <a:r>
                        <a:rPr lang="en-US" sz="1400">
                          <a:solidFill>
                            <a:schemeClr val="dk1"/>
                          </a:solidFill>
                          <a:latin typeface="Calibri"/>
                          <a:ea typeface="Calibri"/>
                          <a:cs typeface="Calibri"/>
                          <a:sym typeface="Calibri"/>
                        </a:rPr>
                        <a:t>Quality is the job of the quality assurance</a:t>
                      </a:r>
                      <a:r>
                        <a:rPr lang="en-US" sz="1400">
                          <a:solidFill>
                            <a:schemeClr val="dk1"/>
                          </a:solidFill>
                          <a:latin typeface="Calibri"/>
                          <a:ea typeface="Calibri"/>
                          <a:cs typeface="Calibri"/>
                          <a:sym typeface="Calibri"/>
                        </a:rPr>
                        <a:t> engineer, not the programmer</a:t>
                      </a:r>
                      <a:endParaRPr sz="1400">
                        <a:latin typeface="Calibri"/>
                        <a:ea typeface="Calibri"/>
                        <a:cs typeface="Calibri"/>
                        <a:sym typeface="Calibri"/>
                      </a:endParaRPr>
                    </a:p>
                  </a:txBody>
                  <a:tcPr marT="45725" marB="45725" marR="91450" marL="91450" anchor="ctr"/>
                </a:tc>
              </a:tr>
              <a:tr h="731525">
                <a:tc>
                  <a:txBody>
                    <a:bodyPr/>
                    <a:lstStyle/>
                    <a:p>
                      <a:pPr indent="0" lvl="0" marL="0" marR="0" rtl="0" algn="l">
                        <a:lnSpc>
                          <a:spcPct val="107000"/>
                        </a:lnSpc>
                        <a:spcBef>
                          <a:spcPts val="0"/>
                        </a:spcBef>
                        <a:spcAft>
                          <a:spcPts val="0"/>
                        </a:spcAft>
                        <a:buNone/>
                      </a:pPr>
                      <a:r>
                        <a:rPr lang="en-US" sz="1400">
                          <a:latin typeface="Calibri"/>
                          <a:ea typeface="Calibri"/>
                          <a:cs typeface="Calibri"/>
                          <a:sym typeface="Calibri"/>
                        </a:rPr>
                        <a:t>Quality is roughly defined as fitness for use</a:t>
                      </a:r>
                      <a:endParaRPr/>
                    </a:p>
                  </a:txBody>
                  <a:tcPr marT="45725" marB="45725" marR="91450" marL="91450" anchor="ctr"/>
                </a:tc>
              </a:tr>
              <a:tr h="731525">
                <a:tc>
                  <a:txBody>
                    <a:bodyPr/>
                    <a:lstStyle/>
                    <a:p>
                      <a:pPr indent="0" lvl="0" marL="0" marR="0" rtl="0" algn="l">
                        <a:lnSpc>
                          <a:spcPct val="107000"/>
                        </a:lnSpc>
                        <a:spcBef>
                          <a:spcPts val="0"/>
                        </a:spcBef>
                        <a:spcAft>
                          <a:spcPts val="0"/>
                        </a:spcAft>
                        <a:buNone/>
                      </a:pPr>
                      <a:r>
                        <a:rPr lang="en-US" sz="1400">
                          <a:latin typeface="Calibri"/>
                          <a:ea typeface="Calibri"/>
                          <a:cs typeface="Calibri"/>
                          <a:sym typeface="Calibri"/>
                        </a:rPr>
                        <a:t>Test case identification should be done at all phases</a:t>
                      </a:r>
                      <a:r>
                        <a:rPr lang="en-US" sz="1400">
                          <a:latin typeface="Calibri"/>
                          <a:ea typeface="Calibri"/>
                          <a:cs typeface="Calibri"/>
                          <a:sym typeface="Calibri"/>
                        </a:rPr>
                        <a:t> of the software development cycle</a:t>
                      </a:r>
                      <a:endParaRPr sz="1400">
                        <a:latin typeface="Calibri"/>
                        <a:ea typeface="Calibri"/>
                        <a:cs typeface="Calibri"/>
                        <a:sym typeface="Calibri"/>
                      </a:endParaRPr>
                    </a:p>
                  </a:txBody>
                  <a:tcPr marT="45725" marB="45725" marR="91450" marL="91450" anchor="ctr"/>
                </a:tc>
              </a:tr>
              <a:tr h="731525">
                <a:tc>
                  <a:txBody>
                    <a:bodyPr/>
                    <a:lstStyle/>
                    <a:p>
                      <a:pPr indent="0" lvl="0" marL="0" marR="0" rtl="0" algn="l">
                        <a:lnSpc>
                          <a:spcPct val="107000"/>
                        </a:lnSpc>
                        <a:spcBef>
                          <a:spcPts val="0"/>
                        </a:spcBef>
                        <a:spcAft>
                          <a:spcPts val="0"/>
                        </a:spcAft>
                        <a:buNone/>
                      </a:pPr>
                      <a:r>
                        <a:rPr lang="en-US" sz="1400">
                          <a:latin typeface="Calibri"/>
                          <a:ea typeface="Calibri"/>
                          <a:cs typeface="Calibri"/>
                          <a:sym typeface="Calibri"/>
                        </a:rPr>
                        <a:t>Test cases should explore all sides of the boundary conditions</a:t>
                      </a:r>
                      <a:endParaRPr/>
                    </a:p>
                  </a:txBody>
                  <a:tcPr marT="45725" marB="45725" marR="91450" marL="91450" anchor="ctr"/>
                </a:tc>
              </a:tr>
            </a:tbl>
          </a:graphicData>
        </a:graphic>
      </p:graphicFrame>
      <p:sp>
        <p:nvSpPr>
          <p:cNvPr id="397" name="Google Shape;397;p31"/>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14.4: Fact or Fiction</a:t>
            </a:r>
            <a:endParaRPr/>
          </a:p>
        </p:txBody>
      </p:sp>
      <p:sp>
        <p:nvSpPr>
          <p:cNvPr id="398" name="Google Shape;398;p31"/>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99" name="Google Shape;399;p31"/>
          <p:cNvSpPr txBox="1"/>
          <p:nvPr>
            <p:ph idx="1" type="body"/>
          </p:nvPr>
        </p:nvSpPr>
        <p:spPr>
          <a:xfrm>
            <a:off x="304800" y="1143000"/>
            <a:ext cx="8534400" cy="4572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400"/>
              <a:buNone/>
            </a:pPr>
            <a:r>
              <a:rPr lang="en-US"/>
              <a:t>For each of the following, identify whether it is fact or fiction</a:t>
            </a:r>
            <a:endParaRPr/>
          </a:p>
        </p:txBody>
      </p:sp>
      <p:sp>
        <p:nvSpPr>
          <p:cNvPr id="400" name="Google Shape;400;p31"/>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01" name="Google Shape;401;p31"/>
          <p:cNvSpPr/>
          <p:nvPr/>
        </p:nvSpPr>
        <p:spPr>
          <a:xfrm>
            <a:off x="3801533" y="2176452"/>
            <a:ext cx="5037667" cy="457201"/>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2" name="Google Shape;402;p31"/>
          <p:cNvSpPr/>
          <p:nvPr/>
        </p:nvSpPr>
        <p:spPr>
          <a:xfrm>
            <a:off x="3801533" y="2176452"/>
            <a:ext cx="5037667" cy="457201"/>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Fact</a:t>
            </a:r>
            <a:r>
              <a:rPr lang="en-US" sz="1400">
                <a:solidFill>
                  <a:schemeClr val="dk1"/>
                </a:solidFill>
                <a:latin typeface="Calibri"/>
                <a:ea typeface="Calibri"/>
                <a:cs typeface="Calibri"/>
                <a:sym typeface="Calibri"/>
              </a:rPr>
              <a:t>: All the error cases should be exhaustively tested</a:t>
            </a:r>
            <a:endParaRPr/>
          </a:p>
        </p:txBody>
      </p:sp>
      <p:sp>
        <p:nvSpPr>
          <p:cNvPr id="403" name="Google Shape;403;p31"/>
          <p:cNvSpPr/>
          <p:nvPr/>
        </p:nvSpPr>
        <p:spPr>
          <a:xfrm>
            <a:off x="3801533" y="2920538"/>
            <a:ext cx="5037667" cy="457201"/>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4" name="Google Shape;404;p31"/>
          <p:cNvSpPr/>
          <p:nvPr/>
        </p:nvSpPr>
        <p:spPr>
          <a:xfrm>
            <a:off x="3801533" y="2920538"/>
            <a:ext cx="5037667" cy="457201"/>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Fiction</a:t>
            </a:r>
            <a:r>
              <a:rPr lang="en-US" sz="1400">
                <a:solidFill>
                  <a:schemeClr val="dk1"/>
                </a:solidFill>
                <a:latin typeface="Calibri"/>
                <a:ea typeface="Calibri"/>
                <a:cs typeface="Calibri"/>
                <a:sym typeface="Calibri"/>
              </a:rPr>
              <a:t>: Quality needs to be the focus of the entire development team, not delegated to a single member of the team</a:t>
            </a:r>
            <a:endParaRPr/>
          </a:p>
        </p:txBody>
      </p:sp>
      <p:sp>
        <p:nvSpPr>
          <p:cNvPr id="405" name="Google Shape;405;p31"/>
          <p:cNvSpPr/>
          <p:nvPr/>
        </p:nvSpPr>
        <p:spPr>
          <a:xfrm>
            <a:off x="3801533" y="3632660"/>
            <a:ext cx="5037667" cy="457201"/>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6" name="Google Shape;406;p31"/>
          <p:cNvSpPr/>
          <p:nvPr/>
        </p:nvSpPr>
        <p:spPr>
          <a:xfrm>
            <a:off x="3801533" y="3632660"/>
            <a:ext cx="5037667" cy="457201"/>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Fact</a:t>
            </a:r>
            <a:r>
              <a:rPr lang="en-US" sz="1400">
                <a:solidFill>
                  <a:schemeClr val="dk1"/>
                </a:solidFill>
                <a:latin typeface="Calibri"/>
                <a:ea typeface="Calibri"/>
                <a:cs typeface="Calibri"/>
                <a:sym typeface="Calibri"/>
              </a:rPr>
              <a:t>: Quality is fitness for use by the client</a:t>
            </a:r>
            <a:endParaRPr/>
          </a:p>
        </p:txBody>
      </p:sp>
      <p:sp>
        <p:nvSpPr>
          <p:cNvPr id="407" name="Google Shape;407;p31"/>
          <p:cNvSpPr/>
          <p:nvPr/>
        </p:nvSpPr>
        <p:spPr>
          <a:xfrm>
            <a:off x="3801533" y="4360025"/>
            <a:ext cx="5037667" cy="457201"/>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8" name="Google Shape;408;p31"/>
          <p:cNvSpPr/>
          <p:nvPr/>
        </p:nvSpPr>
        <p:spPr>
          <a:xfrm>
            <a:off x="3801533" y="4360025"/>
            <a:ext cx="5037667" cy="457201"/>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Fact</a:t>
            </a:r>
            <a:r>
              <a:rPr lang="en-US" sz="1400">
                <a:solidFill>
                  <a:schemeClr val="dk1"/>
                </a:solidFill>
                <a:latin typeface="Calibri"/>
                <a:ea typeface="Calibri"/>
                <a:cs typeface="Calibri"/>
                <a:sym typeface="Calibri"/>
              </a:rPr>
              <a:t>: The entire development team should constantly be on the lookout for new test cases</a:t>
            </a:r>
            <a:endParaRPr/>
          </a:p>
        </p:txBody>
      </p:sp>
      <p:sp>
        <p:nvSpPr>
          <p:cNvPr id="409" name="Google Shape;409;p31"/>
          <p:cNvSpPr/>
          <p:nvPr/>
        </p:nvSpPr>
        <p:spPr>
          <a:xfrm>
            <a:off x="3801533" y="5105399"/>
            <a:ext cx="5037667" cy="457201"/>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0" name="Google Shape;410;p31"/>
          <p:cNvSpPr/>
          <p:nvPr/>
        </p:nvSpPr>
        <p:spPr>
          <a:xfrm>
            <a:off x="3801533" y="5105399"/>
            <a:ext cx="5037667" cy="457201"/>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Fact</a:t>
            </a:r>
            <a:r>
              <a:rPr lang="en-US" sz="1400">
                <a:solidFill>
                  <a:schemeClr val="dk1"/>
                </a:solidFill>
                <a:latin typeface="Calibri"/>
                <a:ea typeface="Calibri"/>
                <a:cs typeface="Calibri"/>
                <a:sym typeface="Calibri"/>
              </a:rPr>
              <a:t>: Just above, just below, and right on the condition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2"/>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Problems</a:t>
            </a:r>
            <a:endParaRPr/>
          </a:p>
        </p:txBody>
      </p:sp>
      <p:sp>
        <p:nvSpPr>
          <p:cNvPr id="416" name="Google Shape;416;p32">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14.1: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Dollars and Euros</a:t>
            </a:r>
            <a:endParaRPr/>
          </a:p>
        </p:txBody>
      </p:sp>
      <p:sp>
        <p:nvSpPr>
          <p:cNvPr id="417" name="Google Shape;417;p32">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14.2: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Overtime</a:t>
            </a:r>
            <a:endParaRPr/>
          </a:p>
        </p:txBody>
      </p:sp>
      <p:sp>
        <p:nvSpPr>
          <p:cNvPr id="418" name="Google Shape;418;p32">
            <a:hlinkClick action="ppaction://hlinksldjump" r:id="rId5"/>
          </p:cNvPr>
          <p:cNvSpPr/>
          <p:nvPr/>
        </p:nvSpPr>
        <p:spPr>
          <a:xfrm>
            <a:off x="1524000" y="23622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14.4:</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Compute Tax</a:t>
            </a:r>
            <a:endParaRPr/>
          </a:p>
        </p:txBody>
      </p:sp>
      <p:sp>
        <p:nvSpPr>
          <p:cNvPr id="419" name="Google Shape;419;p32">
            <a:hlinkClick action="ppaction://hlinksldjump" r:id="rId6"/>
          </p:cNvPr>
          <p:cNvSpPr/>
          <p:nvPr/>
        </p:nvSpPr>
        <p:spPr>
          <a:xfrm>
            <a:off x="3657600" y="23636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14.5:</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Search</a:t>
            </a:r>
            <a:endParaRPr/>
          </a:p>
        </p:txBody>
      </p:sp>
      <p:sp>
        <p:nvSpPr>
          <p:cNvPr id="420" name="Google Shape;420;p32">
            <a:hlinkClick action="ppaction://hlinksldjump" r:id="rId7"/>
          </p:cNvPr>
          <p:cNvSpPr/>
          <p:nvPr/>
        </p:nvSpPr>
        <p:spPr>
          <a:xfrm>
            <a:off x="5801008"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14.3: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Is Leap Year</a:t>
            </a:r>
            <a:endParaRPr/>
          </a:p>
        </p:txBody>
      </p:sp>
      <p:sp>
        <p:nvSpPr>
          <p:cNvPr id="421" name="Google Shape;421;p32">
            <a:hlinkClick action="ppaction://hlinksldjump" r:id="rId8"/>
          </p:cNvPr>
          <p:cNvSpPr/>
          <p:nvPr/>
        </p:nvSpPr>
        <p:spPr>
          <a:xfrm>
            <a:off x="1524000" y="48006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Challenge 14.1: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Insertion Sort</a:t>
            </a:r>
            <a:endParaRPr/>
          </a:p>
        </p:txBody>
      </p:sp>
      <p:sp>
        <p:nvSpPr>
          <p:cNvPr id="422" name="Google Shape;422;p32">
            <a:hlinkClick action="ppaction://hlinksldjump" r:id="rId9"/>
          </p:cNvPr>
          <p:cNvSpPr/>
          <p:nvPr/>
        </p:nvSpPr>
        <p:spPr>
          <a:xfrm>
            <a:off x="3657600" y="48020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Challenge 14.2: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Fibonacci</a:t>
            </a:r>
            <a:endParaRPr/>
          </a:p>
        </p:txBody>
      </p:sp>
      <p:sp>
        <p:nvSpPr>
          <p:cNvPr id="423" name="Google Shape;423;p32">
            <a:hlinkClick action="ppaction://hlinksldjump" r:id="rId10"/>
          </p:cNvPr>
          <p:cNvSpPr/>
          <p:nvPr/>
        </p:nvSpPr>
        <p:spPr>
          <a:xfrm>
            <a:off x="5801008" y="48006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Challenge 14.3: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Sudoku</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3"/>
          <p:cNvSpPr txBox="1"/>
          <p:nvPr>
            <p:ph idx="1" type="body"/>
          </p:nvPr>
        </p:nvSpPr>
        <p:spPr>
          <a:xfrm>
            <a:off x="304800" y="1143000"/>
            <a:ext cx="85344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The exchange rate between dollars and euros are the following:</a:t>
            </a:r>
            <a:endParaRPr/>
          </a:p>
          <a:p>
            <a:pPr indent="-285750" lvl="1" marL="742950" rtl="0" algn="l">
              <a:spcBef>
                <a:spcPts val="360"/>
              </a:spcBef>
              <a:spcAft>
                <a:spcPts val="0"/>
              </a:spcAft>
              <a:buSzPts val="1800"/>
              <a:buChar char="•"/>
            </a:pPr>
            <a:r>
              <a:rPr lang="en-US" sz="1800"/>
              <a:t>€1.00 = $1.13</a:t>
            </a:r>
            <a:endParaRPr/>
          </a:p>
          <a:p>
            <a:pPr indent="0" lvl="0" marL="0" rtl="0" algn="l">
              <a:spcBef>
                <a:spcPts val="0"/>
              </a:spcBef>
              <a:spcAft>
                <a:spcPts val="0"/>
              </a:spcAft>
              <a:buSzPts val="2000"/>
              <a:buNone/>
            </a:pPr>
            <a:r>
              <a:rPr lang="en-US" sz="2000"/>
              <a:t>Create test cases for a function that takes a euro as a parameter and returns the corresponding US dollars. Pay special attention to boundary conditions</a:t>
            </a:r>
            <a:endParaRPr/>
          </a:p>
        </p:txBody>
      </p:sp>
      <p:sp>
        <p:nvSpPr>
          <p:cNvPr id="429" name="Google Shape;429;p3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14.1: Dollars and Euros</a:t>
            </a:r>
            <a:endParaRPr/>
          </a:p>
        </p:txBody>
      </p:sp>
      <p:sp>
        <p:nvSpPr>
          <p:cNvPr id="430" name="Google Shape;430;p33"/>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31" name="Google Shape;431;p3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432" name="Google Shape;432;p33"/>
          <p:cNvGraphicFramePr/>
          <p:nvPr/>
        </p:nvGraphicFramePr>
        <p:xfrm>
          <a:off x="280453" y="2606354"/>
          <a:ext cx="3000000" cy="3000000"/>
        </p:xfrm>
        <a:graphic>
          <a:graphicData uri="http://schemas.openxmlformats.org/drawingml/2006/table">
            <a:tbl>
              <a:tblPr bandRow="1" firstRow="1">
                <a:noFill/>
                <a:tableStyleId>{D45D1BB8-E3A8-4288-91CA-A214A10B6002}</a:tableStyleId>
              </a:tblPr>
              <a:tblGrid>
                <a:gridCol w="1712275"/>
                <a:gridCol w="1712275"/>
                <a:gridCol w="1712275"/>
                <a:gridCol w="3383275"/>
              </a:tblGrid>
              <a:tr h="114300">
                <a:tc>
                  <a:txBody>
                    <a:bodyPr/>
                    <a:lstStyle/>
                    <a:p>
                      <a:pPr indent="0" lvl="0" marL="0" marR="0" rtl="0" algn="l">
                        <a:lnSpc>
                          <a:spcPct val="107000"/>
                        </a:lnSpc>
                        <a:spcBef>
                          <a:spcPts val="0"/>
                        </a:spcBef>
                        <a:spcAft>
                          <a:spcPts val="0"/>
                        </a:spcAft>
                        <a:buNone/>
                      </a:pPr>
                      <a:r>
                        <a:rPr lang="en-US" sz="900"/>
                        <a:t>Name</a:t>
                      </a:r>
                      <a:endParaRPr b="1" sz="900">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900"/>
                        <a:t>Inputs</a:t>
                      </a:r>
                      <a:endParaRPr b="1" sz="9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900"/>
                        <a:t>Outputs</a:t>
                      </a:r>
                      <a:endParaRPr b="1" sz="9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900"/>
                        <a:t>Rationale</a:t>
                      </a:r>
                      <a:endParaRPr b="1" sz="900">
                        <a:solidFill>
                          <a:srgbClr val="1D4D81"/>
                        </a:solidFill>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t>Typical whole number</a:t>
                      </a:r>
                      <a:endParaRPr sz="900">
                        <a:latin typeface="Calibri"/>
                        <a:ea typeface="Calibri"/>
                        <a:cs typeface="Calibri"/>
                        <a:sym typeface="Calibri"/>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a:t>
                      </a:r>
                      <a:r>
                        <a:rPr lang="en-US" sz="900"/>
                        <a:t>1</a:t>
                      </a:r>
                      <a:endParaRPr sz="900">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a:t>
                      </a:r>
                      <a:r>
                        <a:rPr lang="en-US" sz="900"/>
                        <a:t>.13</a:t>
                      </a:r>
                      <a:endParaRPr sz="900">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900"/>
                        <a:t>Typical easy number</a:t>
                      </a:r>
                      <a:endParaRPr sz="900">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14300">
                <a:tc>
                  <a:txBody>
                    <a:bodyPr/>
                    <a:lstStyle/>
                    <a:p>
                      <a:pPr indent="0" lvl="0" marL="0" marR="0" rtl="0" algn="just">
                        <a:lnSpc>
                          <a:spcPct val="107000"/>
                        </a:lnSpc>
                        <a:spcBef>
                          <a:spcPts val="0"/>
                        </a:spcBef>
                        <a:spcAft>
                          <a:spcPts val="0"/>
                        </a:spcAft>
                        <a:buNone/>
                      </a:pPr>
                      <a:r>
                        <a:rPr lang="en-US" sz="900"/>
                        <a:t>Round down</a:t>
                      </a:r>
                      <a:endParaRPr sz="900">
                        <a:latin typeface="Calibri"/>
                        <a:ea typeface="Calibri"/>
                        <a:cs typeface="Calibri"/>
                        <a:sym typeface="Calibri"/>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a:t>
                      </a:r>
                      <a:r>
                        <a:rPr lang="en-US" sz="900"/>
                        <a:t>0.88</a:t>
                      </a:r>
                      <a:endParaRPr sz="900">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$0.99</a:t>
                      </a:r>
                      <a:endParaRPr sz="900">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0.9944 rounds down to 0.99</a:t>
                      </a:r>
                      <a:endParaRPr sz="900">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Round</a:t>
                      </a:r>
                      <a:r>
                        <a:rPr lang="en-US" sz="900">
                          <a:latin typeface="Calibri"/>
                          <a:ea typeface="Calibri"/>
                          <a:cs typeface="Calibri"/>
                          <a:sym typeface="Calibri"/>
                        </a:rPr>
                        <a:t> up at 0.5</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Clr>
                          <a:schemeClr val="lt1"/>
                        </a:buClr>
                        <a:buSzPts val="900"/>
                        <a:buFont typeface="Calibri"/>
                        <a:buNone/>
                      </a:pPr>
                      <a:r>
                        <a:rPr lang="en-US" sz="900">
                          <a:latin typeface="Calibri"/>
                          <a:ea typeface="Calibri"/>
                          <a:cs typeface="Calibri"/>
                          <a:sym typeface="Calibri"/>
                        </a:rPr>
                        <a:t>€0.50</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$0.57</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0.565 rounds up to 0.57</a:t>
                      </a:r>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t>Round</a:t>
                      </a:r>
                      <a:r>
                        <a:rPr lang="en-US" sz="900"/>
                        <a:t> up</a:t>
                      </a:r>
                      <a:endParaRPr sz="900">
                        <a:latin typeface="Calibri"/>
                        <a:ea typeface="Calibri"/>
                        <a:cs typeface="Calibri"/>
                        <a:sym typeface="Calibri"/>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€0.89</a:t>
                      </a:r>
                      <a:endParaRPr sz="900">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$1.01</a:t>
                      </a:r>
                      <a:endParaRPr sz="900">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900"/>
                        <a:t>1.0056999 rounds up to 1.01</a:t>
                      </a:r>
                      <a:endParaRPr sz="900">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14300">
                <a:tc>
                  <a:txBody>
                    <a:bodyPr/>
                    <a:lstStyle/>
                    <a:p>
                      <a:pPr indent="0" lvl="0" marL="0" marR="0" rtl="0" algn="just">
                        <a:lnSpc>
                          <a:spcPct val="107000"/>
                        </a:lnSpc>
                        <a:spcBef>
                          <a:spcPts val="0"/>
                        </a:spcBef>
                        <a:spcAft>
                          <a:spcPts val="0"/>
                        </a:spcAft>
                        <a:buNone/>
                      </a:pPr>
                      <a:r>
                        <a:rPr lang="en-US" sz="900"/>
                        <a:t>Typical</a:t>
                      </a:r>
                      <a:r>
                        <a:rPr lang="en-US" sz="900"/>
                        <a:t> </a:t>
                      </a:r>
                      <a:r>
                        <a:rPr lang="en-US" sz="900"/>
                        <a:t>negative number</a:t>
                      </a:r>
                      <a:endParaRPr sz="900">
                        <a:latin typeface="Calibri"/>
                        <a:ea typeface="Calibri"/>
                        <a:cs typeface="Calibri"/>
                        <a:sym typeface="Calibri"/>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900"/>
                        <a:t>-</a:t>
                      </a:r>
                      <a:r>
                        <a:rPr lang="en-US" sz="900">
                          <a:latin typeface="Calibri"/>
                          <a:ea typeface="Calibri"/>
                          <a:cs typeface="Calibri"/>
                          <a:sym typeface="Calibri"/>
                        </a:rPr>
                        <a:t>€1</a:t>
                      </a:r>
                      <a:endParaRPr sz="900">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-$1.13</a:t>
                      </a:r>
                      <a:endParaRPr sz="900">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900"/>
                        <a:t>Typical</a:t>
                      </a:r>
                      <a:r>
                        <a:rPr lang="en-US" sz="900"/>
                        <a:t> easy number, no rounding</a:t>
                      </a:r>
                      <a:endParaRPr sz="900">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r>
              <a:tr h="114300">
                <a:tc>
                  <a:txBody>
                    <a:bodyPr/>
                    <a:lstStyle/>
                    <a:p>
                      <a:pPr indent="0" lvl="0" marL="0" marR="0" rtl="0" algn="just">
                        <a:lnSpc>
                          <a:spcPct val="107000"/>
                        </a:lnSpc>
                        <a:spcBef>
                          <a:spcPts val="0"/>
                        </a:spcBef>
                        <a:spcAft>
                          <a:spcPts val="0"/>
                        </a:spcAft>
                        <a:buNone/>
                      </a:pPr>
                      <a:r>
                        <a:rPr lang="en-US" sz="900"/>
                        <a:t>Negative</a:t>
                      </a:r>
                      <a:r>
                        <a:rPr lang="en-US" sz="900"/>
                        <a:t> round up</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-€.50</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-$0.56</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t>-0.565 rounds</a:t>
                      </a:r>
                      <a:r>
                        <a:rPr lang="en-US" sz="900"/>
                        <a:t> to -0.56</a:t>
                      </a:r>
                      <a:endParaRPr sz="900">
                        <a:latin typeface="Calibri"/>
                        <a:ea typeface="Calibri"/>
                        <a:cs typeface="Calibri"/>
                        <a:sym typeface="Calibri"/>
                      </a:endParaRPr>
                    </a:p>
                  </a:txBody>
                  <a:tcPr marT="45725" marB="45725" marR="45725" marL="45725"/>
                </a:tc>
              </a:tr>
            </a:tbl>
          </a:graphicData>
        </a:graphic>
      </p:graphicFrame>
      <p:graphicFrame>
        <p:nvGraphicFramePr>
          <p:cNvPr id="433" name="Google Shape;433;p33"/>
          <p:cNvGraphicFramePr/>
          <p:nvPr/>
        </p:nvGraphicFramePr>
        <p:xfrm>
          <a:off x="280453" y="4394704"/>
          <a:ext cx="3000000" cy="3000000"/>
        </p:xfrm>
        <a:graphic>
          <a:graphicData uri="http://schemas.openxmlformats.org/drawingml/2006/table">
            <a:tbl>
              <a:tblPr bandRow="1">
                <a:noFill/>
                <a:tableStyleId>{D45D1BB8-E3A8-4288-91CA-A214A10B6002}</a:tableStyleId>
              </a:tblPr>
              <a:tblGrid>
                <a:gridCol w="1710775"/>
                <a:gridCol w="1710775"/>
                <a:gridCol w="1710775"/>
                <a:gridCol w="3383275"/>
              </a:tblGrid>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Zero</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€0</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b="0" lang="en-US" sz="900">
                          <a:latin typeface="Calibri"/>
                          <a:ea typeface="Calibri"/>
                          <a:cs typeface="Calibri"/>
                          <a:sym typeface="Calibri"/>
                        </a:rPr>
                        <a:t>$0</a:t>
                      </a:r>
                      <a:endParaRPr b="0"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zero</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Very small</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€0.01</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b="0" lang="en-US" sz="900">
                          <a:latin typeface="Calibri"/>
                          <a:ea typeface="Calibri"/>
                          <a:cs typeface="Calibri"/>
                          <a:sym typeface="Calibri"/>
                        </a:rPr>
                        <a:t>$0.01</a:t>
                      </a:r>
                      <a:endParaRPr b="0"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smallest common</a:t>
                      </a:r>
                      <a:r>
                        <a:rPr lang="en-US" sz="900">
                          <a:latin typeface="Calibri"/>
                          <a:ea typeface="Calibri"/>
                          <a:cs typeface="Calibri"/>
                          <a:sym typeface="Calibri"/>
                        </a:rPr>
                        <a:t> unit: 0.0113 rounds to 0.01</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Very very small</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€0.00000001</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b="0" lang="en-US" sz="900">
                          <a:latin typeface="Calibri"/>
                          <a:ea typeface="Calibri"/>
                          <a:cs typeface="Calibri"/>
                          <a:sym typeface="Calibri"/>
                        </a:rPr>
                        <a:t>$0.00</a:t>
                      </a:r>
                      <a:endParaRPr b="0"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Clr>
                          <a:schemeClr val="lt1"/>
                        </a:buClr>
                        <a:buSzPts val="900"/>
                        <a:buFont typeface="Calibri"/>
                        <a:buNone/>
                      </a:pPr>
                      <a:r>
                        <a:rPr lang="en-US" sz="900">
                          <a:latin typeface="Calibri"/>
                          <a:ea typeface="Calibri"/>
                          <a:cs typeface="Calibri"/>
                          <a:sym typeface="Calibri"/>
                        </a:rPr>
                        <a:t>Should go to zero:</a:t>
                      </a:r>
                      <a:r>
                        <a:rPr lang="en-US" sz="900">
                          <a:latin typeface="Calibri"/>
                          <a:ea typeface="Calibri"/>
                          <a:cs typeface="Calibri"/>
                          <a:sym typeface="Calibri"/>
                        </a:rPr>
                        <a:t> </a:t>
                      </a:r>
                      <a:r>
                        <a:rPr lang="en-US" sz="900">
                          <a:latin typeface="Calibri"/>
                          <a:ea typeface="Calibri"/>
                          <a:cs typeface="Calibri"/>
                          <a:sym typeface="Calibri"/>
                        </a:rPr>
                        <a:t>0.0000000113</a:t>
                      </a:r>
                      <a:r>
                        <a:rPr lang="en-US" sz="900">
                          <a:latin typeface="Calibri"/>
                          <a:ea typeface="Calibri"/>
                          <a:cs typeface="Calibri"/>
                          <a:sym typeface="Calibri"/>
                        </a:rPr>
                        <a:t> rounds to 0.00</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Negative</a:t>
                      </a:r>
                      <a:r>
                        <a:rPr lang="en-US" sz="900">
                          <a:latin typeface="Calibri"/>
                          <a:ea typeface="Calibri"/>
                          <a:cs typeface="Calibri"/>
                          <a:sym typeface="Calibri"/>
                        </a:rPr>
                        <a:t> large</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-€0.01</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b="0" lang="en-US" sz="900">
                          <a:latin typeface="Calibri"/>
                          <a:ea typeface="Calibri"/>
                          <a:cs typeface="Calibri"/>
                          <a:sym typeface="Calibri"/>
                        </a:rPr>
                        <a:t>-$0.01</a:t>
                      </a:r>
                      <a:endParaRPr b="0"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largest negative common unit</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Negative</a:t>
                      </a:r>
                      <a:r>
                        <a:rPr lang="en-US" sz="900">
                          <a:latin typeface="Calibri"/>
                          <a:ea typeface="Calibri"/>
                          <a:cs typeface="Calibri"/>
                          <a:sym typeface="Calibri"/>
                        </a:rPr>
                        <a:t> approaching zero</a:t>
                      </a:r>
                      <a:endParaRPr sz="900">
                        <a:latin typeface="Calibri"/>
                        <a:ea typeface="Calibri"/>
                        <a:cs typeface="Calibri"/>
                        <a:sym typeface="Calibri"/>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-€0.00000001</a:t>
                      </a:r>
                      <a:endParaRPr sz="900">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0" lang="en-US" sz="900">
                          <a:latin typeface="Calibri"/>
                          <a:ea typeface="Calibri"/>
                          <a:cs typeface="Calibri"/>
                          <a:sym typeface="Calibri"/>
                        </a:rPr>
                        <a:t>-$0.00</a:t>
                      </a:r>
                      <a:endParaRPr b="0" sz="900">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Should go to zero</a:t>
                      </a:r>
                      <a:endParaRPr sz="900">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Max number of euro</a:t>
                      </a:r>
                      <a:r>
                        <a:rPr lang="en-US" sz="900">
                          <a:latin typeface="Calibri"/>
                          <a:ea typeface="Calibri"/>
                          <a:cs typeface="Calibri"/>
                          <a:sym typeface="Calibri"/>
                        </a:rPr>
                        <a:t> cents</a:t>
                      </a:r>
                      <a:endParaRPr sz="900">
                        <a:latin typeface="Calibri"/>
                        <a:ea typeface="Calibri"/>
                        <a:cs typeface="Calibri"/>
                        <a:sym typeface="Calibri"/>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€19,004,280.06</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Clr>
                          <a:schemeClr val="lt1"/>
                        </a:buClr>
                        <a:buSzPts val="900"/>
                        <a:buFont typeface="Calibri"/>
                        <a:buNone/>
                      </a:pPr>
                      <a:r>
                        <a:rPr b="0" lang="en-US" sz="900">
                          <a:latin typeface="Calibri"/>
                          <a:ea typeface="Calibri"/>
                          <a:cs typeface="Calibri"/>
                          <a:sym typeface="Calibri"/>
                        </a:rPr>
                        <a:t>$</a:t>
                      </a:r>
                      <a:r>
                        <a:rPr lang="en-US" sz="900">
                          <a:latin typeface="Calibri"/>
                          <a:ea typeface="Calibri"/>
                          <a:cs typeface="Calibri"/>
                          <a:sym typeface="Calibri"/>
                        </a:rPr>
                        <a:t>21,474,836.47</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Enough dollars to</a:t>
                      </a:r>
                      <a:r>
                        <a:rPr lang="en-US" sz="900">
                          <a:latin typeface="Calibri"/>
                          <a:ea typeface="Calibri"/>
                          <a:cs typeface="Calibri"/>
                          <a:sym typeface="Calibri"/>
                        </a:rPr>
                        <a:t> yield </a:t>
                      </a:r>
                      <a:r>
                        <a:rPr lang="en-US" sz="900">
                          <a:latin typeface="Calibri"/>
                          <a:ea typeface="Calibri"/>
                          <a:cs typeface="Calibri"/>
                          <a:sym typeface="Calibri"/>
                        </a:rPr>
                        <a:t>max euro assuming</a:t>
                      </a:r>
                      <a:r>
                        <a:rPr lang="en-US" sz="900">
                          <a:latin typeface="Calibri"/>
                          <a:ea typeface="Calibri"/>
                          <a:cs typeface="Calibri"/>
                          <a:sym typeface="Calibri"/>
                        </a:rPr>
                        <a:t> signed integer for cents</a:t>
                      </a:r>
                      <a:endParaRPr sz="900">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Max number of cents</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€21,474,836.47</a:t>
                      </a:r>
                      <a:endParaRPr/>
                    </a:p>
                  </a:txBody>
                  <a:tcPr marT="45725" marB="45725" marR="45725" marL="45725"/>
                </a:tc>
                <a:tc>
                  <a:txBody>
                    <a:bodyPr/>
                    <a:lstStyle/>
                    <a:p>
                      <a:pPr indent="0" lvl="0" marL="0" marR="0" rtl="0" algn="just">
                        <a:lnSpc>
                          <a:spcPct val="107000"/>
                        </a:lnSpc>
                        <a:spcBef>
                          <a:spcPts val="0"/>
                        </a:spcBef>
                        <a:spcAft>
                          <a:spcPts val="0"/>
                        </a:spcAft>
                        <a:buNone/>
                      </a:pPr>
                      <a:r>
                        <a:rPr b="0" lang="en-US" sz="900">
                          <a:latin typeface="Calibri"/>
                          <a:ea typeface="Calibri"/>
                          <a:cs typeface="Calibri"/>
                          <a:sym typeface="Calibri"/>
                        </a:rPr>
                        <a:t>$24,266,565.21</a:t>
                      </a:r>
                      <a:endParaRPr b="0"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Max</a:t>
                      </a:r>
                      <a:r>
                        <a:rPr lang="en-US" sz="900">
                          <a:latin typeface="Calibri"/>
                          <a:ea typeface="Calibri"/>
                          <a:cs typeface="Calibri"/>
                          <a:sym typeface="Calibri"/>
                        </a:rPr>
                        <a:t> dollars assuming signed integer for cents. Euro is bigger</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Max long</a:t>
                      </a:r>
                      <a:r>
                        <a:rPr lang="en-US" sz="900">
                          <a:latin typeface="Calibri"/>
                          <a:ea typeface="Calibri"/>
                          <a:cs typeface="Calibri"/>
                          <a:sym typeface="Calibri"/>
                        </a:rPr>
                        <a:t> int euro cents</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€81,622,761,388,095,350.00</a:t>
                      </a:r>
                      <a:endParaRPr/>
                    </a:p>
                  </a:txBody>
                  <a:tcPr marT="45725" marB="45725" marR="45725" marL="45725"/>
                </a:tc>
                <a:tc>
                  <a:txBody>
                    <a:bodyPr/>
                    <a:lstStyle/>
                    <a:p>
                      <a:pPr indent="0" lvl="0" marL="0" marR="0" rtl="0" algn="just">
                        <a:lnSpc>
                          <a:spcPct val="107000"/>
                        </a:lnSpc>
                        <a:spcBef>
                          <a:spcPts val="0"/>
                        </a:spcBef>
                        <a:spcAft>
                          <a:spcPts val="0"/>
                        </a:spcAft>
                        <a:buNone/>
                      </a:pPr>
                      <a:r>
                        <a:rPr b="0" lang="en-US" sz="900">
                          <a:latin typeface="Calibri"/>
                          <a:ea typeface="Calibri"/>
                          <a:cs typeface="Calibri"/>
                          <a:sym typeface="Calibri"/>
                        </a:rPr>
                        <a:t>$92,233,720,368,547,728.00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To max euro assuming</a:t>
                      </a:r>
                      <a:r>
                        <a:rPr lang="en-US" sz="900">
                          <a:latin typeface="Calibri"/>
                          <a:ea typeface="Calibri"/>
                          <a:cs typeface="Calibri"/>
                          <a:sym typeface="Calibri"/>
                        </a:rPr>
                        <a:t> a long number of cents</a:t>
                      </a:r>
                      <a:endParaRPr sz="900">
                        <a:latin typeface="Calibri"/>
                        <a:ea typeface="Calibri"/>
                        <a:cs typeface="Calibri"/>
                        <a:sym typeface="Calibri"/>
                      </a:endParaRPr>
                    </a:p>
                  </a:txBody>
                  <a:tcPr marT="45725" marB="45725" marR="45725" marL="45725"/>
                </a:tc>
              </a:tr>
            </a:tbl>
          </a:graphicData>
        </a:graphic>
      </p:graphicFrame>
      <p:pic>
        <p:nvPicPr>
          <p:cNvPr id="434" name="Google Shape;434;p33"/>
          <p:cNvPicPr preferRelativeResize="0"/>
          <p:nvPr/>
        </p:nvPicPr>
        <p:blipFill>
          <a:blip r:embed="rId3">
            <a:alphaModFix/>
          </a:blip>
          <a:stretch>
            <a:fillRect/>
          </a:stretch>
        </p:blipFill>
        <p:spPr>
          <a:xfrm>
            <a:off x="6611000" y="934500"/>
            <a:ext cx="2715275" cy="954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4"/>
          <p:cNvSpPr txBox="1"/>
          <p:nvPr>
            <p:ph idx="1" type="body"/>
          </p:nvPr>
        </p:nvSpPr>
        <p:spPr>
          <a:xfrm>
            <a:off x="304800" y="1143000"/>
            <a:ext cx="8534400" cy="1981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Overtime is computed the following way:</a:t>
            </a:r>
            <a:endParaRPr/>
          </a:p>
          <a:p>
            <a:pPr indent="-285750" lvl="1" marL="742950" rtl="0" algn="l">
              <a:spcBef>
                <a:spcPts val="360"/>
              </a:spcBef>
              <a:spcAft>
                <a:spcPts val="0"/>
              </a:spcAft>
              <a:buSzPts val="1800"/>
              <a:buChar char="•"/>
            </a:pPr>
            <a:r>
              <a:rPr lang="en-US" sz="1800"/>
              <a:t>0 hours 🡪 40 hours	wage * hours</a:t>
            </a:r>
            <a:endParaRPr/>
          </a:p>
          <a:p>
            <a:pPr indent="-285750" lvl="1" marL="742950" rtl="0" algn="l">
              <a:spcBef>
                <a:spcPts val="360"/>
              </a:spcBef>
              <a:spcAft>
                <a:spcPts val="0"/>
              </a:spcAft>
              <a:buSzPts val="1800"/>
              <a:buChar char="•"/>
            </a:pPr>
            <a:r>
              <a:rPr lang="en-US" sz="1800"/>
              <a:t>More than 40 hours	(wage * 40) + wage * 1.5 * (hours – 40)</a:t>
            </a:r>
            <a:endParaRPr/>
          </a:p>
          <a:p>
            <a:pPr indent="0" lvl="0" marL="0" rtl="0" algn="l">
              <a:spcBef>
                <a:spcPts val="0"/>
              </a:spcBef>
              <a:spcAft>
                <a:spcPts val="0"/>
              </a:spcAft>
              <a:buSzPts val="2000"/>
              <a:buNone/>
            </a:pPr>
            <a:r>
              <a:rPr lang="en-US" sz="2000"/>
              <a:t>Create test cases for a function that takes wages and hours as parameters and returns the pay the employee can expect. Pay special attention to error conditions and boundary conditions.</a:t>
            </a:r>
            <a:endParaRPr/>
          </a:p>
          <a:p>
            <a:pPr indent="0" lvl="0" marL="0" rtl="0" algn="l">
              <a:spcBef>
                <a:spcPts val="2400"/>
              </a:spcBef>
              <a:spcAft>
                <a:spcPts val="0"/>
              </a:spcAft>
              <a:buSzPts val="2400"/>
              <a:buNone/>
            </a:pPr>
            <a:r>
              <a:t/>
            </a:r>
            <a:endParaRPr/>
          </a:p>
        </p:txBody>
      </p:sp>
      <p:sp>
        <p:nvSpPr>
          <p:cNvPr id="440" name="Google Shape;440;p3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14.2: Overtime</a:t>
            </a:r>
            <a:endParaRPr/>
          </a:p>
        </p:txBody>
      </p:sp>
      <p:sp>
        <p:nvSpPr>
          <p:cNvPr id="441" name="Google Shape;441;p3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42" name="Google Shape;442;p3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443" name="Google Shape;443;p34"/>
          <p:cNvGraphicFramePr/>
          <p:nvPr/>
        </p:nvGraphicFramePr>
        <p:xfrm>
          <a:off x="304800" y="3048000"/>
          <a:ext cx="3000000" cy="3000000"/>
        </p:xfrm>
        <a:graphic>
          <a:graphicData uri="http://schemas.openxmlformats.org/drawingml/2006/table">
            <a:tbl>
              <a:tblPr bandRow="1" firstRow="1">
                <a:noFill/>
                <a:tableStyleId>{D45D1BB8-E3A8-4288-91CA-A214A10B6002}</a:tableStyleId>
              </a:tblPr>
              <a:tblGrid>
                <a:gridCol w="1712275"/>
                <a:gridCol w="1712275"/>
                <a:gridCol w="1712275"/>
                <a:gridCol w="3383275"/>
              </a:tblGrid>
              <a:tr h="114300">
                <a:tc>
                  <a:txBody>
                    <a:bodyPr/>
                    <a:lstStyle/>
                    <a:p>
                      <a:pPr indent="0" lvl="0" marL="0" marR="0" rtl="0" algn="l">
                        <a:lnSpc>
                          <a:spcPct val="107000"/>
                        </a:lnSpc>
                        <a:spcBef>
                          <a:spcPts val="0"/>
                        </a:spcBef>
                        <a:spcAft>
                          <a:spcPts val="0"/>
                        </a:spcAft>
                        <a:buNone/>
                      </a:pPr>
                      <a:r>
                        <a:rPr lang="en-US" sz="900"/>
                        <a:t>Name</a:t>
                      </a:r>
                      <a:endParaRPr b="1" sz="900">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900"/>
                        <a:t>Inputs</a:t>
                      </a:r>
                      <a:endParaRPr b="1" sz="9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900"/>
                        <a:t>Outputs</a:t>
                      </a:r>
                      <a:endParaRPr b="1" sz="9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900"/>
                        <a:t>Rationale</a:t>
                      </a:r>
                      <a:endParaRPr b="1" sz="900">
                        <a:solidFill>
                          <a:srgbClr val="1D4D81"/>
                        </a:solidFill>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Nothing</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$0, 0</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$0</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No work and no wage yields no pay</a:t>
                      </a:r>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Zero pay</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$0, 10</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$0</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No pay</a:t>
                      </a:r>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Zero work</a:t>
                      </a:r>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$10, 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No work</a:t>
                      </a:r>
                      <a:endParaRPr/>
                    </a:p>
                  </a:txBody>
                  <a:tcPr marT="45725" marB="45725" marR="45725" marL="45725">
                    <a:lnB cap="flat" cmpd="sng" w="12700">
                      <a:solidFill>
                        <a:schemeClr val="dk1"/>
                      </a:solidFill>
                      <a:prstDash val="solid"/>
                      <a:round/>
                      <a:headEnd len="sm" w="sm" type="none"/>
                      <a:tailEnd len="sm" w="sm" type="none"/>
                    </a:lnB>
                  </a:tcPr>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standard pay</a:t>
                      </a:r>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$10, 20</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$200</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$10/hour, 20 hours</a:t>
                      </a:r>
                      <a:endParaRPr/>
                    </a:p>
                  </a:txBody>
                  <a:tcPr marT="45725" marB="45725" marR="45725" marL="45725">
                    <a:lnT cap="flat" cmpd="sng" w="12700">
                      <a:solidFill>
                        <a:schemeClr val="dk1"/>
                      </a:solidFill>
                      <a:prstDash val="solid"/>
                      <a:round/>
                      <a:headEnd len="sm" w="sm" type="none"/>
                      <a:tailEnd len="sm" w="sm" type="none"/>
                    </a:lnT>
                  </a:tcPr>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Just below overtime</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$10, 39.99</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$399.90</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Just below overtime</a:t>
                      </a:r>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Full time</a:t>
                      </a:r>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$10, 40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$400.00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Full time</a:t>
                      </a:r>
                      <a:endParaRPr/>
                    </a:p>
                  </a:txBody>
                  <a:tcPr marT="45725" marB="45725" marR="45725" marL="45725">
                    <a:lnB cap="flat" cmpd="sng" w="12700">
                      <a:solidFill>
                        <a:schemeClr val="dk1"/>
                      </a:solidFill>
                      <a:prstDash val="solid"/>
                      <a:round/>
                      <a:headEnd len="sm" w="sm" type="none"/>
                      <a:tailEnd len="sm" w="sm" type="none"/>
                    </a:lnB>
                  </a:tcPr>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Just above overtime</a:t>
                      </a:r>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$10, 40.01</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$400.15</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Tiny</a:t>
                      </a:r>
                      <a:r>
                        <a:rPr lang="en-US" sz="900">
                          <a:latin typeface="Calibri"/>
                          <a:ea typeface="Calibri"/>
                          <a:cs typeface="Calibri"/>
                          <a:sym typeface="Calibri"/>
                        </a:rPr>
                        <a:t> amount of overtime: 0.1 hours is $.15 overtime</a:t>
                      </a:r>
                      <a:endParaRPr sz="900">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Hour overtime</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$10, 41</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$415.00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Hour of overtime. 1 hour of overtime adds</a:t>
                      </a:r>
                      <a:r>
                        <a:rPr lang="en-US" sz="900">
                          <a:latin typeface="Calibri"/>
                          <a:ea typeface="Calibri"/>
                          <a:cs typeface="Calibri"/>
                          <a:sym typeface="Calibri"/>
                        </a:rPr>
                        <a:t> $15 </a:t>
                      </a:r>
                      <a:endParaRPr sz="900">
                        <a:latin typeface="Calibri"/>
                        <a:ea typeface="Calibri"/>
                        <a:cs typeface="Calibri"/>
                        <a:sym typeface="Calibri"/>
                      </a:endParaRPr>
                    </a:p>
                  </a:txBody>
                  <a:tcPr marT="45725" marB="45725" marR="45725" marL="45725"/>
                </a:tc>
              </a:tr>
            </a:tbl>
          </a:graphicData>
        </a:graphic>
      </p:graphicFrame>
      <p:graphicFrame>
        <p:nvGraphicFramePr>
          <p:cNvPr id="444" name="Google Shape;444;p34"/>
          <p:cNvGraphicFramePr/>
          <p:nvPr/>
        </p:nvGraphicFramePr>
        <p:xfrm>
          <a:off x="304800" y="5181600"/>
          <a:ext cx="3000000" cy="3000000"/>
        </p:xfrm>
        <a:graphic>
          <a:graphicData uri="http://schemas.openxmlformats.org/drawingml/2006/table">
            <a:tbl>
              <a:tblPr bandRow="1">
                <a:noFill/>
                <a:tableStyleId>{D45D1BB8-E3A8-4288-91CA-A214A10B6002}</a:tableStyleId>
              </a:tblPr>
              <a:tblGrid>
                <a:gridCol w="1712275"/>
                <a:gridCol w="1712275"/>
                <a:gridCol w="1712275"/>
                <a:gridCol w="3383275"/>
              </a:tblGrid>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Negative hours</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$10, -1</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Error</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No negative hours</a:t>
                      </a:r>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Negative wage</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-$10, 1</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Error</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No negative wage</a:t>
                      </a:r>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excessive</a:t>
                      </a:r>
                      <a:r>
                        <a:rPr lang="en-US" sz="900">
                          <a:latin typeface="Calibri"/>
                          <a:ea typeface="Calibri"/>
                          <a:cs typeface="Calibri"/>
                          <a:sym typeface="Calibri"/>
                        </a:rPr>
                        <a:t> hours</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$10, 168.01</a:t>
                      </a:r>
                      <a:endParaRPr baseline="30000"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Error</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Only 168 hours in a week</a:t>
                      </a:r>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Negative tiny wage</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-$0.01, 10</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Error</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No negative</a:t>
                      </a:r>
                      <a:r>
                        <a:rPr lang="en-US" sz="900">
                          <a:latin typeface="Calibri"/>
                          <a:ea typeface="Calibri"/>
                          <a:cs typeface="Calibri"/>
                          <a:sym typeface="Calibri"/>
                        </a:rPr>
                        <a:t> wage, even a tiny one</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Negative tiny hours</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$10, -0.01</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Error</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No negative hours, even a tiny amount of</a:t>
                      </a:r>
                      <a:r>
                        <a:rPr lang="en-US" sz="900">
                          <a:latin typeface="Calibri"/>
                          <a:ea typeface="Calibri"/>
                          <a:cs typeface="Calibri"/>
                          <a:sym typeface="Calibri"/>
                        </a:rPr>
                        <a:t> time</a:t>
                      </a:r>
                      <a:endParaRPr sz="900">
                        <a:latin typeface="Calibri"/>
                        <a:ea typeface="Calibri"/>
                        <a:cs typeface="Calibri"/>
                        <a:sym typeface="Calibri"/>
                      </a:endParaRPr>
                    </a:p>
                  </a:txBody>
                  <a:tcPr marT="45725" marB="45725" marR="45725" marL="45725"/>
                </a:tc>
              </a:tr>
            </a:tbl>
          </a:graphicData>
        </a:graphic>
      </p:graphicFrame>
      <p:pic>
        <p:nvPicPr>
          <p:cNvPr id="445" name="Google Shape;445;p34"/>
          <p:cNvPicPr preferRelativeResize="0"/>
          <p:nvPr/>
        </p:nvPicPr>
        <p:blipFill>
          <a:blip r:embed="rId3">
            <a:alphaModFix/>
          </a:blip>
          <a:stretch>
            <a:fillRect/>
          </a:stretch>
        </p:blipFill>
        <p:spPr>
          <a:xfrm>
            <a:off x="6734350" y="984400"/>
            <a:ext cx="2182550" cy="93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5"/>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A leap year is computed the following way:</a:t>
            </a:r>
            <a:endParaRPr/>
          </a:p>
          <a:p>
            <a:pPr indent="-285750" lvl="1" marL="742950" rtl="0" algn="l">
              <a:spcBef>
                <a:spcPts val="360"/>
              </a:spcBef>
              <a:spcAft>
                <a:spcPts val="0"/>
              </a:spcAft>
              <a:buSzPts val="1800"/>
              <a:buChar char="•"/>
            </a:pPr>
            <a:r>
              <a:rPr lang="en-US" sz="1800"/>
              <a:t>According to the Gregorian calendar, which began use in 1753, years evenly divisible by 4 are leap years, with the exception of centurial years that are not evenly divisible by 400. Therefore, the years 1700, 1800, 1900 and 2100 are not leap years, but 1600, 2000, and 2400 are leap years.</a:t>
            </a:r>
            <a:endParaRPr/>
          </a:p>
          <a:p>
            <a:pPr indent="0" lvl="0" marL="0" rtl="0" algn="l">
              <a:spcBef>
                <a:spcPts val="2000"/>
              </a:spcBef>
              <a:spcAft>
                <a:spcPts val="0"/>
              </a:spcAft>
              <a:buSzPts val="2000"/>
              <a:buNone/>
            </a:pPr>
            <a:r>
              <a:rPr lang="en-US" sz="2000"/>
              <a:t>Create test cases for a function that takes a year as </a:t>
            </a:r>
            <a:br>
              <a:rPr lang="en-US" sz="2000"/>
            </a:br>
            <a:r>
              <a:rPr lang="en-US" sz="2000"/>
              <a:t>parameters and returns whether the year is a leap year</a:t>
            </a:r>
            <a:endParaRPr/>
          </a:p>
        </p:txBody>
      </p:sp>
      <p:sp>
        <p:nvSpPr>
          <p:cNvPr id="451" name="Google Shape;451;p35"/>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14.3: Is Leap Year</a:t>
            </a:r>
            <a:endParaRPr/>
          </a:p>
        </p:txBody>
      </p:sp>
      <p:sp>
        <p:nvSpPr>
          <p:cNvPr id="452" name="Google Shape;452;p35"/>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53" name="Google Shape;453;p35"/>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454" name="Google Shape;454;p35"/>
          <p:cNvGraphicFramePr/>
          <p:nvPr/>
        </p:nvGraphicFramePr>
        <p:xfrm>
          <a:off x="349949" y="3677272"/>
          <a:ext cx="3000000" cy="3000000"/>
        </p:xfrm>
        <a:graphic>
          <a:graphicData uri="http://schemas.openxmlformats.org/drawingml/2006/table">
            <a:tbl>
              <a:tblPr bandRow="1" firstRow="1">
                <a:noFill/>
                <a:tableStyleId>{D45D1BB8-E3A8-4288-91CA-A214A10B6002}</a:tableStyleId>
              </a:tblPr>
              <a:tblGrid>
                <a:gridCol w="1712275"/>
                <a:gridCol w="1712275"/>
                <a:gridCol w="1712275"/>
                <a:gridCol w="3383275"/>
              </a:tblGrid>
              <a:tr h="139700">
                <a:tc>
                  <a:txBody>
                    <a:bodyPr/>
                    <a:lstStyle/>
                    <a:p>
                      <a:pPr indent="0" lvl="0" marL="0" marR="0" rtl="0" algn="l">
                        <a:lnSpc>
                          <a:spcPct val="107000"/>
                        </a:lnSpc>
                        <a:spcBef>
                          <a:spcPts val="0"/>
                        </a:spcBef>
                        <a:spcAft>
                          <a:spcPts val="0"/>
                        </a:spcAft>
                        <a:buNone/>
                      </a:pPr>
                      <a:r>
                        <a:rPr lang="en-US" sz="1100"/>
                        <a:t>Name</a:t>
                      </a:r>
                      <a:endParaRPr b="1" sz="1100">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1100"/>
                        <a:t>Inputs</a:t>
                      </a:r>
                      <a:endParaRPr b="1" sz="11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100"/>
                        <a:t>Outputs</a:t>
                      </a:r>
                      <a:endParaRPr b="1" sz="11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100"/>
                        <a:t>Rationale</a:t>
                      </a:r>
                      <a:endParaRPr b="1" sz="1100">
                        <a:solidFill>
                          <a:srgbClr val="1D4D81"/>
                        </a:solidFill>
                        <a:latin typeface="Calibri"/>
                        <a:ea typeface="Calibri"/>
                        <a:cs typeface="Calibri"/>
                        <a:sym typeface="Calibri"/>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Typical</a:t>
                      </a:r>
                      <a:r>
                        <a:rPr lang="en-US" sz="1100">
                          <a:latin typeface="Calibri"/>
                          <a:ea typeface="Calibri"/>
                          <a:cs typeface="Calibri"/>
                          <a:sym typeface="Calibri"/>
                        </a:rPr>
                        <a:t> non-leap year</a:t>
                      </a:r>
                      <a:endParaRPr sz="11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2001</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False</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Between quad years</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Typical leap year</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2004</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True</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On the quad year</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Typical century</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2100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False</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On</a:t>
                      </a:r>
                      <a:r>
                        <a:rPr lang="en-US" sz="1100">
                          <a:latin typeface="Calibri"/>
                          <a:ea typeface="Calibri"/>
                          <a:cs typeface="Calibri"/>
                          <a:sym typeface="Calibri"/>
                        </a:rPr>
                        <a:t> the century</a:t>
                      </a:r>
                      <a:endParaRPr sz="1100">
                        <a:latin typeface="Calibri"/>
                        <a:ea typeface="Calibri"/>
                        <a:cs typeface="Calibri"/>
                        <a:sym typeface="Calibri"/>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Quad</a:t>
                      </a:r>
                      <a:r>
                        <a:rPr lang="en-US" sz="1100">
                          <a:latin typeface="Calibri"/>
                          <a:ea typeface="Calibri"/>
                          <a:cs typeface="Calibri"/>
                          <a:sym typeface="Calibri"/>
                        </a:rPr>
                        <a:t> century</a:t>
                      </a:r>
                      <a:endParaRPr sz="11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2000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True</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On the quad century</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First Gregorian year</a:t>
                      </a:r>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1753</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False</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Between</a:t>
                      </a:r>
                      <a:r>
                        <a:rPr lang="en-US" sz="1100">
                          <a:latin typeface="Calibri"/>
                          <a:ea typeface="Calibri"/>
                          <a:cs typeface="Calibri"/>
                          <a:sym typeface="Calibri"/>
                        </a:rPr>
                        <a:t> quad years</a:t>
                      </a:r>
                      <a:endParaRPr sz="1100">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39700">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Last Julian year</a:t>
                      </a:r>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1752</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Error</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Not covering that year, out of range</a:t>
                      </a:r>
                      <a:endParaRPr/>
                    </a:p>
                  </a:txBody>
                  <a:tcPr marT="45725" marB="45725" marR="45725" marL="45725">
                    <a:lnT cap="flat" cmpd="sng" w="12700">
                      <a:solidFill>
                        <a:schemeClr val="dk1"/>
                      </a:solidFill>
                      <a:prstDash val="solid"/>
                      <a:round/>
                      <a:headEnd len="sm" w="sm" type="none"/>
                      <a:tailEnd len="sm" w="sm" type="none"/>
                    </a:lnT>
                  </a:tcPr>
                </a:tc>
              </a:tr>
              <a:tr h="139700">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Zero</a:t>
                      </a:r>
                      <a:r>
                        <a:rPr lang="en-US" sz="1100">
                          <a:latin typeface="Calibri"/>
                          <a:ea typeface="Calibri"/>
                          <a:cs typeface="Calibri"/>
                          <a:sym typeface="Calibri"/>
                        </a:rPr>
                        <a:t> year</a:t>
                      </a:r>
                      <a:endParaRPr sz="11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Error</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Not covering that year, out of range</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Negative year</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-1</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Error</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Not covering that year, out of</a:t>
                      </a:r>
                      <a:r>
                        <a:rPr lang="en-US" sz="1100">
                          <a:latin typeface="Calibri"/>
                          <a:ea typeface="Calibri"/>
                          <a:cs typeface="Calibri"/>
                          <a:sym typeface="Calibri"/>
                        </a:rPr>
                        <a:t> range</a:t>
                      </a:r>
                      <a:endParaRPr sz="1100">
                        <a:latin typeface="Calibri"/>
                        <a:ea typeface="Calibri"/>
                        <a:cs typeface="Calibri"/>
                        <a:sym typeface="Calibri"/>
                      </a:endParaRPr>
                    </a:p>
                  </a:txBody>
                  <a:tcPr marT="45725" marB="45725" marR="45725" marL="45725"/>
                </a:tc>
              </a:tr>
            </a:tbl>
          </a:graphicData>
        </a:graphic>
      </p:graphicFrame>
      <p:pic>
        <p:nvPicPr>
          <p:cNvPr id="455" name="Google Shape;455;p35"/>
          <p:cNvPicPr preferRelativeResize="0"/>
          <p:nvPr/>
        </p:nvPicPr>
        <p:blipFill>
          <a:blip r:embed="rId3">
            <a:alphaModFix/>
          </a:blip>
          <a:stretch>
            <a:fillRect/>
          </a:stretch>
        </p:blipFill>
        <p:spPr>
          <a:xfrm>
            <a:off x="6372975" y="2448900"/>
            <a:ext cx="2291500" cy="980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6"/>
          <p:cNvSpPr txBox="1"/>
          <p:nvPr>
            <p:ph idx="1" type="body"/>
          </p:nvPr>
        </p:nvSpPr>
        <p:spPr>
          <a:xfrm>
            <a:off x="304800" y="1143000"/>
            <a:ext cx="49530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Create test cases for a function that takes income as a parameter and returns the associated tax burden</a:t>
            </a:r>
            <a:endParaRPr/>
          </a:p>
        </p:txBody>
      </p:sp>
      <p:sp>
        <p:nvSpPr>
          <p:cNvPr id="461" name="Google Shape;461;p36"/>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14.4:  Compute Tax</a:t>
            </a:r>
            <a:endParaRPr/>
          </a:p>
        </p:txBody>
      </p:sp>
      <p:sp>
        <p:nvSpPr>
          <p:cNvPr id="462" name="Google Shape;462;p3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63" name="Google Shape;463;p3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464" name="Google Shape;464;p36"/>
          <p:cNvGraphicFramePr/>
          <p:nvPr/>
        </p:nvGraphicFramePr>
        <p:xfrm>
          <a:off x="5378092" y="1143000"/>
          <a:ext cx="3000000" cy="3000000"/>
        </p:xfrm>
        <a:graphic>
          <a:graphicData uri="http://schemas.openxmlformats.org/drawingml/2006/table">
            <a:tbl>
              <a:tblPr bandRow="1" firstRow="1">
                <a:noFill/>
                <a:tableStyleId>{1A29B530-5362-415C-AB8B-F024F4C86D02}</a:tableStyleId>
              </a:tblPr>
              <a:tblGrid>
                <a:gridCol w="1168400"/>
                <a:gridCol w="2336800"/>
              </a:tblGrid>
              <a:tr h="114300">
                <a:tc>
                  <a:txBody>
                    <a:bodyPr/>
                    <a:lstStyle/>
                    <a:p>
                      <a:pPr indent="0" lvl="0" marL="0" marR="0" rtl="0" algn="l">
                        <a:lnSpc>
                          <a:spcPct val="107000"/>
                        </a:lnSpc>
                        <a:spcBef>
                          <a:spcPts val="0"/>
                        </a:spcBef>
                        <a:spcAft>
                          <a:spcPts val="0"/>
                        </a:spcAft>
                        <a:buNone/>
                      </a:pPr>
                      <a:r>
                        <a:rPr lang="en-US" sz="900"/>
                        <a:t>Income range</a:t>
                      </a:r>
                      <a:endParaRPr b="1" sz="9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900"/>
                        <a:t>Tax is</a:t>
                      </a:r>
                      <a:endParaRPr b="1" sz="900">
                        <a:solidFill>
                          <a:srgbClr val="1D4D81"/>
                        </a:solidFill>
                        <a:latin typeface="Calibri"/>
                        <a:ea typeface="Calibri"/>
                        <a:cs typeface="Calibri"/>
                        <a:sym typeface="Calibri"/>
                      </a:endParaRPr>
                    </a:p>
                  </a:txBody>
                  <a:tcPr marT="45725" marB="45725" marR="45725" marL="45725"/>
                </a:tc>
              </a:tr>
              <a:tr h="114300">
                <a:tc>
                  <a:txBody>
                    <a:bodyPr/>
                    <a:lstStyle/>
                    <a:p>
                      <a:pPr indent="0" lvl="0" marL="0" marR="0" rtl="0" algn="l">
                        <a:lnSpc>
                          <a:spcPct val="107000"/>
                        </a:lnSpc>
                        <a:spcBef>
                          <a:spcPts val="0"/>
                        </a:spcBef>
                        <a:spcAft>
                          <a:spcPts val="0"/>
                        </a:spcAft>
                        <a:buNone/>
                      </a:pPr>
                      <a:r>
                        <a:rPr lang="en-US" sz="900"/>
                        <a:t>$0 - $15,100</a:t>
                      </a:r>
                      <a:endParaRPr sz="900">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900"/>
                        <a:t>10% of amount over $0</a:t>
                      </a:r>
                      <a:endParaRPr sz="900">
                        <a:latin typeface="Calibri"/>
                        <a:ea typeface="Calibri"/>
                        <a:cs typeface="Calibri"/>
                        <a:sym typeface="Calibri"/>
                      </a:endParaRPr>
                    </a:p>
                  </a:txBody>
                  <a:tcPr marT="45725" marB="45725" marR="45725" marL="45725"/>
                </a:tc>
              </a:tr>
              <a:tr h="114300">
                <a:tc>
                  <a:txBody>
                    <a:bodyPr/>
                    <a:lstStyle/>
                    <a:p>
                      <a:pPr indent="0" lvl="0" marL="0" marR="0" rtl="0" algn="l">
                        <a:lnSpc>
                          <a:spcPct val="107000"/>
                        </a:lnSpc>
                        <a:spcBef>
                          <a:spcPts val="0"/>
                        </a:spcBef>
                        <a:spcAft>
                          <a:spcPts val="0"/>
                        </a:spcAft>
                        <a:buNone/>
                      </a:pPr>
                      <a:r>
                        <a:rPr lang="en-US" sz="900"/>
                        <a:t>$15,100 - $61,300</a:t>
                      </a:r>
                      <a:endParaRPr sz="900">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900"/>
                        <a:t>$1,510 plus 15% of amount over $15,100</a:t>
                      </a:r>
                      <a:endParaRPr sz="900">
                        <a:latin typeface="Calibri"/>
                        <a:ea typeface="Calibri"/>
                        <a:cs typeface="Calibri"/>
                        <a:sym typeface="Calibri"/>
                      </a:endParaRPr>
                    </a:p>
                  </a:txBody>
                  <a:tcPr marT="45725" marB="45725" marR="45725" marL="45725"/>
                </a:tc>
              </a:tr>
              <a:tr h="114300">
                <a:tc>
                  <a:txBody>
                    <a:bodyPr/>
                    <a:lstStyle/>
                    <a:p>
                      <a:pPr indent="0" lvl="0" marL="0" marR="0" rtl="0" algn="l">
                        <a:lnSpc>
                          <a:spcPct val="107000"/>
                        </a:lnSpc>
                        <a:spcBef>
                          <a:spcPts val="0"/>
                        </a:spcBef>
                        <a:spcAft>
                          <a:spcPts val="0"/>
                        </a:spcAft>
                        <a:buNone/>
                      </a:pPr>
                      <a:r>
                        <a:rPr lang="en-US" sz="900"/>
                        <a:t>$61,300 - $123,700</a:t>
                      </a:r>
                      <a:endParaRPr sz="900">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900"/>
                        <a:t>$8,440 plus 25% of amount over $61,300</a:t>
                      </a:r>
                      <a:endParaRPr sz="900">
                        <a:latin typeface="Calibri"/>
                        <a:ea typeface="Calibri"/>
                        <a:cs typeface="Calibri"/>
                        <a:sym typeface="Calibri"/>
                      </a:endParaRPr>
                    </a:p>
                  </a:txBody>
                  <a:tcPr marT="45725" marB="45725" marR="45725" marL="45725"/>
                </a:tc>
              </a:tr>
              <a:tr h="114300">
                <a:tc>
                  <a:txBody>
                    <a:bodyPr/>
                    <a:lstStyle/>
                    <a:p>
                      <a:pPr indent="0" lvl="0" marL="0" marR="0" rtl="0" algn="l">
                        <a:lnSpc>
                          <a:spcPct val="107000"/>
                        </a:lnSpc>
                        <a:spcBef>
                          <a:spcPts val="0"/>
                        </a:spcBef>
                        <a:spcAft>
                          <a:spcPts val="0"/>
                        </a:spcAft>
                        <a:buNone/>
                      </a:pPr>
                      <a:r>
                        <a:rPr lang="en-US" sz="900"/>
                        <a:t>$123,700 - $188,450</a:t>
                      </a:r>
                      <a:endParaRPr sz="900">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900"/>
                        <a:t>$24,040 plus 28% of amount over $123,700</a:t>
                      </a:r>
                      <a:endParaRPr sz="900">
                        <a:latin typeface="Calibri"/>
                        <a:ea typeface="Calibri"/>
                        <a:cs typeface="Calibri"/>
                        <a:sym typeface="Calibri"/>
                      </a:endParaRPr>
                    </a:p>
                  </a:txBody>
                  <a:tcPr marT="45725" marB="45725" marR="45725" marL="45725"/>
                </a:tc>
              </a:tr>
              <a:tr h="114300">
                <a:tc>
                  <a:txBody>
                    <a:bodyPr/>
                    <a:lstStyle/>
                    <a:p>
                      <a:pPr indent="0" lvl="0" marL="0" marR="0" rtl="0" algn="l">
                        <a:lnSpc>
                          <a:spcPct val="107000"/>
                        </a:lnSpc>
                        <a:spcBef>
                          <a:spcPts val="0"/>
                        </a:spcBef>
                        <a:spcAft>
                          <a:spcPts val="0"/>
                        </a:spcAft>
                        <a:buNone/>
                      </a:pPr>
                      <a:r>
                        <a:rPr lang="en-US" sz="900"/>
                        <a:t>$188,450 - $336,550</a:t>
                      </a:r>
                      <a:endParaRPr sz="900">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900"/>
                        <a:t>$42,170 plus 28% of amount over $188,450</a:t>
                      </a:r>
                      <a:endParaRPr sz="900">
                        <a:latin typeface="Calibri"/>
                        <a:ea typeface="Calibri"/>
                        <a:cs typeface="Calibri"/>
                        <a:sym typeface="Calibri"/>
                      </a:endParaRPr>
                    </a:p>
                  </a:txBody>
                  <a:tcPr marT="45725" marB="45725" marR="45725" marL="45725"/>
                </a:tc>
              </a:tr>
              <a:tr h="114300">
                <a:tc>
                  <a:txBody>
                    <a:bodyPr/>
                    <a:lstStyle/>
                    <a:p>
                      <a:pPr indent="0" lvl="0" marL="0" marR="0" rtl="0" algn="l">
                        <a:lnSpc>
                          <a:spcPct val="107000"/>
                        </a:lnSpc>
                        <a:spcBef>
                          <a:spcPts val="0"/>
                        </a:spcBef>
                        <a:spcAft>
                          <a:spcPts val="0"/>
                        </a:spcAft>
                        <a:buNone/>
                      </a:pPr>
                      <a:r>
                        <a:rPr lang="en-US" sz="900"/>
                        <a:t>$336,550 - no limit</a:t>
                      </a:r>
                      <a:endParaRPr sz="900">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900"/>
                        <a:t>$91,043 plus 35% of amount over $336,550</a:t>
                      </a:r>
                      <a:endParaRPr sz="900">
                        <a:latin typeface="Calibri"/>
                        <a:ea typeface="Calibri"/>
                        <a:cs typeface="Calibri"/>
                        <a:sym typeface="Calibri"/>
                      </a:endParaRPr>
                    </a:p>
                  </a:txBody>
                  <a:tcPr marT="45725" marB="45725" marR="45725" marL="45725"/>
                </a:tc>
              </a:tr>
            </a:tbl>
          </a:graphicData>
        </a:graphic>
      </p:graphicFrame>
      <p:graphicFrame>
        <p:nvGraphicFramePr>
          <p:cNvPr id="465" name="Google Shape;465;p36"/>
          <p:cNvGraphicFramePr/>
          <p:nvPr/>
        </p:nvGraphicFramePr>
        <p:xfrm>
          <a:off x="304799" y="2932932"/>
          <a:ext cx="3000000" cy="3000000"/>
        </p:xfrm>
        <a:graphic>
          <a:graphicData uri="http://schemas.openxmlformats.org/drawingml/2006/table">
            <a:tbl>
              <a:tblPr bandRow="1" firstRow="1">
                <a:noFill/>
                <a:tableStyleId>{D45D1BB8-E3A8-4288-91CA-A214A10B6002}</a:tableStyleId>
              </a:tblPr>
              <a:tblGrid>
                <a:gridCol w="1712275"/>
                <a:gridCol w="1712275"/>
                <a:gridCol w="1712275"/>
                <a:gridCol w="3383275"/>
              </a:tblGrid>
              <a:tr h="139700">
                <a:tc>
                  <a:txBody>
                    <a:bodyPr/>
                    <a:lstStyle/>
                    <a:p>
                      <a:pPr indent="0" lvl="0" marL="0" marR="0" rtl="0" algn="l">
                        <a:lnSpc>
                          <a:spcPct val="107000"/>
                        </a:lnSpc>
                        <a:spcBef>
                          <a:spcPts val="0"/>
                        </a:spcBef>
                        <a:spcAft>
                          <a:spcPts val="0"/>
                        </a:spcAft>
                        <a:buNone/>
                      </a:pPr>
                      <a:r>
                        <a:rPr lang="en-US" sz="1100"/>
                        <a:t>Name</a:t>
                      </a:r>
                      <a:endParaRPr b="1" sz="1100">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1100"/>
                        <a:t>Inputs</a:t>
                      </a:r>
                      <a:endParaRPr b="1" sz="11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100"/>
                        <a:t>Outputs</a:t>
                      </a:r>
                      <a:endParaRPr b="1" sz="11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100"/>
                        <a:t>Rationale</a:t>
                      </a:r>
                      <a:endParaRPr b="1" sz="1100">
                        <a:solidFill>
                          <a:srgbClr val="1D4D81"/>
                        </a:solidFill>
                        <a:latin typeface="Calibri"/>
                        <a:ea typeface="Calibri"/>
                        <a:cs typeface="Calibri"/>
                        <a:sym typeface="Calibri"/>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Zero</a:t>
                      </a:r>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No</a:t>
                      </a:r>
                      <a:r>
                        <a:rPr lang="en-US" sz="1100">
                          <a:latin typeface="Calibri"/>
                          <a:ea typeface="Calibri"/>
                          <a:cs typeface="Calibri"/>
                          <a:sym typeface="Calibri"/>
                        </a:rPr>
                        <a:t> income, no tax</a:t>
                      </a:r>
                      <a:endParaRPr sz="1100">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39700">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Dime</a:t>
                      </a:r>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$.10</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$.01</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Penny tax for a dime</a:t>
                      </a:r>
                      <a:endParaRPr/>
                    </a:p>
                  </a:txBody>
                  <a:tcPr marT="45725" marB="45725" marR="45725" marL="45725">
                    <a:lnT cap="flat" cmpd="sng" w="12700">
                      <a:solidFill>
                        <a:schemeClr val="dk1"/>
                      </a:solidFill>
                      <a:prstDash val="solid"/>
                      <a:round/>
                      <a:headEnd len="sm" w="sm" type="none"/>
                      <a:tailEnd len="sm" w="sm" type="none"/>
                    </a:lnT>
                  </a:tcPr>
                </a:tc>
              </a:tr>
              <a:tr h="139700">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Typical 10%</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$10,000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$1,000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10%</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Top</a:t>
                      </a:r>
                      <a:r>
                        <a:rPr lang="en-US" sz="1100">
                          <a:latin typeface="Calibri"/>
                          <a:ea typeface="Calibri"/>
                          <a:cs typeface="Calibri"/>
                          <a:sym typeface="Calibri"/>
                        </a:rPr>
                        <a:t> end of 10%</a:t>
                      </a:r>
                      <a:endParaRPr sz="11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$15,099.99</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$1,510.00</a:t>
                      </a:r>
                      <a:endParaRPr/>
                    </a:p>
                  </a:txBody>
                  <a:tcPr marT="45725" marB="45725" marR="45725" marL="45725"/>
                </a:tc>
                <a:tc>
                  <a:txBody>
                    <a:bodyPr/>
                    <a:lstStyle/>
                    <a:p>
                      <a:pPr indent="0" lvl="0" marL="0" marR="0" rtl="0" algn="just">
                        <a:lnSpc>
                          <a:spcPct val="107000"/>
                        </a:lnSpc>
                        <a:spcBef>
                          <a:spcPts val="0"/>
                        </a:spcBef>
                        <a:spcAft>
                          <a:spcPts val="0"/>
                        </a:spcAft>
                        <a:buClr>
                          <a:schemeClr val="lt1"/>
                        </a:buClr>
                        <a:buSzPts val="1100"/>
                        <a:buFont typeface="Calibri"/>
                        <a:buNone/>
                      </a:pPr>
                      <a:r>
                        <a:rPr lang="en-US" sz="1100">
                          <a:latin typeface="Calibri"/>
                          <a:ea typeface="Calibri"/>
                          <a:cs typeface="Calibri"/>
                          <a:sym typeface="Calibri"/>
                        </a:rPr>
                        <a:t>$1,509.999 rounds to $1,510.00</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On the 10-15% boundary</a:t>
                      </a:r>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$15,100.00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$1,510.00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Should</a:t>
                      </a:r>
                      <a:r>
                        <a:rPr lang="en-US" sz="1100">
                          <a:latin typeface="Calibri"/>
                          <a:ea typeface="Calibri"/>
                          <a:cs typeface="Calibri"/>
                          <a:sym typeface="Calibri"/>
                        </a:rPr>
                        <a:t> be the same if computed as 10% or 15% bracket</a:t>
                      </a:r>
                      <a:endParaRPr sz="1100">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39700">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Bottom of 15%</a:t>
                      </a:r>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$15,100.01</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$1,510.00</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Clr>
                          <a:schemeClr val="lt1"/>
                        </a:buClr>
                        <a:buSzPts val="1100"/>
                        <a:buFont typeface="Calibri"/>
                        <a:buNone/>
                      </a:pPr>
                      <a:r>
                        <a:rPr lang="en-US" sz="1100">
                          <a:latin typeface="Calibri"/>
                          <a:ea typeface="Calibri"/>
                          <a:cs typeface="Calibri"/>
                          <a:sym typeface="Calibri"/>
                        </a:rPr>
                        <a:t>$1,510.0015 rounds to $1,510.00</a:t>
                      </a:r>
                      <a:endParaRPr/>
                    </a:p>
                  </a:txBody>
                  <a:tcPr marT="45725" marB="45725" marR="45725" marL="45725">
                    <a:lnT cap="flat" cmpd="sng" w="12700">
                      <a:solidFill>
                        <a:schemeClr val="dk1"/>
                      </a:solidFill>
                      <a:prstDash val="solid"/>
                      <a:round/>
                      <a:headEnd len="sm" w="sm" type="none"/>
                      <a:tailEnd len="sm" w="sm" type="none"/>
                    </a:lnT>
                  </a:tcPr>
                </a:tc>
              </a:tr>
              <a:tr h="139700">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Typical 15%</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$50,000.00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$6,745.00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No rounding of any kind</a:t>
                      </a:r>
                      <a:endParaRPr/>
                    </a:p>
                  </a:txBody>
                  <a:tcPr marT="45725" marB="45725" marR="45725" marL="45725"/>
                </a:tc>
              </a:tr>
              <a:tr h="139700">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Top end</a:t>
                      </a:r>
                      <a:r>
                        <a:rPr lang="en-US" sz="1100">
                          <a:latin typeface="Calibri"/>
                          <a:ea typeface="Calibri"/>
                          <a:cs typeface="Calibri"/>
                          <a:sym typeface="Calibri"/>
                        </a:rPr>
                        <a:t> of 15%</a:t>
                      </a:r>
                      <a:endParaRPr sz="1100">
                        <a:latin typeface="Calibri"/>
                        <a:ea typeface="Calibri"/>
                        <a:cs typeface="Calibri"/>
                        <a:sym typeface="Calibri"/>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$61,299.99</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$10,478.50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Clr>
                          <a:schemeClr val="lt1"/>
                        </a:buClr>
                        <a:buSzPts val="1100"/>
                        <a:buFont typeface="Calibri"/>
                        <a:buNone/>
                      </a:pPr>
                      <a:r>
                        <a:rPr lang="en-US" sz="1100">
                          <a:latin typeface="Calibri"/>
                          <a:ea typeface="Calibri"/>
                          <a:cs typeface="Calibri"/>
                          <a:sym typeface="Calibri"/>
                        </a:rPr>
                        <a:t>$10,478.4985 rounds</a:t>
                      </a:r>
                      <a:r>
                        <a:rPr lang="en-US" sz="1100">
                          <a:latin typeface="Calibri"/>
                          <a:ea typeface="Calibri"/>
                          <a:cs typeface="Calibri"/>
                          <a:sym typeface="Calibri"/>
                        </a:rPr>
                        <a:t> to </a:t>
                      </a:r>
                      <a:r>
                        <a:rPr lang="en-US" sz="1100">
                          <a:latin typeface="Calibri"/>
                          <a:ea typeface="Calibri"/>
                          <a:cs typeface="Calibri"/>
                          <a:sym typeface="Calibri"/>
                        </a:rPr>
                        <a:t>$10,478.50</a:t>
                      </a:r>
                      <a:endParaRPr/>
                    </a:p>
                  </a:txBody>
                  <a:tcPr marT="45725" marB="45725" marR="45725" marL="45725">
                    <a:lnB cap="flat" cmpd="sng" w="12700">
                      <a:solidFill>
                        <a:schemeClr val="dk1"/>
                      </a:solidFill>
                      <a:prstDash val="solid"/>
                      <a:round/>
                      <a:headEnd len="sm" w="sm" type="none"/>
                      <a:tailEnd len="sm" w="sm" type="none"/>
                    </a:lnB>
                  </a:tcPr>
                </a:tc>
              </a:tr>
              <a:tr h="139700">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a:t>
                      </a:r>
                      <a:endParaRPr/>
                    </a:p>
                  </a:txBody>
                  <a:tcPr marT="45725" marB="45725" marR="45725" marL="4572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t/>
                      </a:r>
                      <a:endParaRPr sz="1100">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t/>
                      </a:r>
                      <a:endParaRPr sz="1100">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t/>
                      </a:r>
                      <a:endParaRPr sz="1100">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39700">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Very</a:t>
                      </a:r>
                      <a:r>
                        <a:rPr lang="en-US" sz="1100">
                          <a:latin typeface="Calibri"/>
                          <a:ea typeface="Calibri"/>
                          <a:cs typeface="Calibri"/>
                          <a:sym typeface="Calibri"/>
                        </a:rPr>
                        <a:t> small negative</a:t>
                      </a:r>
                      <a:endParaRPr sz="1100">
                        <a:latin typeface="Calibri"/>
                        <a:ea typeface="Calibri"/>
                        <a:cs typeface="Calibri"/>
                        <a:sym typeface="Calibri"/>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-$0.01</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$0</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No tax</a:t>
                      </a:r>
                      <a:r>
                        <a:rPr lang="en-US" sz="1100">
                          <a:latin typeface="Calibri"/>
                          <a:ea typeface="Calibri"/>
                          <a:cs typeface="Calibri"/>
                          <a:sym typeface="Calibri"/>
                        </a:rPr>
                        <a:t> for those who loose money</a:t>
                      </a:r>
                      <a:endParaRPr sz="1100">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r>
              <a:tr h="139700">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Typical negative</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-$10,000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100">
                          <a:latin typeface="Calibri"/>
                          <a:ea typeface="Calibri"/>
                          <a:cs typeface="Calibri"/>
                          <a:sym typeface="Calibri"/>
                        </a:rPr>
                        <a:t>$0</a:t>
                      </a:r>
                      <a:endParaRPr/>
                    </a:p>
                  </a:txBody>
                  <a:tcPr marT="45725" marB="45725" marR="45725" marL="45725"/>
                </a:tc>
                <a:tc>
                  <a:txBody>
                    <a:bodyPr/>
                    <a:lstStyle/>
                    <a:p>
                      <a:pPr indent="0" lvl="0" marL="0" marR="0" rtl="0" algn="just">
                        <a:lnSpc>
                          <a:spcPct val="107000"/>
                        </a:lnSpc>
                        <a:spcBef>
                          <a:spcPts val="0"/>
                        </a:spcBef>
                        <a:spcAft>
                          <a:spcPts val="0"/>
                        </a:spcAft>
                        <a:buClr>
                          <a:schemeClr val="lt1"/>
                        </a:buClr>
                        <a:buSzPts val="1100"/>
                        <a:buFont typeface="Calibri"/>
                        <a:buNone/>
                      </a:pPr>
                      <a:r>
                        <a:rPr lang="en-US" sz="1100">
                          <a:latin typeface="Calibri"/>
                          <a:ea typeface="Calibri"/>
                          <a:cs typeface="Calibri"/>
                          <a:sym typeface="Calibri"/>
                        </a:rPr>
                        <a:t>No tax</a:t>
                      </a:r>
                      <a:r>
                        <a:rPr lang="en-US" sz="1100">
                          <a:latin typeface="Calibri"/>
                          <a:ea typeface="Calibri"/>
                          <a:cs typeface="Calibri"/>
                          <a:sym typeface="Calibri"/>
                        </a:rPr>
                        <a:t> for those who loose money</a:t>
                      </a:r>
                      <a:endParaRPr sz="1100">
                        <a:latin typeface="Calibri"/>
                        <a:ea typeface="Calibri"/>
                        <a:cs typeface="Calibri"/>
                        <a:sym typeface="Calibri"/>
                      </a:endParaRPr>
                    </a:p>
                  </a:txBody>
                  <a:tcPr marT="45725" marB="45725" marR="45725" marL="45725"/>
                </a:tc>
              </a:tr>
            </a:tbl>
          </a:graphicData>
        </a:graphic>
      </p:graphicFrame>
      <p:pic>
        <p:nvPicPr>
          <p:cNvPr id="466" name="Google Shape;466;p36"/>
          <p:cNvPicPr preferRelativeResize="0"/>
          <p:nvPr/>
        </p:nvPicPr>
        <p:blipFill>
          <a:blip r:embed="rId3">
            <a:alphaModFix/>
          </a:blip>
          <a:stretch>
            <a:fillRect/>
          </a:stretch>
        </p:blipFill>
        <p:spPr>
          <a:xfrm>
            <a:off x="2752325" y="1729025"/>
            <a:ext cx="2371300" cy="1014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0"/>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Extend the program from Lab 05 so it both plays the game of Sudoku and enforces the rule:</a:t>
            </a:r>
            <a:endParaRPr/>
          </a:p>
          <a:p>
            <a:pPr indent="-342900" lvl="0" marL="342900" rtl="0" algn="l">
              <a:spcBef>
                <a:spcPts val="2000"/>
              </a:spcBef>
              <a:spcAft>
                <a:spcPts val="0"/>
              </a:spcAft>
              <a:buSzPts val="2000"/>
              <a:buChar char="•"/>
            </a:pPr>
            <a:r>
              <a:rPr lang="en-US" sz="2000"/>
              <a:t>Source Code</a:t>
            </a:r>
            <a:endParaRPr/>
          </a:p>
          <a:p>
            <a:pPr indent="-342900" lvl="0" marL="342900" rtl="0" algn="l">
              <a:spcBef>
                <a:spcPts val="2000"/>
              </a:spcBef>
              <a:spcAft>
                <a:spcPts val="0"/>
              </a:spcAft>
              <a:buSzPts val="2000"/>
              <a:buChar char="•"/>
            </a:pPr>
            <a:r>
              <a:rPr lang="en-US" sz="2000"/>
              <a:t>Test Cases</a:t>
            </a:r>
            <a:endParaRPr/>
          </a:p>
          <a:p>
            <a:pPr indent="-285750" lvl="1" marL="742950" rtl="0" algn="l">
              <a:spcBef>
                <a:spcPts val="320"/>
              </a:spcBef>
              <a:spcAft>
                <a:spcPts val="0"/>
              </a:spcAft>
              <a:buSzPts val="1600"/>
              <a:buChar char="•"/>
            </a:pPr>
            <a:r>
              <a:rPr lang="en-US" sz="1600"/>
              <a:t>Generate test cases for the coordinate-parsing part of the Sudoku program</a:t>
            </a:r>
            <a:endParaRPr/>
          </a:p>
          <a:p>
            <a:pPr indent="-342900" lvl="0" marL="342900" rtl="0" algn="l">
              <a:spcBef>
                <a:spcPts val="2000"/>
              </a:spcBef>
              <a:spcAft>
                <a:spcPts val="0"/>
              </a:spcAft>
              <a:buSzPts val="2000"/>
              <a:buChar char="•"/>
            </a:pPr>
            <a:r>
              <a:rPr lang="en-US" sz="2000"/>
              <a:t>Demonstration Video</a:t>
            </a:r>
            <a:endParaRPr/>
          </a:p>
          <a:p>
            <a:pPr indent="-285750" lvl="1" marL="742950" rtl="0" algn="l">
              <a:spcBef>
                <a:spcPts val="320"/>
              </a:spcBef>
              <a:spcAft>
                <a:spcPts val="0"/>
              </a:spcAft>
              <a:buSzPts val="1600"/>
              <a:buChar char="•"/>
            </a:pPr>
            <a:r>
              <a:rPr lang="en-US" sz="1600"/>
              <a:t>All of your coordinate parsing test cases</a:t>
            </a:r>
            <a:endParaRPr/>
          </a:p>
          <a:p>
            <a:pPr indent="-285750" lvl="1" marL="742950" rtl="0" algn="l">
              <a:spcBef>
                <a:spcPts val="320"/>
              </a:spcBef>
              <a:spcAft>
                <a:spcPts val="0"/>
              </a:spcAft>
              <a:buSzPts val="1600"/>
              <a:buChar char="•"/>
            </a:pPr>
            <a:r>
              <a:rPr lang="en-US" sz="1600"/>
              <a:t>Attempting to put a number that already exists in a given row</a:t>
            </a:r>
            <a:endParaRPr/>
          </a:p>
          <a:p>
            <a:pPr indent="-285750" lvl="1" marL="742950" rtl="0" algn="l">
              <a:spcBef>
                <a:spcPts val="320"/>
              </a:spcBef>
              <a:spcAft>
                <a:spcPts val="0"/>
              </a:spcAft>
              <a:buSzPts val="1600"/>
              <a:buChar char="•"/>
            </a:pPr>
            <a:r>
              <a:rPr lang="en-US" sz="1600"/>
              <a:t>Attempting to put a number that already exists in a given column</a:t>
            </a:r>
            <a:endParaRPr/>
          </a:p>
          <a:p>
            <a:pPr indent="-285750" lvl="1" marL="742950" rtl="0" algn="l">
              <a:spcBef>
                <a:spcPts val="320"/>
              </a:spcBef>
              <a:spcAft>
                <a:spcPts val="0"/>
              </a:spcAft>
              <a:buSzPts val="1600"/>
              <a:buChar char="•"/>
            </a:pPr>
            <a:r>
              <a:rPr lang="en-US" sz="1600"/>
              <a:t>Attempting to put a number that already exists in a given inside square</a:t>
            </a:r>
            <a:endParaRPr/>
          </a:p>
          <a:p>
            <a:pPr indent="-285750" lvl="1" marL="742950" rtl="0" algn="l">
              <a:spcBef>
                <a:spcPts val="320"/>
              </a:spcBef>
              <a:spcAft>
                <a:spcPts val="0"/>
              </a:spcAft>
              <a:buSzPts val="1600"/>
              <a:buChar char="•"/>
            </a:pPr>
            <a:r>
              <a:rPr lang="en-US" sz="1600"/>
              <a:t>Put a valid number in a blank square</a:t>
            </a:r>
            <a:endParaRPr/>
          </a:p>
          <a:p>
            <a:pPr indent="-184150" lvl="1" marL="742950" rtl="0" algn="l">
              <a:spcBef>
                <a:spcPts val="320"/>
              </a:spcBef>
              <a:spcAft>
                <a:spcPts val="0"/>
              </a:spcAft>
              <a:buSzPts val="1600"/>
              <a:buNone/>
            </a:pPr>
            <a:r>
              <a:t/>
            </a:r>
            <a:endParaRPr sz="1600"/>
          </a:p>
        </p:txBody>
      </p:sp>
      <p:sp>
        <p:nvSpPr>
          <p:cNvPr id="103" name="Google Shape;103;p1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04" name="Google Shape;104;p10"/>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Lab 06: Sudoku Program</a:t>
            </a:r>
            <a:endParaRPr/>
          </a:p>
        </p:txBody>
      </p:sp>
      <p:sp>
        <p:nvSpPr>
          <p:cNvPr id="105" name="Google Shape;105;p10"/>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7"/>
          <p:cNvSpPr txBox="1"/>
          <p:nvPr>
            <p:ph idx="1" type="body"/>
          </p:nvPr>
        </p:nvSpPr>
        <p:spPr>
          <a:xfrm>
            <a:off x="304799" y="1143000"/>
            <a:ext cx="8495419" cy="137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Create test cases for a function takes determines whether a given number is in an array. The first parameter is a sorted array of integers. The second parameter is the search value, also an integer. The function will return </a:t>
            </a:r>
            <a:br>
              <a:rPr lang="en-US" sz="2000"/>
            </a:br>
            <a:r>
              <a:rPr lang="en-US" sz="2000"/>
              <a:t>TRUE if the number is found and FALSE otherwise</a:t>
            </a:r>
            <a:endParaRPr/>
          </a:p>
        </p:txBody>
      </p:sp>
      <p:sp>
        <p:nvSpPr>
          <p:cNvPr id="472" name="Google Shape;472;p37"/>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14.5: Search</a:t>
            </a:r>
            <a:endParaRPr/>
          </a:p>
        </p:txBody>
      </p:sp>
      <p:sp>
        <p:nvSpPr>
          <p:cNvPr id="473" name="Google Shape;473;p37"/>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74" name="Google Shape;474;p3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475" name="Google Shape;475;p37"/>
          <p:cNvGraphicFramePr/>
          <p:nvPr/>
        </p:nvGraphicFramePr>
        <p:xfrm>
          <a:off x="304799" y="2438400"/>
          <a:ext cx="3000000" cy="3000000"/>
        </p:xfrm>
        <a:graphic>
          <a:graphicData uri="http://schemas.openxmlformats.org/drawingml/2006/table">
            <a:tbl>
              <a:tblPr bandRow="1" firstRow="1">
                <a:noFill/>
                <a:tableStyleId>{D45D1BB8-E3A8-4288-91CA-A214A10B6002}</a:tableStyleId>
              </a:tblPr>
              <a:tblGrid>
                <a:gridCol w="1712275"/>
                <a:gridCol w="1712275"/>
                <a:gridCol w="1712275"/>
                <a:gridCol w="3383275"/>
              </a:tblGrid>
              <a:tr h="127000">
                <a:tc>
                  <a:txBody>
                    <a:bodyPr/>
                    <a:lstStyle/>
                    <a:p>
                      <a:pPr indent="0" lvl="0" marL="0" marR="0" rtl="0" algn="l">
                        <a:lnSpc>
                          <a:spcPct val="107000"/>
                        </a:lnSpc>
                        <a:spcBef>
                          <a:spcPts val="0"/>
                        </a:spcBef>
                        <a:spcAft>
                          <a:spcPts val="0"/>
                        </a:spcAft>
                        <a:buNone/>
                      </a:pPr>
                      <a:r>
                        <a:rPr lang="en-US" sz="1000"/>
                        <a:t>Name</a:t>
                      </a:r>
                      <a:endParaRPr b="1" sz="1000">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1000"/>
                        <a:t>Inputs</a:t>
                      </a:r>
                      <a:endParaRPr b="1" sz="10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000"/>
                        <a:t>Outputs</a:t>
                      </a:r>
                      <a:endParaRPr b="1" sz="10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1000"/>
                        <a:t>Rationale</a:t>
                      </a:r>
                      <a:endParaRPr b="1" sz="1000">
                        <a:solidFill>
                          <a:srgbClr val="1D4D81"/>
                        </a:solidFill>
                        <a:latin typeface="Calibri"/>
                        <a:ea typeface="Calibri"/>
                        <a:cs typeface="Calibri"/>
                        <a:sym typeface="Calibri"/>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Empty list</a:t>
                      </a:r>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 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False</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Empty list always returns</a:t>
                      </a:r>
                      <a:r>
                        <a:rPr lang="en-US" sz="1000">
                          <a:latin typeface="Calibri"/>
                          <a:ea typeface="Calibri"/>
                          <a:cs typeface="Calibri"/>
                          <a:sym typeface="Calibri"/>
                        </a:rPr>
                        <a:t> false</a:t>
                      </a:r>
                      <a:endParaRPr sz="1000">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27000">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Trivial</a:t>
                      </a:r>
                      <a:r>
                        <a:rPr lang="en-US" sz="1000">
                          <a:latin typeface="Calibri"/>
                          <a:ea typeface="Calibri"/>
                          <a:cs typeface="Calibri"/>
                          <a:sym typeface="Calibri"/>
                        </a:rPr>
                        <a:t> list, not found</a:t>
                      </a:r>
                      <a:endParaRPr sz="1000">
                        <a:latin typeface="Calibri"/>
                        <a:ea typeface="Calibri"/>
                        <a:cs typeface="Calibri"/>
                        <a:sym typeface="Calibri"/>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{0},</a:t>
                      </a:r>
                      <a:r>
                        <a:rPr lang="en-US" sz="1000">
                          <a:latin typeface="Calibri"/>
                          <a:ea typeface="Calibri"/>
                          <a:cs typeface="Calibri"/>
                          <a:sym typeface="Calibri"/>
                        </a:rPr>
                        <a:t> 1</a:t>
                      </a:r>
                      <a:endParaRPr sz="1000">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False</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Number</a:t>
                      </a:r>
                      <a:r>
                        <a:rPr lang="en-US" sz="1000">
                          <a:latin typeface="Calibri"/>
                          <a:ea typeface="Calibri"/>
                          <a:cs typeface="Calibri"/>
                          <a:sym typeface="Calibri"/>
                        </a:rPr>
                        <a:t> not in the trivial list</a:t>
                      </a:r>
                      <a:endParaRPr sz="1000">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r>
              <a:tr h="127000">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Trivial</a:t>
                      </a:r>
                      <a:r>
                        <a:rPr lang="en-US" sz="1000">
                          <a:latin typeface="Calibri"/>
                          <a:ea typeface="Calibri"/>
                          <a:cs typeface="Calibri"/>
                          <a:sym typeface="Calibri"/>
                        </a:rPr>
                        <a:t> list, found</a:t>
                      </a:r>
                      <a:endParaRPr sz="1000">
                        <a:latin typeface="Calibri"/>
                        <a:ea typeface="Calibri"/>
                        <a:cs typeface="Calibri"/>
                        <a:sym typeface="Calibri"/>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{0}, 0</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True</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Number in the trivial list</a:t>
                      </a:r>
                      <a:endParaRPr/>
                    </a:p>
                  </a:txBody>
                  <a:tcPr marT="45725" marB="45725" marR="45725" marL="45725">
                    <a:lnB cap="flat" cmpd="sng" w="12700">
                      <a:solidFill>
                        <a:schemeClr val="dk1"/>
                      </a:solidFill>
                      <a:prstDash val="solid"/>
                      <a:round/>
                      <a:headEnd len="sm" w="sm" type="none"/>
                      <a:tailEnd len="sm" w="sm" type="none"/>
                    </a:lnB>
                  </a:tcPr>
                </a:tc>
              </a:tr>
              <a:tr h="127000">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Even number, too big</a:t>
                      </a:r>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{0, 2}, 4</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False</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Clr>
                          <a:schemeClr val="lt1"/>
                        </a:buClr>
                        <a:buSzPts val="1000"/>
                        <a:buFont typeface="Calibri"/>
                        <a:buNone/>
                      </a:pPr>
                      <a:r>
                        <a:rPr lang="en-US" sz="1000">
                          <a:latin typeface="Calibri"/>
                          <a:ea typeface="Calibri"/>
                          <a:cs typeface="Calibri"/>
                          <a:sym typeface="Calibri"/>
                        </a:rPr>
                        <a:t>Not in the range</a:t>
                      </a:r>
                      <a:endParaRPr/>
                    </a:p>
                  </a:txBody>
                  <a:tcPr marT="45725" marB="45725" marR="45725" marL="45725">
                    <a:lnT cap="flat" cmpd="sng" w="12700">
                      <a:solidFill>
                        <a:schemeClr val="dk1"/>
                      </a:solidFill>
                      <a:prstDash val="solid"/>
                      <a:round/>
                      <a:headEnd len="sm" w="sm" type="none"/>
                      <a:tailEnd len="sm" w="sm" type="none"/>
                    </a:lnT>
                  </a:tcPr>
                </a:tc>
              </a:tr>
              <a:tr h="127000">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Even</a:t>
                      </a:r>
                      <a:r>
                        <a:rPr lang="en-US" sz="1000">
                          <a:latin typeface="Calibri"/>
                          <a:ea typeface="Calibri"/>
                          <a:cs typeface="Calibri"/>
                          <a:sym typeface="Calibri"/>
                        </a:rPr>
                        <a:t> number, in middle</a:t>
                      </a:r>
                      <a:endParaRPr sz="10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{0, 2}, 1</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False</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Between the numbers</a:t>
                      </a:r>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Even number, too small</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{0, 2}, -1</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False</a:t>
                      </a:r>
                      <a:endParaRPr/>
                    </a:p>
                  </a:txBody>
                  <a:tcPr marT="45725" marB="45725" marR="45725" marL="45725"/>
                </a:tc>
                <a:tc>
                  <a:txBody>
                    <a:bodyPr/>
                    <a:lstStyle/>
                    <a:p>
                      <a:pPr indent="0" lvl="0" marL="0" marR="0" rtl="0" algn="just">
                        <a:lnSpc>
                          <a:spcPct val="107000"/>
                        </a:lnSpc>
                        <a:spcBef>
                          <a:spcPts val="0"/>
                        </a:spcBef>
                        <a:spcAft>
                          <a:spcPts val="0"/>
                        </a:spcAft>
                        <a:buClr>
                          <a:schemeClr val="lt1"/>
                        </a:buClr>
                        <a:buSzPts val="1000"/>
                        <a:buFont typeface="Calibri"/>
                        <a:buNone/>
                      </a:pPr>
                      <a:r>
                        <a:rPr lang="en-US" sz="1000">
                          <a:latin typeface="Calibri"/>
                          <a:ea typeface="Calibri"/>
                          <a:cs typeface="Calibri"/>
                          <a:sym typeface="Calibri"/>
                        </a:rPr>
                        <a:t>Not in the range</a:t>
                      </a:r>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Even number, first element</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{0, 2}, 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True</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Beginning</a:t>
                      </a:r>
                      <a:r>
                        <a:rPr lang="en-US" sz="1000">
                          <a:latin typeface="Calibri"/>
                          <a:ea typeface="Calibri"/>
                          <a:cs typeface="Calibri"/>
                          <a:sym typeface="Calibri"/>
                        </a:rPr>
                        <a:t> of the list</a:t>
                      </a:r>
                      <a:endParaRPr sz="1000">
                        <a:latin typeface="Calibri"/>
                        <a:ea typeface="Calibri"/>
                        <a:cs typeface="Calibri"/>
                        <a:sym typeface="Calibri"/>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Even number, second element</a:t>
                      </a:r>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{0, 2},</a:t>
                      </a:r>
                      <a:r>
                        <a:rPr lang="en-US" sz="1000">
                          <a:latin typeface="Calibri"/>
                          <a:ea typeface="Calibri"/>
                          <a:cs typeface="Calibri"/>
                          <a:sym typeface="Calibri"/>
                        </a:rPr>
                        <a:t> 2</a:t>
                      </a:r>
                      <a:endParaRPr sz="1000">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True</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Clr>
                          <a:schemeClr val="lt1"/>
                        </a:buClr>
                        <a:buSzPts val="1000"/>
                        <a:buFont typeface="Calibri"/>
                        <a:buNone/>
                      </a:pPr>
                      <a:r>
                        <a:rPr lang="en-US" sz="1000">
                          <a:latin typeface="Calibri"/>
                          <a:ea typeface="Calibri"/>
                          <a:cs typeface="Calibri"/>
                          <a:sym typeface="Calibri"/>
                        </a:rPr>
                        <a:t>End of the</a:t>
                      </a:r>
                      <a:r>
                        <a:rPr lang="en-US" sz="1000">
                          <a:latin typeface="Calibri"/>
                          <a:ea typeface="Calibri"/>
                          <a:cs typeface="Calibri"/>
                          <a:sym typeface="Calibri"/>
                        </a:rPr>
                        <a:t> list</a:t>
                      </a:r>
                      <a:endParaRPr sz="1000">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27000">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Odd number, too big</a:t>
                      </a:r>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{0, 2, 4}, 6</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False</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Not in the range</a:t>
                      </a:r>
                      <a:endParaRPr/>
                    </a:p>
                  </a:txBody>
                  <a:tcPr marT="45725" marB="45725" marR="45725" marL="45725">
                    <a:lnT cap="flat" cmpd="sng" w="12700">
                      <a:solidFill>
                        <a:schemeClr val="dk1"/>
                      </a:solidFill>
                      <a:prstDash val="solid"/>
                      <a:round/>
                      <a:headEnd len="sm" w="sm" type="none"/>
                      <a:tailEnd len="sm" w="sm" type="none"/>
                    </a:lnT>
                  </a:tcPr>
                </a:tc>
              </a:tr>
              <a:tr h="127000">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Odd number, in middle</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{0, 2, 4}, 3</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False</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Between the numbers</a:t>
                      </a:r>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Odd number, too small</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{0, 2, 4}, -1</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False</a:t>
                      </a:r>
                      <a:endParaRPr/>
                    </a:p>
                  </a:txBody>
                  <a:tcPr marT="45725" marB="45725" marR="45725" marL="45725"/>
                </a:tc>
                <a:tc>
                  <a:txBody>
                    <a:bodyPr/>
                    <a:lstStyle/>
                    <a:p>
                      <a:pPr indent="0" lvl="0" marL="0" marR="0" rtl="0" algn="just">
                        <a:lnSpc>
                          <a:spcPct val="107000"/>
                        </a:lnSpc>
                        <a:spcBef>
                          <a:spcPts val="0"/>
                        </a:spcBef>
                        <a:spcAft>
                          <a:spcPts val="0"/>
                        </a:spcAft>
                        <a:buClr>
                          <a:schemeClr val="lt1"/>
                        </a:buClr>
                        <a:buSzPts val="1000"/>
                        <a:buFont typeface="Calibri"/>
                        <a:buNone/>
                      </a:pPr>
                      <a:r>
                        <a:rPr lang="en-US" sz="1000">
                          <a:latin typeface="Calibri"/>
                          <a:ea typeface="Calibri"/>
                          <a:cs typeface="Calibri"/>
                          <a:sym typeface="Calibri"/>
                        </a:rPr>
                        <a:t>Not in the range</a:t>
                      </a:r>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Odd</a:t>
                      </a:r>
                      <a:r>
                        <a:rPr lang="en-US" sz="1000">
                          <a:latin typeface="Calibri"/>
                          <a:ea typeface="Calibri"/>
                          <a:cs typeface="Calibri"/>
                          <a:sym typeface="Calibri"/>
                        </a:rPr>
                        <a:t> number first element</a:t>
                      </a:r>
                      <a:endParaRPr sz="10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{0, 2, 4}, 0</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True</a:t>
                      </a:r>
                      <a:endParaRPr/>
                    </a:p>
                  </a:txBody>
                  <a:tcPr marT="45725" marB="45725" marR="45725" marL="45725"/>
                </a:tc>
                <a:tc>
                  <a:txBody>
                    <a:bodyPr/>
                    <a:lstStyle/>
                    <a:p>
                      <a:pPr indent="0" lvl="0" marL="0" marR="0" rtl="0" algn="just">
                        <a:lnSpc>
                          <a:spcPct val="107000"/>
                        </a:lnSpc>
                        <a:spcBef>
                          <a:spcPts val="0"/>
                        </a:spcBef>
                        <a:spcAft>
                          <a:spcPts val="0"/>
                        </a:spcAft>
                        <a:buClr>
                          <a:schemeClr val="lt1"/>
                        </a:buClr>
                        <a:buSzPts val="1000"/>
                        <a:buFont typeface="Calibri"/>
                        <a:buNone/>
                      </a:pPr>
                      <a:r>
                        <a:rPr lang="en-US" sz="1000">
                          <a:latin typeface="Calibri"/>
                          <a:ea typeface="Calibri"/>
                          <a:cs typeface="Calibri"/>
                          <a:sym typeface="Calibri"/>
                        </a:rPr>
                        <a:t>Beginning of the</a:t>
                      </a:r>
                      <a:r>
                        <a:rPr lang="en-US" sz="1000">
                          <a:latin typeface="Calibri"/>
                          <a:ea typeface="Calibri"/>
                          <a:cs typeface="Calibri"/>
                          <a:sym typeface="Calibri"/>
                        </a:rPr>
                        <a:t> list</a:t>
                      </a:r>
                      <a:endParaRPr sz="1000">
                        <a:latin typeface="Calibri"/>
                        <a:ea typeface="Calibri"/>
                        <a:cs typeface="Calibri"/>
                        <a:sym typeface="Calibri"/>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Odd</a:t>
                      </a:r>
                      <a:r>
                        <a:rPr lang="en-US" sz="1000">
                          <a:latin typeface="Calibri"/>
                          <a:ea typeface="Calibri"/>
                          <a:cs typeface="Calibri"/>
                          <a:sym typeface="Calibri"/>
                        </a:rPr>
                        <a:t> number second element</a:t>
                      </a:r>
                      <a:endParaRPr sz="10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{0, 2, 4}, 2</a:t>
                      </a:r>
                      <a:endParaRPr/>
                    </a:p>
                  </a:txBody>
                  <a:tcPr marT="45725" marB="45725" marR="45725" marL="45725"/>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True</a:t>
                      </a:r>
                      <a:endParaRPr/>
                    </a:p>
                  </a:txBody>
                  <a:tcPr marT="45725" marB="45725" marR="45725" marL="45725"/>
                </a:tc>
                <a:tc>
                  <a:txBody>
                    <a:bodyPr/>
                    <a:lstStyle/>
                    <a:p>
                      <a:pPr indent="0" lvl="0" marL="0" marR="0" rtl="0" algn="just">
                        <a:lnSpc>
                          <a:spcPct val="107000"/>
                        </a:lnSpc>
                        <a:spcBef>
                          <a:spcPts val="0"/>
                        </a:spcBef>
                        <a:spcAft>
                          <a:spcPts val="0"/>
                        </a:spcAft>
                        <a:buClr>
                          <a:schemeClr val="lt1"/>
                        </a:buClr>
                        <a:buSzPts val="1000"/>
                        <a:buFont typeface="Calibri"/>
                        <a:buNone/>
                      </a:pPr>
                      <a:r>
                        <a:rPr lang="en-US" sz="1000">
                          <a:latin typeface="Calibri"/>
                          <a:ea typeface="Calibri"/>
                          <a:cs typeface="Calibri"/>
                          <a:sym typeface="Calibri"/>
                        </a:rPr>
                        <a:t>Middle of the list</a:t>
                      </a:r>
                      <a:endParaRPr/>
                    </a:p>
                  </a:txBody>
                  <a:tcPr marT="45725" marB="45725" marR="45725" marL="45725"/>
                </a:tc>
              </a:tr>
              <a:tr h="127000">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Odd</a:t>
                      </a:r>
                      <a:r>
                        <a:rPr lang="en-US" sz="1000">
                          <a:latin typeface="Calibri"/>
                          <a:ea typeface="Calibri"/>
                          <a:cs typeface="Calibri"/>
                          <a:sym typeface="Calibri"/>
                        </a:rPr>
                        <a:t> number last element</a:t>
                      </a:r>
                      <a:endParaRPr sz="1000">
                        <a:latin typeface="Calibri"/>
                        <a:ea typeface="Calibri"/>
                        <a:cs typeface="Calibri"/>
                        <a:sym typeface="Calibri"/>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{0, 2, 4}, 4</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True</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Clr>
                          <a:schemeClr val="lt1"/>
                        </a:buClr>
                        <a:buSzPts val="1000"/>
                        <a:buFont typeface="Calibri"/>
                        <a:buNone/>
                      </a:pPr>
                      <a:r>
                        <a:rPr lang="en-US" sz="1000">
                          <a:latin typeface="Calibri"/>
                          <a:ea typeface="Calibri"/>
                          <a:cs typeface="Calibri"/>
                          <a:sym typeface="Calibri"/>
                        </a:rPr>
                        <a:t>End of the</a:t>
                      </a:r>
                      <a:r>
                        <a:rPr lang="en-US" sz="1000">
                          <a:latin typeface="Calibri"/>
                          <a:ea typeface="Calibri"/>
                          <a:cs typeface="Calibri"/>
                          <a:sym typeface="Calibri"/>
                        </a:rPr>
                        <a:t> list</a:t>
                      </a:r>
                      <a:endParaRPr sz="1000">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27000">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List out</a:t>
                      </a:r>
                      <a:r>
                        <a:rPr lang="en-US" sz="1000">
                          <a:latin typeface="Calibri"/>
                          <a:ea typeface="Calibri"/>
                          <a:cs typeface="Calibri"/>
                          <a:sym typeface="Calibri"/>
                        </a:rPr>
                        <a:t> of order</a:t>
                      </a:r>
                      <a:endParaRPr sz="1000">
                        <a:latin typeface="Calibri"/>
                        <a:ea typeface="Calibri"/>
                        <a:cs typeface="Calibri"/>
                        <a:sym typeface="Calibri"/>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{4, 2, 0}, 5</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1000">
                          <a:latin typeface="Calibri"/>
                          <a:ea typeface="Calibri"/>
                          <a:cs typeface="Calibri"/>
                          <a:sym typeface="Calibri"/>
                        </a:rPr>
                        <a:t>Error</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Clr>
                          <a:schemeClr val="lt1"/>
                        </a:buClr>
                        <a:buSzPts val="1000"/>
                        <a:buFont typeface="Calibri"/>
                        <a:buNone/>
                      </a:pPr>
                      <a:r>
                        <a:rPr lang="en-US" sz="1000">
                          <a:latin typeface="Calibri"/>
                          <a:ea typeface="Calibri"/>
                          <a:cs typeface="Calibri"/>
                          <a:sym typeface="Calibri"/>
                        </a:rPr>
                        <a:t>List is not sorted, but it should be!</a:t>
                      </a:r>
                      <a:endParaRPr/>
                    </a:p>
                  </a:txBody>
                  <a:tcPr marT="45725" marB="45725" marR="45725" marL="45725">
                    <a:lnT cap="flat" cmpd="sng" w="12700">
                      <a:solidFill>
                        <a:schemeClr val="dk1"/>
                      </a:solidFill>
                      <a:prstDash val="solid"/>
                      <a:round/>
                      <a:headEnd len="sm" w="sm" type="none"/>
                      <a:tailEnd len="sm" w="sm" type="none"/>
                    </a:lnT>
                  </a:tcPr>
                </a:tc>
              </a:tr>
            </a:tbl>
          </a:graphicData>
        </a:graphic>
      </p:graphicFrame>
      <p:pic>
        <p:nvPicPr>
          <p:cNvPr id="476" name="Google Shape;476;p37"/>
          <p:cNvPicPr preferRelativeResize="0"/>
          <p:nvPr/>
        </p:nvPicPr>
        <p:blipFill>
          <a:blip r:embed="rId3">
            <a:alphaModFix/>
          </a:blip>
          <a:stretch>
            <a:fillRect/>
          </a:stretch>
        </p:blipFill>
        <p:spPr>
          <a:xfrm>
            <a:off x="6821525" y="1662273"/>
            <a:ext cx="1814600" cy="7761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8"/>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A sort is an algorithm which converts an un-ordered array of values into a sorted array. Each element in the sorted array a</a:t>
            </a:r>
            <a:r>
              <a:rPr baseline="-25000" lang="en-US" sz="2000"/>
              <a:t>i</a:t>
            </a:r>
            <a:r>
              <a:rPr lang="en-US" sz="2000"/>
              <a:t>, we know that a</a:t>
            </a:r>
            <a:r>
              <a:rPr baseline="-25000" lang="en-US" sz="2000"/>
              <a:t>i</a:t>
            </a:r>
            <a:r>
              <a:rPr lang="en-US" sz="2000"/>
              <a:t> ≤ a</a:t>
            </a:r>
            <a:r>
              <a:rPr baseline="-25000" lang="en-US" sz="2000"/>
              <a:t>i+1</a:t>
            </a:r>
            <a:r>
              <a:rPr lang="en-US" sz="2000"/>
              <a:t>. The following algorithm performs the insertion sort.</a:t>
            </a:r>
            <a:endParaRPr/>
          </a:p>
          <a:p>
            <a:pPr indent="0" lvl="0" marL="0" rtl="0" algn="l">
              <a:spcBef>
                <a:spcPts val="2000"/>
              </a:spcBef>
              <a:spcAft>
                <a:spcPts val="0"/>
              </a:spcAft>
              <a:buSzPts val="2000"/>
              <a:buNone/>
            </a:pPr>
            <a:r>
              <a:t/>
            </a:r>
            <a:endParaRPr sz="2000"/>
          </a:p>
          <a:p>
            <a:pPr indent="0" lvl="0" marL="0" rtl="0" algn="l">
              <a:spcBef>
                <a:spcPts val="2000"/>
              </a:spcBef>
              <a:spcAft>
                <a:spcPts val="0"/>
              </a:spcAft>
              <a:buSzPts val="2000"/>
              <a:buNone/>
            </a:pPr>
            <a:r>
              <a:t/>
            </a:r>
            <a:endParaRPr sz="2000"/>
          </a:p>
          <a:p>
            <a:pPr indent="0" lvl="0" marL="0" rtl="0" algn="l">
              <a:spcBef>
                <a:spcPts val="2000"/>
              </a:spcBef>
              <a:spcAft>
                <a:spcPts val="0"/>
              </a:spcAft>
              <a:buSzPts val="2000"/>
              <a:buNone/>
            </a:pPr>
            <a:r>
              <a:t/>
            </a:r>
            <a:endParaRPr sz="2000"/>
          </a:p>
          <a:p>
            <a:pPr indent="0" lvl="0" marL="0" rtl="0" algn="l">
              <a:spcBef>
                <a:spcPts val="2000"/>
              </a:spcBef>
              <a:spcAft>
                <a:spcPts val="0"/>
              </a:spcAft>
              <a:buSzPts val="2000"/>
              <a:buNone/>
            </a:pPr>
            <a:r>
              <a:t/>
            </a:r>
            <a:endParaRPr sz="2000"/>
          </a:p>
          <a:p>
            <a:pPr indent="0" lvl="0" marL="0" rtl="0" algn="l">
              <a:spcBef>
                <a:spcPts val="2000"/>
              </a:spcBef>
              <a:spcAft>
                <a:spcPts val="0"/>
              </a:spcAft>
              <a:buSzPts val="2000"/>
              <a:buNone/>
            </a:pPr>
            <a:r>
              <a:rPr lang="en-US" sz="2000"/>
              <a:t>Create test cases for a function that takes an array as a parameter (including the length of the array if that is not provided in your language of choice, and modifies the array so it becomes sorted. Implement this function in the programming language of your choice. Next, test your function using your generated test cases. If any bugs are found, then fix them and run your test cases again.</a:t>
            </a:r>
            <a:endParaRPr/>
          </a:p>
        </p:txBody>
      </p:sp>
      <p:sp>
        <p:nvSpPr>
          <p:cNvPr id="482" name="Google Shape;482;p38"/>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83" name="Google Shape;483;p38"/>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14.1: Insertion Sort</a:t>
            </a:r>
            <a:endParaRPr/>
          </a:p>
        </p:txBody>
      </p:sp>
      <p:sp>
        <p:nvSpPr>
          <p:cNvPr id="484" name="Google Shape;484;p38"/>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485" name="Google Shape;485;p38"/>
          <p:cNvPicPr preferRelativeResize="0"/>
          <p:nvPr/>
        </p:nvPicPr>
        <p:blipFill>
          <a:blip r:embed="rId3">
            <a:alphaModFix/>
          </a:blip>
          <a:stretch>
            <a:fillRect/>
          </a:stretch>
        </p:blipFill>
        <p:spPr>
          <a:xfrm>
            <a:off x="1364825" y="2135850"/>
            <a:ext cx="5933375" cy="2338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9"/>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The Fibonacci value for a given number can be computed by adding the previous two values in the sequence:</a:t>
            </a:r>
            <a:endParaRPr/>
          </a:p>
          <a:p>
            <a:pPr indent="0" lvl="0" marL="0" rtl="0" algn="l">
              <a:spcBef>
                <a:spcPts val="2000"/>
              </a:spcBef>
              <a:spcAft>
                <a:spcPts val="0"/>
              </a:spcAft>
              <a:buSzPts val="2000"/>
              <a:buNone/>
            </a:pPr>
            <a:r>
              <a:t/>
            </a:r>
            <a:endParaRPr sz="2000"/>
          </a:p>
          <a:p>
            <a:pPr indent="0" lvl="0" marL="0" rtl="0" algn="l">
              <a:spcBef>
                <a:spcPts val="2000"/>
              </a:spcBef>
              <a:spcAft>
                <a:spcPts val="0"/>
              </a:spcAft>
              <a:buSzPts val="2000"/>
              <a:buNone/>
            </a:pPr>
            <a:r>
              <a:t/>
            </a:r>
            <a:endParaRPr sz="2000"/>
          </a:p>
          <a:p>
            <a:pPr indent="0" lvl="0" marL="0" rtl="0" algn="l">
              <a:spcBef>
                <a:spcPts val="2000"/>
              </a:spcBef>
              <a:spcAft>
                <a:spcPts val="0"/>
              </a:spcAft>
              <a:buSzPts val="2000"/>
              <a:buNone/>
            </a:pPr>
            <a:r>
              <a:rPr lang="en-US" sz="2000"/>
              <a:t>Implement this function in the programming language of your choice. Next, test your function using your generated test cases. If any bugs are found, then fix them and run your test cases again.</a:t>
            </a:r>
            <a:endParaRPr/>
          </a:p>
        </p:txBody>
      </p:sp>
      <p:sp>
        <p:nvSpPr>
          <p:cNvPr id="491" name="Google Shape;491;p3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92" name="Google Shape;492;p39"/>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14.2: Fibonacci</a:t>
            </a:r>
            <a:endParaRPr/>
          </a:p>
        </p:txBody>
      </p:sp>
      <p:sp>
        <p:nvSpPr>
          <p:cNvPr id="493" name="Google Shape;493;p39"/>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494" name="Google Shape;494;p39"/>
          <p:cNvPicPr preferRelativeResize="0"/>
          <p:nvPr/>
        </p:nvPicPr>
        <p:blipFill>
          <a:blip r:embed="rId3">
            <a:alphaModFix/>
          </a:blip>
          <a:stretch>
            <a:fillRect/>
          </a:stretch>
        </p:blipFill>
        <p:spPr>
          <a:xfrm>
            <a:off x="1903075" y="1779700"/>
            <a:ext cx="5337850" cy="1373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0"/>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Consider the game of Sudoku:</a:t>
            </a:r>
            <a:endParaRPr/>
          </a:p>
          <a:p>
            <a:pPr indent="-285750" lvl="1" marL="742950" rtl="0" algn="l">
              <a:spcBef>
                <a:spcPts val="360"/>
              </a:spcBef>
              <a:spcAft>
                <a:spcPts val="0"/>
              </a:spcAft>
              <a:buSzPts val="1800"/>
              <a:buChar char="•"/>
            </a:pPr>
            <a:r>
              <a:rPr lang="en-US" sz="1800"/>
              <a:t>Sudoku is a numbers game played on a 9x9 grid. The object of the game is to fill in the 9x9 grid while honoring certain constraints: 1) There is no more than one instance of a given number on a given row, 2) There is no more than one instance of a given number on a given column, and 3) There is no more than one instance of a given number on an inside square (the 3x3 squares embedded in the 9x9 grid)</a:t>
            </a:r>
            <a:endParaRPr/>
          </a:p>
          <a:p>
            <a:pPr indent="0" lvl="0" marL="0" rtl="0" algn="l">
              <a:spcBef>
                <a:spcPts val="2000"/>
              </a:spcBef>
              <a:spcAft>
                <a:spcPts val="0"/>
              </a:spcAft>
              <a:buSzPts val="2000"/>
              <a:buNone/>
            </a:pPr>
            <a:r>
              <a:rPr lang="en-US" sz="2000"/>
              <a:t>We are particularly interested in the function which determines whether a given value is legal in a given square in the grid</a:t>
            </a:r>
            <a:endParaRPr/>
          </a:p>
          <a:p>
            <a:pPr indent="0" lvl="0" marL="0" rtl="0" algn="l">
              <a:spcBef>
                <a:spcPts val="2000"/>
              </a:spcBef>
              <a:spcAft>
                <a:spcPts val="0"/>
              </a:spcAft>
              <a:buSzPts val="2000"/>
              <a:buNone/>
            </a:pPr>
            <a:r>
              <a:t/>
            </a:r>
            <a:endParaRPr sz="2000"/>
          </a:p>
          <a:p>
            <a:pPr indent="0" lvl="0" marL="0" rtl="0" algn="l">
              <a:spcBef>
                <a:spcPts val="2000"/>
              </a:spcBef>
              <a:spcAft>
                <a:spcPts val="0"/>
              </a:spcAft>
              <a:buSzPts val="2000"/>
              <a:buNone/>
            </a:pPr>
            <a:r>
              <a:rPr lang="en-US" sz="2000"/>
              <a:t>Create test cases for this function. Implement this function in the programming language of your choice. Next, test your function using your generated test cases. If any bugs are found, then fix them and run your test cases again.</a:t>
            </a:r>
            <a:endParaRPr/>
          </a:p>
        </p:txBody>
      </p:sp>
      <p:sp>
        <p:nvSpPr>
          <p:cNvPr id="500" name="Google Shape;500;p4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01" name="Google Shape;501;p40"/>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14.3: Sudoku</a:t>
            </a:r>
            <a:endParaRPr/>
          </a:p>
        </p:txBody>
      </p:sp>
      <p:sp>
        <p:nvSpPr>
          <p:cNvPr id="502" name="Google Shape;502;p40"/>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503" name="Google Shape;503;p40"/>
          <p:cNvPicPr preferRelativeResize="0"/>
          <p:nvPr/>
        </p:nvPicPr>
        <p:blipFill>
          <a:blip r:embed="rId3">
            <a:alphaModFix/>
          </a:blip>
          <a:stretch>
            <a:fillRect/>
          </a:stretch>
        </p:blipFill>
        <p:spPr>
          <a:xfrm>
            <a:off x="3109938" y="3871975"/>
            <a:ext cx="2314525" cy="1009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1"/>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For each of the following cases: consider this Sudoku board:</a:t>
            </a:r>
            <a:endParaRPr/>
          </a:p>
        </p:txBody>
      </p:sp>
      <p:sp>
        <p:nvSpPr>
          <p:cNvPr id="509" name="Google Shape;509;p41"/>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10" name="Google Shape;510;p41"/>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14.3: Solution</a:t>
            </a:r>
            <a:endParaRPr/>
          </a:p>
        </p:txBody>
      </p:sp>
      <p:sp>
        <p:nvSpPr>
          <p:cNvPr id="511" name="Google Shape;511;p41"/>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512" name="Google Shape;512;p41"/>
          <p:cNvSpPr/>
          <p:nvPr/>
        </p:nvSpPr>
        <p:spPr>
          <a:xfrm>
            <a:off x="7398531" y="1070642"/>
            <a:ext cx="1524000" cy="1754326"/>
          </a:xfrm>
          <a:prstGeom prst="rect">
            <a:avLst/>
          </a:prstGeom>
          <a:solidFill>
            <a:schemeClr val="dk1"/>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onsolas"/>
                <a:ea typeface="Consolas"/>
                <a:cs typeface="Consolas"/>
                <a:sym typeface="Consolas"/>
              </a:rPr>
              <a:t>   A B C D E F G H I</a:t>
            </a:r>
            <a:endParaRPr/>
          </a:p>
          <a:p>
            <a:pPr indent="0" lvl="0" marL="0" marR="0" rtl="0" algn="l">
              <a:spcBef>
                <a:spcPts val="0"/>
              </a:spcBef>
              <a:spcAft>
                <a:spcPts val="0"/>
              </a:spcAft>
              <a:buNone/>
            </a:pPr>
            <a:r>
              <a:rPr lang="en-US" sz="900">
                <a:solidFill>
                  <a:schemeClr val="lt1"/>
                </a:solidFill>
                <a:latin typeface="Consolas"/>
                <a:ea typeface="Consolas"/>
                <a:cs typeface="Consolas"/>
                <a:sym typeface="Consolas"/>
              </a:rPr>
              <a:t>1       |     |  3 1</a:t>
            </a:r>
            <a:endParaRPr/>
          </a:p>
          <a:p>
            <a:pPr indent="0" lvl="0" marL="0" marR="0" rtl="0" algn="l">
              <a:spcBef>
                <a:spcPts val="0"/>
              </a:spcBef>
              <a:spcAft>
                <a:spcPts val="0"/>
              </a:spcAft>
              <a:buNone/>
            </a:pPr>
            <a:r>
              <a:rPr lang="en-US" sz="900">
                <a:solidFill>
                  <a:schemeClr val="lt1"/>
                </a:solidFill>
                <a:latin typeface="Consolas"/>
                <a:ea typeface="Consolas"/>
                <a:cs typeface="Consolas"/>
                <a:sym typeface="Consolas"/>
              </a:rPr>
              <a:t>2    1  |     |</a:t>
            </a:r>
            <a:endParaRPr/>
          </a:p>
          <a:p>
            <a:pPr indent="0" lvl="0" marL="0" marR="0" rtl="0" algn="l">
              <a:spcBef>
                <a:spcPts val="0"/>
              </a:spcBef>
              <a:spcAft>
                <a:spcPts val="0"/>
              </a:spcAft>
              <a:buNone/>
            </a:pPr>
            <a:r>
              <a:rPr lang="en-US" sz="900">
                <a:solidFill>
                  <a:schemeClr val="lt1"/>
                </a:solidFill>
                <a:latin typeface="Consolas"/>
                <a:ea typeface="Consolas"/>
                <a:cs typeface="Consolas"/>
                <a:sym typeface="Consolas"/>
              </a:rPr>
              <a:t>3      4|     |</a:t>
            </a:r>
            <a:endParaRPr/>
          </a:p>
          <a:p>
            <a:pPr indent="0" lvl="0" marL="0" marR="0" rtl="0" algn="l">
              <a:spcBef>
                <a:spcPts val="0"/>
              </a:spcBef>
              <a:spcAft>
                <a:spcPts val="0"/>
              </a:spcAft>
              <a:buNone/>
            </a:pPr>
            <a:r>
              <a:rPr lang="en-US" sz="900">
                <a:solidFill>
                  <a:schemeClr val="lt1"/>
                </a:solidFill>
                <a:latin typeface="Consolas"/>
                <a:ea typeface="Consolas"/>
                <a:cs typeface="Consolas"/>
                <a:sym typeface="Consolas"/>
              </a:rPr>
              <a:t>   -----+-----+-----</a:t>
            </a:r>
            <a:endParaRPr/>
          </a:p>
          <a:p>
            <a:pPr indent="0" lvl="0" marL="0" marR="0" rtl="0" algn="l">
              <a:spcBef>
                <a:spcPts val="0"/>
              </a:spcBef>
              <a:spcAft>
                <a:spcPts val="0"/>
              </a:spcAft>
              <a:buNone/>
            </a:pPr>
            <a:r>
              <a:rPr lang="en-US" sz="900">
                <a:solidFill>
                  <a:schemeClr val="lt1"/>
                </a:solidFill>
                <a:latin typeface="Consolas"/>
                <a:ea typeface="Consolas"/>
                <a:cs typeface="Consolas"/>
                <a:sym typeface="Consolas"/>
              </a:rPr>
              <a:t>4  2    |1    |</a:t>
            </a:r>
            <a:endParaRPr/>
          </a:p>
          <a:p>
            <a:pPr indent="0" lvl="0" marL="0" marR="0" rtl="0" algn="l">
              <a:spcBef>
                <a:spcPts val="0"/>
              </a:spcBef>
              <a:spcAft>
                <a:spcPts val="0"/>
              </a:spcAft>
              <a:buNone/>
            </a:pPr>
            <a:r>
              <a:rPr lang="en-US" sz="900">
                <a:solidFill>
                  <a:schemeClr val="lt1"/>
                </a:solidFill>
                <a:latin typeface="Consolas"/>
                <a:ea typeface="Consolas"/>
                <a:cs typeface="Consolas"/>
                <a:sym typeface="Consolas"/>
              </a:rPr>
              <a:t>5  1    |     |4</a:t>
            </a:r>
            <a:endParaRPr/>
          </a:p>
          <a:p>
            <a:pPr indent="0" lvl="0" marL="0" marR="0" rtl="0" algn="l">
              <a:spcBef>
                <a:spcPts val="0"/>
              </a:spcBef>
              <a:spcAft>
                <a:spcPts val="0"/>
              </a:spcAft>
              <a:buNone/>
            </a:pPr>
            <a:r>
              <a:rPr lang="en-US" sz="900">
                <a:solidFill>
                  <a:schemeClr val="lt1"/>
                </a:solidFill>
                <a:latin typeface="Consolas"/>
                <a:ea typeface="Consolas"/>
                <a:cs typeface="Consolas"/>
                <a:sym typeface="Consolas"/>
              </a:rPr>
              <a:t>6       |     |1</a:t>
            </a:r>
            <a:endParaRPr/>
          </a:p>
          <a:p>
            <a:pPr indent="0" lvl="0" marL="0" marR="0" rtl="0" algn="l">
              <a:spcBef>
                <a:spcPts val="0"/>
              </a:spcBef>
              <a:spcAft>
                <a:spcPts val="0"/>
              </a:spcAft>
              <a:buNone/>
            </a:pPr>
            <a:r>
              <a:rPr lang="en-US" sz="900">
                <a:solidFill>
                  <a:schemeClr val="lt1"/>
                </a:solidFill>
                <a:latin typeface="Consolas"/>
                <a:ea typeface="Consolas"/>
                <a:cs typeface="Consolas"/>
                <a:sym typeface="Consolas"/>
              </a:rPr>
              <a:t>   -----+-----+-----</a:t>
            </a:r>
            <a:endParaRPr/>
          </a:p>
          <a:p>
            <a:pPr indent="0" lvl="0" marL="0" marR="0" rtl="0" algn="l">
              <a:spcBef>
                <a:spcPts val="0"/>
              </a:spcBef>
              <a:spcAft>
                <a:spcPts val="0"/>
              </a:spcAft>
              <a:buNone/>
            </a:pPr>
            <a:r>
              <a:rPr lang="en-US" sz="900">
                <a:solidFill>
                  <a:schemeClr val="lt1"/>
                </a:solidFill>
                <a:latin typeface="Consolas"/>
                <a:ea typeface="Consolas"/>
                <a:cs typeface="Consolas"/>
                <a:sym typeface="Consolas"/>
              </a:rPr>
              <a:t>7       |     |    3</a:t>
            </a:r>
            <a:endParaRPr/>
          </a:p>
          <a:p>
            <a:pPr indent="0" lvl="0" marL="0" marR="0" rtl="0" algn="l">
              <a:spcBef>
                <a:spcPts val="0"/>
              </a:spcBef>
              <a:spcAft>
                <a:spcPts val="0"/>
              </a:spcAft>
              <a:buNone/>
            </a:pPr>
            <a:r>
              <a:rPr lang="en-US" sz="900">
                <a:solidFill>
                  <a:schemeClr val="lt1"/>
                </a:solidFill>
                <a:latin typeface="Consolas"/>
                <a:ea typeface="Consolas"/>
                <a:cs typeface="Consolas"/>
                <a:sym typeface="Consolas"/>
              </a:rPr>
              <a:t>8       |     |</a:t>
            </a:r>
            <a:endParaRPr/>
          </a:p>
          <a:p>
            <a:pPr indent="0" lvl="0" marL="0" marR="0" rtl="0" algn="l">
              <a:spcBef>
                <a:spcPts val="0"/>
              </a:spcBef>
              <a:spcAft>
                <a:spcPts val="0"/>
              </a:spcAft>
              <a:buNone/>
            </a:pPr>
            <a:r>
              <a:rPr lang="en-US" sz="900">
                <a:solidFill>
                  <a:schemeClr val="lt1"/>
                </a:solidFill>
                <a:latin typeface="Consolas"/>
                <a:ea typeface="Consolas"/>
                <a:cs typeface="Consolas"/>
                <a:sym typeface="Consolas"/>
              </a:rPr>
              <a:t>9       |     |</a:t>
            </a:r>
            <a:endParaRPr/>
          </a:p>
        </p:txBody>
      </p:sp>
      <p:graphicFrame>
        <p:nvGraphicFramePr>
          <p:cNvPr id="513" name="Google Shape;513;p41"/>
          <p:cNvGraphicFramePr/>
          <p:nvPr/>
        </p:nvGraphicFramePr>
        <p:xfrm>
          <a:off x="304800" y="2842443"/>
          <a:ext cx="3000000" cy="3000000"/>
        </p:xfrm>
        <a:graphic>
          <a:graphicData uri="http://schemas.openxmlformats.org/drawingml/2006/table">
            <a:tbl>
              <a:tblPr bandRow="1" firstRow="1">
                <a:noFill/>
                <a:tableStyleId>{D45D1BB8-E3A8-4288-91CA-A214A10B6002}</a:tableStyleId>
              </a:tblPr>
              <a:tblGrid>
                <a:gridCol w="1685950"/>
                <a:gridCol w="1685950"/>
                <a:gridCol w="1685950"/>
                <a:gridCol w="3331275"/>
              </a:tblGrid>
              <a:tr h="114300">
                <a:tc>
                  <a:txBody>
                    <a:bodyPr/>
                    <a:lstStyle/>
                    <a:p>
                      <a:pPr indent="0" lvl="0" marL="0" marR="0" rtl="0" algn="l">
                        <a:lnSpc>
                          <a:spcPct val="107000"/>
                        </a:lnSpc>
                        <a:spcBef>
                          <a:spcPts val="0"/>
                        </a:spcBef>
                        <a:spcAft>
                          <a:spcPts val="0"/>
                        </a:spcAft>
                        <a:buNone/>
                      </a:pPr>
                      <a:r>
                        <a:rPr lang="en-US" sz="900"/>
                        <a:t>Name</a:t>
                      </a:r>
                      <a:endParaRPr b="1" sz="900">
                        <a:solidFill>
                          <a:srgbClr val="1D4D81"/>
                        </a:solidFill>
                        <a:latin typeface="Calibri"/>
                        <a:ea typeface="Calibri"/>
                        <a:cs typeface="Calibri"/>
                        <a:sym typeface="Calibri"/>
                      </a:endParaRPr>
                    </a:p>
                  </a:txBody>
                  <a:tcPr marT="45725" marB="45725" marR="45725" marL="45725" anchor="ctr"/>
                </a:tc>
                <a:tc>
                  <a:txBody>
                    <a:bodyPr/>
                    <a:lstStyle/>
                    <a:p>
                      <a:pPr indent="0" lvl="0" marL="0" marR="0" rtl="0" algn="l">
                        <a:lnSpc>
                          <a:spcPct val="107000"/>
                        </a:lnSpc>
                        <a:spcBef>
                          <a:spcPts val="0"/>
                        </a:spcBef>
                        <a:spcAft>
                          <a:spcPts val="0"/>
                        </a:spcAft>
                        <a:buNone/>
                      </a:pPr>
                      <a:r>
                        <a:rPr lang="en-US" sz="900"/>
                        <a:t>Inputs</a:t>
                      </a:r>
                      <a:endParaRPr b="1" sz="9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900"/>
                        <a:t>Outputs</a:t>
                      </a:r>
                      <a:endParaRPr b="1" sz="900">
                        <a:solidFill>
                          <a:srgbClr val="1D4D81"/>
                        </a:solidFill>
                        <a:latin typeface="Calibri"/>
                        <a:ea typeface="Calibri"/>
                        <a:cs typeface="Calibri"/>
                        <a:sym typeface="Calibri"/>
                      </a:endParaRPr>
                    </a:p>
                  </a:txBody>
                  <a:tcPr marT="45725" marB="45725" marR="45725" marL="45725"/>
                </a:tc>
                <a:tc>
                  <a:txBody>
                    <a:bodyPr/>
                    <a:lstStyle/>
                    <a:p>
                      <a:pPr indent="0" lvl="0" marL="0" marR="0" rtl="0" algn="l">
                        <a:lnSpc>
                          <a:spcPct val="107000"/>
                        </a:lnSpc>
                        <a:spcBef>
                          <a:spcPts val="0"/>
                        </a:spcBef>
                        <a:spcAft>
                          <a:spcPts val="0"/>
                        </a:spcAft>
                        <a:buNone/>
                      </a:pPr>
                      <a:r>
                        <a:rPr lang="en-US" sz="900"/>
                        <a:t>Rationale</a:t>
                      </a:r>
                      <a:endParaRPr b="1" sz="900">
                        <a:solidFill>
                          <a:srgbClr val="1D4D81"/>
                        </a:solidFill>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Number</a:t>
                      </a:r>
                      <a:r>
                        <a:rPr lang="en-US" sz="900">
                          <a:latin typeface="Calibri"/>
                          <a:ea typeface="Calibri"/>
                          <a:cs typeface="Calibri"/>
                          <a:sym typeface="Calibri"/>
                        </a:rPr>
                        <a:t> not present</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9, A1</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True</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The number 9 is not</a:t>
                      </a:r>
                      <a:r>
                        <a:rPr lang="en-US" sz="900">
                          <a:latin typeface="Calibri"/>
                          <a:ea typeface="Calibri"/>
                          <a:cs typeface="Calibri"/>
                          <a:sym typeface="Calibri"/>
                        </a:rPr>
                        <a:t> on the board</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All three</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 A1</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False</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 is on the row, column, and inside square.</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Column taken</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2, A1</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False</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2 is on the</a:t>
                      </a:r>
                      <a:r>
                        <a:rPr lang="en-US" sz="900">
                          <a:latin typeface="Calibri"/>
                          <a:ea typeface="Calibri"/>
                          <a:cs typeface="Calibri"/>
                          <a:sym typeface="Calibri"/>
                        </a:rPr>
                        <a:t> 1</a:t>
                      </a:r>
                      <a:r>
                        <a:rPr baseline="30000" lang="en-US" sz="900">
                          <a:latin typeface="Calibri"/>
                          <a:ea typeface="Calibri"/>
                          <a:cs typeface="Calibri"/>
                          <a:sym typeface="Calibri"/>
                        </a:rPr>
                        <a:t>st</a:t>
                      </a:r>
                      <a:r>
                        <a:rPr lang="en-US" sz="900">
                          <a:latin typeface="Calibri"/>
                          <a:ea typeface="Calibri"/>
                          <a:cs typeface="Calibri"/>
                          <a:sym typeface="Calibri"/>
                        </a:rPr>
                        <a:t> column</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Row taken</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3, A1</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False</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3 is in the 1</a:t>
                      </a:r>
                      <a:r>
                        <a:rPr baseline="30000" lang="en-US" sz="900">
                          <a:latin typeface="Calibri"/>
                          <a:ea typeface="Calibri"/>
                          <a:cs typeface="Calibri"/>
                          <a:sym typeface="Calibri"/>
                        </a:rPr>
                        <a:t>st</a:t>
                      </a:r>
                      <a:r>
                        <a:rPr lang="en-US" sz="900">
                          <a:latin typeface="Calibri"/>
                          <a:ea typeface="Calibri"/>
                          <a:cs typeface="Calibri"/>
                          <a:sym typeface="Calibri"/>
                        </a:rPr>
                        <a:t> row</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Square taken</a:t>
                      </a:r>
                      <a:endParaRPr sz="900">
                        <a:latin typeface="Calibri"/>
                        <a:ea typeface="Calibri"/>
                        <a:cs typeface="Calibri"/>
                        <a:sym typeface="Calibri"/>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4, A1</a:t>
                      </a:r>
                      <a:endParaRPr sz="900">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False</a:t>
                      </a:r>
                      <a:endParaRPr sz="900">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4 is in</a:t>
                      </a:r>
                      <a:r>
                        <a:rPr lang="en-US" sz="900">
                          <a:latin typeface="Calibri"/>
                          <a:ea typeface="Calibri"/>
                          <a:cs typeface="Calibri"/>
                          <a:sym typeface="Calibri"/>
                        </a:rPr>
                        <a:t> the first inside square</a:t>
                      </a:r>
                      <a:endParaRPr sz="900">
                        <a:latin typeface="Calibri"/>
                        <a:ea typeface="Calibri"/>
                        <a:cs typeface="Calibri"/>
                        <a:sym typeface="Calibri"/>
                      </a:endParaRPr>
                    </a:p>
                  </a:txBody>
                  <a:tcPr marT="45725" marB="45725" marR="45725" marL="45725">
                    <a:lnB cap="flat" cmpd="sng" w="12700">
                      <a:solidFill>
                        <a:schemeClr val="dk1"/>
                      </a:solidFill>
                      <a:prstDash val="solid"/>
                      <a:round/>
                      <a:headEnd len="sm" w="sm" type="none"/>
                      <a:tailEnd len="sm" w="sm" type="none"/>
                    </a:lnB>
                  </a:tcPr>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All three in different square</a:t>
                      </a:r>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 I4</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False</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 is on</a:t>
                      </a:r>
                      <a:r>
                        <a:rPr lang="en-US" sz="900">
                          <a:latin typeface="Calibri"/>
                          <a:ea typeface="Calibri"/>
                          <a:cs typeface="Calibri"/>
                          <a:sym typeface="Calibri"/>
                        </a:rPr>
                        <a:t> the row, column, and inside square</a:t>
                      </a:r>
                      <a:endParaRPr sz="900">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r>
              <a:tr h="2535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Column taken</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2, I4</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False</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2 is on the</a:t>
                      </a:r>
                      <a:r>
                        <a:rPr lang="en-US" sz="900">
                          <a:latin typeface="Calibri"/>
                          <a:ea typeface="Calibri"/>
                          <a:cs typeface="Calibri"/>
                          <a:sym typeface="Calibri"/>
                        </a:rPr>
                        <a:t> 4</a:t>
                      </a:r>
                      <a:r>
                        <a:rPr baseline="30000" lang="en-US" sz="900">
                          <a:latin typeface="Calibri"/>
                          <a:ea typeface="Calibri"/>
                          <a:cs typeface="Calibri"/>
                          <a:sym typeface="Calibri"/>
                        </a:rPr>
                        <a:t>th</a:t>
                      </a:r>
                      <a:r>
                        <a:rPr lang="en-US" sz="900">
                          <a:latin typeface="Calibri"/>
                          <a:ea typeface="Calibri"/>
                          <a:cs typeface="Calibri"/>
                          <a:sym typeface="Calibri"/>
                        </a:rPr>
                        <a:t> row</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Row taken</a:t>
                      </a:r>
                      <a:endParaRPr sz="900">
                        <a:latin typeface="Calibri"/>
                        <a:ea typeface="Calibri"/>
                        <a:cs typeface="Calibri"/>
                        <a:sym typeface="Calibri"/>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3, I4</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False</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3 is in the 9</a:t>
                      </a:r>
                      <a:r>
                        <a:rPr baseline="30000" lang="en-US" sz="900">
                          <a:latin typeface="Calibri"/>
                          <a:ea typeface="Calibri"/>
                          <a:cs typeface="Calibri"/>
                          <a:sym typeface="Calibri"/>
                        </a:rPr>
                        <a:t>th</a:t>
                      </a:r>
                      <a:r>
                        <a:rPr lang="en-US" sz="900">
                          <a:latin typeface="Calibri"/>
                          <a:ea typeface="Calibri"/>
                          <a:cs typeface="Calibri"/>
                          <a:sym typeface="Calibri"/>
                        </a:rPr>
                        <a:t> column</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Number not present</a:t>
                      </a:r>
                      <a:endParaRPr/>
                    </a:p>
                  </a:txBody>
                  <a:tcPr marT="45725" marB="45725" marR="45725" marL="45725" anchor="ctr">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5, I4</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True</a:t>
                      </a:r>
                      <a:endParaRPr/>
                    </a:p>
                  </a:txBody>
                  <a:tcPr marT="45725" marB="45725" marR="45725" marL="45725">
                    <a:lnB cap="flat" cmpd="sng" w="12700">
                      <a:solidFill>
                        <a:schemeClr val="dk1"/>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The number 5 is not on the board</a:t>
                      </a:r>
                      <a:endParaRPr/>
                    </a:p>
                  </a:txBody>
                  <a:tcPr marT="45725" marB="45725" marR="45725" marL="45725">
                    <a:lnB cap="flat" cmpd="sng" w="12700">
                      <a:solidFill>
                        <a:schemeClr val="dk1"/>
                      </a:solidFill>
                      <a:prstDash val="solid"/>
                      <a:round/>
                      <a:headEnd len="sm" w="sm" type="none"/>
                      <a:tailEnd len="sm" w="sm" type="none"/>
                    </a:lnB>
                  </a:tcPr>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Invalid number 0</a:t>
                      </a:r>
                      <a:endParaRPr/>
                    </a:p>
                  </a:txBody>
                  <a:tcPr marT="45725" marB="45725" marR="45725" marL="45725" anchor="ctr">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0, A1</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ERROR</a:t>
                      </a:r>
                      <a:endParaRPr/>
                    </a:p>
                  </a:txBody>
                  <a:tcPr marT="45725" marB="45725" marR="45725" marL="45725">
                    <a:lnT cap="flat" cmpd="sng" w="12700">
                      <a:solidFill>
                        <a:schemeClr val="dk1"/>
                      </a:solidFill>
                      <a:prstDash val="solid"/>
                      <a:round/>
                      <a:headEnd len="sm" w="sm" type="none"/>
                      <a:tailEnd len="sm" w="sm" type="none"/>
                    </a:lnT>
                  </a:tcP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The input 0</a:t>
                      </a:r>
                      <a:r>
                        <a:rPr lang="en-US" sz="900">
                          <a:latin typeface="Calibri"/>
                          <a:ea typeface="Calibri"/>
                          <a:cs typeface="Calibri"/>
                          <a:sym typeface="Calibri"/>
                        </a:rPr>
                        <a:t> is not legal</a:t>
                      </a:r>
                      <a:endParaRPr sz="900">
                        <a:latin typeface="Calibri"/>
                        <a:ea typeface="Calibri"/>
                        <a:cs typeface="Calibri"/>
                        <a:sym typeface="Calibri"/>
                      </a:endParaRPr>
                    </a:p>
                  </a:txBody>
                  <a:tcPr marT="45725" marB="45725" marR="45725" marL="45725">
                    <a:lnT cap="flat" cmpd="sng" w="12700">
                      <a:solidFill>
                        <a:schemeClr val="dk1"/>
                      </a:solidFill>
                      <a:prstDash val="solid"/>
                      <a:round/>
                      <a:headEnd len="sm" w="sm" type="none"/>
                      <a:tailEnd len="sm" w="sm" type="none"/>
                    </a:lnT>
                  </a:tcPr>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Invalid number 10</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10, A1</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ERROR</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The input 10 is</a:t>
                      </a:r>
                      <a:r>
                        <a:rPr lang="en-US" sz="900">
                          <a:latin typeface="Calibri"/>
                          <a:ea typeface="Calibri"/>
                          <a:cs typeface="Calibri"/>
                          <a:sym typeface="Calibri"/>
                        </a:rPr>
                        <a:t> not legal</a:t>
                      </a:r>
                      <a:endParaRPr sz="900">
                        <a:latin typeface="Calibri"/>
                        <a:ea typeface="Calibri"/>
                        <a:cs typeface="Calibri"/>
                        <a:sym typeface="Calibri"/>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Invalid Row 10</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8, A10</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ERROR</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There is no 10</a:t>
                      </a:r>
                      <a:r>
                        <a:rPr baseline="30000" lang="en-US" sz="900">
                          <a:latin typeface="Calibri"/>
                          <a:ea typeface="Calibri"/>
                          <a:cs typeface="Calibri"/>
                          <a:sym typeface="Calibri"/>
                        </a:rPr>
                        <a:t>th</a:t>
                      </a:r>
                      <a:r>
                        <a:rPr lang="en-US" sz="900">
                          <a:latin typeface="Calibri"/>
                          <a:ea typeface="Calibri"/>
                          <a:cs typeface="Calibri"/>
                          <a:sym typeface="Calibri"/>
                        </a:rPr>
                        <a:t> row</a:t>
                      </a:r>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Invalid Row 0</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8,</a:t>
                      </a:r>
                      <a:r>
                        <a:rPr lang="en-US" sz="900">
                          <a:latin typeface="Calibri"/>
                          <a:ea typeface="Calibri"/>
                          <a:cs typeface="Calibri"/>
                          <a:sym typeface="Calibri"/>
                        </a:rPr>
                        <a:t> A0</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ERROR</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There is no 0</a:t>
                      </a:r>
                      <a:r>
                        <a:rPr baseline="30000" lang="en-US" sz="900">
                          <a:latin typeface="Calibri"/>
                          <a:ea typeface="Calibri"/>
                          <a:cs typeface="Calibri"/>
                          <a:sym typeface="Calibri"/>
                        </a:rPr>
                        <a:t>th</a:t>
                      </a:r>
                      <a:r>
                        <a:rPr lang="en-US" sz="900">
                          <a:latin typeface="Calibri"/>
                          <a:ea typeface="Calibri"/>
                          <a:cs typeface="Calibri"/>
                          <a:sym typeface="Calibri"/>
                        </a:rPr>
                        <a:t> row</a:t>
                      </a:r>
                      <a:endParaRPr/>
                    </a:p>
                  </a:txBody>
                  <a:tcPr marT="45725" marB="45725" marR="45725" marL="45725"/>
                </a:tc>
              </a:tr>
              <a:tr h="114300">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Invalid Column 10</a:t>
                      </a:r>
                      <a:endParaRPr/>
                    </a:p>
                  </a:txBody>
                  <a:tcPr marT="45725" marB="45725" marR="45725" marL="45725" anchor="ctr"/>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9,</a:t>
                      </a:r>
                      <a:r>
                        <a:rPr lang="en-US" sz="900">
                          <a:latin typeface="Calibri"/>
                          <a:ea typeface="Calibri"/>
                          <a:cs typeface="Calibri"/>
                          <a:sym typeface="Calibri"/>
                        </a:rPr>
                        <a:t> J1</a:t>
                      </a:r>
                      <a:endParaRPr sz="900">
                        <a:latin typeface="Calibri"/>
                        <a:ea typeface="Calibri"/>
                        <a:cs typeface="Calibri"/>
                        <a:sym typeface="Calibri"/>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ERROR</a:t>
                      </a:r>
                      <a:endParaRPr/>
                    </a:p>
                  </a:txBody>
                  <a:tcPr marT="45725" marB="45725" marR="45725" marL="45725"/>
                </a:tc>
                <a:tc>
                  <a:txBody>
                    <a:bodyPr/>
                    <a:lstStyle/>
                    <a:p>
                      <a:pPr indent="0" lvl="0" marL="0" marR="0" rtl="0" algn="just">
                        <a:lnSpc>
                          <a:spcPct val="107000"/>
                        </a:lnSpc>
                        <a:spcBef>
                          <a:spcPts val="0"/>
                        </a:spcBef>
                        <a:spcAft>
                          <a:spcPts val="0"/>
                        </a:spcAft>
                        <a:buNone/>
                      </a:pPr>
                      <a:r>
                        <a:rPr lang="en-US" sz="900">
                          <a:latin typeface="Calibri"/>
                          <a:ea typeface="Calibri"/>
                          <a:cs typeface="Calibri"/>
                          <a:sym typeface="Calibri"/>
                        </a:rPr>
                        <a:t>There is no J</a:t>
                      </a:r>
                      <a:r>
                        <a:rPr baseline="30000" lang="en-US" sz="900">
                          <a:latin typeface="Calibri"/>
                          <a:ea typeface="Calibri"/>
                          <a:cs typeface="Calibri"/>
                          <a:sym typeface="Calibri"/>
                        </a:rPr>
                        <a:t>th</a:t>
                      </a:r>
                      <a:r>
                        <a:rPr lang="en-US" sz="900">
                          <a:latin typeface="Calibri"/>
                          <a:ea typeface="Calibri"/>
                          <a:cs typeface="Calibri"/>
                          <a:sym typeface="Calibri"/>
                        </a:rPr>
                        <a:t> column</a:t>
                      </a:r>
                      <a:endParaRPr/>
                    </a:p>
                  </a:txBody>
                  <a:tcPr marT="45725" marB="45725" marR="45725" marL="457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1"/>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Content</a:t>
            </a:r>
            <a:endParaRPr/>
          </a:p>
        </p:txBody>
      </p:sp>
      <p:sp>
        <p:nvSpPr>
          <p:cNvPr id="111" name="Google Shape;111;p11">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Test Cases</a:t>
            </a:r>
            <a:endParaRPr/>
          </a:p>
        </p:txBody>
      </p:sp>
      <p:sp>
        <p:nvSpPr>
          <p:cNvPr id="112" name="Google Shape;112;p11">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Definitions of Quality</a:t>
            </a:r>
            <a:endParaRPr/>
          </a:p>
        </p:txBody>
      </p:sp>
      <p:sp>
        <p:nvSpPr>
          <p:cNvPr id="113" name="Google Shape;113;p11">
            <a:hlinkClick action="ppaction://hlinksldjump" r:id="rId5"/>
          </p:cNvPr>
          <p:cNvSpPr/>
          <p:nvPr/>
        </p:nvSpPr>
        <p:spPr>
          <a:xfrm>
            <a:off x="5791200" y="1153064"/>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Quality</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Meta-Metrics</a:t>
            </a:r>
            <a:endParaRPr/>
          </a:p>
        </p:txBody>
      </p:sp>
      <p:sp>
        <p:nvSpPr>
          <p:cNvPr id="114" name="Google Shape;114;p11">
            <a:hlinkClick action="ppaction://hlinksldjump" r:id="rId6"/>
          </p:cNvPr>
          <p:cNvSpPr/>
          <p:nvPr/>
        </p:nvSpPr>
        <p:spPr>
          <a:xfrm>
            <a:off x="1524000" y="2360762"/>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Meta-Metric:</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Validity</a:t>
            </a:r>
            <a:endParaRPr/>
          </a:p>
        </p:txBody>
      </p:sp>
      <p:sp>
        <p:nvSpPr>
          <p:cNvPr id="115" name="Google Shape;115;p11">
            <a:hlinkClick action="ppaction://hlinksldjump" r:id="rId7"/>
          </p:cNvPr>
          <p:cNvSpPr/>
          <p:nvPr/>
        </p:nvSpPr>
        <p:spPr>
          <a:xfrm>
            <a:off x="3657600" y="2362200"/>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Meta-Metric:</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Reliability</a:t>
            </a:r>
            <a:endParaRPr/>
          </a:p>
        </p:txBody>
      </p:sp>
      <p:sp>
        <p:nvSpPr>
          <p:cNvPr id="116" name="Google Shape;116;p11">
            <a:hlinkClick action="ppaction://hlinksldjump" r:id="rId8"/>
          </p:cNvPr>
          <p:cNvSpPr/>
          <p:nvPr/>
        </p:nvSpPr>
        <p:spPr>
          <a:xfrm>
            <a:off x="5791200" y="2370826"/>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Meta-Metric:</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Efficiency</a:t>
            </a:r>
            <a:endParaRPr/>
          </a:p>
        </p:txBody>
      </p:sp>
      <p:sp>
        <p:nvSpPr>
          <p:cNvPr id="117" name="Google Shape;117;p11">
            <a:hlinkClick action="ppaction://hlinksldjump" r:id="rId9"/>
          </p:cNvPr>
          <p:cNvSpPr/>
          <p:nvPr/>
        </p:nvSpPr>
        <p:spPr>
          <a:xfrm>
            <a:off x="1524000" y="358715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Techniques</a:t>
            </a:r>
            <a:endParaRPr/>
          </a:p>
        </p:txBody>
      </p:sp>
      <p:sp>
        <p:nvSpPr>
          <p:cNvPr id="118" name="Google Shape;118;p11">
            <a:hlinkClick action="ppaction://hlinksldjump" r:id="rId10"/>
          </p:cNvPr>
          <p:cNvSpPr/>
          <p:nvPr/>
        </p:nvSpPr>
        <p:spPr>
          <a:xfrm>
            <a:off x="3657600" y="3588588"/>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Techniques:</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Requirements</a:t>
            </a:r>
            <a:endParaRPr/>
          </a:p>
        </p:txBody>
      </p:sp>
      <p:sp>
        <p:nvSpPr>
          <p:cNvPr id="119" name="Google Shape;119;p11">
            <a:hlinkClick action="ppaction://hlinksldjump" r:id="rId11"/>
          </p:cNvPr>
          <p:cNvSpPr/>
          <p:nvPr/>
        </p:nvSpPr>
        <p:spPr>
          <a:xfrm>
            <a:off x="5791200" y="3597214"/>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Techniques:</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Scenarios</a:t>
            </a:r>
            <a:endParaRPr/>
          </a:p>
        </p:txBody>
      </p:sp>
      <p:sp>
        <p:nvSpPr>
          <p:cNvPr id="120" name="Google Shape;120;p11">
            <a:hlinkClick action="ppaction://hlinksldjump" r:id="rId12"/>
          </p:cNvPr>
          <p:cNvSpPr/>
          <p:nvPr/>
        </p:nvSpPr>
        <p:spPr>
          <a:xfrm>
            <a:off x="1524000" y="4800600"/>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Techniques:</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Errors</a:t>
            </a:r>
            <a:endParaRPr/>
          </a:p>
        </p:txBody>
      </p:sp>
      <p:sp>
        <p:nvSpPr>
          <p:cNvPr id="121" name="Google Shape;121;p11">
            <a:hlinkClick action="ppaction://hlinksldjump" r:id="rId13"/>
          </p:cNvPr>
          <p:cNvSpPr/>
          <p:nvPr/>
        </p:nvSpPr>
        <p:spPr>
          <a:xfrm>
            <a:off x="3657600" y="4800600"/>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Techniques:</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Boundaries</a:t>
            </a:r>
            <a:endParaRPr/>
          </a:p>
        </p:txBody>
      </p:sp>
      <p:sp>
        <p:nvSpPr>
          <p:cNvPr id="122" name="Google Shape;122;p11">
            <a:hlinkClick action="ppaction://hlinksldjump" r:id="rId14"/>
          </p:cNvPr>
          <p:cNvSpPr/>
          <p:nvPr/>
        </p:nvSpPr>
        <p:spPr>
          <a:xfrm>
            <a:off x="5791200" y="48006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Documenting </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Test Cases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ph idx="1" type="body"/>
          </p:nvPr>
        </p:nvSpPr>
        <p:spPr>
          <a:xfrm>
            <a:off x="304800" y="1143000"/>
            <a:ext cx="85344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A test case is a set of actions used to verify a product, feature, or module behaves as expected</a:t>
            </a:r>
            <a:endParaRPr/>
          </a:p>
        </p:txBody>
      </p:sp>
      <p:sp>
        <p:nvSpPr>
          <p:cNvPr id="128" name="Google Shape;128;p12"/>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Test Case</a:t>
            </a:r>
            <a:endParaRPr/>
          </a:p>
        </p:txBody>
      </p:sp>
      <p:sp>
        <p:nvSpPr>
          <p:cNvPr id="129" name="Google Shape;129;p12"/>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30" name="Google Shape;130;p12"/>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131" name="Google Shape;131;p12"/>
          <p:cNvGraphicFramePr/>
          <p:nvPr/>
        </p:nvGraphicFramePr>
        <p:xfrm>
          <a:off x="1447800" y="2133600"/>
          <a:ext cx="3000000" cy="3000000"/>
        </p:xfrm>
        <a:graphic>
          <a:graphicData uri="http://schemas.openxmlformats.org/drawingml/2006/table">
            <a:tbl>
              <a:tblPr bandRow="1" firstCol="1">
                <a:noFill/>
                <a:tableStyleId>{1A29B530-5362-415C-AB8B-F024F4C86D02}</a:tableStyleId>
              </a:tblPr>
              <a:tblGrid>
                <a:gridCol w="1295400"/>
                <a:gridCol w="4953000"/>
              </a:tblGrid>
              <a:tr h="260025">
                <a:tc>
                  <a:txBody>
                    <a:bodyPr/>
                    <a:lstStyle/>
                    <a:p>
                      <a:pPr indent="0" lvl="0" marL="0" marR="0" rtl="0" algn="r">
                        <a:spcBef>
                          <a:spcPts val="0"/>
                        </a:spcBef>
                        <a:spcAft>
                          <a:spcPts val="0"/>
                        </a:spcAft>
                        <a:buNone/>
                      </a:pPr>
                      <a:r>
                        <a:rPr lang="en-US" sz="1400" u="none" cap="none" strike="noStrike">
                          <a:solidFill>
                            <a:srgbClr val="000000"/>
                          </a:solidFill>
                        </a:rPr>
                        <a:t>Name</a:t>
                      </a:r>
                      <a:endParaRPr b="1" sz="1400" u="none" cap="none" strike="noStrike">
                        <a:solidFill>
                          <a:srgbClr val="000000"/>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just">
                        <a:spcBef>
                          <a:spcPts val="0"/>
                        </a:spcBef>
                        <a:spcAft>
                          <a:spcPts val="0"/>
                        </a:spcAft>
                        <a:buNone/>
                      </a:pPr>
                      <a:r>
                        <a:rPr lang="en-US" sz="1100" u="none" cap="none" strike="noStrike"/>
                        <a:t>  Symbol for user name</a:t>
                      </a:r>
                      <a:endParaRPr sz="1100" u="none" cap="none" strike="noStrike">
                        <a:latin typeface="Calibri"/>
                        <a:ea typeface="Calibri"/>
                        <a:cs typeface="Calibri"/>
                        <a:sym typeface="Calibri"/>
                      </a:endParaRPr>
                    </a:p>
                  </a:txBody>
                  <a:tcPr marT="45725" marB="45725" marR="91450" marL="91450"/>
                </a:tc>
              </a:tr>
              <a:tr h="260025">
                <a:tc>
                  <a:txBody>
                    <a:bodyPr/>
                    <a:lstStyle/>
                    <a:p>
                      <a:pPr indent="0" lvl="0" marL="0" marR="0" rtl="0" algn="r">
                        <a:spcBef>
                          <a:spcPts val="0"/>
                        </a:spcBef>
                        <a:spcAft>
                          <a:spcPts val="0"/>
                        </a:spcAft>
                        <a:buNone/>
                      </a:pPr>
                      <a:r>
                        <a:rPr lang="en-US" sz="1400" u="none" cap="none" strike="noStrike">
                          <a:solidFill>
                            <a:srgbClr val="000000"/>
                          </a:solidFill>
                        </a:rPr>
                        <a:t>ID</a:t>
                      </a:r>
                      <a:endParaRPr b="1" sz="1400" u="none" cap="none" strike="noStrike">
                        <a:solidFill>
                          <a:srgbClr val="000000"/>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just">
                        <a:spcBef>
                          <a:spcPts val="0"/>
                        </a:spcBef>
                        <a:spcAft>
                          <a:spcPts val="0"/>
                        </a:spcAft>
                        <a:buNone/>
                      </a:pPr>
                      <a:r>
                        <a:rPr lang="en-US" sz="1100" u="none" cap="none" strike="noStrike"/>
                        <a:t>  #219</a:t>
                      </a:r>
                      <a:endParaRPr sz="1100" u="none" cap="none" strike="noStrike">
                        <a:latin typeface="Calibri"/>
                        <a:ea typeface="Calibri"/>
                        <a:cs typeface="Calibri"/>
                        <a:sym typeface="Calibri"/>
                      </a:endParaRPr>
                    </a:p>
                  </a:txBody>
                  <a:tcPr marT="45725" marB="45725" marR="91450" marL="91450"/>
                </a:tc>
              </a:tr>
              <a:tr h="260025">
                <a:tc>
                  <a:txBody>
                    <a:bodyPr/>
                    <a:lstStyle/>
                    <a:p>
                      <a:pPr indent="0" lvl="0" marL="0" marR="0" rtl="0" algn="r">
                        <a:spcBef>
                          <a:spcPts val="0"/>
                        </a:spcBef>
                        <a:spcAft>
                          <a:spcPts val="0"/>
                        </a:spcAft>
                        <a:buNone/>
                      </a:pPr>
                      <a:r>
                        <a:rPr lang="en-US" sz="1400" u="none" cap="none" strike="noStrike">
                          <a:solidFill>
                            <a:srgbClr val="000000"/>
                          </a:solidFill>
                        </a:rPr>
                        <a:t>Priority</a:t>
                      </a:r>
                      <a:endParaRPr b="1" sz="1400" u="none" cap="none" strike="noStrike">
                        <a:solidFill>
                          <a:srgbClr val="000000"/>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just">
                        <a:spcBef>
                          <a:spcPts val="0"/>
                        </a:spcBef>
                        <a:spcAft>
                          <a:spcPts val="0"/>
                        </a:spcAft>
                        <a:buNone/>
                      </a:pPr>
                      <a:r>
                        <a:rPr lang="en-US" sz="1100" u="none" cap="none" strike="noStrike"/>
                        <a:t>  High</a:t>
                      </a:r>
                      <a:endParaRPr sz="1100" u="none" cap="none" strike="noStrike">
                        <a:latin typeface="Calibri"/>
                        <a:ea typeface="Calibri"/>
                        <a:cs typeface="Calibri"/>
                        <a:sym typeface="Calibri"/>
                      </a:endParaRPr>
                    </a:p>
                  </a:txBody>
                  <a:tcPr marT="45725" marB="45725" marR="91450" marL="91450"/>
                </a:tc>
              </a:tr>
              <a:tr h="416050">
                <a:tc>
                  <a:txBody>
                    <a:bodyPr/>
                    <a:lstStyle/>
                    <a:p>
                      <a:pPr indent="0" lvl="0" marL="0" marR="0" rtl="0" algn="r">
                        <a:spcBef>
                          <a:spcPts val="0"/>
                        </a:spcBef>
                        <a:spcAft>
                          <a:spcPts val="0"/>
                        </a:spcAft>
                        <a:buNone/>
                      </a:pPr>
                      <a:r>
                        <a:rPr lang="en-US" sz="1400" u="none" cap="none" strike="noStrike">
                          <a:solidFill>
                            <a:srgbClr val="000000"/>
                          </a:solidFill>
                        </a:rPr>
                        <a:t>Requirement</a:t>
                      </a:r>
                      <a:endParaRPr b="1" sz="1400" u="none" cap="none" strike="noStrike">
                        <a:solidFill>
                          <a:srgbClr val="000000"/>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l">
                        <a:spcBef>
                          <a:spcPts val="0"/>
                        </a:spcBef>
                        <a:spcAft>
                          <a:spcPts val="0"/>
                        </a:spcAft>
                        <a:buNone/>
                      </a:pPr>
                      <a:r>
                        <a:rPr lang="en-US" sz="1100" u="none" cap="none" strike="noStrike"/>
                        <a:t>  #2: The username control shall accept only</a:t>
                      </a:r>
                      <a:br>
                        <a:rPr lang="en-US" sz="1100" u="none" cap="none" strike="noStrike"/>
                      </a:br>
                      <a:r>
                        <a:rPr lang="en-US" sz="1100" u="none" cap="none" strike="noStrike"/>
                        <a:t>  letters, numbers, and underscores</a:t>
                      </a:r>
                      <a:endParaRPr sz="1100" u="none" cap="none" strike="noStrike">
                        <a:latin typeface="Calibri"/>
                        <a:ea typeface="Calibri"/>
                        <a:cs typeface="Calibri"/>
                        <a:sym typeface="Calibri"/>
                      </a:endParaRPr>
                    </a:p>
                  </a:txBody>
                  <a:tcPr marT="45725" marB="45725" marR="91450" marL="91450"/>
                </a:tc>
              </a:tr>
              <a:tr h="260025">
                <a:tc>
                  <a:txBody>
                    <a:bodyPr/>
                    <a:lstStyle/>
                    <a:p>
                      <a:pPr indent="0" lvl="0" marL="0" marR="0" rtl="0" algn="r">
                        <a:spcBef>
                          <a:spcPts val="0"/>
                        </a:spcBef>
                        <a:spcAft>
                          <a:spcPts val="0"/>
                        </a:spcAft>
                        <a:buNone/>
                      </a:pPr>
                      <a:r>
                        <a:rPr lang="en-US" sz="1400" u="none" cap="none" strike="noStrike">
                          <a:solidFill>
                            <a:srgbClr val="000000"/>
                          </a:solidFill>
                        </a:rPr>
                        <a:t>Area</a:t>
                      </a:r>
                      <a:endParaRPr b="1" sz="1400" u="none" cap="none" strike="noStrike">
                        <a:solidFill>
                          <a:srgbClr val="000000"/>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just">
                        <a:spcBef>
                          <a:spcPts val="0"/>
                        </a:spcBef>
                        <a:spcAft>
                          <a:spcPts val="0"/>
                        </a:spcAft>
                        <a:buNone/>
                      </a:pPr>
                      <a:r>
                        <a:rPr lang="en-US" sz="1100" u="none" cap="none" strike="noStrike"/>
                        <a:t>  Authentication</a:t>
                      </a:r>
                      <a:endParaRPr sz="1100" u="none" cap="none" strike="noStrike">
                        <a:latin typeface="Calibri"/>
                        <a:ea typeface="Calibri"/>
                        <a:cs typeface="Calibri"/>
                        <a:sym typeface="Calibri"/>
                      </a:endParaRPr>
                    </a:p>
                  </a:txBody>
                  <a:tcPr marT="45725" marB="45725" marR="91450" marL="91450"/>
                </a:tc>
              </a:tr>
              <a:tr h="260025">
                <a:tc>
                  <a:txBody>
                    <a:bodyPr/>
                    <a:lstStyle/>
                    <a:p>
                      <a:pPr indent="0" lvl="0" marL="0" marR="0" rtl="0" algn="r">
                        <a:spcBef>
                          <a:spcPts val="0"/>
                        </a:spcBef>
                        <a:spcAft>
                          <a:spcPts val="0"/>
                        </a:spcAft>
                        <a:buNone/>
                      </a:pPr>
                      <a:r>
                        <a:rPr lang="en-US" sz="1400" u="none" cap="none" strike="noStrike">
                          <a:solidFill>
                            <a:srgbClr val="000000"/>
                          </a:solidFill>
                        </a:rPr>
                        <a:t>Pre-Condition</a:t>
                      </a:r>
                      <a:endParaRPr b="1" sz="1400" u="none" cap="none" strike="noStrike">
                        <a:solidFill>
                          <a:srgbClr val="000000"/>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just">
                        <a:spcBef>
                          <a:spcPts val="0"/>
                        </a:spcBef>
                        <a:spcAft>
                          <a:spcPts val="0"/>
                        </a:spcAft>
                        <a:buNone/>
                      </a:pPr>
                      <a:r>
                        <a:rPr lang="en-US" sz="1100" u="none" cap="none" strike="noStrike"/>
                        <a:t>  None</a:t>
                      </a:r>
                      <a:endParaRPr sz="1100" u="none" cap="none" strike="noStrike">
                        <a:latin typeface="Calibri"/>
                        <a:ea typeface="Calibri"/>
                        <a:cs typeface="Calibri"/>
                        <a:sym typeface="Calibri"/>
                      </a:endParaRPr>
                    </a:p>
                  </a:txBody>
                  <a:tcPr marT="45725" marB="45725" marR="91450" marL="91450"/>
                </a:tc>
              </a:tr>
              <a:tr h="416050">
                <a:tc>
                  <a:txBody>
                    <a:bodyPr/>
                    <a:lstStyle/>
                    <a:p>
                      <a:pPr indent="0" lvl="0" marL="0" marR="0" rtl="0" algn="r">
                        <a:spcBef>
                          <a:spcPts val="0"/>
                        </a:spcBef>
                        <a:spcAft>
                          <a:spcPts val="0"/>
                        </a:spcAft>
                        <a:buNone/>
                      </a:pPr>
                      <a:r>
                        <a:rPr lang="en-US" sz="1400" u="none" cap="none" strike="noStrike">
                          <a:solidFill>
                            <a:srgbClr val="000000"/>
                          </a:solidFill>
                        </a:rPr>
                        <a:t>Input</a:t>
                      </a:r>
                      <a:endParaRPr b="1" sz="1400" u="none" cap="none" strike="noStrike">
                        <a:solidFill>
                          <a:srgbClr val="000000"/>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l">
                        <a:spcBef>
                          <a:spcPts val="0"/>
                        </a:spcBef>
                        <a:spcAft>
                          <a:spcPts val="0"/>
                        </a:spcAft>
                        <a:buNone/>
                      </a:pPr>
                      <a:r>
                        <a:rPr lang="en-US" sz="1100" u="none" cap="none" strike="noStrike"/>
                        <a:t>  User name: “</a:t>
                      </a:r>
                      <a:r>
                        <a:rPr lang="en-US" sz="1050" u="none" cap="none" strike="noStrike"/>
                        <a:t>@</a:t>
                      </a:r>
                      <a:r>
                        <a:rPr lang="en-US" sz="1100" u="none" cap="none" strike="noStrike"/>
                        <a:t>”</a:t>
                      </a:r>
                      <a:br>
                        <a:rPr lang="en-US" sz="1100" u="none" cap="none" strike="noStrike"/>
                      </a:br>
                      <a:r>
                        <a:rPr lang="en-US" sz="1100" u="none" cap="none" strike="noStrike"/>
                        <a:t>  Password: “</a:t>
                      </a:r>
                      <a:r>
                        <a:rPr lang="en-US" sz="1050" u="none" cap="none" strike="noStrike"/>
                        <a:t>passw0rd</a:t>
                      </a:r>
                      <a:r>
                        <a:rPr lang="en-US" sz="1100" u="none" cap="none" strike="noStrike"/>
                        <a:t>”</a:t>
                      </a:r>
                      <a:endParaRPr sz="1100" u="none" cap="none" strike="noStrike">
                        <a:latin typeface="Calibri"/>
                        <a:ea typeface="Calibri"/>
                        <a:cs typeface="Calibri"/>
                        <a:sym typeface="Calibri"/>
                      </a:endParaRPr>
                    </a:p>
                  </a:txBody>
                  <a:tcPr marT="45725" marB="45725" marR="91450" marL="91450"/>
                </a:tc>
              </a:tr>
              <a:tr h="884125">
                <a:tc>
                  <a:txBody>
                    <a:bodyPr/>
                    <a:lstStyle/>
                    <a:p>
                      <a:pPr indent="0" lvl="0" marL="0" marR="0" rtl="0" algn="r">
                        <a:spcBef>
                          <a:spcPts val="0"/>
                        </a:spcBef>
                        <a:spcAft>
                          <a:spcPts val="0"/>
                        </a:spcAft>
                        <a:buNone/>
                      </a:pPr>
                      <a:r>
                        <a:rPr lang="en-US" sz="1400" u="none" cap="none" strike="noStrike">
                          <a:solidFill>
                            <a:srgbClr val="000000"/>
                          </a:solidFill>
                        </a:rPr>
                        <a:t>Steps</a:t>
                      </a:r>
                      <a:endParaRPr b="1" sz="1400" u="none" cap="none" strike="noStrike">
                        <a:solidFill>
                          <a:srgbClr val="000000"/>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l">
                        <a:spcBef>
                          <a:spcPts val="0"/>
                        </a:spcBef>
                        <a:spcAft>
                          <a:spcPts val="0"/>
                        </a:spcAft>
                        <a:buNone/>
                      </a:pPr>
                      <a:r>
                        <a:rPr lang="en-US" sz="1100" u="none" cap="none" strike="noStrike"/>
                        <a:t>  1. Boot the application</a:t>
                      </a:r>
                      <a:endParaRPr/>
                    </a:p>
                    <a:p>
                      <a:pPr indent="0" lvl="0" marL="0" marR="0" rtl="0" algn="l">
                        <a:spcBef>
                          <a:spcPts val="0"/>
                        </a:spcBef>
                        <a:spcAft>
                          <a:spcPts val="0"/>
                        </a:spcAft>
                        <a:buNone/>
                      </a:pPr>
                      <a:r>
                        <a:rPr lang="en-US" sz="1100" u="none" cap="none" strike="noStrike"/>
                        <a:t>  2. Press the “Login button”</a:t>
                      </a:r>
                      <a:endParaRPr/>
                    </a:p>
                    <a:p>
                      <a:pPr indent="0" lvl="0" marL="0" marR="0" rtl="0" algn="l">
                        <a:spcBef>
                          <a:spcPts val="0"/>
                        </a:spcBef>
                        <a:spcAft>
                          <a:spcPts val="0"/>
                        </a:spcAft>
                        <a:buNone/>
                      </a:pPr>
                      <a:r>
                        <a:rPr lang="en-US" sz="1100" u="none" cap="none" strike="noStrike"/>
                        <a:t>  3. Enter “</a:t>
                      </a:r>
                      <a:r>
                        <a:rPr lang="en-US" sz="1050" u="none" cap="none" strike="noStrike"/>
                        <a:t>@</a:t>
                      </a:r>
                      <a:r>
                        <a:rPr lang="en-US" sz="1100" u="none" cap="none" strike="noStrike"/>
                        <a:t>” in the username edit control</a:t>
                      </a:r>
                      <a:endParaRPr/>
                    </a:p>
                    <a:p>
                      <a:pPr indent="0" lvl="0" marL="0" marR="0" rtl="0" algn="l">
                        <a:spcBef>
                          <a:spcPts val="0"/>
                        </a:spcBef>
                        <a:spcAft>
                          <a:spcPts val="0"/>
                        </a:spcAft>
                        <a:buNone/>
                      </a:pPr>
                      <a:r>
                        <a:rPr lang="en-US" sz="1100" u="none" cap="none" strike="noStrike"/>
                        <a:t>  4. Enter “</a:t>
                      </a:r>
                      <a:r>
                        <a:rPr lang="en-US" sz="1050" u="none" cap="none" strike="noStrike"/>
                        <a:t>passw0rd</a:t>
                      </a:r>
                      <a:r>
                        <a:rPr lang="en-US" sz="1100" u="none" cap="none" strike="noStrike"/>
                        <a:t>” in the password edit control</a:t>
                      </a:r>
                      <a:endParaRPr/>
                    </a:p>
                    <a:p>
                      <a:pPr indent="0" lvl="0" marL="0" marR="0" rtl="0" algn="l">
                        <a:spcBef>
                          <a:spcPts val="0"/>
                        </a:spcBef>
                        <a:spcAft>
                          <a:spcPts val="0"/>
                        </a:spcAft>
                        <a:buNone/>
                      </a:pPr>
                      <a:r>
                        <a:rPr lang="en-US" sz="1100" u="none" cap="none" strike="noStrike"/>
                        <a:t>  5. Press [Login]</a:t>
                      </a:r>
                      <a:endParaRPr sz="1100" u="none" cap="none" strike="noStrike">
                        <a:latin typeface="Calibri"/>
                        <a:ea typeface="Calibri"/>
                        <a:cs typeface="Calibri"/>
                        <a:sym typeface="Calibri"/>
                      </a:endParaRPr>
                    </a:p>
                  </a:txBody>
                  <a:tcPr marT="45725" marB="45725" marR="91450" marL="91450"/>
                </a:tc>
              </a:tr>
              <a:tr h="260025">
                <a:tc>
                  <a:txBody>
                    <a:bodyPr/>
                    <a:lstStyle/>
                    <a:p>
                      <a:pPr indent="0" lvl="0" marL="0" marR="0" rtl="0" algn="r">
                        <a:spcBef>
                          <a:spcPts val="0"/>
                        </a:spcBef>
                        <a:spcAft>
                          <a:spcPts val="0"/>
                        </a:spcAft>
                        <a:buNone/>
                      </a:pPr>
                      <a:r>
                        <a:rPr lang="en-US" sz="1400" u="none" cap="none" strike="noStrike">
                          <a:solidFill>
                            <a:srgbClr val="000000"/>
                          </a:solidFill>
                        </a:rPr>
                        <a:t>Output</a:t>
                      </a:r>
                      <a:endParaRPr b="1" sz="1400" u="none" cap="none" strike="noStrike">
                        <a:solidFill>
                          <a:srgbClr val="000000"/>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just">
                        <a:spcBef>
                          <a:spcPts val="0"/>
                        </a:spcBef>
                        <a:spcAft>
                          <a:spcPts val="0"/>
                        </a:spcAft>
                        <a:buNone/>
                      </a:pPr>
                      <a:r>
                        <a:rPr lang="en-US" sz="1100" u="none" cap="none" strike="noStrike"/>
                        <a:t>  Error: “No symbols allowed in a user name”</a:t>
                      </a:r>
                      <a:endParaRPr sz="1100" u="none" cap="none" strike="noStrike">
                        <a:latin typeface="Calibri"/>
                        <a:ea typeface="Calibri"/>
                        <a:cs typeface="Calibri"/>
                        <a:sym typeface="Calibri"/>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idx="1" type="body"/>
          </p:nvPr>
        </p:nvSpPr>
        <p:spPr>
          <a:xfrm>
            <a:off x="304800" y="1143000"/>
            <a:ext cx="8534400" cy="144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Quality is the totality of features and characteristics of a product or service that bears its ability to satisfy stated or implied needs. Quality is a relative metric expressed in terms of the client’s needs rather than an absolute metric that universally applies to all systems. It is different from project to project</a:t>
            </a:r>
            <a:endParaRPr/>
          </a:p>
          <a:p>
            <a:pPr indent="0" lvl="0" marL="0" rtl="0" algn="l">
              <a:spcBef>
                <a:spcPts val="2000"/>
              </a:spcBef>
              <a:spcAft>
                <a:spcPts val="0"/>
              </a:spcAft>
              <a:buSzPts val="2000"/>
              <a:buNone/>
            </a:pPr>
            <a:r>
              <a:t/>
            </a:r>
            <a:endParaRPr sz="2000"/>
          </a:p>
        </p:txBody>
      </p:sp>
      <p:sp>
        <p:nvSpPr>
          <p:cNvPr id="137" name="Google Shape;137;p1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Definitions of Quality</a:t>
            </a:r>
            <a:endParaRPr/>
          </a:p>
        </p:txBody>
      </p:sp>
      <p:sp>
        <p:nvSpPr>
          <p:cNvPr id="138" name="Google Shape;138;p13"/>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39" name="Google Shape;139;p1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140" name="Google Shape;140;p13"/>
          <p:cNvGraphicFramePr/>
          <p:nvPr/>
        </p:nvGraphicFramePr>
        <p:xfrm>
          <a:off x="609600" y="2590800"/>
          <a:ext cx="3000000" cy="3000000"/>
        </p:xfrm>
        <a:graphic>
          <a:graphicData uri="http://schemas.openxmlformats.org/drawingml/2006/table">
            <a:tbl>
              <a:tblPr bandRow="1" firstRow="1">
                <a:noFill/>
                <a:tableStyleId>{D45D1BB8-E3A8-4288-91CA-A214A10B6002}</a:tableStyleId>
              </a:tblPr>
              <a:tblGrid>
                <a:gridCol w="1960775"/>
                <a:gridCol w="5964025"/>
              </a:tblGrid>
              <a:tr h="177800">
                <a:tc>
                  <a:txBody>
                    <a:bodyPr/>
                    <a:lstStyle/>
                    <a:p>
                      <a:pPr indent="0" lvl="0" marL="0" marR="0" rtl="0" algn="l">
                        <a:lnSpc>
                          <a:spcPct val="107000"/>
                        </a:lnSpc>
                        <a:spcBef>
                          <a:spcPts val="0"/>
                        </a:spcBef>
                        <a:spcAft>
                          <a:spcPts val="0"/>
                        </a:spcAft>
                        <a:buNone/>
                      </a:pPr>
                      <a:r>
                        <a:rPr lang="en-US" sz="1400" u="none" cap="none" strike="noStrike"/>
                        <a:t>Quality Component</a:t>
                      </a:r>
                      <a:endParaRPr b="1" sz="1400" u="none" cap="none" strike="noStrike">
                        <a:solidFill>
                          <a:srgbClr val="1D4D81"/>
                        </a:solidFill>
                        <a:latin typeface="Calibri"/>
                        <a:ea typeface="Calibri"/>
                        <a:cs typeface="Calibri"/>
                        <a:sym typeface="Calibri"/>
                      </a:endParaRPr>
                    </a:p>
                  </a:txBody>
                  <a:tcPr marT="45725" marB="45725" marR="91450" marL="91450" anchor="ctr"/>
                </a:tc>
                <a:tc>
                  <a:txBody>
                    <a:bodyPr/>
                    <a:lstStyle/>
                    <a:p>
                      <a:pPr indent="0" lvl="0" marL="0" marR="0" rtl="0" algn="l">
                        <a:lnSpc>
                          <a:spcPct val="107000"/>
                        </a:lnSpc>
                        <a:spcBef>
                          <a:spcPts val="0"/>
                        </a:spcBef>
                        <a:spcAft>
                          <a:spcPts val="0"/>
                        </a:spcAft>
                        <a:buNone/>
                      </a:pPr>
                      <a:r>
                        <a:rPr lang="en-US" sz="1400" u="none" cap="none" strike="noStrike"/>
                        <a:t>Definition</a:t>
                      </a:r>
                      <a:endParaRPr b="1" sz="1400" u="none" cap="none" strike="noStrike">
                        <a:solidFill>
                          <a:srgbClr val="1D4D81"/>
                        </a:solidFill>
                        <a:latin typeface="Calibri"/>
                        <a:ea typeface="Calibri"/>
                        <a:cs typeface="Calibri"/>
                        <a:sym typeface="Calibri"/>
                      </a:endParaRPr>
                    </a:p>
                  </a:txBody>
                  <a:tcPr marT="45725" marB="45725" marR="91450" marL="91450" anchor="ctr"/>
                </a:tc>
              </a:tr>
              <a:tr h="177800">
                <a:tc>
                  <a:txBody>
                    <a:bodyPr/>
                    <a:lstStyle/>
                    <a:p>
                      <a:pPr indent="0" lvl="0" marL="0" marR="0" rtl="0" algn="just">
                        <a:lnSpc>
                          <a:spcPct val="107000"/>
                        </a:lnSpc>
                        <a:spcBef>
                          <a:spcPts val="0"/>
                        </a:spcBef>
                        <a:spcAft>
                          <a:spcPts val="0"/>
                        </a:spcAft>
                        <a:buNone/>
                      </a:pPr>
                      <a:r>
                        <a:rPr lang="en-US" sz="1400" u="none" cap="none" strike="noStrike"/>
                        <a:t>Correctness</a:t>
                      </a:r>
                      <a:endParaRPr sz="14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400" u="none" cap="none" strike="noStrike"/>
                        <a:t>The extent in which a given input produces the expected output</a:t>
                      </a:r>
                      <a:endParaRPr sz="1400" u="none" cap="none" strike="noStrike">
                        <a:latin typeface="Calibri"/>
                        <a:ea typeface="Calibri"/>
                        <a:cs typeface="Calibri"/>
                        <a:sym typeface="Calibri"/>
                      </a:endParaRPr>
                    </a:p>
                  </a:txBody>
                  <a:tcPr marT="45725" marB="45725" marR="91450" marL="91450" anchor="ctr"/>
                </a:tc>
              </a:tr>
              <a:tr h="177800">
                <a:tc>
                  <a:txBody>
                    <a:bodyPr/>
                    <a:lstStyle/>
                    <a:p>
                      <a:pPr indent="0" lvl="0" marL="0" marR="0" rtl="0" algn="just">
                        <a:lnSpc>
                          <a:spcPct val="107000"/>
                        </a:lnSpc>
                        <a:spcBef>
                          <a:spcPts val="0"/>
                        </a:spcBef>
                        <a:spcAft>
                          <a:spcPts val="0"/>
                        </a:spcAft>
                        <a:buNone/>
                      </a:pPr>
                      <a:r>
                        <a:rPr lang="en-US" sz="1400" u="none" cap="none" strike="noStrike"/>
                        <a:t>Fault Tolerance</a:t>
                      </a:r>
                      <a:endParaRPr sz="14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400" u="none" cap="none" strike="noStrike"/>
                        <a:t>The degree in which the program can continue to function in the face of errors or unexpected data</a:t>
                      </a:r>
                      <a:endParaRPr sz="1400" u="none" cap="none" strike="noStrike">
                        <a:latin typeface="Calibri"/>
                        <a:ea typeface="Calibri"/>
                        <a:cs typeface="Calibri"/>
                        <a:sym typeface="Calibri"/>
                      </a:endParaRPr>
                    </a:p>
                  </a:txBody>
                  <a:tcPr marT="45725" marB="45725" marR="91450" marL="91450" anchor="ctr"/>
                </a:tc>
              </a:tr>
              <a:tr h="177800">
                <a:tc>
                  <a:txBody>
                    <a:bodyPr/>
                    <a:lstStyle/>
                    <a:p>
                      <a:pPr indent="0" lvl="0" marL="0" marR="0" rtl="0" algn="just">
                        <a:lnSpc>
                          <a:spcPct val="107000"/>
                        </a:lnSpc>
                        <a:spcBef>
                          <a:spcPts val="0"/>
                        </a:spcBef>
                        <a:spcAft>
                          <a:spcPts val="0"/>
                        </a:spcAft>
                        <a:buNone/>
                      </a:pPr>
                      <a:r>
                        <a:rPr lang="en-US" sz="1400" u="none" cap="none" strike="noStrike"/>
                        <a:t>Efficiency</a:t>
                      </a:r>
                      <a:endParaRPr sz="14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400" u="none" cap="none" strike="noStrike"/>
                        <a:t>The amount of resources required by the system to function</a:t>
                      </a:r>
                      <a:endParaRPr sz="1400" u="none" cap="none" strike="noStrike">
                        <a:latin typeface="Calibri"/>
                        <a:ea typeface="Calibri"/>
                        <a:cs typeface="Calibri"/>
                        <a:sym typeface="Calibri"/>
                      </a:endParaRPr>
                    </a:p>
                  </a:txBody>
                  <a:tcPr marT="45725" marB="45725" marR="91450" marL="91450" anchor="ctr"/>
                </a:tc>
              </a:tr>
              <a:tr h="177800">
                <a:tc>
                  <a:txBody>
                    <a:bodyPr/>
                    <a:lstStyle/>
                    <a:p>
                      <a:pPr indent="0" lvl="0" marL="0" marR="0" rtl="0" algn="just">
                        <a:lnSpc>
                          <a:spcPct val="107000"/>
                        </a:lnSpc>
                        <a:spcBef>
                          <a:spcPts val="0"/>
                        </a:spcBef>
                        <a:spcAft>
                          <a:spcPts val="0"/>
                        </a:spcAft>
                        <a:buNone/>
                      </a:pPr>
                      <a:r>
                        <a:rPr lang="en-US" sz="1400" u="none" cap="none" strike="noStrike"/>
                        <a:t>Usability</a:t>
                      </a:r>
                      <a:endParaRPr sz="14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400" u="none" cap="none" strike="noStrike"/>
                        <a:t>The effort required of users to learn, understand, prepare input, and interpret system output</a:t>
                      </a:r>
                      <a:endParaRPr sz="1400" u="none" cap="none" strike="noStrike">
                        <a:latin typeface="Calibri"/>
                        <a:ea typeface="Calibri"/>
                        <a:cs typeface="Calibri"/>
                        <a:sym typeface="Calibri"/>
                      </a:endParaRPr>
                    </a:p>
                  </a:txBody>
                  <a:tcPr marT="45725" marB="45725" marR="91450" marL="91450" anchor="ctr"/>
                </a:tc>
              </a:tr>
              <a:tr h="177800">
                <a:tc>
                  <a:txBody>
                    <a:bodyPr/>
                    <a:lstStyle/>
                    <a:p>
                      <a:pPr indent="0" lvl="0" marL="0" marR="0" rtl="0" algn="just">
                        <a:lnSpc>
                          <a:spcPct val="107000"/>
                        </a:lnSpc>
                        <a:spcBef>
                          <a:spcPts val="0"/>
                        </a:spcBef>
                        <a:spcAft>
                          <a:spcPts val="0"/>
                        </a:spcAft>
                        <a:buNone/>
                      </a:pPr>
                      <a:r>
                        <a:rPr lang="en-US" sz="1400" u="none" cap="none" strike="noStrike"/>
                        <a:t>Supportability</a:t>
                      </a:r>
                      <a:endParaRPr sz="14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400" u="none" cap="none" strike="noStrike"/>
                        <a:t>The degree of effort required to keep the system  working</a:t>
                      </a:r>
                      <a:endParaRPr sz="1400" u="none" cap="none" strike="noStrike">
                        <a:latin typeface="Calibri"/>
                        <a:ea typeface="Calibri"/>
                        <a:cs typeface="Calibri"/>
                        <a:sym typeface="Calibri"/>
                      </a:endParaRPr>
                    </a:p>
                  </a:txBody>
                  <a:tcPr marT="45725" marB="45725" marR="91450" marL="91450" anchor="ctr"/>
                </a:tc>
              </a:tr>
              <a:tr h="177800">
                <a:tc>
                  <a:txBody>
                    <a:bodyPr/>
                    <a:lstStyle/>
                    <a:p>
                      <a:pPr indent="0" lvl="0" marL="0" marR="0" rtl="0" algn="just">
                        <a:lnSpc>
                          <a:spcPct val="107000"/>
                        </a:lnSpc>
                        <a:spcBef>
                          <a:spcPts val="0"/>
                        </a:spcBef>
                        <a:spcAft>
                          <a:spcPts val="0"/>
                        </a:spcAft>
                        <a:buNone/>
                      </a:pPr>
                      <a:r>
                        <a:rPr lang="en-US" sz="1400" u="none" cap="none" strike="noStrike"/>
                        <a:t>Security</a:t>
                      </a:r>
                      <a:endParaRPr sz="14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400" u="none" cap="none" strike="noStrike"/>
                        <a:t>The capacity of the system to provide confidentiality, integrity, and availability assurances</a:t>
                      </a:r>
                      <a:endParaRPr sz="1400" u="none" cap="none" strike="noStrike">
                        <a:latin typeface="Calibri"/>
                        <a:ea typeface="Calibri"/>
                        <a:cs typeface="Calibri"/>
                        <a:sym typeface="Calibri"/>
                      </a:endParaRPr>
                    </a:p>
                  </a:txBody>
                  <a:tcPr marT="45725" marB="45725" marR="91450" marL="91450" anchor="ctr"/>
                </a:tc>
              </a:tr>
              <a:tr h="177800">
                <a:tc>
                  <a:txBody>
                    <a:bodyPr/>
                    <a:lstStyle/>
                    <a:p>
                      <a:pPr indent="0" lvl="0" marL="0" marR="0" rtl="0" algn="just">
                        <a:lnSpc>
                          <a:spcPct val="107000"/>
                        </a:lnSpc>
                        <a:spcBef>
                          <a:spcPts val="0"/>
                        </a:spcBef>
                        <a:spcAft>
                          <a:spcPts val="0"/>
                        </a:spcAft>
                        <a:buNone/>
                      </a:pPr>
                      <a:r>
                        <a:rPr lang="en-US" sz="1400" u="none" cap="none" strike="noStrike"/>
                        <a:t>Interoperability</a:t>
                      </a:r>
                      <a:endParaRPr sz="14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400" u="none" cap="none" strike="noStrike"/>
                        <a:t>The ability of the system to collaborate with other systems</a:t>
                      </a:r>
                      <a:endParaRPr sz="1400" u="none" cap="none" strike="noStrike">
                        <a:latin typeface="Calibri"/>
                        <a:ea typeface="Calibri"/>
                        <a:cs typeface="Calibri"/>
                        <a:sym typeface="Calibri"/>
                      </a:endParaRPr>
                    </a:p>
                  </a:txBody>
                  <a:tcPr marT="45725" marB="45725" marR="91450" marL="91450" anchor="ctr"/>
                </a:tc>
              </a:tr>
              <a:tr h="177800">
                <a:tc>
                  <a:txBody>
                    <a:bodyPr/>
                    <a:lstStyle/>
                    <a:p>
                      <a:pPr indent="0" lvl="0" marL="0" marR="0" rtl="0" algn="just">
                        <a:lnSpc>
                          <a:spcPct val="107000"/>
                        </a:lnSpc>
                        <a:spcBef>
                          <a:spcPts val="0"/>
                        </a:spcBef>
                        <a:spcAft>
                          <a:spcPts val="0"/>
                        </a:spcAft>
                        <a:buNone/>
                      </a:pPr>
                      <a:r>
                        <a:rPr lang="en-US" sz="1400" u="none" cap="none" strike="noStrike"/>
                        <a:t>Reliability</a:t>
                      </a:r>
                      <a:endParaRPr sz="14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400" u="none" cap="none" strike="noStrike"/>
                        <a:t>The capacity of the system to produce output to the required level of precision</a:t>
                      </a:r>
                      <a:endParaRPr sz="1400" u="none" cap="none" strike="noStrike">
                        <a:latin typeface="Calibri"/>
                        <a:ea typeface="Calibri"/>
                        <a:cs typeface="Calibri"/>
                        <a:sym typeface="Calibri"/>
                      </a:endParaRPr>
                    </a:p>
                  </a:txBody>
                  <a:tcPr marT="45725" marB="45725" marR="91450" marL="9145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txBox="1"/>
          <p:nvPr>
            <p:ph idx="1" type="body"/>
          </p:nvPr>
        </p:nvSpPr>
        <p:spPr>
          <a:xfrm>
            <a:off x="304800" y="1143000"/>
            <a:ext cx="85344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A metric is a standard through which quality determinations are made. A meta-metric is a metric from which we measure metrics. All meta-metrics must satisfy three meta-metrics: validity, reliability, and efficiency.</a:t>
            </a:r>
            <a:endParaRPr/>
          </a:p>
        </p:txBody>
      </p:sp>
      <p:sp>
        <p:nvSpPr>
          <p:cNvPr id="146" name="Google Shape;146;p1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Quality Meta-Metrics</a:t>
            </a:r>
            <a:endParaRPr/>
          </a:p>
        </p:txBody>
      </p:sp>
      <p:sp>
        <p:nvSpPr>
          <p:cNvPr id="147" name="Google Shape;147;p1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48" name="Google Shape;148;p1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49" name="Google Shape;149;p14"/>
          <p:cNvSpPr/>
          <p:nvPr/>
        </p:nvSpPr>
        <p:spPr>
          <a:xfrm>
            <a:off x="478688" y="2626975"/>
            <a:ext cx="8238744" cy="807975"/>
          </a:xfrm>
          <a:custGeom>
            <a:rect b="b" l="l" r="r" t="t"/>
            <a:pathLst>
              <a:path extrusionOk="0" h="807975" w="8077200">
                <a:moveTo>
                  <a:pt x="0" y="0"/>
                </a:moveTo>
                <a:lnTo>
                  <a:pt x="8077200" y="0"/>
                </a:lnTo>
                <a:lnTo>
                  <a:pt x="8077200" y="807975"/>
                </a:lnTo>
                <a:lnTo>
                  <a:pt x="0" y="807975"/>
                </a:lnTo>
                <a:lnTo>
                  <a:pt x="0" y="0"/>
                </a:lnTo>
                <a:close/>
              </a:path>
            </a:pathLst>
          </a:custGeom>
          <a:solidFill>
            <a:schemeClr val="lt1">
              <a:alpha val="89803"/>
            </a:schemeClr>
          </a:solidFill>
          <a:ln cap="flat" cmpd="sng" w="42500">
            <a:solidFill>
              <a:srgbClr val="74A8DF"/>
            </a:solidFill>
            <a:prstDash val="solid"/>
            <a:round/>
            <a:headEnd len="sm" w="sm" type="none"/>
            <a:tailEnd len="sm" w="sm" type="none"/>
          </a:ln>
        </p:spPr>
        <p:txBody>
          <a:bodyPr anchorCtr="0" anchor="t" bIns="135125" lIns="626875" spcFirstLastPara="1" rIns="626875" wrap="square" tIns="395725">
            <a:noAutofit/>
          </a:bodyPr>
          <a:lstStyle/>
          <a:p>
            <a:pPr indent="-168275" lvl="1" marL="171450" marR="0" rtl="0" algn="l">
              <a:lnSpc>
                <a:spcPct val="90000"/>
              </a:lnSpc>
              <a:spcBef>
                <a:spcPts val="0"/>
              </a:spcBef>
              <a:spcAft>
                <a:spcPts val="0"/>
              </a:spcAft>
              <a:buClr>
                <a:srgbClr val="273D5E"/>
              </a:buClr>
              <a:buSzPts val="1850"/>
              <a:buFont typeface="Arial"/>
              <a:buChar char="•"/>
            </a:pPr>
            <a:r>
              <a:rPr b="0" i="0" lang="en-US" sz="1850" u="none" cap="none" strike="noStrike">
                <a:solidFill>
                  <a:srgbClr val="273D5E"/>
                </a:solidFill>
                <a:latin typeface="Arial"/>
                <a:ea typeface="Arial"/>
                <a:cs typeface="Arial"/>
                <a:sym typeface="Arial"/>
              </a:rPr>
              <a:t>Validity is the degree in which our metric measures the right thing</a:t>
            </a:r>
            <a:endParaRPr b="0" i="0" sz="1850" u="none" cap="none" strike="noStrike">
              <a:solidFill>
                <a:srgbClr val="273D5E"/>
              </a:solidFill>
              <a:latin typeface="Arial"/>
              <a:ea typeface="Arial"/>
              <a:cs typeface="Arial"/>
              <a:sym typeface="Arial"/>
            </a:endParaRPr>
          </a:p>
        </p:txBody>
      </p:sp>
      <p:sp>
        <p:nvSpPr>
          <p:cNvPr id="150" name="Google Shape;150;p14">
            <a:hlinkClick action="ppaction://hlinksldjump" r:id="rId3"/>
          </p:cNvPr>
          <p:cNvSpPr/>
          <p:nvPr/>
        </p:nvSpPr>
        <p:spPr>
          <a:xfrm>
            <a:off x="929835" y="2361727"/>
            <a:ext cx="5654040" cy="560880"/>
          </a:xfrm>
          <a:custGeom>
            <a:rect b="b" l="l" r="r" t="t"/>
            <a:pathLst>
              <a:path extrusionOk="0" h="560880" w="5654040">
                <a:moveTo>
                  <a:pt x="0" y="93482"/>
                </a:moveTo>
                <a:cubicBezTo>
                  <a:pt x="0" y="41853"/>
                  <a:pt x="41853" y="0"/>
                  <a:pt x="93482" y="0"/>
                </a:cubicBezTo>
                <a:lnTo>
                  <a:pt x="5560558" y="0"/>
                </a:lnTo>
                <a:cubicBezTo>
                  <a:pt x="5612187" y="0"/>
                  <a:pt x="5654040" y="41853"/>
                  <a:pt x="5654040" y="93482"/>
                </a:cubicBezTo>
                <a:lnTo>
                  <a:pt x="5654040" y="467398"/>
                </a:lnTo>
                <a:cubicBezTo>
                  <a:pt x="5654040" y="519027"/>
                  <a:pt x="5612187" y="560880"/>
                  <a:pt x="5560558" y="560880"/>
                </a:cubicBezTo>
                <a:lnTo>
                  <a:pt x="93482" y="560880"/>
                </a:lnTo>
                <a:cubicBezTo>
                  <a:pt x="41853" y="560880"/>
                  <a:pt x="0" y="519027"/>
                  <a:pt x="0" y="467398"/>
                </a:cubicBezTo>
                <a:lnTo>
                  <a:pt x="0" y="93482"/>
                </a:lnTo>
                <a:close/>
              </a:path>
            </a:pathLst>
          </a:custGeom>
          <a:solidFill>
            <a:srgbClr val="74A8DF"/>
          </a:solidFill>
          <a:ln cap="flat" cmpd="sng" w="42500">
            <a:solidFill>
              <a:schemeClr val="lt1"/>
            </a:solidFill>
            <a:prstDash val="solid"/>
            <a:round/>
            <a:headEnd len="sm" w="sm" type="none"/>
            <a:tailEnd len="sm" w="sm" type="none"/>
          </a:ln>
        </p:spPr>
        <p:txBody>
          <a:bodyPr anchorCtr="0" anchor="ctr" bIns="27375" lIns="241075" spcFirstLastPara="1" rIns="241075" wrap="square" tIns="27375">
            <a:noAutofit/>
          </a:bodyPr>
          <a:lstStyle/>
          <a:p>
            <a:pPr indent="0" lvl="0" marL="0" marR="0" rtl="0" algn="l">
              <a:lnSpc>
                <a:spcPct val="90000"/>
              </a:lnSpc>
              <a:spcBef>
                <a:spcPts val="0"/>
              </a:spcBef>
              <a:spcAft>
                <a:spcPts val="0"/>
              </a:spcAft>
              <a:buNone/>
            </a:pPr>
            <a:r>
              <a:rPr lang="en-US" sz="1900">
                <a:solidFill>
                  <a:schemeClr val="lt1"/>
                </a:solidFill>
                <a:latin typeface="Arial"/>
                <a:ea typeface="Arial"/>
                <a:cs typeface="Arial"/>
                <a:sym typeface="Arial"/>
              </a:rPr>
              <a:t>Validity</a:t>
            </a:r>
            <a:endParaRPr/>
          </a:p>
        </p:txBody>
      </p:sp>
      <p:sp>
        <p:nvSpPr>
          <p:cNvPr id="151" name="Google Shape;151;p14"/>
          <p:cNvSpPr/>
          <p:nvPr/>
        </p:nvSpPr>
        <p:spPr>
          <a:xfrm>
            <a:off x="452625" y="3817975"/>
            <a:ext cx="8238744" cy="807975"/>
          </a:xfrm>
          <a:custGeom>
            <a:rect b="b" l="l" r="r" t="t"/>
            <a:pathLst>
              <a:path extrusionOk="0" h="807975" w="8077200">
                <a:moveTo>
                  <a:pt x="0" y="0"/>
                </a:moveTo>
                <a:lnTo>
                  <a:pt x="8077200" y="0"/>
                </a:lnTo>
                <a:lnTo>
                  <a:pt x="8077200" y="807975"/>
                </a:lnTo>
                <a:lnTo>
                  <a:pt x="0" y="807975"/>
                </a:lnTo>
                <a:lnTo>
                  <a:pt x="0" y="0"/>
                </a:lnTo>
                <a:close/>
              </a:path>
            </a:pathLst>
          </a:custGeom>
          <a:solidFill>
            <a:schemeClr val="lt1">
              <a:alpha val="89803"/>
            </a:schemeClr>
          </a:solidFill>
          <a:ln cap="flat" cmpd="sng" w="42500">
            <a:solidFill>
              <a:srgbClr val="2D79CD"/>
            </a:solidFill>
            <a:prstDash val="solid"/>
            <a:round/>
            <a:headEnd len="sm" w="sm" type="none"/>
            <a:tailEnd len="sm" w="sm" type="none"/>
          </a:ln>
        </p:spPr>
        <p:txBody>
          <a:bodyPr anchorCtr="0" anchor="t" bIns="135125" lIns="626875" spcFirstLastPara="1" rIns="626875" wrap="square" tIns="395725">
            <a:noAutofit/>
          </a:bodyPr>
          <a:lstStyle/>
          <a:p>
            <a:pPr indent="-171450" lvl="1" marL="171450" marR="0" rtl="0" algn="l">
              <a:lnSpc>
                <a:spcPct val="90000"/>
              </a:lnSpc>
              <a:spcBef>
                <a:spcPts val="0"/>
              </a:spcBef>
              <a:spcAft>
                <a:spcPts val="0"/>
              </a:spcAft>
              <a:buClr>
                <a:srgbClr val="273D5E"/>
              </a:buClr>
              <a:buSzPts val="1900"/>
              <a:buFont typeface="Arial"/>
              <a:buChar char="•"/>
            </a:pPr>
            <a:r>
              <a:rPr b="0" i="0" lang="en-US" sz="1900" u="none" cap="none" strike="noStrike">
                <a:solidFill>
                  <a:srgbClr val="273D5E"/>
                </a:solidFill>
                <a:latin typeface="Arial"/>
                <a:ea typeface="Arial"/>
                <a:cs typeface="Arial"/>
                <a:sym typeface="Arial"/>
              </a:rPr>
              <a:t>Reliability is now much noise there is in the measurement</a:t>
            </a:r>
            <a:endParaRPr b="0" i="0" sz="1900" u="none" cap="none" strike="noStrike">
              <a:solidFill>
                <a:srgbClr val="273D5E"/>
              </a:solidFill>
              <a:latin typeface="Arial"/>
              <a:ea typeface="Arial"/>
              <a:cs typeface="Arial"/>
              <a:sym typeface="Arial"/>
            </a:endParaRPr>
          </a:p>
        </p:txBody>
      </p:sp>
      <p:sp>
        <p:nvSpPr>
          <p:cNvPr id="152" name="Google Shape;152;p14">
            <a:hlinkClick action="ppaction://hlinksldjump" r:id="rId4"/>
          </p:cNvPr>
          <p:cNvSpPr/>
          <p:nvPr/>
        </p:nvSpPr>
        <p:spPr>
          <a:xfrm>
            <a:off x="929835" y="3545141"/>
            <a:ext cx="5654040" cy="560880"/>
          </a:xfrm>
          <a:custGeom>
            <a:rect b="b" l="l" r="r" t="t"/>
            <a:pathLst>
              <a:path extrusionOk="0" h="560880" w="5654040">
                <a:moveTo>
                  <a:pt x="0" y="93482"/>
                </a:moveTo>
                <a:cubicBezTo>
                  <a:pt x="0" y="41853"/>
                  <a:pt x="41853" y="0"/>
                  <a:pt x="93482" y="0"/>
                </a:cubicBezTo>
                <a:lnTo>
                  <a:pt x="5560558" y="0"/>
                </a:lnTo>
                <a:cubicBezTo>
                  <a:pt x="5612187" y="0"/>
                  <a:pt x="5654040" y="41853"/>
                  <a:pt x="5654040" y="93482"/>
                </a:cubicBezTo>
                <a:lnTo>
                  <a:pt x="5654040" y="467398"/>
                </a:lnTo>
                <a:cubicBezTo>
                  <a:pt x="5654040" y="519027"/>
                  <a:pt x="5612187" y="560880"/>
                  <a:pt x="5560558" y="560880"/>
                </a:cubicBezTo>
                <a:lnTo>
                  <a:pt x="93482" y="560880"/>
                </a:lnTo>
                <a:cubicBezTo>
                  <a:pt x="41853" y="560880"/>
                  <a:pt x="0" y="519027"/>
                  <a:pt x="0" y="467398"/>
                </a:cubicBezTo>
                <a:lnTo>
                  <a:pt x="0" y="93482"/>
                </a:lnTo>
                <a:close/>
              </a:path>
            </a:pathLst>
          </a:custGeom>
          <a:solidFill>
            <a:srgbClr val="2D79CD"/>
          </a:solidFill>
          <a:ln cap="flat" cmpd="sng" w="42500">
            <a:solidFill>
              <a:schemeClr val="lt1"/>
            </a:solidFill>
            <a:prstDash val="solid"/>
            <a:round/>
            <a:headEnd len="sm" w="sm" type="none"/>
            <a:tailEnd len="sm" w="sm" type="none"/>
          </a:ln>
        </p:spPr>
        <p:txBody>
          <a:bodyPr anchorCtr="0" anchor="ctr" bIns="27375" lIns="241075" spcFirstLastPara="1" rIns="241075" wrap="square" tIns="27375">
            <a:noAutofit/>
          </a:bodyPr>
          <a:lstStyle/>
          <a:p>
            <a:pPr indent="0" lvl="0" marL="0" marR="0" rtl="0" algn="l">
              <a:lnSpc>
                <a:spcPct val="90000"/>
              </a:lnSpc>
              <a:spcBef>
                <a:spcPts val="0"/>
              </a:spcBef>
              <a:spcAft>
                <a:spcPts val="0"/>
              </a:spcAft>
              <a:buNone/>
            </a:pPr>
            <a:r>
              <a:rPr lang="en-US" sz="1900">
                <a:solidFill>
                  <a:schemeClr val="lt1"/>
                </a:solidFill>
                <a:latin typeface="Arial"/>
                <a:ea typeface="Arial"/>
                <a:cs typeface="Arial"/>
                <a:sym typeface="Arial"/>
              </a:rPr>
              <a:t>Reliability</a:t>
            </a:r>
            <a:endParaRPr/>
          </a:p>
        </p:txBody>
      </p:sp>
      <p:sp>
        <p:nvSpPr>
          <p:cNvPr id="153" name="Google Shape;153;p14"/>
          <p:cNvSpPr/>
          <p:nvPr/>
        </p:nvSpPr>
        <p:spPr>
          <a:xfrm>
            <a:off x="478688" y="5012825"/>
            <a:ext cx="8238744" cy="1077300"/>
          </a:xfrm>
          <a:custGeom>
            <a:rect b="b" l="l" r="r" t="t"/>
            <a:pathLst>
              <a:path extrusionOk="0" h="1077300" w="8077200">
                <a:moveTo>
                  <a:pt x="0" y="0"/>
                </a:moveTo>
                <a:lnTo>
                  <a:pt x="8077200" y="0"/>
                </a:lnTo>
                <a:lnTo>
                  <a:pt x="8077200" y="1077300"/>
                </a:lnTo>
                <a:lnTo>
                  <a:pt x="0" y="1077300"/>
                </a:lnTo>
                <a:lnTo>
                  <a:pt x="0" y="0"/>
                </a:lnTo>
                <a:close/>
              </a:path>
            </a:pathLst>
          </a:custGeom>
          <a:solidFill>
            <a:schemeClr val="lt1">
              <a:alpha val="89803"/>
            </a:schemeClr>
          </a:solidFill>
          <a:ln cap="flat" cmpd="sng" w="42500">
            <a:solidFill>
              <a:srgbClr val="1D4E84"/>
            </a:solidFill>
            <a:prstDash val="solid"/>
            <a:round/>
            <a:headEnd len="sm" w="sm" type="none"/>
            <a:tailEnd len="sm" w="sm" type="none"/>
          </a:ln>
        </p:spPr>
        <p:txBody>
          <a:bodyPr anchorCtr="0" anchor="t" bIns="135125" lIns="626875" spcFirstLastPara="1" rIns="626875" wrap="square" tIns="395725">
            <a:noAutofit/>
          </a:bodyPr>
          <a:lstStyle/>
          <a:p>
            <a:pPr indent="-171450" lvl="1" marL="171450" marR="0" rtl="0" algn="l">
              <a:lnSpc>
                <a:spcPct val="90000"/>
              </a:lnSpc>
              <a:spcBef>
                <a:spcPts val="0"/>
              </a:spcBef>
              <a:spcAft>
                <a:spcPts val="0"/>
              </a:spcAft>
              <a:buClr>
                <a:srgbClr val="273D5E"/>
              </a:buClr>
              <a:buSzPts val="1900"/>
              <a:buFont typeface="Arial"/>
              <a:buChar char="•"/>
            </a:pPr>
            <a:r>
              <a:rPr b="0" i="0" lang="en-US" sz="1900" u="none" cap="none" strike="noStrike">
                <a:solidFill>
                  <a:srgbClr val="273D5E"/>
                </a:solidFill>
                <a:latin typeface="Arial"/>
                <a:ea typeface="Arial"/>
                <a:cs typeface="Arial"/>
                <a:sym typeface="Arial"/>
              </a:rPr>
              <a:t>Efficiency is how much time or effort is required to obtain the measurement</a:t>
            </a:r>
            <a:endParaRPr b="0" i="0" sz="1900" u="none" cap="none" strike="noStrike">
              <a:solidFill>
                <a:srgbClr val="273D5E"/>
              </a:solidFill>
              <a:latin typeface="Arial"/>
              <a:ea typeface="Arial"/>
              <a:cs typeface="Arial"/>
              <a:sym typeface="Arial"/>
            </a:endParaRPr>
          </a:p>
        </p:txBody>
      </p:sp>
      <p:sp>
        <p:nvSpPr>
          <p:cNvPr id="154" name="Google Shape;154;p14">
            <a:hlinkClick action="ppaction://hlinksldjump" r:id="rId5"/>
          </p:cNvPr>
          <p:cNvSpPr/>
          <p:nvPr/>
        </p:nvSpPr>
        <p:spPr>
          <a:xfrm>
            <a:off x="929835" y="4728570"/>
            <a:ext cx="5654040" cy="560880"/>
          </a:xfrm>
          <a:custGeom>
            <a:rect b="b" l="l" r="r" t="t"/>
            <a:pathLst>
              <a:path extrusionOk="0" h="560880" w="5654040">
                <a:moveTo>
                  <a:pt x="0" y="93482"/>
                </a:moveTo>
                <a:cubicBezTo>
                  <a:pt x="0" y="41853"/>
                  <a:pt x="41853" y="0"/>
                  <a:pt x="93482" y="0"/>
                </a:cubicBezTo>
                <a:lnTo>
                  <a:pt x="5560558" y="0"/>
                </a:lnTo>
                <a:cubicBezTo>
                  <a:pt x="5612187" y="0"/>
                  <a:pt x="5654040" y="41853"/>
                  <a:pt x="5654040" y="93482"/>
                </a:cubicBezTo>
                <a:lnTo>
                  <a:pt x="5654040" y="467398"/>
                </a:lnTo>
                <a:cubicBezTo>
                  <a:pt x="5654040" y="519027"/>
                  <a:pt x="5612187" y="560880"/>
                  <a:pt x="5560558" y="560880"/>
                </a:cubicBezTo>
                <a:lnTo>
                  <a:pt x="93482" y="560880"/>
                </a:lnTo>
                <a:cubicBezTo>
                  <a:pt x="41853" y="560880"/>
                  <a:pt x="0" y="519027"/>
                  <a:pt x="0" y="467398"/>
                </a:cubicBezTo>
                <a:lnTo>
                  <a:pt x="0" y="93482"/>
                </a:lnTo>
                <a:close/>
              </a:path>
            </a:pathLst>
          </a:custGeom>
          <a:solidFill>
            <a:srgbClr val="1D4E84"/>
          </a:solidFill>
          <a:ln cap="flat" cmpd="sng" w="42500">
            <a:solidFill>
              <a:schemeClr val="lt1"/>
            </a:solidFill>
            <a:prstDash val="solid"/>
            <a:round/>
            <a:headEnd len="sm" w="sm" type="none"/>
            <a:tailEnd len="sm" w="sm" type="none"/>
          </a:ln>
        </p:spPr>
        <p:txBody>
          <a:bodyPr anchorCtr="0" anchor="ctr" bIns="27375" lIns="241075" spcFirstLastPara="1" rIns="241075" wrap="square" tIns="27375">
            <a:noAutofit/>
          </a:bodyPr>
          <a:lstStyle/>
          <a:p>
            <a:pPr indent="0" lvl="0" marL="0" marR="0" rtl="0" algn="l">
              <a:lnSpc>
                <a:spcPct val="90000"/>
              </a:lnSpc>
              <a:spcBef>
                <a:spcPts val="0"/>
              </a:spcBef>
              <a:spcAft>
                <a:spcPts val="0"/>
              </a:spcAft>
              <a:buNone/>
            </a:pPr>
            <a:r>
              <a:rPr lang="en-US" sz="1900">
                <a:solidFill>
                  <a:schemeClr val="lt1"/>
                </a:solidFill>
                <a:latin typeface="Arial"/>
                <a:ea typeface="Arial"/>
                <a:cs typeface="Arial"/>
                <a:sym typeface="Arial"/>
              </a:rPr>
              <a:t>Efficiency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txBox="1"/>
          <p:nvPr>
            <p:ph idx="1" type="body"/>
          </p:nvPr>
        </p:nvSpPr>
        <p:spPr>
          <a:xfrm>
            <a:off x="304800" y="1143000"/>
            <a:ext cx="7467600" cy="410735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Validity refers to the degree in which our metric is measuring the right thing</a:t>
            </a:r>
            <a:endParaRPr/>
          </a:p>
          <a:p>
            <a:pPr indent="-285750" lvl="1" marL="742950" rtl="0" algn="l">
              <a:spcBef>
                <a:spcPts val="400"/>
              </a:spcBef>
              <a:spcAft>
                <a:spcPts val="0"/>
              </a:spcAft>
              <a:buSzPts val="2000"/>
              <a:buChar char="•"/>
            </a:pPr>
            <a:r>
              <a:rPr lang="en-US"/>
              <a:t>When choosing test cases, it is important to always measure the right thing. If asked to test how well an edit control can handle invalid or malicious data, then make sure you create a test case that includes invalid and malicious data</a:t>
            </a:r>
            <a:endParaRPr/>
          </a:p>
          <a:p>
            <a:pPr indent="-285750" lvl="1" marL="742950" rtl="0" algn="l">
              <a:spcBef>
                <a:spcPts val="400"/>
              </a:spcBef>
              <a:spcAft>
                <a:spcPts val="0"/>
              </a:spcAft>
              <a:buSzPts val="2000"/>
              <a:buChar char="•"/>
            </a:pPr>
            <a:r>
              <a:rPr lang="en-US"/>
              <a:t>If you cannot trace a test case directly to a requirement, stakeholder need, or user scenario, then it is likely that test case has validity challenges. The more different it is to make that connection, the more you should be concerned</a:t>
            </a:r>
            <a:endParaRPr/>
          </a:p>
          <a:p>
            <a:pPr indent="0" lvl="0" marL="0" rtl="0" algn="l">
              <a:spcBef>
                <a:spcPts val="2400"/>
              </a:spcBef>
              <a:spcAft>
                <a:spcPts val="0"/>
              </a:spcAft>
              <a:buSzPts val="2400"/>
              <a:buNone/>
            </a:pPr>
            <a:r>
              <a:t/>
            </a:r>
            <a:endParaRPr/>
          </a:p>
        </p:txBody>
      </p:sp>
      <p:sp>
        <p:nvSpPr>
          <p:cNvPr id="160" name="Google Shape;160;p15"/>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61" name="Google Shape;161;p15"/>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Meta-Metric: Validity</a:t>
            </a:r>
            <a:endParaRPr/>
          </a:p>
        </p:txBody>
      </p:sp>
      <p:sp>
        <p:nvSpPr>
          <p:cNvPr id="162" name="Google Shape;162;p15"/>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63" name="Google Shape;163;p15">
            <a:hlinkClick action="ppaction://hlinksldjump" r:id="rId3"/>
          </p:cNvPr>
          <p:cNvSpPr/>
          <p:nvPr/>
        </p:nvSpPr>
        <p:spPr>
          <a:xfrm>
            <a:off x="8001000" y="1126067"/>
            <a:ext cx="1066800" cy="560880"/>
          </a:xfrm>
          <a:custGeom>
            <a:rect b="b" l="l" r="r" t="t"/>
            <a:pathLst>
              <a:path extrusionOk="0" h="560880" w="5654040">
                <a:moveTo>
                  <a:pt x="0" y="93482"/>
                </a:moveTo>
                <a:cubicBezTo>
                  <a:pt x="0" y="41853"/>
                  <a:pt x="41853" y="0"/>
                  <a:pt x="93482" y="0"/>
                </a:cubicBezTo>
                <a:lnTo>
                  <a:pt x="5560558" y="0"/>
                </a:lnTo>
                <a:cubicBezTo>
                  <a:pt x="5612187" y="0"/>
                  <a:pt x="5654040" y="41853"/>
                  <a:pt x="5654040" y="93482"/>
                </a:cubicBezTo>
                <a:lnTo>
                  <a:pt x="5654040" y="467398"/>
                </a:lnTo>
                <a:cubicBezTo>
                  <a:pt x="5654040" y="519027"/>
                  <a:pt x="5612187" y="560880"/>
                  <a:pt x="5560558" y="560880"/>
                </a:cubicBezTo>
                <a:lnTo>
                  <a:pt x="93482" y="560880"/>
                </a:lnTo>
                <a:cubicBezTo>
                  <a:pt x="41853" y="560880"/>
                  <a:pt x="0" y="519027"/>
                  <a:pt x="0" y="467398"/>
                </a:cubicBezTo>
                <a:lnTo>
                  <a:pt x="0" y="93482"/>
                </a:lnTo>
                <a:close/>
              </a:path>
            </a:pathLst>
          </a:custGeom>
          <a:solidFill>
            <a:srgbClr val="74A8DF"/>
          </a:solidFill>
          <a:ln cap="flat" cmpd="sng" w="42500">
            <a:solidFill>
              <a:schemeClr val="accent6"/>
            </a:solidFill>
            <a:prstDash val="solid"/>
            <a:round/>
            <a:headEnd len="sm" w="sm" type="none"/>
            <a:tailEnd len="sm" w="sm" type="none"/>
          </a:ln>
        </p:spPr>
        <p:txBody>
          <a:bodyPr anchorCtr="0" anchor="ctr" bIns="27375" lIns="91425" spcFirstLastPara="1" rIns="91425" wrap="square" tIns="27375">
            <a:noAutofit/>
          </a:bodyPr>
          <a:lstStyle/>
          <a:p>
            <a:pPr indent="0" lvl="0" marL="0" marR="0" rtl="0" algn="ctr">
              <a:lnSpc>
                <a:spcPct val="90000"/>
              </a:lnSpc>
              <a:spcBef>
                <a:spcPts val="0"/>
              </a:spcBef>
              <a:spcAft>
                <a:spcPts val="0"/>
              </a:spcAft>
              <a:buNone/>
            </a:pPr>
            <a:r>
              <a:rPr lang="en-US" sz="1700">
                <a:solidFill>
                  <a:schemeClr val="lt1"/>
                </a:solidFill>
                <a:latin typeface="Arial"/>
                <a:ea typeface="Arial"/>
                <a:cs typeface="Arial"/>
                <a:sym typeface="Arial"/>
              </a:rPr>
              <a:t>Validity</a:t>
            </a:r>
            <a:endParaRPr/>
          </a:p>
        </p:txBody>
      </p:sp>
      <p:sp>
        <p:nvSpPr>
          <p:cNvPr id="164" name="Google Shape;164;p15">
            <a:hlinkClick action="ppaction://hlinksldjump" r:id="rId4"/>
          </p:cNvPr>
          <p:cNvSpPr/>
          <p:nvPr/>
        </p:nvSpPr>
        <p:spPr>
          <a:xfrm>
            <a:off x="7954862" y="2317075"/>
            <a:ext cx="1159078" cy="560880"/>
          </a:xfrm>
          <a:custGeom>
            <a:rect b="b" l="l" r="r" t="t"/>
            <a:pathLst>
              <a:path extrusionOk="0" h="560880" w="5654040">
                <a:moveTo>
                  <a:pt x="0" y="93482"/>
                </a:moveTo>
                <a:cubicBezTo>
                  <a:pt x="0" y="41853"/>
                  <a:pt x="41853" y="0"/>
                  <a:pt x="93482" y="0"/>
                </a:cubicBezTo>
                <a:lnTo>
                  <a:pt x="5560558" y="0"/>
                </a:lnTo>
                <a:cubicBezTo>
                  <a:pt x="5612187" y="0"/>
                  <a:pt x="5654040" y="41853"/>
                  <a:pt x="5654040" y="93482"/>
                </a:cubicBezTo>
                <a:lnTo>
                  <a:pt x="5654040" y="467398"/>
                </a:lnTo>
                <a:cubicBezTo>
                  <a:pt x="5654040" y="519027"/>
                  <a:pt x="5612187" y="560880"/>
                  <a:pt x="5560558" y="560880"/>
                </a:cubicBezTo>
                <a:lnTo>
                  <a:pt x="93482" y="560880"/>
                </a:lnTo>
                <a:cubicBezTo>
                  <a:pt x="41853" y="560880"/>
                  <a:pt x="0" y="519027"/>
                  <a:pt x="0" y="467398"/>
                </a:cubicBezTo>
                <a:lnTo>
                  <a:pt x="0" y="93482"/>
                </a:lnTo>
                <a:close/>
              </a:path>
            </a:pathLst>
          </a:custGeom>
          <a:solidFill>
            <a:srgbClr val="2D79CD"/>
          </a:solidFill>
          <a:ln cap="flat" cmpd="sng" w="42500">
            <a:solidFill>
              <a:schemeClr val="lt1"/>
            </a:solidFill>
            <a:prstDash val="solid"/>
            <a:round/>
            <a:headEnd len="sm" w="sm" type="none"/>
            <a:tailEnd len="sm" w="sm" type="none"/>
          </a:ln>
        </p:spPr>
        <p:txBody>
          <a:bodyPr anchorCtr="0" anchor="ctr" bIns="27375" lIns="91425" spcFirstLastPara="1" rIns="91425" wrap="square" tIns="27375">
            <a:noAutofit/>
          </a:bodyPr>
          <a:lstStyle/>
          <a:p>
            <a:pPr indent="0" lvl="0" marL="0" marR="0" rtl="0" algn="ctr">
              <a:lnSpc>
                <a:spcPct val="90000"/>
              </a:lnSpc>
              <a:spcBef>
                <a:spcPts val="0"/>
              </a:spcBef>
              <a:spcAft>
                <a:spcPts val="0"/>
              </a:spcAft>
              <a:buNone/>
            </a:pPr>
            <a:r>
              <a:rPr lang="en-US" sz="1700">
                <a:solidFill>
                  <a:schemeClr val="lt1"/>
                </a:solidFill>
                <a:latin typeface="Arial"/>
                <a:ea typeface="Arial"/>
                <a:cs typeface="Arial"/>
                <a:sym typeface="Arial"/>
              </a:rPr>
              <a:t>Reliability</a:t>
            </a:r>
            <a:endParaRPr/>
          </a:p>
        </p:txBody>
      </p:sp>
      <p:sp>
        <p:nvSpPr>
          <p:cNvPr id="165" name="Google Shape;165;p15">
            <a:hlinkClick action="ppaction://hlinksldjump" r:id="rId5"/>
          </p:cNvPr>
          <p:cNvSpPr/>
          <p:nvPr/>
        </p:nvSpPr>
        <p:spPr>
          <a:xfrm>
            <a:off x="7954862" y="3508075"/>
            <a:ext cx="1159078" cy="560880"/>
          </a:xfrm>
          <a:custGeom>
            <a:rect b="b" l="l" r="r" t="t"/>
            <a:pathLst>
              <a:path extrusionOk="0" h="560880" w="5654040">
                <a:moveTo>
                  <a:pt x="0" y="93482"/>
                </a:moveTo>
                <a:cubicBezTo>
                  <a:pt x="0" y="41853"/>
                  <a:pt x="41853" y="0"/>
                  <a:pt x="93482" y="0"/>
                </a:cubicBezTo>
                <a:lnTo>
                  <a:pt x="5560558" y="0"/>
                </a:lnTo>
                <a:cubicBezTo>
                  <a:pt x="5612187" y="0"/>
                  <a:pt x="5654040" y="41853"/>
                  <a:pt x="5654040" y="93482"/>
                </a:cubicBezTo>
                <a:lnTo>
                  <a:pt x="5654040" y="467398"/>
                </a:lnTo>
                <a:cubicBezTo>
                  <a:pt x="5654040" y="519027"/>
                  <a:pt x="5612187" y="560880"/>
                  <a:pt x="5560558" y="560880"/>
                </a:cubicBezTo>
                <a:lnTo>
                  <a:pt x="93482" y="560880"/>
                </a:lnTo>
                <a:cubicBezTo>
                  <a:pt x="41853" y="560880"/>
                  <a:pt x="0" y="519027"/>
                  <a:pt x="0" y="467398"/>
                </a:cubicBezTo>
                <a:lnTo>
                  <a:pt x="0" y="93482"/>
                </a:lnTo>
                <a:close/>
              </a:path>
            </a:pathLst>
          </a:custGeom>
          <a:solidFill>
            <a:srgbClr val="1D4E84"/>
          </a:solidFill>
          <a:ln cap="flat" cmpd="sng" w="42500">
            <a:solidFill>
              <a:schemeClr val="lt1"/>
            </a:solidFill>
            <a:prstDash val="solid"/>
            <a:round/>
            <a:headEnd len="sm" w="sm" type="none"/>
            <a:tailEnd len="sm" w="sm" type="none"/>
          </a:ln>
        </p:spPr>
        <p:txBody>
          <a:bodyPr anchorCtr="0" anchor="ctr" bIns="27375" lIns="91425" spcFirstLastPara="1" rIns="91425" wrap="square" tIns="27375">
            <a:noAutofit/>
          </a:bodyPr>
          <a:lstStyle/>
          <a:p>
            <a:pPr indent="0" lvl="0" marL="0" marR="0" rtl="0" algn="ctr">
              <a:lnSpc>
                <a:spcPct val="90000"/>
              </a:lnSpc>
              <a:spcBef>
                <a:spcPts val="0"/>
              </a:spcBef>
              <a:spcAft>
                <a:spcPts val="0"/>
              </a:spcAft>
              <a:buNone/>
            </a:pPr>
            <a:r>
              <a:rPr lang="en-US" sz="1700">
                <a:solidFill>
                  <a:schemeClr val="lt1"/>
                </a:solidFill>
                <a:latin typeface="Arial"/>
                <a:ea typeface="Arial"/>
                <a:cs typeface="Arial"/>
                <a:sym typeface="Arial"/>
              </a:rPr>
              <a:t>Efficiency</a:t>
            </a:r>
            <a:endParaRPr/>
          </a:p>
        </p:txBody>
      </p:sp>
      <p:graphicFrame>
        <p:nvGraphicFramePr>
          <p:cNvPr id="166" name="Google Shape;166;p15"/>
          <p:cNvGraphicFramePr/>
          <p:nvPr/>
        </p:nvGraphicFramePr>
        <p:xfrm>
          <a:off x="306559" y="5867400"/>
          <a:ext cx="3000000" cy="3000000"/>
        </p:xfrm>
        <a:graphic>
          <a:graphicData uri="http://schemas.openxmlformats.org/drawingml/2006/table">
            <a:tbl>
              <a:tblPr bandRow="1">
                <a:noFill/>
                <a:tableStyleId>{B1B63C06-7725-454B-9600-B439E1214B04}</a:tableStyleId>
              </a:tblPr>
              <a:tblGrid>
                <a:gridCol w="7364250"/>
              </a:tblGrid>
              <a:tr h="325125">
                <a:tc>
                  <a:txBody>
                    <a:bodyPr/>
                    <a:lstStyle/>
                    <a:p>
                      <a:pPr indent="0" lvl="0" marL="0" marR="0" rtl="0" algn="l">
                        <a:spcBef>
                          <a:spcPts val="0"/>
                        </a:spcBef>
                        <a:spcAft>
                          <a:spcPts val="0"/>
                        </a:spcAft>
                        <a:buNone/>
                      </a:pPr>
                      <a:r>
                        <a:rPr lang="en-US" sz="1700" u="none" cap="none" strike="noStrike">
                          <a:solidFill>
                            <a:schemeClr val="dk1"/>
                          </a:solidFill>
                          <a:latin typeface="Calibri"/>
                          <a:ea typeface="Calibri"/>
                          <a:cs typeface="Calibri"/>
                          <a:sym typeface="Calibri"/>
                        </a:rPr>
                        <a:t>14.1 </a:t>
                      </a:r>
                      <a:r>
                        <a:rPr lang="en-US" sz="1800" u="none" cap="none" strike="noStrike">
                          <a:solidFill>
                            <a:schemeClr val="dk1"/>
                          </a:solidFill>
                          <a:latin typeface="Calibri"/>
                          <a:ea typeface="Calibri"/>
                          <a:cs typeface="Calibri"/>
                          <a:sym typeface="Calibri"/>
                        </a:rPr>
                        <a:t>Make every test case traceable to a requirement</a:t>
                      </a:r>
                      <a:endParaRPr sz="1700"/>
                    </a:p>
                  </a:txBody>
                  <a:tcPr marT="45725" marB="45725" marR="91450" marL="91450"/>
                </a:tc>
              </a:tr>
            </a:tbl>
          </a:graphicData>
        </a:graphic>
      </p:graphicFrame>
      <p:sp>
        <p:nvSpPr>
          <p:cNvPr id="167" name="Google Shape;167;p15"/>
          <p:cNvSpPr txBox="1"/>
          <p:nvPr/>
        </p:nvSpPr>
        <p:spPr>
          <a:xfrm>
            <a:off x="204537" y="5494196"/>
            <a:ext cx="1981200" cy="430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Best Practices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6"/>
          <p:cNvSpPr txBox="1"/>
          <p:nvPr>
            <p:ph idx="1" type="body"/>
          </p:nvPr>
        </p:nvSpPr>
        <p:spPr>
          <a:xfrm>
            <a:off x="304800" y="1143000"/>
            <a:ext cx="7467600" cy="3505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Reliability, also known as accuracy, is how much noise there is in the measurement. If you were to make the same measurement twice, how different will the two values be</a:t>
            </a:r>
            <a:endParaRPr/>
          </a:p>
          <a:p>
            <a:pPr indent="-285750" lvl="1" marL="742950" rtl="0" algn="l">
              <a:spcBef>
                <a:spcPts val="400"/>
              </a:spcBef>
              <a:spcAft>
                <a:spcPts val="0"/>
              </a:spcAft>
              <a:buSzPts val="2000"/>
              <a:buChar char="•"/>
            </a:pPr>
            <a:r>
              <a:rPr lang="en-US"/>
              <a:t>Make sure that test case’s pre-conditions are specific enough that the test will always be run in the same environment.</a:t>
            </a:r>
            <a:endParaRPr/>
          </a:p>
          <a:p>
            <a:pPr indent="-285750" lvl="1" marL="742950" rtl="0" algn="l">
              <a:spcBef>
                <a:spcPts val="400"/>
              </a:spcBef>
              <a:spcAft>
                <a:spcPts val="0"/>
              </a:spcAft>
              <a:buSzPts val="2000"/>
              <a:buChar char="•"/>
            </a:pPr>
            <a:r>
              <a:rPr lang="en-US"/>
              <a:t>A test-case can have reliability challenges when the instructions say things like “enter some text.” The phrase “some text” may mean the word “hamster” to one tester and the entirety of the Old Testament to another. A more reliable test case should specify exactly the text to be entered</a:t>
            </a:r>
            <a:endParaRPr/>
          </a:p>
        </p:txBody>
      </p:sp>
      <p:sp>
        <p:nvSpPr>
          <p:cNvPr id="173" name="Google Shape;173;p1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74" name="Google Shape;174;p16"/>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Meta-Metric: Reliability</a:t>
            </a:r>
            <a:endParaRPr/>
          </a:p>
        </p:txBody>
      </p:sp>
      <p:sp>
        <p:nvSpPr>
          <p:cNvPr id="175" name="Google Shape;175;p1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76" name="Google Shape;176;p16">
            <a:hlinkClick action="ppaction://hlinksldjump" r:id="rId3"/>
          </p:cNvPr>
          <p:cNvSpPr/>
          <p:nvPr/>
        </p:nvSpPr>
        <p:spPr>
          <a:xfrm>
            <a:off x="8001000" y="1126067"/>
            <a:ext cx="1066800" cy="560880"/>
          </a:xfrm>
          <a:custGeom>
            <a:rect b="b" l="l" r="r" t="t"/>
            <a:pathLst>
              <a:path extrusionOk="0" h="560880" w="5654040">
                <a:moveTo>
                  <a:pt x="0" y="93482"/>
                </a:moveTo>
                <a:cubicBezTo>
                  <a:pt x="0" y="41853"/>
                  <a:pt x="41853" y="0"/>
                  <a:pt x="93482" y="0"/>
                </a:cubicBezTo>
                <a:lnTo>
                  <a:pt x="5560558" y="0"/>
                </a:lnTo>
                <a:cubicBezTo>
                  <a:pt x="5612187" y="0"/>
                  <a:pt x="5654040" y="41853"/>
                  <a:pt x="5654040" y="93482"/>
                </a:cubicBezTo>
                <a:lnTo>
                  <a:pt x="5654040" y="467398"/>
                </a:lnTo>
                <a:cubicBezTo>
                  <a:pt x="5654040" y="519027"/>
                  <a:pt x="5612187" y="560880"/>
                  <a:pt x="5560558" y="560880"/>
                </a:cubicBezTo>
                <a:lnTo>
                  <a:pt x="93482" y="560880"/>
                </a:lnTo>
                <a:cubicBezTo>
                  <a:pt x="41853" y="560880"/>
                  <a:pt x="0" y="519027"/>
                  <a:pt x="0" y="467398"/>
                </a:cubicBezTo>
                <a:lnTo>
                  <a:pt x="0" y="93482"/>
                </a:lnTo>
                <a:close/>
              </a:path>
            </a:pathLst>
          </a:custGeom>
          <a:solidFill>
            <a:srgbClr val="74A8DF"/>
          </a:solidFill>
          <a:ln cap="flat" cmpd="sng" w="42500">
            <a:solidFill>
              <a:schemeClr val="lt1"/>
            </a:solidFill>
            <a:prstDash val="solid"/>
            <a:round/>
            <a:headEnd len="sm" w="sm" type="none"/>
            <a:tailEnd len="sm" w="sm" type="none"/>
          </a:ln>
        </p:spPr>
        <p:txBody>
          <a:bodyPr anchorCtr="0" anchor="ctr" bIns="27375" lIns="91425" spcFirstLastPara="1" rIns="91425" wrap="square" tIns="27375">
            <a:noAutofit/>
          </a:bodyPr>
          <a:lstStyle/>
          <a:p>
            <a:pPr indent="0" lvl="0" marL="0" marR="0" rtl="0" algn="ctr">
              <a:lnSpc>
                <a:spcPct val="90000"/>
              </a:lnSpc>
              <a:spcBef>
                <a:spcPts val="0"/>
              </a:spcBef>
              <a:spcAft>
                <a:spcPts val="0"/>
              </a:spcAft>
              <a:buNone/>
            </a:pPr>
            <a:r>
              <a:rPr lang="en-US" sz="1700">
                <a:solidFill>
                  <a:schemeClr val="lt1"/>
                </a:solidFill>
                <a:latin typeface="Arial"/>
                <a:ea typeface="Arial"/>
                <a:cs typeface="Arial"/>
                <a:sym typeface="Arial"/>
              </a:rPr>
              <a:t>Validity</a:t>
            </a:r>
            <a:endParaRPr/>
          </a:p>
        </p:txBody>
      </p:sp>
      <p:sp>
        <p:nvSpPr>
          <p:cNvPr id="177" name="Google Shape;177;p16">
            <a:hlinkClick action="ppaction://hlinksldjump" r:id="rId4"/>
          </p:cNvPr>
          <p:cNvSpPr/>
          <p:nvPr/>
        </p:nvSpPr>
        <p:spPr>
          <a:xfrm>
            <a:off x="7947788" y="2317088"/>
            <a:ext cx="1173213" cy="560880"/>
          </a:xfrm>
          <a:custGeom>
            <a:rect b="b" l="l" r="r" t="t"/>
            <a:pathLst>
              <a:path extrusionOk="0" h="560880" w="5654040">
                <a:moveTo>
                  <a:pt x="0" y="93482"/>
                </a:moveTo>
                <a:cubicBezTo>
                  <a:pt x="0" y="41853"/>
                  <a:pt x="41853" y="0"/>
                  <a:pt x="93482" y="0"/>
                </a:cubicBezTo>
                <a:lnTo>
                  <a:pt x="5560558" y="0"/>
                </a:lnTo>
                <a:cubicBezTo>
                  <a:pt x="5612187" y="0"/>
                  <a:pt x="5654040" y="41853"/>
                  <a:pt x="5654040" y="93482"/>
                </a:cubicBezTo>
                <a:lnTo>
                  <a:pt x="5654040" y="467398"/>
                </a:lnTo>
                <a:cubicBezTo>
                  <a:pt x="5654040" y="519027"/>
                  <a:pt x="5612187" y="560880"/>
                  <a:pt x="5560558" y="560880"/>
                </a:cubicBezTo>
                <a:lnTo>
                  <a:pt x="93482" y="560880"/>
                </a:lnTo>
                <a:cubicBezTo>
                  <a:pt x="41853" y="560880"/>
                  <a:pt x="0" y="519027"/>
                  <a:pt x="0" y="467398"/>
                </a:cubicBezTo>
                <a:lnTo>
                  <a:pt x="0" y="93482"/>
                </a:lnTo>
                <a:close/>
              </a:path>
            </a:pathLst>
          </a:custGeom>
          <a:solidFill>
            <a:srgbClr val="2D79CD"/>
          </a:solidFill>
          <a:ln cap="flat" cmpd="sng" w="42500">
            <a:solidFill>
              <a:schemeClr val="accent6"/>
            </a:solidFill>
            <a:prstDash val="solid"/>
            <a:round/>
            <a:headEnd len="sm" w="sm" type="none"/>
            <a:tailEnd len="sm" w="sm" type="none"/>
          </a:ln>
        </p:spPr>
        <p:txBody>
          <a:bodyPr anchorCtr="0" anchor="ctr" bIns="27375" lIns="91425" spcFirstLastPara="1" rIns="91425" wrap="square" tIns="27375">
            <a:noAutofit/>
          </a:bodyPr>
          <a:lstStyle/>
          <a:p>
            <a:pPr indent="0" lvl="0" marL="0" marR="0" rtl="0" algn="ctr">
              <a:lnSpc>
                <a:spcPct val="90000"/>
              </a:lnSpc>
              <a:spcBef>
                <a:spcPts val="0"/>
              </a:spcBef>
              <a:spcAft>
                <a:spcPts val="0"/>
              </a:spcAft>
              <a:buNone/>
            </a:pPr>
            <a:r>
              <a:rPr lang="en-US" sz="1700">
                <a:solidFill>
                  <a:schemeClr val="lt1"/>
                </a:solidFill>
                <a:latin typeface="Arial"/>
                <a:ea typeface="Arial"/>
                <a:cs typeface="Arial"/>
                <a:sym typeface="Arial"/>
              </a:rPr>
              <a:t>Reliability</a:t>
            </a:r>
            <a:endParaRPr/>
          </a:p>
        </p:txBody>
      </p:sp>
      <p:sp>
        <p:nvSpPr>
          <p:cNvPr id="178" name="Google Shape;178;p16">
            <a:hlinkClick action="ppaction://hlinksldjump" r:id="rId5"/>
          </p:cNvPr>
          <p:cNvSpPr/>
          <p:nvPr/>
        </p:nvSpPr>
        <p:spPr>
          <a:xfrm>
            <a:off x="7947787" y="3508125"/>
            <a:ext cx="1173213" cy="560880"/>
          </a:xfrm>
          <a:custGeom>
            <a:rect b="b" l="l" r="r" t="t"/>
            <a:pathLst>
              <a:path extrusionOk="0" h="560880" w="5654040">
                <a:moveTo>
                  <a:pt x="0" y="93482"/>
                </a:moveTo>
                <a:cubicBezTo>
                  <a:pt x="0" y="41853"/>
                  <a:pt x="41853" y="0"/>
                  <a:pt x="93482" y="0"/>
                </a:cubicBezTo>
                <a:lnTo>
                  <a:pt x="5560558" y="0"/>
                </a:lnTo>
                <a:cubicBezTo>
                  <a:pt x="5612187" y="0"/>
                  <a:pt x="5654040" y="41853"/>
                  <a:pt x="5654040" y="93482"/>
                </a:cubicBezTo>
                <a:lnTo>
                  <a:pt x="5654040" y="467398"/>
                </a:lnTo>
                <a:cubicBezTo>
                  <a:pt x="5654040" y="519027"/>
                  <a:pt x="5612187" y="560880"/>
                  <a:pt x="5560558" y="560880"/>
                </a:cubicBezTo>
                <a:lnTo>
                  <a:pt x="93482" y="560880"/>
                </a:lnTo>
                <a:cubicBezTo>
                  <a:pt x="41853" y="560880"/>
                  <a:pt x="0" y="519027"/>
                  <a:pt x="0" y="467398"/>
                </a:cubicBezTo>
                <a:lnTo>
                  <a:pt x="0" y="93482"/>
                </a:lnTo>
                <a:close/>
              </a:path>
            </a:pathLst>
          </a:custGeom>
          <a:solidFill>
            <a:srgbClr val="1D4E84"/>
          </a:solidFill>
          <a:ln cap="flat" cmpd="sng" w="42500">
            <a:solidFill>
              <a:schemeClr val="lt1"/>
            </a:solidFill>
            <a:prstDash val="solid"/>
            <a:round/>
            <a:headEnd len="sm" w="sm" type="none"/>
            <a:tailEnd len="sm" w="sm" type="none"/>
          </a:ln>
        </p:spPr>
        <p:txBody>
          <a:bodyPr anchorCtr="0" anchor="ctr" bIns="27375" lIns="91425" spcFirstLastPara="1" rIns="91425" wrap="square" tIns="27375">
            <a:noAutofit/>
          </a:bodyPr>
          <a:lstStyle/>
          <a:p>
            <a:pPr indent="0" lvl="0" marL="0" marR="0" rtl="0" algn="ctr">
              <a:lnSpc>
                <a:spcPct val="90000"/>
              </a:lnSpc>
              <a:spcBef>
                <a:spcPts val="0"/>
              </a:spcBef>
              <a:spcAft>
                <a:spcPts val="0"/>
              </a:spcAft>
              <a:buNone/>
            </a:pPr>
            <a:r>
              <a:rPr lang="en-US" sz="1700">
                <a:solidFill>
                  <a:schemeClr val="lt1"/>
                </a:solidFill>
                <a:latin typeface="Arial"/>
                <a:ea typeface="Arial"/>
                <a:cs typeface="Arial"/>
                <a:sym typeface="Arial"/>
              </a:rPr>
              <a:t>Efficiency</a:t>
            </a:r>
            <a:endParaRPr/>
          </a:p>
        </p:txBody>
      </p:sp>
      <p:graphicFrame>
        <p:nvGraphicFramePr>
          <p:cNvPr id="179" name="Google Shape;179;p16"/>
          <p:cNvGraphicFramePr/>
          <p:nvPr/>
        </p:nvGraphicFramePr>
        <p:xfrm>
          <a:off x="304800" y="5516880"/>
          <a:ext cx="3000000" cy="3000000"/>
        </p:xfrm>
        <a:graphic>
          <a:graphicData uri="http://schemas.openxmlformats.org/drawingml/2006/table">
            <a:tbl>
              <a:tblPr bandRow="1">
                <a:noFill/>
                <a:tableStyleId>{B1B63C06-7725-454B-9600-B439E1214B04}</a:tableStyleId>
              </a:tblPr>
              <a:tblGrid>
                <a:gridCol w="7364250"/>
              </a:tblGrid>
              <a:tr h="325125">
                <a:tc>
                  <a:txBody>
                    <a:bodyPr/>
                    <a:lstStyle/>
                    <a:p>
                      <a:pPr indent="0" lvl="0" marL="0" marR="0" rtl="0" algn="l">
                        <a:spcBef>
                          <a:spcPts val="0"/>
                        </a:spcBef>
                        <a:spcAft>
                          <a:spcPts val="0"/>
                        </a:spcAft>
                        <a:buNone/>
                      </a:pPr>
                      <a:r>
                        <a:rPr lang="en-US" sz="1700">
                          <a:solidFill>
                            <a:schemeClr val="dk1"/>
                          </a:solidFill>
                          <a:latin typeface="Calibri"/>
                          <a:ea typeface="Calibri"/>
                          <a:cs typeface="Calibri"/>
                          <a:sym typeface="Calibri"/>
                        </a:rPr>
                        <a:t>14.2 </a:t>
                      </a:r>
                      <a:r>
                        <a:rPr lang="en-US" sz="1800">
                          <a:solidFill>
                            <a:schemeClr val="dk1"/>
                          </a:solidFill>
                          <a:latin typeface="Calibri"/>
                          <a:ea typeface="Calibri"/>
                          <a:cs typeface="Calibri"/>
                          <a:sym typeface="Calibri"/>
                        </a:rPr>
                        <a:t>Be very specific about the test case’s pre-conditions</a:t>
                      </a:r>
                      <a:endParaRPr sz="1700"/>
                    </a:p>
                  </a:txBody>
                  <a:tcPr marT="45725" marB="45725" marR="91450" marL="91450"/>
                </a:tc>
              </a:tr>
              <a:tr h="325125">
                <a:tc>
                  <a:txBody>
                    <a:bodyPr/>
                    <a:lstStyle/>
                    <a:p>
                      <a:pPr indent="0" lvl="0" marL="0" marR="0" rtl="0" algn="l">
                        <a:spcBef>
                          <a:spcPts val="0"/>
                        </a:spcBef>
                        <a:spcAft>
                          <a:spcPts val="0"/>
                        </a:spcAft>
                        <a:buNone/>
                      </a:pPr>
                      <a:r>
                        <a:rPr lang="en-US" sz="1700"/>
                        <a:t>14.3 </a:t>
                      </a:r>
                      <a:r>
                        <a:rPr lang="en-US" sz="1800">
                          <a:solidFill>
                            <a:schemeClr val="dk1"/>
                          </a:solidFill>
                          <a:latin typeface="Calibri"/>
                          <a:ea typeface="Calibri"/>
                          <a:cs typeface="Calibri"/>
                          <a:sym typeface="Calibri"/>
                        </a:rPr>
                        <a:t>Avoid generalities in test cases</a:t>
                      </a:r>
                      <a:endParaRPr sz="1700"/>
                    </a:p>
                  </a:txBody>
                  <a:tcPr marT="45725" marB="45725" marR="91450" marL="91450"/>
                </a:tc>
              </a:tr>
            </a:tbl>
          </a:graphicData>
        </a:graphic>
      </p:graphicFrame>
      <p:sp>
        <p:nvSpPr>
          <p:cNvPr id="180" name="Google Shape;180;p16"/>
          <p:cNvSpPr txBox="1"/>
          <p:nvPr/>
        </p:nvSpPr>
        <p:spPr>
          <a:xfrm>
            <a:off x="202778" y="5143676"/>
            <a:ext cx="1981200" cy="430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Best Practices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oftware Design">
  <a:themeElements>
    <a:clrScheme name="BYU-Idaho">
      <a:dk1>
        <a:srgbClr val="283D5E"/>
      </a:dk1>
      <a:lt1>
        <a:srgbClr val="FFFFFF"/>
      </a:lt1>
      <a:dk2>
        <a:srgbClr val="2A6EBB"/>
      </a:dk2>
      <a:lt2>
        <a:srgbClr val="000000"/>
      </a:lt2>
      <a:accent1>
        <a:srgbClr val="C3C8C8"/>
      </a:accent1>
      <a:accent2>
        <a:srgbClr val="99B1CB"/>
      </a:accent2>
      <a:accent3>
        <a:srgbClr val="76A8E0"/>
      </a:accent3>
      <a:accent4>
        <a:srgbClr val="1E5086"/>
      </a:accent4>
      <a:accent5>
        <a:srgbClr val="37516D"/>
      </a:accent5>
      <a:accent6>
        <a:srgbClr val="CB5E1B"/>
      </a:accent6>
      <a:hlink>
        <a:srgbClr val="CACFD1"/>
      </a:hlink>
      <a:folHlink>
        <a:srgbClr val="CAC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