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9174150" cy="701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208">
          <p15:clr>
            <a:srgbClr val="A4A3A4"/>
          </p15:clr>
        </p15:guide>
        <p15:guide id="2" pos="28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0132A1-48D7-47B0-90B5-AD6C17C7D172}">
  <a:tblStyle styleId="{0A0132A1-48D7-47B0-90B5-AD6C17C7D172}"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F9"/>
          </a:solidFill>
        </a:fill>
      </a:tcStyle>
    </a:wholeTbl>
    <a:band1H>
      <a:tcTxStyle/>
      <a:tcStyle>
        <a:fill>
          <a:solidFill>
            <a:srgbClr val="D5E1F3"/>
          </a:solidFill>
        </a:fill>
      </a:tcStyle>
    </a:band1H>
    <a:band2H>
      <a:tcTxStyle/>
    </a:band2H>
    <a:band1V>
      <a:tcTxStyle/>
      <a:tcStyle>
        <a:fill>
          <a:solidFill>
            <a:srgbClr val="D5E1F3"/>
          </a:solidFill>
        </a:fill>
      </a:tcStyle>
    </a:band1V>
    <a:band2V>
      <a:tcTxStyle/>
    </a:band2V>
    <a:lastCol>
      <a:tcTxStyle b="on" i="off">
        <a:font>
          <a:latin typeface="Calibri Light"/>
          <a:ea typeface="Calibri Light"/>
          <a:cs typeface="Calibri Light"/>
        </a:font>
        <a:schemeClr val="lt1"/>
      </a:tcTxStyle>
      <a:tcStyle>
        <a:fill>
          <a:solidFill>
            <a:schemeClr val="accent3"/>
          </a:solidFill>
        </a:fill>
      </a:tcStyle>
    </a:lastCol>
    <a:firstCol>
      <a:tcTxStyle b="on" i="off">
        <a:font>
          <a:latin typeface="Calibri Light"/>
          <a:ea typeface="Calibri Light"/>
          <a:cs typeface="Calibri Light"/>
        </a:font>
        <a:schemeClr val="lt1"/>
      </a:tcTxStyle>
      <a:tcStyle>
        <a:fill>
          <a:solidFill>
            <a:schemeClr val="accent3"/>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6C37B54A-34A9-4F64-BF81-5C833D2C24B3}" styleName="Table_1">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F5F5"/>
          </a:solidFill>
        </a:fill>
      </a:tcStyle>
    </a:wholeTbl>
    <a:band1H>
      <a:tcTxStyle/>
      <a:tcStyle>
        <a:fill>
          <a:solidFill>
            <a:srgbClr val="E9EBEB"/>
          </a:solidFill>
        </a:fill>
      </a:tcStyle>
    </a:band1H>
    <a:band2H>
      <a:tcTxStyle/>
    </a:band2H>
    <a:band1V>
      <a:tcTxStyle/>
      <a:tcStyle>
        <a:fill>
          <a:solidFill>
            <a:srgbClr val="E9EBEB"/>
          </a:solidFill>
        </a:fill>
      </a:tcStyle>
    </a:band1V>
    <a:band2V>
      <a:tcTxStyle/>
    </a:band2V>
    <a:lastCol>
      <a:tcTxStyle b="on" i="off">
        <a:font>
          <a:latin typeface="Calibri Light"/>
          <a:ea typeface="Calibri Light"/>
          <a:cs typeface="Calibri Light"/>
        </a:font>
        <a:schemeClr val="lt1"/>
      </a:tcTxStyle>
      <a:tcStyle>
        <a:fill>
          <a:solidFill>
            <a:schemeClr val="accent1"/>
          </a:solidFill>
        </a:fill>
      </a:tcStyle>
    </a:lastCol>
    <a:firstCol>
      <a:tcTxStyle b="on" i="off">
        <a:font>
          <a:latin typeface="Calibri Light"/>
          <a:ea typeface="Calibri Light"/>
          <a:cs typeface="Calibri Light"/>
        </a:font>
        <a:schemeClr val="lt1"/>
      </a:tcTxStyle>
      <a:tcStyle>
        <a:fill>
          <a:solidFill>
            <a:schemeClr val="accent1"/>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89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75471" cy="350520"/>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196569" y="0"/>
            <a:ext cx="3975471" cy="350520"/>
          </a:xfrm>
          <a:prstGeom prst="rect">
            <a:avLst/>
          </a:prstGeom>
          <a:noFill/>
          <a:ln>
            <a:noFill/>
          </a:ln>
        </p:spPr>
        <p:txBody>
          <a:bodyPr anchorCtr="0" anchor="t" bIns="46225" lIns="92475" spcFirstLastPara="1" rIns="92475" wrap="square" tIns="462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58664"/>
            <a:ext cx="3975471" cy="350520"/>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196569" y="6658664"/>
            <a:ext cx="3975471" cy="350520"/>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 name="Google Shape;79;p1: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88" name="Google Shape;188;p1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02" name="Google Shape;202;p1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16" name="Google Shape;216;p1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30" name="Google Shape;230;p1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38" name="Google Shape;238;p1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48" name="Google Shape;248;p1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58" name="Google Shape;258;p1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68" name="Google Shape;268;p1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77" name="Google Shape;277;p1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00" name="Google Shape;300;p1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87" name="Google Shape;87;p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19" name="Google Shape;319;p2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28" name="Google Shape;328;p2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47" name="Google Shape;347;p2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9" name="Google Shape;359;p23: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def dollars_from_euro(euro):</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Convert dollars from euros ''''</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round(euro * 1.13, 2)</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rtl="0" algn="l">
              <a:spcBef>
                <a:spcPts val="36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71" name="Google Shape;371;p2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3" name="Google Shape;383;p25: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def is_leap_year(year):</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Determine if a given year is a leap year '''</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2001, 2002, 2003, 2005, 2006, ...</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if year % 4 != 0:</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False</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2004, 2008, 2012, 2016, ...</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if year % 100 != 0:</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True</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(year % 400 == 0)</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rtl="0" algn="l">
              <a:spcBef>
                <a:spcPts val="36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94" name="Google Shape;394;p2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5" name="Google Shape;405;p27: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def compute_tax(income):</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Compute federal income tax based on income '''</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incomes under $61,300 first.</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if income &lt; 61300.00:</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15% tax bracket.</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if income &gt;= 15100.00:</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round(1510.00 + 0.15 * (income - 15100.00), 2)</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0% tax bracket.</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elif income &lt;= 0.00:</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0.00</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10% tax bracket.</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else:</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round(income * 0.10, 2)</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incomes over $61,300 next.</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else:</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25% tax bracket.</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if income &lt; 123700.00:</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round(8440.00 + 0.25 * (income - 61300.00), 2)</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28% tax bracket.</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elif income &lt; 188450.00:</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round(24040.00 + 0.28 * (income - 123700.00), 2)</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33% tax bracket.</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elif income &lt; 336550.00:</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round(42170.00 + 0.33 * (income - 188450.00), 2)</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35% tax bracket.</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else:</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round(91043.00 + 0.35 * (income - 336550.00), 2)</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assert(False)</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rtl="0" algn="l">
              <a:spcBef>
                <a:spcPts val="36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15" name="Google Shape;415;p2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25" name="Google Shape;425;p2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03" name="Google Shape;103;p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5" name="Google Shape;435;p30: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def search(array, element):</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Determine if value is in array. '''</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Initialize the indices for the search.</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i_first = 0</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i_last = len(array) - 1</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found = False</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Loop until the value is found.</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while i_first &lt;= i_last and not found:</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i_middle = int((i_first + i_last) / 2)</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Found!</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if array[i_middle] == element:</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found = True</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7302" rtl="0" algn="l">
              <a:lnSpc>
                <a:spcPct val="119000"/>
              </a:lnSpc>
              <a:spcBef>
                <a:spcPts val="0"/>
              </a:spcBef>
              <a:spcAft>
                <a:spcPts val="0"/>
              </a:spcAft>
              <a:buNone/>
            </a:pPr>
            <a:r>
              <a:rPr lang="en-US" sz="1800">
                <a:solidFill>
                  <a:srgbClr val="808080"/>
                </a:solidFill>
                <a:latin typeface="Consolas"/>
                <a:ea typeface="Consolas"/>
                <a:cs typeface="Consolas"/>
                <a:sym typeface="Consolas"/>
              </a:rPr>
              <a:t>        # Too high or too low.</a:t>
            </a:r>
            <a:endParaRPr sz="1800">
              <a:solidFill>
                <a:srgbClr val="000000"/>
              </a:solidFill>
              <a:latin typeface="Consolas"/>
              <a:ea typeface="Consolas"/>
              <a:cs typeface="Consolas"/>
              <a:sym typeface="Consolas"/>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elif array[i_middle] &lt; element:</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i_first = i_middle + 1</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else:</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i_last = i_middle - 1</a:t>
            </a:r>
            <a:endParaRPr/>
          </a:p>
          <a:p>
            <a:pPr indent="0" lvl="0" marL="0" marR="7302" rtl="0" algn="l">
              <a:lnSpc>
                <a:spcPct val="119000"/>
              </a:lnSpc>
              <a:spcBef>
                <a:spcPts val="0"/>
              </a:spcBef>
              <a:spcAft>
                <a:spcPts val="0"/>
              </a:spcAft>
              <a:buNone/>
            </a:pPr>
            <a:r>
              <a:rPr lang="en-US" sz="1800">
                <a:solidFill>
                  <a:srgbClr val="000000"/>
                </a:solidFill>
                <a:latin typeface="Consolas"/>
                <a:ea typeface="Consolas"/>
                <a:cs typeface="Consolas"/>
                <a:sym typeface="Consolas"/>
              </a:rPr>
              <a:t>    return found</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rtl="0" algn="l">
              <a:spcBef>
                <a:spcPts val="36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45" name="Google Shape;445;p3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55" name="Google Shape;455;p3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65" name="Google Shape;465;p3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74" name="Google Shape;474;p3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83" name="Google Shape;483;p3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11" name="Google Shape;111;p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19" name="Google Shape;119;p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1" name="Google Shape;131;p6: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41" name="Google Shape;141;p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59" name="Google Shape;159;p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4" name="Google Shape;174;p9: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3.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3.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3.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3.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3.xml"/><Relationship Id="rId4" Type="http://schemas.openxmlformats.org/officeDocument/2006/relationships/slide" Target="/ppt/slides/slide17.xml"/><Relationship Id="rId5" Type="http://schemas.openxmlformats.org/officeDocument/2006/relationships/slide" Target="/ppt/slides/slide2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spTree>
      <p:nvGrpSpPr>
        <p:cNvPr id="13" name="Shape 13"/>
        <p:cNvGrpSpPr/>
        <p:nvPr/>
      </p:nvGrpSpPr>
      <p:grpSpPr>
        <a:xfrm>
          <a:off x="0" y="0"/>
          <a:ext cx="0" cy="0"/>
          <a:chOff x="0" y="0"/>
          <a:chExt cx="0" cy="0"/>
        </a:xfrm>
      </p:grpSpPr>
      <p:sp>
        <p:nvSpPr>
          <p:cNvPr id="14" name="Google Shape;14;p2"/>
          <p:cNvSpPr/>
          <p:nvPr/>
        </p:nvSpPr>
        <p:spPr>
          <a:xfrm>
            <a:off x="0" y="609600"/>
            <a:ext cx="9144000" cy="26670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2"/>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1D2D46"/>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16" name="Google Shape;16;p2"/>
          <p:cNvSpPr txBox="1"/>
          <p:nvPr/>
        </p:nvSpPr>
        <p:spPr>
          <a:xfrm>
            <a:off x="9906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Schedule</a:t>
            </a:r>
            <a:endParaRPr/>
          </a:p>
        </p:txBody>
      </p:sp>
      <p:sp>
        <p:nvSpPr>
          <p:cNvPr id="17" name="Google Shape;17;p2"/>
          <p:cNvSpPr txBox="1"/>
          <p:nvPr/>
        </p:nvSpPr>
        <p:spPr>
          <a:xfrm>
            <a:off x="46482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Today's Plan</a:t>
            </a:r>
            <a:endParaRPr b="1" i="0" sz="2000" u="none" cap="none" strike="noStrike">
              <a:solidFill>
                <a:srgbClr val="1D2D46"/>
              </a:solidFill>
              <a:latin typeface="Calibri"/>
              <a:ea typeface="Calibri"/>
              <a:cs typeface="Calibri"/>
              <a:sym typeface="Calibri"/>
            </a:endParaRPr>
          </a:p>
        </p:txBody>
      </p:sp>
      <p:sp>
        <p:nvSpPr>
          <p:cNvPr id="18" name="Google Shape;18;p2"/>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blank">
  <p:cSld name="Standard blank">
    <p:spTree>
      <p:nvGrpSpPr>
        <p:cNvPr id="20" name="Shape 20"/>
        <p:cNvGrpSpPr/>
        <p:nvPr/>
      </p:nvGrpSpPr>
      <p:grpSpPr>
        <a:xfrm>
          <a:off x="0" y="0"/>
          <a:ext cx="0" cy="0"/>
          <a:chOff x="0" y="0"/>
          <a:chExt cx="0" cy="0"/>
        </a:xfrm>
      </p:grpSpPr>
      <p:sp>
        <p:nvSpPr>
          <p:cNvPr id="21" name="Google Shape;21;p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23" name="Google Shape;23;p3">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24" name="Google Shape;24;p3">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25" name="Google Shape;25;p3">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26" name="Google Shape;26;p3">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
        <p:nvSpPr>
          <p:cNvPr id="27" name="Google Shape;27;p3"/>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with Placeholder">
  <p:cSld name="Standard with Placeholder">
    <p:spTree>
      <p:nvGrpSpPr>
        <p:cNvPr id="28" name="Shape 28"/>
        <p:cNvGrpSpPr/>
        <p:nvPr/>
      </p:nvGrpSpPr>
      <p:grpSpPr>
        <a:xfrm>
          <a:off x="0" y="0"/>
          <a:ext cx="0" cy="0"/>
          <a:chOff x="0" y="0"/>
          <a:chExt cx="0" cy="0"/>
        </a:xfrm>
      </p:grpSpPr>
      <p:sp>
        <p:nvSpPr>
          <p:cNvPr id="29" name="Google Shape;29;p4"/>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lvl1pPr indent="-355600" lvl="0" marL="457200" algn="l">
              <a:spcBef>
                <a:spcPts val="2000"/>
              </a:spcBef>
              <a:spcAft>
                <a:spcPts val="0"/>
              </a:spcAft>
              <a:buSzPts val="2000"/>
              <a:buChar char="•"/>
              <a:defRPr sz="2000">
                <a:solidFill>
                  <a:srgbClr val="1D2D46"/>
                </a:solidFill>
              </a:defRPr>
            </a:lvl1pPr>
            <a:lvl2pPr indent="-342900" lvl="1" marL="914400" algn="l">
              <a:spcBef>
                <a:spcPts val="360"/>
              </a:spcBef>
              <a:spcAft>
                <a:spcPts val="0"/>
              </a:spcAft>
              <a:buSzPts val="1800"/>
              <a:buChar char="•"/>
              <a:defRPr sz="1800">
                <a:solidFill>
                  <a:srgbClr val="1D2D46"/>
                </a:solidFill>
              </a:defRPr>
            </a:lvl2pPr>
            <a:lvl3pPr indent="-295275" lvl="2" marL="1371600" algn="l">
              <a:spcBef>
                <a:spcPts val="280"/>
              </a:spcBef>
              <a:spcAft>
                <a:spcPts val="0"/>
              </a:spcAft>
              <a:buClr>
                <a:srgbClr val="1D2D46"/>
              </a:buClr>
              <a:buSzPts val="1050"/>
              <a:buFont typeface="Calibri"/>
              <a:buChar char="•"/>
              <a:defRPr sz="1400">
                <a:solidFill>
                  <a:srgbClr val="1D2D46"/>
                </a:solidFill>
              </a:defRPr>
            </a:lvl3pPr>
            <a:lvl4pPr indent="-228600" lvl="3" marL="1828800" algn="l">
              <a:spcBef>
                <a:spcPts val="0"/>
              </a:spcBef>
              <a:spcAft>
                <a:spcPts val="0"/>
              </a:spcAft>
              <a:buClr>
                <a:srgbClr val="1D2D46"/>
              </a:buClr>
              <a:buSzPts val="1200"/>
              <a:buFont typeface="Consolas"/>
              <a:buNone/>
              <a:defRPr sz="1200">
                <a:solidFill>
                  <a:srgbClr val="1D2D46"/>
                </a:solidFill>
              </a:defRPr>
            </a:lvl4pPr>
            <a:lvl5pPr indent="-228600" lvl="4" marL="2286000" algn="l">
              <a:spcBef>
                <a:spcPts val="0"/>
              </a:spcBef>
              <a:spcAft>
                <a:spcPts val="0"/>
              </a:spcAft>
              <a:buClr>
                <a:srgbClr val="1D2D46"/>
              </a:buClr>
              <a:buSzPts val="1200"/>
              <a:buFont typeface="Consolas"/>
              <a:buNone/>
              <a:defRPr sz="1200">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32" name="Google Shape;32;p4">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33" name="Google Shape;33;p4">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34" name="Google Shape;34;p4">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35" name="Google Shape;35;p4">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36" name="Google Shape;36;p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howMasterSp="0">
  <p:cSld name="Subtitle">
    <p:spTree>
      <p:nvGrpSpPr>
        <p:cNvPr id="37" name="Shape 37"/>
        <p:cNvGrpSpPr/>
        <p:nvPr/>
      </p:nvGrpSpPr>
      <p:grpSpPr>
        <a:xfrm>
          <a:off x="0" y="0"/>
          <a:ext cx="0" cy="0"/>
          <a:chOff x="0" y="0"/>
          <a:chExt cx="0" cy="0"/>
        </a:xfrm>
      </p:grpSpPr>
      <p:sp>
        <p:nvSpPr>
          <p:cNvPr id="38" name="Google Shape;38;p5"/>
          <p:cNvSpPr/>
          <p:nvPr/>
        </p:nvSpPr>
        <p:spPr>
          <a:xfrm>
            <a:off x="1371600" y="990600"/>
            <a:ext cx="6553200" cy="50292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5"/>
          <p:cNvSpPr/>
          <p:nvPr/>
        </p:nvSpPr>
        <p:spPr>
          <a:xfrm>
            <a:off x="15240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5"/>
          <p:cNvSpPr/>
          <p:nvPr/>
        </p:nvSpPr>
        <p:spPr>
          <a:xfrm>
            <a:off x="36576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5"/>
          <p:cNvSpPr/>
          <p:nvPr/>
        </p:nvSpPr>
        <p:spPr>
          <a:xfrm>
            <a:off x="57912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5"/>
          <p:cNvSpPr/>
          <p:nvPr/>
        </p:nvSpPr>
        <p:spPr>
          <a:xfrm>
            <a:off x="15240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5"/>
          <p:cNvSpPr/>
          <p:nvPr/>
        </p:nvSpPr>
        <p:spPr>
          <a:xfrm>
            <a:off x="36576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5"/>
          <p:cNvSpPr/>
          <p:nvPr/>
        </p:nvSpPr>
        <p:spPr>
          <a:xfrm>
            <a:off x="57912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5"/>
          <p:cNvSpPr/>
          <p:nvPr/>
        </p:nvSpPr>
        <p:spPr>
          <a:xfrm>
            <a:off x="15240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5"/>
          <p:cNvSpPr/>
          <p:nvPr/>
        </p:nvSpPr>
        <p:spPr>
          <a:xfrm>
            <a:off x="36576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5"/>
          <p:cNvSpPr/>
          <p:nvPr/>
        </p:nvSpPr>
        <p:spPr>
          <a:xfrm>
            <a:off x="57912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5"/>
          <p:cNvSpPr/>
          <p:nvPr/>
        </p:nvSpPr>
        <p:spPr>
          <a:xfrm>
            <a:off x="15240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5"/>
          <p:cNvSpPr/>
          <p:nvPr/>
        </p:nvSpPr>
        <p:spPr>
          <a:xfrm>
            <a:off x="36576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5"/>
          <p:cNvSpPr/>
          <p:nvPr/>
        </p:nvSpPr>
        <p:spPr>
          <a:xfrm>
            <a:off x="57912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5"/>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52" name="Google Shape;52;p5">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53" name="Google Shape;53;p5">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54" name="Google Shape;54;p5">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55" name="Google Shape;55;p5">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with Placeholder" showMasterSp="0">
  <p:cSld name="Sub-Navigation with Placeholder">
    <p:spTree>
      <p:nvGrpSpPr>
        <p:cNvPr id="56" name="Shape 56"/>
        <p:cNvGrpSpPr/>
        <p:nvPr/>
      </p:nvGrpSpPr>
      <p:grpSpPr>
        <a:xfrm>
          <a:off x="0" y="0"/>
          <a:ext cx="0" cy="0"/>
          <a:chOff x="0" y="0"/>
          <a:chExt cx="0" cy="0"/>
        </a:xfrm>
      </p:grpSpPr>
      <p:sp>
        <p:nvSpPr>
          <p:cNvPr id="57" name="Google Shape;57;p6"/>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6"/>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lvl1pPr indent="-355600" lvl="0" marL="457200" algn="l">
              <a:spcBef>
                <a:spcPts val="2000"/>
              </a:spcBef>
              <a:spcAft>
                <a:spcPts val="0"/>
              </a:spcAft>
              <a:buSzPts val="2000"/>
              <a:buChar char="•"/>
              <a:defRPr sz="2000">
                <a:solidFill>
                  <a:srgbClr val="1D2D46"/>
                </a:solidFill>
              </a:defRPr>
            </a:lvl1pPr>
            <a:lvl2pPr indent="-342900" lvl="1" marL="914400" algn="l">
              <a:spcBef>
                <a:spcPts val="360"/>
              </a:spcBef>
              <a:spcAft>
                <a:spcPts val="0"/>
              </a:spcAft>
              <a:buSzPts val="1800"/>
              <a:buChar char="•"/>
              <a:defRPr sz="1800">
                <a:solidFill>
                  <a:srgbClr val="1D2D46"/>
                </a:solidFill>
              </a:defRPr>
            </a:lvl2pPr>
            <a:lvl3pPr indent="-295275" lvl="2" marL="1371600" algn="l">
              <a:spcBef>
                <a:spcPts val="280"/>
              </a:spcBef>
              <a:spcAft>
                <a:spcPts val="0"/>
              </a:spcAft>
              <a:buClr>
                <a:srgbClr val="1D2D46"/>
              </a:buClr>
              <a:buSzPts val="1050"/>
              <a:buFont typeface="Calibri"/>
              <a:buChar char="•"/>
              <a:defRPr sz="1400">
                <a:solidFill>
                  <a:srgbClr val="1D2D46"/>
                </a:solidFill>
              </a:defRPr>
            </a:lvl3pPr>
            <a:lvl4pPr indent="-228600" lvl="3" marL="1828800" algn="l">
              <a:spcBef>
                <a:spcPts val="0"/>
              </a:spcBef>
              <a:spcAft>
                <a:spcPts val="0"/>
              </a:spcAft>
              <a:buClr>
                <a:srgbClr val="1D2D46"/>
              </a:buClr>
              <a:buSzPts val="1200"/>
              <a:buFont typeface="Consolas"/>
              <a:buNone/>
              <a:defRPr sz="1200">
                <a:solidFill>
                  <a:srgbClr val="1D2D46"/>
                </a:solidFill>
              </a:defRPr>
            </a:lvl4pPr>
            <a:lvl5pPr indent="-228600" lvl="4" marL="2286000" algn="l">
              <a:spcBef>
                <a:spcPts val="0"/>
              </a:spcBef>
              <a:spcAft>
                <a:spcPts val="0"/>
              </a:spcAft>
              <a:buClr>
                <a:srgbClr val="1D2D46"/>
              </a:buClr>
              <a:buSzPts val="1200"/>
              <a:buFont typeface="Consolas"/>
              <a:buNone/>
              <a:defRPr sz="1200">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6"/>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61" name="Google Shape;61;p6">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62" name="Google Shape;62;p6">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63" name="Google Shape;63;p6">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64" name="Google Shape;64;p6">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65" name="Google Shape;65;p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6"/>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Blank" showMasterSp="0">
  <p:cSld name="Sub-Navigation Blank">
    <p:spTree>
      <p:nvGrpSpPr>
        <p:cNvPr id="67" name="Shape 67"/>
        <p:cNvGrpSpPr/>
        <p:nvPr/>
      </p:nvGrpSpPr>
      <p:grpSpPr>
        <a:xfrm>
          <a:off x="0" y="0"/>
          <a:ext cx="0" cy="0"/>
          <a:chOff x="0" y="0"/>
          <a:chExt cx="0" cy="0"/>
        </a:xfrm>
      </p:grpSpPr>
      <p:sp>
        <p:nvSpPr>
          <p:cNvPr id="68" name="Google Shape;68;p7"/>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71" name="Google Shape;71;p7">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72" name="Google Shape;72;p7">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73" name="Google Shape;73;p7">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74" name="Google Shape;74;p7">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75" name="Google Shape;75;p7"/>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7"/>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A7DA4"/>
            </a:gs>
            <a:gs pos="100000">
              <a:srgbClr val="071F45"/>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2400"/>
              </a:spcBef>
              <a:spcAft>
                <a:spcPts val="0"/>
              </a:spcAft>
              <a:buClr>
                <a:schemeClr val="accen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lt1"/>
                </a:solidFill>
                <a:latin typeface="Calibri"/>
                <a:ea typeface="Calibri"/>
                <a:cs typeface="Calibri"/>
                <a:sym typeface="Calibri"/>
              </a:defRPr>
            </a:lvl2pPr>
            <a:lvl3pPr indent="-304800" lvl="2" marL="1371600" marR="0" rtl="0" algn="l">
              <a:spcBef>
                <a:spcPts val="320"/>
              </a:spcBef>
              <a:spcAft>
                <a:spcPts val="0"/>
              </a:spcAft>
              <a:buClr>
                <a:schemeClr val="lt1"/>
              </a:buClr>
              <a:buSzPts val="1200"/>
              <a:buFont typeface="Calibri"/>
              <a:buChar char="•"/>
              <a:defRPr b="0" i="0" sz="16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4pPr>
            <a:lvl5pPr indent="-228600" lvl="4" marL="22860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5pPr>
            <a:lvl6pPr indent="-228600" lvl="5" marL="27432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6pPr>
            <a:lvl7pPr indent="-228600" lvl="6" marL="32004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7pPr>
            <a:lvl8pPr indent="-228600" lvl="7" marL="36576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8pPr>
            <a:lvl9pPr indent="-228600" lvl="8" marL="41148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9pPr>
          </a:lstStyle>
          <a:p/>
        </p:txBody>
      </p:sp>
      <p:sp>
        <p:nvSpPr>
          <p:cNvPr id="11" name="Google Shape;11;p1"/>
          <p:cNvSpPr/>
          <p:nvPr/>
        </p:nvSpPr>
        <p:spPr>
          <a:xfrm>
            <a:off x="152400" y="990600"/>
            <a:ext cx="8839200"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b="0" i="0" lang="en-US" sz="1050" u="none" cap="none" strike="noStrike">
                <a:solidFill>
                  <a:schemeClr val="lt1"/>
                </a:solidFill>
                <a:latin typeface="Calibri"/>
                <a:ea typeface="Calibri"/>
                <a:cs typeface="Calibri"/>
                <a:sym typeface="Calibri"/>
              </a:rPr>
              <a:t>Helfrich, J. (2020). </a:t>
            </a:r>
            <a:r>
              <a:rPr b="0" i="1" lang="en-US" sz="1050" u="none" cap="none" strike="noStrike">
                <a:solidFill>
                  <a:schemeClr val="lt1"/>
                </a:solidFill>
                <a:latin typeface="Calibri"/>
                <a:ea typeface="Calibri"/>
                <a:cs typeface="Calibri"/>
                <a:sym typeface="Calibri"/>
              </a:rPr>
              <a:t>Software Design</a:t>
            </a:r>
            <a:r>
              <a:rPr b="0" i="0" lang="en-US" sz="1050" u="none" cap="none" strike="noStrike">
                <a:solidFill>
                  <a:schemeClr val="lt1"/>
                </a:solidFill>
                <a:latin typeface="Calibri"/>
                <a:ea typeface="Calibri"/>
                <a:cs typeface="Calibri"/>
                <a:sym typeface="Calibri"/>
              </a:rPr>
              <a:t>, Copyright © 2020. All rights reserved.</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hurchofjesuschrist.org/study/scriptures/dc-testament/dc/58.p27" TargetMode="External"/><Relationship Id="rId4" Type="http://schemas.openxmlformats.org/officeDocument/2006/relationships/hyperlink" Target="https://www.churchofjesuschrist.org/study/scriptures/dc-testament/dc/53.p2?lang=eng#p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10.xml"/><Relationship Id="rId6" Type="http://schemas.openxmlformats.org/officeDocument/2006/relationships/slide" Target="/ppt/slides/slide11.xml"/><Relationship Id="rId7" Type="http://schemas.openxmlformats.org/officeDocument/2006/relationships/slide" Target="/ppt/slides/slide12.xml"/><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10.xml"/><Relationship Id="rId6" Type="http://schemas.openxmlformats.org/officeDocument/2006/relationships/slide" Target="/ppt/slides/slide11.xml"/><Relationship Id="rId7" Type="http://schemas.openxmlformats.org/officeDocument/2006/relationships/slide" Target="/ppt/slides/slide12.xml"/><Relationship Id="rId8"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10.xml"/><Relationship Id="rId6" Type="http://schemas.openxmlformats.org/officeDocument/2006/relationships/slide" Target="/ppt/slides/slide11.xml"/><Relationship Id="rId7" Type="http://schemas.openxmlformats.org/officeDocument/2006/relationships/slide" Target="/ppt/slides/slide12.xml"/><Relationship Id="rId8"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slide" Target="/ppt/slides/slide14.xml"/><Relationship Id="rId4" Type="http://schemas.openxmlformats.org/officeDocument/2006/relationships/slide" Target="/ppt/slides/slide15.xml"/><Relationship Id="rId5" Type="http://schemas.openxmlformats.org/officeDocument/2006/relationships/slide" Target="/ppt/slides/slide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slide" Target="/ppt/slides/slide18.xml"/><Relationship Id="rId4" Type="http://schemas.openxmlformats.org/officeDocument/2006/relationships/slide" Target="/ppt/slides/slide19.xml"/><Relationship Id="rId5" Type="http://schemas.openxmlformats.org/officeDocument/2006/relationships/slide" Target="/ppt/slides/slide20.xml"/><Relationship Id="rId6" Type="http://schemas.openxmlformats.org/officeDocument/2006/relationships/slide" Target="/ppt/slides/slide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slide" Target="/ppt/slides/slide23.xml"/><Relationship Id="rId4" Type="http://schemas.openxmlformats.org/officeDocument/2006/relationships/slide" Target="/ppt/slides/slide25.xml"/><Relationship Id="rId9" Type="http://schemas.openxmlformats.org/officeDocument/2006/relationships/slide" Target="/ppt/slides/slide35.xml"/><Relationship Id="rId5" Type="http://schemas.openxmlformats.org/officeDocument/2006/relationships/slide" Target="/ppt/slides/slide30.xml"/><Relationship Id="rId6" Type="http://schemas.openxmlformats.org/officeDocument/2006/relationships/slide" Target="/ppt/slides/slide27.xml"/><Relationship Id="rId7" Type="http://schemas.openxmlformats.org/officeDocument/2006/relationships/slide" Target="/ppt/slides/slide33.xml"/><Relationship Id="rId8" Type="http://schemas.openxmlformats.org/officeDocument/2006/relationships/slide" Target="/ppt/slides/slide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6.xml"/><Relationship Id="rId4" Type="http://schemas.openxmlformats.org/officeDocument/2006/relationships/slide" Target="/ppt/slides/slide7.xml"/><Relationship Id="rId9" Type="http://schemas.openxmlformats.org/officeDocument/2006/relationships/slide" Target="/ppt/slides/slide12.xml"/><Relationship Id="rId5" Type="http://schemas.openxmlformats.org/officeDocument/2006/relationships/slide" Target="/ppt/slides/slide8.xml"/><Relationship Id="rId6" Type="http://schemas.openxmlformats.org/officeDocument/2006/relationships/slide" Target="/ppt/slides/slide9.xml"/><Relationship Id="rId7" Type="http://schemas.openxmlformats.org/officeDocument/2006/relationships/slide" Target="/ppt/slides/slide10.xml"/><Relationship Id="rId8" Type="http://schemas.openxmlformats.org/officeDocument/2006/relationships/slide" Target="/ppt/slides/slid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10.xml"/><Relationship Id="rId6" Type="http://schemas.openxmlformats.org/officeDocument/2006/relationships/slide" Target="/ppt/slides/slide11.xml"/><Relationship Id="rId7" Type="http://schemas.openxmlformats.org/officeDocument/2006/relationships/slide" Target="/ppt/slides/slide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slide" Target="/ppt/slides/slide8.xml"/><Relationship Id="rId4" Type="http://schemas.openxmlformats.org/officeDocument/2006/relationships/slide" Target="/ppt/slides/slide9.xml"/><Relationship Id="rId9" Type="http://schemas.openxmlformats.org/officeDocument/2006/relationships/image" Target="../media/image3.png"/><Relationship Id="rId5" Type="http://schemas.openxmlformats.org/officeDocument/2006/relationships/slide" Target="/ppt/slides/slide10.xml"/><Relationship Id="rId6" Type="http://schemas.openxmlformats.org/officeDocument/2006/relationships/slide" Target="/ppt/slides/slide11.xml"/><Relationship Id="rId7" Type="http://schemas.openxmlformats.org/officeDocument/2006/relationships/slide" Target="/ppt/slides/slide12.xml"/><Relationship Id="rId8"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10.xml"/><Relationship Id="rId6" Type="http://schemas.openxmlformats.org/officeDocument/2006/relationships/slide" Target="/ppt/slides/slide11.xml"/><Relationship Id="rId7" Type="http://schemas.openxmlformats.org/officeDocument/2006/relationships/slide" Target="/ppt/slides/slide12.xml"/><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Week 07: Drivers</a:t>
            </a:r>
            <a:endParaRPr/>
          </a:p>
        </p:txBody>
      </p:sp>
      <p:sp>
        <p:nvSpPr>
          <p:cNvPr id="82" name="Google Shape;82;p8"/>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Lab 06 was due on Saturday</a:t>
            </a:r>
            <a:endParaRPr/>
          </a:p>
          <a:p>
            <a:pPr indent="-169863" lvl="0" marL="169863" rtl="0" algn="l">
              <a:spcBef>
                <a:spcPts val="0"/>
              </a:spcBef>
              <a:spcAft>
                <a:spcPts val="0"/>
              </a:spcAft>
              <a:buSzPts val="1600"/>
              <a:buChar char="•"/>
            </a:pPr>
            <a:r>
              <a:rPr lang="en-US"/>
              <a:t>Chapter 15 reading is due</a:t>
            </a:r>
            <a:endParaRPr/>
          </a:p>
          <a:p>
            <a:pPr indent="-169863" lvl="0" marL="169863" rtl="0" algn="l">
              <a:spcBef>
                <a:spcPts val="0"/>
              </a:spcBef>
              <a:spcAft>
                <a:spcPts val="0"/>
              </a:spcAft>
              <a:buSzPts val="1600"/>
              <a:buChar char="•"/>
            </a:pPr>
            <a:r>
              <a:rPr lang="en-US"/>
              <a:t>Lab 07 is due this Saturday</a:t>
            </a:r>
            <a:endParaRPr/>
          </a:p>
          <a:p>
            <a:pPr indent="-68263" lvl="0" marL="169863" rtl="0" algn="l">
              <a:spcBef>
                <a:spcPts val="0"/>
              </a:spcBef>
              <a:spcAft>
                <a:spcPts val="0"/>
              </a:spcAft>
              <a:buSzPts val="1600"/>
              <a:buNone/>
            </a:pPr>
            <a:r>
              <a:t/>
            </a:r>
            <a:endParaRPr/>
          </a:p>
        </p:txBody>
      </p:sp>
      <p:sp>
        <p:nvSpPr>
          <p:cNvPr id="83" name="Google Shape;83;p8"/>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Review the solution to Lab 06</a:t>
            </a:r>
            <a:endParaRPr/>
          </a:p>
          <a:p>
            <a:pPr indent="-169863" lvl="0" marL="169863" rtl="0" algn="l">
              <a:spcBef>
                <a:spcPts val="0"/>
              </a:spcBef>
              <a:spcAft>
                <a:spcPts val="0"/>
              </a:spcAft>
              <a:buSzPts val="1600"/>
              <a:buChar char="•"/>
            </a:pPr>
            <a:r>
              <a:rPr lang="en-US"/>
              <a:t>Answer questions about the reading</a:t>
            </a:r>
            <a:endParaRPr/>
          </a:p>
          <a:p>
            <a:pPr indent="-169863" lvl="0" marL="169863" rtl="0" algn="l">
              <a:spcBef>
                <a:spcPts val="0"/>
              </a:spcBef>
              <a:spcAft>
                <a:spcPts val="0"/>
              </a:spcAft>
              <a:buSzPts val="1600"/>
              <a:buChar char="•"/>
            </a:pPr>
            <a:r>
              <a:rPr lang="en-US"/>
              <a:t>Go through the reading quiz</a:t>
            </a:r>
            <a:endParaRPr/>
          </a:p>
          <a:p>
            <a:pPr indent="-169863" lvl="0" marL="169863" rtl="0" algn="l">
              <a:spcBef>
                <a:spcPts val="0"/>
              </a:spcBef>
              <a:spcAft>
                <a:spcPts val="0"/>
              </a:spcAft>
              <a:buSzPts val="1600"/>
              <a:buChar char="•"/>
            </a:pPr>
            <a:r>
              <a:rPr lang="en-US"/>
              <a:t>Answer questions about Lab 07</a:t>
            </a:r>
            <a:endParaRPr/>
          </a:p>
          <a:p>
            <a:pPr indent="-169863" lvl="0" marL="169863" rtl="0" algn="l">
              <a:spcBef>
                <a:spcPts val="0"/>
              </a:spcBef>
              <a:spcAft>
                <a:spcPts val="0"/>
              </a:spcAft>
              <a:buSzPts val="1600"/>
              <a:buChar char="•"/>
            </a:pPr>
            <a:r>
              <a:rPr lang="en-US"/>
              <a:t>Work through some problems</a:t>
            </a:r>
            <a:endParaRPr/>
          </a:p>
          <a:p>
            <a:pPr indent="-68263" lvl="0" marL="169863" rtl="0" algn="l">
              <a:spcBef>
                <a:spcPts val="0"/>
              </a:spcBef>
              <a:spcAft>
                <a:spcPts val="0"/>
              </a:spcAft>
              <a:buSzPts val="1600"/>
              <a:buNone/>
            </a:pPr>
            <a:r>
              <a:t/>
            </a:r>
            <a:endParaRPr/>
          </a:p>
        </p:txBody>
      </p:sp>
      <p:sp>
        <p:nvSpPr>
          <p:cNvPr id="84" name="Google Shape;84;p8"/>
          <p:cNvSpPr txBox="1"/>
          <p:nvPr/>
        </p:nvSpPr>
        <p:spPr>
          <a:xfrm>
            <a:off x="-25400" y="6477000"/>
            <a:ext cx="85344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000"/>
              <a:buFont typeface="Arial"/>
              <a:buNone/>
            </a:pPr>
            <a:r>
              <a:rPr b="0" i="0" lang="en-US" sz="1000" u="sng" cap="none" strike="noStrike">
                <a:solidFill>
                  <a:schemeClr val="lt1"/>
                </a:solidFill>
                <a:latin typeface="Calibri"/>
                <a:ea typeface="Calibri"/>
                <a:cs typeface="Calibri"/>
                <a:sym typeface="Calibri"/>
                <a:hlinkClick r:id="rId3">
                  <a:extLst>
                    <a:ext uri="{A12FA001-AC4F-418D-AE19-62706E023703}">
                      <ahyp:hlinkClr val="tx"/>
                    </a:ext>
                  </a:extLst>
                </a:hlinkClick>
              </a:rPr>
              <a:t>D&amp;C 58:27</a:t>
            </a:r>
            <a:endParaRPr b="0" i="0" sz="1000" u="none" cap="none" strike="noStrike">
              <a:solidFill>
                <a:schemeClr val="lt1"/>
              </a:solidFill>
              <a:latin typeface="Calibri"/>
              <a:ea typeface="Calibri"/>
              <a:cs typeface="Calibri"/>
              <a:sym typeface="Calibri"/>
            </a:endParaRPr>
          </a:p>
          <a:p>
            <a:pPr indent="0" lvl="0" marL="0" marR="0" rtl="0" algn="l">
              <a:spcBef>
                <a:spcPts val="0"/>
              </a:spcBef>
              <a:spcAft>
                <a:spcPts val="0"/>
              </a:spcAft>
              <a:buClr>
                <a:schemeClr val="accent1"/>
              </a:buClr>
              <a:buSzPts val="1000"/>
              <a:buFont typeface="Arial"/>
              <a:buNone/>
            </a:pPr>
            <a:r>
              <a:rPr b="0" i="0" lang="en-US" sz="1000" u="sng" cap="none" strike="noStrike">
                <a:solidFill>
                  <a:schemeClr val="lt1"/>
                </a:solidFill>
                <a:latin typeface="Calibri"/>
                <a:ea typeface="Calibri"/>
                <a:cs typeface="Calibri"/>
                <a:sym typeface="Calibri"/>
                <a:hlinkClick r:id="rId4">
                  <a:extLst>
                    <a:ext uri="{A12FA001-AC4F-418D-AE19-62706E023703}">
                      <ahyp:hlinkClr val="tx"/>
                    </a:ext>
                  </a:extLst>
                </a:hlinkClick>
              </a:rPr>
              <a:t>D&amp;C 53:2</a:t>
            </a:r>
            <a:endParaRPr b="0" i="0" sz="1000" u="none" cap="none" strike="noStrike">
              <a:solidFill>
                <a:schemeClr val="lt1"/>
              </a:solidFill>
              <a:latin typeface="Calibri"/>
              <a:ea typeface="Calibri"/>
              <a:cs typeface="Calibri"/>
              <a:sym typeface="Calibri"/>
            </a:endParaRPr>
          </a:p>
          <a:p>
            <a:pPr indent="-279400" lvl="0" marL="342900" marR="0" rtl="0" algn="l">
              <a:spcBef>
                <a:spcPts val="0"/>
              </a:spcBef>
              <a:spcAft>
                <a:spcPts val="0"/>
              </a:spcAft>
              <a:buClr>
                <a:schemeClr val="accent1"/>
              </a:buClr>
              <a:buSzPts val="1000"/>
              <a:buFont typeface="Arial"/>
              <a:buNone/>
            </a:pPr>
            <a:r>
              <a:t/>
            </a:r>
            <a:endParaRPr b="0" i="0" sz="1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idx="1" type="body"/>
          </p:nvPr>
        </p:nvSpPr>
        <p:spPr>
          <a:xfrm>
            <a:off x="304800" y="1143000"/>
            <a:ext cx="74676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solidFill>
                  <a:schemeClr val="dk1"/>
                </a:solidFill>
              </a:rPr>
              <a:t>A driver function is a manual driver placed in a function making it easy to re-test a given function</a:t>
            </a:r>
            <a:endParaRPr/>
          </a:p>
        </p:txBody>
      </p:sp>
      <p:sp>
        <p:nvSpPr>
          <p:cNvPr id="191" name="Google Shape;191;p1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92" name="Google Shape;192;p1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Type: Driver Function</a:t>
            </a:r>
            <a:endParaRPr/>
          </a:p>
        </p:txBody>
      </p:sp>
      <p:sp>
        <p:nvSpPr>
          <p:cNvPr id="193" name="Google Shape;193;p1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94" name="Google Shape;194;p17">
            <a:hlinkClick action="ppaction://hlinksldjump" r:id="rId3"/>
          </p:cNvPr>
          <p:cNvSpPr/>
          <p:nvPr/>
        </p:nvSpPr>
        <p:spPr>
          <a:xfrm>
            <a:off x="8001000" y="990600"/>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74A8DF"/>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Ad Hoc</a:t>
            </a:r>
            <a:endParaRPr/>
          </a:p>
        </p:txBody>
      </p:sp>
      <p:sp>
        <p:nvSpPr>
          <p:cNvPr id="195" name="Google Shape;195;p17">
            <a:hlinkClick action="ppaction://hlinksldjump" r:id="rId4"/>
          </p:cNvPr>
          <p:cNvSpPr/>
          <p:nvPr/>
        </p:nvSpPr>
        <p:spPr>
          <a:xfrm>
            <a:off x="8001000" y="1915716"/>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4F8FD7"/>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100">
                <a:solidFill>
                  <a:schemeClr val="lt1"/>
                </a:solidFill>
                <a:latin typeface="Arial"/>
                <a:ea typeface="Arial"/>
                <a:cs typeface="Arial"/>
                <a:sym typeface="Arial"/>
              </a:rPr>
              <a:t>Commandeer</a:t>
            </a:r>
            <a:endParaRPr sz="1100"/>
          </a:p>
        </p:txBody>
      </p:sp>
      <p:sp>
        <p:nvSpPr>
          <p:cNvPr id="196" name="Google Shape;196;p17">
            <a:hlinkClick action="ppaction://hlinksldjump" r:id="rId5"/>
          </p:cNvPr>
          <p:cNvSpPr/>
          <p:nvPr/>
        </p:nvSpPr>
        <p:spPr>
          <a:xfrm>
            <a:off x="8001000" y="2840831"/>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2D79CD"/>
          </a:solidFill>
          <a:ln cap="flat" cmpd="sng" w="42500">
            <a:solidFill>
              <a:schemeClr val="accent6"/>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Driver Function</a:t>
            </a:r>
            <a:endParaRPr/>
          </a:p>
        </p:txBody>
      </p:sp>
      <p:sp>
        <p:nvSpPr>
          <p:cNvPr id="197" name="Google Shape;197;p17">
            <a:hlinkClick action="ppaction://hlinksldjump" r:id="rId6"/>
          </p:cNvPr>
          <p:cNvSpPr/>
          <p:nvPr/>
        </p:nvSpPr>
        <p:spPr>
          <a:xfrm>
            <a:off x="8001000" y="3765947"/>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2563A8"/>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Automation</a:t>
            </a:r>
            <a:endParaRPr/>
          </a:p>
        </p:txBody>
      </p:sp>
      <p:sp>
        <p:nvSpPr>
          <p:cNvPr id="198" name="Google Shape;198;p17">
            <a:hlinkClick action="ppaction://hlinksldjump" r:id="rId7"/>
          </p:cNvPr>
          <p:cNvSpPr/>
          <p:nvPr/>
        </p:nvSpPr>
        <p:spPr>
          <a:xfrm>
            <a:off x="8001000" y="4691063"/>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1D4E84"/>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Test Runner</a:t>
            </a:r>
            <a:endParaRPr/>
          </a:p>
        </p:txBody>
      </p:sp>
      <p:pic>
        <p:nvPicPr>
          <p:cNvPr id="199" name="Google Shape;199;p17"/>
          <p:cNvPicPr preferRelativeResize="0"/>
          <p:nvPr/>
        </p:nvPicPr>
        <p:blipFill>
          <a:blip r:embed="rId8">
            <a:alphaModFix/>
          </a:blip>
          <a:stretch>
            <a:fillRect/>
          </a:stretch>
        </p:blipFill>
        <p:spPr>
          <a:xfrm>
            <a:off x="3166175" y="1570875"/>
            <a:ext cx="4606225" cy="4616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idx="1" type="body"/>
          </p:nvPr>
        </p:nvSpPr>
        <p:spPr>
          <a:xfrm>
            <a:off x="304799" y="1143000"/>
            <a:ext cx="7595937" cy="60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solidFill>
                  <a:schemeClr val="dk1"/>
                </a:solidFill>
              </a:rPr>
              <a:t>Automation is a function used to automatically execute test cases</a:t>
            </a:r>
            <a:endParaRPr/>
          </a:p>
        </p:txBody>
      </p:sp>
      <p:sp>
        <p:nvSpPr>
          <p:cNvPr id="205" name="Google Shape;205;p1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6" name="Google Shape;206;p18"/>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Type: Automation</a:t>
            </a:r>
            <a:endParaRPr/>
          </a:p>
        </p:txBody>
      </p:sp>
      <p:sp>
        <p:nvSpPr>
          <p:cNvPr id="207" name="Google Shape;207;p1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08" name="Google Shape;208;p18">
            <a:hlinkClick action="ppaction://hlinksldjump" r:id="rId3"/>
          </p:cNvPr>
          <p:cNvSpPr/>
          <p:nvPr/>
        </p:nvSpPr>
        <p:spPr>
          <a:xfrm>
            <a:off x="8001000" y="990600"/>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74A8DF"/>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Ad Hoc</a:t>
            </a:r>
            <a:endParaRPr/>
          </a:p>
        </p:txBody>
      </p:sp>
      <p:sp>
        <p:nvSpPr>
          <p:cNvPr id="209" name="Google Shape;209;p18">
            <a:hlinkClick action="ppaction://hlinksldjump" r:id="rId4"/>
          </p:cNvPr>
          <p:cNvSpPr/>
          <p:nvPr/>
        </p:nvSpPr>
        <p:spPr>
          <a:xfrm>
            <a:off x="8001000" y="1915716"/>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4F8FD7"/>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100">
                <a:solidFill>
                  <a:schemeClr val="lt1"/>
                </a:solidFill>
                <a:latin typeface="Arial"/>
                <a:ea typeface="Arial"/>
                <a:cs typeface="Arial"/>
                <a:sym typeface="Arial"/>
              </a:rPr>
              <a:t>Commandeer</a:t>
            </a:r>
            <a:endParaRPr sz="1100"/>
          </a:p>
        </p:txBody>
      </p:sp>
      <p:sp>
        <p:nvSpPr>
          <p:cNvPr id="210" name="Google Shape;210;p18">
            <a:hlinkClick action="ppaction://hlinksldjump" r:id="rId5"/>
          </p:cNvPr>
          <p:cNvSpPr/>
          <p:nvPr/>
        </p:nvSpPr>
        <p:spPr>
          <a:xfrm>
            <a:off x="8001000" y="2840831"/>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2D79CD"/>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Driver Function</a:t>
            </a:r>
            <a:endParaRPr/>
          </a:p>
        </p:txBody>
      </p:sp>
      <p:sp>
        <p:nvSpPr>
          <p:cNvPr id="211" name="Google Shape;211;p18">
            <a:hlinkClick action="ppaction://hlinksldjump" r:id="rId6"/>
          </p:cNvPr>
          <p:cNvSpPr/>
          <p:nvPr/>
        </p:nvSpPr>
        <p:spPr>
          <a:xfrm>
            <a:off x="8001000" y="3765947"/>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2563A8"/>
          </a:solidFill>
          <a:ln cap="flat" cmpd="sng" w="42500">
            <a:solidFill>
              <a:schemeClr val="accent6"/>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Automation</a:t>
            </a:r>
            <a:endParaRPr/>
          </a:p>
        </p:txBody>
      </p:sp>
      <p:sp>
        <p:nvSpPr>
          <p:cNvPr id="212" name="Google Shape;212;p18">
            <a:hlinkClick action="ppaction://hlinksldjump" r:id="rId7"/>
          </p:cNvPr>
          <p:cNvSpPr/>
          <p:nvPr/>
        </p:nvSpPr>
        <p:spPr>
          <a:xfrm>
            <a:off x="8001000" y="4691063"/>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1D4E84"/>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Test Runner</a:t>
            </a:r>
            <a:endParaRPr/>
          </a:p>
        </p:txBody>
      </p:sp>
      <p:pic>
        <p:nvPicPr>
          <p:cNvPr id="213" name="Google Shape;213;p18"/>
          <p:cNvPicPr preferRelativeResize="0"/>
          <p:nvPr/>
        </p:nvPicPr>
        <p:blipFill>
          <a:blip r:embed="rId8">
            <a:alphaModFix/>
          </a:blip>
          <a:stretch>
            <a:fillRect/>
          </a:stretch>
        </p:blipFill>
        <p:spPr>
          <a:xfrm>
            <a:off x="1338413" y="1715563"/>
            <a:ext cx="5528700" cy="360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idx="1" type="body"/>
          </p:nvPr>
        </p:nvSpPr>
        <p:spPr>
          <a:xfrm>
            <a:off x="304800" y="1143000"/>
            <a:ext cx="266700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solidFill>
                  <a:schemeClr val="dk1"/>
                </a:solidFill>
              </a:rPr>
              <a:t>Test runners are functions used to execute all or part of the automation in a project</a:t>
            </a:r>
            <a:endParaRPr/>
          </a:p>
        </p:txBody>
      </p:sp>
      <p:sp>
        <p:nvSpPr>
          <p:cNvPr id="219" name="Google Shape;219;p1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20" name="Google Shape;220;p19"/>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Type: Test Runner</a:t>
            </a:r>
            <a:endParaRPr/>
          </a:p>
        </p:txBody>
      </p:sp>
      <p:sp>
        <p:nvSpPr>
          <p:cNvPr id="221" name="Google Shape;221;p1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22" name="Google Shape;222;p19">
            <a:hlinkClick action="ppaction://hlinksldjump" r:id="rId3"/>
          </p:cNvPr>
          <p:cNvSpPr/>
          <p:nvPr/>
        </p:nvSpPr>
        <p:spPr>
          <a:xfrm>
            <a:off x="8001000" y="990600"/>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74A8DF"/>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Ad Hoc</a:t>
            </a:r>
            <a:endParaRPr/>
          </a:p>
        </p:txBody>
      </p:sp>
      <p:sp>
        <p:nvSpPr>
          <p:cNvPr id="223" name="Google Shape;223;p19">
            <a:hlinkClick action="ppaction://hlinksldjump" r:id="rId4"/>
          </p:cNvPr>
          <p:cNvSpPr/>
          <p:nvPr/>
        </p:nvSpPr>
        <p:spPr>
          <a:xfrm>
            <a:off x="8001000" y="1915716"/>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4F8FD7"/>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100">
                <a:solidFill>
                  <a:schemeClr val="lt1"/>
                </a:solidFill>
                <a:latin typeface="Arial"/>
                <a:ea typeface="Arial"/>
                <a:cs typeface="Arial"/>
                <a:sym typeface="Arial"/>
              </a:rPr>
              <a:t>Commandeer</a:t>
            </a:r>
            <a:endParaRPr sz="1100"/>
          </a:p>
        </p:txBody>
      </p:sp>
      <p:sp>
        <p:nvSpPr>
          <p:cNvPr id="224" name="Google Shape;224;p19">
            <a:hlinkClick action="ppaction://hlinksldjump" r:id="rId5"/>
          </p:cNvPr>
          <p:cNvSpPr/>
          <p:nvPr/>
        </p:nvSpPr>
        <p:spPr>
          <a:xfrm>
            <a:off x="8001000" y="2840831"/>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2D79CD"/>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Driver Function</a:t>
            </a:r>
            <a:endParaRPr/>
          </a:p>
        </p:txBody>
      </p:sp>
      <p:sp>
        <p:nvSpPr>
          <p:cNvPr id="225" name="Google Shape;225;p19">
            <a:hlinkClick action="ppaction://hlinksldjump" r:id="rId6"/>
          </p:cNvPr>
          <p:cNvSpPr/>
          <p:nvPr/>
        </p:nvSpPr>
        <p:spPr>
          <a:xfrm>
            <a:off x="8001000" y="3765947"/>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2563A8"/>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Automation</a:t>
            </a:r>
            <a:endParaRPr/>
          </a:p>
        </p:txBody>
      </p:sp>
      <p:sp>
        <p:nvSpPr>
          <p:cNvPr id="226" name="Google Shape;226;p19">
            <a:hlinkClick action="ppaction://hlinksldjump" r:id="rId7"/>
          </p:cNvPr>
          <p:cNvSpPr/>
          <p:nvPr/>
        </p:nvSpPr>
        <p:spPr>
          <a:xfrm>
            <a:off x="8001000" y="4691063"/>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1D4E84"/>
          </a:solidFill>
          <a:ln cap="flat" cmpd="sng" w="42500">
            <a:solidFill>
              <a:schemeClr val="accent6"/>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Test Runner</a:t>
            </a:r>
            <a:endParaRPr/>
          </a:p>
        </p:txBody>
      </p:sp>
      <p:pic>
        <p:nvPicPr>
          <p:cNvPr id="227" name="Google Shape;227;p19"/>
          <p:cNvPicPr preferRelativeResize="0"/>
          <p:nvPr/>
        </p:nvPicPr>
        <p:blipFill>
          <a:blip r:embed="rId8">
            <a:alphaModFix/>
          </a:blip>
          <a:stretch>
            <a:fillRect/>
          </a:stretch>
        </p:blipFill>
        <p:spPr>
          <a:xfrm>
            <a:off x="2630175" y="1056924"/>
            <a:ext cx="4997875" cy="519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Examples</a:t>
            </a:r>
            <a:endParaRPr/>
          </a:p>
        </p:txBody>
      </p:sp>
      <p:sp>
        <p:nvSpPr>
          <p:cNvPr id="233" name="Google Shape;233;p20">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15.1: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Driver Function</a:t>
            </a:r>
            <a:endParaRPr/>
          </a:p>
        </p:txBody>
      </p:sp>
      <p:sp>
        <p:nvSpPr>
          <p:cNvPr id="234" name="Google Shape;234;p20">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15.2: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Automation</a:t>
            </a:r>
            <a:endParaRPr/>
          </a:p>
        </p:txBody>
      </p:sp>
      <p:sp>
        <p:nvSpPr>
          <p:cNvPr id="235" name="Google Shape;235;p20">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15.3: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Automation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1"/>
          <p:cNvSpPr txBox="1"/>
          <p:nvPr>
            <p:ph idx="1" type="body"/>
          </p:nvPr>
        </p:nvSpPr>
        <p:spPr>
          <a:xfrm>
            <a:off x="304800" y="1143000"/>
            <a:ext cx="4321858"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Create a driver program to facilitate testing the </a:t>
            </a:r>
            <a:r>
              <a:rPr lang="en-US">
                <a:latin typeface="Consolas"/>
                <a:ea typeface="Consolas"/>
                <a:cs typeface="Consolas"/>
                <a:sym typeface="Consolas"/>
              </a:rPr>
              <a:t>isPrime()</a:t>
            </a:r>
            <a:r>
              <a:rPr lang="en-US"/>
              <a:t> function:</a:t>
            </a:r>
            <a:endParaRPr/>
          </a:p>
          <a:p>
            <a:pPr indent="-344488" lvl="0" marL="344488" rtl="0" algn="l">
              <a:spcBef>
                <a:spcPts val="2000"/>
              </a:spcBef>
              <a:spcAft>
                <a:spcPts val="0"/>
              </a:spcAft>
              <a:buSzPts val="2000"/>
              <a:buNone/>
            </a:pPr>
            <a:r>
              <a:rPr lang="en-US"/>
              <a:t>A: Couple properties:</a:t>
            </a:r>
            <a:endParaRPr/>
          </a:p>
          <a:p>
            <a:pPr indent="-285750" lvl="1" marL="742950" rtl="0" algn="l">
              <a:spcBef>
                <a:spcPts val="360"/>
              </a:spcBef>
              <a:spcAft>
                <a:spcPts val="0"/>
              </a:spcAft>
              <a:buSzPts val="1800"/>
              <a:buChar char="•"/>
            </a:pPr>
            <a:r>
              <a:rPr lang="en-US"/>
              <a:t>Since this is a manual driver, we will be prompting the user for input to the function. Our function takes one input so a single prompt will be used</a:t>
            </a:r>
            <a:endParaRPr/>
          </a:p>
          <a:p>
            <a:pPr indent="-285750" lvl="1" marL="742950" rtl="0" algn="l">
              <a:spcBef>
                <a:spcPts val="360"/>
              </a:spcBef>
              <a:spcAft>
                <a:spcPts val="0"/>
              </a:spcAft>
              <a:buSzPts val="1800"/>
              <a:buChar char="•"/>
            </a:pPr>
            <a:r>
              <a:rPr lang="en-US"/>
              <a:t>Note that drivers should be debug-only. Since Java does not have pre-compiler directives, we will surround the driver code in a static constant called DEBUG. This will inform the interpreter that the code is to be skipped when DEBUG is set to false</a:t>
            </a:r>
            <a:endParaRPr/>
          </a:p>
        </p:txBody>
      </p:sp>
      <p:sp>
        <p:nvSpPr>
          <p:cNvPr id="241" name="Google Shape;241;p2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15.1: Driver Function</a:t>
            </a:r>
            <a:endParaRPr/>
          </a:p>
        </p:txBody>
      </p:sp>
      <p:sp>
        <p:nvSpPr>
          <p:cNvPr id="242" name="Google Shape;242;p2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43" name="Google Shape;243;p2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44" name="Google Shape;244;p21"/>
          <p:cNvPicPr preferRelativeResize="0"/>
          <p:nvPr/>
        </p:nvPicPr>
        <p:blipFill>
          <a:blip r:embed="rId3">
            <a:alphaModFix/>
          </a:blip>
          <a:stretch>
            <a:fillRect/>
          </a:stretch>
        </p:blipFill>
        <p:spPr>
          <a:xfrm>
            <a:off x="5868772" y="1070346"/>
            <a:ext cx="2381900" cy="1020825"/>
          </a:xfrm>
          <a:prstGeom prst="rect">
            <a:avLst/>
          </a:prstGeom>
          <a:noFill/>
          <a:ln>
            <a:noFill/>
          </a:ln>
        </p:spPr>
      </p:pic>
      <p:pic>
        <p:nvPicPr>
          <p:cNvPr id="245" name="Google Shape;245;p21"/>
          <p:cNvPicPr preferRelativeResize="0"/>
          <p:nvPr/>
        </p:nvPicPr>
        <p:blipFill>
          <a:blip r:embed="rId4">
            <a:alphaModFix/>
          </a:blip>
          <a:stretch>
            <a:fillRect/>
          </a:stretch>
        </p:blipFill>
        <p:spPr>
          <a:xfrm>
            <a:off x="4626649" y="2272625"/>
            <a:ext cx="4321850" cy="37751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15.2: Automation</a:t>
            </a:r>
            <a:endParaRPr/>
          </a:p>
        </p:txBody>
      </p:sp>
      <p:sp>
        <p:nvSpPr>
          <p:cNvPr id="251" name="Google Shape;251;p2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52" name="Google Shape;252;p22"/>
          <p:cNvSpPr txBox="1"/>
          <p:nvPr>
            <p:ph idx="1" type="body"/>
          </p:nvPr>
        </p:nvSpPr>
        <p:spPr>
          <a:xfrm>
            <a:off x="304800" y="1143000"/>
            <a:ext cx="32766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Create a driver program to facilitate testing the </a:t>
            </a:r>
            <a:r>
              <a:rPr lang="en-US">
                <a:latin typeface="Consolas"/>
                <a:ea typeface="Consolas"/>
                <a:cs typeface="Consolas"/>
                <a:sym typeface="Consolas"/>
              </a:rPr>
              <a:t>isPrime()</a:t>
            </a:r>
            <a:r>
              <a:rPr lang="en-US"/>
              <a:t> function</a:t>
            </a:r>
            <a:endParaRPr/>
          </a:p>
          <a:p>
            <a:pPr indent="-171450" lvl="1" marL="742950" rtl="0" algn="l">
              <a:spcBef>
                <a:spcPts val="360"/>
              </a:spcBef>
              <a:spcAft>
                <a:spcPts val="0"/>
              </a:spcAft>
              <a:buSzPts val="1800"/>
              <a:buNone/>
            </a:pPr>
            <a:r>
              <a:t/>
            </a:r>
            <a:endParaRPr/>
          </a:p>
          <a:p>
            <a:pPr indent="-344488" lvl="0" marL="344488" rtl="0" algn="l">
              <a:spcBef>
                <a:spcPts val="2000"/>
              </a:spcBef>
              <a:spcAft>
                <a:spcPts val="0"/>
              </a:spcAft>
              <a:buSzPts val="2000"/>
              <a:buNone/>
            </a:pPr>
            <a:r>
              <a:t/>
            </a:r>
            <a:endParaRPr/>
          </a:p>
          <a:p>
            <a:pPr indent="-344488" lvl="0" marL="344488" rtl="0" algn="l">
              <a:spcBef>
                <a:spcPts val="2000"/>
              </a:spcBef>
              <a:spcAft>
                <a:spcPts val="0"/>
              </a:spcAft>
              <a:buSzPts val="2000"/>
              <a:buNone/>
            </a:pPr>
            <a:r>
              <a:rPr lang="en-US"/>
              <a:t>A: The function has the following properties:</a:t>
            </a:r>
            <a:endParaRPr/>
          </a:p>
          <a:p>
            <a:pPr indent="-285750" lvl="1" marL="742950" rtl="0" algn="l">
              <a:spcBef>
                <a:spcPts val="360"/>
              </a:spcBef>
              <a:spcAft>
                <a:spcPts val="0"/>
              </a:spcAft>
              <a:buSzPts val="1800"/>
              <a:buChar char="•"/>
            </a:pPr>
            <a:r>
              <a:rPr lang="en-US"/>
              <a:t>Our automation will perform an exhaustive test through the first 50 primes. It will run through all the values from -239 to 239</a:t>
            </a:r>
            <a:endParaRPr/>
          </a:p>
        </p:txBody>
      </p:sp>
      <p:sp>
        <p:nvSpPr>
          <p:cNvPr id="253" name="Google Shape;253;p2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54" name="Google Shape;254;p22"/>
          <p:cNvPicPr preferRelativeResize="0"/>
          <p:nvPr/>
        </p:nvPicPr>
        <p:blipFill>
          <a:blip r:embed="rId3">
            <a:alphaModFix/>
          </a:blip>
          <a:stretch>
            <a:fillRect/>
          </a:stretch>
        </p:blipFill>
        <p:spPr>
          <a:xfrm>
            <a:off x="675450" y="2157500"/>
            <a:ext cx="2254875" cy="966375"/>
          </a:xfrm>
          <a:prstGeom prst="rect">
            <a:avLst/>
          </a:prstGeom>
          <a:noFill/>
          <a:ln>
            <a:noFill/>
          </a:ln>
        </p:spPr>
      </p:pic>
      <p:pic>
        <p:nvPicPr>
          <p:cNvPr id="255" name="Google Shape;255;p22"/>
          <p:cNvPicPr preferRelativeResize="0"/>
          <p:nvPr/>
        </p:nvPicPr>
        <p:blipFill>
          <a:blip r:embed="rId4">
            <a:alphaModFix/>
          </a:blip>
          <a:stretch>
            <a:fillRect/>
          </a:stretch>
        </p:blipFill>
        <p:spPr>
          <a:xfrm>
            <a:off x="3704750" y="1144674"/>
            <a:ext cx="4856800" cy="50284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15.3: Automation</a:t>
            </a:r>
            <a:endParaRPr/>
          </a:p>
        </p:txBody>
      </p:sp>
      <p:sp>
        <p:nvSpPr>
          <p:cNvPr id="261" name="Google Shape;261;p2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62" name="Google Shape;262;p23"/>
          <p:cNvSpPr txBox="1"/>
          <p:nvPr>
            <p:ph idx="1" type="body"/>
          </p:nvPr>
        </p:nvSpPr>
        <p:spPr>
          <a:xfrm>
            <a:off x="304800" y="1143000"/>
            <a:ext cx="38100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Create a driver program to facilitate testing the </a:t>
            </a:r>
            <a:r>
              <a:rPr lang="en-US">
                <a:latin typeface="Consolas"/>
                <a:ea typeface="Consolas"/>
                <a:cs typeface="Consolas"/>
                <a:sym typeface="Consolas"/>
              </a:rPr>
              <a:t>convertGrade()</a:t>
            </a:r>
            <a:r>
              <a:rPr lang="en-US"/>
              <a:t> function:</a:t>
            </a:r>
            <a:endParaRPr/>
          </a:p>
          <a:p>
            <a:pPr indent="-344488" lvl="0" marL="344488" rtl="0" algn="l">
              <a:spcBef>
                <a:spcPts val="2000"/>
              </a:spcBef>
              <a:spcAft>
                <a:spcPts val="0"/>
              </a:spcAft>
              <a:buSzPts val="2000"/>
              <a:buNone/>
            </a:pPr>
            <a:r>
              <a:t/>
            </a:r>
            <a:endParaRPr/>
          </a:p>
          <a:p>
            <a:pPr indent="-344488" lvl="0" marL="344488" rtl="0" algn="l">
              <a:spcBef>
                <a:spcPts val="2000"/>
              </a:spcBef>
              <a:spcAft>
                <a:spcPts val="0"/>
              </a:spcAft>
              <a:buSzPts val="2000"/>
              <a:buNone/>
            </a:pPr>
            <a:r>
              <a:rPr lang="en-US"/>
              <a:t>A: We are going to perform an exhaustive test on all the valid grades in the range. To do this, we will enumerate the letter grade and sign of all the grades between 0% and 100%, then all the negative values, then all the numbers greater than 100%.</a:t>
            </a:r>
            <a:endParaRPr/>
          </a:p>
          <a:p>
            <a:pPr indent="-171450" lvl="1" marL="742950" rtl="0" algn="l">
              <a:spcBef>
                <a:spcPts val="360"/>
              </a:spcBef>
              <a:spcAft>
                <a:spcPts val="0"/>
              </a:spcAft>
              <a:buSzPts val="1800"/>
              <a:buNone/>
            </a:pPr>
            <a:r>
              <a:t/>
            </a:r>
            <a:endParaRPr/>
          </a:p>
          <a:p>
            <a:pPr indent="-215900" lvl="0" marL="342900" rtl="0" algn="l">
              <a:spcBef>
                <a:spcPts val="2000"/>
              </a:spcBef>
              <a:spcAft>
                <a:spcPts val="0"/>
              </a:spcAft>
              <a:buSzPts val="2000"/>
              <a:buNone/>
            </a:pPr>
            <a:r>
              <a:t/>
            </a:r>
            <a:endParaRPr/>
          </a:p>
        </p:txBody>
      </p:sp>
      <p:sp>
        <p:nvSpPr>
          <p:cNvPr id="263" name="Google Shape;263;p2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64" name="Google Shape;264;p23"/>
          <p:cNvPicPr preferRelativeResize="0"/>
          <p:nvPr/>
        </p:nvPicPr>
        <p:blipFill>
          <a:blip r:embed="rId3">
            <a:alphaModFix/>
          </a:blip>
          <a:stretch>
            <a:fillRect/>
          </a:stretch>
        </p:blipFill>
        <p:spPr>
          <a:xfrm>
            <a:off x="878900" y="2026750"/>
            <a:ext cx="1954400" cy="832850"/>
          </a:xfrm>
          <a:prstGeom prst="rect">
            <a:avLst/>
          </a:prstGeom>
          <a:noFill/>
          <a:ln>
            <a:noFill/>
          </a:ln>
        </p:spPr>
      </p:pic>
      <p:pic>
        <p:nvPicPr>
          <p:cNvPr id="265" name="Google Shape;265;p23"/>
          <p:cNvPicPr preferRelativeResize="0"/>
          <p:nvPr/>
        </p:nvPicPr>
        <p:blipFill>
          <a:blip r:embed="rId4">
            <a:alphaModFix/>
          </a:blip>
          <a:stretch>
            <a:fillRect/>
          </a:stretch>
        </p:blipFill>
        <p:spPr>
          <a:xfrm>
            <a:off x="4172925" y="1142999"/>
            <a:ext cx="4460240" cy="518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Exercises</a:t>
            </a:r>
            <a:endParaRPr/>
          </a:p>
        </p:txBody>
      </p:sp>
      <p:sp>
        <p:nvSpPr>
          <p:cNvPr id="271" name="Google Shape;271;p24">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15.1: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Types of Drivers</a:t>
            </a:r>
            <a:endParaRPr/>
          </a:p>
        </p:txBody>
      </p:sp>
      <p:sp>
        <p:nvSpPr>
          <p:cNvPr id="272" name="Google Shape;272;p24">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15.2: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Scenarios</a:t>
            </a:r>
            <a:endParaRPr/>
          </a:p>
        </p:txBody>
      </p:sp>
      <p:sp>
        <p:nvSpPr>
          <p:cNvPr id="273" name="Google Shape;273;p24">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15.3: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Type of Driver</a:t>
            </a:r>
            <a:endParaRPr/>
          </a:p>
        </p:txBody>
      </p:sp>
      <p:sp>
        <p:nvSpPr>
          <p:cNvPr id="274" name="Google Shape;274;p24">
            <a:hlinkClick action="ppaction://hlinksldjump" r:id="rId6"/>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15.4: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Fact or Fiction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15.1: Types of Drivers</a:t>
            </a:r>
            <a:endParaRPr/>
          </a:p>
        </p:txBody>
      </p:sp>
      <p:sp>
        <p:nvSpPr>
          <p:cNvPr id="280" name="Google Shape;280;p2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81" name="Google Shape;281;p25"/>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Match the driver name with the definition.</a:t>
            </a:r>
            <a:endParaRPr/>
          </a:p>
          <a:p>
            <a:pPr indent="-171450" lvl="1" marL="742950" rtl="0" algn="l">
              <a:spcBef>
                <a:spcPts val="360"/>
              </a:spcBef>
              <a:spcAft>
                <a:spcPts val="0"/>
              </a:spcAft>
              <a:buSzPts val="1800"/>
              <a:buNone/>
            </a:pPr>
            <a:r>
              <a:t/>
            </a:r>
            <a:endParaRPr/>
          </a:p>
          <a:p>
            <a:pPr indent="-215900" lvl="0" marL="342900" rtl="0" algn="l">
              <a:spcBef>
                <a:spcPts val="2000"/>
              </a:spcBef>
              <a:spcAft>
                <a:spcPts val="0"/>
              </a:spcAft>
              <a:buSzPts val="2000"/>
              <a:buNone/>
            </a:pPr>
            <a:r>
              <a:t/>
            </a:r>
            <a:endParaRPr/>
          </a:p>
        </p:txBody>
      </p:sp>
      <p:sp>
        <p:nvSpPr>
          <p:cNvPr id="282" name="Google Shape;282;p2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3" name="Google Shape;283;p25"/>
          <p:cNvSpPr/>
          <p:nvPr/>
        </p:nvSpPr>
        <p:spPr>
          <a:xfrm>
            <a:off x="6267450" y="3186188"/>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Automation</a:t>
            </a:r>
            <a:endParaRPr/>
          </a:p>
        </p:txBody>
      </p:sp>
      <p:sp>
        <p:nvSpPr>
          <p:cNvPr id="284" name="Google Shape;284;p25"/>
          <p:cNvSpPr txBox="1"/>
          <p:nvPr/>
        </p:nvSpPr>
        <p:spPr>
          <a:xfrm>
            <a:off x="457200" y="1730158"/>
            <a:ext cx="4419600" cy="3231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dk1"/>
                </a:solidFill>
                <a:latin typeface="Arial"/>
                <a:ea typeface="Arial"/>
                <a:cs typeface="Arial"/>
                <a:sym typeface="Arial"/>
              </a:rPr>
              <a:t>Executes test cases without human intervention</a:t>
            </a:r>
            <a:endParaRPr sz="1500"/>
          </a:p>
        </p:txBody>
      </p:sp>
      <p:cxnSp>
        <p:nvCxnSpPr>
          <p:cNvPr id="285" name="Google Shape;285;p25"/>
          <p:cNvCxnSpPr>
            <a:stCxn id="284" idx="3"/>
            <a:endCxn id="283" idx="1"/>
          </p:cNvCxnSpPr>
          <p:nvPr/>
        </p:nvCxnSpPr>
        <p:spPr>
          <a:xfrm>
            <a:off x="4876800" y="1891708"/>
            <a:ext cx="1390800" cy="1477500"/>
          </a:xfrm>
          <a:prstGeom prst="straightConnector1">
            <a:avLst/>
          </a:prstGeom>
          <a:noFill/>
          <a:ln cap="flat" cmpd="sng" w="57150">
            <a:solidFill>
              <a:srgbClr val="5E83AC"/>
            </a:solidFill>
            <a:prstDash val="solid"/>
            <a:round/>
            <a:headEnd len="med" w="med" type="oval"/>
            <a:tailEnd len="med" w="med" type="oval"/>
          </a:ln>
        </p:spPr>
      </p:cxnSp>
      <p:sp>
        <p:nvSpPr>
          <p:cNvPr id="286" name="Google Shape;286;p25"/>
          <p:cNvSpPr/>
          <p:nvPr/>
        </p:nvSpPr>
        <p:spPr>
          <a:xfrm>
            <a:off x="6267450" y="1730158"/>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Driver Function</a:t>
            </a:r>
            <a:endParaRPr/>
          </a:p>
        </p:txBody>
      </p:sp>
      <p:sp>
        <p:nvSpPr>
          <p:cNvPr id="287" name="Google Shape;287;p25"/>
          <p:cNvSpPr txBox="1"/>
          <p:nvPr/>
        </p:nvSpPr>
        <p:spPr>
          <a:xfrm>
            <a:off x="457200" y="2495758"/>
            <a:ext cx="441960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Manual test code in its own function</a:t>
            </a:r>
            <a:endParaRPr/>
          </a:p>
        </p:txBody>
      </p:sp>
      <p:cxnSp>
        <p:nvCxnSpPr>
          <p:cNvPr id="288" name="Google Shape;288;p25"/>
          <p:cNvCxnSpPr>
            <a:stCxn id="287" idx="3"/>
            <a:endCxn id="286" idx="1"/>
          </p:cNvCxnSpPr>
          <p:nvPr/>
        </p:nvCxnSpPr>
        <p:spPr>
          <a:xfrm flipH="1" rot="10800000">
            <a:off x="4876800" y="1912935"/>
            <a:ext cx="1390800" cy="752100"/>
          </a:xfrm>
          <a:prstGeom prst="straightConnector1">
            <a:avLst/>
          </a:prstGeom>
          <a:noFill/>
          <a:ln cap="flat" cmpd="sng" w="57150">
            <a:solidFill>
              <a:srgbClr val="5E83AC"/>
            </a:solidFill>
            <a:prstDash val="solid"/>
            <a:round/>
            <a:headEnd len="med" w="med" type="oval"/>
            <a:tailEnd len="med" w="med" type="oval"/>
          </a:ln>
        </p:spPr>
      </p:cxnSp>
      <p:sp>
        <p:nvSpPr>
          <p:cNvPr id="289" name="Google Shape;289;p25"/>
          <p:cNvSpPr/>
          <p:nvPr/>
        </p:nvSpPr>
        <p:spPr>
          <a:xfrm>
            <a:off x="6267450" y="2458173"/>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Ad hoc</a:t>
            </a:r>
            <a:endParaRPr/>
          </a:p>
        </p:txBody>
      </p:sp>
      <p:sp>
        <p:nvSpPr>
          <p:cNvPr id="290" name="Google Shape;290;p25"/>
          <p:cNvSpPr txBox="1"/>
          <p:nvPr/>
        </p:nvSpPr>
        <p:spPr>
          <a:xfrm>
            <a:off x="457200" y="3200400"/>
            <a:ext cx="441960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 simple while loop, prompt, and function call</a:t>
            </a:r>
            <a:endParaRPr/>
          </a:p>
        </p:txBody>
      </p:sp>
      <p:cxnSp>
        <p:nvCxnSpPr>
          <p:cNvPr id="291" name="Google Shape;291;p25"/>
          <p:cNvCxnSpPr>
            <a:stCxn id="290" idx="3"/>
            <a:endCxn id="289" idx="1"/>
          </p:cNvCxnSpPr>
          <p:nvPr/>
        </p:nvCxnSpPr>
        <p:spPr>
          <a:xfrm flipH="1" rot="10800000">
            <a:off x="4876800" y="2640977"/>
            <a:ext cx="1390800" cy="728700"/>
          </a:xfrm>
          <a:prstGeom prst="straightConnector1">
            <a:avLst/>
          </a:prstGeom>
          <a:noFill/>
          <a:ln cap="flat" cmpd="sng" w="57150">
            <a:solidFill>
              <a:srgbClr val="5E83AC"/>
            </a:solidFill>
            <a:prstDash val="solid"/>
            <a:round/>
            <a:headEnd len="med" w="med" type="oval"/>
            <a:tailEnd len="med" w="med" type="oval"/>
          </a:ln>
        </p:spPr>
      </p:cxnSp>
      <p:sp>
        <p:nvSpPr>
          <p:cNvPr id="292" name="Google Shape;292;p25"/>
          <p:cNvSpPr/>
          <p:nvPr/>
        </p:nvSpPr>
        <p:spPr>
          <a:xfrm>
            <a:off x="6267450" y="4642217"/>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Test Runner</a:t>
            </a:r>
            <a:endParaRPr/>
          </a:p>
        </p:txBody>
      </p:sp>
      <p:sp>
        <p:nvSpPr>
          <p:cNvPr id="293" name="Google Shape;293;p25"/>
          <p:cNvSpPr txBox="1"/>
          <p:nvPr/>
        </p:nvSpPr>
        <p:spPr>
          <a:xfrm>
            <a:off x="457200" y="3895943"/>
            <a:ext cx="4419600" cy="3231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dk1"/>
                </a:solidFill>
                <a:latin typeface="Arial"/>
                <a:ea typeface="Arial"/>
                <a:cs typeface="Arial"/>
                <a:sym typeface="Arial"/>
              </a:rPr>
              <a:t>Code used to launch many automation functions</a:t>
            </a:r>
            <a:endParaRPr sz="1500"/>
          </a:p>
        </p:txBody>
      </p:sp>
      <p:cxnSp>
        <p:nvCxnSpPr>
          <p:cNvPr id="294" name="Google Shape;294;p25"/>
          <p:cNvCxnSpPr>
            <a:stCxn id="293" idx="3"/>
            <a:endCxn id="292" idx="1"/>
          </p:cNvCxnSpPr>
          <p:nvPr/>
        </p:nvCxnSpPr>
        <p:spPr>
          <a:xfrm>
            <a:off x="4876800" y="4057493"/>
            <a:ext cx="1390800" cy="767700"/>
          </a:xfrm>
          <a:prstGeom prst="straightConnector1">
            <a:avLst/>
          </a:prstGeom>
          <a:noFill/>
          <a:ln cap="flat" cmpd="sng" w="57150">
            <a:solidFill>
              <a:srgbClr val="5E83AC"/>
            </a:solidFill>
            <a:prstDash val="solid"/>
            <a:round/>
            <a:headEnd len="med" w="med" type="oval"/>
            <a:tailEnd len="med" w="med" type="oval"/>
          </a:ln>
        </p:spPr>
      </p:cxnSp>
      <p:sp>
        <p:nvSpPr>
          <p:cNvPr id="295" name="Google Shape;295;p25"/>
          <p:cNvSpPr/>
          <p:nvPr/>
        </p:nvSpPr>
        <p:spPr>
          <a:xfrm>
            <a:off x="6267450" y="3914203"/>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Commandeer</a:t>
            </a:r>
            <a:endParaRPr/>
          </a:p>
        </p:txBody>
      </p:sp>
      <p:sp>
        <p:nvSpPr>
          <p:cNvPr id="296" name="Google Shape;296;p25"/>
          <p:cNvSpPr txBox="1"/>
          <p:nvPr/>
        </p:nvSpPr>
        <p:spPr>
          <a:xfrm>
            <a:off x="457200" y="4661543"/>
            <a:ext cx="441960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Code added to main() to test a function</a:t>
            </a:r>
            <a:endParaRPr/>
          </a:p>
        </p:txBody>
      </p:sp>
      <p:cxnSp>
        <p:nvCxnSpPr>
          <p:cNvPr id="297" name="Google Shape;297;p25"/>
          <p:cNvCxnSpPr>
            <a:stCxn id="296" idx="3"/>
            <a:endCxn id="295" idx="1"/>
          </p:cNvCxnSpPr>
          <p:nvPr/>
        </p:nvCxnSpPr>
        <p:spPr>
          <a:xfrm flipH="1" rot="10800000">
            <a:off x="4876800" y="4097020"/>
            <a:ext cx="1390800" cy="733800"/>
          </a:xfrm>
          <a:prstGeom prst="straightConnector1">
            <a:avLst/>
          </a:prstGeom>
          <a:noFill/>
          <a:ln cap="flat" cmpd="sng" w="57150">
            <a:solidFill>
              <a:srgbClr val="5E83AC"/>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aphicFrame>
        <p:nvGraphicFramePr>
          <p:cNvPr id="302" name="Google Shape;302;p26"/>
          <p:cNvGraphicFramePr/>
          <p:nvPr/>
        </p:nvGraphicFramePr>
        <p:xfrm>
          <a:off x="397933" y="1857009"/>
          <a:ext cx="3000000" cy="3000000"/>
        </p:xfrm>
        <a:graphic>
          <a:graphicData uri="http://schemas.openxmlformats.org/drawingml/2006/table">
            <a:tbl>
              <a:tblPr bandRow="1" firstRow="1">
                <a:noFill/>
                <a:tableStyleId>{0A0132A1-48D7-47B0-90B5-AD6C17C7D172}</a:tableStyleId>
              </a:tblPr>
              <a:tblGrid>
                <a:gridCol w="3429000"/>
              </a:tblGrid>
              <a:tr h="350600">
                <a:tc>
                  <a:txBody>
                    <a:bodyPr/>
                    <a:lstStyle/>
                    <a:p>
                      <a:pPr indent="0" lvl="0" marL="0" marR="0" rtl="0" algn="l">
                        <a:lnSpc>
                          <a:spcPct val="107000"/>
                        </a:lnSpc>
                        <a:spcBef>
                          <a:spcPts val="0"/>
                        </a:spcBef>
                        <a:spcAft>
                          <a:spcPts val="0"/>
                        </a:spcAft>
                        <a:buNone/>
                      </a:pPr>
                      <a:r>
                        <a:rPr b="1" lang="en-US" sz="1400" u="none" cap="none" strike="noStrike">
                          <a:solidFill>
                            <a:schemeClr val="lt1"/>
                          </a:solidFill>
                          <a:latin typeface="Calibri"/>
                          <a:ea typeface="Calibri"/>
                          <a:cs typeface="Calibri"/>
                          <a:sym typeface="Calibri"/>
                        </a:rPr>
                        <a:t>Scenario</a:t>
                      </a:r>
                      <a:endParaRPr b="1" sz="1400" u="none" cap="none" strike="noStrike">
                        <a:solidFill>
                          <a:srgbClr val="1D4D81"/>
                        </a:solidFill>
                        <a:latin typeface="Calibri"/>
                        <a:ea typeface="Calibri"/>
                        <a:cs typeface="Calibri"/>
                        <a:sym typeface="Calibri"/>
                      </a:endParaRPr>
                    </a:p>
                  </a:txBody>
                  <a:tcPr marT="45725" marB="45725" marR="91450" marL="91450"/>
                </a:tc>
              </a:tr>
              <a:tr h="840175">
                <a:tc>
                  <a:txBody>
                    <a:bodyPr/>
                    <a:lstStyle/>
                    <a:p>
                      <a:pPr indent="0" lvl="0" marL="0" marR="0" rtl="0" algn="l">
                        <a:lnSpc>
                          <a:spcPct val="107000"/>
                        </a:lnSpc>
                        <a:spcBef>
                          <a:spcPts val="0"/>
                        </a:spcBef>
                        <a:spcAft>
                          <a:spcPts val="0"/>
                        </a:spcAft>
                        <a:buNone/>
                      </a:pPr>
                      <a:r>
                        <a:rPr lang="en-US" sz="1400" u="none" cap="none" strike="noStrike">
                          <a:latin typeface="Calibri"/>
                          <a:ea typeface="Calibri"/>
                          <a:cs typeface="Calibri"/>
                          <a:sym typeface="Calibri"/>
                        </a:rPr>
                        <a:t>I am writing a new function and, before I get it to work, I would like to write a function that will be used to manually exercise it</a:t>
                      </a:r>
                      <a:endParaRPr/>
                    </a:p>
                  </a:txBody>
                  <a:tcPr marT="45725" marB="45725" marR="91450" marL="91450"/>
                </a:tc>
              </a:tr>
              <a:tr h="840175">
                <a:tc>
                  <a:txBody>
                    <a:bodyPr/>
                    <a:lstStyle/>
                    <a:p>
                      <a:pPr indent="0" lvl="0" marL="0" marR="0" rtl="0" algn="l">
                        <a:lnSpc>
                          <a:spcPct val="107000"/>
                        </a:lnSpc>
                        <a:spcBef>
                          <a:spcPts val="0"/>
                        </a:spcBef>
                        <a:spcAft>
                          <a:spcPts val="0"/>
                        </a:spcAft>
                        <a:buNone/>
                      </a:pPr>
                      <a:r>
                        <a:rPr lang="en-US" sz="1400" u="none" cap="none" strike="noStrike">
                          <a:latin typeface="Calibri"/>
                          <a:ea typeface="Calibri"/>
                          <a:cs typeface="Calibri"/>
                          <a:sym typeface="Calibri"/>
                        </a:rPr>
                        <a:t>Before beginning work on a given function, I would like to call an existing driver function once to make sure everything works</a:t>
                      </a:r>
                      <a:endParaRPr/>
                    </a:p>
                  </a:txBody>
                  <a:tcPr marT="45725" marB="45725" marR="91450" marL="91450"/>
                </a:tc>
              </a:tr>
              <a:tr h="769275">
                <a:tc>
                  <a:txBody>
                    <a:bodyPr/>
                    <a:lstStyle/>
                    <a:p>
                      <a:pPr indent="0" lvl="0" marL="0" marR="0" rtl="0" algn="l">
                        <a:lnSpc>
                          <a:spcPct val="107000"/>
                        </a:lnSpc>
                        <a:spcBef>
                          <a:spcPts val="0"/>
                        </a:spcBef>
                        <a:spcAft>
                          <a:spcPts val="0"/>
                        </a:spcAft>
                        <a:buNone/>
                      </a:pPr>
                      <a:r>
                        <a:rPr lang="en-US" sz="1400" u="none" cap="none" strike="noStrike">
                          <a:latin typeface="Calibri"/>
                          <a:ea typeface="Calibri"/>
                          <a:cs typeface="Calibri"/>
                          <a:sym typeface="Calibri"/>
                        </a:rPr>
                        <a:t>I would like to execute all the automation before I release my code to the client</a:t>
                      </a:r>
                      <a:endParaRPr/>
                    </a:p>
                  </a:txBody>
                  <a:tcPr marT="45725" marB="45725" marR="91450" marL="91450"/>
                </a:tc>
              </a:tr>
              <a:tr h="840175">
                <a:tc>
                  <a:txBody>
                    <a:bodyPr/>
                    <a:lstStyle/>
                    <a:p>
                      <a:pPr indent="0" lvl="0" marL="0" marR="0" rtl="0" algn="l">
                        <a:lnSpc>
                          <a:spcPct val="107000"/>
                        </a:lnSpc>
                        <a:spcBef>
                          <a:spcPts val="0"/>
                        </a:spcBef>
                        <a:spcAft>
                          <a:spcPts val="0"/>
                        </a:spcAft>
                        <a:buNone/>
                      </a:pPr>
                      <a:r>
                        <a:rPr lang="en-US" sz="1400" u="none" cap="none" strike="noStrike">
                          <a:latin typeface="Calibri"/>
                          <a:ea typeface="Calibri"/>
                          <a:cs typeface="Calibri"/>
                          <a:sym typeface="Calibri"/>
                        </a:rPr>
                        <a:t>I would like to add some quick code to validate one small part of a function before I write the rest</a:t>
                      </a:r>
                      <a:endParaRPr/>
                    </a:p>
                  </a:txBody>
                  <a:tcPr marT="45725" marB="45725" marR="91450" marL="91450"/>
                </a:tc>
              </a:tr>
              <a:tr h="840175">
                <a:tc>
                  <a:txBody>
                    <a:bodyPr/>
                    <a:lstStyle/>
                    <a:p>
                      <a:pPr indent="0" lvl="0" marL="0" marR="0" rtl="0" algn="l">
                        <a:lnSpc>
                          <a:spcPct val="107000"/>
                        </a:lnSpc>
                        <a:spcBef>
                          <a:spcPts val="0"/>
                        </a:spcBef>
                        <a:spcAft>
                          <a:spcPts val="0"/>
                        </a:spcAft>
                        <a:buNone/>
                      </a:pPr>
                      <a:r>
                        <a:rPr lang="en-US" sz="1400" u="none" cap="none" strike="noStrike">
                          <a:latin typeface="Calibri"/>
                          <a:ea typeface="Calibri"/>
                          <a:cs typeface="Calibri"/>
                          <a:sym typeface="Calibri"/>
                        </a:rPr>
                        <a:t>I would like to encode all my test cases in a single function so I can easily verify that this function works as expected</a:t>
                      </a:r>
                      <a:endParaRPr/>
                    </a:p>
                  </a:txBody>
                  <a:tcPr marT="45725" marB="45725" marR="91450" marL="91450"/>
                </a:tc>
              </a:tr>
            </a:tbl>
          </a:graphicData>
        </a:graphic>
      </p:graphicFrame>
      <p:sp>
        <p:nvSpPr>
          <p:cNvPr id="303" name="Google Shape;303;p2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15.2: Scenarios</a:t>
            </a:r>
            <a:endParaRPr/>
          </a:p>
        </p:txBody>
      </p:sp>
      <p:sp>
        <p:nvSpPr>
          <p:cNvPr id="304" name="Google Shape;304;p2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05" name="Google Shape;305;p26"/>
          <p:cNvSpPr txBox="1"/>
          <p:nvPr>
            <p:ph idx="1" type="body"/>
          </p:nvPr>
        </p:nvSpPr>
        <p:spPr>
          <a:xfrm>
            <a:off x="304800" y="1143000"/>
            <a:ext cx="85344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In each of the following scenarios describe the type of driver that would best be utilized.</a:t>
            </a:r>
            <a:endParaRPr/>
          </a:p>
        </p:txBody>
      </p:sp>
      <p:sp>
        <p:nvSpPr>
          <p:cNvPr id="306" name="Google Shape;306;p2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07" name="Google Shape;307;p26"/>
          <p:cNvSpPr/>
          <p:nvPr/>
        </p:nvSpPr>
        <p:spPr>
          <a:xfrm>
            <a:off x="3818466" y="2286000"/>
            <a:ext cx="5020734" cy="66339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8" name="Google Shape;308;p26"/>
          <p:cNvSpPr/>
          <p:nvPr/>
        </p:nvSpPr>
        <p:spPr>
          <a:xfrm>
            <a:off x="3818466" y="2286000"/>
            <a:ext cx="5020734" cy="66339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Driver Function</a:t>
            </a:r>
            <a:r>
              <a:rPr lang="en-US" sz="1400">
                <a:solidFill>
                  <a:schemeClr val="dk1"/>
                </a:solidFill>
                <a:latin typeface="Calibri"/>
                <a:ea typeface="Calibri"/>
                <a:cs typeface="Calibri"/>
                <a:sym typeface="Calibri"/>
              </a:rPr>
              <a:t>: This code is written before the main function, so it appears to be somewhat permanent. This would rule out Ad-Hoc. There is no indication it is automation of any kind</a:t>
            </a:r>
            <a:endParaRPr/>
          </a:p>
        </p:txBody>
      </p:sp>
      <p:sp>
        <p:nvSpPr>
          <p:cNvPr id="309" name="Google Shape;309;p26"/>
          <p:cNvSpPr/>
          <p:nvPr/>
        </p:nvSpPr>
        <p:spPr>
          <a:xfrm>
            <a:off x="3818466" y="3129983"/>
            <a:ext cx="5020734" cy="66339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0" name="Google Shape;310;p26"/>
          <p:cNvSpPr/>
          <p:nvPr/>
        </p:nvSpPr>
        <p:spPr>
          <a:xfrm>
            <a:off x="3818466" y="3129983"/>
            <a:ext cx="5020734" cy="66339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Commandeer: </a:t>
            </a:r>
            <a:r>
              <a:rPr lang="en-US" sz="1400">
                <a:solidFill>
                  <a:schemeClr val="dk1"/>
                </a:solidFill>
                <a:latin typeface="Calibri"/>
                <a:ea typeface="Calibri"/>
                <a:cs typeface="Calibri"/>
                <a:sym typeface="Calibri"/>
              </a:rPr>
              <a:t>It is easy to call a given driver function or automation: just add the function call to the beginning of main().</a:t>
            </a:r>
            <a:endParaRPr/>
          </a:p>
        </p:txBody>
      </p:sp>
      <p:sp>
        <p:nvSpPr>
          <p:cNvPr id="311" name="Google Shape;311;p26"/>
          <p:cNvSpPr/>
          <p:nvPr/>
        </p:nvSpPr>
        <p:spPr>
          <a:xfrm>
            <a:off x="3818466" y="3941861"/>
            <a:ext cx="5020734" cy="66339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2" name="Google Shape;312;p26"/>
          <p:cNvSpPr/>
          <p:nvPr/>
        </p:nvSpPr>
        <p:spPr>
          <a:xfrm>
            <a:off x="3818466" y="3941861"/>
            <a:ext cx="5020734" cy="66339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Test Runner</a:t>
            </a:r>
            <a:r>
              <a:rPr lang="en-US" sz="1400">
                <a:solidFill>
                  <a:schemeClr val="dk1"/>
                </a:solidFill>
                <a:latin typeface="Calibri"/>
                <a:ea typeface="Calibri"/>
                <a:cs typeface="Calibri"/>
                <a:sym typeface="Calibri"/>
              </a:rPr>
              <a:t>: Execution of the test runner is the easiest way to execute all the automation in the system (assuming there is a test suite!)</a:t>
            </a:r>
            <a:endParaRPr/>
          </a:p>
        </p:txBody>
      </p:sp>
      <p:sp>
        <p:nvSpPr>
          <p:cNvPr id="313" name="Google Shape;313;p26"/>
          <p:cNvSpPr/>
          <p:nvPr/>
        </p:nvSpPr>
        <p:spPr>
          <a:xfrm>
            <a:off x="3818466" y="4749339"/>
            <a:ext cx="5020734" cy="66339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4" name="Google Shape;314;p26"/>
          <p:cNvSpPr/>
          <p:nvPr/>
        </p:nvSpPr>
        <p:spPr>
          <a:xfrm>
            <a:off x="3818466" y="4749339"/>
            <a:ext cx="5020734" cy="66339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Ad Hoc</a:t>
            </a:r>
            <a:r>
              <a:rPr lang="en-US" sz="1400">
                <a:solidFill>
                  <a:schemeClr val="dk1"/>
                </a:solidFill>
                <a:latin typeface="Calibri"/>
                <a:ea typeface="Calibri"/>
                <a:cs typeface="Calibri"/>
                <a:sym typeface="Calibri"/>
              </a:rPr>
              <a:t>: This can be added even in the middle of the function that is currently under development.</a:t>
            </a:r>
            <a:endParaRPr/>
          </a:p>
        </p:txBody>
      </p:sp>
      <p:sp>
        <p:nvSpPr>
          <p:cNvPr id="315" name="Google Shape;315;p26"/>
          <p:cNvSpPr/>
          <p:nvPr/>
        </p:nvSpPr>
        <p:spPr>
          <a:xfrm>
            <a:off x="3818466" y="5585009"/>
            <a:ext cx="5020734" cy="66339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6" name="Google Shape;316;p26"/>
          <p:cNvSpPr/>
          <p:nvPr/>
        </p:nvSpPr>
        <p:spPr>
          <a:xfrm>
            <a:off x="3818466" y="5585009"/>
            <a:ext cx="5020734" cy="66339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Automation</a:t>
            </a:r>
            <a:r>
              <a:rPr lang="en-US" sz="1400">
                <a:solidFill>
                  <a:schemeClr val="dk1"/>
                </a:solidFill>
                <a:latin typeface="Calibri"/>
                <a:ea typeface="Calibri"/>
                <a:cs typeface="Calibri"/>
                <a:sym typeface="Calibri"/>
              </a:rPr>
              <a:t>: All the test cases are enumerated in our function, making it easy to run through them 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p:nvPr/>
        </p:nvSpPr>
        <p:spPr>
          <a:xfrm>
            <a:off x="457200" y="1219200"/>
            <a:ext cx="6201211" cy="2031325"/>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50" u="none" cap="none" strike="noStrike">
                <a:solidFill>
                  <a:schemeClr val="accent1"/>
                </a:solidFill>
                <a:latin typeface="Consolas"/>
                <a:ea typeface="Consolas"/>
                <a:cs typeface="Consolas"/>
                <a:sym typeface="Consolas"/>
              </a:rPr>
              <a:t># A blank Sudoku board, only used if there is not a valid one to work with</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blank_board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[0,0,0,0,0,0,0,0,0],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[0,0,0,0,0,0,0,0,0],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[0,0,0,0,0,0,0,0,0],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[0,0,0,0,0,0,0,0,0],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[0,0,0,0,0,0,0,0,0],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[0,0,0,0,0,0,0,0,0],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[0,0,0,0,0,0,0,0,0],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[0,0,0,0,0,0,0,0,0],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[0,0,0,0,0,0,0,0,0]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endParaRPr/>
          </a:p>
        </p:txBody>
      </p:sp>
      <p:sp>
        <p:nvSpPr>
          <p:cNvPr id="90" name="Google Shape;90;p9"/>
          <p:cNvSpPr/>
          <p:nvPr/>
        </p:nvSpPr>
        <p:spPr>
          <a:xfrm>
            <a:off x="762000" y="3929564"/>
            <a:ext cx="6201211" cy="1223412"/>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write_board(board, filename):</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'''Write the board to a file'''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with open(filename, "w") as file: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board_json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board_json['board'] = 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board_text = json.dumps(board_json)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file.write(board_text)</a:t>
            </a:r>
            <a:endParaRPr/>
          </a:p>
        </p:txBody>
      </p:sp>
      <p:sp>
        <p:nvSpPr>
          <p:cNvPr id="91" name="Google Shape;91;p9"/>
          <p:cNvSpPr/>
          <p:nvPr/>
        </p:nvSpPr>
        <p:spPr>
          <a:xfrm>
            <a:off x="778933" y="1522925"/>
            <a:ext cx="6201211" cy="2192908"/>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read_board(filename):</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'''Read the previously existing board from the file if it exists'''</a:t>
            </a:r>
            <a:endParaRPr/>
          </a:p>
          <a:p>
            <a:pPr indent="0" lvl="0" marL="0" marR="0" rtl="0" algn="l">
              <a:spcBef>
                <a:spcPts val="0"/>
              </a:spcBef>
              <a:spcAft>
                <a:spcPts val="0"/>
              </a:spcAft>
              <a:buNone/>
            </a:pPr>
            <a:r>
              <a:t/>
            </a:r>
            <a:endParaRPr sz="1050">
              <a:solidFill>
                <a:schemeClr val="accen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Read the file if it exists.</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a:t>
            </a:r>
            <a:r>
              <a:rPr lang="en-US" sz="1050">
                <a:solidFill>
                  <a:schemeClr val="lt1"/>
                </a:solidFill>
                <a:latin typeface="Consolas"/>
                <a:ea typeface="Consolas"/>
                <a:cs typeface="Consolas"/>
                <a:sym typeface="Consolas"/>
              </a:rPr>
              <a:t>try: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file = open(filename, "r")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board_text = file.read()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board_json = json.loads(board_text)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board_json['board']</a:t>
            </a:r>
            <a:endParaRPr/>
          </a:p>
          <a:p>
            <a:pPr indent="0" lvl="0" marL="0" marR="0" rtl="0" algn="l">
              <a:spcBef>
                <a:spcPts val="0"/>
              </a:spcBef>
              <a:spcAft>
                <a:spcPts val="0"/>
              </a:spcAft>
              <a:buNone/>
            </a:pPr>
            <a:r>
              <a:t/>
            </a:r>
            <a:endParaRPr sz="1050">
              <a:solidFill>
                <a:schemeClr val="accen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Generate a blank board otherwise.</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a:t>
            </a:r>
            <a:r>
              <a:rPr lang="en-US" sz="1050">
                <a:solidFill>
                  <a:schemeClr val="lt1"/>
                </a:solidFill>
                <a:latin typeface="Consolas"/>
                <a:ea typeface="Consolas"/>
                <a:cs typeface="Consolas"/>
                <a:sym typeface="Consolas"/>
              </a:rPr>
              <a:t>except: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blank_board</a:t>
            </a:r>
            <a:endParaRPr sz="1050">
              <a:solidFill>
                <a:schemeClr val="lt1"/>
              </a:solidFill>
              <a:latin typeface="Consolas"/>
              <a:ea typeface="Consolas"/>
              <a:cs typeface="Consolas"/>
              <a:sym typeface="Consolas"/>
            </a:endParaRPr>
          </a:p>
        </p:txBody>
      </p:sp>
      <p:sp>
        <p:nvSpPr>
          <p:cNvPr id="92" name="Google Shape;92;p9"/>
          <p:cNvSpPr/>
          <p:nvPr/>
        </p:nvSpPr>
        <p:spPr>
          <a:xfrm>
            <a:off x="1100666" y="1780327"/>
            <a:ext cx="6201211" cy="2839239"/>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display_board(board):</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'''Display a Sudoku board on the screen'''</a:t>
            </a:r>
            <a:endParaRPr/>
          </a:p>
          <a:p>
            <a:pPr indent="0" lvl="0" marL="0" marR="0" rtl="0" algn="l">
              <a:spcBef>
                <a:spcPts val="0"/>
              </a:spcBef>
              <a:spcAft>
                <a:spcPts val="0"/>
              </a:spcAft>
              <a:buNone/>
            </a:pPr>
            <a:r>
              <a:t/>
            </a:r>
            <a:endParaRPr sz="1050">
              <a:solidFill>
                <a:schemeClr val="accen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Print the header on the screen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   A B C D E F G H I")</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For each row in the range...</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row in range(9):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row == 3 or row == 6:</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print(row + 1, " ", end='')</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For each column in the range...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column in range(9):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separator = [' ', ' ', '|', ' ', ' ', '|', ' ', ' ', '\n']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print(board[row][column] if board[row][column] != 0 else '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end=separator[column])</a:t>
            </a:r>
            <a:endParaRPr/>
          </a:p>
        </p:txBody>
      </p:sp>
      <p:sp>
        <p:nvSpPr>
          <p:cNvPr id="93" name="Google Shape;93;p9"/>
          <p:cNvSpPr/>
          <p:nvPr/>
        </p:nvSpPr>
        <p:spPr>
          <a:xfrm>
            <a:off x="1447800" y="4173087"/>
            <a:ext cx="6201211" cy="577081"/>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string_from_coordinate(row, column):</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'''Get the friendly location from the input string'''</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chr(column + ord('A')) + chr(row + ord('1'))</a:t>
            </a:r>
            <a:endParaRPr/>
          </a:p>
        </p:txBody>
      </p:sp>
      <p:sp>
        <p:nvSpPr>
          <p:cNvPr id="94" name="Google Shape;94;p9"/>
          <p:cNvSpPr/>
          <p:nvPr/>
        </p:nvSpPr>
        <p:spPr>
          <a:xfrm>
            <a:off x="1447800" y="2024523"/>
            <a:ext cx="6201211" cy="1869743"/>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parse_input(coordinate):</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'''Turn "A3" into (2, 0, True) where the third value is whether it is valid'''</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row = column = -1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letter in coordinate.upper():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'A' &lt;= letter &lt;= 'I':  </a:t>
            </a:r>
            <a:r>
              <a:rPr lang="en-US" sz="1050">
                <a:solidFill>
                  <a:srgbClr val="BFBFBF"/>
                </a:solidFill>
                <a:latin typeface="Consolas"/>
                <a:ea typeface="Consolas"/>
                <a:cs typeface="Consolas"/>
                <a:sym typeface="Consolas"/>
              </a:rPr>
              <a:t># We got a letter!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column = ord(letter) - ord('A')</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'1' &lt;= letter &lt;= '9': </a:t>
            </a:r>
            <a:r>
              <a:rPr lang="en-US" sz="1050">
                <a:solidFill>
                  <a:srgbClr val="BFBFBF"/>
                </a:solidFill>
                <a:latin typeface="Consolas"/>
                <a:ea typeface="Consolas"/>
                <a:cs typeface="Consolas"/>
                <a:sym typeface="Consolas"/>
              </a:rPr>
              <a:t># We got a number!</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row = int(letter) - 1</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(row, column, True if row != -1 and column != -1 else False)</a:t>
            </a:r>
            <a:endParaRPr/>
          </a:p>
        </p:txBody>
      </p:sp>
      <p:sp>
        <p:nvSpPr>
          <p:cNvPr id="95" name="Google Shape;95;p9"/>
          <p:cNvSpPr/>
          <p:nvPr/>
        </p:nvSpPr>
        <p:spPr>
          <a:xfrm>
            <a:off x="1707216" y="1236133"/>
            <a:ext cx="6248400" cy="4455066"/>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is_input_legal(board, row, column, number):</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'''Determine if NUMBER can go into BOARD[ROW][COLUMN]'''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assert(0 &lt;= row &lt; 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assert(0 &lt;= column &lt; 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assert(1 &lt;= number &lt;= 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assert(board[row][column] == 0)</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Check that the column is unique.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r in range(9):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board[r][column] == number: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print("ERROR:", number, "is already present on that column")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False</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Check that the row is unique.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c in range(9):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board[row][c] == number: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print("ERROR:", number, "is already present on that row")</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False</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Check the inside square.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r in range(3):</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c in range(3):</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board[row // 3 + r][column // 3 + c] == number: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print("ERROR:", number, "is already present in that inside square")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False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True</a:t>
            </a:r>
            <a:endParaRPr/>
          </a:p>
        </p:txBody>
      </p:sp>
      <p:sp>
        <p:nvSpPr>
          <p:cNvPr id="96" name="Google Shape;96;p9"/>
          <p:cNvSpPr/>
          <p:nvPr/>
        </p:nvSpPr>
        <p:spPr>
          <a:xfrm>
            <a:off x="2004170" y="1022992"/>
            <a:ext cx="6926918" cy="5262979"/>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play_one_round(board):</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'''Play one round of Sudoku. Return False if we are finished with the game'''</a:t>
            </a:r>
            <a:endParaRPr/>
          </a:p>
          <a:p>
            <a:pPr indent="0" lvl="0" marL="0" marR="0" rtl="0" algn="l">
              <a:spcBef>
                <a:spcPts val="0"/>
              </a:spcBef>
              <a:spcAft>
                <a:spcPts val="0"/>
              </a:spcAft>
              <a:buNone/>
            </a:pPr>
            <a:r>
              <a:t/>
            </a:r>
            <a:endParaRPr sz="1050">
              <a:solidFill>
                <a:schemeClr val="accen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Prompt for input.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coordinate = input("&gt; ")</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Quit if the user said to quit.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coordinate == "Q":</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False</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Determine if the coordinate is valid.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(row, column, valid) = parse_input(coordinate)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not valid: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print("ERROR: Square", coordinate, "is invalid")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True</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See if the square is already filled.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board[row][column] !=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print("ERROR: Square", string_from_coordinate(row, column), "is filled")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True</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Prompt for the number.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number = int(input("What number goes in " + string_from_coordinate(row, column) +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0 &gt;= number or 9 &lt; number: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print("ERROR: The value", number, "is invalid")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True</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Determine if the input is legal.</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is_input_legal(board, row, column, number):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board[row][column] = number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True</a:t>
            </a:r>
            <a:endParaRPr/>
          </a:p>
        </p:txBody>
      </p:sp>
      <p:sp>
        <p:nvSpPr>
          <p:cNvPr id="97" name="Google Shape;97;p9"/>
          <p:cNvSpPr/>
          <p:nvPr/>
        </p:nvSpPr>
        <p:spPr>
          <a:xfrm>
            <a:off x="2293838" y="1254462"/>
            <a:ext cx="6233276" cy="1869743"/>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Read input and display the 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board = read_board(input("Where is your board located?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display_board(board)</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Play the game until the user says he/she is done.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print("Specify a coordinate to edit or 'Q' to save and quit")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while play_one_round(board):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display_board(board)</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Save the 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write_board(board, input("What file would you like to write to? "))</a:t>
            </a:r>
            <a:endParaRPr/>
          </a:p>
        </p:txBody>
      </p:sp>
      <p:sp>
        <p:nvSpPr>
          <p:cNvPr id="98" name="Google Shape;98;p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99" name="Google Shape;99;p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06: Solution</a:t>
            </a:r>
            <a:endParaRPr/>
          </a:p>
        </p:txBody>
      </p:sp>
      <p:sp>
        <p:nvSpPr>
          <p:cNvPr id="100" name="Google Shape;100;p9"/>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15.3: Type of Driver</a:t>
            </a:r>
            <a:endParaRPr/>
          </a:p>
        </p:txBody>
      </p:sp>
      <p:sp>
        <p:nvSpPr>
          <p:cNvPr id="322" name="Google Shape;322;p2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23" name="Google Shape;323;p27"/>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What type of driver is utilized in the highlighted code? </a:t>
            </a:r>
            <a:endParaRPr/>
          </a:p>
          <a:p>
            <a:pPr indent="0" lvl="1" marL="457200" rtl="0" algn="l">
              <a:spcBef>
                <a:spcPts val="360"/>
              </a:spcBef>
              <a:spcAft>
                <a:spcPts val="0"/>
              </a:spcAft>
              <a:buSzPts val="1800"/>
              <a:buNone/>
            </a:pPr>
            <a:r>
              <a:t/>
            </a:r>
            <a:endParaRPr/>
          </a:p>
          <a:p>
            <a:pPr indent="0" lvl="1" marL="457200" rtl="0" algn="l">
              <a:spcBef>
                <a:spcPts val="360"/>
              </a:spcBef>
              <a:spcAft>
                <a:spcPts val="0"/>
              </a:spcAft>
              <a:buSzPts val="1800"/>
              <a:buNone/>
            </a:pPr>
            <a:r>
              <a:t/>
            </a:r>
            <a:endParaRPr/>
          </a:p>
          <a:p>
            <a:pPr indent="0" lvl="1" marL="457200" rtl="0" algn="l">
              <a:spcBef>
                <a:spcPts val="360"/>
              </a:spcBef>
              <a:spcAft>
                <a:spcPts val="0"/>
              </a:spcAft>
              <a:buSzPts val="1800"/>
              <a:buNone/>
            </a:pPr>
            <a:r>
              <a:t/>
            </a:r>
            <a:endParaRPr/>
          </a:p>
          <a:p>
            <a:pPr indent="0" lvl="1" marL="457200" rtl="0" algn="l">
              <a:spcBef>
                <a:spcPts val="360"/>
              </a:spcBef>
              <a:spcAft>
                <a:spcPts val="0"/>
              </a:spcAft>
              <a:buSzPts val="1800"/>
              <a:buNone/>
            </a:pPr>
            <a:r>
              <a:t/>
            </a:r>
            <a:endParaRPr/>
          </a:p>
          <a:p>
            <a:pPr indent="0" lvl="1" marL="457200" rtl="0" algn="l">
              <a:spcBef>
                <a:spcPts val="360"/>
              </a:spcBef>
              <a:spcAft>
                <a:spcPts val="0"/>
              </a:spcAft>
              <a:buSzPts val="1800"/>
              <a:buNone/>
            </a:pPr>
            <a:r>
              <a:t/>
            </a:r>
            <a:endParaRPr/>
          </a:p>
          <a:p>
            <a:pPr indent="0" lvl="1" marL="457200" rtl="0" algn="l">
              <a:spcBef>
                <a:spcPts val="360"/>
              </a:spcBef>
              <a:spcAft>
                <a:spcPts val="0"/>
              </a:spcAft>
              <a:buSzPts val="1800"/>
              <a:buNone/>
            </a:pPr>
            <a:r>
              <a:t/>
            </a:r>
            <a:endParaRPr/>
          </a:p>
          <a:p>
            <a:pPr indent="0" lvl="1" marL="457200" rtl="0" algn="l">
              <a:spcBef>
                <a:spcPts val="360"/>
              </a:spcBef>
              <a:spcAft>
                <a:spcPts val="0"/>
              </a:spcAft>
              <a:buSzPts val="1800"/>
              <a:buNone/>
            </a:pPr>
            <a:r>
              <a:t/>
            </a:r>
            <a:endParaRPr/>
          </a:p>
          <a:p>
            <a:pPr indent="0" lvl="1" marL="457200" rtl="0" algn="l">
              <a:spcBef>
                <a:spcPts val="360"/>
              </a:spcBef>
              <a:spcAft>
                <a:spcPts val="0"/>
              </a:spcAft>
              <a:buSzPts val="1800"/>
              <a:buNone/>
            </a:pPr>
            <a:r>
              <a:t/>
            </a:r>
            <a:endParaRPr/>
          </a:p>
          <a:p>
            <a:pPr indent="-344488" lvl="0" marL="344488" rtl="0" algn="l">
              <a:spcBef>
                <a:spcPts val="2000"/>
              </a:spcBef>
              <a:spcAft>
                <a:spcPts val="0"/>
              </a:spcAft>
              <a:buSzPts val="2000"/>
              <a:buNone/>
            </a:pPr>
            <a:r>
              <a:rPr lang="en-US"/>
              <a:t>A: Commandeer</a:t>
            </a:r>
            <a:endParaRPr/>
          </a:p>
          <a:p>
            <a:pPr indent="-285750" lvl="1" marL="742950" rtl="0" algn="l">
              <a:spcBef>
                <a:spcPts val="360"/>
              </a:spcBef>
              <a:spcAft>
                <a:spcPts val="0"/>
              </a:spcAft>
              <a:buSzPts val="1800"/>
              <a:buChar char="•"/>
            </a:pPr>
            <a:r>
              <a:rPr lang="en-US"/>
              <a:t>Code is added to main that will execute the ad-hoc driver and prevent the rest of the program from executing.</a:t>
            </a:r>
            <a:endParaRPr/>
          </a:p>
          <a:p>
            <a:pPr indent="-215900" lvl="0" marL="342900" rtl="0" algn="l">
              <a:spcBef>
                <a:spcPts val="2000"/>
              </a:spcBef>
              <a:spcAft>
                <a:spcPts val="0"/>
              </a:spcAft>
              <a:buSzPts val="2000"/>
              <a:buNone/>
            </a:pPr>
            <a:r>
              <a:t/>
            </a:r>
            <a:endParaRPr/>
          </a:p>
        </p:txBody>
      </p:sp>
      <p:sp>
        <p:nvSpPr>
          <p:cNvPr id="324" name="Google Shape;324;p2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25" name="Google Shape;325;p27"/>
          <p:cNvPicPr preferRelativeResize="0"/>
          <p:nvPr/>
        </p:nvPicPr>
        <p:blipFill>
          <a:blip r:embed="rId3">
            <a:alphaModFix/>
          </a:blip>
          <a:stretch>
            <a:fillRect/>
          </a:stretch>
        </p:blipFill>
        <p:spPr>
          <a:xfrm>
            <a:off x="1920900" y="1532700"/>
            <a:ext cx="5354324" cy="278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aphicFrame>
        <p:nvGraphicFramePr>
          <p:cNvPr id="330" name="Google Shape;330;p28"/>
          <p:cNvGraphicFramePr/>
          <p:nvPr/>
        </p:nvGraphicFramePr>
        <p:xfrm>
          <a:off x="457200" y="1752600"/>
          <a:ext cx="3000000" cy="3000000"/>
        </p:xfrm>
        <a:graphic>
          <a:graphicData uri="http://schemas.openxmlformats.org/drawingml/2006/table">
            <a:tbl>
              <a:tblPr bandRow="1" firstRow="1">
                <a:noFill/>
                <a:tableStyleId>{0A0132A1-48D7-47B0-90B5-AD6C17C7D172}</a:tableStyleId>
              </a:tblPr>
              <a:tblGrid>
                <a:gridCol w="3429000"/>
              </a:tblGrid>
              <a:tr h="350600">
                <a:tc>
                  <a:txBody>
                    <a:bodyPr/>
                    <a:lstStyle/>
                    <a:p>
                      <a:pPr indent="0" lvl="0" marL="0" marR="0" rtl="0" algn="l">
                        <a:lnSpc>
                          <a:spcPct val="107000"/>
                        </a:lnSpc>
                        <a:spcBef>
                          <a:spcPts val="0"/>
                        </a:spcBef>
                        <a:spcAft>
                          <a:spcPts val="0"/>
                        </a:spcAft>
                        <a:buNone/>
                      </a:pPr>
                      <a:r>
                        <a:rPr b="1" lang="en-US" sz="1400" u="none" cap="none" strike="noStrike">
                          <a:solidFill>
                            <a:schemeClr val="lt1"/>
                          </a:solidFill>
                          <a:latin typeface="Calibri"/>
                          <a:ea typeface="Calibri"/>
                          <a:cs typeface="Calibri"/>
                          <a:sym typeface="Calibri"/>
                        </a:rPr>
                        <a:t>Fact or Fiction</a:t>
                      </a:r>
                      <a:endParaRPr b="1" sz="1400" u="none" cap="none" strike="noStrike">
                        <a:solidFill>
                          <a:srgbClr val="1D4D81"/>
                        </a:solidFill>
                        <a:latin typeface="Calibri"/>
                        <a:ea typeface="Calibri"/>
                        <a:cs typeface="Calibri"/>
                        <a:sym typeface="Calibri"/>
                      </a:endParaRPr>
                    </a:p>
                  </a:txBody>
                  <a:tcPr marT="45725" marB="45725" marR="91450" marL="91450"/>
                </a:tc>
              </a:tr>
              <a:tr h="840175">
                <a:tc>
                  <a:txBody>
                    <a:bodyPr/>
                    <a:lstStyle/>
                    <a:p>
                      <a:pPr indent="0" lvl="0" marL="0" marR="0" rtl="0" algn="l">
                        <a:lnSpc>
                          <a:spcPct val="107000"/>
                        </a:lnSpc>
                        <a:spcBef>
                          <a:spcPts val="0"/>
                        </a:spcBef>
                        <a:spcAft>
                          <a:spcPts val="0"/>
                        </a:spcAft>
                        <a:buNone/>
                      </a:pPr>
                      <a:r>
                        <a:rPr lang="en-US" sz="1600" u="none" cap="none" strike="noStrike">
                          <a:latin typeface="Calibri"/>
                          <a:ea typeface="Calibri"/>
                          <a:cs typeface="Calibri"/>
                          <a:sym typeface="Calibri"/>
                        </a:rPr>
                        <a:t>Ad hoc drivers are very complicated and expensive to implement</a:t>
                      </a:r>
                      <a:endParaRPr/>
                    </a:p>
                  </a:txBody>
                  <a:tcPr marT="45725" marB="45725" marR="91450" marL="91450"/>
                </a:tc>
              </a:tr>
              <a:tr h="840175">
                <a:tc>
                  <a:txBody>
                    <a:bodyPr/>
                    <a:lstStyle/>
                    <a:p>
                      <a:pPr indent="0" lvl="0" marL="0" marR="0" rtl="0" algn="l">
                        <a:lnSpc>
                          <a:spcPct val="107000"/>
                        </a:lnSpc>
                        <a:spcBef>
                          <a:spcPts val="0"/>
                        </a:spcBef>
                        <a:spcAft>
                          <a:spcPts val="0"/>
                        </a:spcAft>
                        <a:buNone/>
                      </a:pPr>
                      <a:r>
                        <a:rPr lang="en-US" sz="1600" u="none" cap="none" strike="noStrike">
                          <a:latin typeface="Calibri"/>
                          <a:ea typeface="Calibri"/>
                          <a:cs typeface="Calibri"/>
                          <a:sym typeface="Calibri"/>
                        </a:rPr>
                        <a:t>Driver functions should not exist in shipping code; only debug code!</a:t>
                      </a:r>
                      <a:endParaRPr/>
                    </a:p>
                  </a:txBody>
                  <a:tcPr marT="45725" marB="45725" marR="91450" marL="91450"/>
                </a:tc>
              </a:tr>
              <a:tr h="769275">
                <a:tc>
                  <a:txBody>
                    <a:bodyPr/>
                    <a:lstStyle/>
                    <a:p>
                      <a:pPr indent="0" lvl="0" marL="0" marR="0" rtl="0" algn="l">
                        <a:lnSpc>
                          <a:spcPct val="107000"/>
                        </a:lnSpc>
                        <a:spcBef>
                          <a:spcPts val="0"/>
                        </a:spcBef>
                        <a:spcAft>
                          <a:spcPts val="0"/>
                        </a:spcAft>
                        <a:buNone/>
                      </a:pPr>
                      <a:r>
                        <a:rPr lang="en-US" sz="1600" u="none" cap="none" strike="noStrike">
                          <a:latin typeface="Calibri"/>
                          <a:ea typeface="Calibri"/>
                          <a:cs typeface="Calibri"/>
                          <a:sym typeface="Calibri"/>
                        </a:rPr>
                        <a:t>Automation is a form of manual driver</a:t>
                      </a:r>
                      <a:endParaRPr/>
                    </a:p>
                  </a:txBody>
                  <a:tcPr marT="45725" marB="45725" marR="91450" marL="91450"/>
                </a:tc>
              </a:tr>
              <a:tr h="840175">
                <a:tc>
                  <a:txBody>
                    <a:bodyPr/>
                    <a:lstStyle/>
                    <a:p>
                      <a:pPr indent="0" lvl="0" marL="0" marR="0" rtl="0" algn="l">
                        <a:lnSpc>
                          <a:spcPct val="107000"/>
                        </a:lnSpc>
                        <a:spcBef>
                          <a:spcPts val="0"/>
                        </a:spcBef>
                        <a:spcAft>
                          <a:spcPts val="0"/>
                        </a:spcAft>
                        <a:buNone/>
                      </a:pPr>
                      <a:r>
                        <a:rPr lang="en-US" sz="1600" u="none" cap="none" strike="noStrike">
                          <a:latin typeface="Calibri"/>
                          <a:ea typeface="Calibri"/>
                          <a:cs typeface="Calibri"/>
                          <a:sym typeface="Calibri"/>
                        </a:rPr>
                        <a:t>A test runner executes many automation driver functions</a:t>
                      </a:r>
                      <a:endParaRPr/>
                    </a:p>
                  </a:txBody>
                  <a:tcPr marT="45725" marB="45725" marR="91450" marL="91450"/>
                </a:tc>
              </a:tr>
              <a:tr h="840175">
                <a:tc>
                  <a:txBody>
                    <a:bodyPr/>
                    <a:lstStyle/>
                    <a:p>
                      <a:pPr indent="0" lvl="0" marL="0" marR="0" rtl="0" algn="l">
                        <a:lnSpc>
                          <a:spcPct val="107000"/>
                        </a:lnSpc>
                        <a:spcBef>
                          <a:spcPts val="0"/>
                        </a:spcBef>
                        <a:spcAft>
                          <a:spcPts val="0"/>
                        </a:spcAft>
                        <a:buNone/>
                      </a:pPr>
                      <a:r>
                        <a:rPr lang="en-US" sz="1600" u="none" cap="none" strike="noStrike">
                          <a:latin typeface="Calibri"/>
                          <a:ea typeface="Calibri"/>
                          <a:cs typeface="Calibri"/>
                          <a:sym typeface="Calibri"/>
                        </a:rPr>
                        <a:t>The commandeer technique is used in conjunction with ad hoc drivers</a:t>
                      </a:r>
                      <a:endParaRPr/>
                    </a:p>
                  </a:txBody>
                  <a:tcPr marT="45725" marB="45725" marR="91450" marL="91450"/>
                </a:tc>
              </a:tr>
            </a:tbl>
          </a:graphicData>
        </a:graphic>
      </p:graphicFrame>
      <p:sp>
        <p:nvSpPr>
          <p:cNvPr id="331" name="Google Shape;331;p2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15.4: Fact or Fiction</a:t>
            </a:r>
            <a:endParaRPr/>
          </a:p>
        </p:txBody>
      </p:sp>
      <p:sp>
        <p:nvSpPr>
          <p:cNvPr id="332" name="Google Shape;332;p2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33" name="Google Shape;333;p28"/>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For each of the following, identify whether it is fact or whether it is fiction</a:t>
            </a:r>
            <a:endParaRPr/>
          </a:p>
        </p:txBody>
      </p:sp>
      <p:sp>
        <p:nvSpPr>
          <p:cNvPr id="334" name="Google Shape;334;p2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35" name="Google Shape;335;p28"/>
          <p:cNvSpPr/>
          <p:nvPr/>
        </p:nvSpPr>
        <p:spPr>
          <a:xfrm>
            <a:off x="3886200" y="2141913"/>
            <a:ext cx="4953000" cy="764226"/>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6" name="Google Shape;336;p28"/>
          <p:cNvSpPr/>
          <p:nvPr/>
        </p:nvSpPr>
        <p:spPr>
          <a:xfrm>
            <a:off x="3886200" y="2141913"/>
            <a:ext cx="4953000" cy="764226"/>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Fiction</a:t>
            </a:r>
            <a:r>
              <a:rPr lang="en-US" sz="1400">
                <a:solidFill>
                  <a:schemeClr val="dk1"/>
                </a:solidFill>
                <a:latin typeface="Calibri"/>
                <a:ea typeface="Calibri"/>
                <a:cs typeface="Calibri"/>
                <a:sym typeface="Calibri"/>
              </a:rPr>
              <a:t>: Ad hoc drivers should take only a few moments to implement</a:t>
            </a:r>
            <a:endParaRPr/>
          </a:p>
        </p:txBody>
      </p:sp>
      <p:sp>
        <p:nvSpPr>
          <p:cNvPr id="337" name="Google Shape;337;p28"/>
          <p:cNvSpPr/>
          <p:nvPr/>
        </p:nvSpPr>
        <p:spPr>
          <a:xfrm>
            <a:off x="3886200" y="2963487"/>
            <a:ext cx="4953000" cy="764226"/>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8" name="Google Shape;338;p28"/>
          <p:cNvSpPr/>
          <p:nvPr/>
        </p:nvSpPr>
        <p:spPr>
          <a:xfrm>
            <a:off x="3886200" y="2963487"/>
            <a:ext cx="4953000" cy="764226"/>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Fact: </a:t>
            </a:r>
            <a:r>
              <a:rPr lang="en-US" sz="1400">
                <a:solidFill>
                  <a:schemeClr val="dk1"/>
                </a:solidFill>
                <a:latin typeface="Calibri"/>
                <a:ea typeface="Calibri"/>
                <a:cs typeface="Calibri"/>
                <a:sym typeface="Calibri"/>
              </a:rPr>
              <a:t>When technology allows, remove driver code from the shipping executable. This can be done with pre-compiler directives or by putting driver code in separate files</a:t>
            </a:r>
            <a:endParaRPr/>
          </a:p>
        </p:txBody>
      </p:sp>
      <p:sp>
        <p:nvSpPr>
          <p:cNvPr id="339" name="Google Shape;339;p28"/>
          <p:cNvSpPr/>
          <p:nvPr/>
        </p:nvSpPr>
        <p:spPr>
          <a:xfrm>
            <a:off x="3886200" y="3791148"/>
            <a:ext cx="4953000" cy="764226"/>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0" name="Google Shape;340;p28"/>
          <p:cNvSpPr/>
          <p:nvPr/>
        </p:nvSpPr>
        <p:spPr>
          <a:xfrm>
            <a:off x="3886200" y="3791148"/>
            <a:ext cx="4953000" cy="764226"/>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Fiction</a:t>
            </a:r>
            <a:r>
              <a:rPr lang="en-US" sz="1400">
                <a:solidFill>
                  <a:schemeClr val="dk1"/>
                </a:solidFill>
                <a:latin typeface="Calibri"/>
                <a:ea typeface="Calibri"/>
                <a:cs typeface="Calibri"/>
                <a:sym typeface="Calibri"/>
              </a:rPr>
              <a:t>: Automation does not involve user input whereas manual drivers do</a:t>
            </a:r>
            <a:endParaRPr/>
          </a:p>
        </p:txBody>
      </p:sp>
      <p:sp>
        <p:nvSpPr>
          <p:cNvPr id="341" name="Google Shape;341;p28"/>
          <p:cNvSpPr/>
          <p:nvPr/>
        </p:nvSpPr>
        <p:spPr>
          <a:xfrm>
            <a:off x="3886200" y="4611339"/>
            <a:ext cx="4953000" cy="764226"/>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2" name="Google Shape;342;p28"/>
          <p:cNvSpPr/>
          <p:nvPr/>
        </p:nvSpPr>
        <p:spPr>
          <a:xfrm>
            <a:off x="3886200" y="4611339"/>
            <a:ext cx="4953000" cy="764226"/>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Fact</a:t>
            </a:r>
            <a:r>
              <a:rPr lang="en-US" sz="1400">
                <a:solidFill>
                  <a:schemeClr val="dk1"/>
                </a:solidFill>
                <a:latin typeface="Calibri"/>
                <a:ea typeface="Calibri"/>
                <a:cs typeface="Calibri"/>
                <a:sym typeface="Calibri"/>
              </a:rPr>
              <a:t>: A test suite is just a simple function that executes all the automation in the project</a:t>
            </a:r>
            <a:endParaRPr/>
          </a:p>
        </p:txBody>
      </p:sp>
      <p:sp>
        <p:nvSpPr>
          <p:cNvPr id="343" name="Google Shape;343;p28"/>
          <p:cNvSpPr/>
          <p:nvPr/>
        </p:nvSpPr>
        <p:spPr>
          <a:xfrm>
            <a:off x="3886200" y="5432913"/>
            <a:ext cx="4953000" cy="764226"/>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4" name="Google Shape;344;p28"/>
          <p:cNvSpPr/>
          <p:nvPr/>
        </p:nvSpPr>
        <p:spPr>
          <a:xfrm>
            <a:off x="3886200" y="5432913"/>
            <a:ext cx="4953000" cy="764226"/>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Fact</a:t>
            </a:r>
            <a:r>
              <a:rPr lang="en-US" sz="1400">
                <a:solidFill>
                  <a:schemeClr val="dk1"/>
                </a:solidFill>
                <a:latin typeface="Calibri"/>
                <a:ea typeface="Calibri"/>
                <a:cs typeface="Calibri"/>
                <a:sym typeface="Calibri"/>
              </a:rPr>
              <a:t>: The commandeer technique takes over the normal execution of the program. This is done using a WHILE loop in an ad hoc driver.</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Problems</a:t>
            </a:r>
            <a:endParaRPr/>
          </a:p>
        </p:txBody>
      </p:sp>
      <p:sp>
        <p:nvSpPr>
          <p:cNvPr id="350" name="Google Shape;350;p29">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15.1: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Dollar From Euro</a:t>
            </a:r>
            <a:endParaRPr/>
          </a:p>
        </p:txBody>
      </p:sp>
      <p:sp>
        <p:nvSpPr>
          <p:cNvPr id="351" name="Google Shape;351;p29">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15.2: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Is Leap Year</a:t>
            </a:r>
            <a:endParaRPr/>
          </a:p>
        </p:txBody>
      </p:sp>
      <p:sp>
        <p:nvSpPr>
          <p:cNvPr id="352" name="Google Shape;352;p29">
            <a:hlinkClick action="ppaction://hlinksldjump" r:id="rId5"/>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15.4: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Search</a:t>
            </a:r>
            <a:endParaRPr/>
          </a:p>
        </p:txBody>
      </p:sp>
      <p:sp>
        <p:nvSpPr>
          <p:cNvPr id="353" name="Google Shape;353;p29">
            <a:hlinkClick action="ppaction://hlinksldjump" r:id="rId6"/>
          </p:cNvPr>
          <p:cNvSpPr/>
          <p:nvPr/>
        </p:nvSpPr>
        <p:spPr>
          <a:xfrm>
            <a:off x="5801008"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15.3: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Compute Tax</a:t>
            </a:r>
            <a:endParaRPr/>
          </a:p>
        </p:txBody>
      </p:sp>
      <p:sp>
        <p:nvSpPr>
          <p:cNvPr id="354" name="Google Shape;354;p29">
            <a:hlinkClick action="ppaction://hlinksldjump" r:id="rId7"/>
          </p:cNvPr>
          <p:cNvSpPr/>
          <p:nvPr/>
        </p:nvSpPr>
        <p:spPr>
          <a:xfrm>
            <a:off x="1524000"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15.1: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Insertion Sort</a:t>
            </a:r>
            <a:endParaRPr/>
          </a:p>
        </p:txBody>
      </p:sp>
      <p:sp>
        <p:nvSpPr>
          <p:cNvPr id="355" name="Google Shape;355;p29">
            <a:hlinkClick action="ppaction://hlinksldjump" r:id="rId8"/>
          </p:cNvPr>
          <p:cNvSpPr/>
          <p:nvPr/>
        </p:nvSpPr>
        <p:spPr>
          <a:xfrm>
            <a:off x="3657600" y="48020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15.2: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Fibonacci</a:t>
            </a:r>
            <a:endParaRPr/>
          </a:p>
        </p:txBody>
      </p:sp>
      <p:sp>
        <p:nvSpPr>
          <p:cNvPr id="356" name="Google Shape;356;p29">
            <a:hlinkClick action="ppaction://hlinksldjump" r:id="rId9"/>
          </p:cNvPr>
          <p:cNvSpPr/>
          <p:nvPr/>
        </p:nvSpPr>
        <p:spPr>
          <a:xfrm>
            <a:off x="5801008"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15.3: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Sudoku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ph idx="1" type="body"/>
          </p:nvPr>
        </p:nvSpPr>
        <p:spPr>
          <a:xfrm>
            <a:off x="304800" y="1142999"/>
            <a:ext cx="5257800" cy="134232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Create a </a:t>
            </a:r>
            <a:r>
              <a:rPr lang="en-US" u="sng"/>
              <a:t>manual driver </a:t>
            </a:r>
            <a:r>
              <a:rPr lang="en-US"/>
              <a:t>for this function which converts euros to dollars. </a:t>
            </a:r>
            <a:endParaRPr/>
          </a:p>
          <a:p>
            <a:pPr indent="0" lvl="0" marL="0" rtl="0" algn="l">
              <a:spcBef>
                <a:spcPts val="1200"/>
              </a:spcBef>
              <a:spcAft>
                <a:spcPts val="0"/>
              </a:spcAft>
              <a:buSzPts val="2000"/>
              <a:buNone/>
            </a:pPr>
            <a:r>
              <a:rPr lang="en-US"/>
              <a:t>Run the following test cases and report any bugs:</a:t>
            </a:r>
            <a:endParaRPr/>
          </a:p>
        </p:txBody>
      </p:sp>
      <p:sp>
        <p:nvSpPr>
          <p:cNvPr id="362" name="Google Shape;362;p3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15.1: Dollar from Euro Manual</a:t>
            </a:r>
            <a:endParaRPr/>
          </a:p>
        </p:txBody>
      </p:sp>
      <p:sp>
        <p:nvSpPr>
          <p:cNvPr id="363" name="Google Shape;363;p3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64" name="Google Shape;364;p3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65" name="Google Shape;365;p30"/>
          <p:cNvGraphicFramePr/>
          <p:nvPr/>
        </p:nvGraphicFramePr>
        <p:xfrm>
          <a:off x="319113" y="2362200"/>
          <a:ext cx="3000000" cy="3000000"/>
        </p:xfrm>
        <a:graphic>
          <a:graphicData uri="http://schemas.openxmlformats.org/drawingml/2006/table">
            <a:tbl>
              <a:tblPr bandRow="1" firstRow="1">
                <a:noFill/>
                <a:tableStyleId>{6C37B54A-34A9-4F64-BF81-5C833D2C24B3}</a:tableStyleId>
              </a:tblPr>
              <a:tblGrid>
                <a:gridCol w="1712275"/>
                <a:gridCol w="1712275"/>
                <a:gridCol w="1712275"/>
                <a:gridCol w="3383275"/>
              </a:tblGrid>
              <a:tr h="127000">
                <a:tc>
                  <a:txBody>
                    <a:bodyPr/>
                    <a:lstStyle/>
                    <a:p>
                      <a:pPr indent="0" lvl="0" marL="0" marR="0" rtl="0" algn="l">
                        <a:lnSpc>
                          <a:spcPct val="107000"/>
                        </a:lnSpc>
                        <a:spcBef>
                          <a:spcPts val="0"/>
                        </a:spcBef>
                        <a:spcAft>
                          <a:spcPts val="0"/>
                        </a:spcAft>
                        <a:buNone/>
                      </a:pPr>
                      <a:r>
                        <a:rPr lang="en-US" sz="1000" u="none" cap="none" strike="noStrike"/>
                        <a:t>Name</a:t>
                      </a:r>
                      <a:endParaRPr b="1" sz="1000" u="none" cap="none" strike="noStrike">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000" u="none" cap="none" strike="noStrike"/>
                        <a:t>Inputs</a:t>
                      </a:r>
                      <a:endParaRPr b="1" sz="10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00" u="none" cap="none" strike="noStrike"/>
                        <a:t>Outputs</a:t>
                      </a:r>
                      <a:endParaRPr b="1" sz="10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00" u="none" cap="none" strike="noStrike"/>
                        <a:t>Rationale</a:t>
                      </a:r>
                      <a:endParaRPr b="1" sz="1000" u="none" cap="none" strike="noStrike">
                        <a:solidFill>
                          <a:srgbClr val="1D4D81"/>
                        </a:solidFill>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t>Typical whole number</a:t>
                      </a:r>
                      <a:endParaRPr sz="1000" u="none" cap="none" strike="noStrike">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a:t>
                      </a:r>
                      <a:r>
                        <a:rPr lang="en-US" sz="1000" u="none" cap="none" strike="noStrike"/>
                        <a:t>1</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$1</a:t>
                      </a:r>
                      <a:r>
                        <a:rPr lang="en-US" sz="1000" u="none" cap="none" strike="noStrike"/>
                        <a:t>.13</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t>Typical easy number</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27000">
                <a:tc>
                  <a:txBody>
                    <a:bodyPr/>
                    <a:lstStyle/>
                    <a:p>
                      <a:pPr indent="0" lvl="0" marL="0" marR="0" rtl="0" algn="just">
                        <a:lnSpc>
                          <a:spcPct val="107000"/>
                        </a:lnSpc>
                        <a:spcBef>
                          <a:spcPts val="0"/>
                        </a:spcBef>
                        <a:spcAft>
                          <a:spcPts val="0"/>
                        </a:spcAft>
                        <a:buNone/>
                      </a:pPr>
                      <a:r>
                        <a:rPr lang="en-US" sz="1000" u="none" cap="none" strike="noStrike"/>
                        <a:t>Round down</a:t>
                      </a:r>
                      <a:endParaRPr sz="100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a:t>
                      </a:r>
                      <a:r>
                        <a:rPr lang="en-US" sz="1000" u="none" cap="none" strike="noStrike"/>
                        <a:t>0.88</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$0.99</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0.9944 rounds down to 0.99</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Round up at 0.5</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u="none" cap="none" strike="noStrike">
                          <a:latin typeface="Calibri"/>
                          <a:ea typeface="Calibri"/>
                          <a:cs typeface="Calibri"/>
                          <a:sym typeface="Calibri"/>
                        </a:rPr>
                        <a:t>€0.50</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$0.57</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0.565 rounds up to 0.57</a:t>
                      </a:r>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t>Round up</a:t>
                      </a:r>
                      <a:endParaRPr sz="1000" u="none" cap="none" strike="noStrike">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€0.89</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$1.01</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t>1.0056999 rounds up to 1.01</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27000">
                <a:tc>
                  <a:txBody>
                    <a:bodyPr/>
                    <a:lstStyle/>
                    <a:p>
                      <a:pPr indent="0" lvl="0" marL="0" marR="0" rtl="0" algn="just">
                        <a:lnSpc>
                          <a:spcPct val="107000"/>
                        </a:lnSpc>
                        <a:spcBef>
                          <a:spcPts val="0"/>
                        </a:spcBef>
                        <a:spcAft>
                          <a:spcPts val="0"/>
                        </a:spcAft>
                        <a:buNone/>
                      </a:pPr>
                      <a:r>
                        <a:rPr lang="en-US" sz="1000" u="none" cap="none" strike="noStrike"/>
                        <a:t>Typical negative number</a:t>
                      </a:r>
                      <a:endParaRPr sz="100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t>-</a:t>
                      </a:r>
                      <a:r>
                        <a:rPr lang="en-US" sz="1000" u="none" cap="none" strike="noStrike">
                          <a:latin typeface="Calibri"/>
                          <a:ea typeface="Calibri"/>
                          <a:cs typeface="Calibri"/>
                          <a:sym typeface="Calibri"/>
                        </a:rPr>
                        <a:t>€1</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-$1.13</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t>Typical easy number, no rounding</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27000">
                <a:tc>
                  <a:txBody>
                    <a:bodyPr/>
                    <a:lstStyle/>
                    <a:p>
                      <a:pPr indent="0" lvl="0" marL="0" marR="0" rtl="0" algn="just">
                        <a:lnSpc>
                          <a:spcPct val="107000"/>
                        </a:lnSpc>
                        <a:spcBef>
                          <a:spcPts val="0"/>
                        </a:spcBef>
                        <a:spcAft>
                          <a:spcPts val="0"/>
                        </a:spcAft>
                        <a:buNone/>
                      </a:pPr>
                      <a:r>
                        <a:rPr lang="en-US" sz="1000" u="none" cap="none" strike="noStrike"/>
                        <a:t>Negative round up</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-€.50</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-$0.56</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t>-0.565 rounds to -0.56</a:t>
                      </a:r>
                      <a:endParaRPr sz="1000" u="none" cap="none" strike="noStrike">
                        <a:latin typeface="Calibri"/>
                        <a:ea typeface="Calibri"/>
                        <a:cs typeface="Calibri"/>
                        <a:sym typeface="Calibri"/>
                      </a:endParaRPr>
                    </a:p>
                  </a:txBody>
                  <a:tcPr marT="45725" marB="45725" marR="45725" marL="45725"/>
                </a:tc>
              </a:tr>
            </a:tbl>
          </a:graphicData>
        </a:graphic>
      </p:graphicFrame>
      <p:graphicFrame>
        <p:nvGraphicFramePr>
          <p:cNvPr id="366" name="Google Shape;366;p30"/>
          <p:cNvGraphicFramePr/>
          <p:nvPr/>
        </p:nvGraphicFramePr>
        <p:xfrm>
          <a:off x="323568" y="4191000"/>
          <a:ext cx="3000000" cy="3000000"/>
        </p:xfrm>
        <a:graphic>
          <a:graphicData uri="http://schemas.openxmlformats.org/drawingml/2006/table">
            <a:tbl>
              <a:tblPr bandRow="1">
                <a:noFill/>
                <a:tableStyleId>{6C37B54A-34A9-4F64-BF81-5C833D2C24B3}</a:tableStyleId>
              </a:tblPr>
              <a:tblGrid>
                <a:gridCol w="1710775"/>
                <a:gridCol w="1710775"/>
                <a:gridCol w="1710775"/>
                <a:gridCol w="3383275"/>
              </a:tblGrid>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Zero</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$0</a:t>
                      </a:r>
                      <a:endParaRPr b="0"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zero</a:t>
                      </a:r>
                      <a:endParaRPr sz="1000" u="none" cap="none" strike="noStrike">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Very small</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€0.01</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$0.01</a:t>
                      </a:r>
                      <a:endParaRPr b="0"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smallest common unit: 0.0113 rounds to 0.01</a:t>
                      </a:r>
                      <a:endParaRPr sz="1000" u="none" cap="none" strike="noStrike">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Very very small</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€0.00000001</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$0.00</a:t>
                      </a:r>
                      <a:endParaRPr b="0"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u="none" cap="none" strike="noStrike">
                          <a:latin typeface="Calibri"/>
                          <a:ea typeface="Calibri"/>
                          <a:cs typeface="Calibri"/>
                          <a:sym typeface="Calibri"/>
                        </a:rPr>
                        <a:t>Should go to zero: 0.0000000113 rounds to 0.00</a:t>
                      </a:r>
                      <a:endParaRPr sz="1000" u="none" cap="none" strike="noStrike">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negative large</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-€0.01</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-$0.01</a:t>
                      </a:r>
                      <a:endParaRPr b="0"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largest negative common unit</a:t>
                      </a:r>
                      <a:endParaRPr sz="1000" u="none" cap="none" strike="noStrike">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negative approaching zero</a:t>
                      </a:r>
                      <a:endParaRPr sz="1000" u="none" cap="none" strike="noStrike">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-€0.00000001</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-$0.00</a:t>
                      </a:r>
                      <a:endParaRPr b="0"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Should go to zero</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Max number of euro cents</a:t>
                      </a:r>
                      <a:endParaRPr sz="100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€19,004,280.06</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1000"/>
                        <a:buFont typeface="Calibri"/>
                        <a:buNone/>
                      </a:pPr>
                      <a:r>
                        <a:rPr b="0" lang="en-US" sz="1000" u="none" cap="none" strike="noStrike">
                          <a:latin typeface="Calibri"/>
                          <a:ea typeface="Calibri"/>
                          <a:cs typeface="Calibri"/>
                          <a:sym typeface="Calibri"/>
                        </a:rPr>
                        <a:t>$</a:t>
                      </a:r>
                      <a:r>
                        <a:rPr lang="en-US" sz="1000" u="none" cap="none" strike="noStrike">
                          <a:latin typeface="Calibri"/>
                          <a:ea typeface="Calibri"/>
                          <a:cs typeface="Calibri"/>
                          <a:sym typeface="Calibri"/>
                        </a:rPr>
                        <a:t>21,474,836.47</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Enough dollars to yield max euro assuming signed integer for cents</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Max number of cents</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€21,474,836.47</a:t>
                      </a:r>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$24,266,565.21</a:t>
                      </a:r>
                      <a:endParaRPr b="0"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Max dollars assuming signed integer for cents. Euro is bigger</a:t>
                      </a:r>
                      <a:endParaRPr sz="1000" u="none" cap="none" strike="noStrike">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Max long int euro cents</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€81,622,761,388,095,350.00</a:t>
                      </a:r>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$92,233,720,368,547,728.00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To max euro assuming a long number of cents</a:t>
                      </a:r>
                      <a:endParaRPr sz="1000" u="none" cap="none" strike="noStrike">
                        <a:latin typeface="Calibri"/>
                        <a:ea typeface="Calibri"/>
                        <a:cs typeface="Calibri"/>
                        <a:sym typeface="Calibri"/>
                      </a:endParaRPr>
                    </a:p>
                  </a:txBody>
                  <a:tcPr marT="45725" marB="45725" marR="45725" marL="45725"/>
                </a:tc>
              </a:tr>
            </a:tbl>
          </a:graphicData>
        </a:graphic>
      </p:graphicFrame>
      <p:pic>
        <p:nvPicPr>
          <p:cNvPr id="367" name="Google Shape;367;p30"/>
          <p:cNvPicPr preferRelativeResize="0"/>
          <p:nvPr/>
        </p:nvPicPr>
        <p:blipFill>
          <a:blip r:embed="rId3">
            <a:alphaModFix/>
          </a:blip>
          <a:stretch>
            <a:fillRect/>
          </a:stretch>
        </p:blipFill>
        <p:spPr>
          <a:xfrm>
            <a:off x="5225375" y="1064975"/>
            <a:ext cx="3336169" cy="1001900"/>
          </a:xfrm>
          <a:prstGeom prst="rect">
            <a:avLst/>
          </a:prstGeom>
          <a:noFill/>
          <a:ln>
            <a:noFill/>
          </a:ln>
        </p:spPr>
      </p:pic>
      <p:pic>
        <p:nvPicPr>
          <p:cNvPr id="368" name="Google Shape;368;p30"/>
          <p:cNvPicPr preferRelativeResize="0"/>
          <p:nvPr/>
        </p:nvPicPr>
        <p:blipFill>
          <a:blip r:embed="rId4">
            <a:alphaModFix/>
          </a:blip>
          <a:stretch>
            <a:fillRect/>
          </a:stretch>
        </p:blipFill>
        <p:spPr>
          <a:xfrm>
            <a:off x="1859402" y="2988650"/>
            <a:ext cx="5477325" cy="144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aphicFrame>
        <p:nvGraphicFramePr>
          <p:cNvPr id="373" name="Google Shape;373;p31"/>
          <p:cNvGraphicFramePr/>
          <p:nvPr/>
        </p:nvGraphicFramePr>
        <p:xfrm>
          <a:off x="319113" y="2362200"/>
          <a:ext cx="3000000" cy="3000000"/>
        </p:xfrm>
        <a:graphic>
          <a:graphicData uri="http://schemas.openxmlformats.org/drawingml/2006/table">
            <a:tbl>
              <a:tblPr bandRow="1" firstRow="1">
                <a:noFill/>
                <a:tableStyleId>{6C37B54A-34A9-4F64-BF81-5C833D2C24B3}</a:tableStyleId>
              </a:tblPr>
              <a:tblGrid>
                <a:gridCol w="1712275"/>
                <a:gridCol w="1712275"/>
                <a:gridCol w="1712275"/>
                <a:gridCol w="3383275"/>
              </a:tblGrid>
              <a:tr h="127000">
                <a:tc>
                  <a:txBody>
                    <a:bodyPr/>
                    <a:lstStyle/>
                    <a:p>
                      <a:pPr indent="0" lvl="0" marL="0" marR="0" rtl="0" algn="l">
                        <a:lnSpc>
                          <a:spcPct val="107000"/>
                        </a:lnSpc>
                        <a:spcBef>
                          <a:spcPts val="0"/>
                        </a:spcBef>
                        <a:spcAft>
                          <a:spcPts val="0"/>
                        </a:spcAft>
                        <a:buNone/>
                      </a:pPr>
                      <a:r>
                        <a:rPr lang="en-US" sz="1000" u="none" cap="none" strike="noStrike"/>
                        <a:t>Name</a:t>
                      </a:r>
                      <a:endParaRPr b="1" sz="1000" u="none" cap="none" strike="noStrike">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000" u="none" cap="none" strike="noStrike"/>
                        <a:t>Inputs</a:t>
                      </a:r>
                      <a:endParaRPr b="1" sz="10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00" u="none" cap="none" strike="noStrike"/>
                        <a:t>Outputs</a:t>
                      </a:r>
                      <a:endParaRPr b="1" sz="10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00" u="none" cap="none" strike="noStrike"/>
                        <a:t>Rationale</a:t>
                      </a:r>
                      <a:endParaRPr b="1" sz="1000" u="none" cap="none" strike="noStrike">
                        <a:solidFill>
                          <a:srgbClr val="1D4D81"/>
                        </a:solidFill>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t>Typical whole number</a:t>
                      </a:r>
                      <a:endParaRPr sz="1000" u="none" cap="none" strike="noStrike">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a:t>
                      </a:r>
                      <a:r>
                        <a:rPr lang="en-US" sz="1000" u="none" cap="none" strike="noStrike"/>
                        <a:t>1</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$1</a:t>
                      </a:r>
                      <a:r>
                        <a:rPr lang="en-US" sz="1000" u="none" cap="none" strike="noStrike"/>
                        <a:t>.13</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t>Typical easy number</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27000">
                <a:tc>
                  <a:txBody>
                    <a:bodyPr/>
                    <a:lstStyle/>
                    <a:p>
                      <a:pPr indent="0" lvl="0" marL="0" marR="0" rtl="0" algn="just">
                        <a:lnSpc>
                          <a:spcPct val="107000"/>
                        </a:lnSpc>
                        <a:spcBef>
                          <a:spcPts val="0"/>
                        </a:spcBef>
                        <a:spcAft>
                          <a:spcPts val="0"/>
                        </a:spcAft>
                        <a:buNone/>
                      </a:pPr>
                      <a:r>
                        <a:rPr lang="en-US" sz="1000" u="none" cap="none" strike="noStrike"/>
                        <a:t>Round down</a:t>
                      </a:r>
                      <a:endParaRPr sz="100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a:t>
                      </a:r>
                      <a:r>
                        <a:rPr lang="en-US" sz="1000" u="none" cap="none" strike="noStrike"/>
                        <a:t>0.88</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$0.99</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0.9944 rounds down to 0.99</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Round up at 0.5</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u="none" cap="none" strike="noStrike">
                          <a:latin typeface="Calibri"/>
                          <a:ea typeface="Calibri"/>
                          <a:cs typeface="Calibri"/>
                          <a:sym typeface="Calibri"/>
                        </a:rPr>
                        <a:t>€0.50</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$0.57</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0.565 rounds up to 0.57</a:t>
                      </a:r>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t>Round up</a:t>
                      </a:r>
                      <a:endParaRPr sz="1000" u="none" cap="none" strike="noStrike">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€0.89</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$1.01</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t>1.0056999 rounds up to 1.01</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27000">
                <a:tc>
                  <a:txBody>
                    <a:bodyPr/>
                    <a:lstStyle/>
                    <a:p>
                      <a:pPr indent="0" lvl="0" marL="0" marR="0" rtl="0" algn="just">
                        <a:lnSpc>
                          <a:spcPct val="107000"/>
                        </a:lnSpc>
                        <a:spcBef>
                          <a:spcPts val="0"/>
                        </a:spcBef>
                        <a:spcAft>
                          <a:spcPts val="0"/>
                        </a:spcAft>
                        <a:buNone/>
                      </a:pPr>
                      <a:r>
                        <a:rPr lang="en-US" sz="1000" u="none" cap="none" strike="noStrike"/>
                        <a:t>Typical negative number</a:t>
                      </a:r>
                      <a:endParaRPr sz="100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t>-</a:t>
                      </a:r>
                      <a:r>
                        <a:rPr lang="en-US" sz="1000" u="none" cap="none" strike="noStrike">
                          <a:latin typeface="Calibri"/>
                          <a:ea typeface="Calibri"/>
                          <a:cs typeface="Calibri"/>
                          <a:sym typeface="Calibri"/>
                        </a:rPr>
                        <a:t>€1</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-$1.13</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t>Typical easy number, no rounding</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27000">
                <a:tc>
                  <a:txBody>
                    <a:bodyPr/>
                    <a:lstStyle/>
                    <a:p>
                      <a:pPr indent="0" lvl="0" marL="0" marR="0" rtl="0" algn="just">
                        <a:lnSpc>
                          <a:spcPct val="107000"/>
                        </a:lnSpc>
                        <a:spcBef>
                          <a:spcPts val="0"/>
                        </a:spcBef>
                        <a:spcAft>
                          <a:spcPts val="0"/>
                        </a:spcAft>
                        <a:buNone/>
                      </a:pPr>
                      <a:r>
                        <a:rPr lang="en-US" sz="1000" u="none" cap="none" strike="noStrike"/>
                        <a:t>Negative round up</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-€.50</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-$0.56</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t>-0.565 rounds to -0.56</a:t>
                      </a:r>
                      <a:endParaRPr sz="1000" u="none" cap="none" strike="noStrike">
                        <a:latin typeface="Calibri"/>
                        <a:ea typeface="Calibri"/>
                        <a:cs typeface="Calibri"/>
                        <a:sym typeface="Calibri"/>
                      </a:endParaRPr>
                    </a:p>
                  </a:txBody>
                  <a:tcPr marT="45725" marB="45725" marR="45725" marL="45725"/>
                </a:tc>
              </a:tr>
            </a:tbl>
          </a:graphicData>
        </a:graphic>
      </p:graphicFrame>
      <p:graphicFrame>
        <p:nvGraphicFramePr>
          <p:cNvPr id="374" name="Google Shape;374;p31"/>
          <p:cNvGraphicFramePr/>
          <p:nvPr/>
        </p:nvGraphicFramePr>
        <p:xfrm>
          <a:off x="323568" y="4191000"/>
          <a:ext cx="3000000" cy="3000000"/>
        </p:xfrm>
        <a:graphic>
          <a:graphicData uri="http://schemas.openxmlformats.org/drawingml/2006/table">
            <a:tbl>
              <a:tblPr bandRow="1">
                <a:noFill/>
                <a:tableStyleId>{6C37B54A-34A9-4F64-BF81-5C833D2C24B3}</a:tableStyleId>
              </a:tblPr>
              <a:tblGrid>
                <a:gridCol w="1710775"/>
                <a:gridCol w="1710775"/>
                <a:gridCol w="1710775"/>
                <a:gridCol w="3383275"/>
              </a:tblGrid>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Zero</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$0</a:t>
                      </a:r>
                      <a:endParaRPr b="0"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zero</a:t>
                      </a:r>
                      <a:endParaRPr sz="1000" u="none" cap="none" strike="noStrike">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Very small</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€0.01</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$0.01</a:t>
                      </a:r>
                      <a:endParaRPr b="0"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smallest common unit: 0.0113 rounds to 0.01</a:t>
                      </a:r>
                      <a:endParaRPr sz="1000" u="none" cap="none" strike="noStrike">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Very very small</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€0.00000001</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$0.00</a:t>
                      </a:r>
                      <a:endParaRPr b="0"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u="none" cap="none" strike="noStrike">
                          <a:latin typeface="Calibri"/>
                          <a:ea typeface="Calibri"/>
                          <a:cs typeface="Calibri"/>
                          <a:sym typeface="Calibri"/>
                        </a:rPr>
                        <a:t>Should go to zero: 0.0000000113 rounds to 0.00</a:t>
                      </a:r>
                      <a:endParaRPr sz="1000" u="none" cap="none" strike="noStrike">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negative large</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-€0.01</a:t>
                      </a:r>
                      <a:endParaRPr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-$0.01</a:t>
                      </a:r>
                      <a:endParaRPr b="0"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largest negative common unit</a:t>
                      </a:r>
                      <a:endParaRPr sz="1000" u="none" cap="none" strike="noStrike">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negative approaching zero</a:t>
                      </a:r>
                      <a:endParaRPr sz="1000" u="none" cap="none" strike="noStrike">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-€0.00000001</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-$0.00</a:t>
                      </a:r>
                      <a:endParaRPr b="0"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Should go to zero</a:t>
                      </a:r>
                      <a:endParaRPr sz="10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Max number of euro cents</a:t>
                      </a:r>
                      <a:endParaRPr sz="100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€19,004,280.06</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1000"/>
                        <a:buFont typeface="Calibri"/>
                        <a:buNone/>
                      </a:pPr>
                      <a:r>
                        <a:rPr b="0" lang="en-US" sz="1000" u="none" cap="none" strike="noStrike">
                          <a:latin typeface="Calibri"/>
                          <a:ea typeface="Calibri"/>
                          <a:cs typeface="Calibri"/>
                          <a:sym typeface="Calibri"/>
                        </a:rPr>
                        <a:t>$</a:t>
                      </a:r>
                      <a:r>
                        <a:rPr lang="en-US" sz="1000" u="none" cap="none" strike="noStrike">
                          <a:latin typeface="Calibri"/>
                          <a:ea typeface="Calibri"/>
                          <a:cs typeface="Calibri"/>
                          <a:sym typeface="Calibri"/>
                        </a:rPr>
                        <a:t>21,474,836.47</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Enough dollars to yield max euro assuming signed integer for cents</a:t>
                      </a:r>
                      <a:endParaRPr sz="10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Max number of cents</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€21,474,836.47</a:t>
                      </a:r>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$24,266,565.21</a:t>
                      </a:r>
                      <a:endParaRPr b="0" sz="1000" u="none" cap="none" strike="noStrike">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Max dollars assuming signed integer for cents. Euro is bigger</a:t>
                      </a:r>
                      <a:endParaRPr sz="1000" u="none" cap="none" strike="noStrike">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Max long int euro cents</a:t>
                      </a:r>
                      <a:endParaRPr sz="10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€81,622,761,388,095,350.00</a:t>
                      </a:r>
                      <a:endParaRPr/>
                    </a:p>
                  </a:txBody>
                  <a:tcPr marT="45725" marB="45725" marR="45725" marL="45725"/>
                </a:tc>
                <a:tc>
                  <a:txBody>
                    <a:bodyPr/>
                    <a:lstStyle/>
                    <a:p>
                      <a:pPr indent="0" lvl="0" marL="0" marR="0" rtl="0" algn="just">
                        <a:lnSpc>
                          <a:spcPct val="107000"/>
                        </a:lnSpc>
                        <a:spcBef>
                          <a:spcPts val="0"/>
                        </a:spcBef>
                        <a:spcAft>
                          <a:spcPts val="0"/>
                        </a:spcAft>
                        <a:buNone/>
                      </a:pPr>
                      <a:r>
                        <a:rPr b="0" lang="en-US" sz="1000" u="none" cap="none" strike="noStrike">
                          <a:latin typeface="Calibri"/>
                          <a:ea typeface="Calibri"/>
                          <a:cs typeface="Calibri"/>
                          <a:sym typeface="Calibri"/>
                        </a:rPr>
                        <a:t>$92,233,720,368,547,728.00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u="none" cap="none" strike="noStrike">
                          <a:latin typeface="Calibri"/>
                          <a:ea typeface="Calibri"/>
                          <a:cs typeface="Calibri"/>
                          <a:sym typeface="Calibri"/>
                        </a:rPr>
                        <a:t>To max euro assuming a long number of cents</a:t>
                      </a:r>
                      <a:endParaRPr sz="1000" u="none" cap="none" strike="noStrike">
                        <a:latin typeface="Calibri"/>
                        <a:ea typeface="Calibri"/>
                        <a:cs typeface="Calibri"/>
                        <a:sym typeface="Calibri"/>
                      </a:endParaRPr>
                    </a:p>
                  </a:txBody>
                  <a:tcPr marT="45725" marB="45725" marR="45725" marL="45725"/>
                </a:tc>
              </a:tr>
            </a:tbl>
          </a:graphicData>
        </a:graphic>
      </p:graphicFrame>
      <p:sp>
        <p:nvSpPr>
          <p:cNvPr id="375" name="Google Shape;375;p31"/>
          <p:cNvSpPr txBox="1"/>
          <p:nvPr>
            <p:ph idx="1" type="body"/>
          </p:nvPr>
        </p:nvSpPr>
        <p:spPr>
          <a:xfrm>
            <a:off x="304800" y="1143000"/>
            <a:ext cx="5029200" cy="111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Create </a:t>
            </a:r>
            <a:r>
              <a:rPr lang="en-US" u="sng"/>
              <a:t>automation</a:t>
            </a:r>
            <a:r>
              <a:rPr lang="en-US"/>
              <a:t> for our currency conversion program. Run the automation and report any errors.</a:t>
            </a:r>
            <a:endParaRPr/>
          </a:p>
        </p:txBody>
      </p:sp>
      <p:sp>
        <p:nvSpPr>
          <p:cNvPr id="376" name="Google Shape;376;p3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15.1: Dollar from Euro Automation</a:t>
            </a:r>
            <a:endParaRPr/>
          </a:p>
        </p:txBody>
      </p:sp>
      <p:sp>
        <p:nvSpPr>
          <p:cNvPr id="377" name="Google Shape;377;p3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78" name="Google Shape;378;p3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79" name="Google Shape;379;p31"/>
          <p:cNvPicPr preferRelativeResize="0"/>
          <p:nvPr/>
        </p:nvPicPr>
        <p:blipFill>
          <a:blip r:embed="rId3">
            <a:alphaModFix/>
          </a:blip>
          <a:stretch>
            <a:fillRect/>
          </a:stretch>
        </p:blipFill>
        <p:spPr>
          <a:xfrm>
            <a:off x="5334000" y="1059700"/>
            <a:ext cx="3391475" cy="1018501"/>
          </a:xfrm>
          <a:prstGeom prst="rect">
            <a:avLst/>
          </a:prstGeom>
          <a:noFill/>
          <a:ln>
            <a:noFill/>
          </a:ln>
        </p:spPr>
      </p:pic>
      <p:pic>
        <p:nvPicPr>
          <p:cNvPr id="380" name="Google Shape;380;p31"/>
          <p:cNvPicPr preferRelativeResize="0"/>
          <p:nvPr/>
        </p:nvPicPr>
        <p:blipFill>
          <a:blip r:embed="rId4">
            <a:alphaModFix/>
          </a:blip>
          <a:stretch>
            <a:fillRect/>
          </a:stretch>
        </p:blipFill>
        <p:spPr>
          <a:xfrm>
            <a:off x="1306875" y="2194350"/>
            <a:ext cx="6843297" cy="411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2"/>
          <p:cNvSpPr txBox="1"/>
          <p:nvPr>
            <p:ph idx="1" type="body"/>
          </p:nvPr>
        </p:nvSpPr>
        <p:spPr>
          <a:xfrm>
            <a:off x="304800" y="1143000"/>
            <a:ext cx="4101838" cy="190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Create a </a:t>
            </a:r>
            <a:r>
              <a:rPr lang="en-US" u="sng"/>
              <a:t>manual driver </a:t>
            </a:r>
            <a:r>
              <a:rPr lang="en-US"/>
              <a:t>for this function which determines if a given year is a leap year. </a:t>
            </a:r>
            <a:endParaRPr/>
          </a:p>
          <a:p>
            <a:pPr indent="0" lvl="0" marL="0" rtl="0" algn="l">
              <a:spcBef>
                <a:spcPts val="1200"/>
              </a:spcBef>
              <a:spcAft>
                <a:spcPts val="0"/>
              </a:spcAft>
              <a:buSzPts val="2000"/>
              <a:buNone/>
            </a:pPr>
            <a:r>
              <a:rPr lang="en-US"/>
              <a:t>Run the following test cases and report any bugs</a:t>
            </a:r>
            <a:endParaRPr/>
          </a:p>
        </p:txBody>
      </p:sp>
      <p:sp>
        <p:nvSpPr>
          <p:cNvPr id="386" name="Google Shape;386;p3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15.2: Is Leap Year</a:t>
            </a:r>
            <a:endParaRPr/>
          </a:p>
        </p:txBody>
      </p:sp>
      <p:sp>
        <p:nvSpPr>
          <p:cNvPr id="387" name="Google Shape;387;p3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88" name="Google Shape;388;p3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89" name="Google Shape;389;p32"/>
          <p:cNvGraphicFramePr/>
          <p:nvPr/>
        </p:nvGraphicFramePr>
        <p:xfrm>
          <a:off x="346272" y="3352800"/>
          <a:ext cx="3000000" cy="3000000"/>
        </p:xfrm>
        <a:graphic>
          <a:graphicData uri="http://schemas.openxmlformats.org/drawingml/2006/table">
            <a:tbl>
              <a:tblPr bandRow="1" firstRow="1">
                <a:noFill/>
                <a:tableStyleId>{6C37B54A-34A9-4F64-BF81-5C833D2C24B3}</a:tableStyleId>
              </a:tblPr>
              <a:tblGrid>
                <a:gridCol w="1712275"/>
                <a:gridCol w="1712275"/>
                <a:gridCol w="1712275"/>
                <a:gridCol w="3383275"/>
              </a:tblGrid>
              <a:tr h="139700">
                <a:tc>
                  <a:txBody>
                    <a:bodyPr/>
                    <a:lstStyle/>
                    <a:p>
                      <a:pPr indent="0" lvl="0" marL="0" marR="0" rtl="0" algn="l">
                        <a:lnSpc>
                          <a:spcPct val="107000"/>
                        </a:lnSpc>
                        <a:spcBef>
                          <a:spcPts val="0"/>
                        </a:spcBef>
                        <a:spcAft>
                          <a:spcPts val="0"/>
                        </a:spcAft>
                        <a:buNone/>
                      </a:pPr>
                      <a:r>
                        <a:rPr lang="en-US" sz="1100" u="none" cap="none" strike="noStrike"/>
                        <a:t>Name</a:t>
                      </a:r>
                      <a:endParaRPr b="1" sz="1100" u="none" cap="none" strike="noStrike">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100" u="none" cap="none" strike="noStrike"/>
                        <a:t>Inputs</a:t>
                      </a:r>
                      <a:endParaRPr b="1" sz="11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u="none" cap="none" strike="noStrike"/>
                        <a:t>Outputs</a:t>
                      </a:r>
                      <a:endParaRPr b="1" sz="11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u="none" cap="none" strike="noStrike"/>
                        <a:t>Rationale</a:t>
                      </a:r>
                      <a:endParaRPr b="1" sz="1100" u="none" cap="none" strike="noStrike">
                        <a:solidFill>
                          <a:srgbClr val="1D4D81"/>
                        </a:solidFill>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Typical non-leap year</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2001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Between quad years</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Typical leap year</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2004</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On the quad year</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Typical century</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2100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On the century</a:t>
                      </a:r>
                      <a:endParaRPr sz="1100" u="none" cap="none" strike="noStrike">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Quad century</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2000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On the quad century</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First Gregorian year</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1753</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Between quad years</a:t>
                      </a:r>
                      <a:endParaRPr sz="11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Last Julian year</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1752</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Error</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Not covering that year, out of range</a:t>
                      </a:r>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Zero year</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Not covering that year, out of range</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Negative year</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Not covering that year, out of range</a:t>
                      </a:r>
                      <a:endParaRPr sz="1100" u="none" cap="none" strike="noStrike">
                        <a:latin typeface="Calibri"/>
                        <a:ea typeface="Calibri"/>
                        <a:cs typeface="Calibri"/>
                        <a:sym typeface="Calibri"/>
                      </a:endParaRPr>
                    </a:p>
                  </a:txBody>
                  <a:tcPr marT="45725" marB="45725" marR="45725" marL="45725"/>
                </a:tc>
              </a:tr>
            </a:tbl>
          </a:graphicData>
        </a:graphic>
      </p:graphicFrame>
      <p:pic>
        <p:nvPicPr>
          <p:cNvPr id="390" name="Google Shape;390;p32"/>
          <p:cNvPicPr preferRelativeResize="0"/>
          <p:nvPr/>
        </p:nvPicPr>
        <p:blipFill>
          <a:blip r:embed="rId3">
            <a:alphaModFix/>
          </a:blip>
          <a:stretch>
            <a:fillRect/>
          </a:stretch>
        </p:blipFill>
        <p:spPr>
          <a:xfrm>
            <a:off x="4246825" y="1051650"/>
            <a:ext cx="4619550" cy="2087678"/>
          </a:xfrm>
          <a:prstGeom prst="rect">
            <a:avLst/>
          </a:prstGeom>
          <a:noFill/>
          <a:ln>
            <a:noFill/>
          </a:ln>
        </p:spPr>
      </p:pic>
      <p:pic>
        <p:nvPicPr>
          <p:cNvPr id="391" name="Google Shape;391;p32"/>
          <p:cNvPicPr preferRelativeResize="0"/>
          <p:nvPr/>
        </p:nvPicPr>
        <p:blipFill>
          <a:blip r:embed="rId4">
            <a:alphaModFix/>
          </a:blip>
          <a:stretch>
            <a:fillRect/>
          </a:stretch>
        </p:blipFill>
        <p:spPr>
          <a:xfrm>
            <a:off x="1663500" y="3566200"/>
            <a:ext cx="6479697"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3"/>
          <p:cNvSpPr txBox="1"/>
          <p:nvPr>
            <p:ph idx="1" type="body"/>
          </p:nvPr>
        </p:nvSpPr>
        <p:spPr>
          <a:xfrm>
            <a:off x="304800" y="1143000"/>
            <a:ext cx="4038600" cy="12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Create </a:t>
            </a:r>
            <a:r>
              <a:rPr lang="en-US" u="sng"/>
              <a:t>automation</a:t>
            </a:r>
            <a:r>
              <a:rPr lang="en-US"/>
              <a:t> for our leap year function. Run the automation and report any errors.</a:t>
            </a:r>
            <a:endParaRPr/>
          </a:p>
          <a:p>
            <a:pPr indent="-215900" lvl="0" marL="342900" rtl="0" algn="l">
              <a:spcBef>
                <a:spcPts val="2000"/>
              </a:spcBef>
              <a:spcAft>
                <a:spcPts val="0"/>
              </a:spcAft>
              <a:buSzPts val="2000"/>
              <a:buNone/>
            </a:pPr>
            <a:r>
              <a:t/>
            </a:r>
            <a:endParaRPr/>
          </a:p>
        </p:txBody>
      </p:sp>
      <p:sp>
        <p:nvSpPr>
          <p:cNvPr id="397" name="Google Shape;397;p3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98" name="Google Shape;398;p3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15.2: Is Leap Year Automation</a:t>
            </a:r>
            <a:endParaRPr/>
          </a:p>
        </p:txBody>
      </p:sp>
      <p:sp>
        <p:nvSpPr>
          <p:cNvPr id="399" name="Google Shape;399;p3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graphicFrame>
        <p:nvGraphicFramePr>
          <p:cNvPr id="400" name="Google Shape;400;p33"/>
          <p:cNvGraphicFramePr/>
          <p:nvPr/>
        </p:nvGraphicFramePr>
        <p:xfrm>
          <a:off x="346272" y="3352800"/>
          <a:ext cx="3000000" cy="3000000"/>
        </p:xfrm>
        <a:graphic>
          <a:graphicData uri="http://schemas.openxmlformats.org/drawingml/2006/table">
            <a:tbl>
              <a:tblPr bandRow="1" firstRow="1">
                <a:noFill/>
                <a:tableStyleId>{6C37B54A-34A9-4F64-BF81-5C833D2C24B3}</a:tableStyleId>
              </a:tblPr>
              <a:tblGrid>
                <a:gridCol w="1712275"/>
                <a:gridCol w="1712275"/>
                <a:gridCol w="1712275"/>
                <a:gridCol w="3383275"/>
              </a:tblGrid>
              <a:tr h="139700">
                <a:tc>
                  <a:txBody>
                    <a:bodyPr/>
                    <a:lstStyle/>
                    <a:p>
                      <a:pPr indent="0" lvl="0" marL="0" marR="0" rtl="0" algn="l">
                        <a:lnSpc>
                          <a:spcPct val="107000"/>
                        </a:lnSpc>
                        <a:spcBef>
                          <a:spcPts val="0"/>
                        </a:spcBef>
                        <a:spcAft>
                          <a:spcPts val="0"/>
                        </a:spcAft>
                        <a:buNone/>
                      </a:pPr>
                      <a:r>
                        <a:rPr lang="en-US" sz="1100" u="none" cap="none" strike="noStrike"/>
                        <a:t>Name</a:t>
                      </a:r>
                      <a:endParaRPr b="1" sz="1100" u="none" cap="none" strike="noStrike">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100" u="none" cap="none" strike="noStrike"/>
                        <a:t>Inputs</a:t>
                      </a:r>
                      <a:endParaRPr b="1" sz="11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u="none" cap="none" strike="noStrike"/>
                        <a:t>Outputs</a:t>
                      </a:r>
                      <a:endParaRPr b="1" sz="11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u="none" cap="none" strike="noStrike"/>
                        <a:t>Rationale</a:t>
                      </a:r>
                      <a:endParaRPr b="1" sz="1100" u="none" cap="none" strike="noStrike">
                        <a:solidFill>
                          <a:srgbClr val="1D4D81"/>
                        </a:solidFill>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Typical non-leap year</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2001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Between quad years</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Typical leap year</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2004</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On the quad year</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Typical century</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2100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On the century</a:t>
                      </a:r>
                      <a:endParaRPr sz="1100" u="none" cap="none" strike="noStrike">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Quad century</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2000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On the quad century</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First Gregorian year</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1753</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Between quad years</a:t>
                      </a:r>
                      <a:endParaRPr sz="11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Last Julian year</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1752</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Error</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Not covering that year, out of range</a:t>
                      </a:r>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Zero year</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Not covering that year, out of range</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Negative year</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Not covering that year, out of range</a:t>
                      </a:r>
                      <a:endParaRPr sz="1100" u="none" cap="none" strike="noStrike">
                        <a:latin typeface="Calibri"/>
                        <a:ea typeface="Calibri"/>
                        <a:cs typeface="Calibri"/>
                        <a:sym typeface="Calibri"/>
                      </a:endParaRPr>
                    </a:p>
                  </a:txBody>
                  <a:tcPr marT="45725" marB="45725" marR="45725" marL="45725"/>
                </a:tc>
              </a:tr>
            </a:tbl>
          </a:graphicData>
        </a:graphic>
      </p:graphicFrame>
      <p:pic>
        <p:nvPicPr>
          <p:cNvPr id="401" name="Google Shape;401;p33"/>
          <p:cNvPicPr preferRelativeResize="0"/>
          <p:nvPr/>
        </p:nvPicPr>
        <p:blipFill>
          <a:blip r:embed="rId3">
            <a:alphaModFix/>
          </a:blip>
          <a:stretch>
            <a:fillRect/>
          </a:stretch>
        </p:blipFill>
        <p:spPr>
          <a:xfrm>
            <a:off x="4132550" y="1143000"/>
            <a:ext cx="4498075" cy="2032800"/>
          </a:xfrm>
          <a:prstGeom prst="rect">
            <a:avLst/>
          </a:prstGeom>
          <a:noFill/>
          <a:ln>
            <a:noFill/>
          </a:ln>
        </p:spPr>
      </p:pic>
      <p:pic>
        <p:nvPicPr>
          <p:cNvPr id="402" name="Google Shape;402;p33"/>
          <p:cNvPicPr preferRelativeResize="0"/>
          <p:nvPr/>
        </p:nvPicPr>
        <p:blipFill>
          <a:blip r:embed="rId4">
            <a:alphaModFix/>
          </a:blip>
          <a:stretch>
            <a:fillRect/>
          </a:stretch>
        </p:blipFill>
        <p:spPr>
          <a:xfrm>
            <a:off x="1532725" y="3158400"/>
            <a:ext cx="5753574" cy="272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idx="1" type="body"/>
          </p:nvPr>
        </p:nvSpPr>
        <p:spPr>
          <a:xfrm>
            <a:off x="304800" y="1143000"/>
            <a:ext cx="2971800" cy="12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Create a </a:t>
            </a:r>
            <a:r>
              <a:rPr lang="en-US" u="sng"/>
              <a:t>manual driver </a:t>
            </a:r>
            <a:r>
              <a:rPr lang="en-US"/>
              <a:t>for this function which computes tax burden based on income.</a:t>
            </a:r>
            <a:endParaRPr/>
          </a:p>
        </p:txBody>
      </p:sp>
      <p:sp>
        <p:nvSpPr>
          <p:cNvPr id="408" name="Google Shape;408;p3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15.3: Compute Tax</a:t>
            </a:r>
            <a:endParaRPr/>
          </a:p>
        </p:txBody>
      </p:sp>
      <p:sp>
        <p:nvSpPr>
          <p:cNvPr id="409" name="Google Shape;409;p3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10" name="Google Shape;410;p3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11" name="Google Shape;411;p34"/>
          <p:cNvPicPr preferRelativeResize="0"/>
          <p:nvPr/>
        </p:nvPicPr>
        <p:blipFill>
          <a:blip r:embed="rId3">
            <a:alphaModFix/>
          </a:blip>
          <a:stretch>
            <a:fillRect/>
          </a:stretch>
        </p:blipFill>
        <p:spPr>
          <a:xfrm>
            <a:off x="3276600" y="1142998"/>
            <a:ext cx="5562600" cy="5297714"/>
          </a:xfrm>
          <a:prstGeom prst="rect">
            <a:avLst/>
          </a:prstGeom>
          <a:noFill/>
          <a:ln>
            <a:noFill/>
          </a:ln>
        </p:spPr>
      </p:pic>
      <p:pic>
        <p:nvPicPr>
          <p:cNvPr id="412" name="Google Shape;412;p34"/>
          <p:cNvPicPr preferRelativeResize="0"/>
          <p:nvPr/>
        </p:nvPicPr>
        <p:blipFill>
          <a:blip r:embed="rId4">
            <a:alphaModFix/>
          </a:blip>
          <a:stretch>
            <a:fillRect/>
          </a:stretch>
        </p:blipFill>
        <p:spPr>
          <a:xfrm>
            <a:off x="1338638" y="2758675"/>
            <a:ext cx="6518849" cy="151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idx="1" type="body"/>
          </p:nvPr>
        </p:nvSpPr>
        <p:spPr>
          <a:xfrm>
            <a:off x="304800" y="1143000"/>
            <a:ext cx="85344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Run the following test cases through your driver:</a:t>
            </a:r>
            <a:endParaRPr/>
          </a:p>
        </p:txBody>
      </p:sp>
      <p:sp>
        <p:nvSpPr>
          <p:cNvPr id="418" name="Google Shape;418;p3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19" name="Google Shape;419;p3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15.3: Compute Tax Manual</a:t>
            </a:r>
            <a:endParaRPr/>
          </a:p>
        </p:txBody>
      </p:sp>
      <p:sp>
        <p:nvSpPr>
          <p:cNvPr id="420" name="Google Shape;420;p3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graphicFrame>
        <p:nvGraphicFramePr>
          <p:cNvPr id="421" name="Google Shape;421;p35"/>
          <p:cNvGraphicFramePr/>
          <p:nvPr/>
        </p:nvGraphicFramePr>
        <p:xfrm>
          <a:off x="287867" y="1600200"/>
          <a:ext cx="3000000" cy="3000000"/>
        </p:xfrm>
        <a:graphic>
          <a:graphicData uri="http://schemas.openxmlformats.org/drawingml/2006/table">
            <a:tbl>
              <a:tblPr bandRow="1" firstRow="1">
                <a:noFill/>
                <a:tableStyleId>{6C37B54A-34A9-4F64-BF81-5C833D2C24B3}</a:tableStyleId>
              </a:tblPr>
              <a:tblGrid>
                <a:gridCol w="1712275"/>
                <a:gridCol w="1712275"/>
                <a:gridCol w="1712275"/>
                <a:gridCol w="3383275"/>
              </a:tblGrid>
              <a:tr h="133350">
                <a:tc>
                  <a:txBody>
                    <a:bodyPr/>
                    <a:lstStyle/>
                    <a:p>
                      <a:pPr indent="0" lvl="0" marL="0" marR="0" rtl="0" algn="l">
                        <a:lnSpc>
                          <a:spcPct val="107000"/>
                        </a:lnSpc>
                        <a:spcBef>
                          <a:spcPts val="0"/>
                        </a:spcBef>
                        <a:spcAft>
                          <a:spcPts val="0"/>
                        </a:spcAft>
                        <a:buNone/>
                      </a:pPr>
                      <a:r>
                        <a:rPr lang="en-US" sz="1050" u="none" cap="none" strike="noStrike"/>
                        <a:t>Name</a:t>
                      </a:r>
                      <a:endParaRPr b="1" sz="1050" u="none" cap="none" strike="noStrike">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050" u="none" cap="none" strike="noStrike"/>
                        <a:t>Inputs</a:t>
                      </a:r>
                      <a:endParaRPr b="1" sz="105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50" u="none" cap="none" strike="noStrike"/>
                        <a:t>Outputs</a:t>
                      </a:r>
                      <a:endParaRPr b="1" sz="105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50" u="none" cap="none" strike="noStrike"/>
                        <a:t>Rationale</a:t>
                      </a:r>
                      <a:endParaRPr b="1" sz="1050" u="none" cap="none" strike="noStrike">
                        <a:solidFill>
                          <a:srgbClr val="1D4D81"/>
                        </a:solidFill>
                        <a:latin typeface="Calibri"/>
                        <a:ea typeface="Calibri"/>
                        <a:cs typeface="Calibri"/>
                        <a:sym typeface="Calibri"/>
                      </a:endParaRPr>
                    </a:p>
                  </a:txBody>
                  <a:tcPr marT="45725" marB="45725" marR="45725" marL="45725"/>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Zero</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No income, no tax</a:t>
                      </a:r>
                      <a:endParaRPr sz="105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Dime</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$.01</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Penny tax for a dime</a:t>
                      </a:r>
                      <a:endParaRPr/>
                    </a:p>
                  </a:txBody>
                  <a:tcPr marT="45725" marB="45725" marR="45725" marL="45725">
                    <a:lnT cap="flat" cmpd="sng" w="12700">
                      <a:solidFill>
                        <a:schemeClr val="dk1"/>
                      </a:solidFill>
                      <a:prstDash val="solid"/>
                      <a:round/>
                      <a:headEnd len="sm" w="sm" type="none"/>
                      <a:tailEnd len="sm" w="sm" type="none"/>
                    </a:lnT>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Typical 10%</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a:t>
                      </a:r>
                      <a:endParaRPr/>
                    </a:p>
                  </a:txBody>
                  <a:tcPr marT="45725" marB="45725" marR="45725" marL="45725"/>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Top end of 10%</a:t>
                      </a:r>
                      <a:endParaRPr sz="105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$15,099.99</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$1,510.00</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$1,509.999 rounds to $1,510.00</a:t>
                      </a:r>
                      <a:endParaRPr/>
                    </a:p>
                  </a:txBody>
                  <a:tcPr marT="45725" marB="45725" marR="45725" marL="45725"/>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On the 10-15% boundary</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$15,100.00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$1,510.00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Should be the same if computed as 10% or 15% bracket</a:t>
                      </a:r>
                      <a:endParaRPr sz="105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Bottom of 15%</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$15,100.01</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$1,510.00</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$1,510.0015 rounds to $1,510.00</a:t>
                      </a:r>
                      <a:endParaRPr/>
                    </a:p>
                  </a:txBody>
                  <a:tcPr marT="45725" marB="45725" marR="45725" marL="45725">
                    <a:lnT cap="flat" cmpd="sng" w="12700">
                      <a:solidFill>
                        <a:schemeClr val="dk1"/>
                      </a:solidFill>
                      <a:prstDash val="solid"/>
                      <a:round/>
                      <a:headEnd len="sm" w="sm" type="none"/>
                      <a:tailEnd len="sm" w="sm" type="none"/>
                    </a:lnT>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Typical 15%</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$50,000.00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$6,745.00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No rounding of any kind</a:t>
                      </a:r>
                      <a:endParaRPr/>
                    </a:p>
                  </a:txBody>
                  <a:tcPr marT="45725" marB="45725" marR="45725" marL="45725"/>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Top end of 15%</a:t>
                      </a:r>
                      <a:endParaRPr sz="1050" u="none" cap="none" strike="noStrike">
                        <a:latin typeface="Calibri"/>
                        <a:ea typeface="Calibri"/>
                        <a:cs typeface="Calibri"/>
                        <a:sym typeface="Calibri"/>
                      </a:endParaRPr>
                    </a:p>
                  </a:txBody>
                  <a:tcPr marT="45725" marB="45725" marR="45725" marL="45725" anchor="ctr">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$61,299.99</a:t>
                      </a:r>
                      <a:endParaRPr/>
                    </a:p>
                  </a:txBody>
                  <a:tcPr marT="45725" marB="45725" marR="45725" marL="45725">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$8,440.00</a:t>
                      </a:r>
                      <a:endParaRPr/>
                    </a:p>
                  </a:txBody>
                  <a:tcPr marT="45725" marB="45725" marR="45725" marL="45725">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$8,439.9985 rounds to $8,400.00</a:t>
                      </a:r>
                      <a:endParaRPr sz="1050" u="none" cap="none" strike="noStrike">
                        <a:latin typeface="Calibri"/>
                        <a:ea typeface="Calibri"/>
                        <a:cs typeface="Calibri"/>
                        <a:sym typeface="Calibri"/>
                      </a:endParaRPr>
                    </a:p>
                  </a:txBody>
                  <a:tcPr marT="45725" marB="45725" marR="45725" marL="45725">
                    <a:lnB cap="flat" cmpd="sng" w="9525">
                      <a:solidFill>
                        <a:srgbClr val="000000">
                          <a:alpha val="0"/>
                        </a:srgbClr>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On the 15%-25% boundary</a:t>
                      </a:r>
                      <a:endParaRPr/>
                    </a:p>
                  </a:txBody>
                  <a:tcPr marT="45725" marB="45725" marR="45725" marL="45725" anchor="ct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$61,300.00</a:t>
                      </a:r>
                      <a:endParaRPr/>
                    </a:p>
                  </a:txBody>
                  <a:tcPr marT="45725" marB="45725" marR="45725" marL="45725">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$8,440.00</a:t>
                      </a:r>
                      <a:endParaRPr/>
                    </a:p>
                  </a:txBody>
                  <a:tcPr marT="45725" marB="45725" marR="45725" marL="45725">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Should be the same if computed as 15% or 25% bracket</a:t>
                      </a:r>
                      <a:endParaRPr sz="1050" u="none" cap="none" strike="noStrike">
                        <a:latin typeface="Calibri"/>
                        <a:ea typeface="Calibri"/>
                        <a:cs typeface="Calibri"/>
                        <a:sym typeface="Calibri"/>
                      </a:endParaRPr>
                    </a:p>
                  </a:txBody>
                  <a:tcPr marT="45725" marB="45725" marR="45725" marL="45725">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Bottom of 25%</a:t>
                      </a:r>
                      <a:endParaRPr/>
                    </a:p>
                  </a:txBody>
                  <a:tcPr marT="45725" marB="45725" marR="45725" marL="45725" anchor="ctr">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$61,300.01</a:t>
                      </a:r>
                      <a:endParaRPr/>
                    </a:p>
                  </a:txBody>
                  <a:tcPr marT="45725" marB="45725" marR="45725" marL="45725">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$8,440.00</a:t>
                      </a:r>
                      <a:endParaRPr/>
                    </a:p>
                  </a:txBody>
                  <a:tcPr marT="45725" marB="45725" marR="45725" marL="45725">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$8,440.0025 rounds to $8440.00</a:t>
                      </a:r>
                      <a:endParaRPr sz="105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Typical 25%</a:t>
                      </a:r>
                      <a:endParaRPr/>
                    </a:p>
                  </a:txBody>
                  <a:tcPr marT="45725" marB="45725" marR="45725" marL="45725"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$100,000.00</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$18,115.00</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No rounding of any kind</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Top end of 25%</a:t>
                      </a:r>
                      <a:endParaRPr sz="1050" u="none" cap="none" strike="noStrike">
                        <a:latin typeface="Calibri"/>
                        <a:ea typeface="Calibri"/>
                        <a:cs typeface="Calibri"/>
                        <a:sym typeface="Calibri"/>
                      </a:endParaRPr>
                    </a:p>
                  </a:txBody>
                  <a:tcPr marT="45725" marB="45725" marR="45725" marL="45725"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$123,699.99</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$24,040.00</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$24,039.9975 rounds to $24,040.00</a:t>
                      </a:r>
                      <a:endParaRPr sz="1050" u="none" cap="none" strike="noStrike">
                        <a:latin typeface="Calibri"/>
                        <a:ea typeface="Calibri"/>
                        <a:cs typeface="Calibri"/>
                        <a:sym typeface="Calibri"/>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On the 25%-28% boundary</a:t>
                      </a:r>
                      <a:endParaRPr/>
                    </a:p>
                  </a:txBody>
                  <a:tcPr marT="45725" marB="45725" marR="45725" marL="45725" anchor="ct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$123,700.00</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$24,040.00</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Should be the same if computed as 25% or 28% bracket</a:t>
                      </a:r>
                      <a:endParaRPr sz="1050" u="none" cap="none" strike="noStrike">
                        <a:latin typeface="Calibri"/>
                        <a:ea typeface="Calibri"/>
                        <a:cs typeface="Calibri"/>
                        <a:sym typeface="Calibri"/>
                      </a:endParaRPr>
                    </a:p>
                  </a:txBody>
                  <a:tcPr marT="45725" marB="45725" marR="45725" marL="45725">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Very small negative</a:t>
                      </a:r>
                      <a:endParaRPr sz="105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-$0.01</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No tax for those who loose money</a:t>
                      </a:r>
                      <a:endParaRPr sz="105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Typical negative</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No tax for those who loose money</a:t>
                      </a:r>
                      <a:endParaRPr sz="1050" u="none" cap="none" strike="noStrike">
                        <a:latin typeface="Calibri"/>
                        <a:ea typeface="Calibri"/>
                        <a:cs typeface="Calibri"/>
                        <a:sym typeface="Calibri"/>
                      </a:endParaRPr>
                    </a:p>
                  </a:txBody>
                  <a:tcPr marT="45725" marB="45725" marR="45725" marL="45725"/>
                </a:tc>
              </a:tr>
            </a:tbl>
          </a:graphicData>
        </a:graphic>
      </p:graphicFrame>
      <p:pic>
        <p:nvPicPr>
          <p:cNvPr id="422" name="Google Shape;422;p35"/>
          <p:cNvPicPr preferRelativeResize="0"/>
          <p:nvPr/>
        </p:nvPicPr>
        <p:blipFill>
          <a:blip r:embed="rId3">
            <a:alphaModFix/>
          </a:blip>
          <a:stretch>
            <a:fillRect/>
          </a:stretch>
        </p:blipFill>
        <p:spPr>
          <a:xfrm>
            <a:off x="1431025" y="2477150"/>
            <a:ext cx="6219450" cy="1445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ph idx="1" type="body"/>
          </p:nvPr>
        </p:nvSpPr>
        <p:spPr>
          <a:xfrm>
            <a:off x="304800" y="1143000"/>
            <a:ext cx="85344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Create an </a:t>
            </a:r>
            <a:r>
              <a:rPr lang="en-US" u="sng"/>
              <a:t>automation</a:t>
            </a:r>
            <a:r>
              <a:rPr lang="en-US"/>
              <a:t> driver function with the following test cases:</a:t>
            </a:r>
            <a:endParaRPr/>
          </a:p>
        </p:txBody>
      </p:sp>
      <p:sp>
        <p:nvSpPr>
          <p:cNvPr id="428" name="Google Shape;428;p3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29" name="Google Shape;429;p3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15.3: Compute Tax Automation</a:t>
            </a:r>
            <a:endParaRPr/>
          </a:p>
        </p:txBody>
      </p:sp>
      <p:sp>
        <p:nvSpPr>
          <p:cNvPr id="430" name="Google Shape;430;p3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graphicFrame>
        <p:nvGraphicFramePr>
          <p:cNvPr id="431" name="Google Shape;431;p36"/>
          <p:cNvGraphicFramePr/>
          <p:nvPr/>
        </p:nvGraphicFramePr>
        <p:xfrm>
          <a:off x="287867" y="1600200"/>
          <a:ext cx="3000000" cy="3000000"/>
        </p:xfrm>
        <a:graphic>
          <a:graphicData uri="http://schemas.openxmlformats.org/drawingml/2006/table">
            <a:tbl>
              <a:tblPr bandRow="1" firstRow="1">
                <a:noFill/>
                <a:tableStyleId>{6C37B54A-34A9-4F64-BF81-5C833D2C24B3}</a:tableStyleId>
              </a:tblPr>
              <a:tblGrid>
                <a:gridCol w="1712275"/>
                <a:gridCol w="1712275"/>
                <a:gridCol w="1712275"/>
                <a:gridCol w="3383275"/>
              </a:tblGrid>
              <a:tr h="133350">
                <a:tc>
                  <a:txBody>
                    <a:bodyPr/>
                    <a:lstStyle/>
                    <a:p>
                      <a:pPr indent="0" lvl="0" marL="0" marR="0" rtl="0" algn="l">
                        <a:lnSpc>
                          <a:spcPct val="107000"/>
                        </a:lnSpc>
                        <a:spcBef>
                          <a:spcPts val="0"/>
                        </a:spcBef>
                        <a:spcAft>
                          <a:spcPts val="0"/>
                        </a:spcAft>
                        <a:buNone/>
                      </a:pPr>
                      <a:r>
                        <a:rPr lang="en-US" sz="1050" u="none" cap="none" strike="noStrike"/>
                        <a:t>Name</a:t>
                      </a:r>
                      <a:endParaRPr b="1" sz="1050" u="none" cap="none" strike="noStrike">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050" u="none" cap="none" strike="noStrike"/>
                        <a:t>Inputs</a:t>
                      </a:r>
                      <a:endParaRPr b="1" sz="105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50" u="none" cap="none" strike="noStrike"/>
                        <a:t>Outputs</a:t>
                      </a:r>
                      <a:endParaRPr b="1" sz="105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50" u="none" cap="none" strike="noStrike"/>
                        <a:t>Rationale</a:t>
                      </a:r>
                      <a:endParaRPr b="1" sz="1050" u="none" cap="none" strike="noStrike">
                        <a:solidFill>
                          <a:srgbClr val="1D4D81"/>
                        </a:solidFill>
                        <a:latin typeface="Calibri"/>
                        <a:ea typeface="Calibri"/>
                        <a:cs typeface="Calibri"/>
                        <a:sym typeface="Calibri"/>
                      </a:endParaRPr>
                    </a:p>
                  </a:txBody>
                  <a:tcPr marT="45725" marB="45725" marR="45725" marL="45725"/>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Zero</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No income, no tax</a:t>
                      </a:r>
                      <a:endParaRPr sz="105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Dime</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$.01</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Penny tax for a dime</a:t>
                      </a:r>
                      <a:endParaRPr/>
                    </a:p>
                  </a:txBody>
                  <a:tcPr marT="45725" marB="45725" marR="45725" marL="45725">
                    <a:lnT cap="flat" cmpd="sng" w="12700">
                      <a:solidFill>
                        <a:schemeClr val="dk1"/>
                      </a:solidFill>
                      <a:prstDash val="solid"/>
                      <a:round/>
                      <a:headEnd len="sm" w="sm" type="none"/>
                      <a:tailEnd len="sm" w="sm" type="none"/>
                    </a:lnT>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Typical 10%</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a:t>
                      </a:r>
                      <a:endParaRPr/>
                    </a:p>
                  </a:txBody>
                  <a:tcPr marT="45725" marB="45725" marR="45725" marL="45725"/>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Top of 10%</a:t>
                      </a:r>
                      <a:endParaRPr sz="105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$15,099.99</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$1,510.00</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$1,509.999 rounds to $1,510.00</a:t>
                      </a:r>
                      <a:endParaRPr/>
                    </a:p>
                  </a:txBody>
                  <a:tcPr marT="45725" marB="45725" marR="45725" marL="45725"/>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On the 10-15% boundary</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$15,100.00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$1,510.00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Should be the same if computed as 10% or 15% bracket</a:t>
                      </a:r>
                      <a:endParaRPr sz="105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Bottom of 15%</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$15,100.01</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$1,510.00</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$1,510.0015 rounds to $1,510.00</a:t>
                      </a:r>
                      <a:endParaRPr/>
                    </a:p>
                  </a:txBody>
                  <a:tcPr marT="45725" marB="45725" marR="45725" marL="45725">
                    <a:lnT cap="flat" cmpd="sng" w="12700">
                      <a:solidFill>
                        <a:schemeClr val="dk1"/>
                      </a:solidFill>
                      <a:prstDash val="solid"/>
                      <a:round/>
                      <a:headEnd len="sm" w="sm" type="none"/>
                      <a:tailEnd len="sm" w="sm" type="none"/>
                    </a:lnT>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Typical 15%</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$50,000.00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$6,745.00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No rounding of any kind</a:t>
                      </a:r>
                      <a:endParaRPr/>
                    </a:p>
                  </a:txBody>
                  <a:tcPr marT="45725" marB="45725" marR="45725" marL="45725"/>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Top of 15%</a:t>
                      </a:r>
                      <a:endParaRPr sz="1050" u="none" cap="none" strike="noStrike">
                        <a:latin typeface="Calibri"/>
                        <a:ea typeface="Calibri"/>
                        <a:cs typeface="Calibri"/>
                        <a:sym typeface="Calibri"/>
                      </a:endParaRPr>
                    </a:p>
                  </a:txBody>
                  <a:tcPr marT="45725" marB="45725" marR="45725" marL="45725" anchor="ctr">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$61,299.99</a:t>
                      </a:r>
                      <a:endParaRPr/>
                    </a:p>
                  </a:txBody>
                  <a:tcPr marT="45725" marB="45725" marR="45725" marL="45725">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$8,440.00</a:t>
                      </a:r>
                      <a:endParaRPr/>
                    </a:p>
                  </a:txBody>
                  <a:tcPr marT="45725" marB="45725" marR="45725" marL="45725">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$8,439.9985 rounds to $8,400.00</a:t>
                      </a:r>
                      <a:endParaRPr sz="1050" u="none" cap="none" strike="noStrike">
                        <a:latin typeface="Calibri"/>
                        <a:ea typeface="Calibri"/>
                        <a:cs typeface="Calibri"/>
                        <a:sym typeface="Calibri"/>
                      </a:endParaRPr>
                    </a:p>
                  </a:txBody>
                  <a:tcPr marT="45725" marB="45725" marR="45725" marL="45725">
                    <a:lnB cap="flat" cmpd="sng" w="9525">
                      <a:solidFill>
                        <a:srgbClr val="000000">
                          <a:alpha val="0"/>
                        </a:srgbClr>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On the 15%-25% boundary</a:t>
                      </a:r>
                      <a:endParaRPr/>
                    </a:p>
                  </a:txBody>
                  <a:tcPr marT="45725" marB="45725" marR="45725" marL="45725" anchor="ct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$61,300.00</a:t>
                      </a:r>
                      <a:endParaRPr/>
                    </a:p>
                  </a:txBody>
                  <a:tcPr marT="45725" marB="45725" marR="45725" marL="45725">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$8,440.00</a:t>
                      </a:r>
                      <a:endParaRPr/>
                    </a:p>
                  </a:txBody>
                  <a:tcPr marT="45725" marB="45725" marR="45725" marL="45725">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Should be the same if computed as 15% or 25% bracket</a:t>
                      </a:r>
                      <a:endParaRPr sz="1050" u="none" cap="none" strike="noStrike">
                        <a:latin typeface="Calibri"/>
                        <a:ea typeface="Calibri"/>
                        <a:cs typeface="Calibri"/>
                        <a:sym typeface="Calibri"/>
                      </a:endParaRPr>
                    </a:p>
                  </a:txBody>
                  <a:tcPr marT="45725" marB="45725" marR="45725" marL="45725">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Bottom of 25%</a:t>
                      </a:r>
                      <a:endParaRPr/>
                    </a:p>
                  </a:txBody>
                  <a:tcPr marT="45725" marB="45725" marR="45725" marL="45725" anchor="ctr">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$61,300.01</a:t>
                      </a:r>
                      <a:endParaRPr/>
                    </a:p>
                  </a:txBody>
                  <a:tcPr marT="45725" marB="45725" marR="45725" marL="45725">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$8,440.00</a:t>
                      </a:r>
                      <a:endParaRPr/>
                    </a:p>
                  </a:txBody>
                  <a:tcPr marT="45725" marB="45725" marR="45725" marL="45725">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$8,440.0025 rounds to $8440.00</a:t>
                      </a:r>
                      <a:endParaRPr sz="105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Typical 25%</a:t>
                      </a:r>
                      <a:endParaRPr/>
                    </a:p>
                  </a:txBody>
                  <a:tcPr marT="45725" marB="45725" marR="45725" marL="45725"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$100,000.00</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$18,115.00</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No rounding of any kind</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Top of 25%</a:t>
                      </a:r>
                      <a:endParaRPr sz="1050" u="none" cap="none" strike="noStrike">
                        <a:latin typeface="Calibri"/>
                        <a:ea typeface="Calibri"/>
                        <a:cs typeface="Calibri"/>
                        <a:sym typeface="Calibri"/>
                      </a:endParaRPr>
                    </a:p>
                  </a:txBody>
                  <a:tcPr marT="45725" marB="45725" marR="45725" marL="45725"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$123,699.99</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$24,040.00</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$24,039.9975 rounds to $24,040.00</a:t>
                      </a:r>
                      <a:endParaRPr sz="1050" u="none" cap="none" strike="noStrike">
                        <a:latin typeface="Calibri"/>
                        <a:ea typeface="Calibri"/>
                        <a:cs typeface="Calibri"/>
                        <a:sym typeface="Calibri"/>
                      </a:endParaRPr>
                    </a:p>
                  </a:txBody>
                  <a:tcPr marT="45725" marB="45725" marR="45725" marL="457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On the 25%-28% boundary</a:t>
                      </a:r>
                      <a:endParaRPr/>
                    </a:p>
                  </a:txBody>
                  <a:tcPr marT="45725" marB="45725" marR="45725" marL="45725" anchor="ct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$123,700.00</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$24,040.00</a:t>
                      </a:r>
                      <a:endParaRPr/>
                    </a:p>
                  </a:txBody>
                  <a:tcPr marT="45725" marB="45725" marR="45725" marL="45725">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Should be the same if computed as 25% or 28% bracket</a:t>
                      </a:r>
                      <a:endParaRPr sz="1050" u="none" cap="none" strike="noStrike">
                        <a:latin typeface="Calibri"/>
                        <a:ea typeface="Calibri"/>
                        <a:cs typeface="Calibri"/>
                        <a:sym typeface="Calibri"/>
                      </a:endParaRPr>
                    </a:p>
                  </a:txBody>
                  <a:tcPr marT="45725" marB="45725" marR="45725" marL="45725">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Very small negative</a:t>
                      </a:r>
                      <a:endParaRPr sz="105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-$0.01</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No tax for those who loose money</a:t>
                      </a:r>
                      <a:endParaRPr sz="105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33350">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Typical negative</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-$10,000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50" u="none" cap="none" strike="noStrike">
                          <a:latin typeface="Calibri"/>
                          <a:ea typeface="Calibri"/>
                          <a:cs typeface="Calibri"/>
                          <a:sym typeface="Calibri"/>
                        </a:rPr>
                        <a:t>$0</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050"/>
                        <a:buFont typeface="Calibri"/>
                        <a:buNone/>
                      </a:pPr>
                      <a:r>
                        <a:rPr lang="en-US" sz="1050" u="none" cap="none" strike="noStrike">
                          <a:latin typeface="Calibri"/>
                          <a:ea typeface="Calibri"/>
                          <a:cs typeface="Calibri"/>
                          <a:sym typeface="Calibri"/>
                        </a:rPr>
                        <a:t>No tax for those who loose money</a:t>
                      </a:r>
                      <a:endParaRPr sz="1050" u="none" cap="none" strike="noStrike">
                        <a:latin typeface="Calibri"/>
                        <a:ea typeface="Calibri"/>
                        <a:cs typeface="Calibri"/>
                        <a:sym typeface="Calibri"/>
                      </a:endParaRPr>
                    </a:p>
                  </a:txBody>
                  <a:tcPr marT="45725" marB="45725" marR="45725" marL="45725"/>
                </a:tc>
              </a:tr>
            </a:tbl>
          </a:graphicData>
        </a:graphic>
      </p:graphicFrame>
      <p:pic>
        <p:nvPicPr>
          <p:cNvPr id="432" name="Google Shape;432;p36"/>
          <p:cNvPicPr preferRelativeResize="0"/>
          <p:nvPr/>
        </p:nvPicPr>
        <p:blipFill>
          <a:blip r:embed="rId3">
            <a:alphaModFix/>
          </a:blip>
          <a:stretch>
            <a:fillRect/>
          </a:stretch>
        </p:blipFill>
        <p:spPr>
          <a:xfrm>
            <a:off x="1411749" y="1881312"/>
            <a:ext cx="6012901" cy="3461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Algorithm in Plain English</a:t>
            </a:r>
            <a:endParaRPr/>
          </a:p>
          <a:p>
            <a:pPr indent="0" lvl="1" marL="457200" rtl="0" algn="l">
              <a:spcBef>
                <a:spcPts val="360"/>
              </a:spcBef>
              <a:spcAft>
                <a:spcPts val="0"/>
              </a:spcAft>
              <a:buSzPts val="1800"/>
              <a:buNone/>
            </a:pPr>
            <a:r>
              <a:rPr lang="en-US"/>
              <a:t>A teacher is trying to alphabetize a collection of papers. She picks up the papers in her hand and, starting at the top of her stack, works her way down until she finds the first paper out of order. That sub-stack is sorted and is set aside. The does the same thing to find the next sorted sub-stack. These two sub-stacks are then combined into a single sorted stack that she places on the table. She continues through the original stack in her hand, combining pairs of sorted sub-stacks and putting the results on top of the stack on the table. When she is finished, only the stack on the table remains. Now she picks up the stack on the table and again searches for sorted sub-stacks. When she finds a pair of these, they are combined and placed on the table again. This process continues until again all the papers are on the table. When she picks the stack up off the table and everything is sorted (there is only one sorted sub-stack), then she is done!</a:t>
            </a:r>
            <a:endParaRPr/>
          </a:p>
          <a:p>
            <a:pPr indent="0" lvl="0" marL="0" rtl="0" algn="l">
              <a:spcBef>
                <a:spcPts val="2000"/>
              </a:spcBef>
              <a:spcAft>
                <a:spcPts val="0"/>
              </a:spcAft>
              <a:buSzPts val="2000"/>
              <a:buNone/>
            </a:pPr>
            <a:r>
              <a:t/>
            </a:r>
            <a:endParaRPr/>
          </a:p>
        </p:txBody>
      </p:sp>
      <p:sp>
        <p:nvSpPr>
          <p:cNvPr id="106" name="Google Shape;106;p1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7" name="Google Shape;107;p1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07: Sub-List Sort Design</a:t>
            </a:r>
            <a:endParaRPr/>
          </a:p>
        </p:txBody>
      </p:sp>
      <p:sp>
        <p:nvSpPr>
          <p:cNvPr id="108" name="Google Shape;108;p1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7"/>
          <p:cNvSpPr txBox="1"/>
          <p:nvPr>
            <p:ph idx="1" type="body"/>
          </p:nvPr>
        </p:nvSpPr>
        <p:spPr>
          <a:xfrm>
            <a:off x="304800" y="1143000"/>
            <a:ext cx="41148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Create a </a:t>
            </a:r>
            <a:r>
              <a:rPr lang="en-US" u="sng"/>
              <a:t>manual driver </a:t>
            </a:r>
            <a:r>
              <a:rPr lang="en-US"/>
              <a:t>for a function that determines if a given element is in an array. This utilizes the “advances search” algorithm from Challenge 02.1</a:t>
            </a:r>
            <a:endParaRPr/>
          </a:p>
        </p:txBody>
      </p:sp>
      <p:sp>
        <p:nvSpPr>
          <p:cNvPr id="438" name="Google Shape;438;p3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14.4: Search</a:t>
            </a:r>
            <a:endParaRPr/>
          </a:p>
        </p:txBody>
      </p:sp>
      <p:sp>
        <p:nvSpPr>
          <p:cNvPr id="439" name="Google Shape;439;p3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40" name="Google Shape;440;p3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41" name="Google Shape;441;p37"/>
          <p:cNvPicPr preferRelativeResize="0"/>
          <p:nvPr/>
        </p:nvPicPr>
        <p:blipFill>
          <a:blip r:embed="rId3">
            <a:alphaModFix/>
          </a:blip>
          <a:stretch>
            <a:fillRect/>
          </a:stretch>
        </p:blipFill>
        <p:spPr>
          <a:xfrm>
            <a:off x="4419600" y="1143000"/>
            <a:ext cx="4469950" cy="4072700"/>
          </a:xfrm>
          <a:prstGeom prst="rect">
            <a:avLst/>
          </a:prstGeom>
          <a:noFill/>
          <a:ln>
            <a:noFill/>
          </a:ln>
        </p:spPr>
      </p:pic>
      <p:pic>
        <p:nvPicPr>
          <p:cNvPr id="442" name="Google Shape;442;p37"/>
          <p:cNvPicPr preferRelativeResize="0"/>
          <p:nvPr/>
        </p:nvPicPr>
        <p:blipFill>
          <a:blip r:embed="rId4">
            <a:alphaModFix/>
          </a:blip>
          <a:stretch>
            <a:fillRect/>
          </a:stretch>
        </p:blipFill>
        <p:spPr>
          <a:xfrm>
            <a:off x="691256" y="3482800"/>
            <a:ext cx="4829994" cy="270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8"/>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Execute </a:t>
            </a:r>
            <a:r>
              <a:rPr lang="en-US" u="sng"/>
              <a:t>manual tests </a:t>
            </a:r>
            <a:r>
              <a:rPr lang="en-US"/>
              <a:t>on the search function using the following test cases:</a:t>
            </a:r>
            <a:endParaRPr/>
          </a:p>
        </p:txBody>
      </p:sp>
      <p:sp>
        <p:nvSpPr>
          <p:cNvPr id="448" name="Google Shape;448;p3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49" name="Google Shape;449;p3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14.4: Search Manual</a:t>
            </a:r>
            <a:endParaRPr/>
          </a:p>
        </p:txBody>
      </p:sp>
      <p:sp>
        <p:nvSpPr>
          <p:cNvPr id="450" name="Google Shape;450;p3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graphicFrame>
        <p:nvGraphicFramePr>
          <p:cNvPr id="451" name="Google Shape;451;p38"/>
          <p:cNvGraphicFramePr/>
          <p:nvPr/>
        </p:nvGraphicFramePr>
        <p:xfrm>
          <a:off x="304799" y="1915152"/>
          <a:ext cx="3000000" cy="3000000"/>
        </p:xfrm>
        <a:graphic>
          <a:graphicData uri="http://schemas.openxmlformats.org/drawingml/2006/table">
            <a:tbl>
              <a:tblPr bandRow="1" firstRow="1">
                <a:noFill/>
                <a:tableStyleId>{6C37B54A-34A9-4F64-BF81-5C833D2C24B3}</a:tableStyleId>
              </a:tblPr>
              <a:tblGrid>
                <a:gridCol w="1828800"/>
                <a:gridCol w="1595725"/>
                <a:gridCol w="1712275"/>
                <a:gridCol w="3383275"/>
              </a:tblGrid>
              <a:tr h="139700">
                <a:tc>
                  <a:txBody>
                    <a:bodyPr/>
                    <a:lstStyle/>
                    <a:p>
                      <a:pPr indent="0" lvl="0" marL="0" marR="0" rtl="0" algn="l">
                        <a:lnSpc>
                          <a:spcPct val="107000"/>
                        </a:lnSpc>
                        <a:spcBef>
                          <a:spcPts val="0"/>
                        </a:spcBef>
                        <a:spcAft>
                          <a:spcPts val="0"/>
                        </a:spcAft>
                        <a:buNone/>
                      </a:pPr>
                      <a:r>
                        <a:rPr lang="en-US" sz="1100" u="none" cap="none" strike="noStrike"/>
                        <a:t>Name</a:t>
                      </a:r>
                      <a:endParaRPr b="1" sz="1100" u="none" cap="none" strike="noStrike">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100" u="none" cap="none" strike="noStrike"/>
                        <a:t>Inputs</a:t>
                      </a:r>
                      <a:endParaRPr b="1" sz="11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u="none" cap="none" strike="noStrike"/>
                        <a:t>Outputs</a:t>
                      </a:r>
                      <a:endParaRPr b="1" sz="11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u="none" cap="none" strike="noStrike"/>
                        <a:t>Rationale</a:t>
                      </a:r>
                      <a:endParaRPr b="1" sz="1100" u="none" cap="none" strike="noStrike">
                        <a:solidFill>
                          <a:srgbClr val="1D4D81"/>
                        </a:solidFill>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Empty list</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 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Empty list always returns false</a:t>
                      </a:r>
                      <a:endParaRPr sz="11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Trivial list, not found</a:t>
                      </a:r>
                      <a:endParaRPr sz="110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1</a:t>
                      </a:r>
                      <a:endParaRPr sz="11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Number not in the trivial list</a:t>
                      </a:r>
                      <a:endParaRPr sz="11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Trivial list, found</a:t>
                      </a:r>
                      <a:endParaRPr sz="1100" u="none" cap="none" strike="noStrike">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Number in the trivial list</a:t>
                      </a:r>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Even number, too big</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Not in the range</a:t>
                      </a:r>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Even number, in between</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Between the numbers</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Even number, too small</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Not in the range</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Even number, first element</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Beginning of the list</a:t>
                      </a:r>
                      <a:endParaRPr sz="1100" u="none" cap="none" strike="noStrike">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Even number, second element</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2</a:t>
                      </a:r>
                      <a:endParaRPr sz="11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End of the list</a:t>
                      </a:r>
                      <a:endParaRPr sz="11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too big</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6</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Not in the range</a:t>
                      </a:r>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in between</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3</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Between the numbers</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too small</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Not in the range</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first element</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Beginning of the list</a:t>
                      </a:r>
                      <a:endParaRPr sz="1100" u="none" cap="none" strike="noStrike">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second element</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2</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Middle of the list</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last element</a:t>
                      </a:r>
                      <a:endParaRPr sz="1100" u="none" cap="none" strike="noStrike">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4</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End of the list</a:t>
                      </a:r>
                      <a:endParaRPr sz="11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List out of order</a:t>
                      </a:r>
                      <a:endParaRPr sz="110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{4, 2, 0}, 5</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Error</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List is not sorted, but it should be!</a:t>
                      </a:r>
                      <a:endParaRPr/>
                    </a:p>
                  </a:txBody>
                  <a:tcPr marT="45725" marB="45725" marR="45725" marL="45725">
                    <a:lnT cap="flat" cmpd="sng" w="12700">
                      <a:solidFill>
                        <a:schemeClr val="dk1"/>
                      </a:solidFill>
                      <a:prstDash val="solid"/>
                      <a:round/>
                      <a:headEnd len="sm" w="sm" type="none"/>
                      <a:tailEnd len="sm" w="sm" type="none"/>
                    </a:lnT>
                  </a:tcPr>
                </a:tc>
              </a:tr>
            </a:tbl>
          </a:graphicData>
        </a:graphic>
      </p:graphicFrame>
      <p:pic>
        <p:nvPicPr>
          <p:cNvPr id="452" name="Google Shape;452;p38"/>
          <p:cNvPicPr preferRelativeResize="0"/>
          <p:nvPr/>
        </p:nvPicPr>
        <p:blipFill>
          <a:blip r:embed="rId3">
            <a:alphaModFix/>
          </a:blip>
          <a:stretch>
            <a:fillRect/>
          </a:stretch>
        </p:blipFill>
        <p:spPr>
          <a:xfrm>
            <a:off x="1678025" y="2396575"/>
            <a:ext cx="5847043" cy="32685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9"/>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Create </a:t>
            </a:r>
            <a:r>
              <a:rPr lang="en-US" u="sng"/>
              <a:t>automation</a:t>
            </a:r>
            <a:r>
              <a:rPr lang="en-US"/>
              <a:t> to exercise the search function using the following test cases:</a:t>
            </a:r>
            <a:endParaRPr/>
          </a:p>
        </p:txBody>
      </p:sp>
      <p:sp>
        <p:nvSpPr>
          <p:cNvPr id="458" name="Google Shape;458;p3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59" name="Google Shape;459;p3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14.4: Search Automation</a:t>
            </a:r>
            <a:endParaRPr/>
          </a:p>
        </p:txBody>
      </p:sp>
      <p:sp>
        <p:nvSpPr>
          <p:cNvPr id="460" name="Google Shape;460;p3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graphicFrame>
        <p:nvGraphicFramePr>
          <p:cNvPr id="461" name="Google Shape;461;p39"/>
          <p:cNvGraphicFramePr/>
          <p:nvPr/>
        </p:nvGraphicFramePr>
        <p:xfrm>
          <a:off x="304799" y="1915152"/>
          <a:ext cx="3000000" cy="3000000"/>
        </p:xfrm>
        <a:graphic>
          <a:graphicData uri="http://schemas.openxmlformats.org/drawingml/2006/table">
            <a:tbl>
              <a:tblPr bandRow="1" firstRow="1">
                <a:noFill/>
                <a:tableStyleId>{6C37B54A-34A9-4F64-BF81-5C833D2C24B3}</a:tableStyleId>
              </a:tblPr>
              <a:tblGrid>
                <a:gridCol w="1828800"/>
                <a:gridCol w="1595725"/>
                <a:gridCol w="1712275"/>
                <a:gridCol w="3383275"/>
              </a:tblGrid>
              <a:tr h="139700">
                <a:tc>
                  <a:txBody>
                    <a:bodyPr/>
                    <a:lstStyle/>
                    <a:p>
                      <a:pPr indent="0" lvl="0" marL="0" marR="0" rtl="0" algn="l">
                        <a:lnSpc>
                          <a:spcPct val="107000"/>
                        </a:lnSpc>
                        <a:spcBef>
                          <a:spcPts val="0"/>
                        </a:spcBef>
                        <a:spcAft>
                          <a:spcPts val="0"/>
                        </a:spcAft>
                        <a:buNone/>
                      </a:pPr>
                      <a:r>
                        <a:rPr lang="en-US" sz="1100" u="none" cap="none" strike="noStrike"/>
                        <a:t>Name</a:t>
                      </a:r>
                      <a:endParaRPr b="1" sz="1100" u="none" cap="none" strike="noStrike">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100" u="none" cap="none" strike="noStrike"/>
                        <a:t>Inputs</a:t>
                      </a:r>
                      <a:endParaRPr b="1" sz="11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u="none" cap="none" strike="noStrike"/>
                        <a:t>Outputs</a:t>
                      </a:r>
                      <a:endParaRPr b="1" sz="1100" u="none" cap="none" strike="noStrike">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u="none" cap="none" strike="noStrike"/>
                        <a:t>Rationale</a:t>
                      </a:r>
                      <a:endParaRPr b="1" sz="1100" u="none" cap="none" strike="noStrike">
                        <a:solidFill>
                          <a:srgbClr val="1D4D81"/>
                        </a:solidFill>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Empty list</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 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Empty list always returns false</a:t>
                      </a:r>
                      <a:endParaRPr sz="11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Trivial list, not found</a:t>
                      </a:r>
                      <a:endParaRPr sz="110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1</a:t>
                      </a:r>
                      <a:endParaRPr sz="11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Number not in the trivial list</a:t>
                      </a:r>
                      <a:endParaRPr sz="1100" u="none" cap="none" strike="noStrike">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Trivial list, found</a:t>
                      </a:r>
                      <a:endParaRPr sz="1100" u="none" cap="none" strike="noStrike">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Number in the trivial list</a:t>
                      </a:r>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Even number, too big</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Not in the range</a:t>
                      </a:r>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Even number, in between</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Between the numbers</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Even number, too small</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Not in the range</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Even number, first element</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Beginning of the list</a:t>
                      </a:r>
                      <a:endParaRPr sz="1100" u="none" cap="none" strike="noStrike">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Even number, second element</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2</a:t>
                      </a:r>
                      <a:endParaRPr sz="11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End of the list</a:t>
                      </a:r>
                      <a:endParaRPr sz="11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too big</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6</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Not in the range</a:t>
                      </a:r>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in between</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3</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Between the numbers</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too small</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Not in the range</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first element</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Beginning of the list</a:t>
                      </a:r>
                      <a:endParaRPr sz="1100" u="none" cap="none" strike="noStrike">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second element</a:t>
                      </a:r>
                      <a:endParaRPr sz="1100" u="none" cap="none" strike="noStrike">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2</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Middle of the list</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Odd number last element</a:t>
                      </a:r>
                      <a:endParaRPr sz="1100" u="none" cap="none" strike="noStrike">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{0, 2, 4}, 4</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True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End of the list</a:t>
                      </a:r>
                      <a:endParaRPr sz="1100" u="none" cap="none" strike="noStrike">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List out of order</a:t>
                      </a:r>
                      <a:endParaRPr sz="1100" u="none" cap="none" strike="noStrike">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{4, 2, 0}, 5</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u="none" cap="none" strike="noStrike">
                          <a:latin typeface="Calibri"/>
                          <a:ea typeface="Calibri"/>
                          <a:cs typeface="Calibri"/>
                          <a:sym typeface="Calibri"/>
                        </a:rPr>
                        <a:t>Error</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u="none" cap="none" strike="noStrike">
                          <a:latin typeface="Calibri"/>
                          <a:ea typeface="Calibri"/>
                          <a:cs typeface="Calibri"/>
                          <a:sym typeface="Calibri"/>
                        </a:rPr>
                        <a:t>List is not sorted, but it should be!</a:t>
                      </a:r>
                      <a:endParaRPr/>
                    </a:p>
                  </a:txBody>
                  <a:tcPr marT="45725" marB="45725" marR="45725" marL="45725">
                    <a:lnT cap="flat" cmpd="sng" w="12700">
                      <a:solidFill>
                        <a:schemeClr val="dk1"/>
                      </a:solidFill>
                      <a:prstDash val="solid"/>
                      <a:round/>
                      <a:headEnd len="sm" w="sm" type="none"/>
                      <a:tailEnd len="sm" w="sm" type="none"/>
                    </a:lnT>
                  </a:tcPr>
                </a:tc>
              </a:tr>
            </a:tbl>
          </a:graphicData>
        </a:graphic>
      </p:graphicFrame>
      <p:pic>
        <p:nvPicPr>
          <p:cNvPr id="462" name="Google Shape;462;p39"/>
          <p:cNvPicPr preferRelativeResize="0"/>
          <p:nvPr/>
        </p:nvPicPr>
        <p:blipFill>
          <a:blip r:embed="rId3">
            <a:alphaModFix/>
          </a:blip>
          <a:stretch>
            <a:fillRect/>
          </a:stretch>
        </p:blipFill>
        <p:spPr>
          <a:xfrm>
            <a:off x="1779725" y="2187400"/>
            <a:ext cx="5340556" cy="352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0"/>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 sort is an algorithm which converts an un-ordered array of values into a sorted array. Each element in the sorted array a</a:t>
            </a:r>
            <a:r>
              <a:rPr baseline="-25000" lang="en-US"/>
              <a:t>i</a:t>
            </a:r>
            <a:r>
              <a:rPr lang="en-US"/>
              <a:t>, we know that a</a:t>
            </a:r>
            <a:r>
              <a:rPr baseline="-25000" lang="en-US"/>
              <a:t>i</a:t>
            </a:r>
            <a:r>
              <a:rPr lang="en-US"/>
              <a:t> ≤ a</a:t>
            </a:r>
            <a:r>
              <a:rPr baseline="-25000" lang="en-US"/>
              <a:t>i+1</a:t>
            </a:r>
            <a:r>
              <a:rPr lang="en-US"/>
              <a:t>. The following algorithm performs the insertion sort.</a:t>
            </a:r>
            <a:endParaRPr/>
          </a:p>
          <a:p>
            <a:pPr indent="0" lvl="0" marL="0" rtl="0" algn="l">
              <a:spcBef>
                <a:spcPts val="1100"/>
              </a:spcBef>
              <a:spcAft>
                <a:spcPts val="0"/>
              </a:spcAft>
              <a:buSzPts val="1100"/>
              <a:buNone/>
            </a:pPr>
            <a:r>
              <a:t/>
            </a:r>
            <a:endParaRPr sz="1100"/>
          </a:p>
          <a:p>
            <a:pPr indent="0" lvl="0" marL="0" rtl="0" algn="l">
              <a:spcBef>
                <a:spcPts val="2000"/>
              </a:spcBef>
              <a:spcAft>
                <a:spcPts val="0"/>
              </a:spcAft>
              <a:buSzPts val="2000"/>
              <a:buNone/>
            </a:pPr>
            <a:r>
              <a:t/>
            </a:r>
            <a:endParaRPr/>
          </a:p>
          <a:p>
            <a:pPr indent="0" lvl="0" marL="0" rtl="0" algn="l">
              <a:spcBef>
                <a:spcPts val="2000"/>
              </a:spcBef>
              <a:spcAft>
                <a:spcPts val="0"/>
              </a:spcAft>
              <a:buSzPts val="2000"/>
              <a:buNone/>
            </a:pPr>
            <a:r>
              <a:t/>
            </a:r>
            <a:endParaRPr/>
          </a:p>
          <a:p>
            <a:pPr indent="0" lvl="0" marL="0" rtl="0" algn="l">
              <a:spcBef>
                <a:spcPts val="2000"/>
              </a:spcBef>
              <a:spcAft>
                <a:spcPts val="0"/>
              </a:spcAft>
              <a:buSzPts val="2000"/>
              <a:buNone/>
            </a:pPr>
            <a:r>
              <a:t/>
            </a:r>
            <a:endParaRPr/>
          </a:p>
          <a:p>
            <a:pPr indent="-342900" lvl="1" marL="342900" rtl="0" algn="l">
              <a:spcBef>
                <a:spcPts val="360"/>
              </a:spcBef>
              <a:spcAft>
                <a:spcPts val="0"/>
              </a:spcAft>
              <a:buSzPts val="1800"/>
              <a:buFont typeface="Calibri"/>
              <a:buAutoNum type="arabicPeriod"/>
            </a:pPr>
            <a:r>
              <a:rPr lang="en-US"/>
              <a:t>Implement this function in the programming language of your choice. </a:t>
            </a:r>
            <a:endParaRPr/>
          </a:p>
          <a:p>
            <a:pPr indent="-342900" lvl="1" marL="342900" rtl="0" algn="l">
              <a:spcBef>
                <a:spcPts val="360"/>
              </a:spcBef>
              <a:spcAft>
                <a:spcPts val="0"/>
              </a:spcAft>
              <a:buSzPts val="1800"/>
              <a:buFont typeface="Calibri"/>
              <a:buAutoNum type="arabicPeriod"/>
            </a:pPr>
            <a:r>
              <a:rPr lang="en-US"/>
              <a:t>Create a list of test cases for this function. Use what you created from Challenge 14.1 if you previously completed that problem.</a:t>
            </a:r>
            <a:endParaRPr/>
          </a:p>
          <a:p>
            <a:pPr indent="-342900" lvl="1" marL="342900" rtl="0" algn="l">
              <a:spcBef>
                <a:spcPts val="360"/>
              </a:spcBef>
              <a:spcAft>
                <a:spcPts val="0"/>
              </a:spcAft>
              <a:buSzPts val="1800"/>
              <a:buFont typeface="Calibri"/>
              <a:buAutoNum type="arabicPeriod"/>
            </a:pPr>
            <a:r>
              <a:rPr lang="en-US"/>
              <a:t>Create a </a:t>
            </a:r>
            <a:r>
              <a:rPr b="1" lang="en-US"/>
              <a:t>manual</a:t>
            </a:r>
            <a:r>
              <a:rPr lang="en-US"/>
              <a:t> driver function to facilitate testing this function. Test this function with your test cases.</a:t>
            </a:r>
            <a:endParaRPr/>
          </a:p>
          <a:p>
            <a:pPr indent="-342900" lvl="1" marL="342900" rtl="0" algn="l">
              <a:spcBef>
                <a:spcPts val="360"/>
              </a:spcBef>
              <a:spcAft>
                <a:spcPts val="0"/>
              </a:spcAft>
              <a:buSzPts val="1800"/>
              <a:buFont typeface="Calibri"/>
              <a:buAutoNum type="arabicPeriod"/>
            </a:pPr>
            <a:r>
              <a:rPr lang="en-US"/>
              <a:t>Create an </a:t>
            </a:r>
            <a:r>
              <a:rPr b="1" lang="en-US"/>
              <a:t>automated</a:t>
            </a:r>
            <a:r>
              <a:rPr lang="en-US"/>
              <a:t> driver function to run through your test cases.</a:t>
            </a:r>
            <a:endParaRPr/>
          </a:p>
        </p:txBody>
      </p:sp>
      <p:sp>
        <p:nvSpPr>
          <p:cNvPr id="468" name="Google Shape;468;p4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69" name="Google Shape;469;p4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15.1: Insertion Sort</a:t>
            </a:r>
            <a:endParaRPr/>
          </a:p>
        </p:txBody>
      </p:sp>
      <p:sp>
        <p:nvSpPr>
          <p:cNvPr id="470" name="Google Shape;470;p4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71" name="Google Shape;471;p40"/>
          <p:cNvPicPr preferRelativeResize="0"/>
          <p:nvPr/>
        </p:nvPicPr>
        <p:blipFill>
          <a:blip r:embed="rId3">
            <a:alphaModFix/>
          </a:blip>
          <a:stretch>
            <a:fillRect/>
          </a:stretch>
        </p:blipFill>
        <p:spPr>
          <a:xfrm>
            <a:off x="1667950" y="2128425"/>
            <a:ext cx="5198500" cy="2049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1"/>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The Fibonacci value for a given number can be computed by adding the previous two values in the sequence:</a:t>
            </a:r>
            <a:endParaRPr/>
          </a:p>
          <a:p>
            <a:pPr indent="0" lvl="0" marL="0" rtl="0" algn="l">
              <a:spcBef>
                <a:spcPts val="2000"/>
              </a:spcBef>
              <a:spcAft>
                <a:spcPts val="0"/>
              </a:spcAft>
              <a:buSzPts val="2000"/>
              <a:buNone/>
            </a:pPr>
            <a:r>
              <a:t/>
            </a:r>
            <a:endParaRPr/>
          </a:p>
          <a:p>
            <a:pPr indent="0" lvl="0" marL="0" rtl="0" algn="l">
              <a:spcBef>
                <a:spcPts val="2000"/>
              </a:spcBef>
              <a:spcAft>
                <a:spcPts val="0"/>
              </a:spcAft>
              <a:buSzPts val="2000"/>
              <a:buNone/>
            </a:pPr>
            <a:r>
              <a:t/>
            </a:r>
            <a:endParaRPr/>
          </a:p>
          <a:p>
            <a:pPr indent="0" lvl="0" marL="0" rtl="0" algn="l">
              <a:spcBef>
                <a:spcPts val="2000"/>
              </a:spcBef>
              <a:spcAft>
                <a:spcPts val="0"/>
              </a:spcAft>
              <a:buSzPts val="2000"/>
              <a:buNone/>
            </a:pPr>
            <a:r>
              <a:t/>
            </a:r>
            <a:endParaRPr/>
          </a:p>
          <a:p>
            <a:pPr indent="-342900" lvl="1" marL="342900" rtl="0" algn="l">
              <a:spcBef>
                <a:spcPts val="360"/>
              </a:spcBef>
              <a:spcAft>
                <a:spcPts val="0"/>
              </a:spcAft>
              <a:buSzPts val="1800"/>
              <a:buFont typeface="Calibri"/>
              <a:buAutoNum type="arabicPeriod"/>
            </a:pPr>
            <a:r>
              <a:rPr lang="en-US"/>
              <a:t>Implement this function in the programming language of your choice. </a:t>
            </a:r>
            <a:endParaRPr/>
          </a:p>
          <a:p>
            <a:pPr indent="-342900" lvl="1" marL="342900" rtl="0" algn="l">
              <a:spcBef>
                <a:spcPts val="360"/>
              </a:spcBef>
              <a:spcAft>
                <a:spcPts val="0"/>
              </a:spcAft>
              <a:buSzPts val="1800"/>
              <a:buFont typeface="Calibri"/>
              <a:buAutoNum type="arabicPeriod"/>
            </a:pPr>
            <a:r>
              <a:rPr lang="en-US"/>
              <a:t>Create a list of test cases for this function. Use what you created from Challenge 14.2 if you previously completed that problem.</a:t>
            </a:r>
            <a:endParaRPr/>
          </a:p>
          <a:p>
            <a:pPr indent="-342900" lvl="1" marL="342900" rtl="0" algn="l">
              <a:spcBef>
                <a:spcPts val="360"/>
              </a:spcBef>
              <a:spcAft>
                <a:spcPts val="0"/>
              </a:spcAft>
              <a:buSzPts val="1800"/>
              <a:buFont typeface="Calibri"/>
              <a:buAutoNum type="arabicPeriod"/>
            </a:pPr>
            <a:r>
              <a:rPr lang="en-US"/>
              <a:t>Create a </a:t>
            </a:r>
            <a:r>
              <a:rPr b="1" lang="en-US"/>
              <a:t>manual</a:t>
            </a:r>
            <a:r>
              <a:rPr lang="en-US"/>
              <a:t> driver function to facilitate testing this function. Test this function with your test cases.</a:t>
            </a:r>
            <a:endParaRPr/>
          </a:p>
          <a:p>
            <a:pPr indent="-342900" lvl="1" marL="342900" rtl="0" algn="l">
              <a:spcBef>
                <a:spcPts val="360"/>
              </a:spcBef>
              <a:spcAft>
                <a:spcPts val="0"/>
              </a:spcAft>
              <a:buSzPts val="1800"/>
              <a:buFont typeface="Calibri"/>
              <a:buAutoNum type="arabicPeriod"/>
            </a:pPr>
            <a:r>
              <a:rPr lang="en-US"/>
              <a:t>Create an </a:t>
            </a:r>
            <a:r>
              <a:rPr b="1" lang="en-US"/>
              <a:t>automated</a:t>
            </a:r>
            <a:r>
              <a:rPr lang="en-US"/>
              <a:t> driver function to run through your test cases.</a:t>
            </a:r>
            <a:endParaRPr/>
          </a:p>
        </p:txBody>
      </p:sp>
      <p:sp>
        <p:nvSpPr>
          <p:cNvPr id="477" name="Google Shape;477;p4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78" name="Google Shape;478;p4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15.2: Fibonacci</a:t>
            </a:r>
            <a:endParaRPr/>
          </a:p>
        </p:txBody>
      </p:sp>
      <p:sp>
        <p:nvSpPr>
          <p:cNvPr id="479" name="Google Shape;479;p4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80" name="Google Shape;480;p41"/>
          <p:cNvPicPr preferRelativeResize="0"/>
          <p:nvPr/>
        </p:nvPicPr>
        <p:blipFill>
          <a:blip r:embed="rId3">
            <a:alphaModFix/>
          </a:blip>
          <a:stretch>
            <a:fillRect/>
          </a:stretch>
        </p:blipFill>
        <p:spPr>
          <a:xfrm>
            <a:off x="1591663" y="1910500"/>
            <a:ext cx="5351075" cy="1387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2"/>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Consider the game of Sudoku:</a:t>
            </a:r>
            <a:endParaRPr/>
          </a:p>
          <a:p>
            <a:pPr indent="-285750" lvl="1" marL="742950" rtl="0" algn="l">
              <a:spcBef>
                <a:spcPts val="360"/>
              </a:spcBef>
              <a:spcAft>
                <a:spcPts val="0"/>
              </a:spcAft>
              <a:buSzPts val="1800"/>
              <a:buChar char="•"/>
            </a:pPr>
            <a:r>
              <a:rPr lang="en-US"/>
              <a:t>Sudoku is a numbers game played on a 9x9 grid. The object of the game is to fill in the 9x9 grid while honoring certain constraints: 1) There is no more than one instance of a given number on a given row, 2) There is no more than one instance of a given number on a given column, and 3) There is no more than one instance of a given number on an inside square (the 3x3 squares embedded in the 9x9 grid)</a:t>
            </a:r>
            <a:endParaRPr/>
          </a:p>
          <a:p>
            <a:pPr indent="0" lvl="0" marL="0" rtl="0" algn="l">
              <a:spcBef>
                <a:spcPts val="2000"/>
              </a:spcBef>
              <a:spcAft>
                <a:spcPts val="0"/>
              </a:spcAft>
              <a:buSzPts val="2000"/>
              <a:buNone/>
            </a:pPr>
            <a:r>
              <a:rPr lang="en-US"/>
              <a:t>We are particularly interested in the function which determines whether a given value is legal in a given square in the grid</a:t>
            </a:r>
            <a:endParaRPr/>
          </a:p>
          <a:p>
            <a:pPr indent="0" lvl="0" marL="0" rtl="0" algn="l">
              <a:spcBef>
                <a:spcPts val="2000"/>
              </a:spcBef>
              <a:spcAft>
                <a:spcPts val="0"/>
              </a:spcAft>
              <a:buSzPts val="2000"/>
              <a:buNone/>
            </a:pPr>
            <a:r>
              <a:t/>
            </a:r>
            <a:endParaRPr/>
          </a:p>
          <a:p>
            <a:pPr indent="-342900" lvl="1" marL="342900" rtl="0" algn="l">
              <a:spcBef>
                <a:spcPts val="360"/>
              </a:spcBef>
              <a:spcAft>
                <a:spcPts val="0"/>
              </a:spcAft>
              <a:buSzPts val="1800"/>
              <a:buFont typeface="Calibri"/>
              <a:buAutoNum type="arabicPeriod"/>
            </a:pPr>
            <a:r>
              <a:rPr lang="en-US"/>
              <a:t>Implement this function in the programming language of your choice. </a:t>
            </a:r>
            <a:endParaRPr/>
          </a:p>
          <a:p>
            <a:pPr indent="-342900" lvl="1" marL="342900" rtl="0" algn="l">
              <a:spcBef>
                <a:spcPts val="360"/>
              </a:spcBef>
              <a:spcAft>
                <a:spcPts val="0"/>
              </a:spcAft>
              <a:buSzPts val="1800"/>
              <a:buFont typeface="Calibri"/>
              <a:buAutoNum type="arabicPeriod"/>
            </a:pPr>
            <a:r>
              <a:rPr lang="en-US"/>
              <a:t>Create a list of test cases for this function. Use what you created from Challenge 14.3 if you previously completed that problem.</a:t>
            </a:r>
            <a:endParaRPr/>
          </a:p>
          <a:p>
            <a:pPr indent="-342900" lvl="1" marL="342900" rtl="0" algn="l">
              <a:spcBef>
                <a:spcPts val="360"/>
              </a:spcBef>
              <a:spcAft>
                <a:spcPts val="0"/>
              </a:spcAft>
              <a:buSzPts val="1800"/>
              <a:buFont typeface="Calibri"/>
              <a:buAutoNum type="arabicPeriod"/>
            </a:pPr>
            <a:r>
              <a:rPr lang="en-US"/>
              <a:t>Create a </a:t>
            </a:r>
            <a:r>
              <a:rPr b="1" lang="en-US"/>
              <a:t>manual</a:t>
            </a:r>
            <a:r>
              <a:rPr lang="en-US"/>
              <a:t> driver function to facilitate testing this function. Test this function with your test cases.</a:t>
            </a:r>
            <a:endParaRPr/>
          </a:p>
          <a:p>
            <a:pPr indent="-342900" lvl="1" marL="342900" rtl="0" algn="l">
              <a:spcBef>
                <a:spcPts val="360"/>
              </a:spcBef>
              <a:spcAft>
                <a:spcPts val="0"/>
              </a:spcAft>
              <a:buSzPts val="1800"/>
              <a:buFont typeface="Calibri"/>
              <a:buAutoNum type="arabicPeriod"/>
            </a:pPr>
            <a:r>
              <a:rPr lang="en-US"/>
              <a:t>Create an </a:t>
            </a:r>
            <a:r>
              <a:rPr b="1" lang="en-US"/>
              <a:t>automated</a:t>
            </a:r>
            <a:r>
              <a:rPr lang="en-US"/>
              <a:t> driver function to run through your test cases.</a:t>
            </a:r>
            <a:endParaRPr/>
          </a:p>
          <a:p>
            <a:pPr indent="0" lvl="0" marL="0" rtl="0" algn="l">
              <a:spcBef>
                <a:spcPts val="2000"/>
              </a:spcBef>
              <a:spcAft>
                <a:spcPts val="0"/>
              </a:spcAft>
              <a:buSzPts val="2000"/>
              <a:buNone/>
            </a:pPr>
            <a:r>
              <a:t/>
            </a:r>
            <a:endParaRPr/>
          </a:p>
          <a:p>
            <a:pPr indent="0" lvl="0" marL="0" rtl="0" algn="l">
              <a:spcBef>
                <a:spcPts val="2000"/>
              </a:spcBef>
              <a:spcAft>
                <a:spcPts val="0"/>
              </a:spcAft>
              <a:buSzPts val="2000"/>
              <a:buNone/>
            </a:pPr>
            <a:r>
              <a:t/>
            </a:r>
            <a:endParaRPr/>
          </a:p>
        </p:txBody>
      </p:sp>
      <p:sp>
        <p:nvSpPr>
          <p:cNvPr id="486" name="Google Shape;486;p4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87" name="Google Shape;487;p4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15.3: Sudoku</a:t>
            </a:r>
            <a:endParaRPr/>
          </a:p>
        </p:txBody>
      </p:sp>
      <p:sp>
        <p:nvSpPr>
          <p:cNvPr id="488" name="Google Shape;488;p4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89" name="Google Shape;489;p42"/>
          <p:cNvPicPr preferRelativeResize="0"/>
          <p:nvPr/>
        </p:nvPicPr>
        <p:blipFill>
          <a:blip r:embed="rId3">
            <a:alphaModFix/>
          </a:blip>
          <a:stretch>
            <a:fillRect/>
          </a:stretch>
        </p:blipFill>
        <p:spPr>
          <a:xfrm>
            <a:off x="4874525" y="3654050"/>
            <a:ext cx="1948250" cy="85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The following is needed to turn this in:</a:t>
            </a:r>
            <a:endParaRPr/>
          </a:p>
          <a:p>
            <a:pPr indent="-342900" lvl="0" marL="342900" rtl="0" algn="l">
              <a:spcBef>
                <a:spcPts val="2000"/>
              </a:spcBef>
              <a:spcAft>
                <a:spcPts val="0"/>
              </a:spcAft>
              <a:buSzPts val="2000"/>
              <a:buChar char="•"/>
            </a:pPr>
            <a:r>
              <a:rPr lang="en-US"/>
              <a:t>Structure Chart</a:t>
            </a:r>
            <a:endParaRPr/>
          </a:p>
          <a:p>
            <a:pPr indent="0" lvl="1" marL="457200" rtl="0" algn="l">
              <a:spcBef>
                <a:spcPts val="360"/>
              </a:spcBef>
              <a:spcAft>
                <a:spcPts val="0"/>
              </a:spcAft>
              <a:buSzPts val="1800"/>
              <a:buNone/>
            </a:pPr>
            <a:r>
              <a:rPr lang="en-US"/>
              <a:t>Please create a structure chart for a program which will prompt the user for the list of names or numbers, will sort them using the fancy sort design, and then display the sorted list on the screen.</a:t>
            </a:r>
            <a:endParaRPr/>
          </a:p>
          <a:p>
            <a:pPr indent="-342900" lvl="0" marL="342900" rtl="0" algn="l">
              <a:spcBef>
                <a:spcPts val="2000"/>
              </a:spcBef>
              <a:spcAft>
                <a:spcPts val="0"/>
              </a:spcAft>
              <a:buSzPts val="2000"/>
              <a:buChar char="•"/>
            </a:pPr>
            <a:r>
              <a:rPr lang="en-US"/>
              <a:t>Pseudocode</a:t>
            </a:r>
            <a:endParaRPr/>
          </a:p>
          <a:p>
            <a:pPr indent="0" lvl="1" marL="457200" rtl="0" algn="l">
              <a:spcBef>
                <a:spcPts val="360"/>
              </a:spcBef>
              <a:spcAft>
                <a:spcPts val="0"/>
              </a:spcAft>
              <a:buSzPts val="1800"/>
              <a:buNone/>
            </a:pPr>
            <a:r>
              <a:rPr lang="en-US"/>
              <a:t>Please create the pseudocode for the functions you are using for the fancy sort. Do not create pseudocode for the file reading or list displaying code.</a:t>
            </a:r>
            <a:endParaRPr/>
          </a:p>
          <a:p>
            <a:pPr indent="-215900" lvl="0" marL="342900" rtl="0" algn="l">
              <a:spcBef>
                <a:spcPts val="2000"/>
              </a:spcBef>
              <a:spcAft>
                <a:spcPts val="0"/>
              </a:spcAft>
              <a:buSzPts val="2000"/>
              <a:buNone/>
            </a:pPr>
            <a:r>
              <a:t/>
            </a:r>
            <a:endParaRPr/>
          </a:p>
        </p:txBody>
      </p:sp>
      <p:sp>
        <p:nvSpPr>
          <p:cNvPr id="114" name="Google Shape;114;p1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5" name="Google Shape;115;p1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07: Deliverables</a:t>
            </a:r>
            <a:endParaRPr/>
          </a:p>
        </p:txBody>
      </p:sp>
      <p:sp>
        <p:nvSpPr>
          <p:cNvPr id="116" name="Google Shape;116;p1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Content</a:t>
            </a:r>
            <a:endParaRPr/>
          </a:p>
        </p:txBody>
      </p:sp>
      <p:sp>
        <p:nvSpPr>
          <p:cNvPr id="122" name="Google Shape;122;p12">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Overview of Drivers</a:t>
            </a:r>
            <a:endParaRPr/>
          </a:p>
        </p:txBody>
      </p:sp>
      <p:sp>
        <p:nvSpPr>
          <p:cNvPr id="123" name="Google Shape;123;p12">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Types of Drivers</a:t>
            </a:r>
            <a:endParaRPr/>
          </a:p>
        </p:txBody>
      </p:sp>
      <p:sp>
        <p:nvSpPr>
          <p:cNvPr id="124" name="Google Shape;124;p12">
            <a:hlinkClick action="ppaction://hlinksldjump" r:id="rId5"/>
          </p:cNvPr>
          <p:cNvSpPr/>
          <p:nvPr/>
        </p:nvSpPr>
        <p:spPr>
          <a:xfrm>
            <a:off x="1524000" y="2360043"/>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Type:</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Ad-Hoc</a:t>
            </a:r>
            <a:endParaRPr/>
          </a:p>
        </p:txBody>
      </p:sp>
      <p:sp>
        <p:nvSpPr>
          <p:cNvPr id="125" name="Google Shape;125;p12">
            <a:hlinkClick action="ppaction://hlinksldjump" r:id="rId6"/>
          </p:cNvPr>
          <p:cNvSpPr/>
          <p:nvPr/>
        </p:nvSpPr>
        <p:spPr>
          <a:xfrm>
            <a:off x="3657600" y="2360043"/>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Type:</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Commandeer</a:t>
            </a:r>
            <a:endParaRPr/>
          </a:p>
        </p:txBody>
      </p:sp>
      <p:sp>
        <p:nvSpPr>
          <p:cNvPr id="126" name="Google Shape;126;p12">
            <a:hlinkClick action="ppaction://hlinksldjump" r:id="rId7"/>
          </p:cNvPr>
          <p:cNvSpPr/>
          <p:nvPr/>
        </p:nvSpPr>
        <p:spPr>
          <a:xfrm>
            <a:off x="5791200" y="2361481"/>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Type:</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Driver Function</a:t>
            </a:r>
            <a:endParaRPr/>
          </a:p>
        </p:txBody>
      </p:sp>
      <p:sp>
        <p:nvSpPr>
          <p:cNvPr id="127" name="Google Shape;127;p12">
            <a:hlinkClick action="ppaction://hlinksldjump" r:id="rId8"/>
          </p:cNvPr>
          <p:cNvSpPr/>
          <p:nvPr/>
        </p:nvSpPr>
        <p:spPr>
          <a:xfrm>
            <a:off x="1524000" y="3579962"/>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Type:</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Automation</a:t>
            </a:r>
            <a:endParaRPr/>
          </a:p>
        </p:txBody>
      </p:sp>
      <p:sp>
        <p:nvSpPr>
          <p:cNvPr id="128" name="Google Shape;128;p12">
            <a:hlinkClick action="ppaction://hlinksldjump" r:id="rId9"/>
          </p:cNvPr>
          <p:cNvSpPr/>
          <p:nvPr/>
        </p:nvSpPr>
        <p:spPr>
          <a:xfrm>
            <a:off x="3657600" y="3579962"/>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Type: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Test Runner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idx="1" type="body"/>
          </p:nvPr>
        </p:nvSpPr>
        <p:spPr>
          <a:xfrm>
            <a:off x="304800" y="1143000"/>
            <a:ext cx="85344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 driver is a simple function or program designed to test another function or program by generating input parameters and validating output parameters. This makes it possible to easily run through a large number of test cases</a:t>
            </a:r>
            <a:endParaRPr/>
          </a:p>
        </p:txBody>
      </p:sp>
      <p:sp>
        <p:nvSpPr>
          <p:cNvPr id="134" name="Google Shape;134;p1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Overview of Drivers</a:t>
            </a:r>
            <a:endParaRPr/>
          </a:p>
        </p:txBody>
      </p:sp>
      <p:sp>
        <p:nvSpPr>
          <p:cNvPr id="135" name="Google Shape;135;p1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36" name="Google Shape;136;p1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37" name="Google Shape;137;p13"/>
          <p:cNvPicPr preferRelativeResize="0"/>
          <p:nvPr/>
        </p:nvPicPr>
        <p:blipFill>
          <a:blip r:embed="rId3">
            <a:alphaModFix/>
          </a:blip>
          <a:stretch>
            <a:fillRect/>
          </a:stretch>
        </p:blipFill>
        <p:spPr>
          <a:xfrm>
            <a:off x="588300" y="2184275"/>
            <a:ext cx="5020151" cy="2844750"/>
          </a:xfrm>
          <a:prstGeom prst="rect">
            <a:avLst/>
          </a:prstGeom>
          <a:noFill/>
          <a:ln>
            <a:noFill/>
          </a:ln>
        </p:spPr>
      </p:pic>
      <p:pic>
        <p:nvPicPr>
          <p:cNvPr id="138" name="Google Shape;138;p13"/>
          <p:cNvPicPr preferRelativeResize="0"/>
          <p:nvPr/>
        </p:nvPicPr>
        <p:blipFill>
          <a:blip r:embed="rId4">
            <a:alphaModFix/>
          </a:blip>
          <a:stretch>
            <a:fillRect/>
          </a:stretch>
        </p:blipFill>
        <p:spPr>
          <a:xfrm>
            <a:off x="2673475" y="4838000"/>
            <a:ext cx="5652025" cy="155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There are five types of drivers, presented in increasing order of sophistication:</a:t>
            </a:r>
            <a:endParaRPr/>
          </a:p>
        </p:txBody>
      </p:sp>
      <p:sp>
        <p:nvSpPr>
          <p:cNvPr id="144" name="Google Shape;144;p1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Types of Drivers</a:t>
            </a:r>
            <a:endParaRPr/>
          </a:p>
        </p:txBody>
      </p:sp>
      <p:sp>
        <p:nvSpPr>
          <p:cNvPr id="145" name="Google Shape;145;p1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46" name="Google Shape;146;p1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47" name="Google Shape;147;p14">
            <a:hlinkClick action="ppaction://hlinksldjump" r:id="rId3"/>
          </p:cNvPr>
          <p:cNvSpPr/>
          <p:nvPr/>
        </p:nvSpPr>
        <p:spPr>
          <a:xfrm>
            <a:off x="634603" y="1677590"/>
            <a:ext cx="1321593" cy="792956"/>
          </a:xfrm>
          <a:custGeom>
            <a:rect b="b" l="l" r="r" t="t"/>
            <a:pathLst>
              <a:path extrusionOk="0" h="792956" w="1321593">
                <a:moveTo>
                  <a:pt x="0" y="0"/>
                </a:moveTo>
                <a:lnTo>
                  <a:pt x="1321593" y="0"/>
                </a:lnTo>
                <a:lnTo>
                  <a:pt x="1321593" y="792956"/>
                </a:lnTo>
                <a:lnTo>
                  <a:pt x="0" y="792956"/>
                </a:lnTo>
                <a:lnTo>
                  <a:pt x="0" y="0"/>
                </a:lnTo>
                <a:close/>
              </a:path>
            </a:pathLst>
          </a:custGeom>
          <a:solidFill>
            <a:srgbClr val="74A8DF"/>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Ad- Hoc</a:t>
            </a:r>
            <a:endParaRPr/>
          </a:p>
        </p:txBody>
      </p:sp>
      <p:sp>
        <p:nvSpPr>
          <p:cNvPr id="148" name="Google Shape;148;p14">
            <a:hlinkClick action="ppaction://hlinksldjump" r:id="rId4"/>
          </p:cNvPr>
          <p:cNvSpPr/>
          <p:nvPr/>
        </p:nvSpPr>
        <p:spPr>
          <a:xfrm>
            <a:off x="634603" y="2602706"/>
            <a:ext cx="1321593" cy="792956"/>
          </a:xfrm>
          <a:custGeom>
            <a:rect b="b" l="l" r="r" t="t"/>
            <a:pathLst>
              <a:path extrusionOk="0" h="792956" w="1321593">
                <a:moveTo>
                  <a:pt x="0" y="0"/>
                </a:moveTo>
                <a:lnTo>
                  <a:pt x="1321593" y="0"/>
                </a:lnTo>
                <a:lnTo>
                  <a:pt x="1321593" y="792956"/>
                </a:lnTo>
                <a:lnTo>
                  <a:pt x="0" y="792956"/>
                </a:lnTo>
                <a:lnTo>
                  <a:pt x="0" y="0"/>
                </a:lnTo>
                <a:close/>
              </a:path>
            </a:pathLst>
          </a:custGeom>
          <a:solidFill>
            <a:srgbClr val="4F8FD7"/>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500">
                <a:solidFill>
                  <a:schemeClr val="lt1"/>
                </a:solidFill>
                <a:latin typeface="Arial"/>
                <a:ea typeface="Arial"/>
                <a:cs typeface="Arial"/>
                <a:sym typeface="Arial"/>
              </a:rPr>
              <a:t>Commandeer</a:t>
            </a:r>
            <a:endParaRPr sz="1500"/>
          </a:p>
        </p:txBody>
      </p:sp>
      <p:sp>
        <p:nvSpPr>
          <p:cNvPr id="149" name="Google Shape;149;p14">
            <a:hlinkClick action="ppaction://hlinksldjump" r:id="rId5"/>
          </p:cNvPr>
          <p:cNvSpPr/>
          <p:nvPr/>
        </p:nvSpPr>
        <p:spPr>
          <a:xfrm>
            <a:off x="634603" y="3527821"/>
            <a:ext cx="1321593" cy="792956"/>
          </a:xfrm>
          <a:custGeom>
            <a:rect b="b" l="l" r="r" t="t"/>
            <a:pathLst>
              <a:path extrusionOk="0" h="792956" w="1321593">
                <a:moveTo>
                  <a:pt x="0" y="0"/>
                </a:moveTo>
                <a:lnTo>
                  <a:pt x="1321593" y="0"/>
                </a:lnTo>
                <a:lnTo>
                  <a:pt x="1321593" y="792956"/>
                </a:lnTo>
                <a:lnTo>
                  <a:pt x="0" y="792956"/>
                </a:lnTo>
                <a:lnTo>
                  <a:pt x="0" y="0"/>
                </a:lnTo>
                <a:close/>
              </a:path>
            </a:pathLst>
          </a:custGeom>
          <a:solidFill>
            <a:srgbClr val="2D79CD"/>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Driver Function</a:t>
            </a:r>
            <a:endParaRPr/>
          </a:p>
        </p:txBody>
      </p:sp>
      <p:sp>
        <p:nvSpPr>
          <p:cNvPr id="150" name="Google Shape;150;p14">
            <a:hlinkClick action="ppaction://hlinksldjump" r:id="rId6"/>
          </p:cNvPr>
          <p:cNvSpPr/>
          <p:nvPr/>
        </p:nvSpPr>
        <p:spPr>
          <a:xfrm>
            <a:off x="634603" y="4452937"/>
            <a:ext cx="1321593" cy="792956"/>
          </a:xfrm>
          <a:custGeom>
            <a:rect b="b" l="l" r="r" t="t"/>
            <a:pathLst>
              <a:path extrusionOk="0" h="792956" w="1321593">
                <a:moveTo>
                  <a:pt x="0" y="0"/>
                </a:moveTo>
                <a:lnTo>
                  <a:pt x="1321593" y="0"/>
                </a:lnTo>
                <a:lnTo>
                  <a:pt x="1321593" y="792956"/>
                </a:lnTo>
                <a:lnTo>
                  <a:pt x="0" y="792956"/>
                </a:lnTo>
                <a:lnTo>
                  <a:pt x="0" y="0"/>
                </a:lnTo>
                <a:close/>
              </a:path>
            </a:pathLst>
          </a:custGeom>
          <a:solidFill>
            <a:srgbClr val="2563A8"/>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Automation</a:t>
            </a:r>
            <a:endParaRPr/>
          </a:p>
        </p:txBody>
      </p:sp>
      <p:sp>
        <p:nvSpPr>
          <p:cNvPr id="151" name="Google Shape;151;p14">
            <a:hlinkClick action="ppaction://hlinksldjump" r:id="rId7"/>
          </p:cNvPr>
          <p:cNvSpPr/>
          <p:nvPr/>
        </p:nvSpPr>
        <p:spPr>
          <a:xfrm>
            <a:off x="634603" y="5378053"/>
            <a:ext cx="1321593" cy="792956"/>
          </a:xfrm>
          <a:custGeom>
            <a:rect b="b" l="l" r="r" t="t"/>
            <a:pathLst>
              <a:path extrusionOk="0" h="792956" w="1321593">
                <a:moveTo>
                  <a:pt x="0" y="0"/>
                </a:moveTo>
                <a:lnTo>
                  <a:pt x="1321593" y="0"/>
                </a:lnTo>
                <a:lnTo>
                  <a:pt x="1321593" y="792956"/>
                </a:lnTo>
                <a:lnTo>
                  <a:pt x="0" y="792956"/>
                </a:lnTo>
                <a:lnTo>
                  <a:pt x="0" y="0"/>
                </a:lnTo>
                <a:close/>
              </a:path>
            </a:pathLst>
          </a:custGeom>
          <a:solidFill>
            <a:srgbClr val="1D4E84"/>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Test Runner</a:t>
            </a:r>
            <a:endParaRPr/>
          </a:p>
        </p:txBody>
      </p:sp>
      <p:sp>
        <p:nvSpPr>
          <p:cNvPr id="152" name="Google Shape;152;p14"/>
          <p:cNvSpPr txBox="1"/>
          <p:nvPr/>
        </p:nvSpPr>
        <p:spPr>
          <a:xfrm>
            <a:off x="2057400" y="1752887"/>
            <a:ext cx="6858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Ad hoc drivers are a few lines of code added to a program to prompt the user for the parameters, call the function, and display the output</a:t>
            </a:r>
            <a:endParaRPr/>
          </a:p>
        </p:txBody>
      </p:sp>
      <p:sp>
        <p:nvSpPr>
          <p:cNvPr id="153" name="Google Shape;153;p14"/>
          <p:cNvSpPr txBox="1"/>
          <p:nvPr/>
        </p:nvSpPr>
        <p:spPr>
          <a:xfrm>
            <a:off x="2057400" y="2664623"/>
            <a:ext cx="6172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commandeer driver is code putting in main to manually execute test cases</a:t>
            </a:r>
            <a:endParaRPr/>
          </a:p>
        </p:txBody>
      </p:sp>
      <p:sp>
        <p:nvSpPr>
          <p:cNvPr id="154" name="Google Shape;154;p14"/>
          <p:cNvSpPr txBox="1"/>
          <p:nvPr/>
        </p:nvSpPr>
        <p:spPr>
          <a:xfrm>
            <a:off x="2057400" y="3576359"/>
            <a:ext cx="6172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driver function is a manual driver placed in a function making it easy to re-test a given function</a:t>
            </a:r>
            <a:endParaRPr/>
          </a:p>
        </p:txBody>
      </p:sp>
      <p:sp>
        <p:nvSpPr>
          <p:cNvPr id="155" name="Google Shape;155;p14"/>
          <p:cNvSpPr txBox="1"/>
          <p:nvPr/>
        </p:nvSpPr>
        <p:spPr>
          <a:xfrm>
            <a:off x="2057400" y="4488095"/>
            <a:ext cx="6172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Automation is a function used to automatically execute test cases</a:t>
            </a:r>
            <a:endParaRPr/>
          </a:p>
        </p:txBody>
      </p:sp>
      <p:sp>
        <p:nvSpPr>
          <p:cNvPr id="156" name="Google Shape;156;p14"/>
          <p:cNvSpPr txBox="1"/>
          <p:nvPr/>
        </p:nvSpPr>
        <p:spPr>
          <a:xfrm>
            <a:off x="2057400" y="5399830"/>
            <a:ext cx="6172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Test runners are functions used to execute all or part of the automation in a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idx="1" type="body"/>
          </p:nvPr>
        </p:nvSpPr>
        <p:spPr>
          <a:xfrm>
            <a:off x="304800" y="1143000"/>
            <a:ext cx="7467600" cy="7727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solidFill>
                  <a:schemeClr val="dk1"/>
                </a:solidFill>
              </a:rPr>
              <a:t>Ad hoc drivers are a few lines of code added to a program to prompt the user for the parameters, call the function, and display the output</a:t>
            </a:r>
            <a:endParaRPr/>
          </a:p>
          <a:p>
            <a:pPr indent="0" lvl="0" marL="0" rtl="0" algn="l">
              <a:spcBef>
                <a:spcPts val="2000"/>
              </a:spcBef>
              <a:spcAft>
                <a:spcPts val="0"/>
              </a:spcAft>
              <a:buSzPts val="2000"/>
              <a:buNone/>
            </a:pPr>
            <a:r>
              <a:t/>
            </a:r>
            <a:endParaRPr/>
          </a:p>
        </p:txBody>
      </p:sp>
      <p:sp>
        <p:nvSpPr>
          <p:cNvPr id="162" name="Google Shape;162;p1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63" name="Google Shape;163;p15"/>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Type: Ad Hoc</a:t>
            </a:r>
            <a:endParaRPr/>
          </a:p>
        </p:txBody>
      </p:sp>
      <p:sp>
        <p:nvSpPr>
          <p:cNvPr id="164" name="Google Shape;164;p1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65" name="Google Shape;165;p15">
            <a:hlinkClick action="ppaction://hlinksldjump" r:id="rId3"/>
          </p:cNvPr>
          <p:cNvSpPr/>
          <p:nvPr/>
        </p:nvSpPr>
        <p:spPr>
          <a:xfrm>
            <a:off x="8001000" y="990600"/>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74A8DF"/>
          </a:solidFill>
          <a:ln cap="flat" cmpd="sng" w="42500">
            <a:solidFill>
              <a:schemeClr val="accent6"/>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Ad Hoc</a:t>
            </a:r>
            <a:endParaRPr/>
          </a:p>
        </p:txBody>
      </p:sp>
      <p:sp>
        <p:nvSpPr>
          <p:cNvPr id="166" name="Google Shape;166;p15">
            <a:hlinkClick action="ppaction://hlinksldjump" r:id="rId4"/>
          </p:cNvPr>
          <p:cNvSpPr/>
          <p:nvPr/>
        </p:nvSpPr>
        <p:spPr>
          <a:xfrm>
            <a:off x="8001000" y="1915716"/>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4F8FD7"/>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100">
                <a:solidFill>
                  <a:schemeClr val="lt1"/>
                </a:solidFill>
                <a:latin typeface="Arial"/>
                <a:ea typeface="Arial"/>
                <a:cs typeface="Arial"/>
                <a:sym typeface="Arial"/>
              </a:rPr>
              <a:t>Commandeer</a:t>
            </a:r>
            <a:endParaRPr sz="1100"/>
          </a:p>
        </p:txBody>
      </p:sp>
      <p:sp>
        <p:nvSpPr>
          <p:cNvPr id="167" name="Google Shape;167;p15">
            <a:hlinkClick action="ppaction://hlinksldjump" r:id="rId5"/>
          </p:cNvPr>
          <p:cNvSpPr/>
          <p:nvPr/>
        </p:nvSpPr>
        <p:spPr>
          <a:xfrm>
            <a:off x="8001000" y="2840831"/>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2D79CD"/>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Driver Function</a:t>
            </a:r>
            <a:endParaRPr/>
          </a:p>
        </p:txBody>
      </p:sp>
      <p:sp>
        <p:nvSpPr>
          <p:cNvPr id="168" name="Google Shape;168;p15">
            <a:hlinkClick action="ppaction://hlinksldjump" r:id="rId6"/>
          </p:cNvPr>
          <p:cNvSpPr/>
          <p:nvPr/>
        </p:nvSpPr>
        <p:spPr>
          <a:xfrm>
            <a:off x="8001000" y="3765947"/>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2563A8"/>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Automation</a:t>
            </a:r>
            <a:endParaRPr/>
          </a:p>
        </p:txBody>
      </p:sp>
      <p:sp>
        <p:nvSpPr>
          <p:cNvPr id="169" name="Google Shape;169;p15">
            <a:hlinkClick action="ppaction://hlinksldjump" r:id="rId7"/>
          </p:cNvPr>
          <p:cNvSpPr/>
          <p:nvPr/>
        </p:nvSpPr>
        <p:spPr>
          <a:xfrm>
            <a:off x="8001000" y="4691063"/>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1D4E84"/>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Test Runner</a:t>
            </a:r>
            <a:endParaRPr/>
          </a:p>
        </p:txBody>
      </p:sp>
      <p:pic>
        <p:nvPicPr>
          <p:cNvPr id="170" name="Google Shape;170;p15"/>
          <p:cNvPicPr preferRelativeResize="0"/>
          <p:nvPr/>
        </p:nvPicPr>
        <p:blipFill>
          <a:blip r:embed="rId8">
            <a:alphaModFix/>
          </a:blip>
          <a:stretch>
            <a:fillRect/>
          </a:stretch>
        </p:blipFill>
        <p:spPr>
          <a:xfrm>
            <a:off x="1111375" y="1915727"/>
            <a:ext cx="6128336" cy="1562125"/>
          </a:xfrm>
          <a:prstGeom prst="rect">
            <a:avLst/>
          </a:prstGeom>
          <a:noFill/>
          <a:ln>
            <a:noFill/>
          </a:ln>
        </p:spPr>
      </p:pic>
      <p:pic>
        <p:nvPicPr>
          <p:cNvPr id="171" name="Google Shape;171;p15"/>
          <p:cNvPicPr preferRelativeResize="0"/>
          <p:nvPr/>
        </p:nvPicPr>
        <p:blipFill>
          <a:blip r:embed="rId9">
            <a:alphaModFix/>
          </a:blip>
          <a:stretch>
            <a:fillRect/>
          </a:stretch>
        </p:blipFill>
        <p:spPr>
          <a:xfrm>
            <a:off x="1138700" y="3659300"/>
            <a:ext cx="6101000" cy="234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idx="1" type="body"/>
          </p:nvPr>
        </p:nvSpPr>
        <p:spPr>
          <a:xfrm>
            <a:off x="304800" y="1143000"/>
            <a:ext cx="7467600" cy="7727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solidFill>
                  <a:schemeClr val="dk1"/>
                </a:solidFill>
              </a:rPr>
              <a:t>A commandeer driver is code putting in main to manually execute test cases</a:t>
            </a:r>
            <a:endParaRPr/>
          </a:p>
        </p:txBody>
      </p:sp>
      <p:sp>
        <p:nvSpPr>
          <p:cNvPr id="177" name="Google Shape;177;p1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78" name="Google Shape;178;p16"/>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Type: Commandeer</a:t>
            </a:r>
            <a:endParaRPr/>
          </a:p>
        </p:txBody>
      </p:sp>
      <p:sp>
        <p:nvSpPr>
          <p:cNvPr id="179" name="Google Shape;179;p1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80" name="Google Shape;180;p16">
            <a:hlinkClick action="ppaction://hlinksldjump" r:id="rId3"/>
          </p:cNvPr>
          <p:cNvSpPr/>
          <p:nvPr/>
        </p:nvSpPr>
        <p:spPr>
          <a:xfrm>
            <a:off x="8001000" y="990600"/>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74A8DF"/>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Ad Hoc</a:t>
            </a:r>
            <a:endParaRPr/>
          </a:p>
        </p:txBody>
      </p:sp>
      <p:sp>
        <p:nvSpPr>
          <p:cNvPr id="181" name="Google Shape;181;p16">
            <a:hlinkClick action="ppaction://hlinksldjump" r:id="rId4"/>
          </p:cNvPr>
          <p:cNvSpPr/>
          <p:nvPr/>
        </p:nvSpPr>
        <p:spPr>
          <a:xfrm>
            <a:off x="8001000" y="1915716"/>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4F8FD7"/>
          </a:solidFill>
          <a:ln cap="flat" cmpd="sng" w="42500">
            <a:solidFill>
              <a:schemeClr val="accent6"/>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100">
                <a:solidFill>
                  <a:schemeClr val="lt1"/>
                </a:solidFill>
                <a:latin typeface="Arial"/>
                <a:ea typeface="Arial"/>
                <a:cs typeface="Arial"/>
                <a:sym typeface="Arial"/>
              </a:rPr>
              <a:t>Commandeer</a:t>
            </a:r>
            <a:endParaRPr sz="1100"/>
          </a:p>
        </p:txBody>
      </p:sp>
      <p:sp>
        <p:nvSpPr>
          <p:cNvPr id="182" name="Google Shape;182;p16">
            <a:hlinkClick action="ppaction://hlinksldjump" r:id="rId5"/>
          </p:cNvPr>
          <p:cNvSpPr/>
          <p:nvPr/>
        </p:nvSpPr>
        <p:spPr>
          <a:xfrm>
            <a:off x="8001000" y="2840831"/>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2D79CD"/>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Driver Function</a:t>
            </a:r>
            <a:endParaRPr/>
          </a:p>
        </p:txBody>
      </p:sp>
      <p:sp>
        <p:nvSpPr>
          <p:cNvPr id="183" name="Google Shape;183;p16">
            <a:hlinkClick action="ppaction://hlinksldjump" r:id="rId6"/>
          </p:cNvPr>
          <p:cNvSpPr/>
          <p:nvPr/>
        </p:nvSpPr>
        <p:spPr>
          <a:xfrm>
            <a:off x="8001000" y="3765947"/>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2563A8"/>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Automation</a:t>
            </a:r>
            <a:endParaRPr/>
          </a:p>
        </p:txBody>
      </p:sp>
      <p:sp>
        <p:nvSpPr>
          <p:cNvPr id="184" name="Google Shape;184;p16">
            <a:hlinkClick action="ppaction://hlinksldjump" r:id="rId7"/>
          </p:cNvPr>
          <p:cNvSpPr/>
          <p:nvPr/>
        </p:nvSpPr>
        <p:spPr>
          <a:xfrm>
            <a:off x="8001000" y="4691063"/>
            <a:ext cx="1016793" cy="490537"/>
          </a:xfrm>
          <a:custGeom>
            <a:rect b="b" l="l" r="r" t="t"/>
            <a:pathLst>
              <a:path extrusionOk="0" h="792956" w="1321593">
                <a:moveTo>
                  <a:pt x="0" y="0"/>
                </a:moveTo>
                <a:lnTo>
                  <a:pt x="1321593" y="0"/>
                </a:lnTo>
                <a:lnTo>
                  <a:pt x="1321593" y="792956"/>
                </a:lnTo>
                <a:lnTo>
                  <a:pt x="0" y="792956"/>
                </a:lnTo>
                <a:lnTo>
                  <a:pt x="0" y="0"/>
                </a:lnTo>
                <a:close/>
              </a:path>
            </a:pathLst>
          </a:custGeom>
          <a:solidFill>
            <a:srgbClr val="1D4E84"/>
          </a:solidFill>
          <a:ln cap="flat" cmpd="sng" w="42500">
            <a:solidFill>
              <a:schemeClr val="lt1"/>
            </a:solidFill>
            <a:prstDash val="solid"/>
            <a:round/>
            <a:headEnd len="sm" w="sm" type="none"/>
            <a:tailEnd len="sm" w="sm" type="none"/>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250">
                <a:solidFill>
                  <a:schemeClr val="lt1"/>
                </a:solidFill>
                <a:latin typeface="Arial"/>
                <a:ea typeface="Arial"/>
                <a:cs typeface="Arial"/>
                <a:sym typeface="Arial"/>
              </a:rPr>
              <a:t>Test Runner</a:t>
            </a:r>
            <a:endParaRPr/>
          </a:p>
        </p:txBody>
      </p:sp>
      <p:pic>
        <p:nvPicPr>
          <p:cNvPr id="185" name="Google Shape;185;p16"/>
          <p:cNvPicPr preferRelativeResize="0"/>
          <p:nvPr/>
        </p:nvPicPr>
        <p:blipFill>
          <a:blip r:embed="rId8">
            <a:alphaModFix/>
          </a:blip>
          <a:stretch>
            <a:fillRect/>
          </a:stretch>
        </p:blipFill>
        <p:spPr>
          <a:xfrm>
            <a:off x="1125900" y="1915725"/>
            <a:ext cx="5659450" cy="38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sign">
  <a:themeElements>
    <a:clrScheme name="BYU-Idaho">
      <a:dk1>
        <a:srgbClr val="283D5E"/>
      </a:dk1>
      <a:lt1>
        <a:srgbClr val="FFFFFF"/>
      </a:lt1>
      <a:dk2>
        <a:srgbClr val="2A6EBB"/>
      </a:dk2>
      <a:lt2>
        <a:srgbClr val="000000"/>
      </a:lt2>
      <a:accent1>
        <a:srgbClr val="C3C8C8"/>
      </a:accent1>
      <a:accent2>
        <a:srgbClr val="99B1CB"/>
      </a:accent2>
      <a:accent3>
        <a:srgbClr val="76A8E0"/>
      </a:accent3>
      <a:accent4>
        <a:srgbClr val="1E5086"/>
      </a:accent4>
      <a:accent5>
        <a:srgbClr val="37516D"/>
      </a:accent5>
      <a:accent6>
        <a:srgbClr val="CB5E1B"/>
      </a:accent6>
      <a:hlink>
        <a:srgbClr val="CACFD1"/>
      </a:hlink>
      <a:folHlink>
        <a:srgbClr val="CAC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