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AC37B9-6824-4C97-B212-92C81853FB8E}">
  <a:tblStyle styleId="{33AC37B9-6824-4C97-B212-92C81853FB8E}" styleName="Table_0">
    <a:wholeTbl>
      <a:tcTxStyle b="off" i="off">
        <a:font>
          <a:latin typeface="Calibri Light"/>
          <a:ea typeface="Calibri Light"/>
          <a:cs typeface="Calibri Light"/>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BF1F9"/>
          </a:solidFill>
        </a:fill>
      </a:tcStyle>
    </a:band1H>
    <a:band2H>
      <a:tcTxStyle/>
    </a:band2H>
    <a:band1V>
      <a:tcTxStyle/>
      <a:tcStyle>
        <a:fill>
          <a:solidFill>
            <a:srgbClr val="EBF1F9"/>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Light"/>
          <a:ea typeface="Calibri Light"/>
          <a:cs typeface="Calibri Light"/>
        </a:font>
        <a:schemeClr val="lt1"/>
      </a:tcTxStyle>
      <a:tcStyle>
        <a:fill>
          <a:solidFill>
            <a:schemeClr val="accent3"/>
          </a:solidFill>
        </a:fill>
      </a:tcStyle>
    </a:firstRow>
    <a:neCell>
      <a:tcTxStyle/>
    </a:neCell>
    <a:nwCell>
      <a:tcTxStyle/>
    </a:nwCell>
  </a:tblStyle>
  <a:tblStyle styleId="{D05A44F6-F125-4E07-B6D8-08EBD78DE45D}"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80" name="Google Shape;180;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95" name="Google Shape;195;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05" name="Google Shape;205;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15" name="Google Shape;215;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4" name="Google Shape;224;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4" name="Google Shape;234;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4" name="Google Shape;244;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5" name="Google Shape;255;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6" name="Google Shape;266;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76" name="Google Shape;276;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84" name="Google Shape;284;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5" name="Google Shape;305;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14" name="Google Shape;314;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3" name="Google Shape;323;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32" name="Google Shape;332;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48" name="Google Shape;348;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58" name="Google Shape;358;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69" name="Google Shape;369;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80" name="Google Shape;380;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90" name="Google Shape;390;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5" name="Google Shape;95;p3: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00" name="Google Shape;400;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0" name="Google Shape;410;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1" name="Google Shape;421;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2" name="Google Shape;432;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3" name="Google Shape;443;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2" name="Google Shape;452;p3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1" name="Google Shape;461;p3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0" name="Google Shape;470;p3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6" name="Google Shape;106;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14" name="Google Shape;114;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 name="Google Shape;126;p6: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37" name="Google Shape;137;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49" name="Google Shape;149;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9: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8.xml"/><Relationship Id="rId5" Type="http://schemas.openxmlformats.org/officeDocument/2006/relationships/slide" Target="/ppt/slides/slide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8.xml"/><Relationship Id="rId5" Type="http://schemas.openxmlformats.org/officeDocument/2006/relationships/slide" Target="/ppt/slides/slide2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8.xml"/><Relationship Id="rId5" Type="http://schemas.openxmlformats.org/officeDocument/2006/relationships/slide" Target="/ppt/slides/slide2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8.xml"/><Relationship Id="rId5" Type="http://schemas.openxmlformats.org/officeDocument/2006/relationships/slide" Target="/ppt/slides/slide2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3.xml"/><Relationship Id="rId4" Type="http://schemas.openxmlformats.org/officeDocument/2006/relationships/slide" Target="/ppt/slides/slide18.xml"/><Relationship Id="rId5" Type="http://schemas.openxmlformats.org/officeDocument/2006/relationships/slide" Target="/ppt/slides/slide2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55600" lvl="0" marL="457200" algn="l">
              <a:spcBef>
                <a:spcPts val="2000"/>
              </a:spcBef>
              <a:spcAft>
                <a:spcPts val="0"/>
              </a:spcAft>
              <a:buSzPts val="2000"/>
              <a:buChar char="•"/>
              <a:defRPr sz="2000">
                <a:solidFill>
                  <a:srgbClr val="1D2D46"/>
                </a:solidFill>
              </a:defRPr>
            </a:lvl1pPr>
            <a:lvl2pPr indent="-342900" lvl="1" marL="914400" algn="l">
              <a:spcBef>
                <a:spcPts val="360"/>
              </a:spcBef>
              <a:spcAft>
                <a:spcPts val="0"/>
              </a:spcAft>
              <a:buSzPts val="1800"/>
              <a:buChar char="•"/>
              <a:defRPr sz="1800">
                <a:solidFill>
                  <a:srgbClr val="1D2D46"/>
                </a:solidFill>
              </a:defRPr>
            </a:lvl2pPr>
            <a:lvl3pPr indent="-295275" lvl="2" marL="1371600" algn="l">
              <a:spcBef>
                <a:spcPts val="280"/>
              </a:spcBef>
              <a:spcAft>
                <a:spcPts val="0"/>
              </a:spcAft>
              <a:buClr>
                <a:srgbClr val="1D2D46"/>
              </a:buClr>
              <a:buSzPts val="1050"/>
              <a:buFont typeface="Calibri"/>
              <a:buChar char="•"/>
              <a:defRPr sz="1400">
                <a:solidFill>
                  <a:srgbClr val="1D2D46"/>
                </a:solidFill>
              </a:defRPr>
            </a:lvl3pPr>
            <a:lvl4pPr indent="-228600" lvl="3" marL="1828800" algn="l">
              <a:spcBef>
                <a:spcPts val="0"/>
              </a:spcBef>
              <a:spcAft>
                <a:spcPts val="0"/>
              </a:spcAft>
              <a:buClr>
                <a:srgbClr val="1D2D46"/>
              </a:buClr>
              <a:buSzPts val="1200"/>
              <a:buFont typeface="Consolas"/>
              <a:buNone/>
              <a:defRPr sz="1200">
                <a:solidFill>
                  <a:srgbClr val="1D2D46"/>
                </a:solidFill>
              </a:defRPr>
            </a:lvl4pPr>
            <a:lvl5pPr indent="-228600" lvl="4" marL="2286000" algn="l">
              <a:spcBef>
                <a:spcPts val="0"/>
              </a:spcBef>
              <a:spcAft>
                <a:spcPts val="0"/>
              </a:spcAft>
              <a:buClr>
                <a:srgbClr val="1D2D46"/>
              </a:buClr>
              <a:buSzPts val="1200"/>
              <a:buFont typeface="Consolas"/>
              <a:buNone/>
              <a:defRPr sz="1200">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53.p2?lang=eng#p2" TargetMode="External"/><Relationship Id="rId4" Type="http://schemas.openxmlformats.org/officeDocument/2006/relationships/hyperlink" Target="https://www.churchofjesuschrist.org/study/scriptures/dc-testament/dc/46.p33?lang=eng#p3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slide" Target="/ppt/slides/slide14.xml"/><Relationship Id="rId4" Type="http://schemas.openxmlformats.org/officeDocument/2006/relationships/slide" Target="/ppt/slides/slide15.xml"/><Relationship Id="rId5" Type="http://schemas.openxmlformats.org/officeDocument/2006/relationships/slide" Target="/ppt/slides/slide16.xml"/><Relationship Id="rId6" Type="http://schemas.openxmlformats.org/officeDocument/2006/relationships/slide" Target="/ppt/slides/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19.xml"/><Relationship Id="rId4" Type="http://schemas.openxmlformats.org/officeDocument/2006/relationships/slide" Target="/ppt/slides/slide20.xml"/><Relationship Id="rId5" Type="http://schemas.openxmlformats.org/officeDocument/2006/relationships/slide" Target="/ppt/slides/slide21.xml"/><Relationship Id="rId6" Type="http://schemas.openxmlformats.org/officeDocument/2006/relationships/slide" Target="/ppt/slides/slide22.xml"/><Relationship Id="rId7" Type="http://schemas.openxmlformats.org/officeDocument/2006/relationships/slide" Target="/ppt/slides/slide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1" Type="http://schemas.openxmlformats.org/officeDocument/2006/relationships/slide" Target="/ppt/slides/slide31.xml"/><Relationship Id="rId10" Type="http://schemas.openxmlformats.org/officeDocument/2006/relationships/slide" Target="/ppt/slides/slide36.xml"/><Relationship Id="rId13" Type="http://schemas.openxmlformats.org/officeDocument/2006/relationships/slide" Target="/ppt/slides/slide33.xml"/><Relationship Id="rId12" Type="http://schemas.openxmlformats.org/officeDocument/2006/relationships/slide" Target="/ppt/slides/slide32.xml"/><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slide" Target="/ppt/slides/slide25.xml"/><Relationship Id="rId4" Type="http://schemas.openxmlformats.org/officeDocument/2006/relationships/slide" Target="/ppt/slides/slide26.xml"/><Relationship Id="rId9" Type="http://schemas.openxmlformats.org/officeDocument/2006/relationships/slide" Target="/ppt/slides/slide34.xml"/><Relationship Id="rId5" Type="http://schemas.openxmlformats.org/officeDocument/2006/relationships/slide" Target="/ppt/slides/slide28.xml"/><Relationship Id="rId6" Type="http://schemas.openxmlformats.org/officeDocument/2006/relationships/slide" Target="/ppt/slides/slide29.xml"/><Relationship Id="rId7" Type="http://schemas.openxmlformats.org/officeDocument/2006/relationships/slide" Target="/ppt/slides/slide27.xml"/><Relationship Id="rId8" Type="http://schemas.openxmlformats.org/officeDocument/2006/relationships/slide" Target="/ppt/slides/slide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42.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0.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7.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9.png"/><Relationship Id="rId5"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7.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0.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slide" Target="/ppt/slides/slide12.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08: Recursion</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07 was due on Saturday</a:t>
            </a:r>
            <a:endParaRPr/>
          </a:p>
          <a:p>
            <a:pPr indent="-169863" lvl="0" marL="169863" rtl="0" algn="l">
              <a:spcBef>
                <a:spcPts val="0"/>
              </a:spcBef>
              <a:spcAft>
                <a:spcPts val="0"/>
              </a:spcAft>
              <a:buSzPts val="1600"/>
              <a:buChar char="•"/>
            </a:pPr>
            <a:r>
              <a:rPr lang="en-US"/>
              <a:t>Chapter 16 reading is due</a:t>
            </a:r>
            <a:endParaRPr/>
          </a:p>
          <a:p>
            <a:pPr indent="-169863" lvl="0" marL="169863" rtl="0" algn="l">
              <a:spcBef>
                <a:spcPts val="0"/>
              </a:spcBef>
              <a:spcAft>
                <a:spcPts val="0"/>
              </a:spcAft>
              <a:buSzPts val="1600"/>
              <a:buChar char="•"/>
            </a:pPr>
            <a:r>
              <a:rPr lang="en-US"/>
              <a:t>Lab 08 is due this Saturday</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07</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08</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25400" y="64770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3">
                  <a:extLst>
                    <a:ext uri="{A12FA001-AC4F-418D-AE19-62706E023703}">
                      <ahyp:hlinkClr val="tx"/>
                    </a:ext>
                  </a:extLst>
                </a:hlinkClick>
              </a:rPr>
              <a:t>D&amp;C 53:2</a:t>
            </a:r>
            <a:endParaRPr b="0" i="0" sz="1000" u="none" cap="none" strike="noStrike">
              <a:solidFill>
                <a:schemeClr val="lt1"/>
              </a:solidFill>
              <a:latin typeface="Calibri"/>
              <a:ea typeface="Calibri"/>
              <a:cs typeface="Calibri"/>
              <a:sym typeface="Calibri"/>
            </a:endParaRPr>
          </a:p>
          <a:p>
            <a:pPr indent="0" lvl="0" marL="0" marR="0" rtl="0" algn="l">
              <a:spcBef>
                <a:spcPts val="0"/>
              </a:spcBef>
              <a:spcAft>
                <a:spcPts val="0"/>
              </a:spcAft>
              <a:buClr>
                <a:schemeClr val="accent1"/>
              </a:buClr>
              <a:buSzPts val="1000"/>
              <a:buFont typeface="Arial"/>
              <a:buNone/>
            </a:pPr>
            <a:r>
              <a:rPr b="0" i="0" lang="en-US" sz="1000" u="sng" cap="none" strike="noStrike">
                <a:solidFill>
                  <a:schemeClr val="lt1"/>
                </a:solidFill>
                <a:latin typeface="Calibri"/>
                <a:ea typeface="Calibri"/>
                <a:cs typeface="Calibri"/>
                <a:sym typeface="Calibri"/>
                <a:hlinkClick r:id="rId4">
                  <a:extLst>
                    <a:ext uri="{A12FA001-AC4F-418D-AE19-62706E023703}">
                      <ahyp:hlinkClr val="tx"/>
                    </a:ext>
                  </a:extLst>
                </a:hlinkClick>
              </a:rPr>
              <a:t>D&amp;C 46:33</a:t>
            </a:r>
            <a:endParaRPr b="0" i="0" sz="1000" u="none" cap="none" strike="noStrike">
              <a:solidFill>
                <a:schemeClr val="lt1"/>
              </a:solidFill>
              <a:latin typeface="Calibri"/>
              <a:ea typeface="Calibri"/>
              <a:cs typeface="Calibri"/>
              <a:sym typeface="Calibri"/>
            </a:endParaRPr>
          </a:p>
          <a:p>
            <a:pPr indent="-279400" lvl="0" marL="342900" marR="0" rtl="0" algn="l">
              <a:spcBef>
                <a:spcPts val="0"/>
              </a:spcBef>
              <a:spcAft>
                <a:spcPts val="0"/>
              </a:spcAft>
              <a:buClr>
                <a:schemeClr val="accent1"/>
              </a:buClr>
              <a:buSzPts val="1000"/>
              <a:buFont typeface="Arial"/>
              <a:buNone/>
            </a:pPr>
            <a:r>
              <a:t/>
            </a:r>
            <a:endParaRPr b="0" i="0" sz="10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3" name="Google Shape;183;p1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Head and Tail Recursion</a:t>
            </a:r>
            <a:endParaRPr/>
          </a:p>
        </p:txBody>
      </p:sp>
      <p:sp>
        <p:nvSpPr>
          <p:cNvPr id="184" name="Google Shape;184;p1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85" name="Google Shape;185;p17"/>
          <p:cNvSpPr/>
          <p:nvPr/>
        </p:nvSpPr>
        <p:spPr>
          <a:xfrm>
            <a:off x="381000" y="1828800"/>
            <a:ext cx="4114800" cy="44196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Head recursion first builds the call-stack and then does the computation as the functions are returned. This is characterized by operations done on the result of the recursive call. By the time the end condition is reached, no work has yet been done</a:t>
            </a:r>
            <a:endParaRPr/>
          </a:p>
        </p:txBody>
      </p:sp>
      <p:sp>
        <p:nvSpPr>
          <p:cNvPr id="186" name="Google Shape;186;p17"/>
          <p:cNvSpPr/>
          <p:nvPr/>
        </p:nvSpPr>
        <p:spPr>
          <a:xfrm>
            <a:off x="4732509" y="1828800"/>
            <a:ext cx="4114800" cy="44196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Tail recursion performs the most expensive operation in the parameters being passed into the recursive function. By the time the end condition is reached, the solution is found and the only remain task is to unwind the call-stack. </a:t>
            </a:r>
            <a:endParaRPr/>
          </a:p>
        </p:txBody>
      </p:sp>
      <p:sp>
        <p:nvSpPr>
          <p:cNvPr id="187" name="Google Shape;187;p17"/>
          <p:cNvSpPr/>
          <p:nvPr/>
        </p:nvSpPr>
        <p:spPr>
          <a:xfrm>
            <a:off x="381000" y="1143000"/>
            <a:ext cx="4114800" cy="6858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Head Recursion</a:t>
            </a:r>
            <a:endParaRPr/>
          </a:p>
        </p:txBody>
      </p:sp>
      <p:sp>
        <p:nvSpPr>
          <p:cNvPr id="188" name="Google Shape;188;p17"/>
          <p:cNvSpPr/>
          <p:nvPr/>
        </p:nvSpPr>
        <p:spPr>
          <a:xfrm>
            <a:off x="4732509" y="1143000"/>
            <a:ext cx="4114800" cy="6858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Tail Recursion</a:t>
            </a:r>
            <a:endParaRPr/>
          </a:p>
        </p:txBody>
      </p:sp>
      <p:sp>
        <p:nvSpPr>
          <p:cNvPr id="189" name="Google Shape;189;p17"/>
          <p:cNvSpPr txBox="1"/>
          <p:nvPr/>
        </p:nvSpPr>
        <p:spPr>
          <a:xfrm>
            <a:off x="457200" y="5257800"/>
            <a:ext cx="38678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add(7,3)	= 1 + add(7, 2)</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1 + 1 + add(7, 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1 + 1 + 1 + add(7, 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1 + 1 + 1 + 7</a:t>
            </a:r>
            <a:endParaRPr/>
          </a:p>
        </p:txBody>
      </p:sp>
      <p:sp>
        <p:nvSpPr>
          <p:cNvPr id="190" name="Google Shape;190;p17"/>
          <p:cNvSpPr txBox="1"/>
          <p:nvPr/>
        </p:nvSpPr>
        <p:spPr>
          <a:xfrm>
            <a:off x="4866991" y="5236636"/>
            <a:ext cx="38678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add(7,3)	= add(7 + 1, 2)</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add(7 + 1 + 1, 1)</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add(7 + 1 + 1 + 1, 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 10</a:t>
            </a:r>
            <a:endParaRPr/>
          </a:p>
        </p:txBody>
      </p:sp>
      <p:pic>
        <p:nvPicPr>
          <p:cNvPr id="191" name="Google Shape;191;p17"/>
          <p:cNvPicPr preferRelativeResize="0"/>
          <p:nvPr/>
        </p:nvPicPr>
        <p:blipFill>
          <a:blip r:embed="rId3">
            <a:alphaModFix/>
          </a:blip>
          <a:stretch>
            <a:fillRect/>
          </a:stretch>
        </p:blipFill>
        <p:spPr>
          <a:xfrm>
            <a:off x="457200" y="4062775"/>
            <a:ext cx="3300111" cy="1195025"/>
          </a:xfrm>
          <a:prstGeom prst="rect">
            <a:avLst/>
          </a:prstGeom>
          <a:noFill/>
          <a:ln>
            <a:noFill/>
          </a:ln>
        </p:spPr>
      </p:pic>
      <p:pic>
        <p:nvPicPr>
          <p:cNvPr id="192" name="Google Shape;192;p17"/>
          <p:cNvPicPr preferRelativeResize="0"/>
          <p:nvPr/>
        </p:nvPicPr>
        <p:blipFill>
          <a:blip r:embed="rId4">
            <a:alphaModFix/>
          </a:blip>
          <a:stretch>
            <a:fillRect/>
          </a:stretch>
        </p:blipFill>
        <p:spPr>
          <a:xfrm>
            <a:off x="4867000" y="3893950"/>
            <a:ext cx="3541825" cy="126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Functional decomposition is the process of substituting a function call for the results of a function. With a traditional function call, this is a one-step process. With recursion, there are many: one step is required for every recursive call.</a:t>
            </a:r>
            <a:endParaRPr/>
          </a:p>
        </p:txBody>
      </p:sp>
      <p:sp>
        <p:nvSpPr>
          <p:cNvPr id="198" name="Google Shape;198;p1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Functional Decomposition</a:t>
            </a:r>
            <a:endParaRPr/>
          </a:p>
        </p:txBody>
      </p:sp>
      <p:sp>
        <p:nvSpPr>
          <p:cNvPr id="199" name="Google Shape;199;p1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00" name="Google Shape;200;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201" name="Google Shape;201;p18"/>
          <p:cNvGraphicFramePr/>
          <p:nvPr/>
        </p:nvGraphicFramePr>
        <p:xfrm>
          <a:off x="519820" y="3862890"/>
          <a:ext cx="3000000" cy="3000000"/>
        </p:xfrm>
        <a:graphic>
          <a:graphicData uri="http://schemas.openxmlformats.org/drawingml/2006/table">
            <a:tbl>
              <a:tblPr bandRow="1" firstRow="1">
                <a:noFill/>
                <a:tableStyleId>{D05A44F6-F125-4E07-B6D8-08EBD78DE45D}</a:tableStyleId>
              </a:tblPr>
              <a:tblGrid>
                <a:gridCol w="8104350"/>
              </a:tblGrid>
              <a:tr h="177800">
                <a:tc>
                  <a:txBody>
                    <a:bodyPr/>
                    <a:lstStyle/>
                    <a:p>
                      <a:pPr indent="0" lvl="0" marL="0" marR="0" rtl="0" algn="l">
                        <a:spcBef>
                          <a:spcPts val="0"/>
                        </a:spcBef>
                        <a:spcAft>
                          <a:spcPts val="0"/>
                        </a:spcAft>
                        <a:buNone/>
                      </a:pPr>
                      <a:r>
                        <a:rPr lang="en-US" sz="1400" u="none" cap="none" strike="noStrike"/>
                        <a:t>Functional Decomposition</a:t>
                      </a:r>
                      <a:endParaRPr/>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onsolas"/>
                        <a:buNone/>
                      </a:pPr>
                      <a:r>
                        <a:rPr lang="en-US" sz="1400">
                          <a:solidFill>
                            <a:schemeClr val="dk1"/>
                          </a:solidFill>
                          <a:latin typeface="Consolas"/>
                          <a:ea typeface="Consolas"/>
                          <a:cs typeface="Consolas"/>
                          <a:sym typeface="Consolas"/>
                        </a:rPr>
                        <a:t>display({'H', 'e', 'l', 'l', 'o', '\0'});</a:t>
                      </a:r>
                      <a:endParaRPr/>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onsolas"/>
                        <a:buNone/>
                      </a:pPr>
                      <a:r>
                        <a:rPr lang="en-US" sz="1400">
                          <a:solidFill>
                            <a:schemeClr val="dk1"/>
                          </a:solidFill>
                          <a:latin typeface="Consolas"/>
                          <a:ea typeface="Consolas"/>
                          <a:cs typeface="Consolas"/>
                          <a:sym typeface="Consolas"/>
                        </a:rPr>
                        <a:t>cout &lt;&lt; 'H' &lt;&lt; display({'e', 'l', 'l', 'o', '\0'});</a:t>
                      </a:r>
                      <a:endParaRPr/>
                    </a:p>
                  </a:txBody>
                  <a:tcPr marT="45725" marB="45725" marR="91450" marL="91450"/>
                </a:tc>
              </a:tr>
              <a:tr h="177800">
                <a:tc>
                  <a:txBody>
                    <a:bodyPr/>
                    <a:lstStyle/>
                    <a:p>
                      <a:pPr indent="0" lvl="0" marL="0" marR="0" rtl="0" algn="l">
                        <a:lnSpc>
                          <a:spcPct val="100000"/>
                        </a:lnSpc>
                        <a:spcBef>
                          <a:spcPts val="0"/>
                        </a:spcBef>
                        <a:spcAft>
                          <a:spcPts val="0"/>
                        </a:spcAft>
                        <a:buClr>
                          <a:schemeClr val="dk1"/>
                        </a:buClr>
                        <a:buSzPts val="1400"/>
                        <a:buFont typeface="Consolas"/>
                        <a:buNone/>
                      </a:pPr>
                      <a:r>
                        <a:rPr lang="en-US" sz="1400">
                          <a:solidFill>
                            <a:schemeClr val="dk1"/>
                          </a:solidFill>
                          <a:latin typeface="Consolas"/>
                          <a:ea typeface="Consolas"/>
                          <a:cs typeface="Consolas"/>
                          <a:sym typeface="Consolas"/>
                        </a:rPr>
                        <a:t>cout &lt;&lt; 'H' &lt;&lt; 'e' &lt;&lt; display({'l', 'l', 'o', '\0'});</a:t>
                      </a:r>
                      <a:endParaRPr/>
                    </a:p>
                  </a:txBody>
                  <a:tcPr marT="45725" marB="45725" marR="91450" marL="91450"/>
                </a:tc>
              </a:tr>
              <a:tr h="177800">
                <a:tc>
                  <a:txBody>
                    <a:bodyPr/>
                    <a:lstStyle/>
                    <a:p>
                      <a:pPr indent="0" lvl="0" marL="0" marR="0" rtl="0" algn="l">
                        <a:spcBef>
                          <a:spcPts val="0"/>
                        </a:spcBef>
                        <a:spcAft>
                          <a:spcPts val="0"/>
                        </a:spcAft>
                        <a:buNone/>
                      </a:pPr>
                      <a:r>
                        <a:rPr lang="en-US" sz="1400">
                          <a:solidFill>
                            <a:schemeClr val="dk1"/>
                          </a:solidFill>
                          <a:latin typeface="Consolas"/>
                          <a:ea typeface="Consolas"/>
                          <a:cs typeface="Consolas"/>
                          <a:sym typeface="Consolas"/>
                        </a:rPr>
                        <a:t>cout &lt;&lt; 'H' &lt;&lt; 'e' &lt;&lt; 'l' &lt;&lt; display({'l', 'o', '\0'});</a:t>
                      </a:r>
                      <a:endParaRPr sz="1400">
                        <a:latin typeface="Consolas"/>
                        <a:ea typeface="Consolas"/>
                        <a:cs typeface="Consolas"/>
                        <a:sym typeface="Consolas"/>
                      </a:endParaRPr>
                    </a:p>
                  </a:txBody>
                  <a:tcPr marT="45725" marB="45725" marR="91450" marL="91450"/>
                </a:tc>
              </a:tr>
              <a:tr h="177800">
                <a:tc>
                  <a:txBody>
                    <a:bodyPr/>
                    <a:lstStyle/>
                    <a:p>
                      <a:pPr indent="0" lvl="0" marL="0" marR="0" rtl="0" algn="l">
                        <a:spcBef>
                          <a:spcPts val="0"/>
                        </a:spcBef>
                        <a:spcAft>
                          <a:spcPts val="0"/>
                        </a:spcAft>
                        <a:buNone/>
                      </a:pPr>
                      <a:r>
                        <a:rPr lang="en-US" sz="1400">
                          <a:solidFill>
                            <a:schemeClr val="dk1"/>
                          </a:solidFill>
                          <a:latin typeface="Consolas"/>
                          <a:ea typeface="Consolas"/>
                          <a:cs typeface="Consolas"/>
                          <a:sym typeface="Consolas"/>
                        </a:rPr>
                        <a:t>cout &lt;&lt; 'H' &lt;&lt; 'e' &lt;&lt; 'l' &lt;&lt; 'l' &lt;&lt; display({'o', '\0'});</a:t>
                      </a:r>
                      <a:endParaRPr sz="1400">
                        <a:latin typeface="Consolas"/>
                        <a:ea typeface="Consolas"/>
                        <a:cs typeface="Consolas"/>
                        <a:sym typeface="Consolas"/>
                      </a:endParaRPr>
                    </a:p>
                  </a:txBody>
                  <a:tcPr marT="45725" marB="45725" marR="91450" marL="91450"/>
                </a:tc>
              </a:tr>
              <a:tr h="177800">
                <a:tc>
                  <a:txBody>
                    <a:bodyPr/>
                    <a:lstStyle/>
                    <a:p>
                      <a:pPr indent="0" lvl="0" marL="0" marR="0" rtl="0" algn="l">
                        <a:spcBef>
                          <a:spcPts val="0"/>
                        </a:spcBef>
                        <a:spcAft>
                          <a:spcPts val="0"/>
                        </a:spcAft>
                        <a:buNone/>
                      </a:pPr>
                      <a:r>
                        <a:rPr lang="en-US" sz="1400">
                          <a:solidFill>
                            <a:schemeClr val="dk1"/>
                          </a:solidFill>
                          <a:latin typeface="Consolas"/>
                          <a:ea typeface="Consolas"/>
                          <a:cs typeface="Consolas"/>
                          <a:sym typeface="Consolas"/>
                        </a:rPr>
                        <a:t>cout &lt;&lt; 'H' &lt;&lt; 'e' &lt;&lt; 'l' &lt;&lt; 'l' &lt;&lt; 'o' &lt;&lt; display({'\0'});</a:t>
                      </a:r>
                      <a:endParaRPr sz="1400">
                        <a:latin typeface="Consolas"/>
                        <a:ea typeface="Consolas"/>
                        <a:cs typeface="Consolas"/>
                        <a:sym typeface="Consolas"/>
                      </a:endParaRPr>
                    </a:p>
                  </a:txBody>
                  <a:tcPr marT="45725" marB="45725" marR="91450" marL="91450"/>
                </a:tc>
              </a:tr>
              <a:tr h="177800">
                <a:tc>
                  <a:txBody>
                    <a:bodyPr/>
                    <a:lstStyle/>
                    <a:p>
                      <a:pPr indent="0" lvl="0" marL="0" marR="0" rtl="0" algn="l">
                        <a:spcBef>
                          <a:spcPts val="0"/>
                        </a:spcBef>
                        <a:spcAft>
                          <a:spcPts val="0"/>
                        </a:spcAft>
                        <a:buNone/>
                      </a:pPr>
                      <a:r>
                        <a:rPr lang="en-US" sz="1400">
                          <a:solidFill>
                            <a:schemeClr val="dk1"/>
                          </a:solidFill>
                          <a:latin typeface="Consolas"/>
                          <a:ea typeface="Consolas"/>
                          <a:cs typeface="Consolas"/>
                          <a:sym typeface="Consolas"/>
                        </a:rPr>
                        <a:t>cout &lt;&lt; 'H' &lt;&lt; 'e' &lt;&lt; 'l' &lt;&lt; 'l' &lt;&lt; 'o' &lt;&lt; endl;</a:t>
                      </a:r>
                      <a:endParaRPr sz="1400">
                        <a:latin typeface="Consolas"/>
                        <a:ea typeface="Consolas"/>
                        <a:cs typeface="Consolas"/>
                        <a:sym typeface="Consolas"/>
                      </a:endParaRPr>
                    </a:p>
                  </a:txBody>
                  <a:tcPr marT="45725" marB="45725" marR="91450" marL="91450"/>
                </a:tc>
              </a:tr>
            </a:tbl>
          </a:graphicData>
        </a:graphic>
      </p:graphicFrame>
      <p:pic>
        <p:nvPicPr>
          <p:cNvPr id="202" name="Google Shape;202;p18"/>
          <p:cNvPicPr preferRelativeResize="0"/>
          <p:nvPr/>
        </p:nvPicPr>
        <p:blipFill>
          <a:blip r:embed="rId3">
            <a:alphaModFix/>
          </a:blip>
          <a:stretch>
            <a:fillRect/>
          </a:stretch>
        </p:blipFill>
        <p:spPr>
          <a:xfrm>
            <a:off x="1916625" y="2136002"/>
            <a:ext cx="5165450" cy="165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idx="1" type="body"/>
          </p:nvPr>
        </p:nvSpPr>
        <p:spPr>
          <a:xfrm>
            <a:off x="304800" y="1143000"/>
            <a:ext cx="48768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Since recursion completely maintains state through the input parameters, we can capture the state by adding a column representing the input parameters. </a:t>
            </a:r>
            <a:endParaRPr/>
          </a:p>
        </p:txBody>
      </p:sp>
      <p:sp>
        <p:nvSpPr>
          <p:cNvPr id="208" name="Google Shape;208;p1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9" name="Google Shape;209;p1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Program Trace</a:t>
            </a:r>
            <a:endParaRPr/>
          </a:p>
        </p:txBody>
      </p:sp>
      <p:sp>
        <p:nvSpPr>
          <p:cNvPr id="210" name="Google Shape;210;p1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211" name="Google Shape;211;p19"/>
          <p:cNvPicPr preferRelativeResize="0"/>
          <p:nvPr/>
        </p:nvPicPr>
        <p:blipFill>
          <a:blip r:embed="rId3">
            <a:alphaModFix/>
          </a:blip>
          <a:stretch>
            <a:fillRect/>
          </a:stretch>
        </p:blipFill>
        <p:spPr>
          <a:xfrm>
            <a:off x="304800" y="2701350"/>
            <a:ext cx="4876800" cy="1887110"/>
          </a:xfrm>
          <a:prstGeom prst="rect">
            <a:avLst/>
          </a:prstGeom>
          <a:noFill/>
          <a:ln>
            <a:noFill/>
          </a:ln>
        </p:spPr>
      </p:pic>
      <p:pic>
        <p:nvPicPr>
          <p:cNvPr id="212" name="Google Shape;212;p19"/>
          <p:cNvPicPr preferRelativeResize="0"/>
          <p:nvPr/>
        </p:nvPicPr>
        <p:blipFill>
          <a:blip r:embed="rId4">
            <a:alphaModFix/>
          </a:blip>
          <a:stretch>
            <a:fillRect/>
          </a:stretch>
        </p:blipFill>
        <p:spPr>
          <a:xfrm>
            <a:off x="5341425" y="1202473"/>
            <a:ext cx="3540400" cy="4884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18" name="Google Shape;218;p20">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16.1: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List Traversal</a:t>
            </a:r>
            <a:endParaRPr/>
          </a:p>
        </p:txBody>
      </p:sp>
      <p:sp>
        <p:nvSpPr>
          <p:cNvPr id="219" name="Google Shape;219;p20">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16.2: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Factorial</a:t>
            </a:r>
            <a:endParaRPr/>
          </a:p>
        </p:txBody>
      </p:sp>
      <p:sp>
        <p:nvSpPr>
          <p:cNvPr id="220" name="Google Shape;220;p20">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16.3: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Decimal to Binary</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Decomposition</a:t>
            </a:r>
            <a:endParaRPr/>
          </a:p>
        </p:txBody>
      </p:sp>
      <p:sp>
        <p:nvSpPr>
          <p:cNvPr id="221" name="Google Shape;221;p20">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16.4: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Decimal to Binary</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Trace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idx="1" type="body"/>
          </p:nvPr>
        </p:nvSpPr>
        <p:spPr>
          <a:xfrm>
            <a:off x="304800" y="1143000"/>
            <a:ext cx="3325377"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Convert the following loop </a:t>
            </a:r>
            <a:br>
              <a:rPr lang="en-US"/>
            </a:br>
            <a:r>
              <a:rPr lang="en-US"/>
              <a:t>into a recursive solution</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Two parts:</a:t>
            </a:r>
            <a:endParaRPr/>
          </a:p>
          <a:p>
            <a:pPr indent="-285750" lvl="1" marL="400050" rtl="0" algn="l">
              <a:spcBef>
                <a:spcPts val="360"/>
              </a:spcBef>
              <a:spcAft>
                <a:spcPts val="0"/>
              </a:spcAft>
              <a:buSzPts val="1800"/>
              <a:buChar char="•"/>
            </a:pPr>
            <a:r>
              <a:rPr lang="en-US"/>
              <a:t>End condition is when </a:t>
            </a:r>
            <a:br>
              <a:rPr lang="en-US"/>
            </a:br>
            <a:r>
              <a:rPr lang="en-US"/>
              <a:t>num == 0</a:t>
            </a:r>
            <a:endParaRPr/>
          </a:p>
          <a:p>
            <a:pPr indent="-285750" lvl="1" marL="400050" rtl="0" algn="l">
              <a:spcBef>
                <a:spcPts val="360"/>
              </a:spcBef>
              <a:spcAft>
                <a:spcPts val="0"/>
              </a:spcAft>
              <a:buSzPts val="1800"/>
              <a:buChar char="•"/>
            </a:pPr>
            <a:r>
              <a:rPr lang="en-US"/>
              <a:t>Progress: add a transaction</a:t>
            </a:r>
            <a:br>
              <a:rPr lang="en-US"/>
            </a:br>
            <a:r>
              <a:rPr lang="en-US"/>
              <a:t>and decrease the value of num</a:t>
            </a:r>
            <a:endParaRPr/>
          </a:p>
        </p:txBody>
      </p:sp>
      <p:sp>
        <p:nvSpPr>
          <p:cNvPr id="227" name="Google Shape;227;p2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16.1: List Traversal</a:t>
            </a:r>
            <a:endParaRPr/>
          </a:p>
        </p:txBody>
      </p:sp>
      <p:sp>
        <p:nvSpPr>
          <p:cNvPr id="228" name="Google Shape;228;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29" name="Google Shape;229;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0" name="Google Shape;230;p21"/>
          <p:cNvPicPr preferRelativeResize="0"/>
          <p:nvPr/>
        </p:nvPicPr>
        <p:blipFill>
          <a:blip r:embed="rId3">
            <a:alphaModFix/>
          </a:blip>
          <a:stretch>
            <a:fillRect/>
          </a:stretch>
        </p:blipFill>
        <p:spPr>
          <a:xfrm>
            <a:off x="3483625" y="1260325"/>
            <a:ext cx="5363675" cy="2054418"/>
          </a:xfrm>
          <a:prstGeom prst="rect">
            <a:avLst/>
          </a:prstGeom>
          <a:noFill/>
          <a:ln>
            <a:noFill/>
          </a:ln>
        </p:spPr>
      </p:pic>
      <p:pic>
        <p:nvPicPr>
          <p:cNvPr id="231" name="Google Shape;231;p21"/>
          <p:cNvPicPr preferRelativeResize="0"/>
          <p:nvPr/>
        </p:nvPicPr>
        <p:blipFill>
          <a:blip r:embed="rId4">
            <a:alphaModFix/>
          </a:blip>
          <a:stretch>
            <a:fillRect/>
          </a:stretch>
        </p:blipFill>
        <p:spPr>
          <a:xfrm>
            <a:off x="3410975" y="3656000"/>
            <a:ext cx="5363675" cy="18878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16.2: Factorial</a:t>
            </a:r>
            <a:endParaRPr/>
          </a:p>
        </p:txBody>
      </p:sp>
      <p:sp>
        <p:nvSpPr>
          <p:cNvPr id="237" name="Google Shape;237;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38" name="Google Shape;238;p22"/>
          <p:cNvSpPr txBox="1"/>
          <p:nvPr>
            <p:ph idx="1" type="body"/>
          </p:nvPr>
        </p:nvSpPr>
        <p:spPr>
          <a:xfrm>
            <a:off x="304800" y="1143000"/>
            <a:ext cx="36576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Create an iterative solution from the following recursive one:</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We are counting from 1 to n.</a:t>
            </a:r>
            <a:endParaRPr/>
          </a:p>
          <a:p>
            <a:pPr indent="-171450" lvl="1" marL="742950" rtl="0" algn="l">
              <a:spcBef>
                <a:spcPts val="360"/>
              </a:spcBef>
              <a:spcAft>
                <a:spcPts val="0"/>
              </a:spcAft>
              <a:buSzPts val="1800"/>
              <a:buNone/>
            </a:pPr>
            <a:r>
              <a:t/>
            </a:r>
            <a:endParaRPr/>
          </a:p>
        </p:txBody>
      </p:sp>
      <p:sp>
        <p:nvSpPr>
          <p:cNvPr id="239" name="Google Shape;239;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0" name="Google Shape;240;p22"/>
          <p:cNvPicPr preferRelativeResize="0"/>
          <p:nvPr/>
        </p:nvPicPr>
        <p:blipFill>
          <a:blip r:embed="rId3">
            <a:alphaModFix/>
          </a:blip>
          <a:stretch>
            <a:fillRect/>
          </a:stretch>
        </p:blipFill>
        <p:spPr>
          <a:xfrm>
            <a:off x="3845525" y="1143000"/>
            <a:ext cx="4916349" cy="1828800"/>
          </a:xfrm>
          <a:prstGeom prst="rect">
            <a:avLst/>
          </a:prstGeom>
          <a:noFill/>
          <a:ln>
            <a:noFill/>
          </a:ln>
        </p:spPr>
      </p:pic>
      <p:pic>
        <p:nvPicPr>
          <p:cNvPr id="241" name="Google Shape;241;p22"/>
          <p:cNvPicPr preferRelativeResize="0"/>
          <p:nvPr/>
        </p:nvPicPr>
        <p:blipFill>
          <a:blip r:embed="rId4">
            <a:alphaModFix/>
          </a:blip>
          <a:stretch>
            <a:fillRect/>
          </a:stretch>
        </p:blipFill>
        <p:spPr>
          <a:xfrm>
            <a:off x="3845525" y="3937850"/>
            <a:ext cx="4843200" cy="198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16.3: Functional Decomposition</a:t>
            </a:r>
            <a:endParaRPr/>
          </a:p>
        </p:txBody>
      </p:sp>
      <p:sp>
        <p:nvSpPr>
          <p:cNvPr id="247" name="Google Shape;247;p2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48" name="Google Shape;248;p23"/>
          <p:cNvSpPr txBox="1"/>
          <p:nvPr>
            <p:ph idx="1" type="body"/>
          </p:nvPr>
        </p:nvSpPr>
        <p:spPr>
          <a:xfrm>
            <a:off x="304800" y="1143000"/>
            <a:ext cx="4191000" cy="1981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Consider the following recursive solution to compute the binary values for a decimal number</a:t>
            </a:r>
            <a:endParaRPr/>
          </a:p>
          <a:p>
            <a:pPr indent="-344488" lvl="0" marL="344488" rtl="0" algn="l">
              <a:spcBef>
                <a:spcPts val="2000"/>
              </a:spcBef>
              <a:spcAft>
                <a:spcPts val="0"/>
              </a:spcAft>
              <a:buSzPts val="2000"/>
              <a:buNone/>
            </a:pPr>
            <a:r>
              <a:rPr lang="en-US"/>
              <a:t>	Create a functional decomposition for two values: 7 and 42</a:t>
            </a:r>
            <a:endParaRPr/>
          </a:p>
          <a:p>
            <a:pPr indent="-215900" lvl="0" marL="342900" rtl="0" algn="l">
              <a:spcBef>
                <a:spcPts val="2000"/>
              </a:spcBef>
              <a:spcAft>
                <a:spcPts val="0"/>
              </a:spcAft>
              <a:buSzPts val="2000"/>
              <a:buNone/>
            </a:pPr>
            <a:r>
              <a:t/>
            </a:r>
            <a:endParaRPr/>
          </a:p>
        </p:txBody>
      </p:sp>
      <p:sp>
        <p:nvSpPr>
          <p:cNvPr id="249" name="Google Shape;249;p2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0" name="Google Shape;250;p23"/>
          <p:cNvPicPr preferRelativeResize="0"/>
          <p:nvPr/>
        </p:nvPicPr>
        <p:blipFill>
          <a:blip r:embed="rId3">
            <a:alphaModFix/>
          </a:blip>
          <a:stretch>
            <a:fillRect/>
          </a:stretch>
        </p:blipFill>
        <p:spPr>
          <a:xfrm>
            <a:off x="4495800" y="1142999"/>
            <a:ext cx="4045382" cy="1981200"/>
          </a:xfrm>
          <a:prstGeom prst="rect">
            <a:avLst/>
          </a:prstGeom>
          <a:noFill/>
          <a:ln>
            <a:noFill/>
          </a:ln>
        </p:spPr>
      </p:pic>
      <p:pic>
        <p:nvPicPr>
          <p:cNvPr id="251" name="Google Shape;251;p23"/>
          <p:cNvPicPr preferRelativeResize="0"/>
          <p:nvPr/>
        </p:nvPicPr>
        <p:blipFill>
          <a:blip r:embed="rId4">
            <a:alphaModFix/>
          </a:blip>
          <a:stretch>
            <a:fillRect/>
          </a:stretch>
        </p:blipFill>
        <p:spPr>
          <a:xfrm>
            <a:off x="413925" y="3826975"/>
            <a:ext cx="3582296" cy="1981200"/>
          </a:xfrm>
          <a:prstGeom prst="rect">
            <a:avLst/>
          </a:prstGeom>
          <a:noFill/>
          <a:ln>
            <a:noFill/>
          </a:ln>
        </p:spPr>
      </p:pic>
      <p:pic>
        <p:nvPicPr>
          <p:cNvPr id="252" name="Google Shape;252;p23"/>
          <p:cNvPicPr preferRelativeResize="0"/>
          <p:nvPr/>
        </p:nvPicPr>
        <p:blipFill>
          <a:blip r:embed="rId5">
            <a:alphaModFix/>
          </a:blip>
          <a:stretch>
            <a:fillRect/>
          </a:stretch>
        </p:blipFill>
        <p:spPr>
          <a:xfrm>
            <a:off x="3866325" y="3276600"/>
            <a:ext cx="4668075" cy="28588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16.4: Trace</a:t>
            </a:r>
            <a:endParaRPr/>
          </a:p>
        </p:txBody>
      </p:sp>
      <p:sp>
        <p:nvSpPr>
          <p:cNvPr id="258" name="Google Shape;258;p2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9" name="Google Shape;259;p24"/>
          <p:cNvSpPr txBox="1"/>
          <p:nvPr>
            <p:ph idx="1" type="body"/>
          </p:nvPr>
        </p:nvSpPr>
        <p:spPr>
          <a:xfrm>
            <a:off x="304800" y="1143000"/>
            <a:ext cx="83820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Create two trace for the values: 7 and 42</a:t>
            </a:r>
            <a:endParaRPr/>
          </a:p>
        </p:txBody>
      </p:sp>
      <p:sp>
        <p:nvSpPr>
          <p:cNvPr id="260" name="Google Shape;260;p2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1" name="Google Shape;261;p24"/>
          <p:cNvPicPr preferRelativeResize="0"/>
          <p:nvPr/>
        </p:nvPicPr>
        <p:blipFill>
          <a:blip r:embed="rId3">
            <a:alphaModFix/>
          </a:blip>
          <a:stretch>
            <a:fillRect/>
          </a:stretch>
        </p:blipFill>
        <p:spPr>
          <a:xfrm>
            <a:off x="2328298" y="3836250"/>
            <a:ext cx="2384152" cy="2469300"/>
          </a:xfrm>
          <a:prstGeom prst="rect">
            <a:avLst/>
          </a:prstGeom>
          <a:noFill/>
          <a:ln>
            <a:noFill/>
          </a:ln>
        </p:spPr>
      </p:pic>
      <p:pic>
        <p:nvPicPr>
          <p:cNvPr id="262" name="Google Shape;262;p24"/>
          <p:cNvPicPr preferRelativeResize="0"/>
          <p:nvPr/>
        </p:nvPicPr>
        <p:blipFill>
          <a:blip r:embed="rId4">
            <a:alphaModFix/>
          </a:blip>
          <a:stretch>
            <a:fillRect/>
          </a:stretch>
        </p:blipFill>
        <p:spPr>
          <a:xfrm>
            <a:off x="5001600" y="1752600"/>
            <a:ext cx="2601689" cy="4552950"/>
          </a:xfrm>
          <a:prstGeom prst="rect">
            <a:avLst/>
          </a:prstGeom>
          <a:noFill/>
          <a:ln>
            <a:noFill/>
          </a:ln>
        </p:spPr>
      </p:pic>
      <p:pic>
        <p:nvPicPr>
          <p:cNvPr id="263" name="Google Shape;263;p24"/>
          <p:cNvPicPr preferRelativeResize="0"/>
          <p:nvPr/>
        </p:nvPicPr>
        <p:blipFill>
          <a:blip r:embed="rId5">
            <a:alphaModFix/>
          </a:blip>
          <a:stretch>
            <a:fillRect/>
          </a:stretch>
        </p:blipFill>
        <p:spPr>
          <a:xfrm>
            <a:off x="452775" y="1581150"/>
            <a:ext cx="4259681" cy="208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269" name="Google Shape;269;p25">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16.1: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Define Recursion</a:t>
            </a:r>
            <a:endParaRPr/>
          </a:p>
        </p:txBody>
      </p:sp>
      <p:sp>
        <p:nvSpPr>
          <p:cNvPr id="270" name="Google Shape;270;p25">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16.2: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
        <p:nvSpPr>
          <p:cNvPr id="271" name="Google Shape;271;p25">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16.3: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Name the Algorithm</a:t>
            </a:r>
            <a:endParaRPr/>
          </a:p>
        </p:txBody>
      </p:sp>
      <p:sp>
        <p:nvSpPr>
          <p:cNvPr id="272" name="Google Shape;272;p25">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16.4: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Name the Algorithm</a:t>
            </a:r>
            <a:endParaRPr/>
          </a:p>
        </p:txBody>
      </p:sp>
      <p:sp>
        <p:nvSpPr>
          <p:cNvPr id="273" name="Google Shape;273;p25">
            <a:hlinkClick action="ppaction://hlinksldjump" r:id="rId7"/>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16.5: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Name the Algorithm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16.1: Define Recursion</a:t>
            </a:r>
            <a:endParaRPr/>
          </a:p>
        </p:txBody>
      </p:sp>
      <p:sp>
        <p:nvSpPr>
          <p:cNvPr id="279" name="Google Shape;279;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80" name="Google Shape;280;p26"/>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In your own words, define “recursion” in a way that a non-technical person could understand it. Hint: do not use the word “function.”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Many possible answers:</a:t>
            </a:r>
            <a:endParaRPr/>
          </a:p>
          <a:p>
            <a:pPr indent="-285750" lvl="1" marL="742950" rtl="0" algn="l">
              <a:spcBef>
                <a:spcPts val="360"/>
              </a:spcBef>
              <a:spcAft>
                <a:spcPts val="0"/>
              </a:spcAft>
              <a:buSzPts val="1800"/>
              <a:buChar char="•"/>
            </a:pPr>
            <a:r>
              <a:rPr lang="en-US"/>
              <a:t>Recursion is the process of breaking a large problem into smaller ones. Each smaller problem is solved by performing the same operation we used to solve the larger one.</a:t>
            </a:r>
            <a:endParaRPr/>
          </a:p>
          <a:p>
            <a:pPr indent="-285750" lvl="1" marL="742950" rtl="0" algn="l">
              <a:spcBef>
                <a:spcPts val="360"/>
              </a:spcBef>
              <a:spcAft>
                <a:spcPts val="0"/>
              </a:spcAft>
              <a:buSzPts val="1800"/>
              <a:buChar char="•"/>
            </a:pPr>
            <a:r>
              <a:rPr lang="en-US"/>
              <a:t>The repeated application of a procedure or operation, each time operating on a smaller version of the larger problem.</a:t>
            </a:r>
            <a:endParaRPr/>
          </a:p>
          <a:p>
            <a:pPr indent="-285750" lvl="1" marL="742950" rtl="0" algn="l">
              <a:spcBef>
                <a:spcPts val="360"/>
              </a:spcBef>
              <a:spcAft>
                <a:spcPts val="0"/>
              </a:spcAft>
              <a:buSzPts val="1800"/>
              <a:buChar char="•"/>
            </a:pPr>
            <a:r>
              <a:rPr lang="en-US"/>
              <a:t>A method of solving a problem where the solution depends on solutions to smaller instances of the same problem (as opposed to iteration).</a:t>
            </a:r>
            <a:endParaRPr/>
          </a:p>
          <a:p>
            <a:pPr indent="-285750" lvl="1" marL="742950" rtl="0" algn="l">
              <a:spcBef>
                <a:spcPts val="360"/>
              </a:spcBef>
              <a:spcAft>
                <a:spcPts val="0"/>
              </a:spcAft>
              <a:buSzPts val="1800"/>
              <a:buChar char="•"/>
            </a:pPr>
            <a:r>
              <a:rPr lang="en-US"/>
              <a:t>In the recursive program, the solution to the base case is provided and the solution of the bigger problem is expressed in terms of smaller problems.</a:t>
            </a:r>
            <a:endParaRPr/>
          </a:p>
          <a:p>
            <a:pPr indent="-285750" lvl="1" marL="742950" rtl="0" algn="l">
              <a:spcBef>
                <a:spcPts val="360"/>
              </a:spcBef>
              <a:spcAft>
                <a:spcPts val="0"/>
              </a:spcAft>
              <a:buSzPts val="1800"/>
              <a:buChar char="•"/>
            </a:pPr>
            <a:r>
              <a:rPr lang="en-US"/>
              <a:t>The process of defining a problem (or the solution to a problem) in terms of (a simpler version of) itself. </a:t>
            </a:r>
            <a:endParaRPr/>
          </a:p>
          <a:p>
            <a:pPr indent="-215900" lvl="0" marL="342900" rtl="0" algn="l">
              <a:spcBef>
                <a:spcPts val="2000"/>
              </a:spcBef>
              <a:spcAft>
                <a:spcPts val="0"/>
              </a:spcAft>
              <a:buSzPts val="2000"/>
              <a:buNone/>
            </a:pPr>
            <a:r>
              <a:t/>
            </a:r>
            <a:endParaRPr/>
          </a:p>
        </p:txBody>
      </p:sp>
      <p:sp>
        <p:nvSpPr>
          <p:cNvPr id="281" name="Google Shape;281;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0" name="Google Shape;90;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07: Sub-List Sort Design – Structure Chart</a:t>
            </a:r>
            <a:endParaRPr/>
          </a:p>
        </p:txBody>
      </p:sp>
      <p:sp>
        <p:nvSpPr>
          <p:cNvPr id="91" name="Google Shape;91;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92" name="Google Shape;92;p9"/>
          <p:cNvPicPr preferRelativeResize="0"/>
          <p:nvPr/>
        </p:nvPicPr>
        <p:blipFill>
          <a:blip r:embed="rId3">
            <a:alphaModFix/>
          </a:blip>
          <a:stretch>
            <a:fillRect/>
          </a:stretch>
        </p:blipFill>
        <p:spPr>
          <a:xfrm>
            <a:off x="1957013" y="2373720"/>
            <a:ext cx="4620375" cy="211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aphicFrame>
        <p:nvGraphicFramePr>
          <p:cNvPr id="286" name="Google Shape;286;p27"/>
          <p:cNvGraphicFramePr/>
          <p:nvPr/>
        </p:nvGraphicFramePr>
        <p:xfrm>
          <a:off x="381000" y="1524000"/>
          <a:ext cx="3000000" cy="3000000"/>
        </p:xfrm>
        <a:graphic>
          <a:graphicData uri="http://schemas.openxmlformats.org/drawingml/2006/table">
            <a:tbl>
              <a:tblPr bandRow="1" firstRow="1">
                <a:noFill/>
                <a:tableStyleId>{D05A44F6-F125-4E07-B6D8-08EBD78DE45D}</a:tableStyleId>
              </a:tblPr>
              <a:tblGrid>
                <a:gridCol w="3429000"/>
              </a:tblGrid>
              <a:tr h="367450">
                <a:tc>
                  <a:txBody>
                    <a:bodyPr/>
                    <a:lstStyle/>
                    <a:p>
                      <a:pPr indent="0" lvl="0" marL="0" marR="0" rtl="0" algn="l">
                        <a:lnSpc>
                          <a:spcPct val="107000"/>
                        </a:lnSpc>
                        <a:spcBef>
                          <a:spcPts val="0"/>
                        </a:spcBef>
                        <a:spcAft>
                          <a:spcPts val="0"/>
                        </a:spcAft>
                        <a:buNone/>
                      </a:pPr>
                      <a:r>
                        <a:rPr lang="en-US" sz="1400"/>
                        <a:t>Fact or Fiction</a:t>
                      </a:r>
                      <a:endParaRPr b="1" sz="1400">
                        <a:solidFill>
                          <a:srgbClr val="1D4D81"/>
                        </a:solidFill>
                        <a:latin typeface="Calibri"/>
                        <a:ea typeface="Calibri"/>
                        <a:cs typeface="Calibri"/>
                        <a:sym typeface="Calibri"/>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All recursive solutions need to have an end condition</a:t>
                      </a:r>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Tail recursion does most of the work as functions are removed from the call-stack </a:t>
                      </a:r>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Multi-recursion is generally a good programming practice</a:t>
                      </a:r>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Any iterative algorithm can be turned into a recursive algorithm</a:t>
                      </a:r>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Recursive solutions are generally as fast as iterative solutions</a:t>
                      </a:r>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400">
                          <a:latin typeface="Calibri"/>
                          <a:ea typeface="Calibri"/>
                          <a:cs typeface="Calibri"/>
                          <a:sym typeface="Calibri"/>
                        </a:rPr>
                        <a:t>Indirect recursion is generally a good programming practice</a:t>
                      </a:r>
                      <a:endParaRPr/>
                    </a:p>
                  </a:txBody>
                  <a:tcPr marT="45725" marB="45725" marR="91450" marL="91450"/>
                </a:tc>
              </a:tr>
            </a:tbl>
          </a:graphicData>
        </a:graphic>
      </p:graphicFrame>
      <p:sp>
        <p:nvSpPr>
          <p:cNvPr id="287" name="Google Shape;287;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16.2: Fact or Fiction</a:t>
            </a:r>
            <a:endParaRPr/>
          </a:p>
        </p:txBody>
      </p:sp>
      <p:sp>
        <p:nvSpPr>
          <p:cNvPr id="288" name="Google Shape;288;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89" name="Google Shape;289;p27"/>
          <p:cNvSpPr txBox="1"/>
          <p:nvPr>
            <p:ph idx="1" type="body"/>
          </p:nvPr>
        </p:nvSpPr>
        <p:spPr>
          <a:xfrm>
            <a:off x="304800" y="1143000"/>
            <a:ext cx="8534400" cy="3810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For each of the following, determine whether it is fact or whether it is fiction.</a:t>
            </a:r>
            <a:endParaRPr/>
          </a:p>
        </p:txBody>
      </p:sp>
      <p:sp>
        <p:nvSpPr>
          <p:cNvPr id="290" name="Google Shape;290;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1" name="Google Shape;291;p27"/>
          <p:cNvSpPr/>
          <p:nvPr/>
        </p:nvSpPr>
        <p:spPr>
          <a:xfrm>
            <a:off x="3810000" y="2015468"/>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27"/>
          <p:cNvSpPr/>
          <p:nvPr/>
        </p:nvSpPr>
        <p:spPr>
          <a:xfrm>
            <a:off x="3810000" y="2015468"/>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If not, then the program will never stop. The end condition is an essential step.</a:t>
            </a:r>
            <a:endParaRPr/>
          </a:p>
        </p:txBody>
      </p:sp>
      <p:sp>
        <p:nvSpPr>
          <p:cNvPr id="293" name="Google Shape;293;p27"/>
          <p:cNvSpPr/>
          <p:nvPr/>
        </p:nvSpPr>
        <p:spPr>
          <a:xfrm>
            <a:off x="3810000" y="2751512"/>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27"/>
          <p:cNvSpPr/>
          <p:nvPr/>
        </p:nvSpPr>
        <p:spPr>
          <a:xfrm>
            <a:off x="3810000" y="2751512"/>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Head recursion works this way. Tail recursion is when most of the work is done as stuff is put on the call stack</a:t>
            </a:r>
            <a:endParaRPr/>
          </a:p>
        </p:txBody>
      </p:sp>
      <p:sp>
        <p:nvSpPr>
          <p:cNvPr id="295" name="Google Shape;295;p27"/>
          <p:cNvSpPr/>
          <p:nvPr/>
        </p:nvSpPr>
        <p:spPr>
          <a:xfrm>
            <a:off x="3810000" y="3480260"/>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27"/>
          <p:cNvSpPr/>
          <p:nvPr/>
        </p:nvSpPr>
        <p:spPr>
          <a:xfrm>
            <a:off x="3810000" y="3480260"/>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Multi-recursion often results in O(2</a:t>
            </a:r>
            <a:r>
              <a:rPr baseline="30000" i="1" lang="en-US" sz="1400">
                <a:solidFill>
                  <a:schemeClr val="dk1"/>
                </a:solidFill>
                <a:latin typeface="Calibri"/>
                <a:ea typeface="Calibri"/>
                <a:cs typeface="Calibri"/>
                <a:sym typeface="Calibri"/>
              </a:rPr>
              <a:t>n</a:t>
            </a:r>
            <a:r>
              <a:rPr lang="en-US" sz="1400">
                <a:solidFill>
                  <a:schemeClr val="dk1"/>
                </a:solidFill>
                <a:latin typeface="Calibri"/>
                <a:ea typeface="Calibri"/>
                <a:cs typeface="Calibri"/>
                <a:sym typeface="Calibri"/>
              </a:rPr>
              <a:t>) which is extremely expensive for very small </a:t>
            </a:r>
            <a:r>
              <a:rPr i="1" lang="en-US" sz="1400">
                <a:solidFill>
                  <a:schemeClr val="dk1"/>
                </a:solidFill>
                <a:latin typeface="Calibri"/>
                <a:ea typeface="Calibri"/>
                <a:cs typeface="Calibri"/>
                <a:sym typeface="Calibri"/>
              </a:rPr>
              <a:t>n</a:t>
            </a:r>
            <a:endParaRPr/>
          </a:p>
        </p:txBody>
      </p:sp>
      <p:sp>
        <p:nvSpPr>
          <p:cNvPr id="297" name="Google Shape;297;p27"/>
          <p:cNvSpPr/>
          <p:nvPr/>
        </p:nvSpPr>
        <p:spPr>
          <a:xfrm>
            <a:off x="3810000" y="4217321"/>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8" name="Google Shape;298;p27"/>
          <p:cNvSpPr/>
          <p:nvPr/>
        </p:nvSpPr>
        <p:spPr>
          <a:xfrm>
            <a:off x="3810000" y="4217321"/>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Fact</a:t>
            </a:r>
            <a:r>
              <a:rPr lang="en-US" sz="1400">
                <a:solidFill>
                  <a:schemeClr val="dk1"/>
                </a:solidFill>
                <a:latin typeface="Calibri"/>
                <a:ea typeface="Calibri"/>
                <a:cs typeface="Calibri"/>
                <a:sym typeface="Calibri"/>
              </a:rPr>
              <a:t>: Most of the time, the iterative solution is faster though sometimes the recursive solution can be more elegant</a:t>
            </a:r>
            <a:endParaRPr/>
          </a:p>
        </p:txBody>
      </p:sp>
      <p:sp>
        <p:nvSpPr>
          <p:cNvPr id="299" name="Google Shape;299;p27"/>
          <p:cNvSpPr/>
          <p:nvPr/>
        </p:nvSpPr>
        <p:spPr>
          <a:xfrm>
            <a:off x="3810000" y="4961312"/>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p27"/>
          <p:cNvSpPr/>
          <p:nvPr/>
        </p:nvSpPr>
        <p:spPr>
          <a:xfrm>
            <a:off x="3810000" y="4961312"/>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There is a lot of overhead for recursive solutions. They tend to be slower than iterative ones</a:t>
            </a:r>
            <a:endParaRPr/>
          </a:p>
        </p:txBody>
      </p:sp>
      <p:sp>
        <p:nvSpPr>
          <p:cNvPr id="301" name="Google Shape;301;p27"/>
          <p:cNvSpPr/>
          <p:nvPr/>
        </p:nvSpPr>
        <p:spPr>
          <a:xfrm>
            <a:off x="3810000" y="5673434"/>
            <a:ext cx="5029200" cy="457201"/>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27"/>
          <p:cNvSpPr/>
          <p:nvPr/>
        </p:nvSpPr>
        <p:spPr>
          <a:xfrm>
            <a:off x="3810000" y="5673434"/>
            <a:ext cx="5029200" cy="457201"/>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Calibri"/>
                <a:ea typeface="Calibri"/>
                <a:cs typeface="Calibri"/>
                <a:sym typeface="Calibri"/>
              </a:rPr>
              <a:t>Fiction</a:t>
            </a:r>
            <a:r>
              <a:rPr lang="en-US" sz="1400">
                <a:solidFill>
                  <a:schemeClr val="dk1"/>
                </a:solidFill>
                <a:latin typeface="Calibri"/>
                <a:ea typeface="Calibri"/>
                <a:cs typeface="Calibri"/>
                <a:sym typeface="Calibri"/>
              </a:rPr>
              <a:t>: Indirect recursion is often unintentional and not obvious. It should generally be avoided.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16.3: Name the Algorithm</a:t>
            </a:r>
            <a:endParaRPr/>
          </a:p>
        </p:txBody>
      </p:sp>
      <p:sp>
        <p:nvSpPr>
          <p:cNvPr id="308" name="Google Shape;308;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09" name="Google Shape;309;p28"/>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What would be the best name for the following recursive algorithm:</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multiply</a:t>
            </a:r>
            <a:endParaRPr/>
          </a:p>
          <a:p>
            <a:pPr indent="-285750" lvl="1" marL="742950" rtl="0" algn="l">
              <a:spcBef>
                <a:spcPts val="360"/>
              </a:spcBef>
              <a:spcAft>
                <a:spcPts val="0"/>
              </a:spcAft>
              <a:buSzPts val="1800"/>
              <a:buChar char="•"/>
            </a:pPr>
            <a:r>
              <a:rPr lang="en-US"/>
              <a:t>function_16_3(4,3)	= 3 + function_16_3(3, 3)</a:t>
            </a:r>
            <a:br>
              <a:rPr lang="en-US"/>
            </a:br>
            <a:r>
              <a:rPr lang="en-US"/>
              <a:t>					= 3 + 3 + function_16_3(2, 3)</a:t>
            </a:r>
            <a:br>
              <a:rPr lang="en-US"/>
            </a:br>
            <a:r>
              <a:rPr lang="en-US"/>
              <a:t>					= 3 + 3 + 3 + function_16_3(1, 3)</a:t>
            </a:r>
            <a:br>
              <a:rPr lang="en-US"/>
            </a:br>
            <a:r>
              <a:rPr lang="en-US"/>
              <a:t>					= 3 + 3 + 3 + 3</a:t>
            </a:r>
            <a:br>
              <a:rPr lang="en-US"/>
            </a:br>
            <a:r>
              <a:rPr lang="en-US"/>
              <a:t>					= 12</a:t>
            </a:r>
            <a:endParaRPr/>
          </a:p>
          <a:p>
            <a:pPr indent="-285750" lvl="1" marL="742950" rtl="0" algn="l">
              <a:spcBef>
                <a:spcPts val="360"/>
              </a:spcBef>
              <a:spcAft>
                <a:spcPts val="0"/>
              </a:spcAft>
              <a:buSzPts val="1800"/>
              <a:buChar char="•"/>
            </a:pPr>
            <a:r>
              <a:rPr lang="en-US"/>
              <a:t>Notice that we add ‘y’ a total of ‘x’ times. </a:t>
            </a:r>
            <a:endParaRPr/>
          </a:p>
          <a:p>
            <a:pPr indent="-285750" lvl="1" marL="742950" rtl="0" algn="l">
              <a:spcBef>
                <a:spcPts val="360"/>
              </a:spcBef>
              <a:spcAft>
                <a:spcPts val="0"/>
              </a:spcAft>
              <a:buSzPts val="1800"/>
              <a:buChar char="•"/>
            </a:pPr>
            <a:r>
              <a:rPr lang="en-US"/>
              <a:t>x * y</a:t>
            </a:r>
            <a:endParaRPr/>
          </a:p>
          <a:p>
            <a:pPr indent="-171450" lvl="1" marL="742950" rtl="0" algn="l">
              <a:spcBef>
                <a:spcPts val="360"/>
              </a:spcBef>
              <a:spcAft>
                <a:spcPts val="0"/>
              </a:spcAft>
              <a:buSzPts val="1800"/>
              <a:buNone/>
            </a:pPr>
            <a:r>
              <a:t/>
            </a:r>
            <a:endParaRPr/>
          </a:p>
          <a:p>
            <a:pPr indent="-215900" lvl="0" marL="342900" rtl="0" algn="l">
              <a:spcBef>
                <a:spcPts val="2000"/>
              </a:spcBef>
              <a:spcAft>
                <a:spcPts val="0"/>
              </a:spcAft>
              <a:buSzPts val="2000"/>
              <a:buNone/>
            </a:pPr>
            <a:r>
              <a:t/>
            </a:r>
            <a:endParaRPr/>
          </a:p>
        </p:txBody>
      </p:sp>
      <p:sp>
        <p:nvSpPr>
          <p:cNvPr id="310" name="Google Shape;310;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11" name="Google Shape;311;p28"/>
          <p:cNvPicPr preferRelativeResize="0"/>
          <p:nvPr/>
        </p:nvPicPr>
        <p:blipFill>
          <a:blip r:embed="rId3">
            <a:alphaModFix/>
          </a:blip>
          <a:stretch>
            <a:fillRect/>
          </a:stretch>
        </p:blipFill>
        <p:spPr>
          <a:xfrm>
            <a:off x="1707075" y="1605350"/>
            <a:ext cx="5247425" cy="138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16.4: Name the Algorithm</a:t>
            </a:r>
            <a:endParaRPr/>
          </a:p>
        </p:txBody>
      </p:sp>
      <p:sp>
        <p:nvSpPr>
          <p:cNvPr id="317" name="Google Shape;317;p2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18" name="Google Shape;318;p29"/>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What would be the best name for the following recursive algorithm:</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exponent</a:t>
            </a:r>
            <a:endParaRPr/>
          </a:p>
          <a:p>
            <a:pPr indent="-285750" lvl="1" marL="742950" rtl="0" algn="l">
              <a:spcBef>
                <a:spcPts val="360"/>
              </a:spcBef>
              <a:spcAft>
                <a:spcPts val="0"/>
              </a:spcAft>
              <a:buSzPts val="1800"/>
              <a:buChar char="•"/>
            </a:pPr>
            <a:r>
              <a:rPr lang="en-US"/>
              <a:t>function_16_4(4,3)	= 3 * function_16_4(3, 3)</a:t>
            </a:r>
            <a:br>
              <a:rPr lang="en-US"/>
            </a:br>
            <a:r>
              <a:rPr lang="en-US"/>
              <a:t>					= 3 * 3 * function_16_4(2, 3)</a:t>
            </a:r>
            <a:br>
              <a:rPr lang="en-US"/>
            </a:br>
            <a:r>
              <a:rPr lang="en-US"/>
              <a:t>					= 3 * 3 * 3 * function_16_4(1, 3)</a:t>
            </a:r>
            <a:br>
              <a:rPr lang="en-US"/>
            </a:br>
            <a:r>
              <a:rPr lang="en-US"/>
              <a:t>					= 3 * 3 * 3 * 3 * function_16_4(0, 3)</a:t>
            </a:r>
            <a:br>
              <a:rPr lang="en-US"/>
            </a:br>
            <a:r>
              <a:rPr lang="en-US"/>
              <a:t>					= 3 * 3 * 3 * 3 * 1</a:t>
            </a:r>
            <a:br>
              <a:rPr lang="en-US"/>
            </a:br>
            <a:r>
              <a:rPr lang="en-US"/>
              <a:t>					= 81</a:t>
            </a:r>
            <a:endParaRPr/>
          </a:p>
          <a:p>
            <a:pPr indent="-285750" lvl="1" marL="742950" rtl="0" algn="l">
              <a:spcBef>
                <a:spcPts val="360"/>
              </a:spcBef>
              <a:spcAft>
                <a:spcPts val="0"/>
              </a:spcAft>
              <a:buSzPts val="1800"/>
              <a:buChar char="•"/>
            </a:pPr>
            <a:r>
              <a:rPr lang="en-US"/>
              <a:t>Notice that we multiply ‘y’ to itself a total of ‘x’ times. </a:t>
            </a:r>
            <a:endParaRPr/>
          </a:p>
          <a:p>
            <a:pPr indent="-285750" lvl="1" marL="742950" rtl="0" algn="l">
              <a:spcBef>
                <a:spcPts val="360"/>
              </a:spcBef>
              <a:spcAft>
                <a:spcPts val="0"/>
              </a:spcAft>
              <a:buSzPts val="1800"/>
              <a:buChar char="•"/>
            </a:pPr>
            <a:r>
              <a:rPr lang="en-US"/>
              <a:t>Y</a:t>
            </a:r>
            <a:r>
              <a:rPr baseline="30000" lang="en-US"/>
              <a:t>x</a:t>
            </a:r>
            <a:endParaRPr baseline="30000"/>
          </a:p>
        </p:txBody>
      </p:sp>
      <p:sp>
        <p:nvSpPr>
          <p:cNvPr id="319" name="Google Shape;319;p2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0" name="Google Shape;320;p29"/>
          <p:cNvPicPr preferRelativeResize="0"/>
          <p:nvPr/>
        </p:nvPicPr>
        <p:blipFill>
          <a:blip r:embed="rId3">
            <a:alphaModFix/>
          </a:blip>
          <a:stretch>
            <a:fillRect/>
          </a:stretch>
        </p:blipFill>
        <p:spPr>
          <a:xfrm>
            <a:off x="1750650" y="1576325"/>
            <a:ext cx="5383425" cy="143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16.5: Name the Algorithm</a:t>
            </a:r>
            <a:endParaRPr/>
          </a:p>
        </p:txBody>
      </p:sp>
      <p:sp>
        <p:nvSpPr>
          <p:cNvPr id="326" name="Google Shape;326;p3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27" name="Google Shape;327;p3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a:t>Q: What would be the best name for the following recursive algorithm:</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171450" lvl="1" marL="742950" rtl="0" algn="l">
              <a:spcBef>
                <a:spcPts val="360"/>
              </a:spcBef>
              <a:spcAft>
                <a:spcPts val="0"/>
              </a:spcAft>
              <a:buSzPts val="1800"/>
              <a:buNone/>
            </a:pPr>
            <a:r>
              <a:t/>
            </a:r>
            <a:endParaRPr/>
          </a:p>
          <a:p>
            <a:pPr indent="-344488" lvl="0" marL="344488" rtl="0" algn="l">
              <a:spcBef>
                <a:spcPts val="2000"/>
              </a:spcBef>
              <a:spcAft>
                <a:spcPts val="0"/>
              </a:spcAft>
              <a:buSzPts val="2000"/>
              <a:buNone/>
            </a:pPr>
            <a:r>
              <a:rPr lang="en-US"/>
              <a:t>A: addition</a:t>
            </a:r>
            <a:endParaRPr/>
          </a:p>
          <a:p>
            <a:pPr indent="-285750" lvl="1" marL="742950" rtl="0" algn="l">
              <a:spcBef>
                <a:spcPts val="360"/>
              </a:spcBef>
              <a:spcAft>
                <a:spcPts val="0"/>
              </a:spcAft>
              <a:buSzPts val="1800"/>
              <a:buChar char="•"/>
            </a:pPr>
            <a:r>
              <a:rPr lang="en-US"/>
              <a:t>function_16_5(4,3)	= 1 + function_16_5(3, 3)</a:t>
            </a:r>
            <a:br>
              <a:rPr lang="en-US"/>
            </a:br>
            <a:r>
              <a:rPr lang="en-US"/>
              <a:t>					= 1 + 1 + function_16_5(2, 3)</a:t>
            </a:r>
            <a:br>
              <a:rPr lang="en-US"/>
            </a:br>
            <a:r>
              <a:rPr lang="en-US"/>
              <a:t>					= 1 + 1 + 1 + function_16_5(1, 3)</a:t>
            </a:r>
            <a:br>
              <a:rPr lang="en-US"/>
            </a:br>
            <a:r>
              <a:rPr lang="en-US"/>
              <a:t>					= 1 + 1 + 1 + 1 + function_16_5(0, 3)</a:t>
            </a:r>
            <a:br>
              <a:rPr lang="en-US"/>
            </a:br>
            <a:r>
              <a:rPr lang="en-US"/>
              <a:t>					= 1 + 1 + 1 + 1 + 3</a:t>
            </a:r>
            <a:br>
              <a:rPr lang="en-US"/>
            </a:br>
            <a:r>
              <a:rPr lang="en-US"/>
              <a:t>					= 7</a:t>
            </a:r>
            <a:endParaRPr/>
          </a:p>
          <a:p>
            <a:pPr indent="-285750" lvl="1" marL="742950" rtl="0" algn="l">
              <a:spcBef>
                <a:spcPts val="360"/>
              </a:spcBef>
              <a:spcAft>
                <a:spcPts val="0"/>
              </a:spcAft>
              <a:buSzPts val="1800"/>
              <a:buChar char="•"/>
            </a:pPr>
            <a:r>
              <a:rPr lang="en-US"/>
              <a:t>Notice that we increment ‘y’ a total of ‘x’ times.</a:t>
            </a:r>
            <a:endParaRPr/>
          </a:p>
          <a:p>
            <a:pPr indent="-285750" lvl="1" marL="742950" rtl="0" algn="l">
              <a:spcBef>
                <a:spcPts val="360"/>
              </a:spcBef>
              <a:spcAft>
                <a:spcPts val="0"/>
              </a:spcAft>
              <a:buSzPts val="1800"/>
              <a:buChar char="•"/>
            </a:pPr>
            <a:r>
              <a:rPr lang="en-US"/>
              <a:t>x + y</a:t>
            </a:r>
            <a:endParaRPr/>
          </a:p>
          <a:p>
            <a:pPr indent="-171450" lvl="1" marL="742950" rtl="0" algn="l">
              <a:spcBef>
                <a:spcPts val="360"/>
              </a:spcBef>
              <a:spcAft>
                <a:spcPts val="0"/>
              </a:spcAft>
              <a:buSzPts val="1800"/>
              <a:buNone/>
            </a:pPr>
            <a:r>
              <a:t/>
            </a:r>
            <a:endParaRPr baseline="30000"/>
          </a:p>
        </p:txBody>
      </p:sp>
      <p:sp>
        <p:nvSpPr>
          <p:cNvPr id="328" name="Google Shape;328;p3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9" name="Google Shape;329;p30"/>
          <p:cNvPicPr preferRelativeResize="0"/>
          <p:nvPr/>
        </p:nvPicPr>
        <p:blipFill>
          <a:blip r:embed="rId3">
            <a:alphaModFix/>
          </a:blip>
          <a:stretch>
            <a:fillRect/>
          </a:stretch>
        </p:blipFill>
        <p:spPr>
          <a:xfrm>
            <a:off x="1510113" y="1547250"/>
            <a:ext cx="5514176" cy="146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1"/>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335" name="Google Shape;335;p31">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Find Highest</a:t>
            </a:r>
            <a:endParaRPr/>
          </a:p>
        </p:txBody>
      </p:sp>
      <p:sp>
        <p:nvSpPr>
          <p:cNvPr id="336" name="Google Shape;336;p31">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Sum of Powers of 2</a:t>
            </a:r>
            <a:endParaRPr/>
          </a:p>
        </p:txBody>
      </p:sp>
      <p:sp>
        <p:nvSpPr>
          <p:cNvPr id="337" name="Google Shape;337;p31">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Sum Digits</a:t>
            </a:r>
            <a:endParaRPr/>
          </a:p>
        </p:txBody>
      </p:sp>
      <p:sp>
        <p:nvSpPr>
          <p:cNvPr id="338" name="Google Shape;338;p31">
            <a:hlinkClick action="ppaction://hlinksldjump" r:id="rId6"/>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Reverse String</a:t>
            </a:r>
            <a:endParaRPr/>
          </a:p>
        </p:txBody>
      </p:sp>
      <p:sp>
        <p:nvSpPr>
          <p:cNvPr id="339" name="Google Shape;339;p31">
            <a:hlinkClick action="ppaction://hlinksldjump" r:id="rId7"/>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Display Names</a:t>
            </a:r>
            <a:endParaRPr/>
          </a:p>
        </p:txBody>
      </p:sp>
      <p:sp>
        <p:nvSpPr>
          <p:cNvPr id="340" name="Google Shape;340;p31">
            <a:hlinkClick action="ppaction://hlinksldjump" r:id="rId8"/>
          </p:cNvPr>
          <p:cNvSpPr/>
          <p:nvPr/>
        </p:nvSpPr>
        <p:spPr>
          <a:xfrm>
            <a:off x="5801008"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Fibonacci</a:t>
            </a:r>
            <a:endParaRPr/>
          </a:p>
        </p:txBody>
      </p:sp>
      <p:sp>
        <p:nvSpPr>
          <p:cNvPr id="341" name="Google Shape;341;p31">
            <a:hlinkClick action="ppaction://hlinksldjump" r:id="rId9"/>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16.1: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Search</a:t>
            </a:r>
            <a:endParaRPr/>
          </a:p>
        </p:txBody>
      </p:sp>
      <p:sp>
        <p:nvSpPr>
          <p:cNvPr id="342" name="Google Shape;342;p31">
            <a:hlinkClick action="ppaction://hlinksldjump" r:id="rId10"/>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16.2: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GCD</a:t>
            </a:r>
            <a:endParaRPr/>
          </a:p>
        </p:txBody>
      </p:sp>
      <p:sp>
        <p:nvSpPr>
          <p:cNvPr id="343" name="Google Shape;343;p31">
            <a:hlinkClick action="ppaction://hlinksldjump" r:id="rId11"/>
          </p:cNvPr>
          <p:cNvSpPr/>
          <p:nvPr/>
        </p:nvSpPr>
        <p:spPr>
          <a:xfrm>
            <a:off x="1524000" y="3580681"/>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16.7:</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Sum Digits</a:t>
            </a:r>
            <a:endParaRPr/>
          </a:p>
        </p:txBody>
      </p:sp>
      <p:sp>
        <p:nvSpPr>
          <p:cNvPr id="344" name="Google Shape;344;p31">
            <a:hlinkClick action="ppaction://hlinksldjump" r:id="rId12"/>
          </p:cNvPr>
          <p:cNvSpPr/>
          <p:nvPr/>
        </p:nvSpPr>
        <p:spPr>
          <a:xfrm>
            <a:off x="3657600" y="3582119"/>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16.8:</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Reverse String</a:t>
            </a:r>
            <a:endParaRPr/>
          </a:p>
        </p:txBody>
      </p:sp>
      <p:sp>
        <p:nvSpPr>
          <p:cNvPr id="345" name="Google Shape;345;p31">
            <a:hlinkClick action="ppaction://hlinksldjump" r:id="rId13"/>
          </p:cNvPr>
          <p:cNvSpPr/>
          <p:nvPr/>
        </p:nvSpPr>
        <p:spPr>
          <a:xfrm>
            <a:off x="5801008" y="3580681"/>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16.9:</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Fibonacci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algorithm written iteratively, generate a recursive solution.</a:t>
            </a:r>
            <a:endParaRPr/>
          </a:p>
        </p:txBody>
      </p:sp>
      <p:sp>
        <p:nvSpPr>
          <p:cNvPr id="351" name="Google Shape;351;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16.1: Find Highest</a:t>
            </a:r>
            <a:endParaRPr/>
          </a:p>
        </p:txBody>
      </p:sp>
      <p:sp>
        <p:nvSpPr>
          <p:cNvPr id="352" name="Google Shape;352;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3" name="Google Shape;353;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4" name="Google Shape;354;p32"/>
          <p:cNvPicPr preferRelativeResize="0"/>
          <p:nvPr/>
        </p:nvPicPr>
        <p:blipFill>
          <a:blip r:embed="rId3">
            <a:alphaModFix/>
          </a:blip>
          <a:stretch>
            <a:fillRect/>
          </a:stretch>
        </p:blipFill>
        <p:spPr>
          <a:xfrm>
            <a:off x="1358375" y="1475150"/>
            <a:ext cx="5147100" cy="2142725"/>
          </a:xfrm>
          <a:prstGeom prst="rect">
            <a:avLst/>
          </a:prstGeom>
          <a:noFill/>
          <a:ln>
            <a:noFill/>
          </a:ln>
        </p:spPr>
      </p:pic>
      <p:pic>
        <p:nvPicPr>
          <p:cNvPr id="355" name="Google Shape;355;p32"/>
          <p:cNvPicPr preferRelativeResize="0"/>
          <p:nvPr/>
        </p:nvPicPr>
        <p:blipFill>
          <a:blip r:embed="rId4">
            <a:alphaModFix/>
          </a:blip>
          <a:stretch>
            <a:fillRect/>
          </a:stretch>
        </p:blipFill>
        <p:spPr>
          <a:xfrm>
            <a:off x="1358075" y="3686812"/>
            <a:ext cx="5147698" cy="2721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3"/>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algorithm written iteratively, generate a recursive solution using a programming language of your choice</a:t>
            </a:r>
            <a:endParaRPr/>
          </a:p>
        </p:txBody>
      </p:sp>
      <p:sp>
        <p:nvSpPr>
          <p:cNvPr id="361" name="Google Shape;361;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16.2: Sum Powers of Two</a:t>
            </a:r>
            <a:endParaRPr/>
          </a:p>
        </p:txBody>
      </p:sp>
      <p:sp>
        <p:nvSpPr>
          <p:cNvPr id="362" name="Google Shape;362;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63" name="Google Shape;363;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4" name="Google Shape;364;p33"/>
          <p:cNvPicPr preferRelativeResize="0"/>
          <p:nvPr/>
        </p:nvPicPr>
        <p:blipFill>
          <a:blip r:embed="rId3">
            <a:alphaModFix/>
          </a:blip>
          <a:stretch>
            <a:fillRect/>
          </a:stretch>
        </p:blipFill>
        <p:spPr>
          <a:xfrm>
            <a:off x="304800" y="2960087"/>
            <a:ext cx="5389400" cy="2461825"/>
          </a:xfrm>
          <a:prstGeom prst="rect">
            <a:avLst/>
          </a:prstGeom>
          <a:noFill/>
          <a:ln>
            <a:noFill/>
          </a:ln>
        </p:spPr>
      </p:pic>
      <p:pic>
        <p:nvPicPr>
          <p:cNvPr id="365" name="Google Shape;365;p33"/>
          <p:cNvPicPr preferRelativeResize="0"/>
          <p:nvPr/>
        </p:nvPicPr>
        <p:blipFill>
          <a:blip r:embed="rId4">
            <a:alphaModFix/>
          </a:blip>
          <a:stretch>
            <a:fillRect/>
          </a:stretch>
        </p:blipFill>
        <p:spPr>
          <a:xfrm>
            <a:off x="3739475" y="1837825"/>
            <a:ext cx="4713550" cy="2288600"/>
          </a:xfrm>
          <a:prstGeom prst="rect">
            <a:avLst/>
          </a:prstGeom>
          <a:noFill/>
          <a:ln>
            <a:noFill/>
          </a:ln>
        </p:spPr>
      </p:pic>
      <p:pic>
        <p:nvPicPr>
          <p:cNvPr id="366" name="Google Shape;366;p33"/>
          <p:cNvPicPr preferRelativeResize="0"/>
          <p:nvPr/>
        </p:nvPicPr>
        <p:blipFill>
          <a:blip r:embed="rId5">
            <a:alphaModFix/>
          </a:blip>
          <a:stretch>
            <a:fillRect/>
          </a:stretch>
        </p:blipFill>
        <p:spPr>
          <a:xfrm>
            <a:off x="3517475" y="4482725"/>
            <a:ext cx="5016925" cy="16379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idx="1" type="body"/>
          </p:nvPr>
        </p:nvSpPr>
        <p:spPr>
          <a:xfrm>
            <a:off x="304800" y="1143000"/>
            <a:ext cx="85344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algorithm written iteratively, generate a recursive solution.</a:t>
            </a:r>
            <a:endParaRPr/>
          </a:p>
        </p:txBody>
      </p:sp>
      <p:sp>
        <p:nvSpPr>
          <p:cNvPr id="372" name="Google Shape;372;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16.3: Display Names</a:t>
            </a:r>
            <a:endParaRPr/>
          </a:p>
        </p:txBody>
      </p:sp>
      <p:sp>
        <p:nvSpPr>
          <p:cNvPr id="373" name="Google Shape;373;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4" name="Google Shape;374;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75" name="Google Shape;375;p34"/>
          <p:cNvPicPr preferRelativeResize="0"/>
          <p:nvPr/>
        </p:nvPicPr>
        <p:blipFill>
          <a:blip r:embed="rId3">
            <a:alphaModFix/>
          </a:blip>
          <a:stretch>
            <a:fillRect/>
          </a:stretch>
        </p:blipFill>
        <p:spPr>
          <a:xfrm>
            <a:off x="399375" y="3429000"/>
            <a:ext cx="5432055" cy="1447800"/>
          </a:xfrm>
          <a:prstGeom prst="rect">
            <a:avLst/>
          </a:prstGeom>
          <a:noFill/>
          <a:ln>
            <a:noFill/>
          </a:ln>
        </p:spPr>
      </p:pic>
      <p:pic>
        <p:nvPicPr>
          <p:cNvPr id="376" name="Google Shape;376;p34"/>
          <p:cNvPicPr preferRelativeResize="0"/>
          <p:nvPr/>
        </p:nvPicPr>
        <p:blipFill>
          <a:blip r:embed="rId4">
            <a:alphaModFix/>
          </a:blip>
          <a:stretch>
            <a:fillRect/>
          </a:stretch>
        </p:blipFill>
        <p:spPr>
          <a:xfrm>
            <a:off x="3421575" y="1503650"/>
            <a:ext cx="5432051" cy="2457882"/>
          </a:xfrm>
          <a:prstGeom prst="rect">
            <a:avLst/>
          </a:prstGeom>
          <a:noFill/>
          <a:ln>
            <a:noFill/>
          </a:ln>
        </p:spPr>
      </p:pic>
      <p:pic>
        <p:nvPicPr>
          <p:cNvPr id="377" name="Google Shape;377;p34"/>
          <p:cNvPicPr preferRelativeResize="0"/>
          <p:nvPr/>
        </p:nvPicPr>
        <p:blipFill>
          <a:blip r:embed="rId5">
            <a:alphaModFix/>
          </a:blip>
          <a:stretch>
            <a:fillRect/>
          </a:stretch>
        </p:blipFill>
        <p:spPr>
          <a:xfrm>
            <a:off x="3218150" y="4311900"/>
            <a:ext cx="5136400" cy="1814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idx="1" type="body"/>
          </p:nvPr>
        </p:nvSpPr>
        <p:spPr>
          <a:xfrm>
            <a:off x="304800" y="1143000"/>
            <a:ext cx="8534400" cy="76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recursive algorithm, generate an iterative solution using a programming language of your choice.</a:t>
            </a:r>
            <a:endParaRPr/>
          </a:p>
        </p:txBody>
      </p:sp>
      <p:sp>
        <p:nvSpPr>
          <p:cNvPr id="383" name="Google Shape;383;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16.4: Sum The Digits</a:t>
            </a:r>
            <a:endParaRPr/>
          </a:p>
        </p:txBody>
      </p:sp>
      <p:sp>
        <p:nvSpPr>
          <p:cNvPr id="384" name="Google Shape;384;p3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85" name="Google Shape;385;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86" name="Google Shape;386;p35"/>
          <p:cNvPicPr preferRelativeResize="0"/>
          <p:nvPr/>
        </p:nvPicPr>
        <p:blipFill>
          <a:blip r:embed="rId3">
            <a:alphaModFix/>
          </a:blip>
          <a:stretch>
            <a:fillRect/>
          </a:stretch>
        </p:blipFill>
        <p:spPr>
          <a:xfrm>
            <a:off x="1898175" y="2070975"/>
            <a:ext cx="5399775" cy="1573075"/>
          </a:xfrm>
          <a:prstGeom prst="rect">
            <a:avLst/>
          </a:prstGeom>
          <a:noFill/>
          <a:ln>
            <a:noFill/>
          </a:ln>
        </p:spPr>
      </p:pic>
      <p:pic>
        <p:nvPicPr>
          <p:cNvPr id="387" name="Google Shape;387;p35"/>
          <p:cNvPicPr preferRelativeResize="0"/>
          <p:nvPr/>
        </p:nvPicPr>
        <p:blipFill>
          <a:blip r:embed="rId4">
            <a:alphaModFix/>
          </a:blip>
          <a:stretch>
            <a:fillRect/>
          </a:stretch>
        </p:blipFill>
        <p:spPr>
          <a:xfrm>
            <a:off x="1898175" y="3810025"/>
            <a:ext cx="5399775" cy="17404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recursive algorithm, generate an iterative solution using a programming language of your choice.</a:t>
            </a:r>
            <a:endParaRPr/>
          </a:p>
          <a:p>
            <a:pPr indent="-215900" lvl="0" marL="342900" rtl="0" algn="l">
              <a:spcBef>
                <a:spcPts val="2000"/>
              </a:spcBef>
              <a:spcAft>
                <a:spcPts val="0"/>
              </a:spcAft>
              <a:buSzPts val="2000"/>
              <a:buNone/>
            </a:pPr>
            <a:r>
              <a:t/>
            </a:r>
            <a:endParaRPr/>
          </a:p>
        </p:txBody>
      </p:sp>
      <p:sp>
        <p:nvSpPr>
          <p:cNvPr id="393" name="Google Shape;393;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16.5: Reverse a String</a:t>
            </a:r>
            <a:endParaRPr/>
          </a:p>
        </p:txBody>
      </p:sp>
      <p:sp>
        <p:nvSpPr>
          <p:cNvPr id="394" name="Google Shape;394;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95" name="Google Shape;395;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6" name="Google Shape;396;p36"/>
          <p:cNvPicPr preferRelativeResize="0"/>
          <p:nvPr/>
        </p:nvPicPr>
        <p:blipFill>
          <a:blip r:embed="rId3">
            <a:alphaModFix/>
          </a:blip>
          <a:stretch>
            <a:fillRect/>
          </a:stretch>
        </p:blipFill>
        <p:spPr>
          <a:xfrm>
            <a:off x="1962150" y="1962150"/>
            <a:ext cx="5312376" cy="1690301"/>
          </a:xfrm>
          <a:prstGeom prst="rect">
            <a:avLst/>
          </a:prstGeom>
          <a:noFill/>
          <a:ln>
            <a:noFill/>
          </a:ln>
        </p:spPr>
      </p:pic>
      <p:pic>
        <p:nvPicPr>
          <p:cNvPr id="397" name="Google Shape;397;p36"/>
          <p:cNvPicPr preferRelativeResize="0"/>
          <p:nvPr/>
        </p:nvPicPr>
        <p:blipFill>
          <a:blip r:embed="rId4">
            <a:alphaModFix/>
          </a:blip>
          <a:stretch>
            <a:fillRect/>
          </a:stretch>
        </p:blipFill>
        <p:spPr>
          <a:xfrm>
            <a:off x="1962150" y="3828400"/>
            <a:ext cx="5388674" cy="154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8" name="Google Shape;98;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07: Sub-List Sort Design – Pseudocode</a:t>
            </a:r>
            <a:endParaRPr/>
          </a:p>
        </p:txBody>
      </p:sp>
      <p:sp>
        <p:nvSpPr>
          <p:cNvPr id="99" name="Google Shape;99;p10"/>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100" name="Google Shape;100;p10"/>
          <p:cNvPicPr preferRelativeResize="0"/>
          <p:nvPr/>
        </p:nvPicPr>
        <p:blipFill>
          <a:blip r:embed="rId3">
            <a:alphaModFix/>
          </a:blip>
          <a:stretch>
            <a:fillRect/>
          </a:stretch>
        </p:blipFill>
        <p:spPr>
          <a:xfrm>
            <a:off x="4705350" y="1085975"/>
            <a:ext cx="4217800" cy="2066950"/>
          </a:xfrm>
          <a:prstGeom prst="rect">
            <a:avLst/>
          </a:prstGeom>
          <a:noFill/>
          <a:ln>
            <a:noFill/>
          </a:ln>
        </p:spPr>
      </p:pic>
      <p:sp>
        <p:nvSpPr>
          <p:cNvPr id="101" name="Google Shape;101;p1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pic>
        <p:nvPicPr>
          <p:cNvPr id="102" name="Google Shape;102;p10"/>
          <p:cNvPicPr preferRelativeResize="0"/>
          <p:nvPr/>
        </p:nvPicPr>
        <p:blipFill>
          <a:blip r:embed="rId4">
            <a:alphaModFix/>
          </a:blip>
          <a:stretch>
            <a:fillRect/>
          </a:stretch>
        </p:blipFill>
        <p:spPr>
          <a:xfrm>
            <a:off x="340225" y="1085975"/>
            <a:ext cx="4302900" cy="4435300"/>
          </a:xfrm>
          <a:prstGeom prst="rect">
            <a:avLst/>
          </a:prstGeom>
          <a:noFill/>
          <a:ln>
            <a:noFill/>
          </a:ln>
        </p:spPr>
      </p:pic>
      <p:sp>
        <p:nvSpPr>
          <p:cNvPr id="103" name="Google Shape;103;p1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idx="1" type="body"/>
          </p:nvPr>
        </p:nvSpPr>
        <p:spPr>
          <a:xfrm>
            <a:off x="304800" y="1143000"/>
            <a:ext cx="85344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Given the following recursive algorithm, generate an iterative solution using a programming language of your choice.</a:t>
            </a:r>
            <a:endParaRPr/>
          </a:p>
        </p:txBody>
      </p:sp>
      <p:sp>
        <p:nvSpPr>
          <p:cNvPr id="403" name="Google Shape;403;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16.6: Fibonacci</a:t>
            </a:r>
            <a:endParaRPr/>
          </a:p>
        </p:txBody>
      </p:sp>
      <p:sp>
        <p:nvSpPr>
          <p:cNvPr id="404" name="Google Shape;404;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05" name="Google Shape;405;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06" name="Google Shape;406;p37"/>
          <p:cNvPicPr preferRelativeResize="0"/>
          <p:nvPr/>
        </p:nvPicPr>
        <p:blipFill>
          <a:blip r:embed="rId3">
            <a:alphaModFix/>
          </a:blip>
          <a:stretch>
            <a:fillRect/>
          </a:stretch>
        </p:blipFill>
        <p:spPr>
          <a:xfrm>
            <a:off x="1989500" y="2077075"/>
            <a:ext cx="5217124" cy="1512210"/>
          </a:xfrm>
          <a:prstGeom prst="rect">
            <a:avLst/>
          </a:prstGeom>
          <a:noFill/>
          <a:ln>
            <a:noFill/>
          </a:ln>
        </p:spPr>
      </p:pic>
      <p:pic>
        <p:nvPicPr>
          <p:cNvPr id="407" name="Google Shape;407;p37"/>
          <p:cNvPicPr preferRelativeResize="0"/>
          <p:nvPr/>
        </p:nvPicPr>
        <p:blipFill>
          <a:blip r:embed="rId4">
            <a:alphaModFix/>
          </a:blip>
          <a:stretch>
            <a:fillRect/>
          </a:stretch>
        </p:blipFill>
        <p:spPr>
          <a:xfrm>
            <a:off x="1989500" y="3837548"/>
            <a:ext cx="5678875" cy="1634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16.7: Sum The Digits</a:t>
            </a:r>
            <a:endParaRPr/>
          </a:p>
        </p:txBody>
      </p:sp>
      <p:sp>
        <p:nvSpPr>
          <p:cNvPr id="413" name="Google Shape;413;p3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14" name="Google Shape;414;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5" name="Google Shape;415;p38"/>
          <p:cNvSpPr txBox="1"/>
          <p:nvPr>
            <p:ph idx="1" type="body"/>
          </p:nvPr>
        </p:nvSpPr>
        <p:spPr>
          <a:xfrm>
            <a:off x="304800" y="1143000"/>
            <a:ext cx="4702658"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Using this algorithm compute the values </a:t>
            </a:r>
            <a:r>
              <a:rPr lang="en-US">
                <a:latin typeface="Consolas"/>
                <a:ea typeface="Consolas"/>
                <a:cs typeface="Consolas"/>
                <a:sym typeface="Consolas"/>
              </a:rPr>
              <a:t>sumTheDigits(13)</a:t>
            </a:r>
            <a:r>
              <a:rPr lang="en-US"/>
              <a:t> and </a:t>
            </a:r>
            <a:r>
              <a:rPr lang="en-US">
                <a:latin typeface="Consolas"/>
                <a:ea typeface="Consolas"/>
                <a:cs typeface="Consolas"/>
                <a:sym typeface="Consolas"/>
              </a:rPr>
              <a:t>sumTheDigits(521)</a:t>
            </a:r>
            <a:r>
              <a:rPr lang="en-US"/>
              <a:t> using the program trace method.</a:t>
            </a:r>
            <a:endParaRPr/>
          </a:p>
        </p:txBody>
      </p:sp>
      <p:pic>
        <p:nvPicPr>
          <p:cNvPr id="416" name="Google Shape;416;p38"/>
          <p:cNvPicPr preferRelativeResize="0"/>
          <p:nvPr/>
        </p:nvPicPr>
        <p:blipFill>
          <a:blip r:embed="rId3">
            <a:alphaModFix/>
          </a:blip>
          <a:stretch>
            <a:fillRect/>
          </a:stretch>
        </p:blipFill>
        <p:spPr>
          <a:xfrm>
            <a:off x="4856101" y="1137650"/>
            <a:ext cx="3925091" cy="1545912"/>
          </a:xfrm>
          <a:prstGeom prst="rect">
            <a:avLst/>
          </a:prstGeom>
          <a:noFill/>
          <a:ln>
            <a:noFill/>
          </a:ln>
        </p:spPr>
      </p:pic>
      <p:pic>
        <p:nvPicPr>
          <p:cNvPr id="417" name="Google Shape;417;p38"/>
          <p:cNvPicPr preferRelativeResize="0"/>
          <p:nvPr/>
        </p:nvPicPr>
        <p:blipFill>
          <a:blip r:embed="rId4">
            <a:alphaModFix/>
          </a:blip>
          <a:stretch>
            <a:fillRect/>
          </a:stretch>
        </p:blipFill>
        <p:spPr>
          <a:xfrm>
            <a:off x="1407675" y="2251450"/>
            <a:ext cx="3343925" cy="3883625"/>
          </a:xfrm>
          <a:prstGeom prst="rect">
            <a:avLst/>
          </a:prstGeom>
          <a:noFill/>
          <a:ln>
            <a:noFill/>
          </a:ln>
        </p:spPr>
      </p:pic>
      <p:pic>
        <p:nvPicPr>
          <p:cNvPr id="418" name="Google Shape;418;p38"/>
          <p:cNvPicPr preferRelativeResize="0"/>
          <p:nvPr/>
        </p:nvPicPr>
        <p:blipFill>
          <a:blip r:embed="rId5">
            <a:alphaModFix/>
          </a:blip>
          <a:stretch>
            <a:fillRect/>
          </a:stretch>
        </p:blipFill>
        <p:spPr>
          <a:xfrm>
            <a:off x="4934964" y="2856510"/>
            <a:ext cx="3767380" cy="3278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idx="1" type="body"/>
          </p:nvPr>
        </p:nvSpPr>
        <p:spPr>
          <a:xfrm>
            <a:off x="228600" y="1143000"/>
            <a:ext cx="3733800" cy="16827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Using this algorithm compute the values </a:t>
            </a:r>
            <a:r>
              <a:rPr lang="en-US">
                <a:latin typeface="Consolas"/>
                <a:ea typeface="Consolas"/>
                <a:cs typeface="Consolas"/>
                <a:sym typeface="Consolas"/>
              </a:rPr>
              <a:t>reverseString("az")</a:t>
            </a:r>
            <a:r>
              <a:rPr lang="en-US"/>
              <a:t> and </a:t>
            </a:r>
            <a:r>
              <a:rPr lang="en-US">
                <a:latin typeface="Consolas"/>
                <a:ea typeface="Consolas"/>
                <a:cs typeface="Consolas"/>
                <a:sym typeface="Consolas"/>
              </a:rPr>
              <a:t>reverseString("1234")</a:t>
            </a:r>
            <a:r>
              <a:rPr lang="en-US"/>
              <a:t> using the program trace method</a:t>
            </a:r>
            <a:endParaRPr/>
          </a:p>
        </p:txBody>
      </p:sp>
      <p:sp>
        <p:nvSpPr>
          <p:cNvPr id="424" name="Google Shape;424;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16.8: Reverse a String</a:t>
            </a:r>
            <a:endParaRPr/>
          </a:p>
        </p:txBody>
      </p:sp>
      <p:sp>
        <p:nvSpPr>
          <p:cNvPr id="425" name="Google Shape;425;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26" name="Google Shape;426;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27" name="Google Shape;427;p39"/>
          <p:cNvPicPr preferRelativeResize="0"/>
          <p:nvPr/>
        </p:nvPicPr>
        <p:blipFill>
          <a:blip r:embed="rId3">
            <a:alphaModFix/>
          </a:blip>
          <a:stretch>
            <a:fillRect/>
          </a:stretch>
        </p:blipFill>
        <p:spPr>
          <a:xfrm>
            <a:off x="4029700" y="1181987"/>
            <a:ext cx="4749853" cy="1511312"/>
          </a:xfrm>
          <a:prstGeom prst="rect">
            <a:avLst/>
          </a:prstGeom>
          <a:noFill/>
          <a:ln>
            <a:noFill/>
          </a:ln>
        </p:spPr>
      </p:pic>
      <p:pic>
        <p:nvPicPr>
          <p:cNvPr id="428" name="Google Shape;428;p39"/>
          <p:cNvPicPr preferRelativeResize="0"/>
          <p:nvPr/>
        </p:nvPicPr>
        <p:blipFill>
          <a:blip r:embed="rId4">
            <a:alphaModFix/>
          </a:blip>
          <a:stretch>
            <a:fillRect/>
          </a:stretch>
        </p:blipFill>
        <p:spPr>
          <a:xfrm>
            <a:off x="4827750" y="2953825"/>
            <a:ext cx="3733800" cy="3262658"/>
          </a:xfrm>
          <a:prstGeom prst="rect">
            <a:avLst/>
          </a:prstGeom>
          <a:noFill/>
          <a:ln>
            <a:noFill/>
          </a:ln>
        </p:spPr>
      </p:pic>
      <p:pic>
        <p:nvPicPr>
          <p:cNvPr id="429" name="Google Shape;429;p39"/>
          <p:cNvPicPr preferRelativeResize="0"/>
          <p:nvPr/>
        </p:nvPicPr>
        <p:blipFill>
          <a:blip r:embed="rId5">
            <a:alphaModFix/>
          </a:blip>
          <a:stretch>
            <a:fillRect/>
          </a:stretch>
        </p:blipFill>
        <p:spPr>
          <a:xfrm>
            <a:off x="488150" y="2499125"/>
            <a:ext cx="3474250" cy="3770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0"/>
          <p:cNvSpPr txBox="1"/>
          <p:nvPr>
            <p:ph idx="1" type="body"/>
          </p:nvPr>
        </p:nvSpPr>
        <p:spPr>
          <a:xfrm>
            <a:off x="304800" y="1143000"/>
            <a:ext cx="85344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Using this algorithm compute the values </a:t>
            </a:r>
            <a:r>
              <a:rPr lang="en-US">
                <a:latin typeface="Consolas"/>
                <a:ea typeface="Consolas"/>
                <a:cs typeface="Consolas"/>
                <a:sym typeface="Consolas"/>
              </a:rPr>
              <a:t>fibonacci(5)</a:t>
            </a:r>
            <a:r>
              <a:rPr lang="en-US"/>
              <a:t> and </a:t>
            </a:r>
            <a:r>
              <a:rPr lang="en-US">
                <a:latin typeface="Consolas"/>
                <a:ea typeface="Consolas"/>
                <a:cs typeface="Consolas"/>
                <a:sym typeface="Consolas"/>
              </a:rPr>
              <a:t>fibonacci(6)</a:t>
            </a:r>
            <a:r>
              <a:rPr lang="en-US"/>
              <a:t> using the functional decomposition method.</a:t>
            </a:r>
            <a:endParaRPr/>
          </a:p>
        </p:txBody>
      </p:sp>
      <p:sp>
        <p:nvSpPr>
          <p:cNvPr id="435" name="Google Shape;435;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16.9: Fibonacci</a:t>
            </a:r>
            <a:endParaRPr/>
          </a:p>
        </p:txBody>
      </p:sp>
      <p:sp>
        <p:nvSpPr>
          <p:cNvPr id="436" name="Google Shape;436;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7" name="Google Shape;437;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38" name="Google Shape;438;p40"/>
          <p:cNvSpPr txBox="1"/>
          <p:nvPr/>
        </p:nvSpPr>
        <p:spPr>
          <a:xfrm>
            <a:off x="241547" y="3041532"/>
            <a:ext cx="8597653"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nsolas"/>
                <a:ea typeface="Consolas"/>
                <a:cs typeface="Consolas"/>
                <a:sym typeface="Consolas"/>
              </a:rPr>
              <a:t>f(5)	= f(4) +                             f(3)</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f(3) +               f(2) +        f(2) +        f(1)</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f(2) +        f(1) + f(1) + f(0) + f(1) + f(0) +   1</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f(1) + f(0) +   1  +   1  +   0  +   1  +   0  +   1</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1  +   0  +   1  +   1  +   0  +   1  +   0  +   1</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5</a:t>
            </a:r>
            <a:endParaRPr/>
          </a:p>
        </p:txBody>
      </p:sp>
      <p:sp>
        <p:nvSpPr>
          <p:cNvPr id="439" name="Google Shape;439;p40"/>
          <p:cNvSpPr txBox="1"/>
          <p:nvPr/>
        </p:nvSpPr>
        <p:spPr>
          <a:xfrm>
            <a:off x="228600" y="4603284"/>
            <a:ext cx="8597653" cy="14927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00">
                <a:solidFill>
                  <a:schemeClr val="dk1"/>
                </a:solidFill>
                <a:latin typeface="Consolas"/>
                <a:ea typeface="Consolas"/>
                <a:cs typeface="Consolas"/>
                <a:sym typeface="Consolas"/>
              </a:rPr>
              <a:t>f(6)	= f(5) +                                                 f(4)</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f(4) +                             f(3) +              f(3) +             f(2)</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f(3) +               f(2) +        f(2) +       f(1) + f(2) +      f(1) + f(1) + f(0)</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f(2) +        f(1) + f(1) + f(0) + f(1) + f(0) +  1  + f(1) + f(0) + 1  +   1  +   0</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f(1) + f(0) +   1  +   1  +   0  +   1  +   0  +  1  +   1  +   0  + 1  +   1  +   0</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1  +   0  +   1  +   1  +   0  +   1  +   0  +  1  +   1  +   0  + 1  +   1  +   0</a:t>
            </a:r>
            <a:endParaRPr/>
          </a:p>
          <a:p>
            <a:pPr indent="0" lvl="0" marL="0" marR="0" rtl="0" algn="l">
              <a:spcBef>
                <a:spcPts val="0"/>
              </a:spcBef>
              <a:spcAft>
                <a:spcPts val="0"/>
              </a:spcAft>
              <a:buNone/>
            </a:pPr>
            <a:r>
              <a:rPr lang="en-US" sz="1300">
                <a:solidFill>
                  <a:schemeClr val="dk1"/>
                </a:solidFill>
                <a:latin typeface="Consolas"/>
                <a:ea typeface="Consolas"/>
                <a:cs typeface="Consolas"/>
                <a:sym typeface="Consolas"/>
              </a:rPr>
              <a:t>	=   8</a:t>
            </a:r>
            <a:endParaRPr/>
          </a:p>
        </p:txBody>
      </p:sp>
      <p:pic>
        <p:nvPicPr>
          <p:cNvPr id="440" name="Google Shape;440;p40"/>
          <p:cNvPicPr preferRelativeResize="0"/>
          <p:nvPr/>
        </p:nvPicPr>
        <p:blipFill>
          <a:blip r:embed="rId3">
            <a:alphaModFix/>
          </a:blip>
          <a:stretch>
            <a:fillRect/>
          </a:stretch>
        </p:blipFill>
        <p:spPr>
          <a:xfrm>
            <a:off x="1869076" y="1828800"/>
            <a:ext cx="5140932" cy="113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Consider the following search algorithm written as a loop:</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0" lvl="0" marL="0" rtl="0" algn="l">
              <a:spcBef>
                <a:spcPts val="2000"/>
              </a:spcBef>
              <a:spcAft>
                <a:spcPts val="0"/>
              </a:spcAft>
              <a:buSzPts val="2000"/>
              <a:buNone/>
            </a:pPr>
            <a:r>
              <a:t/>
            </a:r>
            <a:endParaRPr/>
          </a:p>
          <a:p>
            <a:pPr indent="-342900" lvl="0" marL="342900" rtl="0" algn="l">
              <a:spcBef>
                <a:spcPts val="2000"/>
              </a:spcBef>
              <a:spcAft>
                <a:spcPts val="0"/>
              </a:spcAft>
              <a:buSzPts val="2000"/>
              <a:buChar char="•"/>
            </a:pPr>
            <a:r>
              <a:rPr lang="en-US"/>
              <a:t>First, generate a recursive solution in the programming language of your choice. </a:t>
            </a:r>
            <a:endParaRPr/>
          </a:p>
          <a:p>
            <a:pPr indent="-342900" lvl="0" marL="342900" rtl="0" algn="l">
              <a:spcBef>
                <a:spcPts val="2000"/>
              </a:spcBef>
              <a:spcAft>
                <a:spcPts val="0"/>
              </a:spcAft>
              <a:buSzPts val="2000"/>
              <a:buChar char="•"/>
            </a:pPr>
            <a:r>
              <a:rPr lang="en-US"/>
              <a:t>Second, based on the two solutions (the loop solution written in pseudocode and the recursive one you just completed), compare and contrast the solutions. Which is better from an efficiency and maintainability perspective</a:t>
            </a:r>
            <a:endParaRPr/>
          </a:p>
        </p:txBody>
      </p:sp>
      <p:sp>
        <p:nvSpPr>
          <p:cNvPr id="446" name="Google Shape;446;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47" name="Google Shape;447;p4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16.1: Search</a:t>
            </a:r>
            <a:endParaRPr/>
          </a:p>
        </p:txBody>
      </p:sp>
      <p:sp>
        <p:nvSpPr>
          <p:cNvPr id="448" name="Google Shape;448;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49" name="Google Shape;449;p41"/>
          <p:cNvPicPr preferRelativeResize="0"/>
          <p:nvPr/>
        </p:nvPicPr>
        <p:blipFill>
          <a:blip r:embed="rId3">
            <a:alphaModFix/>
          </a:blip>
          <a:stretch>
            <a:fillRect/>
          </a:stretch>
        </p:blipFill>
        <p:spPr>
          <a:xfrm>
            <a:off x="1983125" y="1532725"/>
            <a:ext cx="4787700" cy="245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55" name="Google Shape;455;p4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16.1: Solution</a:t>
            </a:r>
            <a:endParaRPr/>
          </a:p>
        </p:txBody>
      </p:sp>
      <p:sp>
        <p:nvSpPr>
          <p:cNvPr id="456" name="Google Shape;456;p4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57" name="Google Shape;457;p42"/>
          <p:cNvPicPr preferRelativeResize="0"/>
          <p:nvPr/>
        </p:nvPicPr>
        <p:blipFill>
          <a:blip r:embed="rId3">
            <a:alphaModFix/>
          </a:blip>
          <a:stretch>
            <a:fillRect/>
          </a:stretch>
        </p:blipFill>
        <p:spPr>
          <a:xfrm>
            <a:off x="204525" y="1819800"/>
            <a:ext cx="4367475" cy="3393205"/>
          </a:xfrm>
          <a:prstGeom prst="rect">
            <a:avLst/>
          </a:prstGeom>
          <a:noFill/>
          <a:ln>
            <a:noFill/>
          </a:ln>
        </p:spPr>
      </p:pic>
      <p:pic>
        <p:nvPicPr>
          <p:cNvPr id="458" name="Google Shape;458;p42"/>
          <p:cNvPicPr preferRelativeResize="0"/>
          <p:nvPr/>
        </p:nvPicPr>
        <p:blipFill>
          <a:blip r:embed="rId4">
            <a:alphaModFix/>
          </a:blip>
          <a:stretch>
            <a:fillRect/>
          </a:stretch>
        </p:blipFill>
        <p:spPr>
          <a:xfrm>
            <a:off x="4724400" y="1463724"/>
            <a:ext cx="4152879" cy="3749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The greatest common divisor between two numbers is the largest positive integer that divides the two numbers without a remainder. Euclid developed an algorithm to describe this:</a:t>
            </a:r>
            <a:endParaRPr/>
          </a:p>
          <a:p>
            <a:pPr indent="0" lvl="0" marL="0" rtl="0" algn="l">
              <a:spcBef>
                <a:spcPts val="2000"/>
              </a:spcBef>
              <a:spcAft>
                <a:spcPts val="0"/>
              </a:spcAft>
              <a:buSzPts val="2000"/>
              <a:buNone/>
            </a:pPr>
            <a:r>
              <a:t/>
            </a:r>
            <a:endParaRPr/>
          </a:p>
          <a:p>
            <a:pPr indent="-457200" lvl="0" marL="457200" rtl="0" algn="l">
              <a:spcBef>
                <a:spcPts val="2000"/>
              </a:spcBef>
              <a:spcAft>
                <a:spcPts val="0"/>
              </a:spcAft>
              <a:buSzPts val="2000"/>
              <a:buFont typeface="Calibri"/>
              <a:buAutoNum type="arabicPeriod"/>
            </a:pPr>
            <a:r>
              <a:rPr lang="en-US"/>
              <a:t>First, generate a recursive solution in the programming language of your choice. </a:t>
            </a:r>
            <a:endParaRPr/>
          </a:p>
          <a:p>
            <a:pPr indent="-457200" lvl="0" marL="457200" rtl="0" algn="l">
              <a:spcBef>
                <a:spcPts val="2000"/>
              </a:spcBef>
              <a:spcAft>
                <a:spcPts val="0"/>
              </a:spcAft>
              <a:buSzPts val="2000"/>
              <a:buFont typeface="Calibri"/>
              <a:buAutoNum type="arabicPeriod"/>
            </a:pPr>
            <a:r>
              <a:rPr lang="en-US"/>
              <a:t>Second, generate an iterative solution in the programming language of your choice.</a:t>
            </a:r>
            <a:endParaRPr/>
          </a:p>
          <a:p>
            <a:pPr indent="-457200" lvl="0" marL="457200" rtl="0" algn="l">
              <a:spcBef>
                <a:spcPts val="2000"/>
              </a:spcBef>
              <a:spcAft>
                <a:spcPts val="0"/>
              </a:spcAft>
              <a:buSzPts val="2000"/>
              <a:buFont typeface="Calibri"/>
              <a:buAutoNum type="arabicPeriod"/>
            </a:pPr>
            <a:r>
              <a:rPr lang="en-US"/>
              <a:t>Third, compare and contrast the two solutions. Which is better from an efficiency and maintainability perspective?</a:t>
            </a:r>
            <a:endParaRPr/>
          </a:p>
          <a:p>
            <a:pPr indent="-215900" lvl="0" marL="342900" rtl="0" algn="l">
              <a:spcBef>
                <a:spcPts val="2000"/>
              </a:spcBef>
              <a:spcAft>
                <a:spcPts val="0"/>
              </a:spcAft>
              <a:buSzPts val="2000"/>
              <a:buNone/>
            </a:pPr>
            <a:r>
              <a:t/>
            </a:r>
            <a:endParaRPr/>
          </a:p>
        </p:txBody>
      </p:sp>
      <p:sp>
        <p:nvSpPr>
          <p:cNvPr id="464" name="Google Shape;464;p4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5" name="Google Shape;465;p4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16.2: GCD</a:t>
            </a:r>
            <a:endParaRPr/>
          </a:p>
        </p:txBody>
      </p:sp>
      <p:sp>
        <p:nvSpPr>
          <p:cNvPr id="466" name="Google Shape;466;p4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67" name="Google Shape;467;p43"/>
          <p:cNvPicPr preferRelativeResize="0"/>
          <p:nvPr/>
        </p:nvPicPr>
        <p:blipFill>
          <a:blip r:embed="rId3">
            <a:alphaModFix/>
          </a:blip>
          <a:stretch>
            <a:fillRect/>
          </a:stretch>
        </p:blipFill>
        <p:spPr>
          <a:xfrm>
            <a:off x="2164475" y="2179425"/>
            <a:ext cx="4986250" cy="799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3" name="Google Shape;473;p4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16.2: Solution</a:t>
            </a:r>
            <a:endParaRPr/>
          </a:p>
        </p:txBody>
      </p:sp>
      <p:sp>
        <p:nvSpPr>
          <p:cNvPr id="474" name="Google Shape;474;p4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pic>
        <p:nvPicPr>
          <p:cNvPr id="475" name="Google Shape;475;p44"/>
          <p:cNvPicPr preferRelativeResize="0"/>
          <p:nvPr/>
        </p:nvPicPr>
        <p:blipFill>
          <a:blip r:embed="rId3">
            <a:alphaModFix/>
          </a:blip>
          <a:stretch>
            <a:fillRect/>
          </a:stretch>
        </p:blipFill>
        <p:spPr>
          <a:xfrm>
            <a:off x="2138600" y="1663475"/>
            <a:ext cx="5442753" cy="1765525"/>
          </a:xfrm>
          <a:prstGeom prst="rect">
            <a:avLst/>
          </a:prstGeom>
          <a:noFill/>
          <a:ln>
            <a:noFill/>
          </a:ln>
        </p:spPr>
      </p:pic>
      <p:pic>
        <p:nvPicPr>
          <p:cNvPr id="476" name="Google Shape;476;p44"/>
          <p:cNvPicPr preferRelativeResize="0"/>
          <p:nvPr/>
        </p:nvPicPr>
        <p:blipFill>
          <a:blip r:embed="rId4">
            <a:alphaModFix/>
          </a:blip>
          <a:stretch>
            <a:fillRect/>
          </a:stretch>
        </p:blipFill>
        <p:spPr>
          <a:xfrm>
            <a:off x="2138600" y="3610475"/>
            <a:ext cx="5442775" cy="176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Verify the algorithm we designed last week to conduct a sub-list sort:</a:t>
            </a:r>
            <a:endParaRPr/>
          </a:p>
          <a:p>
            <a:pPr indent="-342900" lvl="0" marL="342900" rtl="0" algn="l">
              <a:spcBef>
                <a:spcPts val="2000"/>
              </a:spcBef>
              <a:spcAft>
                <a:spcPts val="0"/>
              </a:spcAft>
              <a:buSzPts val="2000"/>
              <a:buChar char="•"/>
            </a:pPr>
            <a:r>
              <a:rPr lang="en-US"/>
              <a:t>Modularization Metrics</a:t>
            </a:r>
            <a:endParaRPr/>
          </a:p>
          <a:p>
            <a:pPr indent="0" lvl="1" marL="457200" rtl="0" algn="l">
              <a:spcBef>
                <a:spcPts val="320"/>
              </a:spcBef>
              <a:spcAft>
                <a:spcPts val="0"/>
              </a:spcAft>
              <a:buSzPts val="1600"/>
              <a:buNone/>
            </a:pPr>
            <a:r>
              <a:rPr lang="en-US" sz="1600"/>
              <a:t>Include a copy of the structure chart you are working off of. This could be the structure chart you produced last week, or it could be the key presented by the instructor. For every function in the structure chart, determine the cohesion and coupling level</a:t>
            </a:r>
            <a:endParaRPr/>
          </a:p>
          <a:p>
            <a:pPr indent="-342900" lvl="0" marL="342900" rtl="0" algn="l">
              <a:spcBef>
                <a:spcPts val="2000"/>
              </a:spcBef>
              <a:spcAft>
                <a:spcPts val="0"/>
              </a:spcAft>
              <a:buSzPts val="2000"/>
              <a:buChar char="•"/>
            </a:pPr>
            <a:r>
              <a:rPr lang="en-US"/>
              <a:t>Algorithmic Metrics</a:t>
            </a:r>
            <a:endParaRPr/>
          </a:p>
          <a:p>
            <a:pPr indent="0" lvl="1" marL="457200" rtl="0" algn="l">
              <a:spcBef>
                <a:spcPts val="320"/>
              </a:spcBef>
              <a:spcAft>
                <a:spcPts val="0"/>
              </a:spcAft>
              <a:buSzPts val="1600"/>
              <a:buNone/>
            </a:pPr>
            <a:r>
              <a:rPr lang="en-US" sz="1600"/>
              <a:t>Include a copy of the pseudocode you are working off of. Determine the algorithmic efficiency of the sorting component of the algorithm.</a:t>
            </a:r>
            <a:endParaRPr/>
          </a:p>
          <a:p>
            <a:pPr indent="-342900" lvl="0" marL="342900" rtl="0" algn="l">
              <a:spcBef>
                <a:spcPts val="2000"/>
              </a:spcBef>
              <a:spcAft>
                <a:spcPts val="0"/>
              </a:spcAft>
              <a:buSzPts val="2000"/>
              <a:buChar char="•"/>
            </a:pPr>
            <a:r>
              <a:rPr lang="en-US"/>
              <a:t>Test Cases</a:t>
            </a:r>
            <a:endParaRPr/>
          </a:p>
          <a:p>
            <a:pPr indent="0" lvl="1" marL="457200" rtl="0" algn="l">
              <a:spcBef>
                <a:spcPts val="320"/>
              </a:spcBef>
              <a:spcAft>
                <a:spcPts val="0"/>
              </a:spcAft>
              <a:buSzPts val="1600"/>
              <a:buNone/>
            </a:pPr>
            <a:r>
              <a:rPr lang="en-US" sz="1600"/>
              <a:t>Identify a collection of test cases for your program. For each test case, identify the provided input and expected output.</a:t>
            </a:r>
            <a:endParaRPr/>
          </a:p>
          <a:p>
            <a:pPr indent="-342900" lvl="0" marL="342900" rtl="0" algn="l">
              <a:spcBef>
                <a:spcPts val="2000"/>
              </a:spcBef>
              <a:spcAft>
                <a:spcPts val="0"/>
              </a:spcAft>
              <a:buSzPts val="2000"/>
              <a:buChar char="•"/>
            </a:pPr>
            <a:r>
              <a:rPr lang="en-US"/>
              <a:t>Trace Verification</a:t>
            </a:r>
            <a:endParaRPr/>
          </a:p>
          <a:p>
            <a:pPr indent="0" lvl="1" marL="457200" rtl="0" algn="l">
              <a:spcBef>
                <a:spcPts val="320"/>
              </a:spcBef>
              <a:spcAft>
                <a:spcPts val="0"/>
              </a:spcAft>
              <a:buSzPts val="1600"/>
              <a:buNone/>
            </a:pPr>
            <a:r>
              <a:rPr lang="en-US" sz="1600"/>
              <a:t>Conduct a program trace on two representative test cases</a:t>
            </a:r>
            <a:endParaRPr/>
          </a:p>
          <a:p>
            <a:pPr indent="0" lvl="0" marL="0" rtl="0" algn="l">
              <a:spcBef>
                <a:spcPts val="2000"/>
              </a:spcBef>
              <a:spcAft>
                <a:spcPts val="0"/>
              </a:spcAft>
              <a:buSzPts val="2000"/>
              <a:buNone/>
            </a:pPr>
            <a:r>
              <a:t/>
            </a:r>
            <a:endParaRPr/>
          </a:p>
        </p:txBody>
      </p:sp>
      <p:sp>
        <p:nvSpPr>
          <p:cNvPr id="109" name="Google Shape;109;p1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0" name="Google Shape;110;p1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08: Sub-List Sort Analysis</a:t>
            </a:r>
            <a:endParaRPr/>
          </a:p>
        </p:txBody>
      </p:sp>
      <p:sp>
        <p:nvSpPr>
          <p:cNvPr id="111" name="Google Shape;111;p1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17" name="Google Shape;117;p12">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Overview of Recursion</a:t>
            </a:r>
            <a:endParaRPr/>
          </a:p>
        </p:txBody>
      </p:sp>
      <p:sp>
        <p:nvSpPr>
          <p:cNvPr id="118" name="Google Shape;118;p12">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Recursion’s Two Parts</a:t>
            </a:r>
            <a:endParaRPr/>
          </a:p>
        </p:txBody>
      </p:sp>
      <p:sp>
        <p:nvSpPr>
          <p:cNvPr id="119" name="Google Shape;119;p12">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Recursion Dissected</a:t>
            </a:r>
            <a:endParaRPr/>
          </a:p>
        </p:txBody>
      </p:sp>
      <p:sp>
        <p:nvSpPr>
          <p:cNvPr id="120" name="Google Shape;120;p12">
            <a:hlinkClick action="ppaction://hlinksldjump" r:id="rId6"/>
          </p:cNvPr>
          <p:cNvSpPr/>
          <p:nvPr/>
        </p:nvSpPr>
        <p:spPr>
          <a:xfrm>
            <a:off x="1524000" y="2360762"/>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Recursion and the Call Stack</a:t>
            </a:r>
            <a:endParaRPr/>
          </a:p>
        </p:txBody>
      </p:sp>
      <p:sp>
        <p:nvSpPr>
          <p:cNvPr id="121" name="Google Shape;121;p12">
            <a:hlinkClick action="ppaction://hlinksldjump" r:id="rId7"/>
          </p:cNvPr>
          <p:cNvSpPr/>
          <p:nvPr/>
        </p:nvSpPr>
        <p:spPr>
          <a:xfrm>
            <a:off x="36576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Head and Tail Recursion</a:t>
            </a:r>
            <a:endParaRPr/>
          </a:p>
        </p:txBody>
      </p:sp>
      <p:sp>
        <p:nvSpPr>
          <p:cNvPr id="122" name="Google Shape;122;p12">
            <a:hlinkClick action="ppaction://hlinksldjump" r:id="rId8"/>
          </p:cNvPr>
          <p:cNvSpPr/>
          <p:nvPr/>
        </p:nvSpPr>
        <p:spPr>
          <a:xfrm>
            <a:off x="5791200" y="2370826"/>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Functional Decomposition</a:t>
            </a:r>
            <a:endParaRPr/>
          </a:p>
        </p:txBody>
      </p:sp>
      <p:sp>
        <p:nvSpPr>
          <p:cNvPr id="123" name="Google Shape;123;p12">
            <a:hlinkClick action="ppaction://hlinksldjump" r:id="rId9"/>
          </p:cNvPr>
          <p:cNvSpPr/>
          <p:nvPr/>
        </p:nvSpPr>
        <p:spPr>
          <a:xfrm>
            <a:off x="1524000" y="358715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Program Trace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Recursion is a problem-solving technique where a solution is reached by subdividing a large problem into smaller ones. These smaller problems are then fed back on the original function</a:t>
            </a:r>
            <a:endParaRPr/>
          </a:p>
        </p:txBody>
      </p:sp>
      <p:sp>
        <p:nvSpPr>
          <p:cNvPr id="129" name="Google Shape;129;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Overview of Recursion</a:t>
            </a:r>
            <a:endParaRPr/>
          </a:p>
        </p:txBody>
      </p:sp>
      <p:sp>
        <p:nvSpPr>
          <p:cNvPr id="130" name="Google Shape;130;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31" name="Google Shape;131;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2" name="Google Shape;132;p13"/>
          <p:cNvSpPr txBox="1"/>
          <p:nvPr/>
        </p:nvSpPr>
        <p:spPr>
          <a:xfrm>
            <a:off x="304800" y="3733800"/>
            <a:ext cx="8534400" cy="5071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Recursion is easy to spot on a structure chart: A function call circles back on itself.</a:t>
            </a:r>
            <a:endParaRPr/>
          </a:p>
        </p:txBody>
      </p:sp>
      <p:pic>
        <p:nvPicPr>
          <p:cNvPr id="133" name="Google Shape;133;p13"/>
          <p:cNvPicPr preferRelativeResize="0"/>
          <p:nvPr/>
        </p:nvPicPr>
        <p:blipFill>
          <a:blip r:embed="rId3">
            <a:alphaModFix/>
          </a:blip>
          <a:stretch>
            <a:fillRect/>
          </a:stretch>
        </p:blipFill>
        <p:spPr>
          <a:xfrm>
            <a:off x="1497788" y="2260813"/>
            <a:ext cx="5538825" cy="1421975"/>
          </a:xfrm>
          <a:prstGeom prst="rect">
            <a:avLst/>
          </a:prstGeom>
          <a:noFill/>
          <a:ln>
            <a:noFill/>
          </a:ln>
        </p:spPr>
      </p:pic>
      <p:pic>
        <p:nvPicPr>
          <p:cNvPr id="134" name="Google Shape;134;p13"/>
          <p:cNvPicPr preferRelativeResize="0"/>
          <p:nvPr/>
        </p:nvPicPr>
        <p:blipFill>
          <a:blip r:embed="rId4">
            <a:alphaModFix/>
          </a:blip>
          <a:stretch>
            <a:fillRect/>
          </a:stretch>
        </p:blipFill>
        <p:spPr>
          <a:xfrm>
            <a:off x="2568413" y="4240924"/>
            <a:ext cx="3397600" cy="112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idx="1" type="body"/>
          </p:nvPr>
        </p:nvSpPr>
        <p:spPr>
          <a:xfrm>
            <a:off x="304800" y="1078000"/>
            <a:ext cx="8534400"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In most looping problems, there are two fundamental questions: how do you know when to stop and how to you progress towards the solution. These two steps are also present in every recursive algorithm: the end condition and the progress step</a:t>
            </a:r>
            <a:endParaRPr/>
          </a:p>
        </p:txBody>
      </p:sp>
      <p:sp>
        <p:nvSpPr>
          <p:cNvPr id="140" name="Google Shape;140;p1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Recursion’s Two Parts</a:t>
            </a:r>
            <a:endParaRPr/>
          </a:p>
        </p:txBody>
      </p:sp>
      <p:sp>
        <p:nvSpPr>
          <p:cNvPr id="141" name="Google Shape;141;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42" name="Google Shape;142;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43" name="Google Shape;143;p14"/>
          <p:cNvGraphicFramePr/>
          <p:nvPr/>
        </p:nvGraphicFramePr>
        <p:xfrm>
          <a:off x="4267200" y="2895600"/>
          <a:ext cx="3000000" cy="3000000"/>
        </p:xfrm>
        <a:graphic>
          <a:graphicData uri="http://schemas.openxmlformats.org/drawingml/2006/table">
            <a:tbl>
              <a:tblPr firstRow="1">
                <a:noFill/>
                <a:tableStyleId>{33AC37B9-6824-4C97-B212-92C81853FB8E}</a:tableStyleId>
              </a:tblPr>
              <a:tblGrid>
                <a:gridCol w="1359875"/>
                <a:gridCol w="3059725"/>
              </a:tblGrid>
              <a:tr h="177800">
                <a:tc>
                  <a:txBody>
                    <a:bodyPr/>
                    <a:lstStyle/>
                    <a:p>
                      <a:pPr indent="0" lvl="0" marL="0" marR="0" rtl="0" algn="l">
                        <a:lnSpc>
                          <a:spcPct val="107000"/>
                        </a:lnSpc>
                        <a:spcBef>
                          <a:spcPts val="0"/>
                        </a:spcBef>
                        <a:spcAft>
                          <a:spcPts val="0"/>
                        </a:spcAft>
                        <a:buNone/>
                      </a:pPr>
                      <a:r>
                        <a:rPr lang="en-US" sz="1400" u="none" cap="none" strike="noStrike"/>
                        <a:t>Part</a:t>
                      </a:r>
                      <a:endParaRPr b="1" sz="1400" u="none" cap="none" strike="noStrike">
                        <a:solidFill>
                          <a:srgbClr val="1D4D81"/>
                        </a:solidFill>
                        <a:latin typeface="Calibri"/>
                        <a:ea typeface="Calibri"/>
                        <a:cs typeface="Calibri"/>
                        <a:sym typeface="Calibri"/>
                      </a:endParaRPr>
                    </a:p>
                  </a:txBody>
                  <a:tcPr marT="45725" marB="45725" marR="91450" marL="91450" anchor="ctr"/>
                </a:tc>
                <a:tc>
                  <a:txBody>
                    <a:bodyPr/>
                    <a:lstStyle/>
                    <a:p>
                      <a:pPr indent="0" lvl="0" marL="0" marR="0" rtl="0" algn="l">
                        <a:lnSpc>
                          <a:spcPct val="107000"/>
                        </a:lnSpc>
                        <a:spcBef>
                          <a:spcPts val="0"/>
                        </a:spcBef>
                        <a:spcAft>
                          <a:spcPts val="0"/>
                        </a:spcAft>
                        <a:buNone/>
                      </a:pPr>
                      <a:r>
                        <a:rPr lang="en-US" sz="1400" u="none" cap="none" strike="noStrike"/>
                        <a:t>Description</a:t>
                      </a:r>
                      <a:endParaRPr b="1" sz="1400" u="none" cap="none" strike="noStrike">
                        <a:solidFill>
                          <a:srgbClr val="1D4D81"/>
                        </a:solidFill>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End Condition</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How the function knows that it has found the solution. Typically, the end condition is trivial: when the return value for a given input is obvious</a:t>
                      </a:r>
                      <a:endParaRPr sz="1400" u="none" cap="none" strike="noStrike">
                        <a:latin typeface="Calibri"/>
                        <a:ea typeface="Calibri"/>
                        <a:cs typeface="Calibri"/>
                        <a:sym typeface="Calibri"/>
                      </a:endParaRPr>
                    </a:p>
                  </a:txBody>
                  <a:tcPr marT="45725" marB="45725" marR="91450" marL="91450" anchor="ctr"/>
                </a:tc>
              </a:tr>
              <a:tr h="177800">
                <a:tc>
                  <a:txBody>
                    <a:bodyPr/>
                    <a:lstStyle/>
                    <a:p>
                      <a:pPr indent="0" lvl="0" marL="0" marR="0" rtl="0" algn="just">
                        <a:lnSpc>
                          <a:spcPct val="107000"/>
                        </a:lnSpc>
                        <a:spcBef>
                          <a:spcPts val="0"/>
                        </a:spcBef>
                        <a:spcAft>
                          <a:spcPts val="0"/>
                        </a:spcAft>
                        <a:buNone/>
                      </a:pPr>
                      <a:r>
                        <a:rPr lang="en-US" sz="1400" u="none" cap="none" strike="noStrike"/>
                        <a:t>Progress Step</a:t>
                      </a:r>
                      <a:endParaRPr sz="1400" u="none" cap="none" strike="noStrike">
                        <a:latin typeface="Calibri"/>
                        <a:ea typeface="Calibri"/>
                        <a:cs typeface="Calibri"/>
                        <a:sym typeface="Calibri"/>
                      </a:endParaRPr>
                    </a:p>
                  </a:txBody>
                  <a:tcPr marT="45725" marB="45725" marR="91450" marL="91450" anchor="ctr"/>
                </a:tc>
                <a:tc>
                  <a:txBody>
                    <a:bodyPr/>
                    <a:lstStyle/>
                    <a:p>
                      <a:pPr indent="0" lvl="0" marL="0" marR="0" rtl="0" algn="just">
                        <a:lnSpc>
                          <a:spcPct val="107000"/>
                        </a:lnSpc>
                        <a:spcBef>
                          <a:spcPts val="0"/>
                        </a:spcBef>
                        <a:spcAft>
                          <a:spcPts val="0"/>
                        </a:spcAft>
                        <a:buNone/>
                      </a:pPr>
                      <a:r>
                        <a:rPr lang="en-US" sz="1400" u="none" cap="none" strike="noStrike"/>
                        <a:t>The process of taking the larger problem and breaking it into a smaller pieces, each of which are closer to the end condition</a:t>
                      </a:r>
                      <a:endParaRPr sz="1400" u="none" cap="none" strike="noStrike">
                        <a:latin typeface="Calibri"/>
                        <a:ea typeface="Calibri"/>
                        <a:cs typeface="Calibri"/>
                        <a:sym typeface="Calibri"/>
                      </a:endParaRPr>
                    </a:p>
                  </a:txBody>
                  <a:tcPr marT="45725" marB="45725" marR="91450" marL="91450" anchor="ctr"/>
                </a:tc>
              </a:tr>
            </a:tbl>
          </a:graphicData>
        </a:graphic>
      </p:graphicFrame>
      <p:pic>
        <p:nvPicPr>
          <p:cNvPr id="144" name="Google Shape;144;p14"/>
          <p:cNvPicPr preferRelativeResize="0"/>
          <p:nvPr/>
        </p:nvPicPr>
        <p:blipFill>
          <a:blip r:embed="rId3">
            <a:alphaModFix/>
          </a:blip>
          <a:stretch>
            <a:fillRect/>
          </a:stretch>
        </p:blipFill>
        <p:spPr>
          <a:xfrm>
            <a:off x="421025" y="3390000"/>
            <a:ext cx="3447439" cy="1295400"/>
          </a:xfrm>
          <a:prstGeom prst="rect">
            <a:avLst/>
          </a:prstGeom>
          <a:noFill/>
          <a:ln>
            <a:noFill/>
          </a:ln>
        </p:spPr>
      </p:pic>
      <p:cxnSp>
        <p:nvCxnSpPr>
          <p:cNvPr id="145" name="Google Shape;145;p14"/>
          <p:cNvCxnSpPr/>
          <p:nvPr/>
        </p:nvCxnSpPr>
        <p:spPr>
          <a:xfrm>
            <a:off x="2557225" y="4576850"/>
            <a:ext cx="1975800" cy="377400"/>
          </a:xfrm>
          <a:prstGeom prst="straightConnector1">
            <a:avLst/>
          </a:prstGeom>
          <a:noFill/>
          <a:ln cap="flat" cmpd="sng" w="38100">
            <a:solidFill>
              <a:schemeClr val="dk1"/>
            </a:solidFill>
            <a:prstDash val="solid"/>
            <a:round/>
            <a:headEnd len="med" w="med" type="oval"/>
            <a:tailEnd len="med" w="med" type="oval"/>
          </a:ln>
        </p:spPr>
      </p:cxnSp>
      <p:cxnSp>
        <p:nvCxnSpPr>
          <p:cNvPr id="146" name="Google Shape;146;p14"/>
          <p:cNvCxnSpPr/>
          <p:nvPr/>
        </p:nvCxnSpPr>
        <p:spPr>
          <a:xfrm flipH="1" rot="10800000">
            <a:off x="2048675" y="3516175"/>
            <a:ext cx="2324700" cy="639300"/>
          </a:xfrm>
          <a:prstGeom prst="straightConnector1">
            <a:avLst/>
          </a:prstGeom>
          <a:noFill/>
          <a:ln cap="flat" cmpd="sng" w="38100">
            <a:solidFill>
              <a:schemeClr val="dk1"/>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idx="1" type="body"/>
          </p:nvPr>
        </p:nvSpPr>
        <p:spPr>
          <a:xfrm>
            <a:off x="304800" y="1143000"/>
            <a:ext cx="85344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Now let’s say, for the sake of argument, that we do not have the plus operator defined for all numbers. In fact, we can only add by one and subtract by one. This forces us to write a loop:</a:t>
            </a:r>
            <a:endParaRPr/>
          </a:p>
        </p:txBody>
      </p:sp>
      <p:sp>
        <p:nvSpPr>
          <p:cNvPr id="152" name="Google Shape;152;p1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Recursion Dissected</a:t>
            </a:r>
            <a:endParaRPr/>
          </a:p>
        </p:txBody>
      </p:sp>
      <p:sp>
        <p:nvSpPr>
          <p:cNvPr id="153" name="Google Shape;153;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54" name="Google Shape;154;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5" name="Google Shape;155;p15"/>
          <p:cNvSpPr txBox="1"/>
          <p:nvPr/>
        </p:nvSpPr>
        <p:spPr>
          <a:xfrm>
            <a:off x="482592" y="2580612"/>
            <a:ext cx="8534400" cy="84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This means there are two cases:  the end condition when one size is zero, and the progress condition </a:t>
            </a:r>
            <a:endParaRPr/>
          </a:p>
        </p:txBody>
      </p:sp>
      <p:sp>
        <p:nvSpPr>
          <p:cNvPr id="156" name="Google Shape;156;p15"/>
          <p:cNvSpPr txBox="1"/>
          <p:nvPr/>
        </p:nvSpPr>
        <p:spPr>
          <a:xfrm>
            <a:off x="304800" y="3960838"/>
            <a:ext cx="8534400" cy="4567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0" i="0" lang="en-US" sz="2000" u="none" cap="none" strike="noStrike">
                <a:solidFill>
                  <a:srgbClr val="1D2D46"/>
                </a:solidFill>
                <a:latin typeface="Calibri"/>
                <a:ea typeface="Calibri"/>
                <a:cs typeface="Calibri"/>
                <a:sym typeface="Calibri"/>
              </a:rPr>
              <a:t>When we add 7 and 3, the following progression occurs:</a:t>
            </a:r>
            <a:endParaRPr/>
          </a:p>
        </p:txBody>
      </p:sp>
      <p:pic>
        <p:nvPicPr>
          <p:cNvPr id="157" name="Google Shape;157;p15"/>
          <p:cNvPicPr preferRelativeResize="0"/>
          <p:nvPr/>
        </p:nvPicPr>
        <p:blipFill>
          <a:blip r:embed="rId3">
            <a:alphaModFix/>
          </a:blip>
          <a:stretch>
            <a:fillRect/>
          </a:stretch>
        </p:blipFill>
        <p:spPr>
          <a:xfrm>
            <a:off x="2270025" y="2124450"/>
            <a:ext cx="3228975" cy="666750"/>
          </a:xfrm>
          <a:prstGeom prst="rect">
            <a:avLst/>
          </a:prstGeom>
          <a:noFill/>
          <a:ln>
            <a:noFill/>
          </a:ln>
        </p:spPr>
      </p:pic>
      <p:pic>
        <p:nvPicPr>
          <p:cNvPr id="158" name="Google Shape;158;p15"/>
          <p:cNvPicPr preferRelativeResize="0"/>
          <p:nvPr/>
        </p:nvPicPr>
        <p:blipFill>
          <a:blip r:embed="rId4">
            <a:alphaModFix/>
          </a:blip>
          <a:stretch>
            <a:fillRect/>
          </a:stretch>
        </p:blipFill>
        <p:spPr>
          <a:xfrm>
            <a:off x="1674713" y="4470745"/>
            <a:ext cx="4419600" cy="1953068"/>
          </a:xfrm>
          <a:prstGeom prst="rect">
            <a:avLst/>
          </a:prstGeom>
          <a:noFill/>
          <a:ln>
            <a:noFill/>
          </a:ln>
        </p:spPr>
      </p:pic>
      <p:pic>
        <p:nvPicPr>
          <p:cNvPr id="159" name="Google Shape;159;p15"/>
          <p:cNvPicPr preferRelativeResize="0"/>
          <p:nvPr/>
        </p:nvPicPr>
        <p:blipFill>
          <a:blip r:embed="rId5">
            <a:alphaModFix/>
          </a:blip>
          <a:stretch>
            <a:fillRect/>
          </a:stretch>
        </p:blipFill>
        <p:spPr>
          <a:xfrm>
            <a:off x="1919275" y="3202350"/>
            <a:ext cx="5305425"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idx="1" type="body"/>
          </p:nvPr>
        </p:nvSpPr>
        <p:spPr>
          <a:xfrm>
            <a:off x="304800" y="1143000"/>
            <a:ext cx="8534400" cy="16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a:t>When a recursive function gets called, there are two distinct phases: when all the function calls get added to the call-stack and when the function returns, and the call-stack is emptied. With recursion, we have the choice: do we do most of the work when items are being added to the call-stack or when the function is returning from the call-stack? </a:t>
            </a:r>
            <a:endParaRPr/>
          </a:p>
        </p:txBody>
      </p:sp>
      <p:sp>
        <p:nvSpPr>
          <p:cNvPr id="165" name="Google Shape;165;p1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Recursion and the Call stack</a:t>
            </a:r>
            <a:endParaRPr/>
          </a:p>
        </p:txBody>
      </p:sp>
      <p:sp>
        <p:nvSpPr>
          <p:cNvPr id="166" name="Google Shape;166;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67" name="Google Shape;167;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8" name="Google Shape;168;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169" name="Google Shape;169;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pic>
        <p:nvPicPr>
          <p:cNvPr id="170" name="Google Shape;170;p16"/>
          <p:cNvPicPr preferRelativeResize="0"/>
          <p:nvPr/>
        </p:nvPicPr>
        <p:blipFill>
          <a:blip r:embed="rId3">
            <a:alphaModFix/>
          </a:blip>
          <a:stretch>
            <a:fillRect/>
          </a:stretch>
        </p:blipFill>
        <p:spPr>
          <a:xfrm>
            <a:off x="398800" y="3154450"/>
            <a:ext cx="1075250" cy="785760"/>
          </a:xfrm>
          <a:prstGeom prst="rect">
            <a:avLst/>
          </a:prstGeom>
          <a:noFill/>
          <a:ln>
            <a:noFill/>
          </a:ln>
        </p:spPr>
      </p:pic>
      <p:pic>
        <p:nvPicPr>
          <p:cNvPr id="171" name="Google Shape;171;p16"/>
          <p:cNvPicPr preferRelativeResize="0"/>
          <p:nvPr/>
        </p:nvPicPr>
        <p:blipFill>
          <a:blip r:embed="rId4">
            <a:alphaModFix/>
          </a:blip>
          <a:stretch>
            <a:fillRect/>
          </a:stretch>
        </p:blipFill>
        <p:spPr>
          <a:xfrm>
            <a:off x="1492301" y="3109838"/>
            <a:ext cx="1123375" cy="1508532"/>
          </a:xfrm>
          <a:prstGeom prst="rect">
            <a:avLst/>
          </a:prstGeom>
          <a:noFill/>
          <a:ln>
            <a:noFill/>
          </a:ln>
        </p:spPr>
      </p:pic>
      <p:pic>
        <p:nvPicPr>
          <p:cNvPr id="172" name="Google Shape;172;p16"/>
          <p:cNvPicPr preferRelativeResize="0"/>
          <p:nvPr/>
        </p:nvPicPr>
        <p:blipFill>
          <a:blip r:embed="rId5">
            <a:alphaModFix/>
          </a:blip>
          <a:stretch>
            <a:fillRect/>
          </a:stretch>
        </p:blipFill>
        <p:spPr>
          <a:xfrm>
            <a:off x="2633899" y="3103949"/>
            <a:ext cx="1123375" cy="2225147"/>
          </a:xfrm>
          <a:prstGeom prst="rect">
            <a:avLst/>
          </a:prstGeom>
          <a:noFill/>
          <a:ln>
            <a:noFill/>
          </a:ln>
        </p:spPr>
      </p:pic>
      <p:pic>
        <p:nvPicPr>
          <p:cNvPr id="173" name="Google Shape;173;p16"/>
          <p:cNvPicPr preferRelativeResize="0"/>
          <p:nvPr/>
        </p:nvPicPr>
        <p:blipFill>
          <a:blip r:embed="rId6">
            <a:alphaModFix/>
          </a:blip>
          <a:stretch>
            <a:fillRect/>
          </a:stretch>
        </p:blipFill>
        <p:spPr>
          <a:xfrm>
            <a:off x="3809112" y="3102100"/>
            <a:ext cx="1075225" cy="2812127"/>
          </a:xfrm>
          <a:prstGeom prst="rect">
            <a:avLst/>
          </a:prstGeom>
          <a:noFill/>
          <a:ln>
            <a:noFill/>
          </a:ln>
        </p:spPr>
      </p:pic>
      <p:pic>
        <p:nvPicPr>
          <p:cNvPr id="174" name="Google Shape;174;p16"/>
          <p:cNvPicPr preferRelativeResize="0"/>
          <p:nvPr/>
        </p:nvPicPr>
        <p:blipFill>
          <a:blip r:embed="rId7">
            <a:alphaModFix/>
          </a:blip>
          <a:stretch>
            <a:fillRect/>
          </a:stretch>
        </p:blipFill>
        <p:spPr>
          <a:xfrm>
            <a:off x="4927563" y="3106411"/>
            <a:ext cx="1142450" cy="2220233"/>
          </a:xfrm>
          <a:prstGeom prst="rect">
            <a:avLst/>
          </a:prstGeom>
          <a:noFill/>
          <a:ln>
            <a:noFill/>
          </a:ln>
        </p:spPr>
      </p:pic>
      <p:pic>
        <p:nvPicPr>
          <p:cNvPr id="175" name="Google Shape;175;p16"/>
          <p:cNvPicPr preferRelativeResize="0"/>
          <p:nvPr/>
        </p:nvPicPr>
        <p:blipFill>
          <a:blip r:embed="rId8">
            <a:alphaModFix/>
          </a:blip>
          <a:stretch>
            <a:fillRect/>
          </a:stretch>
        </p:blipFill>
        <p:spPr>
          <a:xfrm>
            <a:off x="6077777" y="3104274"/>
            <a:ext cx="1142450" cy="1519674"/>
          </a:xfrm>
          <a:prstGeom prst="rect">
            <a:avLst/>
          </a:prstGeom>
          <a:noFill/>
          <a:ln>
            <a:noFill/>
          </a:ln>
        </p:spPr>
      </p:pic>
      <p:pic>
        <p:nvPicPr>
          <p:cNvPr id="176" name="Google Shape;176;p16"/>
          <p:cNvPicPr preferRelativeResize="0"/>
          <p:nvPr/>
        </p:nvPicPr>
        <p:blipFill>
          <a:blip r:embed="rId9">
            <a:alphaModFix/>
          </a:blip>
          <a:stretch>
            <a:fillRect/>
          </a:stretch>
        </p:blipFill>
        <p:spPr>
          <a:xfrm>
            <a:off x="7227975" y="3119263"/>
            <a:ext cx="1142450" cy="794275"/>
          </a:xfrm>
          <a:prstGeom prst="rect">
            <a:avLst/>
          </a:prstGeom>
          <a:noFill/>
          <a:ln>
            <a:noFill/>
          </a:ln>
        </p:spPr>
      </p:pic>
      <p:sp>
        <p:nvSpPr>
          <p:cNvPr id="177" name="Google Shape;177;p16"/>
          <p:cNvSpPr/>
          <p:nvPr/>
        </p:nvSpPr>
        <p:spPr>
          <a:xfrm>
            <a:off x="532800" y="2644400"/>
            <a:ext cx="8112300" cy="653700"/>
          </a:xfrm>
          <a:prstGeom prst="rightArrow">
            <a:avLst>
              <a:gd fmla="val 50000" name="adj1"/>
              <a:gd fmla="val 50000" name="adj2"/>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