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19C8A3-C63D-4E18-A490-0A70FA8075A8}">
  <a:tblStyle styleId="{5E19C8A3-C63D-4E18-A490-0A70FA8075A8}"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99" name="Google Shape;199;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16" name="Google Shape;216;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1" name="Google Shape;231;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6" name="Google Shape;246;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1" name="Google Shape;261;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81" name="Google Shape;281;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95" name="Google Shape;295;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9" name="Google Shape;309;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3" name="Google Shape;323;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32" name="Google Shape;332;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42" name="Google Shape;342;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55" name="Google Shape;355;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66" name="Google Shape;366;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77" name="Google Shape;377;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86" name="Google Shape;386;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0" name="Google Shape;420;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4" name="Google Shape;434;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1" name="Google Shape;451;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80" name="Google Shape;480;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95" name="Google Shape;495;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99" name="Google Shape;99;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05" name="Google Shape;505;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24" name="Google Shape;524;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43" name="Google Shape;543;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63" name="Google Shape;563;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82" name="Google Shape;582;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596" name="Google Shape;596;p3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606" name="Google Shape;606;p3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614" name="Google Shape;614;p3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622" name="Google Shape;622;p3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7" name="Google Shape;107;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5: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32" name="Google Shape;132;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48" name="Google Shape;148;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p8: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82" name="Google Shape;182;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8.xml"/><Relationship Id="rId4" Type="http://schemas.openxmlformats.org/officeDocument/2006/relationships/slide" Target="/ppt/slides/slide23.xml"/><Relationship Id="rId5" Type="http://schemas.openxmlformats.org/officeDocument/2006/relationships/slide" Target="/ppt/slides/slide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8.xml"/><Relationship Id="rId4" Type="http://schemas.openxmlformats.org/officeDocument/2006/relationships/slide" Target="/ppt/slides/slide23.xml"/><Relationship Id="rId5" Type="http://schemas.openxmlformats.org/officeDocument/2006/relationships/slide" Target="/ppt/slides/slide2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8.xml"/><Relationship Id="rId4" Type="http://schemas.openxmlformats.org/officeDocument/2006/relationships/slide" Target="/ppt/slides/slide23.xml"/><Relationship Id="rId5" Type="http://schemas.openxmlformats.org/officeDocument/2006/relationships/slide" Target="/ppt/slides/slide2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8.xml"/><Relationship Id="rId4" Type="http://schemas.openxmlformats.org/officeDocument/2006/relationships/slide" Target="/ppt/slides/slide23.xml"/><Relationship Id="rId5" Type="http://schemas.openxmlformats.org/officeDocument/2006/relationships/slide" Target="/ppt/slides/slide2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8.xml"/><Relationship Id="rId4" Type="http://schemas.openxmlformats.org/officeDocument/2006/relationships/slide" Target="/ppt/slides/slide23.xml"/><Relationship Id="rId5" Type="http://schemas.openxmlformats.org/officeDocument/2006/relationships/slide" Target="/ppt/slides/slide2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51.p19?lang=eng#p19" TargetMode="External"/><Relationship Id="rId4" Type="http://schemas.openxmlformats.org/officeDocument/2006/relationships/hyperlink" Target="https://www.churchofjesuschrist.org/study/scriptures/ot/jer/29.p12,p13?lang=eng#p1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2.xml"/><Relationship Id="rId4" Type="http://schemas.openxmlformats.org/officeDocument/2006/relationships/slide" Target="/ppt/slides/slide13.xml"/><Relationship Id="rId9" Type="http://schemas.openxmlformats.org/officeDocument/2006/relationships/image" Target="../media/image13.png"/><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7.xml"/><Relationship Id="rId8" Type="http://schemas.openxmlformats.org/officeDocument/2006/relationships/slide" Target="/ppt/slides/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3.xml"/><Relationship Id="rId9" Type="http://schemas.openxmlformats.org/officeDocument/2006/relationships/image" Target="../media/image1.png"/><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12.xml"/><Relationship Id="rId4" Type="http://schemas.openxmlformats.org/officeDocument/2006/relationships/slide" Target="/ppt/slides/slide13.xml"/><Relationship Id="rId9" Type="http://schemas.openxmlformats.org/officeDocument/2006/relationships/image" Target="../media/image10.png"/><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12.xml"/><Relationship Id="rId4" Type="http://schemas.openxmlformats.org/officeDocument/2006/relationships/slide" Target="/ppt/slides/slide13.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19.xml"/><Relationship Id="rId4" Type="http://schemas.openxmlformats.org/officeDocument/2006/relationships/slide" Target="/ppt/slides/slide20.xml"/><Relationship Id="rId5" Type="http://schemas.openxmlformats.org/officeDocument/2006/relationships/slide" Target="/ppt/slides/slide21.xml"/><Relationship Id="rId6" Type="http://schemas.openxmlformats.org/officeDocument/2006/relationships/slide" Target="/ppt/slides/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25.xml"/><Relationship Id="rId5" Type="http://schemas.openxmlformats.org/officeDocument/2006/relationships/slide" Target="/ppt/slides/slide26.xml"/><Relationship Id="rId6" Type="http://schemas.openxmlformats.org/officeDocument/2006/relationships/slide" Target="/ppt/slides/slide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1" Type="http://schemas.openxmlformats.org/officeDocument/2006/relationships/slide" Target="/ppt/slides/slide38.xml"/><Relationship Id="rId10" Type="http://schemas.openxmlformats.org/officeDocument/2006/relationships/slide" Target="/ppt/slides/slide37.xml"/><Relationship Id="rId12" Type="http://schemas.openxmlformats.org/officeDocument/2006/relationships/slide" Target="/ppt/slides/slide34.xml"/><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slide" Target="/ppt/slides/slide29.xml"/><Relationship Id="rId4" Type="http://schemas.openxmlformats.org/officeDocument/2006/relationships/slide" Target="/ppt/slides/slide30.xml"/><Relationship Id="rId9" Type="http://schemas.openxmlformats.org/officeDocument/2006/relationships/slide" Target="/ppt/slides/slide36.xml"/><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1.xml"/><Relationship Id="rId8" Type="http://schemas.openxmlformats.org/officeDocument/2006/relationships/slide" Target="/ppt/slides/slide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slide" Target="/ppt/slides/slide30.xml"/><Relationship Id="rId4" Type="http://schemas.openxmlformats.org/officeDocument/2006/relationships/slide" Target="/ppt/slides/slide31.xml"/><Relationship Id="rId9" Type="http://schemas.openxmlformats.org/officeDocument/2006/relationships/image" Target="../media/image20.png"/><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image" Target="../media/image19.png"/></Relationships>
</file>

<file path=ppt/slides/_rels/slide31.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slide" Target="/ppt/slides/slide30.xml"/><Relationship Id="rId4" Type="http://schemas.openxmlformats.org/officeDocument/2006/relationships/slide" Target="/ppt/slides/slide31.xml"/><Relationship Id="rId9" Type="http://schemas.openxmlformats.org/officeDocument/2006/relationships/image" Target="../media/image18.png"/><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image" Target="../media/image7.png"/></Relationships>
</file>

<file path=ppt/slides/_rels/slide32.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slide" Target="/ppt/slides/slide30.xml"/><Relationship Id="rId4" Type="http://schemas.openxmlformats.org/officeDocument/2006/relationships/slide" Target="/ppt/slides/slide31.xml"/><Relationship Id="rId9" Type="http://schemas.openxmlformats.org/officeDocument/2006/relationships/image" Target="../media/image27.png"/><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image" Target="../media/image29.png"/></Relationships>
</file>

<file path=ppt/slides/_rels/slide33.xml.rels><?xml version="1.0" encoding="UTF-8" standalone="yes"?><Relationships xmlns="http://schemas.openxmlformats.org/package/2006/relationships"><Relationship Id="rId10" Type="http://schemas.openxmlformats.org/officeDocument/2006/relationships/image" Target="../media/image23.png"/><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slide" Target="/ppt/slides/slide30.xml"/><Relationship Id="rId4" Type="http://schemas.openxmlformats.org/officeDocument/2006/relationships/slide" Target="/ppt/slides/slide31.xml"/><Relationship Id="rId9" Type="http://schemas.openxmlformats.org/officeDocument/2006/relationships/image" Target="../media/image28.png"/><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slide" Target="/ppt/slides/slide30.xml"/><Relationship Id="rId4" Type="http://schemas.openxmlformats.org/officeDocument/2006/relationships/slide" Target="/ppt/slides/slide31.xml"/><Relationship Id="rId5" Type="http://schemas.openxmlformats.org/officeDocument/2006/relationships/slide" Target="/ppt/slides/slide32.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2.xml"/><Relationship Id="rId13" Type="http://schemas.openxmlformats.org/officeDocument/2006/relationships/slide" Target="/ppt/slides/slide16.xml"/><Relationship Id="rId12" Type="http://schemas.openxmlformats.org/officeDocument/2006/relationships/slide" Target="/ppt/slides/slide14.xml"/><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9" Type="http://schemas.openxmlformats.org/officeDocument/2006/relationships/slide" Target="/ppt/slides/slide11.xml"/><Relationship Id="rId14" Type="http://schemas.openxmlformats.org/officeDocument/2006/relationships/slide" Target="/ppt/slides/slide17.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10: Bottom-Up</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09 was due on Saturday</a:t>
            </a:r>
            <a:endParaRPr/>
          </a:p>
          <a:p>
            <a:pPr indent="-169863" lvl="0" marL="169863" rtl="0" algn="l">
              <a:spcBef>
                <a:spcPts val="0"/>
              </a:spcBef>
              <a:spcAft>
                <a:spcPts val="0"/>
              </a:spcAft>
              <a:buSzPts val="1600"/>
              <a:buChar char="•"/>
            </a:pPr>
            <a:r>
              <a:rPr lang="en-US"/>
              <a:t>Chapter 18 reading is due</a:t>
            </a:r>
            <a:endParaRPr/>
          </a:p>
          <a:p>
            <a:pPr indent="-169863" lvl="0" marL="169863" rtl="0" algn="l">
              <a:spcBef>
                <a:spcPts val="0"/>
              </a:spcBef>
              <a:spcAft>
                <a:spcPts val="0"/>
              </a:spcAft>
              <a:buSzPts val="1600"/>
              <a:buChar char="•"/>
            </a:pPr>
            <a:r>
              <a:rPr lang="en-US"/>
              <a:t>Lab 10 is due this Saturday</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09</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10</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25400" y="64770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3">
                  <a:extLst>
                    <a:ext uri="{A12FA001-AC4F-418D-AE19-62706E023703}">
                      <ahyp:hlinkClr val="tx"/>
                    </a:ext>
                  </a:extLst>
                </a:hlinkClick>
              </a:rPr>
              <a:t>D&amp;C 51:19</a:t>
            </a:r>
            <a:endParaRPr b="0" i="0" sz="1000" u="none" cap="none" strike="noStrike">
              <a:solidFill>
                <a:schemeClr val="lt1"/>
              </a:solidFill>
              <a:latin typeface="Calibri"/>
              <a:ea typeface="Calibri"/>
              <a:cs typeface="Calibri"/>
              <a:sym typeface="Calibri"/>
            </a:endParaRPr>
          </a:p>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4">
                  <a:extLst>
                    <a:ext uri="{A12FA001-AC4F-418D-AE19-62706E023703}">
                      <ahyp:hlinkClr val="tx"/>
                    </a:ext>
                  </a:extLst>
                </a:hlinkClick>
              </a:rPr>
              <a:t>Jeremiah 29:12-13</a:t>
            </a:r>
            <a:endParaRPr b="0" i="0" sz="1000" u="none" cap="none" strike="noStrike">
              <a:solidFill>
                <a:schemeClr val="lt1"/>
              </a:solidFill>
              <a:latin typeface="Calibri"/>
              <a:ea typeface="Calibri"/>
              <a:cs typeface="Calibri"/>
              <a:sym typeface="Calibri"/>
            </a:endParaRPr>
          </a:p>
          <a:p>
            <a:pPr indent="-279400" lvl="0" marL="342900" marR="0" rtl="0" algn="l">
              <a:spcBef>
                <a:spcPts val="0"/>
              </a:spcBef>
              <a:spcAft>
                <a:spcPts val="0"/>
              </a:spcAft>
              <a:buClr>
                <a:schemeClr val="accent1"/>
              </a:buClr>
              <a:buSzPts val="1000"/>
              <a:buFont typeface="Arial"/>
              <a:buNone/>
            </a:pPr>
            <a:r>
              <a:t/>
            </a:r>
            <a:endParaRPr b="0" i="0" sz="1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idx="1" type="body"/>
          </p:nvPr>
        </p:nvSpPr>
        <p:spPr>
          <a:xfrm>
            <a:off x="304800" y="1143000"/>
            <a:ext cx="74676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Testing is the process of finding and fixing defects in the code-base. Though many testing activities are traditionally completed by specialists, software developers carry a large burden in making code testable, conducting unit and integration tests, and fixing defects.</a:t>
            </a:r>
            <a:endParaRPr/>
          </a:p>
        </p:txBody>
      </p:sp>
      <p:sp>
        <p:nvSpPr>
          <p:cNvPr id="202" name="Google Shape;202;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3" name="Google Shape;203;p1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Top vs. Bottom: Testing</a:t>
            </a:r>
            <a:endParaRPr/>
          </a:p>
        </p:txBody>
      </p:sp>
      <p:sp>
        <p:nvSpPr>
          <p:cNvPr id="204" name="Google Shape;204;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05" name="Google Shape;205;p17">
            <a:hlinkClick action="ppaction://hlinksldjump" r:id="rId3"/>
          </p:cNvPr>
          <p:cNvSpPr/>
          <p:nvPr/>
        </p:nvSpPr>
        <p:spPr>
          <a:xfrm>
            <a:off x="8001000" y="1066800"/>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3B73AF"/>
              </a:gs>
              <a:gs pos="60000">
                <a:srgbClr val="57A3F3"/>
              </a:gs>
              <a:gs pos="100000">
                <a:srgbClr val="51B0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Elicit</a:t>
            </a:r>
            <a:endParaRPr/>
          </a:p>
        </p:txBody>
      </p:sp>
      <p:sp>
        <p:nvSpPr>
          <p:cNvPr id="206" name="Google Shape;206;p17">
            <a:hlinkClick action="ppaction://hlinksldjump" r:id="rId4"/>
          </p:cNvPr>
          <p:cNvSpPr/>
          <p:nvPr/>
        </p:nvSpPr>
        <p:spPr>
          <a:xfrm>
            <a:off x="8001000" y="1839372"/>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115CB0"/>
              </a:gs>
              <a:gs pos="60000">
                <a:srgbClr val="1D81F3"/>
              </a:gs>
              <a:gs pos="100000">
                <a:srgbClr val="268F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Design</a:t>
            </a:r>
            <a:endParaRPr/>
          </a:p>
        </p:txBody>
      </p:sp>
      <p:sp>
        <p:nvSpPr>
          <p:cNvPr id="207" name="Google Shape;207;p17">
            <a:hlinkClick action="ppaction://hlinksldjump" r:id="rId5"/>
          </p:cNvPr>
          <p:cNvSpPr/>
          <p:nvPr/>
        </p:nvSpPr>
        <p:spPr>
          <a:xfrm>
            <a:off x="8001000" y="2654278"/>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4797"/>
              </a:gs>
              <a:gs pos="60000">
                <a:srgbClr val="0465D1"/>
              </a:gs>
              <a:gs pos="100000">
                <a:srgbClr val="2977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Develop</a:t>
            </a:r>
            <a:endParaRPr/>
          </a:p>
        </p:txBody>
      </p:sp>
      <p:sp>
        <p:nvSpPr>
          <p:cNvPr id="208" name="Google Shape;208;p17">
            <a:hlinkClick action="ppaction://hlinksldjump" r:id="rId6"/>
          </p:cNvPr>
          <p:cNvSpPr/>
          <p:nvPr/>
        </p:nvSpPr>
        <p:spPr>
          <a:xfrm>
            <a:off x="8001000" y="3469183"/>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356E"/>
              </a:gs>
              <a:gs pos="60000">
                <a:srgbClr val="024B99"/>
              </a:gs>
              <a:gs pos="100000">
                <a:srgbClr val="3F6CC2"/>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Test</a:t>
            </a:r>
            <a:endParaRPr/>
          </a:p>
        </p:txBody>
      </p:sp>
      <p:sp>
        <p:nvSpPr>
          <p:cNvPr id="209" name="Google Shape;209;p17"/>
          <p:cNvSpPr/>
          <p:nvPr/>
        </p:nvSpPr>
        <p:spPr>
          <a:xfrm>
            <a:off x="38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Top-down testing involves starting with system testing and working down to unit testing.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Results in unnecessary delays in testing, difficult to isolate defects, difficult to fix defects.</a:t>
            </a:r>
            <a:endParaRPr/>
          </a:p>
        </p:txBody>
      </p:sp>
      <p:sp>
        <p:nvSpPr>
          <p:cNvPr id="210" name="Google Shape;210;p17"/>
          <p:cNvSpPr/>
          <p:nvPr/>
        </p:nvSpPr>
        <p:spPr>
          <a:xfrm>
            <a:off x="419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with the smallest unit of software and gradually work up to larger components.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Testing can begin earlier in the process, bugs are more isolated, and buts are generally easier to fix.</a:t>
            </a:r>
            <a:endParaRPr/>
          </a:p>
        </p:txBody>
      </p:sp>
      <p:sp>
        <p:nvSpPr>
          <p:cNvPr id="211" name="Google Shape;211;p17"/>
          <p:cNvSpPr/>
          <p:nvPr/>
        </p:nvSpPr>
        <p:spPr>
          <a:xfrm>
            <a:off x="38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Top-Down</a:t>
            </a:r>
            <a:endParaRPr/>
          </a:p>
        </p:txBody>
      </p:sp>
      <p:sp>
        <p:nvSpPr>
          <p:cNvPr id="212" name="Google Shape;212;p17"/>
          <p:cNvSpPr/>
          <p:nvPr/>
        </p:nvSpPr>
        <p:spPr>
          <a:xfrm>
            <a:off x="419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Bottom-Up</a:t>
            </a:r>
            <a:endParaRPr/>
          </a:p>
        </p:txBody>
      </p:sp>
      <p:sp>
        <p:nvSpPr>
          <p:cNvPr id="213" name="Google Shape;213;p17"/>
          <p:cNvSpPr txBox="1"/>
          <p:nvPr/>
        </p:nvSpPr>
        <p:spPr>
          <a:xfrm>
            <a:off x="801109" y="4111347"/>
            <a:ext cx="6514091" cy="92333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139700" rotWithShape="0" dir="4800000" dist="8890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Best Practice 18.4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Implement bottom-up testing in most software development processes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idx="1" type="body"/>
          </p:nvPr>
        </p:nvSpPr>
        <p:spPr>
          <a:xfrm>
            <a:off x="304800" y="1143000"/>
            <a:ext cx="85344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bottom-up design process begins with a completed design and stub functions. From there, developer proceeds one function at a time until the program is done.</a:t>
            </a:r>
            <a:endParaRPr/>
          </a:p>
        </p:txBody>
      </p:sp>
      <p:sp>
        <p:nvSpPr>
          <p:cNvPr id="219" name="Google Shape;219;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p1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a:t>
            </a:r>
            <a:endParaRPr/>
          </a:p>
        </p:txBody>
      </p:sp>
      <p:sp>
        <p:nvSpPr>
          <p:cNvPr id="221" name="Google Shape;221;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22" name="Google Shape;222;p18">
            <a:hlinkClick action="ppaction://hlinksldjump" r:id="rId3"/>
          </p:cNvPr>
          <p:cNvSpPr/>
          <p:nvPr/>
        </p:nvSpPr>
        <p:spPr>
          <a:xfrm>
            <a:off x="4114800" y="2514600"/>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8">
            <a:hlinkClick action="ppaction://hlinksldjump" r:id="rId4"/>
          </p:cNvPr>
          <p:cNvSpPr/>
          <p:nvPr/>
        </p:nvSpPr>
        <p:spPr>
          <a:xfrm>
            <a:off x="4114800" y="2946399"/>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8">
            <a:hlinkClick action="ppaction://hlinksldjump" r:id="rId5"/>
          </p:cNvPr>
          <p:cNvSpPr/>
          <p:nvPr/>
        </p:nvSpPr>
        <p:spPr>
          <a:xfrm>
            <a:off x="4157133" y="4478866"/>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8">
            <a:hlinkClick action="ppaction://hlinksldjump" r:id="rId6"/>
          </p:cNvPr>
          <p:cNvSpPr/>
          <p:nvPr/>
        </p:nvSpPr>
        <p:spPr>
          <a:xfrm>
            <a:off x="4157133" y="5164666"/>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8">
            <a:hlinkClick action="ppaction://hlinksldjump" r:id="rId7"/>
          </p:cNvPr>
          <p:cNvSpPr/>
          <p:nvPr/>
        </p:nvSpPr>
        <p:spPr>
          <a:xfrm>
            <a:off x="4233333" y="5592233"/>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8">
            <a:hlinkClick action="ppaction://hlinksldjump" r:id="rId8"/>
          </p:cNvPr>
          <p:cNvSpPr/>
          <p:nvPr/>
        </p:nvSpPr>
        <p:spPr>
          <a:xfrm>
            <a:off x="4080933" y="3657600"/>
            <a:ext cx="1981200" cy="304800"/>
          </a:xfrm>
          <a:prstGeom prst="rect">
            <a:avLst/>
          </a:prstGeom>
          <a:solidFill>
            <a:srgbClr val="C3C8C8">
              <a:alpha val="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8" name="Google Shape;228;p18"/>
          <p:cNvPicPr preferRelativeResize="0"/>
          <p:nvPr/>
        </p:nvPicPr>
        <p:blipFill>
          <a:blip r:embed="rId9">
            <a:alphaModFix/>
          </a:blip>
          <a:stretch>
            <a:fillRect/>
          </a:stretch>
        </p:blipFill>
        <p:spPr>
          <a:xfrm>
            <a:off x="1213075" y="1826300"/>
            <a:ext cx="5397925" cy="465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You cannot start coding without a design. Note that the design does not need to be complete. In fact, it often cannot be complete due to uncertainty in the requirements and the technology. It does, however, need to be complete enough to move forward.</a:t>
            </a:r>
            <a:endParaRPr/>
          </a:p>
          <a:p>
            <a:pPr indent="0" lvl="0" marL="0" rtl="0" algn="l">
              <a:spcBef>
                <a:spcPts val="2000"/>
              </a:spcBef>
              <a:spcAft>
                <a:spcPts val="0"/>
              </a:spcAft>
              <a:buSzPts val="2000"/>
              <a:buNone/>
            </a:pPr>
            <a:r>
              <a:rPr lang="en-US"/>
              <a:t>When we have worked through this design as far as we can, then we return to this step and design a bit more. </a:t>
            </a:r>
            <a:endParaRPr/>
          </a:p>
        </p:txBody>
      </p:sp>
      <p:sp>
        <p:nvSpPr>
          <p:cNvPr id="234" name="Google Shape;234;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5" name="Google Shape;235;p1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1 – Design the Program</a:t>
            </a:r>
            <a:endParaRPr/>
          </a:p>
        </p:txBody>
      </p:sp>
      <p:sp>
        <p:nvSpPr>
          <p:cNvPr id="236" name="Google Shape;236;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37" name="Google Shape;237;p19">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238" name="Google Shape;238;p19">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239" name="Google Shape;239;p19">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240" name="Google Shape;240;p19">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241" name="Google Shape;241;p19">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242" name="Google Shape;242;p19">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pic>
        <p:nvPicPr>
          <p:cNvPr id="243" name="Google Shape;243;p19"/>
          <p:cNvPicPr preferRelativeResize="0"/>
          <p:nvPr/>
        </p:nvPicPr>
        <p:blipFill>
          <a:blip r:embed="rId9">
            <a:alphaModFix/>
          </a:blip>
          <a:stretch>
            <a:fillRect/>
          </a:stretch>
        </p:blipFill>
        <p:spPr>
          <a:xfrm>
            <a:off x="3305325" y="3055650"/>
            <a:ext cx="3689354" cy="333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Before the bottom-up development process can begin (step 3-6), it is necessary to have each function stubbed out. This means that every function in the structure chart should have a stub. </a:t>
            </a:r>
            <a:endParaRPr/>
          </a:p>
          <a:p>
            <a:pPr indent="0" lvl="0" marL="0" rtl="0" algn="l">
              <a:spcBef>
                <a:spcPts val="2000"/>
              </a:spcBef>
              <a:spcAft>
                <a:spcPts val="0"/>
              </a:spcAft>
              <a:buSzPts val="2000"/>
              <a:buNone/>
            </a:pPr>
            <a:r>
              <a:rPr lang="en-US"/>
              <a:t>Recall that stubs are created in a three-step process:</a:t>
            </a:r>
            <a:endParaRPr/>
          </a:p>
          <a:p>
            <a:pPr indent="-457200" lvl="1" marL="857250" rtl="0" algn="l">
              <a:spcBef>
                <a:spcPts val="360"/>
              </a:spcBef>
              <a:spcAft>
                <a:spcPts val="0"/>
              </a:spcAft>
              <a:buSzPts val="1800"/>
              <a:buFont typeface="Calibri"/>
              <a:buAutoNum type="arabicPeriod"/>
            </a:pPr>
            <a:r>
              <a:rPr lang="en-US"/>
              <a:t>Create a trivial function definition using the name from the structure chart or the DFD. </a:t>
            </a:r>
            <a:endParaRPr/>
          </a:p>
          <a:p>
            <a:pPr indent="-457200" lvl="1" marL="857250" rtl="0" algn="l">
              <a:spcBef>
                <a:spcPts val="360"/>
              </a:spcBef>
              <a:spcAft>
                <a:spcPts val="0"/>
              </a:spcAft>
              <a:buSzPts val="1800"/>
              <a:buFont typeface="Calibri"/>
              <a:buAutoNum type="arabicPeriod"/>
            </a:pPr>
            <a:r>
              <a:rPr lang="en-US"/>
              <a:t>If there is a return type, return something trivial or typical. It doesn’t matter what is returned, as long as the function compiles.</a:t>
            </a:r>
            <a:endParaRPr/>
          </a:p>
          <a:p>
            <a:pPr indent="-457200" lvl="1" marL="857250" rtl="0" algn="l">
              <a:spcBef>
                <a:spcPts val="360"/>
              </a:spcBef>
              <a:spcAft>
                <a:spcPts val="0"/>
              </a:spcAft>
              <a:buSzPts val="1800"/>
              <a:buFont typeface="Calibri"/>
              <a:buAutoNum type="arabicPeriod"/>
            </a:pPr>
            <a:r>
              <a:rPr lang="en-US"/>
              <a:t>If the function calls another function, then make sure the stub calls it in a trivial way.</a:t>
            </a:r>
            <a:endParaRPr/>
          </a:p>
          <a:p>
            <a:pPr indent="0" lvl="0" marL="0" rtl="0" algn="l">
              <a:spcBef>
                <a:spcPts val="2000"/>
              </a:spcBef>
              <a:spcAft>
                <a:spcPts val="0"/>
              </a:spcAft>
              <a:buSzPts val="2000"/>
              <a:buNone/>
            </a:pPr>
            <a:r>
              <a:t/>
            </a:r>
            <a:endParaRPr/>
          </a:p>
        </p:txBody>
      </p:sp>
      <p:sp>
        <p:nvSpPr>
          <p:cNvPr id="249" name="Google Shape;249;p2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0" name="Google Shape;250;p20"/>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2 – Stub the Functions</a:t>
            </a:r>
            <a:endParaRPr/>
          </a:p>
        </p:txBody>
      </p:sp>
      <p:sp>
        <p:nvSpPr>
          <p:cNvPr id="251" name="Google Shape;251;p2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2" name="Google Shape;252;p20">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253" name="Google Shape;253;p20">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254" name="Google Shape;254;p20">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255" name="Google Shape;255;p20">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256" name="Google Shape;256;p20">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257" name="Google Shape;257;p20">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sp>
        <p:nvSpPr>
          <p:cNvPr id="258" name="Google Shape;258;p20"/>
          <p:cNvSpPr txBox="1"/>
          <p:nvPr/>
        </p:nvSpPr>
        <p:spPr>
          <a:xfrm>
            <a:off x="781554" y="4959924"/>
            <a:ext cx="6514091" cy="92333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139700" rotWithShape="0" dir="4800000" dist="8890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Best Practice 18.5</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Keep the structure chart up to date so it faithfully represents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idx="1" type="body"/>
          </p:nvPr>
        </p:nvSpPr>
        <p:spPr>
          <a:xfrm>
            <a:off x="304800" y="1143000"/>
            <a:ext cx="7467600" cy="16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function should be selected with the smallest number of dependencies. This could include a leaf-level function that calls no other, or it could include a function that calls others which are already implemented. The most important thing is to avoid functions that calls stubs.</a:t>
            </a:r>
            <a:endParaRPr/>
          </a:p>
        </p:txBody>
      </p:sp>
      <p:sp>
        <p:nvSpPr>
          <p:cNvPr id="264" name="Google Shape;264;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5" name="Google Shape;265;p21"/>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3 – Select a Function</a:t>
            </a:r>
            <a:endParaRPr/>
          </a:p>
        </p:txBody>
      </p:sp>
      <p:sp>
        <p:nvSpPr>
          <p:cNvPr id="266" name="Google Shape;266;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67" name="Google Shape;267;p21">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268" name="Google Shape;268;p21">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269" name="Google Shape;269;p21">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270" name="Google Shape;270;p21">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271" name="Google Shape;271;p21">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272" name="Google Shape;272;p21">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sp>
        <p:nvSpPr>
          <p:cNvPr id="273" name="Google Shape;273;p21"/>
          <p:cNvSpPr txBox="1"/>
          <p:nvPr/>
        </p:nvSpPr>
        <p:spPr>
          <a:xfrm>
            <a:off x="204537" y="5968908"/>
            <a:ext cx="64423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Which of the above would be candidates to implement next?</a:t>
            </a:r>
            <a:endParaRPr/>
          </a:p>
        </p:txBody>
      </p:sp>
      <p:sp>
        <p:nvSpPr>
          <p:cNvPr id="274" name="Google Shape;274;p21"/>
          <p:cNvSpPr/>
          <p:nvPr/>
        </p:nvSpPr>
        <p:spPr>
          <a:xfrm>
            <a:off x="1718732" y="4609858"/>
            <a:ext cx="1143000" cy="419342"/>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21"/>
          <p:cNvSpPr/>
          <p:nvPr/>
        </p:nvSpPr>
        <p:spPr>
          <a:xfrm>
            <a:off x="1701799" y="3142826"/>
            <a:ext cx="1143000" cy="419400"/>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21"/>
          <p:cNvSpPr/>
          <p:nvPr/>
        </p:nvSpPr>
        <p:spPr>
          <a:xfrm>
            <a:off x="5864839" y="3142826"/>
            <a:ext cx="1143000" cy="419342"/>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1"/>
          <p:cNvSpPr/>
          <p:nvPr/>
        </p:nvSpPr>
        <p:spPr>
          <a:xfrm>
            <a:off x="4477977" y="3142826"/>
            <a:ext cx="1143000" cy="419342"/>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8" name="Google Shape;278;p21"/>
          <p:cNvPicPr preferRelativeResize="0"/>
          <p:nvPr/>
        </p:nvPicPr>
        <p:blipFill>
          <a:blip r:embed="rId9">
            <a:alphaModFix/>
          </a:blip>
          <a:stretch>
            <a:fillRect/>
          </a:stretch>
        </p:blipFill>
        <p:spPr>
          <a:xfrm>
            <a:off x="1701800" y="2425355"/>
            <a:ext cx="5306050" cy="33465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There is often a considerable delay between the design of a function and the function’s implementation. The design could have been done by another engineer, make assumptions about the customer’s requirements that are incorrect, or it could depend on technology that is not implemented as we expect it to be. Even if the design is flawless, it is still necessary to get the design “in your heads” before you write the code. All these things mean that we need to carefully review the design before we begin development.</a:t>
            </a:r>
            <a:endParaRPr/>
          </a:p>
        </p:txBody>
      </p:sp>
      <p:sp>
        <p:nvSpPr>
          <p:cNvPr id="284" name="Google Shape;284;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5" name="Google Shape;285;p22"/>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4 – Review the Design</a:t>
            </a:r>
            <a:endParaRPr/>
          </a:p>
        </p:txBody>
      </p:sp>
      <p:sp>
        <p:nvSpPr>
          <p:cNvPr id="286" name="Google Shape;286;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87" name="Google Shape;287;p22">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288" name="Google Shape;288;p22">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289" name="Google Shape;289;p22">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290" name="Google Shape;290;p22">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291" name="Google Shape;291;p22">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292" name="Google Shape;292;p22">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With the design for a function hashed out (step 1), stubbed (step 2), and reviewed (step 4), it is now time to write the code.</a:t>
            </a:r>
            <a:endParaRPr/>
          </a:p>
          <a:p>
            <a:pPr indent="0" lvl="0" marL="0" rtl="0" algn="l">
              <a:spcBef>
                <a:spcPts val="2000"/>
              </a:spcBef>
              <a:spcAft>
                <a:spcPts val="0"/>
              </a:spcAft>
              <a:buSzPts val="2000"/>
              <a:buNone/>
            </a:pPr>
            <a:r>
              <a:rPr lang="en-US"/>
              <a:t>Notes:</a:t>
            </a:r>
            <a:endParaRPr/>
          </a:p>
          <a:p>
            <a:pPr indent="-342900" lvl="0" marL="342900" rtl="0" algn="l">
              <a:spcBef>
                <a:spcPts val="2000"/>
              </a:spcBef>
              <a:spcAft>
                <a:spcPts val="0"/>
              </a:spcAft>
              <a:buSzPts val="2000"/>
              <a:buChar char="•"/>
            </a:pPr>
            <a:r>
              <a:rPr lang="en-US"/>
              <a:t>Some development methodologies have you write drivers before you implement a function. One such methodology is called Test Driven Development (TDD).</a:t>
            </a:r>
            <a:endParaRPr/>
          </a:p>
          <a:p>
            <a:pPr indent="-342900" lvl="0" marL="342900" rtl="0" algn="l">
              <a:spcBef>
                <a:spcPts val="2000"/>
              </a:spcBef>
              <a:spcAft>
                <a:spcPts val="0"/>
              </a:spcAft>
              <a:buSzPts val="2000"/>
              <a:buChar char="•"/>
            </a:pPr>
            <a:r>
              <a:rPr lang="en-US"/>
              <a:t>Do not let yourself be interrupted from your work when the code is in a state where it is not compiling. Mostly this means that you should make sure you have time to finish a function before starting to write code. If this absolutely cannot be avoided, comment out the incomplete code and begin the process anew the next day.</a:t>
            </a:r>
            <a:endParaRPr/>
          </a:p>
        </p:txBody>
      </p:sp>
      <p:sp>
        <p:nvSpPr>
          <p:cNvPr id="298" name="Google Shape;298;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9" name="Google Shape;299;p23"/>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5 – Implement Function</a:t>
            </a:r>
            <a:endParaRPr/>
          </a:p>
        </p:txBody>
      </p:sp>
      <p:sp>
        <p:nvSpPr>
          <p:cNvPr id="300" name="Google Shape;300;p2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1" name="Google Shape;301;p23">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302" name="Google Shape;302;p23">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303" name="Google Shape;303;p23">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304" name="Google Shape;304;p23">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305" name="Google Shape;305;p23">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306" name="Google Shape;306;p23">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final step in the bottom-up development process is to test functions. This includes:</a:t>
            </a:r>
            <a:endParaRPr/>
          </a:p>
          <a:p>
            <a:pPr indent="-457200" lvl="0" marL="457200" rtl="0" algn="l">
              <a:spcBef>
                <a:spcPts val="2000"/>
              </a:spcBef>
              <a:spcAft>
                <a:spcPts val="0"/>
              </a:spcAft>
              <a:buSzPts val="2000"/>
              <a:buFont typeface="Calibri"/>
              <a:buAutoNum type="arabicPeriod"/>
            </a:pPr>
            <a:r>
              <a:rPr lang="en-US"/>
              <a:t>Enumerate test cases</a:t>
            </a:r>
            <a:endParaRPr/>
          </a:p>
          <a:p>
            <a:pPr indent="0" lvl="2" marL="800100" rtl="0" algn="l">
              <a:spcBef>
                <a:spcPts val="280"/>
              </a:spcBef>
              <a:spcAft>
                <a:spcPts val="0"/>
              </a:spcAft>
              <a:buClr>
                <a:srgbClr val="1D2D46"/>
              </a:buClr>
              <a:buSzPts val="1050"/>
              <a:buFont typeface="Calibri"/>
              <a:buNone/>
            </a:pPr>
            <a:r>
              <a:rPr lang="en-US"/>
              <a:t>Sometimes these test cases were previously developed. For example, when the need for a function is uncovered in Step 1 or when the design is reviewed/refined in step 4, it is not uncommon to enumerate the test cases at this point in time.</a:t>
            </a:r>
            <a:endParaRPr/>
          </a:p>
          <a:p>
            <a:pPr indent="-457200" lvl="0" marL="457200" rtl="0" algn="l">
              <a:spcBef>
                <a:spcPts val="2000"/>
              </a:spcBef>
              <a:spcAft>
                <a:spcPts val="0"/>
              </a:spcAft>
              <a:buSzPts val="2000"/>
              <a:buFont typeface="Calibri"/>
              <a:buAutoNum type="arabicPeriod"/>
            </a:pPr>
            <a:r>
              <a:rPr lang="en-US"/>
              <a:t>Create a driver function</a:t>
            </a:r>
            <a:endParaRPr/>
          </a:p>
          <a:p>
            <a:pPr indent="0" lvl="2" marL="800100" rtl="0" algn="l">
              <a:spcBef>
                <a:spcPts val="280"/>
              </a:spcBef>
              <a:spcAft>
                <a:spcPts val="0"/>
              </a:spcAft>
              <a:buClr>
                <a:srgbClr val="1D2D46"/>
              </a:buClr>
              <a:buSzPts val="1050"/>
              <a:buFont typeface="Calibri"/>
              <a:buNone/>
            </a:pPr>
            <a:r>
              <a:rPr lang="en-US"/>
              <a:t>Sometimes the driver is created before or during step 5. This is commonly the case in test driven development</a:t>
            </a:r>
            <a:endParaRPr/>
          </a:p>
          <a:p>
            <a:pPr indent="-457200" lvl="0" marL="457200" rtl="0" algn="l">
              <a:spcBef>
                <a:spcPts val="2000"/>
              </a:spcBef>
              <a:spcAft>
                <a:spcPts val="0"/>
              </a:spcAft>
              <a:buSzPts val="2000"/>
              <a:buFont typeface="Calibri"/>
              <a:buAutoNum type="arabicPeriod"/>
            </a:pPr>
            <a:r>
              <a:rPr lang="en-US"/>
              <a:t>Run through the test cases</a:t>
            </a:r>
            <a:endParaRPr/>
          </a:p>
          <a:p>
            <a:pPr indent="0" lvl="2" marL="800100" rtl="0" algn="l">
              <a:spcBef>
                <a:spcPts val="280"/>
              </a:spcBef>
              <a:spcAft>
                <a:spcPts val="0"/>
              </a:spcAft>
              <a:buClr>
                <a:srgbClr val="1D2D46"/>
              </a:buClr>
              <a:buSzPts val="1050"/>
              <a:buFont typeface="Calibri"/>
              <a:buNone/>
            </a:pPr>
            <a:r>
              <a:rPr lang="en-US"/>
              <a:t>Whether this is done manually or with automation, it matters not. Make sure that all the bugs are fixed before “signing off” on this function.</a:t>
            </a:r>
            <a:endParaRPr/>
          </a:p>
        </p:txBody>
      </p:sp>
      <p:sp>
        <p:nvSpPr>
          <p:cNvPr id="312" name="Google Shape;312;p2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3" name="Google Shape;313;p24"/>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Development Process: Step 6 – Test the Function</a:t>
            </a:r>
            <a:endParaRPr/>
          </a:p>
        </p:txBody>
      </p:sp>
      <p:sp>
        <p:nvSpPr>
          <p:cNvPr id="314" name="Google Shape;314;p2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15" name="Google Shape;315;p24">
            <a:hlinkClick action="ppaction://hlinksldjump" r:id="rId3"/>
          </p:cNvPr>
          <p:cNvSpPr/>
          <p:nvPr/>
        </p:nvSpPr>
        <p:spPr>
          <a:xfrm>
            <a:off x="8001000" y="990600"/>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a:t>
            </a:r>
            <a:endParaRPr/>
          </a:p>
        </p:txBody>
      </p:sp>
      <p:sp>
        <p:nvSpPr>
          <p:cNvPr id="316" name="Google Shape;316;p24">
            <a:hlinkClick action="ppaction://hlinksldjump" r:id="rId4"/>
          </p:cNvPr>
          <p:cNvSpPr/>
          <p:nvPr/>
        </p:nvSpPr>
        <p:spPr>
          <a:xfrm>
            <a:off x="8001000" y="1761913"/>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Stub</a:t>
            </a:r>
            <a:endParaRPr/>
          </a:p>
        </p:txBody>
      </p:sp>
      <p:sp>
        <p:nvSpPr>
          <p:cNvPr id="317" name="Google Shape;317;p24">
            <a:hlinkClick action="ppaction://hlinksldjump" r:id="rId5"/>
          </p:cNvPr>
          <p:cNvSpPr/>
          <p:nvPr/>
        </p:nvSpPr>
        <p:spPr>
          <a:xfrm>
            <a:off x="8001000" y="2533226"/>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Select</a:t>
            </a:r>
            <a:endParaRPr/>
          </a:p>
        </p:txBody>
      </p:sp>
      <p:sp>
        <p:nvSpPr>
          <p:cNvPr id="318" name="Google Shape;318;p24">
            <a:hlinkClick action="ppaction://hlinksldjump" r:id="rId6"/>
          </p:cNvPr>
          <p:cNvSpPr/>
          <p:nvPr/>
        </p:nvSpPr>
        <p:spPr>
          <a:xfrm>
            <a:off x="8001000" y="3304539"/>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Review</a:t>
            </a:r>
            <a:endParaRPr/>
          </a:p>
        </p:txBody>
      </p:sp>
      <p:sp>
        <p:nvSpPr>
          <p:cNvPr id="319" name="Google Shape;319;p24">
            <a:hlinkClick action="ppaction://hlinksldjump" r:id="rId7"/>
          </p:cNvPr>
          <p:cNvSpPr/>
          <p:nvPr/>
        </p:nvSpPr>
        <p:spPr>
          <a:xfrm>
            <a:off x="8001000" y="4075852"/>
            <a:ext cx="1066800" cy="60960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Build</a:t>
            </a:r>
            <a:endParaRPr/>
          </a:p>
        </p:txBody>
      </p:sp>
      <p:sp>
        <p:nvSpPr>
          <p:cNvPr id="320" name="Google Shape;320;p24">
            <a:hlinkClick action="ppaction://hlinksldjump" r:id="rId8"/>
          </p:cNvPr>
          <p:cNvSpPr/>
          <p:nvPr/>
        </p:nvSpPr>
        <p:spPr>
          <a:xfrm>
            <a:off x="8001000" y="4847166"/>
            <a:ext cx="1066800" cy="609600"/>
          </a:xfrm>
          <a:prstGeom prst="roundRect">
            <a:avLst>
              <a:gd fmla="val 16667" name="adj"/>
            </a:avLst>
          </a:prstGeom>
          <a:solidFill>
            <a:schemeClr val="accent3"/>
          </a:soli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Step 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326" name="Google Shape;326;p25">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3</a:t>
            </a:r>
            <a:endParaRPr/>
          </a:p>
        </p:txBody>
      </p:sp>
      <p:sp>
        <p:nvSpPr>
          <p:cNvPr id="327" name="Google Shape;327;p25">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18.2: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4</a:t>
            </a:r>
            <a:endParaRPr/>
          </a:p>
        </p:txBody>
      </p:sp>
      <p:sp>
        <p:nvSpPr>
          <p:cNvPr id="328" name="Google Shape;328;p25">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18.3: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5</a:t>
            </a:r>
            <a:endParaRPr/>
          </a:p>
        </p:txBody>
      </p:sp>
      <p:sp>
        <p:nvSpPr>
          <p:cNvPr id="329" name="Google Shape;329;p25">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18.4: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6"/>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Given the following structure chart, which function should be developed?</a:t>
            </a:r>
            <a:endParaRPr/>
          </a:p>
        </p:txBody>
      </p:sp>
      <p:sp>
        <p:nvSpPr>
          <p:cNvPr id="335" name="Google Shape;335;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18.1: Step 3</a:t>
            </a:r>
            <a:endParaRPr/>
          </a:p>
        </p:txBody>
      </p:sp>
      <p:sp>
        <p:nvSpPr>
          <p:cNvPr id="336" name="Google Shape;336;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37" name="Google Shape;337;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38" name="Google Shape;338;p26"/>
          <p:cNvGraphicFramePr/>
          <p:nvPr/>
        </p:nvGraphicFramePr>
        <p:xfrm>
          <a:off x="304800" y="4038600"/>
          <a:ext cx="3000000" cy="3000000"/>
        </p:xfrm>
        <a:graphic>
          <a:graphicData uri="http://schemas.openxmlformats.org/drawingml/2006/table">
            <a:tbl>
              <a:tblPr bandRow="1" firstRow="1">
                <a:noFill/>
                <a:tableStyleId>{5E19C8A3-C63D-4E18-A490-0A70FA8075A8}</a:tableStyleId>
              </a:tblPr>
              <a:tblGrid>
                <a:gridCol w="1905000"/>
                <a:gridCol w="6629400"/>
              </a:tblGrid>
              <a:tr h="177800">
                <a:tc>
                  <a:txBody>
                    <a:bodyPr/>
                    <a:lstStyle/>
                    <a:p>
                      <a:pPr indent="0" lvl="0" marL="0" marR="0" rtl="0" algn="l">
                        <a:lnSpc>
                          <a:spcPct val="107000"/>
                        </a:lnSpc>
                        <a:spcBef>
                          <a:spcPts val="0"/>
                        </a:spcBef>
                        <a:spcAft>
                          <a:spcPts val="0"/>
                        </a:spcAft>
                        <a:buNone/>
                      </a:pPr>
                      <a:r>
                        <a:rPr lang="en-US" sz="1400" u="none" cap="none" strike="noStrike"/>
                        <a:t>Function</a:t>
                      </a:r>
                      <a:endParaRPr b="1" sz="14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1400" u="none" cap="none" strike="noStrike"/>
                        <a:t>Reason for selection</a:t>
                      </a:r>
                      <a:endParaRPr b="1" sz="1400" u="none" cap="none" strike="noStrike">
                        <a:solidFill>
                          <a:srgbClr val="1D4D81"/>
                        </a:solidFill>
                        <a:latin typeface="Calibri"/>
                        <a:ea typeface="Calibri"/>
                        <a:cs typeface="Calibri"/>
                        <a:sym typeface="Calibri"/>
                      </a:endParaRPr>
                    </a:p>
                  </a:txBody>
                  <a:tcPr marT="45725" marB="45725" marR="91450" marL="91450"/>
                </a:tc>
              </a:tr>
              <a:tr h="365750">
                <a:tc>
                  <a:txBody>
                    <a:bodyPr/>
                    <a:lstStyle/>
                    <a:p>
                      <a:pPr indent="0" lvl="0" marL="0" marR="0" rtl="0" algn="just">
                        <a:lnSpc>
                          <a:spcPct val="107000"/>
                        </a:lnSpc>
                        <a:spcBef>
                          <a:spcPts val="0"/>
                        </a:spcBef>
                        <a:spcAft>
                          <a:spcPts val="0"/>
                        </a:spcAft>
                        <a:buNone/>
                      </a:pPr>
                      <a:r>
                        <a:rPr lang="en-US" sz="1200" u="none" cap="none" strike="noStrike">
                          <a:latin typeface="Consolas"/>
                          <a:ea typeface="Consolas"/>
                          <a:cs typeface="Consolas"/>
                          <a:sym typeface="Consolas"/>
                        </a:rPr>
                        <a:t>readListItem()</a:t>
                      </a:r>
                      <a:endParaRPr sz="1400" u="none" cap="none" strike="noStrike">
                        <a:latin typeface="Consolas"/>
                        <a:ea typeface="Consolas"/>
                        <a:cs typeface="Consolas"/>
                        <a:sym typeface="Consolas"/>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When </a:t>
                      </a:r>
                      <a:r>
                        <a:rPr lang="en-US" sz="1200" u="none" cap="none" strike="noStrike">
                          <a:latin typeface="Consolas"/>
                          <a:ea typeface="Consolas"/>
                          <a:cs typeface="Consolas"/>
                          <a:sym typeface="Consolas"/>
                        </a:rPr>
                        <a:t>readListItem()</a:t>
                      </a:r>
                      <a:r>
                        <a:rPr lang="en-US" sz="1400" u="none" cap="none" strike="noStrike"/>
                        <a:t> is completed, then we can do </a:t>
                      </a:r>
                      <a:r>
                        <a:rPr lang="en-US" sz="1200" u="none" cap="none" strike="noStrike">
                          <a:latin typeface="Consolas"/>
                          <a:ea typeface="Consolas"/>
                          <a:cs typeface="Consolas"/>
                          <a:sym typeface="Consolas"/>
                        </a:rPr>
                        <a:t>readList()</a:t>
                      </a:r>
                      <a:r>
                        <a:rPr lang="en-US" sz="1400" u="none" cap="none" strike="noStrike"/>
                        <a:t> which will make testing other functions much easier.</a:t>
                      </a:r>
                      <a:endParaRPr sz="1400" u="none" cap="none" strike="noStrike">
                        <a:latin typeface="Calibri"/>
                        <a:ea typeface="Calibri"/>
                        <a:cs typeface="Calibri"/>
                        <a:sym typeface="Calibri"/>
                      </a:endParaRPr>
                    </a:p>
                  </a:txBody>
                  <a:tcPr marT="45725" marB="45725" marR="91450" marL="91450"/>
                </a:tc>
              </a:tr>
              <a:tr h="365750">
                <a:tc>
                  <a:txBody>
                    <a:bodyPr/>
                    <a:lstStyle/>
                    <a:p>
                      <a:pPr indent="0" lvl="0" marL="0" marR="0" rtl="0" algn="just">
                        <a:lnSpc>
                          <a:spcPct val="107000"/>
                        </a:lnSpc>
                        <a:spcBef>
                          <a:spcPts val="0"/>
                        </a:spcBef>
                        <a:spcAft>
                          <a:spcPts val="0"/>
                        </a:spcAft>
                        <a:buNone/>
                      </a:pPr>
                      <a:r>
                        <a:rPr lang="en-US" sz="1200" u="none" cap="none" strike="noStrike">
                          <a:latin typeface="Consolas"/>
                          <a:ea typeface="Consolas"/>
                          <a:cs typeface="Consolas"/>
                          <a:sym typeface="Consolas"/>
                        </a:rPr>
                        <a:t>promptForFilter()</a:t>
                      </a:r>
                      <a:endParaRPr sz="1400" u="none" cap="none" strike="noStrike">
                        <a:latin typeface="Consolas"/>
                        <a:ea typeface="Consolas"/>
                        <a:cs typeface="Consolas"/>
                        <a:sym typeface="Consolas"/>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This can certainly be done at any time.</a:t>
                      </a:r>
                      <a:endParaRPr sz="1400" u="none" cap="none" strike="noStrike">
                        <a:latin typeface="Calibri"/>
                        <a:ea typeface="Calibri"/>
                        <a:cs typeface="Calibri"/>
                        <a:sym typeface="Calibri"/>
                      </a:endParaRPr>
                    </a:p>
                  </a:txBody>
                  <a:tcPr marT="45725" marB="45725" marR="91450" marL="91450"/>
                </a:tc>
              </a:tr>
              <a:tr h="365750">
                <a:tc>
                  <a:txBody>
                    <a:bodyPr/>
                    <a:lstStyle/>
                    <a:p>
                      <a:pPr indent="0" lvl="0" marL="0" marR="0" rtl="0" algn="just">
                        <a:lnSpc>
                          <a:spcPct val="107000"/>
                        </a:lnSpc>
                        <a:spcBef>
                          <a:spcPts val="0"/>
                        </a:spcBef>
                        <a:spcAft>
                          <a:spcPts val="0"/>
                        </a:spcAft>
                        <a:buNone/>
                      </a:pPr>
                      <a:r>
                        <a:rPr lang="en-US" sz="1200" u="none" cap="none" strike="noStrike">
                          <a:latin typeface="Consolas"/>
                          <a:ea typeface="Consolas"/>
                          <a:cs typeface="Consolas"/>
                          <a:sym typeface="Consolas"/>
                        </a:rPr>
                        <a:t>isCriteriaMet()</a:t>
                      </a:r>
                      <a:endParaRPr sz="1400" u="none" cap="none" strike="noStrike">
                        <a:latin typeface="Consolas"/>
                        <a:ea typeface="Consolas"/>
                        <a:cs typeface="Consolas"/>
                        <a:sym typeface="Consolas"/>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Can certainly be done, but completing it does not enable </a:t>
                      </a:r>
                      <a:r>
                        <a:rPr lang="en-US" sz="1400" u="none" cap="none" strike="noStrike">
                          <a:latin typeface="Consolas"/>
                          <a:ea typeface="Consolas"/>
                          <a:cs typeface="Consolas"/>
                          <a:sym typeface="Consolas"/>
                        </a:rPr>
                        <a:t>filterList()</a:t>
                      </a:r>
                      <a:r>
                        <a:rPr lang="en-US" sz="1400" u="none" cap="none" strike="noStrike"/>
                        <a:t> to be developed next due to its dependencies.</a:t>
                      </a:r>
                      <a:endParaRPr sz="1400" u="none" cap="none" strike="noStrike">
                        <a:latin typeface="Calibri"/>
                        <a:ea typeface="Calibri"/>
                        <a:cs typeface="Calibri"/>
                        <a:sym typeface="Calibri"/>
                      </a:endParaRPr>
                    </a:p>
                  </a:txBody>
                  <a:tcPr marT="45725" marB="45725" marR="91450" marL="91450"/>
                </a:tc>
              </a:tr>
              <a:tr h="365750">
                <a:tc>
                  <a:txBody>
                    <a:bodyPr/>
                    <a:lstStyle/>
                    <a:p>
                      <a:pPr indent="0" lvl="0" marL="0" marR="0" rtl="0" algn="just">
                        <a:lnSpc>
                          <a:spcPct val="107000"/>
                        </a:lnSpc>
                        <a:spcBef>
                          <a:spcPts val="0"/>
                        </a:spcBef>
                        <a:spcAft>
                          <a:spcPts val="0"/>
                        </a:spcAft>
                        <a:buNone/>
                      </a:pPr>
                      <a:r>
                        <a:rPr lang="en-US" sz="1200" u="none" cap="none" strike="noStrike">
                          <a:latin typeface="Consolas"/>
                          <a:ea typeface="Consolas"/>
                          <a:cs typeface="Consolas"/>
                          <a:sym typeface="Consolas"/>
                        </a:rPr>
                        <a:t>display()</a:t>
                      </a:r>
                      <a:endParaRPr sz="1400" u="none" cap="none" strike="noStrike">
                        <a:latin typeface="Consolas"/>
                        <a:ea typeface="Consolas"/>
                        <a:cs typeface="Consolas"/>
                        <a:sym typeface="Consolas"/>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Hard to test without a mechanism to easily create a variety of different lists.</a:t>
                      </a:r>
                      <a:endParaRPr sz="1400" u="none" cap="none" strike="noStrike">
                        <a:latin typeface="Calibri"/>
                        <a:ea typeface="Calibri"/>
                        <a:cs typeface="Calibri"/>
                        <a:sym typeface="Calibri"/>
                      </a:endParaRPr>
                    </a:p>
                  </a:txBody>
                  <a:tcPr marT="45725" marB="45725" marR="91450" marL="91450"/>
                </a:tc>
              </a:tr>
            </a:tbl>
          </a:graphicData>
        </a:graphic>
      </p:graphicFrame>
      <p:pic>
        <p:nvPicPr>
          <p:cNvPr id="339" name="Google Shape;339;p26"/>
          <p:cNvPicPr preferRelativeResize="0"/>
          <p:nvPr/>
        </p:nvPicPr>
        <p:blipFill>
          <a:blip r:embed="rId3">
            <a:alphaModFix/>
          </a:blip>
          <a:stretch>
            <a:fillRect/>
          </a:stretch>
        </p:blipFill>
        <p:spPr>
          <a:xfrm>
            <a:off x="1701525" y="1540150"/>
            <a:ext cx="5131350" cy="238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0" name="Google Shape;90;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09: Solution</a:t>
            </a:r>
            <a:endParaRPr/>
          </a:p>
        </p:txBody>
      </p:sp>
      <p:sp>
        <p:nvSpPr>
          <p:cNvPr id="91" name="Google Shape;91;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92" name="Google Shape;92;p9"/>
          <p:cNvSpPr/>
          <p:nvPr/>
        </p:nvSpPr>
        <p:spPr>
          <a:xfrm>
            <a:off x="381000" y="1600200"/>
            <a:ext cx="6629400"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50" u="none" cap="none" strike="noStrike">
                <a:solidFill>
                  <a:schemeClr val="lt1"/>
                </a:solidFill>
                <a:latin typeface="Consolas"/>
                <a:ea typeface="Consolas"/>
                <a:cs typeface="Consolas"/>
                <a:sym typeface="Consolas"/>
              </a:rPr>
              <a:t>def read_collection(filename):</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'''Read the previously existing board from the file if it exists'''</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Read the file if it exists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try: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file = open(filename, "r")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collection_text = file.read()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collection_json = json.loads(collection_text)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collection_json['collection']</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Generate a blank board otherwise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except: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collection_default</a:t>
            </a:r>
            <a:endParaRPr sz="1050">
              <a:solidFill>
                <a:schemeClr val="lt1"/>
              </a:solidFill>
              <a:latin typeface="Consolas"/>
              <a:ea typeface="Consolas"/>
              <a:cs typeface="Consolas"/>
              <a:sym typeface="Consolas"/>
            </a:endParaRPr>
          </a:p>
        </p:txBody>
      </p:sp>
      <p:sp>
        <p:nvSpPr>
          <p:cNvPr id="93" name="Google Shape;93;p9"/>
          <p:cNvSpPr/>
          <p:nvPr/>
        </p:nvSpPr>
        <p:spPr>
          <a:xfrm>
            <a:off x="685800" y="1808794"/>
            <a:ext cx="7010400" cy="4455066"/>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combine(source, destination, i_begin1, i_begin2, i_end2):</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'''Combine two sub-arrays from source[i_begin1...i_begin2...i_end2 into destination.</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Note that the the first sub-array is source[i_begin1...i_begin2-1] and</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the second is source[i_begin2...i_end2-1]. Thus, i_end2 is the first element</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that is not part of the second sub-array; it is off the end!'’’</a:t>
            </a:r>
            <a:endParaRPr/>
          </a:p>
          <a:p>
            <a:pPr indent="0" lvl="0" marL="0" marR="0" rtl="0" algn="l">
              <a:spcBef>
                <a:spcPts val="0"/>
              </a:spcBef>
              <a:spcAft>
                <a:spcPts val="0"/>
              </a:spcAft>
              <a:buNone/>
            </a:pPr>
            <a:br>
              <a:rPr lang="en-US" sz="1050">
                <a:solidFill>
                  <a:schemeClr val="lt1"/>
                </a:solidFill>
                <a:latin typeface="Consolas"/>
                <a:ea typeface="Consolas"/>
                <a:cs typeface="Consolas"/>
                <a:sym typeface="Consolas"/>
              </a:rPr>
            </a:br>
            <a:r>
              <a:rPr lang="en-US" sz="1050">
                <a:solidFill>
                  <a:schemeClr val="lt1"/>
                </a:solidFill>
                <a:latin typeface="Consolas"/>
                <a:ea typeface="Consolas"/>
                <a:cs typeface="Consolas"/>
                <a:sym typeface="Consolas"/>
              </a:rPr>
              <a:t>    assert(i_begin1 &lt;= i_begin2)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assert(i_begin2 &lt;= i_end2)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assert(i_begin1 &gt;=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assert(i_end2 &lt;= len(source))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assert(len(source) == len(destination))</a:t>
            </a:r>
            <a:endParaRPr/>
          </a:p>
          <a:p>
            <a:pPr indent="0" lvl="0" marL="0" marR="0" rtl="0" algn="l">
              <a:spcBef>
                <a:spcPts val="0"/>
              </a:spcBef>
              <a:spcAft>
                <a:spcPts val="0"/>
              </a:spcAft>
              <a:buNone/>
            </a:pPr>
            <a:br>
              <a:rPr lang="en-US" sz="1050">
                <a:solidFill>
                  <a:schemeClr val="lt1"/>
                </a:solidFill>
                <a:latin typeface="Consolas"/>
                <a:ea typeface="Consolas"/>
                <a:cs typeface="Consolas"/>
                <a:sym typeface="Consolas"/>
              </a:rPr>
            </a:br>
            <a:r>
              <a:rPr lang="en-US" sz="1050">
                <a:solidFill>
                  <a:schemeClr val="lt1"/>
                </a:solidFill>
                <a:latin typeface="Consolas"/>
                <a:ea typeface="Consolas"/>
                <a:cs typeface="Consolas"/>
                <a:sym typeface="Consolas"/>
              </a:rPr>
              <a:t>    i_end1 = i_begin2</a:t>
            </a:r>
            <a:endParaRPr/>
          </a:p>
          <a:p>
            <a:pPr indent="0" lvl="0" marL="0" marR="0" rtl="0" algn="l">
              <a:spcBef>
                <a:spcPts val="0"/>
              </a:spcBef>
              <a:spcAft>
                <a:spcPts val="0"/>
              </a:spcAft>
              <a:buNone/>
            </a:pPr>
            <a:br>
              <a:rPr lang="en-US" sz="1050">
                <a:solidFill>
                  <a:schemeClr val="lt1"/>
                </a:solidFill>
                <a:latin typeface="Consolas"/>
                <a:ea typeface="Consolas"/>
                <a:cs typeface="Consolas"/>
                <a:sym typeface="Consolas"/>
              </a:rPr>
            </a:b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For each slot in the destination 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i_destination in range(i_begin1, i_end2):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If we take from the first 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i_begin1 &lt; i_end1 and (i_begin2 == i_end2 or source[i_begin1] &lt; source[i_begin2]):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destination[i_destination] = source[i_begin1]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i_begin1 += 1</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Otherwise, take from the second 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destination[i_destination] = source[i_begin2]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i_begin2 += 1</a:t>
            </a:r>
            <a:endParaRPr/>
          </a:p>
          <a:p>
            <a:pPr indent="0" lvl="0" marL="0" marR="0" rtl="0" algn="l">
              <a:spcBef>
                <a:spcPts val="0"/>
              </a:spcBef>
              <a:spcAft>
                <a:spcPts val="0"/>
              </a:spcAft>
              <a:buNone/>
            </a:pPr>
            <a:br>
              <a:rPr lang="en-US" sz="1050">
                <a:solidFill>
                  <a:schemeClr val="lt1"/>
                </a:solidFill>
                <a:latin typeface="Consolas"/>
                <a:ea typeface="Consolas"/>
                <a:cs typeface="Consolas"/>
                <a:sym typeface="Consolas"/>
              </a:rPr>
            </a:br>
            <a:r>
              <a:rPr lang="en-US" sz="1050">
                <a:solidFill>
                  <a:schemeClr val="lt1"/>
                </a:solidFill>
                <a:latin typeface="Consolas"/>
                <a:ea typeface="Consolas"/>
                <a:cs typeface="Consolas"/>
                <a:sym typeface="Consolas"/>
              </a:rPr>
              <a:t>    return destination</a:t>
            </a:r>
            <a:endParaRPr/>
          </a:p>
        </p:txBody>
      </p:sp>
      <p:sp>
        <p:nvSpPr>
          <p:cNvPr id="94" name="Google Shape;94;p9"/>
          <p:cNvSpPr/>
          <p:nvPr/>
        </p:nvSpPr>
        <p:spPr>
          <a:xfrm>
            <a:off x="952500" y="2093497"/>
            <a:ext cx="6629400"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find_sub_list(i_begin, array):</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Find i_end, the first item off the end of the current sorted sub-list'''</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i_begin)</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Search for the first element that is out of order.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i_end = i_begin + 1 if i_begin &lt; len(array) else i_begin</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while i_end &lt; len(array) and array[i_end - 1] &lt;= array[i_end]: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i_end += 1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The resulting indices should be in order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i_begin &lt;= i_end &lt;= len(array))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i_end</a:t>
            </a:r>
            <a:endParaRPr sz="1050">
              <a:solidFill>
                <a:schemeClr val="lt1"/>
              </a:solidFill>
              <a:latin typeface="Consolas"/>
              <a:ea typeface="Consolas"/>
              <a:cs typeface="Consolas"/>
              <a:sym typeface="Consolas"/>
            </a:endParaRPr>
          </a:p>
        </p:txBody>
      </p:sp>
      <p:sp>
        <p:nvSpPr>
          <p:cNvPr id="95" name="Google Shape;95;p9"/>
          <p:cNvSpPr/>
          <p:nvPr/>
        </p:nvSpPr>
        <p:spPr>
          <a:xfrm>
            <a:off x="1238041" y="1062933"/>
            <a:ext cx="6629400" cy="5586145"/>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sort(array):</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'''Conduct a Sub-List sort on the passed data'''</a:t>
            </a:r>
            <a:endParaRPr/>
          </a:p>
          <a:p>
            <a:pPr indent="0" lvl="0" marL="0" marR="0" rtl="0" algn="l">
              <a:spcBef>
                <a:spcPts val="0"/>
              </a:spcBef>
              <a:spcAft>
                <a:spcPts val="0"/>
              </a:spcAft>
              <a:buNone/>
            </a:pPr>
            <a:r>
              <a:t/>
            </a:r>
            <a:endParaRPr sz="1050">
              <a:solidFill>
                <a:srgbClr val="7F7F7F"/>
              </a:solidFill>
              <a:latin typeface="Consolas"/>
              <a:ea typeface="Consolas"/>
              <a:cs typeface="Consolas"/>
              <a:sym typeface="Consolas"/>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Copy the array into the destination.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src = array         </a:t>
            </a:r>
            <a:r>
              <a:rPr lang="en-US" sz="1050">
                <a:solidFill>
                  <a:srgbClr val="7F7F7F"/>
                </a:solidFill>
                <a:latin typeface="Consolas"/>
                <a:ea typeface="Consolas"/>
                <a:cs typeface="Consolas"/>
                <a:sym typeface="Consolas"/>
              </a:rPr>
              <a:t># Source array: copy of the address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des = array[:]      </a:t>
            </a:r>
            <a:r>
              <a:rPr lang="en-US" sz="1050">
                <a:solidFill>
                  <a:srgbClr val="7F7F7F"/>
                </a:solidFill>
                <a:latin typeface="Consolas"/>
                <a:ea typeface="Consolas"/>
                <a:cs typeface="Consolas"/>
                <a:sym typeface="Consolas"/>
              </a:rPr>
              <a:t># Destination array: copy of the values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num_iterations = 2  </a:t>
            </a:r>
            <a:r>
              <a:rPr lang="en-US" sz="1050">
                <a:solidFill>
                  <a:srgbClr val="7F7F7F"/>
                </a:solidFill>
                <a:latin typeface="Consolas"/>
                <a:ea typeface="Consolas"/>
                <a:cs typeface="Consolas"/>
                <a:sym typeface="Consolas"/>
              </a:rPr>
              <a:t># Any number bigger than 1 will do</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While we still have more passes to do: we have done a combination!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while num_iterations &gt;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num_iterations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i_begin1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assert(len(src) == len(des) == len(array))</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Look for pairs to be combined.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while i_begin1 &lt; len(array):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The first sorted sub-array.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i_end1 = find_sub_list(i_begin1, src)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The second sorted sub-array. This could be empty (i_begin2 = i_end2).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i_begin2 = i_end1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i_end2 = find_sub_list(i_begin2, src)</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i_begin1 &lt; i_begin2 &lt;= i_end2 &lt;= len(array))</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Combine or just move to the destination 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num_iterations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combine(src, des, i_begin1, i_begin2, i_end2)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i_begin1 = i_end2</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rgbClr val="7F7F7F"/>
                </a:solidFill>
                <a:latin typeface="Consolas"/>
                <a:ea typeface="Consolas"/>
                <a:cs typeface="Consolas"/>
                <a:sym typeface="Consolas"/>
              </a:rPr>
              <a:t># Swap source and destination pointers.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(src, des) = (des, src)</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 Copy the results as necessary.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src</a:t>
            </a:r>
            <a:endParaRPr sz="1050">
              <a:solidFill>
                <a:schemeClr val="lt1"/>
              </a:solidFill>
              <a:latin typeface="Consolas"/>
              <a:ea typeface="Consolas"/>
              <a:cs typeface="Consolas"/>
              <a:sym typeface="Consolas"/>
            </a:endParaRPr>
          </a:p>
        </p:txBody>
      </p:sp>
      <p:sp>
        <p:nvSpPr>
          <p:cNvPr id="96" name="Google Shape;96;p9"/>
          <p:cNvSpPr/>
          <p:nvPr/>
        </p:nvSpPr>
        <p:spPr>
          <a:xfrm>
            <a:off x="1523582" y="1386098"/>
            <a:ext cx="6629400" cy="4939814"/>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rgbClr val="7F7F7F"/>
                </a:solidFill>
                <a:latin typeface="Consolas"/>
                <a:ea typeface="Consolas"/>
                <a:cs typeface="Consolas"/>
                <a:sym typeface="Consolas"/>
              </a:rPr>
              <a:t># Some numbers to be sorted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numbers =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a:t>
            </a:r>
            <a:r>
              <a:rPr lang="en-US" sz="1050">
                <a:solidFill>
                  <a:srgbClr val="7F7F7F"/>
                </a:solidFill>
                <a:latin typeface="Consolas"/>
                <a:ea typeface="Consolas"/>
                <a:cs typeface="Consolas"/>
                <a:sym typeface="Consolas"/>
              </a:rPr>
              <a:t># 1. Empty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[99],                                 </a:t>
            </a:r>
            <a:r>
              <a:rPr lang="en-US" sz="1050">
                <a:solidFill>
                  <a:srgbClr val="7F7F7F"/>
                </a:solidFill>
                <a:latin typeface="Consolas"/>
                <a:ea typeface="Consolas"/>
                <a:cs typeface="Consolas"/>
                <a:sym typeface="Consolas"/>
              </a:rPr>
              <a:t># 2. Singular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[3, 6],                               </a:t>
            </a:r>
            <a:r>
              <a:rPr lang="en-US" sz="1050">
                <a:solidFill>
                  <a:srgbClr val="7F7F7F"/>
                </a:solidFill>
                <a:latin typeface="Consolas"/>
                <a:ea typeface="Consolas"/>
                <a:cs typeface="Consolas"/>
                <a:sym typeface="Consolas"/>
              </a:rPr>
              <a:t># 3. Pair, sorted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[6, 3],                               </a:t>
            </a:r>
            <a:r>
              <a:rPr lang="en-US" sz="1050">
                <a:solidFill>
                  <a:srgbClr val="7F7F7F"/>
                </a:solidFill>
                <a:latin typeface="Consolas"/>
                <a:ea typeface="Consolas"/>
                <a:cs typeface="Consolas"/>
                <a:sym typeface="Consolas"/>
              </a:rPr>
              <a:t># 4. Pair, reversed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[3, 12, 26, 38, 49, 59, 64],          </a:t>
            </a:r>
            <a:r>
              <a:rPr lang="en-US" sz="1050">
                <a:solidFill>
                  <a:srgbClr val="7F7F7F"/>
                </a:solidFill>
                <a:latin typeface="Consolas"/>
                <a:ea typeface="Consolas"/>
                <a:cs typeface="Consolas"/>
                <a:sym typeface="Consolas"/>
              </a:rPr>
              <a:t># 5. Medium, sorted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[64, 59, 49, 38, 26, 12, 3],          </a:t>
            </a:r>
            <a:r>
              <a:rPr lang="en-US" sz="1050">
                <a:solidFill>
                  <a:srgbClr val="7F7F7F"/>
                </a:solidFill>
                <a:latin typeface="Consolas"/>
                <a:ea typeface="Consolas"/>
                <a:cs typeface="Consolas"/>
                <a:sym typeface="Consolas"/>
              </a:rPr>
              <a:t># 6. Medium, reversed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[31, 72, 32, 10, 95, 50, 25, 18],     </a:t>
            </a:r>
            <a:r>
              <a:rPr lang="en-US" sz="1050">
                <a:solidFill>
                  <a:srgbClr val="7F7F7F"/>
                </a:solidFill>
                <a:latin typeface="Consolas"/>
                <a:ea typeface="Consolas"/>
                <a:cs typeface="Consolas"/>
                <a:sym typeface="Consolas"/>
              </a:rPr>
              <a:t># 7. Medium, random</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[11, 85, 19, 86, 59, 49, 26, 85, 89, 90, 3, 6, 79, 52, 64, 73, 67, 93] </a:t>
            </a:r>
            <a:r>
              <a:rPr lang="en-US" sz="1050">
                <a:solidFill>
                  <a:srgbClr val="7F7F7F"/>
                </a:solidFill>
                <a:latin typeface="Consolas"/>
                <a:ea typeface="Consolas"/>
                <a:cs typeface="Consolas"/>
                <a:sym typeface="Consolas"/>
              </a:rPr>
              <a:t># 8. Large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rgbClr val="7F7F7F"/>
                </a:solidFill>
                <a:latin typeface="Consolas"/>
                <a:ea typeface="Consolas"/>
                <a:cs typeface="Consolas"/>
                <a:sym typeface="Consolas"/>
              </a:rPr>
              <a:t># Menu</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menu = """Select from the following menu:</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1. Empty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2. Singular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3. Pair, sorted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4. Pair, reversed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5. Medium, sorted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6. Medium, reversed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7. Medium, random</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8. Large, random</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&gt;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selection = int(input(menu))</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if 1 &lt;= selection &lt;= 8:</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array = numbers[selection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print("Before:", array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array = sort(array)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print("After:",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18.2: Step 4</a:t>
            </a:r>
            <a:endParaRPr/>
          </a:p>
        </p:txBody>
      </p:sp>
      <p:sp>
        <p:nvSpPr>
          <p:cNvPr id="345" name="Google Shape;345;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46" name="Google Shape;346;p27"/>
          <p:cNvSpPr txBox="1"/>
          <p:nvPr>
            <p:ph idx="1" type="body"/>
          </p:nvPr>
        </p:nvSpPr>
        <p:spPr>
          <a:xfrm>
            <a:off x="304800" y="1143000"/>
            <a:ext cx="8610600" cy="3810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Given the following structure chart fragment and pseudocode, complete step 4</a:t>
            </a:r>
            <a:endParaRPr/>
          </a:p>
          <a:p>
            <a:pPr indent="-171450" lvl="1" marL="742950" rtl="0" algn="l">
              <a:spcBef>
                <a:spcPts val="360"/>
              </a:spcBef>
              <a:spcAft>
                <a:spcPts val="0"/>
              </a:spcAft>
              <a:buSzPts val="1800"/>
              <a:buNone/>
            </a:pPr>
            <a:r>
              <a:t/>
            </a:r>
            <a:endParaRPr/>
          </a:p>
        </p:txBody>
      </p:sp>
      <p:sp>
        <p:nvSpPr>
          <p:cNvPr id="347" name="Google Shape;347;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48" name="Google Shape;348;p27"/>
          <p:cNvSpPr txBox="1"/>
          <p:nvPr/>
        </p:nvSpPr>
        <p:spPr>
          <a:xfrm>
            <a:off x="292767" y="3325905"/>
            <a:ext cx="8610600" cy="381000"/>
          </a:xfrm>
          <a:prstGeom prst="rect">
            <a:avLst/>
          </a:prstGeom>
          <a:noFill/>
          <a:ln>
            <a:noFill/>
          </a:ln>
        </p:spPr>
        <p:txBody>
          <a:bodyPr anchorCtr="0" anchor="t" bIns="45700" lIns="91425" spcFirstLastPara="1" rIns="91425" wrap="square" tIns="45700">
            <a:noAutofit/>
          </a:bodyPr>
          <a:lstStyle/>
          <a:p>
            <a:pPr indent="-344488" lvl="0" marL="344488"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A:  Notice how the pseudocode requires a filename but one is not passed…</a:t>
            </a:r>
            <a:endParaRPr/>
          </a:p>
          <a:p>
            <a:pPr indent="-171450" lvl="1" marL="742950" marR="0" rtl="0" algn="l">
              <a:spcBef>
                <a:spcPts val="360"/>
              </a:spcBef>
              <a:spcAft>
                <a:spcPts val="0"/>
              </a:spcAft>
              <a:buClr>
                <a:schemeClr val="accent1"/>
              </a:buClr>
              <a:buSzPts val="1800"/>
              <a:buFont typeface="Arial"/>
              <a:buNone/>
            </a:pPr>
            <a:r>
              <a:t/>
            </a:r>
            <a:endParaRPr b="0" i="0" sz="1800" u="none" cap="none" strike="noStrike">
              <a:solidFill>
                <a:srgbClr val="1D2D46"/>
              </a:solidFill>
              <a:latin typeface="Calibri"/>
              <a:ea typeface="Calibri"/>
              <a:cs typeface="Calibri"/>
              <a:sym typeface="Calibri"/>
            </a:endParaRPr>
          </a:p>
        </p:txBody>
      </p:sp>
      <p:pic>
        <p:nvPicPr>
          <p:cNvPr id="349" name="Google Shape;349;p27"/>
          <p:cNvPicPr preferRelativeResize="0"/>
          <p:nvPr/>
        </p:nvPicPr>
        <p:blipFill>
          <a:blip r:embed="rId3">
            <a:alphaModFix/>
          </a:blip>
          <a:stretch>
            <a:fillRect/>
          </a:stretch>
        </p:blipFill>
        <p:spPr>
          <a:xfrm>
            <a:off x="1256163" y="1714475"/>
            <a:ext cx="1723100" cy="1224700"/>
          </a:xfrm>
          <a:prstGeom prst="rect">
            <a:avLst/>
          </a:prstGeom>
          <a:noFill/>
          <a:ln>
            <a:noFill/>
          </a:ln>
        </p:spPr>
      </p:pic>
      <p:pic>
        <p:nvPicPr>
          <p:cNvPr id="350" name="Google Shape;350;p27"/>
          <p:cNvPicPr preferRelativeResize="0"/>
          <p:nvPr/>
        </p:nvPicPr>
        <p:blipFill>
          <a:blip r:embed="rId4">
            <a:alphaModFix/>
          </a:blip>
          <a:stretch>
            <a:fillRect/>
          </a:stretch>
        </p:blipFill>
        <p:spPr>
          <a:xfrm>
            <a:off x="363238" y="4267974"/>
            <a:ext cx="3625225" cy="1066250"/>
          </a:xfrm>
          <a:prstGeom prst="rect">
            <a:avLst/>
          </a:prstGeom>
          <a:noFill/>
          <a:ln>
            <a:noFill/>
          </a:ln>
        </p:spPr>
      </p:pic>
      <p:pic>
        <p:nvPicPr>
          <p:cNvPr id="351" name="Google Shape;351;p27"/>
          <p:cNvPicPr preferRelativeResize="0"/>
          <p:nvPr/>
        </p:nvPicPr>
        <p:blipFill>
          <a:blip r:embed="rId5">
            <a:alphaModFix/>
          </a:blip>
          <a:stretch>
            <a:fillRect/>
          </a:stretch>
        </p:blipFill>
        <p:spPr>
          <a:xfrm>
            <a:off x="4284064" y="1593100"/>
            <a:ext cx="4411488" cy="1663700"/>
          </a:xfrm>
          <a:prstGeom prst="rect">
            <a:avLst/>
          </a:prstGeom>
          <a:noFill/>
          <a:ln>
            <a:noFill/>
          </a:ln>
        </p:spPr>
      </p:pic>
      <p:pic>
        <p:nvPicPr>
          <p:cNvPr id="352" name="Google Shape;352;p27"/>
          <p:cNvPicPr preferRelativeResize="0"/>
          <p:nvPr/>
        </p:nvPicPr>
        <p:blipFill>
          <a:blip r:embed="rId6">
            <a:alphaModFix/>
          </a:blip>
          <a:stretch>
            <a:fillRect/>
          </a:stretch>
        </p:blipFill>
        <p:spPr>
          <a:xfrm>
            <a:off x="4269752" y="3859299"/>
            <a:ext cx="4440135" cy="166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18.3: Step 5</a:t>
            </a:r>
            <a:endParaRPr/>
          </a:p>
        </p:txBody>
      </p:sp>
      <p:sp>
        <p:nvSpPr>
          <p:cNvPr id="358" name="Google Shape;358;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9" name="Google Shape;359;p28"/>
          <p:cNvSpPr txBox="1"/>
          <p:nvPr>
            <p:ph idx="1" type="body"/>
          </p:nvPr>
        </p:nvSpPr>
        <p:spPr>
          <a:xfrm>
            <a:off x="304800" y="1143000"/>
            <a:ext cx="4267200" cy="10668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Conduct step 5 by implementing the design from step ¼ in the stub created from step 2.</a:t>
            </a:r>
            <a:endParaRPr/>
          </a:p>
          <a:p>
            <a:pPr indent="-215900" lvl="0" marL="342900" rtl="0" algn="l">
              <a:spcBef>
                <a:spcPts val="2000"/>
              </a:spcBef>
              <a:spcAft>
                <a:spcPts val="0"/>
              </a:spcAft>
              <a:buSzPts val="2000"/>
              <a:buNone/>
            </a:pPr>
            <a:r>
              <a:t/>
            </a:r>
            <a:endParaRPr/>
          </a:p>
        </p:txBody>
      </p:sp>
      <p:sp>
        <p:nvSpPr>
          <p:cNvPr id="360" name="Google Shape;360;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1" name="Google Shape;361;p28"/>
          <p:cNvPicPr preferRelativeResize="0"/>
          <p:nvPr/>
        </p:nvPicPr>
        <p:blipFill>
          <a:blip r:embed="rId3">
            <a:alphaModFix/>
          </a:blip>
          <a:stretch>
            <a:fillRect/>
          </a:stretch>
        </p:blipFill>
        <p:spPr>
          <a:xfrm>
            <a:off x="4809642" y="1531750"/>
            <a:ext cx="4076708" cy="3738750"/>
          </a:xfrm>
          <a:prstGeom prst="rect">
            <a:avLst/>
          </a:prstGeom>
          <a:noFill/>
          <a:ln>
            <a:noFill/>
          </a:ln>
        </p:spPr>
      </p:pic>
      <p:pic>
        <p:nvPicPr>
          <p:cNvPr id="362" name="Google Shape;362;p28"/>
          <p:cNvPicPr preferRelativeResize="0"/>
          <p:nvPr/>
        </p:nvPicPr>
        <p:blipFill>
          <a:blip r:embed="rId4">
            <a:alphaModFix/>
          </a:blip>
          <a:stretch>
            <a:fillRect/>
          </a:stretch>
        </p:blipFill>
        <p:spPr>
          <a:xfrm>
            <a:off x="495300" y="2292875"/>
            <a:ext cx="4152900" cy="1589388"/>
          </a:xfrm>
          <a:prstGeom prst="rect">
            <a:avLst/>
          </a:prstGeom>
          <a:noFill/>
          <a:ln>
            <a:noFill/>
          </a:ln>
        </p:spPr>
      </p:pic>
      <p:pic>
        <p:nvPicPr>
          <p:cNvPr id="363" name="Google Shape;363;p28"/>
          <p:cNvPicPr preferRelativeResize="0"/>
          <p:nvPr/>
        </p:nvPicPr>
        <p:blipFill>
          <a:blip r:embed="rId5">
            <a:alphaModFix/>
          </a:blip>
          <a:stretch>
            <a:fillRect/>
          </a:stretch>
        </p:blipFill>
        <p:spPr>
          <a:xfrm>
            <a:off x="495300" y="4005500"/>
            <a:ext cx="4076700" cy="10770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18.4: Step 6</a:t>
            </a:r>
            <a:endParaRPr/>
          </a:p>
        </p:txBody>
      </p:sp>
      <p:sp>
        <p:nvSpPr>
          <p:cNvPr id="369" name="Google Shape;369;p2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0" name="Google Shape;370;p29"/>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Test the </a:t>
            </a:r>
            <a:r>
              <a:rPr lang="en-US">
                <a:latin typeface="Consolas"/>
                <a:ea typeface="Consolas"/>
                <a:cs typeface="Consolas"/>
                <a:sym typeface="Consolas"/>
              </a:rPr>
              <a:t>readListItem()</a:t>
            </a:r>
            <a:r>
              <a:rPr lang="en-US"/>
              <a:t> function from Example 18.3.</a:t>
            </a:r>
            <a:endParaRPr/>
          </a:p>
          <a:p>
            <a:pPr indent="-344488" lvl="0" marL="344488" rtl="0" algn="l">
              <a:spcBef>
                <a:spcPts val="2000"/>
              </a:spcBef>
              <a:spcAft>
                <a:spcPts val="0"/>
              </a:spcAft>
              <a:buSzPts val="2000"/>
              <a:buNone/>
            </a:pPr>
            <a:r>
              <a:rPr lang="en-US"/>
              <a:t>A:	We need three things: test cases, a driver, and a test case file.</a:t>
            </a:r>
            <a:endParaRPr/>
          </a:p>
          <a:p>
            <a:pPr indent="-171450" lvl="1" marL="742950" rtl="0" algn="l">
              <a:spcBef>
                <a:spcPts val="360"/>
              </a:spcBef>
              <a:spcAft>
                <a:spcPts val="0"/>
              </a:spcAft>
              <a:buSzPts val="1800"/>
              <a:buNone/>
            </a:pPr>
            <a:r>
              <a:t/>
            </a:r>
            <a:endParaRPr/>
          </a:p>
          <a:p>
            <a:pPr indent="-215900" lvl="0" marL="342900" rtl="0" algn="l">
              <a:spcBef>
                <a:spcPts val="2000"/>
              </a:spcBef>
              <a:spcAft>
                <a:spcPts val="0"/>
              </a:spcAft>
              <a:buSzPts val="2000"/>
              <a:buNone/>
            </a:pPr>
            <a:r>
              <a:t/>
            </a:r>
            <a:endParaRPr/>
          </a:p>
        </p:txBody>
      </p:sp>
      <p:sp>
        <p:nvSpPr>
          <p:cNvPr id="371" name="Google Shape;371;p2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72" name="Google Shape;372;p29"/>
          <p:cNvGraphicFramePr/>
          <p:nvPr/>
        </p:nvGraphicFramePr>
        <p:xfrm>
          <a:off x="497188" y="2209046"/>
          <a:ext cx="3000000" cy="3000000"/>
        </p:xfrm>
        <a:graphic>
          <a:graphicData uri="http://schemas.openxmlformats.org/drawingml/2006/table">
            <a:tbl>
              <a:tblPr bandRow="1" firstRow="1">
                <a:noFill/>
                <a:tableStyleId>{5E19C8A3-C63D-4E18-A490-0A70FA8075A8}</a:tableStyleId>
              </a:tblPr>
              <a:tblGrid>
                <a:gridCol w="2717800"/>
                <a:gridCol w="2717800"/>
                <a:gridCol w="2717800"/>
              </a:tblGrid>
              <a:tr h="114300">
                <a:tc>
                  <a:txBody>
                    <a:bodyPr/>
                    <a:lstStyle/>
                    <a:p>
                      <a:pPr indent="0" lvl="0" marL="0" marR="0" rtl="0" algn="l">
                        <a:lnSpc>
                          <a:spcPct val="107000"/>
                        </a:lnSpc>
                        <a:spcBef>
                          <a:spcPts val="0"/>
                        </a:spcBef>
                        <a:spcAft>
                          <a:spcPts val="0"/>
                        </a:spcAft>
                        <a:buNone/>
                      </a:pPr>
                      <a:r>
                        <a:rPr lang="en-US" sz="900" u="none" cap="none" strike="noStrike"/>
                        <a:t>Name</a:t>
                      </a:r>
                      <a:endParaRPr b="1" sz="9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900" u="none" cap="none" strike="noStrike"/>
                        <a:t>Inputs</a:t>
                      </a:r>
                      <a:endParaRPr b="1" sz="900" u="none" cap="none" strike="noStrike">
                        <a:solidFill>
                          <a:srgbClr val="1D4D81"/>
                        </a:solidFill>
                        <a:latin typeface="Calibri"/>
                        <a:ea typeface="Calibri"/>
                        <a:cs typeface="Calibri"/>
                        <a:sym typeface="Calibri"/>
                      </a:endParaRPr>
                    </a:p>
                  </a:txBody>
                  <a:tcPr marT="45725" marB="45725" marR="91450" marL="91450"/>
                </a:tc>
                <a:tc>
                  <a:txBody>
                    <a:bodyPr/>
                    <a:lstStyle/>
                    <a:p>
                      <a:pPr indent="0" lvl="0" marL="0" marR="0" rtl="0" algn="l">
                        <a:lnSpc>
                          <a:spcPct val="107000"/>
                        </a:lnSpc>
                        <a:spcBef>
                          <a:spcPts val="0"/>
                        </a:spcBef>
                        <a:spcAft>
                          <a:spcPts val="0"/>
                        </a:spcAft>
                        <a:buNone/>
                      </a:pPr>
                      <a:r>
                        <a:rPr lang="en-US" sz="900" u="none" cap="none" strike="noStrike"/>
                        <a:t>Outputs</a:t>
                      </a:r>
                      <a:endParaRPr b="1" sz="900" u="none" cap="none" strike="noStrike">
                        <a:solidFill>
                          <a:srgbClr val="1D4D81"/>
                        </a:solidFill>
                        <a:latin typeface="Calibri"/>
                        <a:ea typeface="Calibri"/>
                        <a:cs typeface="Calibri"/>
                        <a:sym typeface="Calibri"/>
                      </a:endParaRPr>
                    </a:p>
                  </a:txBody>
                  <a:tcPr marT="45725" marB="45725" marR="91450" marL="91450"/>
                </a:tc>
              </a:tr>
              <a:tr h="114300">
                <a:tc>
                  <a:txBody>
                    <a:bodyPr/>
                    <a:lstStyle/>
                    <a:p>
                      <a:pPr indent="0" lvl="0" marL="0" marR="0" rtl="0" algn="just">
                        <a:lnSpc>
                          <a:spcPct val="107000"/>
                        </a:lnSpc>
                        <a:spcBef>
                          <a:spcPts val="0"/>
                        </a:spcBef>
                        <a:spcAft>
                          <a:spcPts val="0"/>
                        </a:spcAft>
                        <a:buNone/>
                      </a:pPr>
                      <a:r>
                        <a:rPr lang="en-US" sz="900" u="none" cap="none" strike="noStrike"/>
                        <a:t>Produce</a:t>
                      </a:r>
                      <a:endParaRPr sz="9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900" u="none" cap="none" strike="noStrike"/>
                        <a:t>Apples, produce, 0.99</a:t>
                      </a:r>
                      <a:endParaRPr sz="9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u="none" cap="none" strike="noStrike"/>
                        <a:t>Apples, 0, $0.99</a:t>
                      </a:r>
                      <a:endParaRPr sz="900" u="none" cap="none" strike="noStrike">
                        <a:latin typeface="Calibri"/>
                        <a:ea typeface="Calibri"/>
                        <a:cs typeface="Calibri"/>
                        <a:sym typeface="Calibri"/>
                      </a:endParaRPr>
                    </a:p>
                  </a:txBody>
                  <a:tcPr marT="45725" marB="45725" marR="91450" marL="91450"/>
                </a:tc>
              </a:tr>
              <a:tr h="114300">
                <a:tc>
                  <a:txBody>
                    <a:bodyPr/>
                    <a:lstStyle/>
                    <a:p>
                      <a:pPr indent="0" lvl="0" marL="0" marR="0" rtl="0" algn="just">
                        <a:lnSpc>
                          <a:spcPct val="107000"/>
                        </a:lnSpc>
                        <a:spcBef>
                          <a:spcPts val="0"/>
                        </a:spcBef>
                        <a:spcAft>
                          <a:spcPts val="0"/>
                        </a:spcAft>
                        <a:buNone/>
                      </a:pPr>
                      <a:r>
                        <a:rPr lang="en-US" sz="900" u="none" cap="none" strike="noStrike"/>
                        <a:t>Meats</a:t>
                      </a:r>
                      <a:endParaRPr sz="9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900" u="none" cap="none" strike="noStrike"/>
                        <a:t>Hot dogs, meats, 0.00</a:t>
                      </a:r>
                      <a:endParaRPr sz="9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u="none" cap="none" strike="noStrike"/>
                        <a:t>Hot Dogs, 1, $0.00</a:t>
                      </a:r>
                      <a:endParaRPr sz="900" u="none" cap="none" strike="noStrike">
                        <a:latin typeface="Calibri"/>
                        <a:ea typeface="Calibri"/>
                        <a:cs typeface="Calibri"/>
                        <a:sym typeface="Calibri"/>
                      </a:endParaRPr>
                    </a:p>
                  </a:txBody>
                  <a:tcPr marT="45725" marB="45725" marR="91450" marL="91450"/>
                </a:tc>
              </a:tr>
              <a:tr h="114300">
                <a:tc>
                  <a:txBody>
                    <a:bodyPr/>
                    <a:lstStyle/>
                    <a:p>
                      <a:pPr indent="0" lvl="0" marL="0" marR="0" rtl="0" algn="just">
                        <a:lnSpc>
                          <a:spcPct val="107000"/>
                        </a:lnSpc>
                        <a:spcBef>
                          <a:spcPts val="0"/>
                        </a:spcBef>
                        <a:spcAft>
                          <a:spcPts val="0"/>
                        </a:spcAft>
                        <a:buNone/>
                      </a:pPr>
                      <a:r>
                        <a:rPr lang="en-US" sz="900" u="none" cap="none" strike="noStrike"/>
                        <a:t>Cans</a:t>
                      </a:r>
                      <a:endParaRPr sz="9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900" u="none" cap="none" strike="noStrike"/>
                        <a:t>Spicy salsa, cans, 100000</a:t>
                      </a:r>
                      <a:endParaRPr sz="9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u="none" cap="none" strike="noStrike"/>
                        <a:t>Spicy salsa, 2, $100,000.00</a:t>
                      </a:r>
                      <a:endParaRPr sz="900" u="none" cap="none" strike="noStrike">
                        <a:latin typeface="Calibri"/>
                        <a:ea typeface="Calibri"/>
                        <a:cs typeface="Calibri"/>
                        <a:sym typeface="Calibri"/>
                      </a:endParaRPr>
                    </a:p>
                  </a:txBody>
                  <a:tcPr marT="45725" marB="45725" marR="91450" marL="91450"/>
                </a:tc>
              </a:tr>
              <a:tr h="114300">
                <a:tc>
                  <a:txBody>
                    <a:bodyPr/>
                    <a:lstStyle/>
                    <a:p>
                      <a:pPr indent="0" lvl="0" marL="0" marR="0" rtl="0" algn="just">
                        <a:lnSpc>
                          <a:spcPct val="107000"/>
                        </a:lnSpc>
                        <a:spcBef>
                          <a:spcPts val="0"/>
                        </a:spcBef>
                        <a:spcAft>
                          <a:spcPts val="0"/>
                        </a:spcAft>
                        <a:buNone/>
                      </a:pPr>
                      <a:r>
                        <a:rPr lang="en-US" sz="900" u="none" cap="none" strike="noStrike"/>
                        <a:t>Cereals</a:t>
                      </a:r>
                      <a:endParaRPr sz="9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900" u="none" cap="none" strike="noStrike"/>
                        <a:t>Life, cereals, -1.00</a:t>
                      </a:r>
                      <a:endParaRPr sz="9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u="none" cap="none" strike="noStrike"/>
                        <a:t>Cereals, 3, -$1.00</a:t>
                      </a:r>
                      <a:endParaRPr sz="900" u="none" cap="none" strike="noStrike">
                        <a:latin typeface="Calibri"/>
                        <a:ea typeface="Calibri"/>
                        <a:cs typeface="Calibri"/>
                        <a:sym typeface="Calibri"/>
                      </a:endParaRPr>
                    </a:p>
                  </a:txBody>
                  <a:tcPr marT="45725" marB="45725" marR="91450" marL="91450"/>
                </a:tc>
              </a:tr>
              <a:tr h="114300">
                <a:tc>
                  <a:txBody>
                    <a:bodyPr/>
                    <a:lstStyle/>
                    <a:p>
                      <a:pPr indent="0" lvl="0" marL="0" marR="0" rtl="0" algn="just">
                        <a:lnSpc>
                          <a:spcPct val="107000"/>
                        </a:lnSpc>
                        <a:spcBef>
                          <a:spcPts val="0"/>
                        </a:spcBef>
                        <a:spcAft>
                          <a:spcPts val="0"/>
                        </a:spcAft>
                        <a:buNone/>
                      </a:pPr>
                      <a:r>
                        <a:rPr lang="en-US" sz="900" u="none" cap="none" strike="noStrike"/>
                        <a:t>Error</a:t>
                      </a:r>
                      <a:endParaRPr sz="9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900" u="none" cap="none" strike="noStrike"/>
                        <a:t>Banana, nothing!, 0</a:t>
                      </a:r>
                      <a:endParaRPr sz="9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07000"/>
                        </a:lnSpc>
                        <a:spcBef>
                          <a:spcPts val="0"/>
                        </a:spcBef>
                        <a:spcAft>
                          <a:spcPts val="0"/>
                        </a:spcAft>
                        <a:buNone/>
                      </a:pPr>
                      <a:r>
                        <a:rPr lang="en-US" sz="900" u="none" cap="none" strike="noStrike"/>
                        <a:t>Error</a:t>
                      </a:r>
                      <a:endParaRPr sz="900" u="none" cap="none" strike="noStrike">
                        <a:latin typeface="Calibri"/>
                        <a:ea typeface="Calibri"/>
                        <a:cs typeface="Calibri"/>
                        <a:sym typeface="Calibri"/>
                      </a:endParaRPr>
                    </a:p>
                  </a:txBody>
                  <a:tcPr marT="45725" marB="45725" marR="91450" marL="91450"/>
                </a:tc>
              </a:tr>
            </a:tbl>
          </a:graphicData>
        </a:graphic>
      </p:graphicFrame>
      <p:pic>
        <p:nvPicPr>
          <p:cNvPr id="373" name="Google Shape;373;p29"/>
          <p:cNvPicPr preferRelativeResize="0"/>
          <p:nvPr/>
        </p:nvPicPr>
        <p:blipFill>
          <a:blip r:embed="rId3">
            <a:alphaModFix/>
          </a:blip>
          <a:stretch>
            <a:fillRect/>
          </a:stretch>
        </p:blipFill>
        <p:spPr>
          <a:xfrm>
            <a:off x="497200" y="3983824"/>
            <a:ext cx="4022575" cy="1555700"/>
          </a:xfrm>
          <a:prstGeom prst="rect">
            <a:avLst/>
          </a:prstGeom>
          <a:noFill/>
          <a:ln>
            <a:noFill/>
          </a:ln>
        </p:spPr>
      </p:pic>
      <p:pic>
        <p:nvPicPr>
          <p:cNvPr id="374" name="Google Shape;374;p29"/>
          <p:cNvPicPr preferRelativeResize="0"/>
          <p:nvPr/>
        </p:nvPicPr>
        <p:blipFill>
          <a:blip r:embed="rId4">
            <a:alphaModFix/>
          </a:blip>
          <a:stretch>
            <a:fillRect/>
          </a:stretch>
        </p:blipFill>
        <p:spPr>
          <a:xfrm>
            <a:off x="4672175" y="3874174"/>
            <a:ext cx="3889375" cy="16653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380" name="Google Shape;380;p30">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Activities</a:t>
            </a:r>
            <a:endParaRPr/>
          </a:p>
        </p:txBody>
      </p:sp>
      <p:sp>
        <p:nvSpPr>
          <p:cNvPr id="381" name="Google Shape;381;p30">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18.2: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Development Steps</a:t>
            </a:r>
            <a:endParaRPr/>
          </a:p>
        </p:txBody>
      </p:sp>
      <p:sp>
        <p:nvSpPr>
          <p:cNvPr id="382" name="Google Shape;382;p30">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18.3: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
        <p:nvSpPr>
          <p:cNvPr id="383" name="Google Shape;383;p30">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18.4: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Eligible Functions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p:nvPr/>
        </p:nvSpPr>
        <p:spPr>
          <a:xfrm>
            <a:off x="6861018" y="4846019"/>
            <a:ext cx="19812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Testing</a:t>
            </a:r>
            <a:endParaRPr/>
          </a:p>
        </p:txBody>
      </p:sp>
      <p:sp>
        <p:nvSpPr>
          <p:cNvPr id="389" name="Google Shape;389;p31"/>
          <p:cNvSpPr/>
          <p:nvPr/>
        </p:nvSpPr>
        <p:spPr>
          <a:xfrm>
            <a:off x="6861018" y="2647481"/>
            <a:ext cx="19812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Requirements Elicitation</a:t>
            </a:r>
            <a:endParaRPr/>
          </a:p>
        </p:txBody>
      </p:sp>
      <p:sp>
        <p:nvSpPr>
          <p:cNvPr id="390" name="Google Shape;390;p31"/>
          <p:cNvSpPr/>
          <p:nvPr/>
        </p:nvSpPr>
        <p:spPr>
          <a:xfrm>
            <a:off x="6861018" y="4113173"/>
            <a:ext cx="19812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Development</a:t>
            </a:r>
            <a:endParaRPr/>
          </a:p>
        </p:txBody>
      </p:sp>
      <p:sp>
        <p:nvSpPr>
          <p:cNvPr id="391" name="Google Shape;391;p31"/>
          <p:cNvSpPr/>
          <p:nvPr/>
        </p:nvSpPr>
        <p:spPr>
          <a:xfrm>
            <a:off x="6861018" y="3380327"/>
            <a:ext cx="19812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Design</a:t>
            </a:r>
            <a:endParaRPr/>
          </a:p>
        </p:txBody>
      </p:sp>
      <p:sp>
        <p:nvSpPr>
          <p:cNvPr id="392" name="Google Shape;392;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18.1: Types of Activity</a:t>
            </a:r>
            <a:endParaRPr/>
          </a:p>
        </p:txBody>
      </p:sp>
      <p:sp>
        <p:nvSpPr>
          <p:cNvPr id="393" name="Google Shape;393;p3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94" name="Google Shape;394;p31"/>
          <p:cNvSpPr txBox="1"/>
          <p:nvPr>
            <p:ph idx="1" type="body"/>
          </p:nvPr>
        </p:nvSpPr>
        <p:spPr>
          <a:xfrm>
            <a:off x="304800" y="1142999"/>
            <a:ext cx="8534400" cy="6923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For each of the following software engineering activities, classify it as begin requirements elicitation, design, development, or testing.</a:t>
            </a:r>
            <a:endParaRPr/>
          </a:p>
        </p:txBody>
      </p:sp>
      <p:sp>
        <p:nvSpPr>
          <p:cNvPr id="395" name="Google Shape;395;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96" name="Google Shape;396;p31"/>
          <p:cNvSpPr txBox="1"/>
          <p:nvPr/>
        </p:nvSpPr>
        <p:spPr>
          <a:xfrm>
            <a:off x="285750" y="1828800"/>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Generate test cases</a:t>
            </a:r>
            <a:endParaRPr/>
          </a:p>
        </p:txBody>
      </p:sp>
      <p:cxnSp>
        <p:nvCxnSpPr>
          <p:cNvPr id="397" name="Google Shape;397;p31"/>
          <p:cNvCxnSpPr>
            <a:stCxn id="396" idx="3"/>
            <a:endCxn id="388" idx="1"/>
          </p:cNvCxnSpPr>
          <p:nvPr/>
        </p:nvCxnSpPr>
        <p:spPr>
          <a:xfrm>
            <a:off x="4876800" y="1998077"/>
            <a:ext cx="1984200" cy="3030900"/>
          </a:xfrm>
          <a:prstGeom prst="straightConnector1">
            <a:avLst/>
          </a:prstGeom>
          <a:noFill/>
          <a:ln cap="flat" cmpd="sng" w="57150">
            <a:solidFill>
              <a:schemeClr val="accent1"/>
            </a:solidFill>
            <a:prstDash val="solid"/>
            <a:round/>
            <a:headEnd len="med" w="med" type="oval"/>
            <a:tailEnd len="med" w="med" type="oval"/>
          </a:ln>
        </p:spPr>
      </p:cxnSp>
      <p:sp>
        <p:nvSpPr>
          <p:cNvPr id="398" name="Google Shape;398;p31"/>
          <p:cNvSpPr txBox="1"/>
          <p:nvPr/>
        </p:nvSpPr>
        <p:spPr>
          <a:xfrm>
            <a:off x="285750" y="2244525"/>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 structure chart</a:t>
            </a:r>
            <a:endParaRPr/>
          </a:p>
        </p:txBody>
      </p:sp>
      <p:cxnSp>
        <p:nvCxnSpPr>
          <p:cNvPr id="399" name="Google Shape;399;p31"/>
          <p:cNvCxnSpPr>
            <a:stCxn id="398" idx="3"/>
            <a:endCxn id="391" idx="1"/>
          </p:cNvCxnSpPr>
          <p:nvPr/>
        </p:nvCxnSpPr>
        <p:spPr>
          <a:xfrm>
            <a:off x="4876800" y="2413802"/>
            <a:ext cx="1984200" cy="1149300"/>
          </a:xfrm>
          <a:prstGeom prst="straightConnector1">
            <a:avLst/>
          </a:prstGeom>
          <a:noFill/>
          <a:ln cap="flat" cmpd="sng" w="57150">
            <a:solidFill>
              <a:schemeClr val="accent3"/>
            </a:solidFill>
            <a:prstDash val="solid"/>
            <a:round/>
            <a:headEnd len="med" w="med" type="oval"/>
            <a:tailEnd len="med" w="med" type="oval"/>
          </a:ln>
        </p:spPr>
      </p:cxnSp>
      <p:sp>
        <p:nvSpPr>
          <p:cNvPr id="400" name="Google Shape;400;p31"/>
          <p:cNvSpPr txBox="1"/>
          <p:nvPr/>
        </p:nvSpPr>
        <p:spPr>
          <a:xfrm>
            <a:off x="285750" y="2660250"/>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automation representing test cases</a:t>
            </a:r>
            <a:endParaRPr/>
          </a:p>
        </p:txBody>
      </p:sp>
      <p:cxnSp>
        <p:nvCxnSpPr>
          <p:cNvPr id="401" name="Google Shape;401;p31"/>
          <p:cNvCxnSpPr>
            <a:stCxn id="400" idx="3"/>
            <a:endCxn id="388" idx="1"/>
          </p:cNvCxnSpPr>
          <p:nvPr/>
        </p:nvCxnSpPr>
        <p:spPr>
          <a:xfrm>
            <a:off x="4876800" y="2829527"/>
            <a:ext cx="1984200" cy="2199300"/>
          </a:xfrm>
          <a:prstGeom prst="straightConnector1">
            <a:avLst/>
          </a:prstGeom>
          <a:noFill/>
          <a:ln cap="flat" cmpd="sng" w="57150">
            <a:solidFill>
              <a:schemeClr val="accent1"/>
            </a:solidFill>
            <a:prstDash val="solid"/>
            <a:round/>
            <a:headEnd len="med" w="med" type="oval"/>
            <a:tailEnd len="med" w="med" type="oval"/>
          </a:ln>
        </p:spPr>
      </p:cxnSp>
      <p:sp>
        <p:nvSpPr>
          <p:cNvPr id="402" name="Google Shape;402;p31"/>
          <p:cNvSpPr txBox="1"/>
          <p:nvPr/>
        </p:nvSpPr>
        <p:spPr>
          <a:xfrm>
            <a:off x="285750" y="3075975"/>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Ask the client what is needed from the software</a:t>
            </a:r>
            <a:endParaRPr/>
          </a:p>
        </p:txBody>
      </p:sp>
      <p:cxnSp>
        <p:nvCxnSpPr>
          <p:cNvPr id="403" name="Google Shape;403;p31"/>
          <p:cNvCxnSpPr>
            <a:stCxn id="402" idx="3"/>
            <a:endCxn id="389" idx="1"/>
          </p:cNvCxnSpPr>
          <p:nvPr/>
        </p:nvCxnSpPr>
        <p:spPr>
          <a:xfrm flipH="1" rot="10800000">
            <a:off x="4876800" y="2830352"/>
            <a:ext cx="1984200" cy="414900"/>
          </a:xfrm>
          <a:prstGeom prst="straightConnector1">
            <a:avLst/>
          </a:prstGeom>
          <a:noFill/>
          <a:ln cap="flat" cmpd="sng" w="57150">
            <a:solidFill>
              <a:schemeClr val="dk1"/>
            </a:solidFill>
            <a:prstDash val="solid"/>
            <a:round/>
            <a:headEnd len="med" w="med" type="oval"/>
            <a:tailEnd len="med" w="med" type="oval"/>
          </a:ln>
        </p:spPr>
      </p:cxnSp>
      <p:sp>
        <p:nvSpPr>
          <p:cNvPr id="404" name="Google Shape;404;p31"/>
          <p:cNvSpPr txBox="1"/>
          <p:nvPr/>
        </p:nvSpPr>
        <p:spPr>
          <a:xfrm>
            <a:off x="285750" y="3491700"/>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Write code</a:t>
            </a:r>
            <a:endParaRPr/>
          </a:p>
        </p:txBody>
      </p:sp>
      <p:cxnSp>
        <p:nvCxnSpPr>
          <p:cNvPr id="405" name="Google Shape;405;p31"/>
          <p:cNvCxnSpPr>
            <a:stCxn id="404" idx="3"/>
            <a:endCxn id="390" idx="1"/>
          </p:cNvCxnSpPr>
          <p:nvPr/>
        </p:nvCxnSpPr>
        <p:spPr>
          <a:xfrm>
            <a:off x="4876800" y="3660977"/>
            <a:ext cx="1984200" cy="635100"/>
          </a:xfrm>
          <a:prstGeom prst="straightConnector1">
            <a:avLst/>
          </a:prstGeom>
          <a:noFill/>
          <a:ln cap="flat" cmpd="sng" w="57150">
            <a:solidFill>
              <a:schemeClr val="lt1"/>
            </a:solidFill>
            <a:prstDash val="solid"/>
            <a:round/>
            <a:headEnd len="med" w="med" type="oval"/>
            <a:tailEnd len="med" w="med" type="oval"/>
          </a:ln>
        </p:spPr>
      </p:cxnSp>
      <p:sp>
        <p:nvSpPr>
          <p:cNvPr id="406" name="Google Shape;406;p31"/>
          <p:cNvSpPr txBox="1"/>
          <p:nvPr/>
        </p:nvSpPr>
        <p:spPr>
          <a:xfrm>
            <a:off x="285750" y="4323150"/>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Observe the client at work to understand the needs</a:t>
            </a:r>
            <a:endParaRPr/>
          </a:p>
        </p:txBody>
      </p:sp>
      <p:cxnSp>
        <p:nvCxnSpPr>
          <p:cNvPr id="407" name="Google Shape;407;p31"/>
          <p:cNvCxnSpPr>
            <a:stCxn id="406" idx="3"/>
            <a:endCxn id="389" idx="1"/>
          </p:cNvCxnSpPr>
          <p:nvPr/>
        </p:nvCxnSpPr>
        <p:spPr>
          <a:xfrm flipH="1" rot="10800000">
            <a:off x="4876800" y="2830427"/>
            <a:ext cx="1984200" cy="1662000"/>
          </a:xfrm>
          <a:prstGeom prst="straightConnector1">
            <a:avLst/>
          </a:prstGeom>
          <a:noFill/>
          <a:ln cap="flat" cmpd="sng" w="57150">
            <a:solidFill>
              <a:schemeClr val="dk1"/>
            </a:solidFill>
            <a:prstDash val="solid"/>
            <a:round/>
            <a:headEnd len="med" w="med" type="oval"/>
            <a:tailEnd len="med" w="med" type="oval"/>
          </a:ln>
        </p:spPr>
      </p:cxnSp>
      <p:sp>
        <p:nvSpPr>
          <p:cNvPr id="408" name="Google Shape;408;p31"/>
          <p:cNvSpPr txBox="1"/>
          <p:nvPr/>
        </p:nvSpPr>
        <p:spPr>
          <a:xfrm>
            <a:off x="285750" y="4738875"/>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 flowchart</a:t>
            </a:r>
            <a:endParaRPr/>
          </a:p>
        </p:txBody>
      </p:sp>
      <p:cxnSp>
        <p:nvCxnSpPr>
          <p:cNvPr id="409" name="Google Shape;409;p31"/>
          <p:cNvCxnSpPr>
            <a:stCxn id="408" idx="3"/>
            <a:endCxn id="391" idx="1"/>
          </p:cNvCxnSpPr>
          <p:nvPr/>
        </p:nvCxnSpPr>
        <p:spPr>
          <a:xfrm flipH="1" rot="10800000">
            <a:off x="4876800" y="3563252"/>
            <a:ext cx="1984200" cy="1344900"/>
          </a:xfrm>
          <a:prstGeom prst="straightConnector1">
            <a:avLst/>
          </a:prstGeom>
          <a:noFill/>
          <a:ln cap="flat" cmpd="sng" w="57150">
            <a:solidFill>
              <a:schemeClr val="accent3"/>
            </a:solidFill>
            <a:prstDash val="solid"/>
            <a:round/>
            <a:headEnd len="med" w="med" type="oval"/>
            <a:tailEnd len="med" w="med" type="oval"/>
          </a:ln>
        </p:spPr>
      </p:cxnSp>
      <p:sp>
        <p:nvSpPr>
          <p:cNvPr id="410" name="Google Shape;410;p31"/>
          <p:cNvSpPr txBox="1"/>
          <p:nvPr/>
        </p:nvSpPr>
        <p:spPr>
          <a:xfrm>
            <a:off x="285750" y="5154600"/>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 manual driver program</a:t>
            </a:r>
            <a:endParaRPr/>
          </a:p>
        </p:txBody>
      </p:sp>
      <p:cxnSp>
        <p:nvCxnSpPr>
          <p:cNvPr id="411" name="Google Shape;411;p31"/>
          <p:cNvCxnSpPr>
            <a:stCxn id="410" idx="3"/>
            <a:endCxn id="388" idx="1"/>
          </p:cNvCxnSpPr>
          <p:nvPr/>
        </p:nvCxnSpPr>
        <p:spPr>
          <a:xfrm flipH="1" rot="10800000">
            <a:off x="4876800" y="5028977"/>
            <a:ext cx="1984200" cy="294900"/>
          </a:xfrm>
          <a:prstGeom prst="straightConnector1">
            <a:avLst/>
          </a:prstGeom>
          <a:noFill/>
          <a:ln cap="flat" cmpd="sng" w="57150">
            <a:solidFill>
              <a:schemeClr val="accent1"/>
            </a:solidFill>
            <a:prstDash val="solid"/>
            <a:round/>
            <a:headEnd len="med" w="med" type="oval"/>
            <a:tailEnd len="med" w="med" type="oval"/>
          </a:ln>
        </p:spPr>
      </p:cxnSp>
      <p:sp>
        <p:nvSpPr>
          <p:cNvPr id="412" name="Google Shape;412;p31"/>
          <p:cNvSpPr txBox="1"/>
          <p:nvPr/>
        </p:nvSpPr>
        <p:spPr>
          <a:xfrm>
            <a:off x="285750" y="5570325"/>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pseudocode for an algorithm</a:t>
            </a:r>
            <a:endParaRPr/>
          </a:p>
        </p:txBody>
      </p:sp>
      <p:cxnSp>
        <p:nvCxnSpPr>
          <p:cNvPr id="413" name="Google Shape;413;p31"/>
          <p:cNvCxnSpPr>
            <a:stCxn id="412" idx="3"/>
            <a:endCxn id="391" idx="1"/>
          </p:cNvCxnSpPr>
          <p:nvPr/>
        </p:nvCxnSpPr>
        <p:spPr>
          <a:xfrm flipH="1" rot="10800000">
            <a:off x="4876800" y="3563102"/>
            <a:ext cx="1984200" cy="2176500"/>
          </a:xfrm>
          <a:prstGeom prst="straightConnector1">
            <a:avLst/>
          </a:prstGeom>
          <a:noFill/>
          <a:ln cap="flat" cmpd="sng" w="57150">
            <a:solidFill>
              <a:schemeClr val="accent3"/>
            </a:solidFill>
            <a:prstDash val="solid"/>
            <a:round/>
            <a:headEnd len="med" w="med" type="oval"/>
            <a:tailEnd len="med" w="med" type="oval"/>
          </a:ln>
        </p:spPr>
      </p:cxnSp>
      <p:sp>
        <p:nvSpPr>
          <p:cNvPr id="414" name="Google Shape;414;p31"/>
          <p:cNvSpPr txBox="1"/>
          <p:nvPr/>
        </p:nvSpPr>
        <p:spPr>
          <a:xfrm>
            <a:off x="285750" y="5986046"/>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Execute test cases</a:t>
            </a:r>
            <a:endParaRPr/>
          </a:p>
        </p:txBody>
      </p:sp>
      <p:cxnSp>
        <p:nvCxnSpPr>
          <p:cNvPr id="415" name="Google Shape;415;p31"/>
          <p:cNvCxnSpPr>
            <a:stCxn id="414" idx="3"/>
            <a:endCxn id="388" idx="1"/>
          </p:cNvCxnSpPr>
          <p:nvPr/>
        </p:nvCxnSpPr>
        <p:spPr>
          <a:xfrm flipH="1" rot="10800000">
            <a:off x="4876800" y="5028823"/>
            <a:ext cx="1984200" cy="1126500"/>
          </a:xfrm>
          <a:prstGeom prst="straightConnector1">
            <a:avLst/>
          </a:prstGeom>
          <a:noFill/>
          <a:ln cap="flat" cmpd="sng" w="57150">
            <a:solidFill>
              <a:schemeClr val="accent1"/>
            </a:solidFill>
            <a:prstDash val="solid"/>
            <a:round/>
            <a:headEnd len="med" w="med" type="oval"/>
            <a:tailEnd len="med" w="med" type="oval"/>
          </a:ln>
        </p:spPr>
      </p:cxnSp>
      <p:sp>
        <p:nvSpPr>
          <p:cNvPr id="416" name="Google Shape;416;p31"/>
          <p:cNvSpPr txBox="1"/>
          <p:nvPr/>
        </p:nvSpPr>
        <p:spPr>
          <a:xfrm>
            <a:off x="285750" y="3907425"/>
            <a:ext cx="4591050" cy="338554"/>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 DFD</a:t>
            </a:r>
            <a:endParaRPr/>
          </a:p>
        </p:txBody>
      </p:sp>
      <p:cxnSp>
        <p:nvCxnSpPr>
          <p:cNvPr id="417" name="Google Shape;417;p31"/>
          <p:cNvCxnSpPr>
            <a:stCxn id="416" idx="3"/>
            <a:endCxn id="391" idx="1"/>
          </p:cNvCxnSpPr>
          <p:nvPr/>
        </p:nvCxnSpPr>
        <p:spPr>
          <a:xfrm flipH="1" rot="10800000">
            <a:off x="4876800" y="3563102"/>
            <a:ext cx="1984200" cy="513600"/>
          </a:xfrm>
          <a:prstGeom prst="straightConnector1">
            <a:avLst/>
          </a:prstGeom>
          <a:noFill/>
          <a:ln cap="flat" cmpd="sng" w="57150">
            <a:solidFill>
              <a:schemeClr val="accent3"/>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18.2: Steps in the Process</a:t>
            </a:r>
            <a:endParaRPr/>
          </a:p>
        </p:txBody>
      </p:sp>
      <p:sp>
        <p:nvSpPr>
          <p:cNvPr id="423" name="Google Shape;423;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24" name="Google Shape;424;p32"/>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Order the steps in the bottom-up development process</a:t>
            </a:r>
            <a:endParaRPr/>
          </a:p>
        </p:txBody>
      </p:sp>
      <p:sp>
        <p:nvSpPr>
          <p:cNvPr id="425" name="Google Shape;425;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6" name="Google Shape;426;p32"/>
          <p:cNvSpPr txBox="1"/>
          <p:nvPr/>
        </p:nvSpPr>
        <p:spPr>
          <a:xfrm>
            <a:off x="381000" y="1600199"/>
            <a:ext cx="329565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Look at the design to make sure it is understood and has no defects</a:t>
            </a:r>
            <a:endParaRPr/>
          </a:p>
        </p:txBody>
      </p:sp>
      <p:sp>
        <p:nvSpPr>
          <p:cNvPr id="427" name="Google Shape;427;p32"/>
          <p:cNvSpPr txBox="1"/>
          <p:nvPr/>
        </p:nvSpPr>
        <p:spPr>
          <a:xfrm>
            <a:off x="381000" y="2365799"/>
            <a:ext cx="329565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a design of the program as far as is possible given our understanding</a:t>
            </a:r>
            <a:endParaRPr/>
          </a:p>
        </p:txBody>
      </p:sp>
      <p:sp>
        <p:nvSpPr>
          <p:cNvPr id="428" name="Google Shape;428;p32"/>
          <p:cNvSpPr txBox="1"/>
          <p:nvPr/>
        </p:nvSpPr>
        <p:spPr>
          <a:xfrm>
            <a:off x="381000" y="3070441"/>
            <a:ext cx="329565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Determine which function is to be implemented and tested next</a:t>
            </a:r>
            <a:endParaRPr/>
          </a:p>
        </p:txBody>
      </p:sp>
      <p:sp>
        <p:nvSpPr>
          <p:cNvPr id="429" name="Google Shape;429;p32"/>
          <p:cNvSpPr txBox="1"/>
          <p:nvPr/>
        </p:nvSpPr>
        <p:spPr>
          <a:xfrm>
            <a:off x="381000" y="3765984"/>
            <a:ext cx="329565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Implement the function using a programming language</a:t>
            </a:r>
            <a:endParaRPr/>
          </a:p>
        </p:txBody>
      </p:sp>
      <p:sp>
        <p:nvSpPr>
          <p:cNvPr id="430" name="Google Shape;430;p32"/>
          <p:cNvSpPr txBox="1"/>
          <p:nvPr/>
        </p:nvSpPr>
        <p:spPr>
          <a:xfrm>
            <a:off x="381000" y="4531585"/>
            <a:ext cx="329565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Create stubs of the design as far as it has been designed</a:t>
            </a:r>
            <a:endParaRPr/>
          </a:p>
        </p:txBody>
      </p:sp>
      <p:sp>
        <p:nvSpPr>
          <p:cNvPr id="431" name="Google Shape;431;p32"/>
          <p:cNvSpPr txBox="1"/>
          <p:nvPr/>
        </p:nvSpPr>
        <p:spPr>
          <a:xfrm>
            <a:off x="381000" y="5297187"/>
            <a:ext cx="3295650" cy="584775"/>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Run through test cases and fix any defects that are encountered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18.3: Top-Down or Bottom-Up</a:t>
            </a:r>
            <a:endParaRPr/>
          </a:p>
        </p:txBody>
      </p:sp>
      <p:sp>
        <p:nvSpPr>
          <p:cNvPr id="437" name="Google Shape;437;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8" name="Google Shape;438;p33"/>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For each of the following, identify whether it is better to pursue this software engineering activity as top-down or bottom-up</a:t>
            </a:r>
            <a:endParaRPr/>
          </a:p>
        </p:txBody>
      </p:sp>
      <p:sp>
        <p:nvSpPr>
          <p:cNvPr id="439" name="Google Shape;439;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40" name="Google Shape;440;p33"/>
          <p:cNvGraphicFramePr/>
          <p:nvPr/>
        </p:nvGraphicFramePr>
        <p:xfrm>
          <a:off x="381000" y="1989135"/>
          <a:ext cx="3000000" cy="3000000"/>
        </p:xfrm>
        <a:graphic>
          <a:graphicData uri="http://schemas.openxmlformats.org/drawingml/2006/table">
            <a:tbl>
              <a:tblPr bandRow="1" firstRow="1">
                <a:noFill/>
                <a:tableStyleId>{5E19C8A3-C63D-4E18-A490-0A70FA8075A8}</a:tableStyleId>
              </a:tblPr>
              <a:tblGrid>
                <a:gridCol w="2743200"/>
              </a:tblGrid>
              <a:tr h="284800">
                <a:tc>
                  <a:txBody>
                    <a:bodyPr/>
                    <a:lstStyle/>
                    <a:p>
                      <a:pPr indent="0" lvl="0" marL="0" marR="0" rtl="0" algn="l">
                        <a:lnSpc>
                          <a:spcPct val="107000"/>
                        </a:lnSpc>
                        <a:spcBef>
                          <a:spcPts val="0"/>
                        </a:spcBef>
                        <a:spcAft>
                          <a:spcPts val="0"/>
                        </a:spcAft>
                        <a:buNone/>
                      </a:pPr>
                      <a:r>
                        <a:rPr b="1" lang="en-US" sz="1400" u="none" cap="none" strike="noStrike">
                          <a:solidFill>
                            <a:schemeClr val="lt1"/>
                          </a:solidFill>
                          <a:latin typeface="Calibri"/>
                          <a:ea typeface="Calibri"/>
                          <a:cs typeface="Calibri"/>
                          <a:sym typeface="Calibri"/>
                        </a:rPr>
                        <a:t>Activity</a:t>
                      </a:r>
                      <a:endParaRPr b="1" sz="1400" u="none" cap="none" strike="noStrike">
                        <a:solidFill>
                          <a:srgbClr val="1D4D81"/>
                        </a:solidFill>
                        <a:latin typeface="Calibri"/>
                        <a:ea typeface="Calibri"/>
                        <a:cs typeface="Calibri"/>
                        <a:sym typeface="Calibri"/>
                      </a:endParaRPr>
                    </a:p>
                  </a:txBody>
                  <a:tcPr marT="45725" marB="45725" marR="91450" marL="91450"/>
                </a:tc>
              </a:tr>
              <a:tr h="704750">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Requirements Elicitation</a:t>
                      </a:r>
                      <a:endParaRPr sz="1600" u="none" cap="none" strike="noStrike">
                        <a:latin typeface="Calibri"/>
                        <a:ea typeface="Calibri"/>
                        <a:cs typeface="Calibri"/>
                        <a:sym typeface="Calibri"/>
                      </a:endParaRPr>
                    </a:p>
                  </a:txBody>
                  <a:tcPr marT="45725" marB="45725" marR="91450" marL="91450"/>
                </a:tc>
              </a:tr>
              <a:tr h="704750">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Design</a:t>
                      </a:r>
                      <a:endParaRPr/>
                    </a:p>
                  </a:txBody>
                  <a:tcPr marT="45725" marB="45725" marR="91450" marL="91450"/>
                </a:tc>
              </a:tr>
              <a:tr h="704750">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Development</a:t>
                      </a:r>
                      <a:endParaRPr/>
                    </a:p>
                  </a:txBody>
                  <a:tcPr marT="45725" marB="45725" marR="91450" marL="91450"/>
                </a:tc>
              </a:tr>
              <a:tr h="704750">
                <a:tc>
                  <a:txBody>
                    <a:bodyPr/>
                    <a:lstStyle/>
                    <a:p>
                      <a:pPr indent="0" lvl="0" marL="0" marR="0" rtl="0" algn="l">
                        <a:lnSpc>
                          <a:spcPct val="107000"/>
                        </a:lnSpc>
                        <a:spcBef>
                          <a:spcPts val="0"/>
                        </a:spcBef>
                        <a:spcAft>
                          <a:spcPts val="0"/>
                        </a:spcAft>
                        <a:buNone/>
                      </a:pPr>
                      <a:r>
                        <a:rPr lang="en-US" sz="1600" u="none" cap="none" strike="noStrike">
                          <a:latin typeface="Calibri"/>
                          <a:ea typeface="Calibri"/>
                          <a:cs typeface="Calibri"/>
                          <a:sym typeface="Calibri"/>
                        </a:rPr>
                        <a:t>Testing</a:t>
                      </a:r>
                      <a:endParaRPr/>
                    </a:p>
                  </a:txBody>
                  <a:tcPr marT="45725" marB="45725" marR="91450" marL="91450"/>
                </a:tc>
              </a:tr>
            </a:tbl>
          </a:graphicData>
        </a:graphic>
      </p:graphicFrame>
      <p:sp>
        <p:nvSpPr>
          <p:cNvPr id="441" name="Google Shape;441;p33"/>
          <p:cNvSpPr/>
          <p:nvPr/>
        </p:nvSpPr>
        <p:spPr>
          <a:xfrm>
            <a:off x="3124200" y="2435455"/>
            <a:ext cx="57150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33"/>
          <p:cNvSpPr/>
          <p:nvPr/>
        </p:nvSpPr>
        <p:spPr>
          <a:xfrm>
            <a:off x="3124200" y="2435455"/>
            <a:ext cx="57150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Either</a:t>
            </a:r>
            <a:r>
              <a:rPr lang="en-US" sz="1400">
                <a:solidFill>
                  <a:schemeClr val="dk1"/>
                </a:solidFill>
                <a:latin typeface="Calibri"/>
                <a:ea typeface="Calibri"/>
                <a:cs typeface="Calibri"/>
                <a:sym typeface="Calibri"/>
              </a:rPr>
              <a:t>: When the client has a holistic understanding, use top-down. Otherwise, utilize bottom-up</a:t>
            </a:r>
            <a:endParaRPr/>
          </a:p>
        </p:txBody>
      </p:sp>
      <p:sp>
        <p:nvSpPr>
          <p:cNvPr id="443" name="Google Shape;443;p33"/>
          <p:cNvSpPr/>
          <p:nvPr/>
        </p:nvSpPr>
        <p:spPr>
          <a:xfrm>
            <a:off x="3124200" y="3115886"/>
            <a:ext cx="57150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33"/>
          <p:cNvSpPr/>
          <p:nvPr/>
        </p:nvSpPr>
        <p:spPr>
          <a:xfrm>
            <a:off x="3124200" y="3115886"/>
            <a:ext cx="57150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Top-Down: </a:t>
            </a:r>
            <a:r>
              <a:rPr lang="en-US" sz="1400">
                <a:solidFill>
                  <a:schemeClr val="dk1"/>
                </a:solidFill>
                <a:latin typeface="Calibri"/>
                <a:ea typeface="Calibri"/>
                <a:cs typeface="Calibri"/>
                <a:sym typeface="Calibri"/>
              </a:rPr>
              <a:t>Top-down designs generally produce more cohesive designs with less risk of over-engineering</a:t>
            </a:r>
            <a:endParaRPr/>
          </a:p>
        </p:txBody>
      </p:sp>
      <p:sp>
        <p:nvSpPr>
          <p:cNvPr id="445" name="Google Shape;445;p33"/>
          <p:cNvSpPr/>
          <p:nvPr/>
        </p:nvSpPr>
        <p:spPr>
          <a:xfrm>
            <a:off x="3124200" y="3818312"/>
            <a:ext cx="57150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33"/>
          <p:cNvSpPr/>
          <p:nvPr/>
        </p:nvSpPr>
        <p:spPr>
          <a:xfrm>
            <a:off x="3124200" y="3818312"/>
            <a:ext cx="57150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Bottom-up</a:t>
            </a:r>
            <a:r>
              <a:rPr lang="en-US" sz="1400">
                <a:solidFill>
                  <a:schemeClr val="dk1"/>
                </a:solidFill>
                <a:latin typeface="Calibri"/>
                <a:ea typeface="Calibri"/>
                <a:cs typeface="Calibri"/>
                <a:sym typeface="Calibri"/>
              </a:rPr>
              <a:t>: Bottom-up development is easier, has less wasted effort, and takes less time</a:t>
            </a:r>
            <a:endParaRPr/>
          </a:p>
        </p:txBody>
      </p:sp>
      <p:sp>
        <p:nvSpPr>
          <p:cNvPr id="447" name="Google Shape;447;p33"/>
          <p:cNvSpPr/>
          <p:nvPr/>
        </p:nvSpPr>
        <p:spPr>
          <a:xfrm>
            <a:off x="3124200" y="4512425"/>
            <a:ext cx="57150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8" name="Google Shape;448;p33"/>
          <p:cNvSpPr/>
          <p:nvPr/>
        </p:nvSpPr>
        <p:spPr>
          <a:xfrm>
            <a:off x="3124200" y="4512425"/>
            <a:ext cx="57150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Bottom-up</a:t>
            </a:r>
            <a:r>
              <a:rPr lang="en-US" sz="1400">
                <a:solidFill>
                  <a:schemeClr val="dk1"/>
                </a:solidFill>
                <a:latin typeface="Calibri"/>
                <a:ea typeface="Calibri"/>
                <a:cs typeface="Calibri"/>
                <a:sym typeface="Calibri"/>
              </a:rPr>
              <a:t>: Testing can occur earlier, provide timely feedback, and involves less wasted effort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18.4: Eligible Functions</a:t>
            </a:r>
            <a:endParaRPr/>
          </a:p>
        </p:txBody>
      </p:sp>
      <p:sp>
        <p:nvSpPr>
          <p:cNvPr id="454" name="Google Shape;454;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55" name="Google Shape;455;p34"/>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the following structure chart, which functions are completed, which are eligible for development, and which are not ready?</a:t>
            </a:r>
            <a:endParaRPr/>
          </a:p>
        </p:txBody>
      </p:sp>
      <p:sp>
        <p:nvSpPr>
          <p:cNvPr id="456" name="Google Shape;456;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7" name="Google Shape;457;p34"/>
          <p:cNvSpPr txBox="1"/>
          <p:nvPr/>
        </p:nvSpPr>
        <p:spPr>
          <a:xfrm>
            <a:off x="685800" y="4800600"/>
            <a:ext cx="12148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Calibri"/>
                <a:ea typeface="Calibri"/>
                <a:cs typeface="Calibri"/>
                <a:sym typeface="Calibri"/>
              </a:rPr>
              <a:t>Completed</a:t>
            </a:r>
            <a:endParaRPr/>
          </a:p>
        </p:txBody>
      </p:sp>
      <p:sp>
        <p:nvSpPr>
          <p:cNvPr id="458" name="Google Shape;458;p34"/>
          <p:cNvSpPr txBox="1"/>
          <p:nvPr/>
        </p:nvSpPr>
        <p:spPr>
          <a:xfrm>
            <a:off x="685800" y="5204990"/>
            <a:ext cx="85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Calibri"/>
                <a:ea typeface="Calibri"/>
                <a:cs typeface="Calibri"/>
                <a:sym typeface="Calibri"/>
              </a:rPr>
              <a:t>Eligible</a:t>
            </a:r>
            <a:endParaRPr/>
          </a:p>
        </p:txBody>
      </p:sp>
      <p:sp>
        <p:nvSpPr>
          <p:cNvPr id="459" name="Google Shape;459;p34"/>
          <p:cNvSpPr txBox="1"/>
          <p:nvPr/>
        </p:nvSpPr>
        <p:spPr>
          <a:xfrm>
            <a:off x="685800" y="5609381"/>
            <a:ext cx="115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4"/>
                </a:solidFill>
                <a:latin typeface="Calibri"/>
                <a:ea typeface="Calibri"/>
                <a:cs typeface="Calibri"/>
                <a:sym typeface="Calibri"/>
              </a:rPr>
              <a:t>Not Ready</a:t>
            </a:r>
            <a:endParaRPr/>
          </a:p>
        </p:txBody>
      </p:sp>
      <p:sp>
        <p:nvSpPr>
          <p:cNvPr id="460" name="Google Shape;460;p34"/>
          <p:cNvSpPr/>
          <p:nvPr/>
        </p:nvSpPr>
        <p:spPr>
          <a:xfrm>
            <a:off x="2856787" y="3570007"/>
            <a:ext cx="858467" cy="414275"/>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34"/>
          <p:cNvSpPr/>
          <p:nvPr/>
        </p:nvSpPr>
        <p:spPr>
          <a:xfrm>
            <a:off x="6477235" y="3570007"/>
            <a:ext cx="858467" cy="414275"/>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34"/>
          <p:cNvSpPr/>
          <p:nvPr/>
        </p:nvSpPr>
        <p:spPr>
          <a:xfrm>
            <a:off x="1960728" y="4399782"/>
            <a:ext cx="858467" cy="414275"/>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34"/>
          <p:cNvSpPr/>
          <p:nvPr/>
        </p:nvSpPr>
        <p:spPr>
          <a:xfrm>
            <a:off x="3762574" y="4399782"/>
            <a:ext cx="858467" cy="414275"/>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34"/>
          <p:cNvSpPr/>
          <p:nvPr/>
        </p:nvSpPr>
        <p:spPr>
          <a:xfrm>
            <a:off x="4669832" y="4399782"/>
            <a:ext cx="858467" cy="414275"/>
          </a:xfrm>
          <a:prstGeom prst="roundRect">
            <a:avLst>
              <a:gd fmla="val 16667" name="adj"/>
            </a:avLst>
          </a:prstGeom>
          <a:noFill/>
          <a:ln cap="flat" cmpd="sng" w="425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34"/>
          <p:cNvSpPr/>
          <p:nvPr/>
        </p:nvSpPr>
        <p:spPr>
          <a:xfrm>
            <a:off x="1951675" y="3570007"/>
            <a:ext cx="858467" cy="414275"/>
          </a:xfrm>
          <a:prstGeom prst="roundRect">
            <a:avLst>
              <a:gd fmla="val 16667" name="adj"/>
            </a:avLst>
          </a:prstGeom>
          <a:noFill/>
          <a:ln cap="flat" cmpd="sng" w="425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6" name="Google Shape;466;p34"/>
          <p:cNvSpPr/>
          <p:nvPr/>
        </p:nvSpPr>
        <p:spPr>
          <a:xfrm>
            <a:off x="3761899" y="3570007"/>
            <a:ext cx="858467" cy="414275"/>
          </a:xfrm>
          <a:prstGeom prst="roundRect">
            <a:avLst>
              <a:gd fmla="val 16667" name="adj"/>
            </a:avLst>
          </a:prstGeom>
          <a:noFill/>
          <a:ln cap="flat" cmpd="sng" w="425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7" name="Google Shape;467;p34"/>
          <p:cNvSpPr/>
          <p:nvPr/>
        </p:nvSpPr>
        <p:spPr>
          <a:xfrm>
            <a:off x="5572123" y="3570007"/>
            <a:ext cx="858467" cy="414275"/>
          </a:xfrm>
          <a:prstGeom prst="roundRect">
            <a:avLst>
              <a:gd fmla="val 16667" name="adj"/>
            </a:avLst>
          </a:prstGeom>
          <a:noFill/>
          <a:ln cap="flat" cmpd="sng" w="425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8" name="Google Shape;468;p34"/>
          <p:cNvSpPr/>
          <p:nvPr/>
        </p:nvSpPr>
        <p:spPr>
          <a:xfrm>
            <a:off x="7382347" y="3570007"/>
            <a:ext cx="858467" cy="414275"/>
          </a:xfrm>
          <a:prstGeom prst="roundRect">
            <a:avLst>
              <a:gd fmla="val 16667" name="adj"/>
            </a:avLst>
          </a:prstGeom>
          <a:noFill/>
          <a:ln cap="flat" cmpd="sng" w="425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9" name="Google Shape;469;p34"/>
          <p:cNvSpPr/>
          <p:nvPr/>
        </p:nvSpPr>
        <p:spPr>
          <a:xfrm>
            <a:off x="5577089" y="4399782"/>
            <a:ext cx="858467" cy="414275"/>
          </a:xfrm>
          <a:prstGeom prst="roundRect">
            <a:avLst>
              <a:gd fmla="val 16667" name="adj"/>
            </a:avLst>
          </a:prstGeom>
          <a:noFill/>
          <a:ln cap="flat" cmpd="sng" w="425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0" name="Google Shape;470;p34"/>
          <p:cNvSpPr/>
          <p:nvPr/>
        </p:nvSpPr>
        <p:spPr>
          <a:xfrm>
            <a:off x="4667921" y="189088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 name="Google Shape;471;p34"/>
          <p:cNvSpPr/>
          <p:nvPr/>
        </p:nvSpPr>
        <p:spPr>
          <a:xfrm>
            <a:off x="2408218" y="273414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2" name="Google Shape;472;p34"/>
          <p:cNvSpPr/>
          <p:nvPr/>
        </p:nvSpPr>
        <p:spPr>
          <a:xfrm>
            <a:off x="3916158" y="273414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 name="Google Shape;473;p34"/>
          <p:cNvSpPr/>
          <p:nvPr/>
        </p:nvSpPr>
        <p:spPr>
          <a:xfrm>
            <a:off x="5424098" y="273414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4" name="Google Shape;474;p34"/>
          <p:cNvSpPr/>
          <p:nvPr/>
        </p:nvSpPr>
        <p:spPr>
          <a:xfrm>
            <a:off x="6932039" y="273414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34"/>
          <p:cNvSpPr/>
          <p:nvPr/>
        </p:nvSpPr>
        <p:spPr>
          <a:xfrm>
            <a:off x="4667011" y="3570007"/>
            <a:ext cx="858467" cy="414275"/>
          </a:xfrm>
          <a:prstGeom prst="roundRect">
            <a:avLst>
              <a:gd fmla="val 16667" name="adj"/>
            </a:avLst>
          </a:prstGeom>
          <a:no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6" name="Google Shape;476;p34"/>
          <p:cNvPicPr preferRelativeResize="0"/>
          <p:nvPr/>
        </p:nvPicPr>
        <p:blipFill>
          <a:blip r:embed="rId3">
            <a:alphaModFix/>
          </a:blip>
          <a:stretch>
            <a:fillRect/>
          </a:stretch>
        </p:blipFill>
        <p:spPr>
          <a:xfrm>
            <a:off x="1960725" y="1890875"/>
            <a:ext cx="6204950" cy="2909725"/>
          </a:xfrm>
          <a:prstGeom prst="rect">
            <a:avLst/>
          </a:prstGeom>
          <a:noFill/>
          <a:ln>
            <a:noFill/>
          </a:ln>
        </p:spPr>
      </p:pic>
      <p:sp>
        <p:nvSpPr>
          <p:cNvPr id="477" name="Google Shape;477;p34"/>
          <p:cNvSpPr txBox="1"/>
          <p:nvPr/>
        </p:nvSpPr>
        <p:spPr>
          <a:xfrm>
            <a:off x="2236781" y="2054331"/>
            <a:ext cx="3293100" cy="36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483" name="Google Shape;483;p35">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Tip Calculator</a:t>
            </a:r>
            <a:endParaRPr/>
          </a:p>
        </p:txBody>
      </p:sp>
      <p:sp>
        <p:nvSpPr>
          <p:cNvPr id="484" name="Google Shape;484;p35">
            <a:hlinkClick action="ppaction://hlinksldjump" r:id="rId4"/>
          </p:cNvPr>
          <p:cNvSpPr/>
          <p:nvPr/>
        </p:nvSpPr>
        <p:spPr>
          <a:xfrm>
            <a:off x="3657600" y="114443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Round 1</a:t>
            </a:r>
            <a:endParaRPr/>
          </a:p>
        </p:txBody>
      </p:sp>
      <p:sp>
        <p:nvSpPr>
          <p:cNvPr id="485" name="Google Shape;485;p35">
            <a:hlinkClick action="ppaction://hlinksldjump" r:id="rId5"/>
          </p:cNvPr>
          <p:cNvSpPr/>
          <p:nvPr/>
        </p:nvSpPr>
        <p:spPr>
          <a:xfrm>
            <a:off x="15240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Round 3</a:t>
            </a:r>
            <a:endParaRPr/>
          </a:p>
        </p:txBody>
      </p:sp>
      <p:sp>
        <p:nvSpPr>
          <p:cNvPr id="486" name="Google Shape;486;p35">
            <a:hlinkClick action="ppaction://hlinksldjump" r:id="rId6"/>
          </p:cNvPr>
          <p:cNvSpPr/>
          <p:nvPr/>
        </p:nvSpPr>
        <p:spPr>
          <a:xfrm>
            <a:off x="3657600" y="236363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Round 4</a:t>
            </a:r>
            <a:endParaRPr/>
          </a:p>
        </p:txBody>
      </p:sp>
      <p:sp>
        <p:nvSpPr>
          <p:cNvPr id="487" name="Google Shape;487;p35">
            <a:hlinkClick action="ppaction://hlinksldjump" r:id="rId7"/>
          </p:cNvPr>
          <p:cNvSpPr/>
          <p:nvPr/>
        </p:nvSpPr>
        <p:spPr>
          <a:xfrm>
            <a:off x="5801008" y="11430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Round 2</a:t>
            </a:r>
            <a:endParaRPr/>
          </a:p>
        </p:txBody>
      </p:sp>
      <p:sp>
        <p:nvSpPr>
          <p:cNvPr id="488" name="Google Shape;488;p35">
            <a:hlinkClick action="ppaction://hlinksldjump" r:id="rId8"/>
          </p:cNvPr>
          <p:cNvSpPr/>
          <p:nvPr/>
        </p:nvSpPr>
        <p:spPr>
          <a:xfrm>
            <a:off x="1524000" y="35814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Convert Number</a:t>
            </a:r>
            <a:endParaRPr/>
          </a:p>
        </p:txBody>
      </p:sp>
      <p:sp>
        <p:nvSpPr>
          <p:cNvPr id="489" name="Google Shape;489;p35">
            <a:hlinkClick action="ppaction://hlinksldjump" r:id="rId9"/>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Shopping List</a:t>
            </a:r>
            <a:endParaRPr/>
          </a:p>
        </p:txBody>
      </p:sp>
      <p:sp>
        <p:nvSpPr>
          <p:cNvPr id="490" name="Google Shape;490;p35">
            <a:hlinkClick action="ppaction://hlinksldjump" r:id="rId10"/>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18.2: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Credit Card Transactions</a:t>
            </a:r>
            <a:endParaRPr/>
          </a:p>
        </p:txBody>
      </p:sp>
      <p:sp>
        <p:nvSpPr>
          <p:cNvPr id="491" name="Google Shape;491;p35">
            <a:hlinkClick action="ppaction://hlinksldjump" r:id="rId11"/>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18.3: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Maze</a:t>
            </a:r>
            <a:endParaRPr/>
          </a:p>
        </p:txBody>
      </p:sp>
      <p:sp>
        <p:nvSpPr>
          <p:cNvPr id="492" name="Google Shape;492;p35">
            <a:hlinkClick action="ppaction://hlinksldjump" r:id="rId12"/>
          </p:cNvPr>
          <p:cNvSpPr/>
          <p:nvPr/>
        </p:nvSpPr>
        <p:spPr>
          <a:xfrm>
            <a:off x="57912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18.1: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Final rounds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6"/>
          <p:cNvSpPr txBox="1"/>
          <p:nvPr>
            <p:ph idx="1" type="body"/>
          </p:nvPr>
        </p:nvSpPr>
        <p:spPr>
          <a:xfrm>
            <a:off x="304800" y="1143000"/>
            <a:ext cx="8534400" cy="16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a simple application to determine the prices of a meal. It will prompt the user for the individual item prices and tabulate them for the total cost. It will then prompt the user for the quality of the service: excellent=20%, average=15%, and poor=10%. It will compute the tax (assume 7.8%) and then display the predicted cost of the meal. The following is step 1 (design) and step 2 (stubs).</a:t>
            </a:r>
            <a:endParaRPr/>
          </a:p>
        </p:txBody>
      </p:sp>
      <p:sp>
        <p:nvSpPr>
          <p:cNvPr id="498" name="Google Shape;498;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Tip Calculator</a:t>
            </a:r>
            <a:endParaRPr/>
          </a:p>
        </p:txBody>
      </p:sp>
      <p:sp>
        <p:nvSpPr>
          <p:cNvPr id="499" name="Google Shape;499;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00" name="Google Shape;500;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01" name="Google Shape;501;p36"/>
          <p:cNvPicPr preferRelativeResize="0"/>
          <p:nvPr/>
        </p:nvPicPr>
        <p:blipFill>
          <a:blip r:embed="rId3">
            <a:alphaModFix/>
          </a:blip>
          <a:stretch>
            <a:fillRect/>
          </a:stretch>
        </p:blipFill>
        <p:spPr>
          <a:xfrm>
            <a:off x="304800" y="3281013"/>
            <a:ext cx="5173275" cy="2404175"/>
          </a:xfrm>
          <a:prstGeom prst="rect">
            <a:avLst/>
          </a:prstGeom>
          <a:noFill/>
          <a:ln>
            <a:noFill/>
          </a:ln>
        </p:spPr>
      </p:pic>
      <p:pic>
        <p:nvPicPr>
          <p:cNvPr id="502" name="Google Shape;502;p36"/>
          <p:cNvPicPr preferRelativeResize="0"/>
          <p:nvPr/>
        </p:nvPicPr>
        <p:blipFill>
          <a:blip r:embed="rId4">
            <a:alphaModFix/>
          </a:blip>
          <a:stretch>
            <a:fillRect/>
          </a:stretch>
        </p:blipFill>
        <p:spPr>
          <a:xfrm>
            <a:off x="5630475" y="2971800"/>
            <a:ext cx="3128225" cy="294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Algorithm in Plain English</a:t>
            </a:r>
            <a:endParaRPr/>
          </a:p>
          <a:p>
            <a:pPr indent="0" lvl="1" marL="457200" rtl="0" algn="l">
              <a:spcBef>
                <a:spcPts val="360"/>
              </a:spcBef>
              <a:spcAft>
                <a:spcPts val="0"/>
              </a:spcAft>
              <a:buSzPts val="1800"/>
              <a:buNone/>
            </a:pPr>
            <a:r>
              <a:rPr lang="en-US"/>
              <a:t>A teacher is trying to sort a collection of names and decides to try another divide-and-conquer technique. She picks a random paper out of the pile and calls that paper the pivot. She then divides the pile into two: on the left goes papers that are smaller than the pivot, on the right are papers larger than the pivot. Keeping these two piles separate, she then does the same on the smaller piles by picking new pivots from within. As she continues, the number of piles increases and the size of each pile decrease. When a pile reaches size 2, it is either declared sorted or its papers are swapped and it becomes sorted. Now she simply collects the piles from left to right as a single sorted pile of papers.</a:t>
            </a:r>
            <a:endParaRPr/>
          </a:p>
          <a:p>
            <a:pPr indent="0" lvl="0" marL="0" rtl="0" algn="l">
              <a:spcBef>
                <a:spcPts val="2000"/>
              </a:spcBef>
              <a:spcAft>
                <a:spcPts val="0"/>
              </a:spcAft>
              <a:buSzPts val="2000"/>
              <a:buNone/>
            </a:pPr>
            <a:r>
              <a:rPr lang="en-US"/>
              <a:t>Demonstration…</a:t>
            </a:r>
            <a:endParaRPr/>
          </a:p>
          <a:p>
            <a:pPr indent="-215900" lvl="0" marL="342900" rtl="0" algn="l">
              <a:spcBef>
                <a:spcPts val="2000"/>
              </a:spcBef>
              <a:spcAft>
                <a:spcPts val="0"/>
              </a:spcAft>
              <a:buSzPts val="2000"/>
              <a:buNone/>
            </a:pPr>
            <a:r>
              <a:t/>
            </a:r>
            <a:endParaRPr/>
          </a:p>
        </p:txBody>
      </p:sp>
      <p:sp>
        <p:nvSpPr>
          <p:cNvPr id="102" name="Google Shape;102;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3" name="Google Shape;103;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10: Crazy Sort Design</a:t>
            </a:r>
            <a:endParaRPr/>
          </a:p>
        </p:txBody>
      </p:sp>
      <p:sp>
        <p:nvSpPr>
          <p:cNvPr id="104" name="Google Shape;104;p1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7"/>
          <p:cNvSpPr txBox="1"/>
          <p:nvPr>
            <p:ph idx="1" type="body"/>
          </p:nvPr>
        </p:nvSpPr>
        <p:spPr>
          <a:xfrm>
            <a:off x="304800" y="1066800"/>
            <a:ext cx="7467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Step 3:	Select a Function: </a:t>
            </a:r>
            <a:endParaRPr/>
          </a:p>
          <a:p>
            <a:pPr indent="0" lvl="0" marL="0" rtl="0" algn="l">
              <a:spcBef>
                <a:spcPts val="0"/>
              </a:spcBef>
              <a:spcAft>
                <a:spcPts val="0"/>
              </a:spcAft>
              <a:buSzPts val="2000"/>
              <a:buNone/>
            </a:pPr>
            <a:r>
              <a:rPr lang="en-US"/>
              <a:t>	</a:t>
            </a:r>
            <a:r>
              <a:rPr lang="en-US" sz="1600">
                <a:latin typeface="Consolas"/>
                <a:ea typeface="Consolas"/>
                <a:cs typeface="Consolas"/>
                <a:sym typeface="Consolas"/>
              </a:rPr>
              <a:t>getItemPrice()</a:t>
            </a:r>
            <a:r>
              <a:rPr lang="en-US" sz="1600"/>
              <a:t> will facilitate easy testing </a:t>
            </a:r>
            <a:endParaRPr/>
          </a:p>
        </p:txBody>
      </p:sp>
      <p:sp>
        <p:nvSpPr>
          <p:cNvPr id="508" name="Google Shape;508;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9" name="Google Shape;509;p3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Round 1</a:t>
            </a:r>
            <a:endParaRPr/>
          </a:p>
        </p:txBody>
      </p:sp>
      <p:sp>
        <p:nvSpPr>
          <p:cNvPr id="510" name="Google Shape;510;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11" name="Google Shape;511;p37"/>
          <p:cNvSpPr txBox="1"/>
          <p:nvPr/>
        </p:nvSpPr>
        <p:spPr>
          <a:xfrm>
            <a:off x="304800" y="17526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4:	Review the Design: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There is no pseudocode or flowchart because this function is trivial</a:t>
            </a:r>
            <a:endParaRPr/>
          </a:p>
        </p:txBody>
      </p:sp>
      <p:sp>
        <p:nvSpPr>
          <p:cNvPr id="512" name="Google Shape;512;p37"/>
          <p:cNvSpPr txBox="1"/>
          <p:nvPr/>
        </p:nvSpPr>
        <p:spPr>
          <a:xfrm>
            <a:off x="286693" y="2438400"/>
            <a:ext cx="7467600" cy="432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5:	Implement the Function: </a:t>
            </a:r>
            <a:endParaRPr/>
          </a:p>
        </p:txBody>
      </p:sp>
      <p:sp>
        <p:nvSpPr>
          <p:cNvPr id="513" name="Google Shape;513;p37"/>
          <p:cNvSpPr txBox="1"/>
          <p:nvPr/>
        </p:nvSpPr>
        <p:spPr>
          <a:xfrm>
            <a:off x="286693" y="42672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6:	Test the function: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The following test cases are used. Notice the bug that needs to be fixed</a:t>
            </a:r>
            <a:endParaRPr/>
          </a:p>
        </p:txBody>
      </p:sp>
      <p:graphicFrame>
        <p:nvGraphicFramePr>
          <p:cNvPr id="514" name="Google Shape;514;p37"/>
          <p:cNvGraphicFramePr/>
          <p:nvPr/>
        </p:nvGraphicFramePr>
        <p:xfrm>
          <a:off x="1259188" y="4953000"/>
          <a:ext cx="3000000" cy="3000000"/>
        </p:xfrm>
        <a:graphic>
          <a:graphicData uri="http://schemas.openxmlformats.org/drawingml/2006/table">
            <a:tbl>
              <a:tblPr bandRow="1" firstRow="1">
                <a:noFill/>
                <a:tableStyleId>{5E19C8A3-C63D-4E18-A490-0A70FA8075A8}</a:tableStyleId>
              </a:tblPr>
              <a:tblGrid>
                <a:gridCol w="2032000"/>
                <a:gridCol w="2032000"/>
                <a:gridCol w="2032000"/>
              </a:tblGrid>
              <a:tr h="152400">
                <a:tc>
                  <a:txBody>
                    <a:bodyPr/>
                    <a:lstStyle/>
                    <a:p>
                      <a:pPr indent="0" lvl="0" marL="0" marR="0" rtl="0" algn="l">
                        <a:spcBef>
                          <a:spcPts val="0"/>
                        </a:spcBef>
                        <a:spcAft>
                          <a:spcPts val="0"/>
                        </a:spcAft>
                        <a:buNone/>
                      </a:pPr>
                      <a:r>
                        <a:rPr lang="en-US" sz="1200" u="none" cap="none" strike="noStrike"/>
                        <a:t>Name</a:t>
                      </a:r>
                      <a:endParaRPr/>
                    </a:p>
                  </a:txBody>
                  <a:tcPr marT="45725" marB="45725" marR="45725" marL="45725"/>
                </a:tc>
                <a:tc>
                  <a:txBody>
                    <a:bodyPr/>
                    <a:lstStyle/>
                    <a:p>
                      <a:pPr indent="0" lvl="0" marL="0" marR="0" rtl="0" algn="l">
                        <a:spcBef>
                          <a:spcPts val="0"/>
                        </a:spcBef>
                        <a:spcAft>
                          <a:spcPts val="0"/>
                        </a:spcAft>
                        <a:buNone/>
                      </a:pPr>
                      <a:r>
                        <a:rPr lang="en-US" sz="1200"/>
                        <a:t>Input</a:t>
                      </a:r>
                      <a:endParaRPr/>
                    </a:p>
                  </a:txBody>
                  <a:tcPr marT="45725" marB="45725" marR="45725" marL="45725"/>
                </a:tc>
                <a:tc>
                  <a:txBody>
                    <a:bodyPr/>
                    <a:lstStyle/>
                    <a:p>
                      <a:pPr indent="0" lvl="0" marL="0" marR="0" rtl="0" algn="l">
                        <a:spcBef>
                          <a:spcPts val="0"/>
                        </a:spcBef>
                        <a:spcAft>
                          <a:spcPts val="0"/>
                        </a:spcAft>
                        <a:buNone/>
                      </a:pPr>
                      <a:r>
                        <a:rPr lang="en-US" sz="1200"/>
                        <a:t>Output</a:t>
                      </a:r>
                      <a:endParaRPr/>
                    </a:p>
                  </a:txBody>
                  <a:tcPr marT="45725" marB="45725" marR="45725" marL="45725"/>
                </a:tc>
              </a:tr>
              <a:tr h="152400">
                <a:tc>
                  <a:txBody>
                    <a:bodyPr/>
                    <a:lstStyle/>
                    <a:p>
                      <a:pPr indent="0" lvl="0" marL="0" marR="0" rtl="0" algn="l">
                        <a:spcBef>
                          <a:spcPts val="0"/>
                        </a:spcBef>
                        <a:spcAft>
                          <a:spcPts val="0"/>
                        </a:spcAft>
                        <a:buNone/>
                      </a:pPr>
                      <a:r>
                        <a:rPr lang="en-US" sz="1200"/>
                        <a:t>Valid</a:t>
                      </a:r>
                      <a:endParaRPr/>
                    </a:p>
                  </a:txBody>
                  <a:tcPr marT="45725" marB="45725" marR="45725" marL="45725"/>
                </a:tc>
                <a:tc>
                  <a:txBody>
                    <a:bodyPr/>
                    <a:lstStyle/>
                    <a:p>
                      <a:pPr indent="0" lvl="0" marL="0" marR="0" rtl="0" algn="l">
                        <a:spcBef>
                          <a:spcPts val="0"/>
                        </a:spcBef>
                        <a:spcAft>
                          <a:spcPts val="0"/>
                        </a:spcAft>
                        <a:buNone/>
                      </a:pPr>
                      <a:r>
                        <a:rPr lang="en-US" sz="1200"/>
                        <a:t>1</a:t>
                      </a:r>
                      <a:endParaRPr/>
                    </a:p>
                  </a:txBody>
                  <a:tcPr marT="45725" marB="45725" marR="45725" marL="45725"/>
                </a:tc>
                <a:tc>
                  <a:txBody>
                    <a:bodyPr/>
                    <a:lstStyle/>
                    <a:p>
                      <a:pPr indent="0" lvl="0" marL="0" marR="0" rtl="0" algn="l">
                        <a:spcBef>
                          <a:spcPts val="0"/>
                        </a:spcBef>
                        <a:spcAft>
                          <a:spcPts val="0"/>
                        </a:spcAft>
                        <a:buNone/>
                      </a:pPr>
                      <a:r>
                        <a:rPr lang="en-US" sz="1200"/>
                        <a:t>1.00</a:t>
                      </a:r>
                      <a:endParaRPr/>
                    </a:p>
                  </a:txBody>
                  <a:tcPr marT="45725" marB="45725" marR="45725" marL="45725"/>
                </a:tc>
              </a:tr>
              <a:tr h="152400">
                <a:tc>
                  <a:txBody>
                    <a:bodyPr/>
                    <a:lstStyle/>
                    <a:p>
                      <a:pPr indent="0" lvl="0" marL="0" marR="0" rtl="0" algn="l">
                        <a:spcBef>
                          <a:spcPts val="0"/>
                        </a:spcBef>
                        <a:spcAft>
                          <a:spcPts val="0"/>
                        </a:spcAft>
                        <a:buNone/>
                      </a:pPr>
                      <a:r>
                        <a:rPr lang="en-US" sz="1200"/>
                        <a:t>Negative</a:t>
                      </a:r>
                      <a:endParaRPr/>
                    </a:p>
                  </a:txBody>
                  <a:tcPr marT="45725" marB="45725" marR="45725" marL="45725"/>
                </a:tc>
                <a:tc>
                  <a:txBody>
                    <a:bodyPr/>
                    <a:lstStyle/>
                    <a:p>
                      <a:pPr indent="0" lvl="0" marL="0" marR="0" rtl="0" algn="l">
                        <a:spcBef>
                          <a:spcPts val="0"/>
                        </a:spcBef>
                        <a:spcAft>
                          <a:spcPts val="0"/>
                        </a:spcAft>
                        <a:buNone/>
                      </a:pPr>
                      <a:r>
                        <a:rPr lang="en-US" sz="1200"/>
                        <a:t>-1</a:t>
                      </a:r>
                      <a:endParaRPr/>
                    </a:p>
                  </a:txBody>
                  <a:tcPr marT="45725" marB="45725" marR="45725" marL="45725"/>
                </a:tc>
                <a:tc>
                  <a:txBody>
                    <a:bodyPr/>
                    <a:lstStyle/>
                    <a:p>
                      <a:pPr indent="0" lvl="0" marL="0" marR="0" rtl="0" algn="l">
                        <a:spcBef>
                          <a:spcPts val="0"/>
                        </a:spcBef>
                        <a:spcAft>
                          <a:spcPts val="0"/>
                        </a:spcAft>
                        <a:buNone/>
                      </a:pPr>
                      <a:r>
                        <a:rPr lang="en-US" sz="1200"/>
                        <a:t>re-prompt</a:t>
                      </a:r>
                      <a:endParaRPr/>
                    </a:p>
                  </a:txBody>
                  <a:tcPr marT="45725" marB="45725" marR="45725" marL="45725"/>
                </a:tc>
              </a:tr>
              <a:tr h="152400">
                <a:tc>
                  <a:txBody>
                    <a:bodyPr/>
                    <a:lstStyle/>
                    <a:p>
                      <a:pPr indent="0" lvl="0" marL="0" marR="0" rtl="0" algn="l">
                        <a:spcBef>
                          <a:spcPts val="0"/>
                        </a:spcBef>
                        <a:spcAft>
                          <a:spcPts val="0"/>
                        </a:spcAft>
                        <a:buNone/>
                      </a:pPr>
                      <a:r>
                        <a:rPr lang="en-US" sz="1200"/>
                        <a:t>Zero</a:t>
                      </a:r>
                      <a:endParaRPr/>
                    </a:p>
                  </a:txBody>
                  <a:tcPr marT="45725" marB="45725" marR="45725" marL="45725"/>
                </a:tc>
                <a:tc>
                  <a:txBody>
                    <a:bodyPr/>
                    <a:lstStyle/>
                    <a:p>
                      <a:pPr indent="0" lvl="0" marL="0" marR="0" rtl="0" algn="l">
                        <a:spcBef>
                          <a:spcPts val="0"/>
                        </a:spcBef>
                        <a:spcAft>
                          <a:spcPts val="0"/>
                        </a:spcAft>
                        <a:buNone/>
                      </a:pPr>
                      <a:r>
                        <a:rPr lang="en-US" sz="1200"/>
                        <a:t>0</a:t>
                      </a:r>
                      <a:endParaRPr/>
                    </a:p>
                  </a:txBody>
                  <a:tcPr marT="45725" marB="45725" marR="45725" marL="45725"/>
                </a:tc>
                <a:tc>
                  <a:txBody>
                    <a:bodyPr/>
                    <a:lstStyle/>
                    <a:p>
                      <a:pPr indent="0" lvl="0" marL="0" marR="0" rtl="0" algn="l">
                        <a:spcBef>
                          <a:spcPts val="0"/>
                        </a:spcBef>
                        <a:spcAft>
                          <a:spcPts val="0"/>
                        </a:spcAft>
                        <a:buNone/>
                      </a:pPr>
                      <a:r>
                        <a:rPr lang="en-US" sz="1200"/>
                        <a:t>0.0</a:t>
                      </a:r>
                      <a:endParaRPr/>
                    </a:p>
                  </a:txBody>
                  <a:tcPr marT="45725" marB="45725" marR="45725" marL="45725"/>
                </a:tc>
              </a:tr>
              <a:tr h="152400">
                <a:tc>
                  <a:txBody>
                    <a:bodyPr/>
                    <a:lstStyle/>
                    <a:p>
                      <a:pPr indent="0" lvl="0" marL="0" marR="0" rtl="0" algn="l">
                        <a:spcBef>
                          <a:spcPts val="0"/>
                        </a:spcBef>
                        <a:spcAft>
                          <a:spcPts val="0"/>
                        </a:spcAft>
                        <a:buNone/>
                      </a:pPr>
                      <a:r>
                        <a:rPr lang="en-US" sz="1200"/>
                        <a:t>Round</a:t>
                      </a:r>
                      <a:endParaRPr/>
                    </a:p>
                  </a:txBody>
                  <a:tcPr marT="45725" marB="45725" marR="45725" marL="45725"/>
                </a:tc>
                <a:tc>
                  <a:txBody>
                    <a:bodyPr/>
                    <a:lstStyle/>
                    <a:p>
                      <a:pPr indent="0" lvl="0" marL="0" marR="0" rtl="0" algn="l">
                        <a:spcBef>
                          <a:spcPts val="0"/>
                        </a:spcBef>
                        <a:spcAft>
                          <a:spcPts val="0"/>
                        </a:spcAft>
                        <a:buNone/>
                      </a:pPr>
                      <a:r>
                        <a:rPr lang="en-US" sz="1200"/>
                        <a:t>1.005</a:t>
                      </a:r>
                      <a:endParaRPr/>
                    </a:p>
                  </a:txBody>
                  <a:tcPr marT="45725" marB="45725" marR="45725" marL="45725"/>
                </a:tc>
                <a:tc>
                  <a:txBody>
                    <a:bodyPr/>
                    <a:lstStyle/>
                    <a:p>
                      <a:pPr indent="0" lvl="0" marL="0" marR="0" rtl="0" algn="l">
                        <a:spcBef>
                          <a:spcPts val="0"/>
                        </a:spcBef>
                        <a:spcAft>
                          <a:spcPts val="0"/>
                        </a:spcAft>
                        <a:buNone/>
                      </a:pPr>
                      <a:r>
                        <a:rPr lang="en-US" sz="1200"/>
                        <a:t>1.01</a:t>
                      </a:r>
                      <a:endParaRPr/>
                    </a:p>
                  </a:txBody>
                  <a:tcPr marT="45725" marB="45725" marR="45725" marL="45725"/>
                </a:tc>
              </a:tr>
            </a:tbl>
          </a:graphicData>
        </a:graphic>
      </p:graphicFrame>
      <p:sp>
        <p:nvSpPr>
          <p:cNvPr id="515" name="Google Shape;515;p37">
            <a:hlinkClick action="ppaction://hlinksldjump" r:id="rId3"/>
          </p:cNvPr>
          <p:cNvSpPr/>
          <p:nvPr/>
        </p:nvSpPr>
        <p:spPr>
          <a:xfrm>
            <a:off x="8001000" y="990600"/>
            <a:ext cx="1066800" cy="614065"/>
          </a:xfrm>
          <a:prstGeom prst="roundRect">
            <a:avLst>
              <a:gd fmla="val 16667" name="adj"/>
            </a:avLst>
          </a:prstGeom>
          <a:gradFill>
            <a:gsLst>
              <a:gs pos="0">
                <a:srgbClr val="3D72AF"/>
              </a:gs>
              <a:gs pos="60000">
                <a:srgbClr val="59A2F3"/>
              </a:gs>
              <a:gs pos="100000">
                <a:srgbClr val="52AFFF"/>
              </a:gs>
            </a:gsLst>
            <a:lin ang="16200000" scaled="0"/>
          </a:gradFill>
          <a:ln>
            <a:noFill/>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Round 1</a:t>
            </a:r>
            <a:endParaRPr/>
          </a:p>
        </p:txBody>
      </p:sp>
      <p:sp>
        <p:nvSpPr>
          <p:cNvPr id="516" name="Google Shape;516;p37">
            <a:hlinkClick action="ppaction://hlinksldjump" r:id="rId4"/>
          </p:cNvPr>
          <p:cNvSpPr/>
          <p:nvPr/>
        </p:nvSpPr>
        <p:spPr>
          <a:xfrm>
            <a:off x="8001000" y="174354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2</a:t>
            </a:r>
            <a:endParaRPr/>
          </a:p>
        </p:txBody>
      </p:sp>
      <p:sp>
        <p:nvSpPr>
          <p:cNvPr id="517" name="Google Shape;517;p37">
            <a:hlinkClick action="ppaction://hlinksldjump" r:id="rId5"/>
          </p:cNvPr>
          <p:cNvSpPr/>
          <p:nvPr/>
        </p:nvSpPr>
        <p:spPr>
          <a:xfrm>
            <a:off x="8001000" y="2496493"/>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3</a:t>
            </a:r>
            <a:endParaRPr/>
          </a:p>
        </p:txBody>
      </p:sp>
      <p:sp>
        <p:nvSpPr>
          <p:cNvPr id="518" name="Google Shape;518;p37">
            <a:hlinkClick action="ppaction://hlinksldjump" r:id="rId6"/>
          </p:cNvPr>
          <p:cNvSpPr/>
          <p:nvPr/>
        </p:nvSpPr>
        <p:spPr>
          <a:xfrm>
            <a:off x="8001000" y="324944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4</a:t>
            </a:r>
            <a:endParaRPr/>
          </a:p>
        </p:txBody>
      </p:sp>
      <p:sp>
        <p:nvSpPr>
          <p:cNvPr id="519" name="Google Shape;519;p37">
            <a:hlinkClick action="ppaction://hlinksldjump" r:id="rId7"/>
          </p:cNvPr>
          <p:cNvSpPr/>
          <p:nvPr/>
        </p:nvSpPr>
        <p:spPr>
          <a:xfrm>
            <a:off x="8001000" y="400238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Finish</a:t>
            </a:r>
            <a:endParaRPr/>
          </a:p>
        </p:txBody>
      </p:sp>
      <p:pic>
        <p:nvPicPr>
          <p:cNvPr id="520" name="Google Shape;520;p37"/>
          <p:cNvPicPr preferRelativeResize="0"/>
          <p:nvPr/>
        </p:nvPicPr>
        <p:blipFill rotWithShape="1">
          <a:blip r:embed="rId8">
            <a:alphaModFix/>
          </a:blip>
          <a:srcRect b="11772" l="0" r="0" t="11334"/>
          <a:stretch/>
        </p:blipFill>
        <p:spPr>
          <a:xfrm>
            <a:off x="1044738" y="1752600"/>
            <a:ext cx="5951525" cy="2889801"/>
          </a:xfrm>
          <a:prstGeom prst="rect">
            <a:avLst/>
          </a:prstGeom>
          <a:noFill/>
          <a:ln>
            <a:noFill/>
          </a:ln>
        </p:spPr>
      </p:pic>
      <p:pic>
        <p:nvPicPr>
          <p:cNvPr id="521" name="Google Shape;521;p37"/>
          <p:cNvPicPr preferRelativeResize="0"/>
          <p:nvPr/>
        </p:nvPicPr>
        <p:blipFill>
          <a:blip r:embed="rId9">
            <a:alphaModFix/>
          </a:blip>
          <a:stretch>
            <a:fillRect/>
          </a:stretch>
        </p:blipFill>
        <p:spPr>
          <a:xfrm>
            <a:off x="1044742" y="2900188"/>
            <a:ext cx="5654683" cy="159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nvSpPr>
        <p:spPr>
          <a:xfrm>
            <a:off x="304800" y="17526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4:	Review the Design: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There is no pseudocode or flowchart because this function is trivial</a:t>
            </a:r>
            <a:endParaRPr/>
          </a:p>
        </p:txBody>
      </p:sp>
      <p:sp>
        <p:nvSpPr>
          <p:cNvPr id="527" name="Google Shape;527;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28" name="Google Shape;528;p38"/>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Round 2 </a:t>
            </a:r>
            <a:endParaRPr/>
          </a:p>
        </p:txBody>
      </p:sp>
      <p:sp>
        <p:nvSpPr>
          <p:cNvPr id="529" name="Google Shape;529;p38"/>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30" name="Google Shape;530;p38"/>
          <p:cNvSpPr txBox="1"/>
          <p:nvPr/>
        </p:nvSpPr>
        <p:spPr>
          <a:xfrm>
            <a:off x="304800" y="10668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chemeClr val="dk1"/>
                </a:solidFill>
                <a:latin typeface="Calibri"/>
                <a:ea typeface="Calibri"/>
                <a:cs typeface="Calibri"/>
                <a:sym typeface="Calibri"/>
              </a:rPr>
              <a:t>Step 3:	Select a Function: </a:t>
            </a:r>
            <a:endParaRPr/>
          </a:p>
          <a:p>
            <a:pPr indent="0" lvl="0" marL="0" marR="0" rtl="0" algn="l">
              <a:spcBef>
                <a:spcPts val="0"/>
              </a:spcBef>
              <a:spcAft>
                <a:spcPts val="0"/>
              </a:spcAft>
              <a:buClr>
                <a:schemeClr val="accent1"/>
              </a:buClr>
              <a:buSzPts val="2400"/>
              <a:buFont typeface="Arial"/>
              <a:buNone/>
            </a:pPr>
            <a:r>
              <a:rPr lang="en-US" sz="24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computeTax() will is easy to test and is eligible </a:t>
            </a:r>
            <a:endParaRPr/>
          </a:p>
        </p:txBody>
      </p:sp>
      <p:sp>
        <p:nvSpPr>
          <p:cNvPr id="531" name="Google Shape;531;p38"/>
          <p:cNvSpPr txBox="1"/>
          <p:nvPr/>
        </p:nvSpPr>
        <p:spPr>
          <a:xfrm>
            <a:off x="286693" y="2438400"/>
            <a:ext cx="7467600" cy="432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5:	Implement the Function: </a:t>
            </a:r>
            <a:endParaRPr/>
          </a:p>
        </p:txBody>
      </p:sp>
      <p:sp>
        <p:nvSpPr>
          <p:cNvPr id="532" name="Google Shape;532;p38"/>
          <p:cNvSpPr txBox="1"/>
          <p:nvPr/>
        </p:nvSpPr>
        <p:spPr>
          <a:xfrm>
            <a:off x="286693" y="41910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6:	Test the function: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We will create an ad-hoc commandeer driver to test this:</a:t>
            </a:r>
            <a:endParaRPr/>
          </a:p>
        </p:txBody>
      </p:sp>
      <p:sp>
        <p:nvSpPr>
          <p:cNvPr id="533" name="Google Shape;533;p38">
            <a:hlinkClick action="ppaction://hlinksldjump" r:id="rId3"/>
          </p:cNvPr>
          <p:cNvSpPr/>
          <p:nvPr/>
        </p:nvSpPr>
        <p:spPr>
          <a:xfrm>
            <a:off x="8001000" y="99060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1</a:t>
            </a:r>
            <a:endParaRPr/>
          </a:p>
        </p:txBody>
      </p:sp>
      <p:sp>
        <p:nvSpPr>
          <p:cNvPr id="534" name="Google Shape;534;p38">
            <a:hlinkClick action="ppaction://hlinksldjump" r:id="rId4"/>
          </p:cNvPr>
          <p:cNvSpPr/>
          <p:nvPr/>
        </p:nvSpPr>
        <p:spPr>
          <a:xfrm>
            <a:off x="8001000" y="1743546"/>
            <a:ext cx="1066800" cy="614065"/>
          </a:xfrm>
          <a:prstGeom prst="roundRect">
            <a:avLst>
              <a:gd fmla="val 16667" name="adj"/>
            </a:avLst>
          </a:prstGeom>
          <a:gradFill>
            <a:gsLst>
              <a:gs pos="0">
                <a:srgbClr val="3D72AF"/>
              </a:gs>
              <a:gs pos="60000">
                <a:srgbClr val="59A2F3"/>
              </a:gs>
              <a:gs pos="100000">
                <a:srgbClr val="52AFFF"/>
              </a:gs>
            </a:gsLst>
            <a:lin ang="16200000" scaled="0"/>
          </a:gradFill>
          <a:ln>
            <a:noFill/>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Round 2</a:t>
            </a:r>
            <a:endParaRPr/>
          </a:p>
        </p:txBody>
      </p:sp>
      <p:sp>
        <p:nvSpPr>
          <p:cNvPr id="535" name="Google Shape;535;p38">
            <a:hlinkClick action="ppaction://hlinksldjump" r:id="rId5"/>
          </p:cNvPr>
          <p:cNvSpPr/>
          <p:nvPr/>
        </p:nvSpPr>
        <p:spPr>
          <a:xfrm>
            <a:off x="8001000" y="2496493"/>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3</a:t>
            </a:r>
            <a:endParaRPr/>
          </a:p>
        </p:txBody>
      </p:sp>
      <p:sp>
        <p:nvSpPr>
          <p:cNvPr id="536" name="Google Shape;536;p38">
            <a:hlinkClick action="ppaction://hlinksldjump" r:id="rId6"/>
          </p:cNvPr>
          <p:cNvSpPr/>
          <p:nvPr/>
        </p:nvSpPr>
        <p:spPr>
          <a:xfrm>
            <a:off x="8001000" y="324944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4</a:t>
            </a:r>
            <a:endParaRPr/>
          </a:p>
        </p:txBody>
      </p:sp>
      <p:sp>
        <p:nvSpPr>
          <p:cNvPr id="537" name="Google Shape;537;p38">
            <a:hlinkClick action="ppaction://hlinksldjump" r:id="rId7"/>
          </p:cNvPr>
          <p:cNvSpPr/>
          <p:nvPr/>
        </p:nvSpPr>
        <p:spPr>
          <a:xfrm>
            <a:off x="8001000" y="400238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Finish</a:t>
            </a:r>
            <a:endParaRPr/>
          </a:p>
        </p:txBody>
      </p:sp>
      <p:pic>
        <p:nvPicPr>
          <p:cNvPr id="538" name="Google Shape;538;p38"/>
          <p:cNvPicPr preferRelativeResize="0"/>
          <p:nvPr/>
        </p:nvPicPr>
        <p:blipFill>
          <a:blip r:embed="rId8">
            <a:alphaModFix/>
          </a:blip>
          <a:stretch>
            <a:fillRect/>
          </a:stretch>
        </p:blipFill>
        <p:spPr>
          <a:xfrm>
            <a:off x="1023950" y="5001950"/>
            <a:ext cx="5656200" cy="913425"/>
          </a:xfrm>
          <a:prstGeom prst="rect">
            <a:avLst/>
          </a:prstGeom>
          <a:noFill/>
          <a:ln>
            <a:noFill/>
          </a:ln>
        </p:spPr>
      </p:pic>
      <p:pic>
        <p:nvPicPr>
          <p:cNvPr id="539" name="Google Shape;539;p38"/>
          <p:cNvPicPr preferRelativeResize="0"/>
          <p:nvPr/>
        </p:nvPicPr>
        <p:blipFill>
          <a:blip r:embed="rId9">
            <a:alphaModFix/>
          </a:blip>
          <a:stretch>
            <a:fillRect/>
          </a:stretch>
        </p:blipFill>
        <p:spPr>
          <a:xfrm>
            <a:off x="1130400" y="1882400"/>
            <a:ext cx="6342260" cy="2937950"/>
          </a:xfrm>
          <a:prstGeom prst="rect">
            <a:avLst/>
          </a:prstGeom>
          <a:noFill/>
          <a:ln>
            <a:noFill/>
          </a:ln>
        </p:spPr>
      </p:pic>
      <p:pic>
        <p:nvPicPr>
          <p:cNvPr id="540" name="Google Shape;540;p38"/>
          <p:cNvPicPr preferRelativeResize="0"/>
          <p:nvPr/>
        </p:nvPicPr>
        <p:blipFill>
          <a:blip r:embed="rId10">
            <a:alphaModFix/>
          </a:blip>
          <a:stretch>
            <a:fillRect/>
          </a:stretch>
        </p:blipFill>
        <p:spPr>
          <a:xfrm>
            <a:off x="1550915" y="2861262"/>
            <a:ext cx="5003410" cy="131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6" name="Google Shape;546;p39"/>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Round 3 </a:t>
            </a:r>
            <a:endParaRPr/>
          </a:p>
        </p:txBody>
      </p:sp>
      <p:sp>
        <p:nvSpPr>
          <p:cNvPr id="547" name="Google Shape;547;p3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48" name="Google Shape;548;p39"/>
          <p:cNvSpPr txBox="1"/>
          <p:nvPr/>
        </p:nvSpPr>
        <p:spPr>
          <a:xfrm>
            <a:off x="304800" y="17526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4:	Review the Design: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This function is not trivial so we will need to flush out the design a little:</a:t>
            </a:r>
            <a:endParaRPr/>
          </a:p>
        </p:txBody>
      </p:sp>
      <p:sp>
        <p:nvSpPr>
          <p:cNvPr id="549" name="Google Shape;549;p39"/>
          <p:cNvSpPr txBox="1"/>
          <p:nvPr/>
        </p:nvSpPr>
        <p:spPr>
          <a:xfrm>
            <a:off x="304800" y="10668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chemeClr val="dk1"/>
                </a:solidFill>
                <a:latin typeface="Calibri"/>
                <a:ea typeface="Calibri"/>
                <a:cs typeface="Calibri"/>
                <a:sym typeface="Calibri"/>
              </a:rPr>
              <a:t>Step 3:	Select a Function: </a:t>
            </a:r>
            <a:endParaRPr/>
          </a:p>
          <a:p>
            <a:pPr indent="0" lvl="0" marL="0" marR="0" rtl="0" algn="l">
              <a:spcBef>
                <a:spcPts val="0"/>
              </a:spcBef>
              <a:spcAft>
                <a:spcPts val="0"/>
              </a:spcAft>
              <a:buClr>
                <a:schemeClr val="accent1"/>
              </a:buClr>
              <a:buSzPts val="2400"/>
              <a:buFont typeface="Arial"/>
              <a:buNone/>
            </a:pPr>
            <a:r>
              <a:rPr lang="en-US" sz="24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getTipRate() will is easy to test and is eligible </a:t>
            </a:r>
            <a:endParaRPr/>
          </a:p>
        </p:txBody>
      </p:sp>
      <p:sp>
        <p:nvSpPr>
          <p:cNvPr id="550" name="Google Shape;550;p39"/>
          <p:cNvSpPr txBox="1"/>
          <p:nvPr/>
        </p:nvSpPr>
        <p:spPr>
          <a:xfrm>
            <a:off x="286693" y="4901697"/>
            <a:ext cx="7467600" cy="432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5:	Implement the Function: </a:t>
            </a:r>
            <a:endParaRPr/>
          </a:p>
        </p:txBody>
      </p:sp>
      <p:sp>
        <p:nvSpPr>
          <p:cNvPr id="551" name="Google Shape;551;p39"/>
          <p:cNvSpPr txBox="1"/>
          <p:nvPr/>
        </p:nvSpPr>
        <p:spPr>
          <a:xfrm>
            <a:off x="286693" y="5334000"/>
            <a:ext cx="7467600" cy="9832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6:	Test the function: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We will create an ad-hoc commandeer driver to test this…</a:t>
            </a:r>
            <a:endParaRPr/>
          </a:p>
          <a:p>
            <a:pPr indent="0" lvl="0" marL="0" marR="0" rtl="0" algn="l">
              <a:spcBef>
                <a:spcPts val="0"/>
              </a:spcBef>
              <a:spcAft>
                <a:spcPts val="0"/>
              </a:spcAft>
              <a:buClr>
                <a:schemeClr val="accent1"/>
              </a:buClr>
              <a:buSzPts val="1600"/>
              <a:buFont typeface="Arial"/>
              <a:buNone/>
            </a:pPr>
            <a:r>
              <a:rPr lang="en-US" sz="1600">
                <a:solidFill>
                  <a:srgbClr val="1D2D46"/>
                </a:solidFill>
                <a:latin typeface="Calibri"/>
                <a:ea typeface="Calibri"/>
                <a:cs typeface="Calibri"/>
                <a:sym typeface="Calibri"/>
              </a:rPr>
              <a:t>	Note that there is a bug when a non-number is selected. This is fixed…</a:t>
            </a:r>
            <a:endParaRPr/>
          </a:p>
        </p:txBody>
      </p:sp>
      <p:sp>
        <p:nvSpPr>
          <p:cNvPr id="552" name="Google Shape;552;p39"/>
          <p:cNvSpPr txBox="1"/>
          <p:nvPr/>
        </p:nvSpPr>
        <p:spPr>
          <a:xfrm>
            <a:off x="304800" y="2358958"/>
            <a:ext cx="7467600" cy="432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5:	Implement the Function: </a:t>
            </a:r>
            <a:endParaRPr/>
          </a:p>
        </p:txBody>
      </p:sp>
      <p:sp>
        <p:nvSpPr>
          <p:cNvPr id="553" name="Google Shape;553;p39">
            <a:hlinkClick action="ppaction://hlinksldjump" r:id="rId3"/>
          </p:cNvPr>
          <p:cNvSpPr/>
          <p:nvPr/>
        </p:nvSpPr>
        <p:spPr>
          <a:xfrm>
            <a:off x="8001000" y="99060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1</a:t>
            </a:r>
            <a:endParaRPr/>
          </a:p>
        </p:txBody>
      </p:sp>
      <p:sp>
        <p:nvSpPr>
          <p:cNvPr id="554" name="Google Shape;554;p39">
            <a:hlinkClick action="ppaction://hlinksldjump" r:id="rId4"/>
          </p:cNvPr>
          <p:cNvSpPr/>
          <p:nvPr/>
        </p:nvSpPr>
        <p:spPr>
          <a:xfrm>
            <a:off x="8001000" y="174354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2</a:t>
            </a:r>
            <a:endParaRPr/>
          </a:p>
        </p:txBody>
      </p:sp>
      <p:sp>
        <p:nvSpPr>
          <p:cNvPr id="555" name="Google Shape;555;p39">
            <a:hlinkClick action="ppaction://hlinksldjump" r:id="rId5"/>
          </p:cNvPr>
          <p:cNvSpPr/>
          <p:nvPr/>
        </p:nvSpPr>
        <p:spPr>
          <a:xfrm>
            <a:off x="8001000" y="2496493"/>
            <a:ext cx="1066800" cy="614065"/>
          </a:xfrm>
          <a:prstGeom prst="roundRect">
            <a:avLst>
              <a:gd fmla="val 16667" name="adj"/>
            </a:avLst>
          </a:prstGeom>
          <a:gradFill>
            <a:gsLst>
              <a:gs pos="0">
                <a:srgbClr val="3D72AF"/>
              </a:gs>
              <a:gs pos="60000">
                <a:srgbClr val="59A2F3"/>
              </a:gs>
              <a:gs pos="100000">
                <a:srgbClr val="52AFFF"/>
              </a:gs>
            </a:gsLst>
            <a:lin ang="16200000" scaled="0"/>
          </a:gradFill>
          <a:ln>
            <a:noFill/>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Round 3</a:t>
            </a:r>
            <a:endParaRPr/>
          </a:p>
        </p:txBody>
      </p:sp>
      <p:sp>
        <p:nvSpPr>
          <p:cNvPr id="556" name="Google Shape;556;p39">
            <a:hlinkClick action="ppaction://hlinksldjump" r:id="rId6"/>
          </p:cNvPr>
          <p:cNvSpPr/>
          <p:nvPr/>
        </p:nvSpPr>
        <p:spPr>
          <a:xfrm>
            <a:off x="8001000" y="324944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4</a:t>
            </a:r>
            <a:endParaRPr/>
          </a:p>
        </p:txBody>
      </p:sp>
      <p:sp>
        <p:nvSpPr>
          <p:cNvPr id="557" name="Google Shape;557;p39">
            <a:hlinkClick action="ppaction://hlinksldjump" r:id="rId7"/>
          </p:cNvPr>
          <p:cNvSpPr/>
          <p:nvPr/>
        </p:nvSpPr>
        <p:spPr>
          <a:xfrm>
            <a:off x="8001000" y="400238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Finish</a:t>
            </a:r>
            <a:endParaRPr/>
          </a:p>
        </p:txBody>
      </p:sp>
      <p:pic>
        <p:nvPicPr>
          <p:cNvPr id="558" name="Google Shape;558;p39"/>
          <p:cNvPicPr preferRelativeResize="0"/>
          <p:nvPr/>
        </p:nvPicPr>
        <p:blipFill>
          <a:blip r:embed="rId8">
            <a:alphaModFix/>
          </a:blip>
          <a:stretch>
            <a:fillRect/>
          </a:stretch>
        </p:blipFill>
        <p:spPr>
          <a:xfrm>
            <a:off x="1340600" y="1825250"/>
            <a:ext cx="5396011" cy="2502700"/>
          </a:xfrm>
          <a:prstGeom prst="rect">
            <a:avLst/>
          </a:prstGeom>
          <a:noFill/>
          <a:ln>
            <a:noFill/>
          </a:ln>
        </p:spPr>
      </p:pic>
      <p:pic>
        <p:nvPicPr>
          <p:cNvPr id="559" name="Google Shape;559;p39"/>
          <p:cNvPicPr preferRelativeResize="0"/>
          <p:nvPr/>
        </p:nvPicPr>
        <p:blipFill>
          <a:blip r:embed="rId9">
            <a:alphaModFix/>
          </a:blip>
          <a:stretch>
            <a:fillRect/>
          </a:stretch>
        </p:blipFill>
        <p:spPr>
          <a:xfrm>
            <a:off x="423650" y="2518262"/>
            <a:ext cx="5766373" cy="2735875"/>
          </a:xfrm>
          <a:prstGeom prst="rect">
            <a:avLst/>
          </a:prstGeom>
          <a:noFill/>
          <a:ln>
            <a:noFill/>
          </a:ln>
        </p:spPr>
      </p:pic>
      <p:pic>
        <p:nvPicPr>
          <p:cNvPr id="560" name="Google Shape;560;p39"/>
          <p:cNvPicPr preferRelativeResize="0"/>
          <p:nvPr/>
        </p:nvPicPr>
        <p:blipFill>
          <a:blip r:embed="rId10">
            <a:alphaModFix/>
          </a:blip>
          <a:stretch>
            <a:fillRect/>
          </a:stretch>
        </p:blipFill>
        <p:spPr>
          <a:xfrm>
            <a:off x="1987761" y="2811275"/>
            <a:ext cx="5168480" cy="250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50">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idx="1" type="body"/>
          </p:nvPr>
        </p:nvSpPr>
        <p:spPr>
          <a:xfrm>
            <a:off x="304800" y="1066800"/>
            <a:ext cx="7467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Step 3:	Select a Function: </a:t>
            </a:r>
            <a:endParaRPr/>
          </a:p>
          <a:p>
            <a:pPr indent="0" lvl="0" marL="0" rtl="0" algn="l">
              <a:spcBef>
                <a:spcPts val="0"/>
              </a:spcBef>
              <a:spcAft>
                <a:spcPts val="0"/>
              </a:spcAft>
              <a:buSzPts val="2000"/>
              <a:buNone/>
            </a:pPr>
            <a:r>
              <a:rPr lang="en-US"/>
              <a:t>	</a:t>
            </a:r>
            <a:r>
              <a:rPr lang="en-US" sz="1600">
                <a:latin typeface="Consolas"/>
                <a:ea typeface="Consolas"/>
                <a:cs typeface="Consolas"/>
                <a:sym typeface="Consolas"/>
              </a:rPr>
              <a:t>computeCost()</a:t>
            </a:r>
            <a:r>
              <a:rPr lang="en-US" sz="1600"/>
              <a:t> will facilitate easy testing </a:t>
            </a:r>
            <a:endParaRPr/>
          </a:p>
        </p:txBody>
      </p:sp>
      <p:sp>
        <p:nvSpPr>
          <p:cNvPr id="566" name="Google Shape;566;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67" name="Google Shape;567;p40"/>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Round 4</a:t>
            </a:r>
            <a:endParaRPr/>
          </a:p>
        </p:txBody>
      </p:sp>
      <p:sp>
        <p:nvSpPr>
          <p:cNvPr id="568" name="Google Shape;568;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69" name="Google Shape;569;p40"/>
          <p:cNvSpPr txBox="1"/>
          <p:nvPr/>
        </p:nvSpPr>
        <p:spPr>
          <a:xfrm>
            <a:off x="304800" y="17526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4:	Review the Design: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There is no pseudocode or flowchart because this function is trivial</a:t>
            </a:r>
            <a:endParaRPr/>
          </a:p>
        </p:txBody>
      </p:sp>
      <p:sp>
        <p:nvSpPr>
          <p:cNvPr id="570" name="Google Shape;570;p40"/>
          <p:cNvSpPr txBox="1"/>
          <p:nvPr/>
        </p:nvSpPr>
        <p:spPr>
          <a:xfrm>
            <a:off x="286693" y="2438400"/>
            <a:ext cx="7467600" cy="432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5:	Implement the Function: </a:t>
            </a:r>
            <a:endParaRPr/>
          </a:p>
        </p:txBody>
      </p:sp>
      <p:sp>
        <p:nvSpPr>
          <p:cNvPr id="571" name="Google Shape;571;p40"/>
          <p:cNvSpPr txBox="1"/>
          <p:nvPr/>
        </p:nvSpPr>
        <p:spPr>
          <a:xfrm>
            <a:off x="286693" y="4419600"/>
            <a:ext cx="74676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Step 6:	Test the function: </a:t>
            </a:r>
            <a:endParaRPr/>
          </a:p>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	</a:t>
            </a:r>
            <a:r>
              <a:rPr lang="en-US" sz="1600">
                <a:solidFill>
                  <a:srgbClr val="1D2D46"/>
                </a:solidFill>
                <a:latin typeface="Calibri"/>
                <a:ea typeface="Calibri"/>
                <a:cs typeface="Calibri"/>
                <a:sym typeface="Calibri"/>
              </a:rPr>
              <a:t>A simple manual driver will be created to test this function</a:t>
            </a:r>
            <a:endParaRPr/>
          </a:p>
        </p:txBody>
      </p:sp>
      <p:sp>
        <p:nvSpPr>
          <p:cNvPr id="572" name="Google Shape;572;p40">
            <a:hlinkClick action="ppaction://hlinksldjump" r:id="rId3"/>
          </p:cNvPr>
          <p:cNvSpPr/>
          <p:nvPr/>
        </p:nvSpPr>
        <p:spPr>
          <a:xfrm>
            <a:off x="8001000" y="99060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1</a:t>
            </a:r>
            <a:endParaRPr/>
          </a:p>
        </p:txBody>
      </p:sp>
      <p:sp>
        <p:nvSpPr>
          <p:cNvPr id="573" name="Google Shape;573;p40">
            <a:hlinkClick action="ppaction://hlinksldjump" r:id="rId4"/>
          </p:cNvPr>
          <p:cNvSpPr/>
          <p:nvPr/>
        </p:nvSpPr>
        <p:spPr>
          <a:xfrm>
            <a:off x="8001000" y="174354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2</a:t>
            </a:r>
            <a:endParaRPr/>
          </a:p>
        </p:txBody>
      </p:sp>
      <p:sp>
        <p:nvSpPr>
          <p:cNvPr id="574" name="Google Shape;574;p40">
            <a:hlinkClick action="ppaction://hlinksldjump" r:id="rId5"/>
          </p:cNvPr>
          <p:cNvSpPr/>
          <p:nvPr/>
        </p:nvSpPr>
        <p:spPr>
          <a:xfrm>
            <a:off x="8001000" y="2496493"/>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3</a:t>
            </a:r>
            <a:endParaRPr/>
          </a:p>
        </p:txBody>
      </p:sp>
      <p:sp>
        <p:nvSpPr>
          <p:cNvPr id="575" name="Google Shape;575;p40">
            <a:hlinkClick action="ppaction://hlinksldjump" r:id="rId6"/>
          </p:cNvPr>
          <p:cNvSpPr/>
          <p:nvPr/>
        </p:nvSpPr>
        <p:spPr>
          <a:xfrm>
            <a:off x="8001000" y="3249440"/>
            <a:ext cx="1066800" cy="614065"/>
          </a:xfrm>
          <a:prstGeom prst="roundRect">
            <a:avLst>
              <a:gd fmla="val 16667" name="adj"/>
            </a:avLst>
          </a:prstGeom>
          <a:gradFill>
            <a:gsLst>
              <a:gs pos="0">
                <a:srgbClr val="3D72AF"/>
              </a:gs>
              <a:gs pos="60000">
                <a:srgbClr val="59A2F3"/>
              </a:gs>
              <a:gs pos="100000">
                <a:srgbClr val="52AFFF"/>
              </a:gs>
            </a:gsLst>
            <a:lin ang="16200000" scaled="0"/>
          </a:gradFill>
          <a:ln>
            <a:noFill/>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Round 4</a:t>
            </a:r>
            <a:endParaRPr/>
          </a:p>
        </p:txBody>
      </p:sp>
      <p:sp>
        <p:nvSpPr>
          <p:cNvPr id="576" name="Google Shape;576;p40">
            <a:hlinkClick action="ppaction://hlinksldjump" r:id="rId7"/>
          </p:cNvPr>
          <p:cNvSpPr/>
          <p:nvPr/>
        </p:nvSpPr>
        <p:spPr>
          <a:xfrm>
            <a:off x="8001000" y="400238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Finish</a:t>
            </a:r>
            <a:endParaRPr/>
          </a:p>
        </p:txBody>
      </p:sp>
      <p:pic>
        <p:nvPicPr>
          <p:cNvPr id="577" name="Google Shape;577;p40"/>
          <p:cNvPicPr preferRelativeResize="0"/>
          <p:nvPr/>
        </p:nvPicPr>
        <p:blipFill>
          <a:blip r:embed="rId8">
            <a:alphaModFix/>
          </a:blip>
          <a:stretch>
            <a:fillRect/>
          </a:stretch>
        </p:blipFill>
        <p:spPr>
          <a:xfrm>
            <a:off x="698825" y="1508550"/>
            <a:ext cx="6643350" cy="3107900"/>
          </a:xfrm>
          <a:prstGeom prst="rect">
            <a:avLst/>
          </a:prstGeom>
          <a:noFill/>
          <a:ln>
            <a:noFill/>
          </a:ln>
        </p:spPr>
      </p:pic>
      <p:pic>
        <p:nvPicPr>
          <p:cNvPr id="578" name="Google Shape;578;p40"/>
          <p:cNvPicPr preferRelativeResize="0"/>
          <p:nvPr/>
        </p:nvPicPr>
        <p:blipFill>
          <a:blip r:embed="rId9">
            <a:alphaModFix/>
          </a:blip>
          <a:stretch>
            <a:fillRect/>
          </a:stretch>
        </p:blipFill>
        <p:spPr>
          <a:xfrm>
            <a:off x="1547250" y="2902200"/>
            <a:ext cx="4610100" cy="1485900"/>
          </a:xfrm>
          <a:prstGeom prst="rect">
            <a:avLst/>
          </a:prstGeom>
          <a:noFill/>
          <a:ln>
            <a:noFill/>
          </a:ln>
        </p:spPr>
      </p:pic>
      <p:pic>
        <p:nvPicPr>
          <p:cNvPr id="579" name="Google Shape;579;p40"/>
          <p:cNvPicPr preferRelativeResize="0"/>
          <p:nvPr/>
        </p:nvPicPr>
        <p:blipFill>
          <a:blip r:embed="rId10">
            <a:alphaModFix/>
          </a:blip>
          <a:stretch>
            <a:fillRect/>
          </a:stretch>
        </p:blipFill>
        <p:spPr>
          <a:xfrm>
            <a:off x="1547250" y="5136900"/>
            <a:ext cx="4610100" cy="102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1"/>
          <p:cNvSpPr txBox="1"/>
          <p:nvPr>
            <p:ph idx="1" type="body"/>
          </p:nvPr>
        </p:nvSpPr>
        <p:spPr>
          <a:xfrm>
            <a:off x="304800" y="1143000"/>
            <a:ext cx="74676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Complete this process three more rounds until this code is finished. Which will be the next function?</a:t>
            </a:r>
            <a:endParaRPr/>
          </a:p>
        </p:txBody>
      </p:sp>
      <p:sp>
        <p:nvSpPr>
          <p:cNvPr id="585" name="Google Shape;585;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86" name="Google Shape;586;p41"/>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18.1: Additional Rounds</a:t>
            </a:r>
            <a:endParaRPr/>
          </a:p>
        </p:txBody>
      </p:sp>
      <p:sp>
        <p:nvSpPr>
          <p:cNvPr id="587" name="Google Shape;587;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588" name="Google Shape;588;p41">
            <a:hlinkClick action="ppaction://hlinksldjump" r:id="rId3"/>
          </p:cNvPr>
          <p:cNvSpPr/>
          <p:nvPr/>
        </p:nvSpPr>
        <p:spPr>
          <a:xfrm>
            <a:off x="8001000" y="99060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1</a:t>
            </a:r>
            <a:endParaRPr/>
          </a:p>
        </p:txBody>
      </p:sp>
      <p:sp>
        <p:nvSpPr>
          <p:cNvPr id="589" name="Google Shape;589;p41">
            <a:hlinkClick action="ppaction://hlinksldjump" r:id="rId4"/>
          </p:cNvPr>
          <p:cNvSpPr/>
          <p:nvPr/>
        </p:nvSpPr>
        <p:spPr>
          <a:xfrm>
            <a:off x="8001000" y="1743546"/>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2</a:t>
            </a:r>
            <a:endParaRPr/>
          </a:p>
        </p:txBody>
      </p:sp>
      <p:sp>
        <p:nvSpPr>
          <p:cNvPr id="590" name="Google Shape;590;p41">
            <a:hlinkClick action="ppaction://hlinksldjump" r:id="rId5"/>
          </p:cNvPr>
          <p:cNvSpPr/>
          <p:nvPr/>
        </p:nvSpPr>
        <p:spPr>
          <a:xfrm>
            <a:off x="8001000" y="2496493"/>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3</a:t>
            </a:r>
            <a:endParaRPr/>
          </a:p>
        </p:txBody>
      </p:sp>
      <p:sp>
        <p:nvSpPr>
          <p:cNvPr id="591" name="Google Shape;591;p41">
            <a:hlinkClick action="ppaction://hlinksldjump" r:id="rId6"/>
          </p:cNvPr>
          <p:cNvSpPr/>
          <p:nvPr/>
        </p:nvSpPr>
        <p:spPr>
          <a:xfrm>
            <a:off x="8001000" y="3249440"/>
            <a:ext cx="1066800" cy="614065"/>
          </a:xfrm>
          <a:prstGeom prst="roundRect">
            <a:avLst>
              <a:gd fmla="val 16667" name="adj"/>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Round 4</a:t>
            </a:r>
            <a:endParaRPr/>
          </a:p>
        </p:txBody>
      </p:sp>
      <p:sp>
        <p:nvSpPr>
          <p:cNvPr id="592" name="Google Shape;592;p41">
            <a:hlinkClick action="ppaction://hlinksldjump" r:id="rId7"/>
          </p:cNvPr>
          <p:cNvSpPr/>
          <p:nvPr/>
        </p:nvSpPr>
        <p:spPr>
          <a:xfrm>
            <a:off x="8001000" y="4002386"/>
            <a:ext cx="1066800" cy="614065"/>
          </a:xfrm>
          <a:prstGeom prst="roundRect">
            <a:avLst>
              <a:gd fmla="val 16667" name="adj"/>
            </a:avLst>
          </a:prstGeom>
          <a:gradFill>
            <a:gsLst>
              <a:gs pos="0">
                <a:srgbClr val="3D72AF"/>
              </a:gs>
              <a:gs pos="60000">
                <a:srgbClr val="59A2F3"/>
              </a:gs>
              <a:gs pos="100000">
                <a:srgbClr val="52AFFF"/>
              </a:gs>
            </a:gsLst>
            <a:lin ang="16200000" scaled="0"/>
          </a:gradFill>
          <a:ln>
            <a:noFill/>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Finish</a:t>
            </a:r>
            <a:endParaRPr/>
          </a:p>
        </p:txBody>
      </p:sp>
      <p:pic>
        <p:nvPicPr>
          <p:cNvPr id="593" name="Google Shape;593;p41"/>
          <p:cNvPicPr preferRelativeResize="0"/>
          <p:nvPr/>
        </p:nvPicPr>
        <p:blipFill>
          <a:blip r:embed="rId8">
            <a:alphaModFix/>
          </a:blip>
          <a:stretch>
            <a:fillRect/>
          </a:stretch>
        </p:blipFill>
        <p:spPr>
          <a:xfrm>
            <a:off x="1305075" y="2276950"/>
            <a:ext cx="5495103" cy="2559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2"/>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a simple application to convert a decimal number (such as “42”) into a binary number (b101010), hexadecimal (0x2a), or octal (o52). The structure chart is the following:</a:t>
            </a:r>
            <a:endParaRPr/>
          </a:p>
        </p:txBody>
      </p:sp>
      <p:sp>
        <p:nvSpPr>
          <p:cNvPr id="599" name="Google Shape;599;p4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18.2: Convert Number</a:t>
            </a:r>
            <a:endParaRPr/>
          </a:p>
        </p:txBody>
      </p:sp>
      <p:sp>
        <p:nvSpPr>
          <p:cNvPr id="600" name="Google Shape;600;p4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601" name="Google Shape;601;p4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02" name="Google Shape;602;p42"/>
          <p:cNvSpPr txBox="1"/>
          <p:nvPr/>
        </p:nvSpPr>
        <p:spPr>
          <a:xfrm>
            <a:off x="318380" y="4597400"/>
            <a:ext cx="853440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In the programming language of your choice, implement this application using the bottom-up development process.</a:t>
            </a:r>
            <a:endParaRPr sz="2000">
              <a:solidFill>
                <a:srgbClr val="1D2D46"/>
              </a:solidFill>
              <a:latin typeface="Calibri"/>
              <a:ea typeface="Calibri"/>
              <a:cs typeface="Calibri"/>
              <a:sym typeface="Calibri"/>
            </a:endParaRPr>
          </a:p>
        </p:txBody>
      </p:sp>
      <p:pic>
        <p:nvPicPr>
          <p:cNvPr id="603" name="Google Shape;603;p42"/>
          <p:cNvPicPr preferRelativeResize="0"/>
          <p:nvPr/>
        </p:nvPicPr>
        <p:blipFill>
          <a:blip r:embed="rId3">
            <a:alphaModFix/>
          </a:blip>
          <a:stretch>
            <a:fillRect/>
          </a:stretch>
        </p:blipFill>
        <p:spPr>
          <a:xfrm>
            <a:off x="1598275" y="1948275"/>
            <a:ext cx="5315875" cy="2460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the shopping list application from Challenge 17.1:</a:t>
            </a:r>
            <a:endParaRPr/>
          </a:p>
          <a:p>
            <a:pPr indent="-285750" lvl="1" marL="742950" rtl="0" algn="l">
              <a:spcBef>
                <a:spcPts val="360"/>
              </a:spcBef>
              <a:spcAft>
                <a:spcPts val="0"/>
              </a:spcAft>
              <a:buSzPts val="1800"/>
              <a:buChar char="•"/>
            </a:pPr>
            <a:r>
              <a:rPr lang="en-US"/>
              <a:t>The shopping list mobile application allows the user to create a shopping list and check off items when at the grocery store. The application can accommodate any number of shopping lists, each of which has a name, a short description, and the list itself. The user can add, duplicate, edit, check-off, and delete shopping lists. When the program begins, the user is presented with the current collection of shopping lists. Each list has a duplicate, edit, use, and delete icon. At the bottom of the list is an “add list” icon. </a:t>
            </a:r>
            <a:endParaRPr/>
          </a:p>
          <a:p>
            <a:pPr indent="0" lvl="0" marL="0" rtl="0" algn="l">
              <a:spcBef>
                <a:spcPts val="2000"/>
              </a:spcBef>
              <a:spcAft>
                <a:spcPts val="0"/>
              </a:spcAft>
              <a:buSzPts val="2000"/>
              <a:buNone/>
            </a:pPr>
            <a:r>
              <a:rPr lang="en-US"/>
              <a:t>Implement this application in the programming language of your choice using the bottom-up development methodology.</a:t>
            </a:r>
            <a:endParaRPr/>
          </a:p>
        </p:txBody>
      </p:sp>
      <p:sp>
        <p:nvSpPr>
          <p:cNvPr id="609" name="Google Shape;609;p4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10" name="Google Shape;610;p4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18.1: Shopping List</a:t>
            </a:r>
            <a:endParaRPr/>
          </a:p>
        </p:txBody>
      </p:sp>
      <p:sp>
        <p:nvSpPr>
          <p:cNvPr id="611" name="Google Shape;611;p4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the personal finance application from Challenge 17.2:</a:t>
            </a:r>
            <a:endParaRPr/>
          </a:p>
          <a:p>
            <a:pPr indent="-285750" lvl="1" marL="742950" rtl="0" algn="l">
              <a:spcBef>
                <a:spcPts val="360"/>
              </a:spcBef>
              <a:spcAft>
                <a:spcPts val="0"/>
              </a:spcAft>
              <a:buSzPts val="1800"/>
              <a:buChar char="•"/>
            </a:pPr>
            <a:r>
              <a:rPr lang="en-US"/>
              <a:t>The personal finance application allows the user to store credit card transactions. When the application begins, the current account information is loaded and the user will be presented with an option of entering a transaction, reconciling an account, or displaying a report. The “enter a transaction” option prompts the user for a single transaction (date, name, category, amount) and adds it to the account. The “reconcile” option allows the user to update the status of a transaction from “Open” to “Reconciled”. The “report” option will display a summary of all the transactions within a given time period, collected by category.</a:t>
            </a:r>
            <a:endParaRPr/>
          </a:p>
          <a:p>
            <a:pPr indent="0" lvl="0" marL="0" rtl="0" algn="l">
              <a:spcBef>
                <a:spcPts val="2000"/>
              </a:spcBef>
              <a:spcAft>
                <a:spcPts val="0"/>
              </a:spcAft>
              <a:buSzPts val="2000"/>
              <a:buNone/>
            </a:pPr>
            <a:r>
              <a:rPr lang="en-US"/>
              <a:t>Implement this application in the programming language of your choice using the bottom-up development methodology</a:t>
            </a:r>
            <a:endParaRPr/>
          </a:p>
        </p:txBody>
      </p:sp>
      <p:sp>
        <p:nvSpPr>
          <p:cNvPr id="617" name="Google Shape;617;p4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18" name="Google Shape;618;p4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18.2: Credit Card Transactions</a:t>
            </a:r>
            <a:endParaRPr/>
          </a:p>
        </p:txBody>
      </p:sp>
      <p:sp>
        <p:nvSpPr>
          <p:cNvPr id="619" name="Google Shape;619;p4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5"/>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the maze game from Challenge 17.3:</a:t>
            </a:r>
            <a:endParaRPr/>
          </a:p>
          <a:p>
            <a:pPr indent="-285750" lvl="1" marL="742950" rtl="0" algn="l">
              <a:spcBef>
                <a:spcPts val="360"/>
              </a:spcBef>
              <a:spcAft>
                <a:spcPts val="0"/>
              </a:spcAft>
              <a:buSzPts val="1800"/>
              <a:buChar char="•"/>
            </a:pPr>
            <a:r>
              <a:rPr lang="en-US"/>
              <a:t>The Maze game is a 2D game where the object is for a ship to navigate a maze without hitting a wall or running out of time/fuel. The game begins when a maze is loaded from a file and the ship is placed at the beginning. The user is able to turn the ship and apply thrusters. This game will obey the laws of motion so, in order to stop, the ship must turn around and apply counter thrusters. The game is over when the user has hit a wall, runs out of fuel, or reaches the end of the maze.</a:t>
            </a:r>
            <a:endParaRPr/>
          </a:p>
          <a:p>
            <a:pPr indent="0" lvl="0" marL="0" rtl="0" algn="l">
              <a:spcBef>
                <a:spcPts val="2000"/>
              </a:spcBef>
              <a:spcAft>
                <a:spcPts val="0"/>
              </a:spcAft>
              <a:buSzPts val="2000"/>
              <a:buNone/>
            </a:pPr>
            <a:r>
              <a:rPr lang="en-US"/>
              <a:t>Implement this application in the programming language of your choice using the bottom-up development methodology</a:t>
            </a:r>
            <a:endParaRPr/>
          </a:p>
        </p:txBody>
      </p:sp>
      <p:sp>
        <p:nvSpPr>
          <p:cNvPr id="625" name="Google Shape;625;p4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26" name="Google Shape;626;p4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18.3: Maze</a:t>
            </a:r>
            <a:endParaRPr/>
          </a:p>
        </p:txBody>
      </p:sp>
      <p:sp>
        <p:nvSpPr>
          <p:cNvPr id="627" name="Google Shape;627;p4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10" name="Google Shape;110;p11">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Bottom-Up Development</a:t>
            </a:r>
            <a:endParaRPr/>
          </a:p>
        </p:txBody>
      </p:sp>
      <p:sp>
        <p:nvSpPr>
          <p:cNvPr id="111" name="Google Shape;111;p11">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Top-Down vs. Bottom Up</a:t>
            </a:r>
            <a:endParaRPr/>
          </a:p>
        </p:txBody>
      </p:sp>
      <p:sp>
        <p:nvSpPr>
          <p:cNvPr id="112" name="Google Shape;112;p11">
            <a:hlinkClick action="ppaction://hlinksldjump" r:id="rId5"/>
          </p:cNvPr>
          <p:cNvSpPr/>
          <p:nvPr/>
        </p:nvSpPr>
        <p:spPr>
          <a:xfrm>
            <a:off x="5791200" y="1153064"/>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Top vs. Bottom:</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Elicitation</a:t>
            </a:r>
            <a:endParaRPr/>
          </a:p>
        </p:txBody>
      </p:sp>
      <p:sp>
        <p:nvSpPr>
          <p:cNvPr id="113" name="Google Shape;113;p11">
            <a:hlinkClick action="ppaction://hlinksldjump" r:id="rId6"/>
          </p:cNvPr>
          <p:cNvSpPr/>
          <p:nvPr/>
        </p:nvSpPr>
        <p:spPr>
          <a:xfrm>
            <a:off x="1524000" y="23607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Top vs. Bottom:</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Design</a:t>
            </a:r>
            <a:endParaRPr/>
          </a:p>
        </p:txBody>
      </p:sp>
      <p:sp>
        <p:nvSpPr>
          <p:cNvPr id="114" name="Google Shape;114;p11">
            <a:hlinkClick action="ppaction://hlinksldjump" r:id="rId7"/>
          </p:cNvPr>
          <p:cNvSpPr/>
          <p:nvPr/>
        </p:nvSpPr>
        <p:spPr>
          <a:xfrm>
            <a:off x="36576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Top vs. Bottom:</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Development</a:t>
            </a:r>
            <a:endParaRPr/>
          </a:p>
        </p:txBody>
      </p:sp>
      <p:sp>
        <p:nvSpPr>
          <p:cNvPr id="115" name="Google Shape;115;p11">
            <a:hlinkClick action="ppaction://hlinksldjump" r:id="rId8"/>
          </p:cNvPr>
          <p:cNvSpPr/>
          <p:nvPr/>
        </p:nvSpPr>
        <p:spPr>
          <a:xfrm>
            <a:off x="5791200" y="2370826"/>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Top vs. Bottom:</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Test</a:t>
            </a:r>
            <a:endParaRPr/>
          </a:p>
        </p:txBody>
      </p:sp>
      <p:sp>
        <p:nvSpPr>
          <p:cNvPr id="116" name="Google Shape;116;p11">
            <a:hlinkClick action="ppaction://hlinksldjump" r:id="rId9"/>
          </p:cNvPr>
          <p:cNvSpPr/>
          <p:nvPr/>
        </p:nvSpPr>
        <p:spPr>
          <a:xfrm>
            <a:off x="1524000" y="358715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Development Process</a:t>
            </a:r>
            <a:endParaRPr/>
          </a:p>
        </p:txBody>
      </p:sp>
      <p:sp>
        <p:nvSpPr>
          <p:cNvPr id="117" name="Google Shape;117;p11">
            <a:hlinkClick action="ppaction://hlinksldjump" r:id="rId10"/>
          </p:cNvPr>
          <p:cNvSpPr/>
          <p:nvPr/>
        </p:nvSpPr>
        <p:spPr>
          <a:xfrm>
            <a:off x="3657600" y="358858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Process: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Step 1 - Design</a:t>
            </a:r>
            <a:endParaRPr/>
          </a:p>
        </p:txBody>
      </p:sp>
      <p:sp>
        <p:nvSpPr>
          <p:cNvPr id="118" name="Google Shape;118;p11">
            <a:hlinkClick action="ppaction://hlinksldjump" r:id="rId11"/>
          </p:cNvPr>
          <p:cNvSpPr/>
          <p:nvPr/>
        </p:nvSpPr>
        <p:spPr>
          <a:xfrm>
            <a:off x="5791200" y="3597214"/>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Process: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2 - Stub</a:t>
            </a:r>
            <a:endParaRPr/>
          </a:p>
        </p:txBody>
      </p:sp>
      <p:sp>
        <p:nvSpPr>
          <p:cNvPr id="119" name="Google Shape;119;p11">
            <a:hlinkClick action="ppaction://hlinksldjump" r:id="rId12"/>
          </p:cNvPr>
          <p:cNvSpPr/>
          <p:nvPr/>
        </p:nvSpPr>
        <p:spPr>
          <a:xfrm>
            <a:off x="1524000" y="48064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Process: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Step 3 - Select</a:t>
            </a:r>
            <a:endParaRPr/>
          </a:p>
        </p:txBody>
      </p:sp>
      <p:sp>
        <p:nvSpPr>
          <p:cNvPr id="120" name="Google Shape;120;p11">
            <a:hlinkClick action="ppaction://hlinksldjump" r:id="rId13"/>
          </p:cNvPr>
          <p:cNvSpPr/>
          <p:nvPr/>
        </p:nvSpPr>
        <p:spPr>
          <a:xfrm>
            <a:off x="3657600" y="481508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Process: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5 - Implement</a:t>
            </a:r>
            <a:endParaRPr/>
          </a:p>
        </p:txBody>
      </p:sp>
      <p:sp>
        <p:nvSpPr>
          <p:cNvPr id="121" name="Google Shape;121;p11">
            <a:hlinkClick action="ppaction://hlinksldjump" r:id="rId14"/>
          </p:cNvPr>
          <p:cNvSpPr/>
          <p:nvPr/>
        </p:nvSpPr>
        <p:spPr>
          <a:xfrm>
            <a:off x="5791200" y="48064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Process: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Step 6 - 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Bottom-up development a code-writing process beginning with the smallest and simplest components, gradually working to the most complex and interconnected ones. Using this methodology, main() is often the last function written.</a:t>
            </a:r>
            <a:endParaRPr/>
          </a:p>
          <a:p>
            <a:pPr indent="0" lvl="0" marL="0" rtl="0" algn="l">
              <a:spcBef>
                <a:spcPts val="2000"/>
              </a:spcBef>
              <a:spcAft>
                <a:spcPts val="0"/>
              </a:spcAft>
              <a:buSzPts val="2000"/>
              <a:buNone/>
            </a:pPr>
            <a:r>
              <a:rPr lang="en-US"/>
              <a:t>A bottom-down development minimizes the number of errors present in the project at a given moment in time.</a:t>
            </a:r>
            <a:endParaRPr/>
          </a:p>
          <a:p>
            <a:pPr indent="0" lvl="0" marL="0" rtl="0" algn="l">
              <a:spcBef>
                <a:spcPts val="2000"/>
              </a:spcBef>
              <a:spcAft>
                <a:spcPts val="0"/>
              </a:spcAft>
              <a:buSzPts val="2000"/>
              <a:buNone/>
            </a:pPr>
            <a:r>
              <a:rPr lang="en-US"/>
              <a:t>It involves implementing functions one at a time, starting with the simplest and gradually working to the most complex. At every stage of the process, functions are implemented, compiled, and tested before moving on to the next.</a:t>
            </a:r>
            <a:endParaRPr/>
          </a:p>
          <a:p>
            <a:pPr indent="0" lvl="0" marL="0" rtl="0" algn="l">
              <a:spcBef>
                <a:spcPts val="2000"/>
              </a:spcBef>
              <a:spcAft>
                <a:spcPts val="0"/>
              </a:spcAft>
              <a:buSzPts val="2000"/>
              <a:buNone/>
            </a:pPr>
            <a:r>
              <a:t/>
            </a:r>
            <a:endParaRPr/>
          </a:p>
        </p:txBody>
      </p:sp>
      <p:sp>
        <p:nvSpPr>
          <p:cNvPr id="127" name="Google Shape;127;p1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Bottom-Up Development</a:t>
            </a:r>
            <a:endParaRPr/>
          </a:p>
        </p:txBody>
      </p:sp>
      <p:sp>
        <p:nvSpPr>
          <p:cNvPr id="128" name="Google Shape;128;p1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29" name="Google Shape;129;p1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304800" y="1143000"/>
            <a:ext cx="8534400" cy="198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Top-down is the process of working form the general and large down to the detailed and specific. Bottom-up is starting with the most detailed and specific and gradually working towards the large and general. Which is the better practice?</a:t>
            </a:r>
            <a:endParaRPr/>
          </a:p>
          <a:p>
            <a:pPr indent="0" lvl="0" marL="0" rtl="0" algn="l">
              <a:spcBef>
                <a:spcPts val="2000"/>
              </a:spcBef>
              <a:spcAft>
                <a:spcPts val="0"/>
              </a:spcAft>
              <a:buSzPts val="2000"/>
              <a:buNone/>
            </a:pPr>
            <a:r>
              <a:rPr lang="en-US"/>
              <a:t>It depends on the activity one is participating in: </a:t>
            </a:r>
            <a:endParaRPr/>
          </a:p>
        </p:txBody>
      </p:sp>
      <p:sp>
        <p:nvSpPr>
          <p:cNvPr id="135" name="Google Shape;135;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Top-Down vs. Bottom-Up</a:t>
            </a:r>
            <a:endParaRPr/>
          </a:p>
        </p:txBody>
      </p:sp>
      <p:sp>
        <p:nvSpPr>
          <p:cNvPr id="136" name="Google Shape;136;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7" name="Google Shape;137;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8" name="Google Shape;138;p13"/>
          <p:cNvSpPr/>
          <p:nvPr/>
        </p:nvSpPr>
        <p:spPr>
          <a:xfrm>
            <a:off x="313267" y="3283469"/>
            <a:ext cx="8610600" cy="552825"/>
          </a:xfrm>
          <a:custGeom>
            <a:rect b="b" l="l" r="r" t="t"/>
            <a:pathLst>
              <a:path extrusionOk="0" h="552825" w="8610600">
                <a:moveTo>
                  <a:pt x="0" y="0"/>
                </a:moveTo>
                <a:lnTo>
                  <a:pt x="8610600" y="0"/>
                </a:lnTo>
                <a:lnTo>
                  <a:pt x="8610600" y="552825"/>
                </a:lnTo>
                <a:lnTo>
                  <a:pt x="0" y="552825"/>
                </a:lnTo>
                <a:lnTo>
                  <a:pt x="0" y="0"/>
                </a:lnTo>
                <a:close/>
              </a:path>
            </a:pathLst>
          </a:custGeom>
          <a:solidFill>
            <a:schemeClr val="lt1">
              <a:alpha val="89803"/>
            </a:schemeClr>
          </a:solidFill>
          <a:ln cap="flat" cmpd="sng" w="9525">
            <a:solidFill>
              <a:srgbClr val="59A7F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92450" lIns="668275" spcFirstLastPara="1" rIns="668275" wrap="square" tIns="270750">
            <a:noAutofit/>
          </a:bodyPr>
          <a:lstStyle/>
          <a:p>
            <a:pPr indent="-114300" lvl="1" marL="114300" marR="0" rtl="0" algn="l">
              <a:lnSpc>
                <a:spcPct val="90000"/>
              </a:lnSpc>
              <a:spcBef>
                <a:spcPts val="0"/>
              </a:spcBef>
              <a:spcAft>
                <a:spcPts val="0"/>
              </a:spcAft>
              <a:buClr>
                <a:srgbClr val="273D5E"/>
              </a:buClr>
              <a:buSzPts val="1300"/>
              <a:buFont typeface="Arial"/>
              <a:buChar char="•"/>
            </a:pPr>
            <a:r>
              <a:rPr b="0" i="0" lang="en-US" sz="1300" u="none" cap="none" strike="noStrike">
                <a:solidFill>
                  <a:srgbClr val="273D5E"/>
                </a:solidFill>
                <a:latin typeface="Arial"/>
                <a:ea typeface="Arial"/>
                <a:cs typeface="Arial"/>
                <a:sym typeface="Arial"/>
              </a:rPr>
              <a:t>Learn what the client needs from the software</a:t>
            </a:r>
            <a:endParaRPr/>
          </a:p>
        </p:txBody>
      </p:sp>
      <p:sp>
        <p:nvSpPr>
          <p:cNvPr id="139" name="Google Shape;139;p13">
            <a:hlinkClick action="ppaction://hlinksldjump" r:id="rId3"/>
          </p:cNvPr>
          <p:cNvSpPr/>
          <p:nvPr/>
        </p:nvSpPr>
        <p:spPr>
          <a:xfrm>
            <a:off x="743797" y="3091589"/>
            <a:ext cx="6027420"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3B73AF"/>
              </a:gs>
              <a:gs pos="60000">
                <a:srgbClr val="57A3F3"/>
              </a:gs>
              <a:gs pos="100000">
                <a:srgbClr val="51B0FF"/>
              </a:gs>
            </a:gsLst>
            <a:lin ang="16200000" scaled="0"/>
          </a:gradFill>
          <a:ln>
            <a:noFill/>
          </a:ln>
          <a:effectLst>
            <a:outerShdw blurRad="65500" rotWithShape="0" dir="5400000" dist="38100">
              <a:srgbClr val="000000">
                <a:alpha val="40000"/>
              </a:srgbClr>
            </a:outerShdw>
          </a:effectLst>
        </p:spPr>
        <p:txBody>
          <a:bodyPr anchorCtr="0" anchor="ctr" bIns="18725" lIns="246550" spcFirstLastPara="1" rIns="246550" wrap="square" tIns="18725">
            <a:noAutofit/>
          </a:bodyPr>
          <a:lstStyle/>
          <a:p>
            <a:pPr indent="0" lvl="0" marL="0" marR="0" rtl="0" algn="l">
              <a:lnSpc>
                <a:spcPct val="90000"/>
              </a:lnSpc>
              <a:spcBef>
                <a:spcPts val="0"/>
              </a:spcBef>
              <a:spcAft>
                <a:spcPts val="0"/>
              </a:spcAft>
              <a:buNone/>
            </a:pPr>
            <a:r>
              <a:rPr lang="en-US" sz="1300">
                <a:solidFill>
                  <a:schemeClr val="lt1"/>
                </a:solidFill>
                <a:latin typeface="Arial"/>
                <a:ea typeface="Arial"/>
                <a:cs typeface="Arial"/>
                <a:sym typeface="Arial"/>
              </a:rPr>
              <a:t>Requirements Elicitation</a:t>
            </a:r>
            <a:endParaRPr/>
          </a:p>
        </p:txBody>
      </p:sp>
      <p:sp>
        <p:nvSpPr>
          <p:cNvPr id="140" name="Google Shape;140;p13"/>
          <p:cNvSpPr/>
          <p:nvPr/>
        </p:nvSpPr>
        <p:spPr>
          <a:xfrm>
            <a:off x="313267" y="4098374"/>
            <a:ext cx="8610600" cy="552825"/>
          </a:xfrm>
          <a:custGeom>
            <a:rect b="b" l="l" r="r" t="t"/>
            <a:pathLst>
              <a:path extrusionOk="0" h="552825" w="8610600">
                <a:moveTo>
                  <a:pt x="0" y="0"/>
                </a:moveTo>
                <a:lnTo>
                  <a:pt x="8610600" y="0"/>
                </a:lnTo>
                <a:lnTo>
                  <a:pt x="8610600" y="552825"/>
                </a:lnTo>
                <a:lnTo>
                  <a:pt x="0" y="552825"/>
                </a:lnTo>
                <a:lnTo>
                  <a:pt x="0" y="0"/>
                </a:lnTo>
                <a:close/>
              </a:path>
            </a:pathLst>
          </a:custGeom>
          <a:solidFill>
            <a:schemeClr val="lt1">
              <a:alpha val="89803"/>
            </a:schemeClr>
          </a:solidFill>
          <a:ln cap="flat" cmpd="sng" w="9525">
            <a:solidFill>
              <a:srgbClr val="1E86F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92450" lIns="668275" spcFirstLastPara="1" rIns="668275" wrap="square" tIns="270750">
            <a:noAutofit/>
          </a:bodyPr>
          <a:lstStyle/>
          <a:p>
            <a:pPr indent="-114300" lvl="1" marL="114300" marR="0" rtl="0" algn="l">
              <a:lnSpc>
                <a:spcPct val="90000"/>
              </a:lnSpc>
              <a:spcBef>
                <a:spcPts val="0"/>
              </a:spcBef>
              <a:spcAft>
                <a:spcPts val="0"/>
              </a:spcAft>
              <a:buClr>
                <a:srgbClr val="273D5E"/>
              </a:buClr>
              <a:buSzPts val="1300"/>
              <a:buFont typeface="Arial"/>
              <a:buChar char="•"/>
            </a:pPr>
            <a:r>
              <a:rPr b="0" i="0" lang="en-US" sz="1300" u="none" cap="none" strike="noStrike">
                <a:solidFill>
                  <a:srgbClr val="273D5E"/>
                </a:solidFill>
                <a:latin typeface="Arial"/>
                <a:ea typeface="Arial"/>
                <a:cs typeface="Arial"/>
                <a:sym typeface="Arial"/>
              </a:rPr>
              <a:t>Figure out how the software is to be built</a:t>
            </a:r>
            <a:endParaRPr/>
          </a:p>
        </p:txBody>
      </p:sp>
      <p:sp>
        <p:nvSpPr>
          <p:cNvPr id="141" name="Google Shape;141;p13">
            <a:hlinkClick action="ppaction://hlinksldjump" r:id="rId4"/>
          </p:cNvPr>
          <p:cNvSpPr/>
          <p:nvPr/>
        </p:nvSpPr>
        <p:spPr>
          <a:xfrm>
            <a:off x="743797" y="3906494"/>
            <a:ext cx="6027420"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115CB0"/>
              </a:gs>
              <a:gs pos="60000">
                <a:srgbClr val="1D81F3"/>
              </a:gs>
              <a:gs pos="100000">
                <a:srgbClr val="268FFF"/>
              </a:gs>
            </a:gsLst>
            <a:lin ang="16200000" scaled="0"/>
          </a:gradFill>
          <a:ln>
            <a:noFill/>
          </a:ln>
          <a:effectLst>
            <a:outerShdw blurRad="65500" rotWithShape="0" dir="5400000" dist="38100">
              <a:srgbClr val="000000">
                <a:alpha val="40000"/>
              </a:srgbClr>
            </a:outerShdw>
          </a:effectLst>
        </p:spPr>
        <p:txBody>
          <a:bodyPr anchorCtr="0" anchor="ctr" bIns="18725" lIns="246550" spcFirstLastPara="1" rIns="246550" wrap="square" tIns="18725">
            <a:noAutofit/>
          </a:bodyPr>
          <a:lstStyle/>
          <a:p>
            <a:pPr indent="0" lvl="0" marL="0" marR="0" rtl="0" algn="l">
              <a:lnSpc>
                <a:spcPct val="90000"/>
              </a:lnSpc>
              <a:spcBef>
                <a:spcPts val="0"/>
              </a:spcBef>
              <a:spcAft>
                <a:spcPts val="0"/>
              </a:spcAft>
              <a:buNone/>
            </a:pPr>
            <a:r>
              <a:rPr lang="en-US" sz="1300">
                <a:solidFill>
                  <a:schemeClr val="lt1"/>
                </a:solidFill>
                <a:latin typeface="Arial"/>
                <a:ea typeface="Arial"/>
                <a:cs typeface="Arial"/>
                <a:sym typeface="Arial"/>
              </a:rPr>
              <a:t>Design</a:t>
            </a:r>
            <a:endParaRPr/>
          </a:p>
        </p:txBody>
      </p:sp>
      <p:sp>
        <p:nvSpPr>
          <p:cNvPr id="142" name="Google Shape;142;p13"/>
          <p:cNvSpPr/>
          <p:nvPr/>
        </p:nvSpPr>
        <p:spPr>
          <a:xfrm>
            <a:off x="313267" y="4913280"/>
            <a:ext cx="8610600" cy="552825"/>
          </a:xfrm>
          <a:custGeom>
            <a:rect b="b" l="l" r="r" t="t"/>
            <a:pathLst>
              <a:path extrusionOk="0" h="552825" w="8610600">
                <a:moveTo>
                  <a:pt x="0" y="0"/>
                </a:moveTo>
                <a:lnTo>
                  <a:pt x="8610600" y="0"/>
                </a:lnTo>
                <a:lnTo>
                  <a:pt x="8610600" y="552825"/>
                </a:lnTo>
                <a:lnTo>
                  <a:pt x="0" y="552825"/>
                </a:lnTo>
                <a:lnTo>
                  <a:pt x="0" y="0"/>
                </a:lnTo>
                <a:close/>
              </a:path>
            </a:pathLst>
          </a:custGeom>
          <a:solidFill>
            <a:schemeClr val="lt1">
              <a:alpha val="89803"/>
            </a:schemeClr>
          </a:solidFill>
          <a:ln cap="flat" cmpd="sng" w="9525">
            <a:solidFill>
              <a:srgbClr val="0468D7"/>
            </a:solidFill>
            <a:prstDash val="solid"/>
            <a:round/>
            <a:headEnd len="sm" w="sm" type="none"/>
            <a:tailEnd len="sm" w="sm" type="none"/>
          </a:ln>
          <a:effectLst>
            <a:outerShdw blurRad="65500" rotWithShape="0" dir="5400000" dist="38100">
              <a:srgbClr val="000000">
                <a:alpha val="40000"/>
              </a:srgbClr>
            </a:outerShdw>
          </a:effectLst>
        </p:spPr>
        <p:txBody>
          <a:bodyPr anchorCtr="0" anchor="t" bIns="92450" lIns="668275" spcFirstLastPara="1" rIns="668275" wrap="square" tIns="270750">
            <a:noAutofit/>
          </a:bodyPr>
          <a:lstStyle/>
          <a:p>
            <a:pPr indent="-114300" lvl="1" marL="114300" marR="0" rtl="0" algn="l">
              <a:lnSpc>
                <a:spcPct val="90000"/>
              </a:lnSpc>
              <a:spcBef>
                <a:spcPts val="0"/>
              </a:spcBef>
              <a:spcAft>
                <a:spcPts val="0"/>
              </a:spcAft>
              <a:buClr>
                <a:srgbClr val="273D5E"/>
              </a:buClr>
              <a:buSzPts val="1300"/>
              <a:buFont typeface="Arial"/>
              <a:buChar char="•"/>
            </a:pPr>
            <a:r>
              <a:rPr b="0" i="0" lang="en-US" sz="1300" u="none" cap="none" strike="noStrike">
                <a:solidFill>
                  <a:srgbClr val="273D5E"/>
                </a:solidFill>
                <a:latin typeface="Arial"/>
                <a:ea typeface="Arial"/>
                <a:cs typeface="Arial"/>
                <a:sym typeface="Arial"/>
              </a:rPr>
              <a:t>The process of actually writing the code</a:t>
            </a:r>
            <a:endParaRPr/>
          </a:p>
        </p:txBody>
      </p:sp>
      <p:sp>
        <p:nvSpPr>
          <p:cNvPr id="143" name="Google Shape;143;p13">
            <a:hlinkClick action="ppaction://hlinksldjump" r:id="rId5"/>
          </p:cNvPr>
          <p:cNvSpPr/>
          <p:nvPr/>
        </p:nvSpPr>
        <p:spPr>
          <a:xfrm>
            <a:off x="743797" y="4721400"/>
            <a:ext cx="6027420"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4797"/>
              </a:gs>
              <a:gs pos="60000">
                <a:srgbClr val="0465D1"/>
              </a:gs>
              <a:gs pos="100000">
                <a:srgbClr val="2977FF"/>
              </a:gs>
            </a:gsLst>
            <a:lin ang="16200000" scaled="0"/>
          </a:gradFill>
          <a:ln>
            <a:noFill/>
          </a:ln>
          <a:effectLst>
            <a:outerShdw blurRad="65500" rotWithShape="0" dir="5400000" dist="38100">
              <a:srgbClr val="000000">
                <a:alpha val="40000"/>
              </a:srgbClr>
            </a:outerShdw>
          </a:effectLst>
        </p:spPr>
        <p:txBody>
          <a:bodyPr anchorCtr="0" anchor="ctr" bIns="18725" lIns="246550" spcFirstLastPara="1" rIns="246550" wrap="square" tIns="18725">
            <a:noAutofit/>
          </a:bodyPr>
          <a:lstStyle/>
          <a:p>
            <a:pPr indent="0" lvl="0" marL="0" marR="0" rtl="0" algn="l">
              <a:lnSpc>
                <a:spcPct val="90000"/>
              </a:lnSpc>
              <a:spcBef>
                <a:spcPts val="0"/>
              </a:spcBef>
              <a:spcAft>
                <a:spcPts val="0"/>
              </a:spcAft>
              <a:buNone/>
            </a:pPr>
            <a:r>
              <a:rPr lang="en-US" sz="1300">
                <a:solidFill>
                  <a:schemeClr val="lt1"/>
                </a:solidFill>
                <a:latin typeface="Arial"/>
                <a:ea typeface="Arial"/>
                <a:cs typeface="Arial"/>
                <a:sym typeface="Arial"/>
              </a:rPr>
              <a:t>Development</a:t>
            </a:r>
            <a:endParaRPr/>
          </a:p>
        </p:txBody>
      </p:sp>
      <p:sp>
        <p:nvSpPr>
          <p:cNvPr id="144" name="Google Shape;144;p13"/>
          <p:cNvSpPr/>
          <p:nvPr/>
        </p:nvSpPr>
        <p:spPr>
          <a:xfrm>
            <a:off x="313267" y="5728185"/>
            <a:ext cx="8610600" cy="552825"/>
          </a:xfrm>
          <a:custGeom>
            <a:rect b="b" l="l" r="r" t="t"/>
            <a:pathLst>
              <a:path extrusionOk="0" h="552825" w="8610600">
                <a:moveTo>
                  <a:pt x="0" y="0"/>
                </a:moveTo>
                <a:lnTo>
                  <a:pt x="8610600" y="0"/>
                </a:lnTo>
                <a:lnTo>
                  <a:pt x="8610600" y="552825"/>
                </a:lnTo>
                <a:lnTo>
                  <a:pt x="0" y="552825"/>
                </a:lnTo>
                <a:lnTo>
                  <a:pt x="0" y="0"/>
                </a:lnTo>
                <a:close/>
              </a:path>
            </a:pathLst>
          </a:custGeom>
          <a:solidFill>
            <a:schemeClr val="lt1">
              <a:alpha val="89803"/>
            </a:schemeClr>
          </a:solidFill>
          <a:ln cap="flat" cmpd="sng" w="9525">
            <a:solidFill>
              <a:srgbClr val="034C9D"/>
            </a:solidFill>
            <a:prstDash val="solid"/>
            <a:round/>
            <a:headEnd len="sm" w="sm" type="none"/>
            <a:tailEnd len="sm" w="sm" type="none"/>
          </a:ln>
          <a:effectLst>
            <a:outerShdw blurRad="65500" rotWithShape="0" dir="5400000" dist="38100">
              <a:srgbClr val="000000">
                <a:alpha val="40000"/>
              </a:srgbClr>
            </a:outerShdw>
          </a:effectLst>
        </p:spPr>
        <p:txBody>
          <a:bodyPr anchorCtr="0" anchor="t" bIns="92450" lIns="668275" spcFirstLastPara="1" rIns="668275" wrap="square" tIns="270750">
            <a:noAutofit/>
          </a:bodyPr>
          <a:lstStyle/>
          <a:p>
            <a:pPr indent="-114300" lvl="1" marL="114300" marR="0" rtl="0" algn="l">
              <a:lnSpc>
                <a:spcPct val="90000"/>
              </a:lnSpc>
              <a:spcBef>
                <a:spcPts val="0"/>
              </a:spcBef>
              <a:spcAft>
                <a:spcPts val="0"/>
              </a:spcAft>
              <a:buClr>
                <a:srgbClr val="273D5E"/>
              </a:buClr>
              <a:buSzPts val="1300"/>
              <a:buFont typeface="Arial"/>
              <a:buChar char="•"/>
            </a:pPr>
            <a:r>
              <a:rPr b="0" i="0" lang="en-US" sz="1300" u="none" cap="none" strike="noStrike">
                <a:solidFill>
                  <a:srgbClr val="273D5E"/>
                </a:solidFill>
                <a:latin typeface="Arial"/>
                <a:ea typeface="Arial"/>
                <a:cs typeface="Arial"/>
                <a:sym typeface="Arial"/>
              </a:rPr>
              <a:t>Finding defects and fixing bugs</a:t>
            </a:r>
            <a:endParaRPr/>
          </a:p>
        </p:txBody>
      </p:sp>
      <p:sp>
        <p:nvSpPr>
          <p:cNvPr id="145" name="Google Shape;145;p13">
            <a:hlinkClick action="ppaction://hlinksldjump" r:id="rId6"/>
          </p:cNvPr>
          <p:cNvSpPr/>
          <p:nvPr/>
        </p:nvSpPr>
        <p:spPr>
          <a:xfrm>
            <a:off x="743797" y="5536305"/>
            <a:ext cx="6027420"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356E"/>
              </a:gs>
              <a:gs pos="60000">
                <a:srgbClr val="024B99"/>
              </a:gs>
              <a:gs pos="100000">
                <a:srgbClr val="3F6CC2"/>
              </a:gs>
            </a:gsLst>
            <a:lin ang="16200000" scaled="0"/>
          </a:gradFill>
          <a:ln>
            <a:noFill/>
          </a:ln>
          <a:effectLst>
            <a:outerShdw blurRad="65500" rotWithShape="0" dir="5400000" dist="38100">
              <a:srgbClr val="000000">
                <a:alpha val="40000"/>
              </a:srgbClr>
            </a:outerShdw>
          </a:effectLst>
        </p:spPr>
        <p:txBody>
          <a:bodyPr anchorCtr="0" anchor="ctr" bIns="18725" lIns="246550" spcFirstLastPara="1" rIns="246550" wrap="square" tIns="18725">
            <a:noAutofit/>
          </a:bodyPr>
          <a:lstStyle/>
          <a:p>
            <a:pPr indent="0" lvl="0" marL="0" marR="0" rtl="0" algn="l">
              <a:lnSpc>
                <a:spcPct val="90000"/>
              </a:lnSpc>
              <a:spcBef>
                <a:spcPts val="0"/>
              </a:spcBef>
              <a:spcAft>
                <a:spcPts val="0"/>
              </a:spcAft>
              <a:buNone/>
            </a:pPr>
            <a:r>
              <a:rPr lang="en-US" sz="1300">
                <a:solidFill>
                  <a:schemeClr val="lt1"/>
                </a:solidFill>
                <a:latin typeface="Arial"/>
                <a:ea typeface="Arial"/>
                <a:cs typeface="Arial"/>
                <a:sym typeface="Arial"/>
              </a:rPr>
              <a:t>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idx="1" type="body"/>
          </p:nvPr>
        </p:nvSpPr>
        <p:spPr>
          <a:xfrm>
            <a:off x="304800" y="1143000"/>
            <a:ext cx="746760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requirements elicitation activity involves learning what the client needs from the software</a:t>
            </a:r>
            <a:endParaRPr/>
          </a:p>
        </p:txBody>
      </p:sp>
      <p:sp>
        <p:nvSpPr>
          <p:cNvPr id="151" name="Google Shape;151;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2" name="Google Shape;152;p14"/>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Top vs. Bottom: Requirements Elicitation</a:t>
            </a:r>
            <a:endParaRPr/>
          </a:p>
        </p:txBody>
      </p:sp>
      <p:sp>
        <p:nvSpPr>
          <p:cNvPr id="153" name="Google Shape;153;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54" name="Google Shape;154;p14">
            <a:hlinkClick action="ppaction://hlinksldjump" r:id="rId3"/>
          </p:cNvPr>
          <p:cNvSpPr/>
          <p:nvPr/>
        </p:nvSpPr>
        <p:spPr>
          <a:xfrm>
            <a:off x="8001000" y="1024467"/>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3B73AF"/>
              </a:gs>
              <a:gs pos="60000">
                <a:srgbClr val="57A3F3"/>
              </a:gs>
              <a:gs pos="100000">
                <a:srgbClr val="51B0FF"/>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Elicit</a:t>
            </a:r>
            <a:endParaRPr/>
          </a:p>
        </p:txBody>
      </p:sp>
      <p:sp>
        <p:nvSpPr>
          <p:cNvPr id="155" name="Google Shape;155;p14">
            <a:hlinkClick action="ppaction://hlinksldjump" r:id="rId4"/>
          </p:cNvPr>
          <p:cNvSpPr/>
          <p:nvPr/>
        </p:nvSpPr>
        <p:spPr>
          <a:xfrm>
            <a:off x="8001000" y="1839372"/>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115CB0"/>
              </a:gs>
              <a:gs pos="60000">
                <a:srgbClr val="1D81F3"/>
              </a:gs>
              <a:gs pos="100000">
                <a:srgbClr val="268F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Design</a:t>
            </a:r>
            <a:endParaRPr/>
          </a:p>
        </p:txBody>
      </p:sp>
      <p:sp>
        <p:nvSpPr>
          <p:cNvPr id="156" name="Google Shape;156;p14">
            <a:hlinkClick action="ppaction://hlinksldjump" r:id="rId5"/>
          </p:cNvPr>
          <p:cNvSpPr/>
          <p:nvPr/>
        </p:nvSpPr>
        <p:spPr>
          <a:xfrm>
            <a:off x="8001000" y="2654278"/>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4797"/>
              </a:gs>
              <a:gs pos="60000">
                <a:srgbClr val="0465D1"/>
              </a:gs>
              <a:gs pos="100000">
                <a:srgbClr val="2977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Develop</a:t>
            </a:r>
            <a:endParaRPr/>
          </a:p>
        </p:txBody>
      </p:sp>
      <p:sp>
        <p:nvSpPr>
          <p:cNvPr id="157" name="Google Shape;157;p14">
            <a:hlinkClick action="ppaction://hlinksldjump" r:id="rId6"/>
          </p:cNvPr>
          <p:cNvSpPr/>
          <p:nvPr/>
        </p:nvSpPr>
        <p:spPr>
          <a:xfrm>
            <a:off x="8001000" y="3469183"/>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356E"/>
              </a:gs>
              <a:gs pos="60000">
                <a:srgbClr val="024B99"/>
              </a:gs>
              <a:gs pos="100000">
                <a:srgbClr val="3F6CC2"/>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Test</a:t>
            </a:r>
            <a:endParaRPr/>
          </a:p>
        </p:txBody>
      </p:sp>
      <p:sp>
        <p:nvSpPr>
          <p:cNvPr id="158" name="Google Shape;158;p14"/>
          <p:cNvSpPr/>
          <p:nvPr/>
        </p:nvSpPr>
        <p:spPr>
          <a:xfrm>
            <a:off x="38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very general and gradually drill down to the details. Only after understanding the system generally does one move down to the next level of questions.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Top-down requirements elicitation can be very effective when the client has a holistic understanding of the system.</a:t>
            </a:r>
            <a:endParaRPr/>
          </a:p>
        </p:txBody>
      </p:sp>
      <p:sp>
        <p:nvSpPr>
          <p:cNvPr id="159" name="Google Shape;159;p14"/>
          <p:cNvSpPr/>
          <p:nvPr/>
        </p:nvSpPr>
        <p:spPr>
          <a:xfrm>
            <a:off x="419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with very specific features and gradually build them up to the overall system. Begin with a well-understood piece and ask the client how it is used. When that piece is fully described, move up.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Bottom-up works well when the client does not understand the overall system but knows about specific pieces</a:t>
            </a:r>
            <a:endParaRPr/>
          </a:p>
        </p:txBody>
      </p:sp>
      <p:sp>
        <p:nvSpPr>
          <p:cNvPr id="160" name="Google Shape;160;p14"/>
          <p:cNvSpPr/>
          <p:nvPr/>
        </p:nvSpPr>
        <p:spPr>
          <a:xfrm>
            <a:off x="38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Top-Down</a:t>
            </a:r>
            <a:endParaRPr/>
          </a:p>
        </p:txBody>
      </p:sp>
      <p:sp>
        <p:nvSpPr>
          <p:cNvPr id="161" name="Google Shape;161;p14"/>
          <p:cNvSpPr/>
          <p:nvPr/>
        </p:nvSpPr>
        <p:spPr>
          <a:xfrm>
            <a:off x="419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Bottom-Up</a:t>
            </a:r>
            <a:endParaRPr/>
          </a:p>
        </p:txBody>
      </p:sp>
      <p:sp>
        <p:nvSpPr>
          <p:cNvPr id="162" name="Google Shape;162;p14"/>
          <p:cNvSpPr txBox="1"/>
          <p:nvPr/>
        </p:nvSpPr>
        <p:spPr>
          <a:xfrm>
            <a:off x="801109" y="4111347"/>
            <a:ext cx="6514091" cy="92333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139700" rotWithShape="0" dir="4800000" dist="8890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Best Practice 18.1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Use top-down or bottom-up elicitation depending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on the needs of the client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idx="1" type="body"/>
          </p:nvPr>
        </p:nvSpPr>
        <p:spPr>
          <a:xfrm>
            <a:off x="304800" y="1143000"/>
            <a:ext cx="74676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Software design is the process of gaining an understanding of the organization and functionality of the system before it is built</a:t>
            </a:r>
            <a:endParaRPr/>
          </a:p>
        </p:txBody>
      </p:sp>
      <p:sp>
        <p:nvSpPr>
          <p:cNvPr id="168" name="Google Shape;168;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9" name="Google Shape;169;p15"/>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Top vs. Bottom: Design</a:t>
            </a:r>
            <a:endParaRPr/>
          </a:p>
        </p:txBody>
      </p:sp>
      <p:sp>
        <p:nvSpPr>
          <p:cNvPr id="170" name="Google Shape;170;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71" name="Google Shape;171;p15">
            <a:hlinkClick action="ppaction://hlinksldjump" r:id="rId3"/>
          </p:cNvPr>
          <p:cNvSpPr/>
          <p:nvPr/>
        </p:nvSpPr>
        <p:spPr>
          <a:xfrm>
            <a:off x="8001000" y="1024467"/>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3B73AF"/>
              </a:gs>
              <a:gs pos="60000">
                <a:srgbClr val="57A3F3"/>
              </a:gs>
              <a:gs pos="100000">
                <a:srgbClr val="51B0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Elicit</a:t>
            </a:r>
            <a:endParaRPr/>
          </a:p>
        </p:txBody>
      </p:sp>
      <p:sp>
        <p:nvSpPr>
          <p:cNvPr id="172" name="Google Shape;172;p15">
            <a:hlinkClick action="ppaction://hlinksldjump" r:id="rId4"/>
          </p:cNvPr>
          <p:cNvSpPr/>
          <p:nvPr/>
        </p:nvSpPr>
        <p:spPr>
          <a:xfrm>
            <a:off x="8001000" y="1839372"/>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115CB0"/>
              </a:gs>
              <a:gs pos="60000">
                <a:srgbClr val="1D81F3"/>
              </a:gs>
              <a:gs pos="100000">
                <a:srgbClr val="268FFF"/>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Design</a:t>
            </a:r>
            <a:endParaRPr/>
          </a:p>
        </p:txBody>
      </p:sp>
      <p:sp>
        <p:nvSpPr>
          <p:cNvPr id="173" name="Google Shape;173;p15">
            <a:hlinkClick action="ppaction://hlinksldjump" r:id="rId5"/>
          </p:cNvPr>
          <p:cNvSpPr/>
          <p:nvPr/>
        </p:nvSpPr>
        <p:spPr>
          <a:xfrm>
            <a:off x="8001000" y="2654278"/>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4797"/>
              </a:gs>
              <a:gs pos="60000">
                <a:srgbClr val="0465D1"/>
              </a:gs>
              <a:gs pos="100000">
                <a:srgbClr val="2977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Develop</a:t>
            </a:r>
            <a:endParaRPr/>
          </a:p>
        </p:txBody>
      </p:sp>
      <p:sp>
        <p:nvSpPr>
          <p:cNvPr id="174" name="Google Shape;174;p15">
            <a:hlinkClick action="ppaction://hlinksldjump" r:id="rId6"/>
          </p:cNvPr>
          <p:cNvSpPr/>
          <p:nvPr/>
        </p:nvSpPr>
        <p:spPr>
          <a:xfrm>
            <a:off x="8001000" y="3469183"/>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356E"/>
              </a:gs>
              <a:gs pos="60000">
                <a:srgbClr val="024B99"/>
              </a:gs>
              <a:gs pos="100000">
                <a:srgbClr val="3F6CC2"/>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Test</a:t>
            </a:r>
            <a:endParaRPr/>
          </a:p>
        </p:txBody>
      </p:sp>
      <p:sp>
        <p:nvSpPr>
          <p:cNvPr id="175" name="Google Shape;175;p15"/>
          <p:cNvSpPr/>
          <p:nvPr/>
        </p:nvSpPr>
        <p:spPr>
          <a:xfrm>
            <a:off x="38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general and gradually work to the more specific components.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The top-down methodology tends to produce the most and elegant cohesive design. It allows for a deeper understanding of how components interoperate and what they need to accomplish before specifying details</a:t>
            </a:r>
            <a:endParaRPr/>
          </a:p>
        </p:txBody>
      </p:sp>
      <p:sp>
        <p:nvSpPr>
          <p:cNvPr id="176" name="Google Shape;176;p15"/>
          <p:cNvSpPr/>
          <p:nvPr/>
        </p:nvSpPr>
        <p:spPr>
          <a:xfrm>
            <a:off x="419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on the smallest feature and gradually work up.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Tends to produce “ball-of-mud” designs, making the entire design feel less cohesive and difficult to manage.</a:t>
            </a:r>
            <a:endParaRPr/>
          </a:p>
        </p:txBody>
      </p:sp>
      <p:sp>
        <p:nvSpPr>
          <p:cNvPr id="177" name="Google Shape;177;p15"/>
          <p:cNvSpPr/>
          <p:nvPr/>
        </p:nvSpPr>
        <p:spPr>
          <a:xfrm>
            <a:off x="38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Top-Down</a:t>
            </a:r>
            <a:endParaRPr/>
          </a:p>
        </p:txBody>
      </p:sp>
      <p:sp>
        <p:nvSpPr>
          <p:cNvPr id="178" name="Google Shape;178;p15"/>
          <p:cNvSpPr/>
          <p:nvPr/>
        </p:nvSpPr>
        <p:spPr>
          <a:xfrm>
            <a:off x="419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Bottom-Up</a:t>
            </a:r>
            <a:endParaRPr/>
          </a:p>
        </p:txBody>
      </p:sp>
      <p:sp>
        <p:nvSpPr>
          <p:cNvPr id="179" name="Google Shape;179;p15"/>
          <p:cNvSpPr txBox="1"/>
          <p:nvPr/>
        </p:nvSpPr>
        <p:spPr>
          <a:xfrm>
            <a:off x="801109" y="4111347"/>
            <a:ext cx="6514091" cy="64633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139700" rotWithShape="0" dir="4800000" dist="8890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Best Practice 18.2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Top-down design is better than bottom-up in most scenarios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idx="1" type="body"/>
          </p:nvPr>
        </p:nvSpPr>
        <p:spPr>
          <a:xfrm>
            <a:off x="304800" y="1143000"/>
            <a:ext cx="7467600" cy="6963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Development is the process of converting a high-level design into working code.</a:t>
            </a:r>
            <a:endParaRPr/>
          </a:p>
        </p:txBody>
      </p:sp>
      <p:sp>
        <p:nvSpPr>
          <p:cNvPr id="185" name="Google Shape;185;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6" name="Google Shape;186;p1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Top vs. Bottom: Development</a:t>
            </a:r>
            <a:endParaRPr/>
          </a:p>
        </p:txBody>
      </p:sp>
      <p:sp>
        <p:nvSpPr>
          <p:cNvPr id="187" name="Google Shape;187;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88" name="Google Shape;188;p16">
            <a:hlinkClick action="ppaction://hlinksldjump" r:id="rId3"/>
          </p:cNvPr>
          <p:cNvSpPr/>
          <p:nvPr/>
        </p:nvSpPr>
        <p:spPr>
          <a:xfrm>
            <a:off x="8001000" y="1024467"/>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3B73AF"/>
              </a:gs>
              <a:gs pos="60000">
                <a:srgbClr val="57A3F3"/>
              </a:gs>
              <a:gs pos="100000">
                <a:srgbClr val="51B0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Elicit</a:t>
            </a:r>
            <a:endParaRPr/>
          </a:p>
        </p:txBody>
      </p:sp>
      <p:sp>
        <p:nvSpPr>
          <p:cNvPr id="189" name="Google Shape;189;p16">
            <a:hlinkClick action="ppaction://hlinksldjump" r:id="rId4"/>
          </p:cNvPr>
          <p:cNvSpPr/>
          <p:nvPr/>
        </p:nvSpPr>
        <p:spPr>
          <a:xfrm>
            <a:off x="8001000" y="1839372"/>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115CB0"/>
              </a:gs>
              <a:gs pos="60000">
                <a:srgbClr val="1D81F3"/>
              </a:gs>
              <a:gs pos="100000">
                <a:srgbClr val="268FFF"/>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Design</a:t>
            </a:r>
            <a:endParaRPr/>
          </a:p>
        </p:txBody>
      </p:sp>
      <p:sp>
        <p:nvSpPr>
          <p:cNvPr id="190" name="Google Shape;190;p16">
            <a:hlinkClick action="ppaction://hlinksldjump" r:id="rId5"/>
          </p:cNvPr>
          <p:cNvSpPr/>
          <p:nvPr/>
        </p:nvSpPr>
        <p:spPr>
          <a:xfrm>
            <a:off x="8001000" y="2654278"/>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4797"/>
              </a:gs>
              <a:gs pos="60000">
                <a:srgbClr val="0465D1"/>
              </a:gs>
              <a:gs pos="100000">
                <a:srgbClr val="2977FF"/>
              </a:gs>
            </a:gsLst>
            <a:lin ang="16200000" scaled="0"/>
          </a:gradFill>
          <a:ln cap="flat" cmpd="sng" w="3810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Develop</a:t>
            </a:r>
            <a:endParaRPr/>
          </a:p>
        </p:txBody>
      </p:sp>
      <p:sp>
        <p:nvSpPr>
          <p:cNvPr id="191" name="Google Shape;191;p16">
            <a:hlinkClick action="ppaction://hlinksldjump" r:id="rId6"/>
          </p:cNvPr>
          <p:cNvSpPr/>
          <p:nvPr/>
        </p:nvSpPr>
        <p:spPr>
          <a:xfrm>
            <a:off x="8001000" y="3469183"/>
            <a:ext cx="1056217" cy="383760"/>
          </a:xfrm>
          <a:custGeom>
            <a:rect b="b" l="l" r="r" t="t"/>
            <a:pathLst>
              <a:path extrusionOk="0" h="383760" w="6027420">
                <a:moveTo>
                  <a:pt x="0" y="63961"/>
                </a:moveTo>
                <a:cubicBezTo>
                  <a:pt x="0" y="28636"/>
                  <a:pt x="28636" y="0"/>
                  <a:pt x="63961" y="0"/>
                </a:cubicBezTo>
                <a:lnTo>
                  <a:pt x="5963459" y="0"/>
                </a:lnTo>
                <a:cubicBezTo>
                  <a:pt x="5998784" y="0"/>
                  <a:pt x="6027420" y="28636"/>
                  <a:pt x="6027420" y="63961"/>
                </a:cubicBezTo>
                <a:lnTo>
                  <a:pt x="6027420" y="319799"/>
                </a:lnTo>
                <a:cubicBezTo>
                  <a:pt x="6027420" y="355124"/>
                  <a:pt x="5998784" y="383760"/>
                  <a:pt x="5963459" y="383760"/>
                </a:cubicBezTo>
                <a:lnTo>
                  <a:pt x="63961" y="383760"/>
                </a:lnTo>
                <a:cubicBezTo>
                  <a:pt x="28636" y="383760"/>
                  <a:pt x="0" y="355124"/>
                  <a:pt x="0" y="319799"/>
                </a:cubicBezTo>
                <a:lnTo>
                  <a:pt x="0" y="63961"/>
                </a:lnTo>
                <a:close/>
              </a:path>
            </a:pathLst>
          </a:custGeom>
          <a:gradFill>
            <a:gsLst>
              <a:gs pos="0">
                <a:srgbClr val="00356E"/>
              </a:gs>
              <a:gs pos="60000">
                <a:srgbClr val="024B99"/>
              </a:gs>
              <a:gs pos="100000">
                <a:srgbClr val="3F6CC2"/>
              </a:gs>
            </a:gsLst>
            <a:lin ang="16200000" scaled="0"/>
          </a:gradFill>
          <a:ln>
            <a:noFill/>
          </a:ln>
          <a:effectLst>
            <a:outerShdw blurRad="65500" rotWithShape="0" dir="5400000" dist="38100">
              <a:srgbClr val="000000">
                <a:alpha val="40000"/>
              </a:srgbClr>
            </a:outerShdw>
          </a:effectLst>
        </p:spPr>
        <p:txBody>
          <a:bodyPr anchorCtr="0" anchor="ctr" bIns="18725" lIns="91425" spcFirstLastPara="1" rIns="91425" wrap="square" tIns="18725">
            <a:noAutofit/>
          </a:bodyPr>
          <a:lstStyle/>
          <a:p>
            <a:pPr indent="0" lvl="0" marL="0" marR="0" rtl="0" algn="ctr">
              <a:lnSpc>
                <a:spcPct val="90000"/>
              </a:lnSpc>
              <a:spcBef>
                <a:spcPts val="0"/>
              </a:spcBef>
              <a:spcAft>
                <a:spcPts val="0"/>
              </a:spcAft>
              <a:buNone/>
            </a:pPr>
            <a:r>
              <a:rPr lang="en-US" sz="1800">
                <a:solidFill>
                  <a:schemeClr val="lt1"/>
                </a:solidFill>
                <a:latin typeface="Arial"/>
                <a:ea typeface="Arial"/>
                <a:cs typeface="Arial"/>
                <a:sym typeface="Arial"/>
              </a:rPr>
              <a:t>Test</a:t>
            </a:r>
            <a:endParaRPr/>
          </a:p>
        </p:txBody>
      </p:sp>
      <p:sp>
        <p:nvSpPr>
          <p:cNvPr id="192" name="Google Shape;192;p16"/>
          <p:cNvSpPr/>
          <p:nvPr/>
        </p:nvSpPr>
        <p:spPr>
          <a:xfrm>
            <a:off x="38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Start at the highest-level function (usually </a:t>
            </a:r>
            <a:r>
              <a:rPr lang="en-US" sz="1800">
                <a:solidFill>
                  <a:schemeClr val="dk1"/>
                </a:solidFill>
                <a:latin typeface="Consolas"/>
                <a:ea typeface="Consolas"/>
                <a:cs typeface="Consolas"/>
                <a:sym typeface="Consolas"/>
              </a:rPr>
              <a:t>main()</a:t>
            </a:r>
            <a:r>
              <a:rPr lang="en-US" sz="1800">
                <a:solidFill>
                  <a:schemeClr val="dk1"/>
                </a:solidFill>
                <a:latin typeface="Arial"/>
                <a:ea typeface="Arial"/>
                <a:cs typeface="Arial"/>
                <a:sym typeface="Arial"/>
              </a:rPr>
              <a:t>) and word down to leaf-level functions.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Often results in a large number of expensive re-writes. Also makes it difficult to test. </a:t>
            </a:r>
            <a:endParaRPr/>
          </a:p>
        </p:txBody>
      </p:sp>
      <p:sp>
        <p:nvSpPr>
          <p:cNvPr id="193" name="Google Shape;193;p16"/>
          <p:cNvSpPr/>
          <p:nvPr/>
        </p:nvSpPr>
        <p:spPr>
          <a:xfrm>
            <a:off x="4191000" y="3038038"/>
            <a:ext cx="3539067" cy="3210362"/>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a:t>
            </a:r>
            <a:r>
              <a:rPr lang="en-US" sz="1800">
                <a:solidFill>
                  <a:schemeClr val="dk1"/>
                </a:solidFill>
                <a:latin typeface="Arial"/>
                <a:ea typeface="Arial"/>
                <a:cs typeface="Arial"/>
                <a:sym typeface="Arial"/>
              </a:rPr>
              <a:t>: Begin with the simplest and most independent function. This function is written and tested before working on the next simplest and most independent.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Recommendation</a:t>
            </a:r>
            <a:r>
              <a:rPr lang="en-US" sz="1800">
                <a:solidFill>
                  <a:schemeClr val="dk1"/>
                </a:solidFill>
                <a:latin typeface="Arial"/>
                <a:ea typeface="Arial"/>
                <a:cs typeface="Arial"/>
                <a:sym typeface="Arial"/>
              </a:rPr>
              <a:t>: Avoids unnecessary rewrites, the project is always in a semi-complete and stable state</a:t>
            </a:r>
            <a:endParaRPr/>
          </a:p>
        </p:txBody>
      </p:sp>
      <p:sp>
        <p:nvSpPr>
          <p:cNvPr id="194" name="Google Shape;194;p16"/>
          <p:cNvSpPr/>
          <p:nvPr/>
        </p:nvSpPr>
        <p:spPr>
          <a:xfrm>
            <a:off x="38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Top-Down</a:t>
            </a:r>
            <a:endParaRPr/>
          </a:p>
        </p:txBody>
      </p:sp>
      <p:sp>
        <p:nvSpPr>
          <p:cNvPr id="195" name="Google Shape;195;p16"/>
          <p:cNvSpPr/>
          <p:nvPr/>
        </p:nvSpPr>
        <p:spPr>
          <a:xfrm>
            <a:off x="4191000" y="2623919"/>
            <a:ext cx="3539067" cy="414119"/>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Bottom-Up</a:t>
            </a:r>
            <a:endParaRPr/>
          </a:p>
        </p:txBody>
      </p:sp>
      <p:sp>
        <p:nvSpPr>
          <p:cNvPr id="196" name="Google Shape;196;p16"/>
          <p:cNvSpPr txBox="1"/>
          <p:nvPr/>
        </p:nvSpPr>
        <p:spPr>
          <a:xfrm>
            <a:off x="801109" y="4111347"/>
            <a:ext cx="6514091" cy="92333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139700" rotWithShape="0" dir="4800000" dist="88900">
              <a:srgbClr val="000000">
                <a:alpha val="6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Best Practice 18.3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Bottom-up development is easier, has less wasted effort, and takes less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