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6" r:id="rId6"/>
    <p:sldId id="268" r:id="rId7"/>
    <p:sldId id="271" r:id="rId8"/>
    <p:sldId id="294" r:id="rId9"/>
    <p:sldId id="288" r:id="rId10"/>
    <p:sldId id="264" r:id="rId11"/>
    <p:sldId id="274" r:id="rId12"/>
    <p:sldId id="283" r:id="rId13"/>
    <p:sldId id="269" r:id="rId14"/>
    <p:sldId id="279" r:id="rId15"/>
    <p:sldId id="272" r:id="rId16"/>
    <p:sldId id="265" r:id="rId17"/>
    <p:sldId id="291" r:id="rId18"/>
    <p:sldId id="293" r:id="rId19"/>
    <p:sldId id="290" r:id="rId20"/>
    <p:sldId id="292" r:id="rId21"/>
    <p:sldId id="270" r:id="rId22"/>
    <p:sldId id="280" r:id="rId23"/>
    <p:sldId id="296" r:id="rId24"/>
    <p:sldId id="273" r:id="rId25"/>
    <p:sldId id="263" r:id="rId26"/>
    <p:sldId id="276" r:id="rId27"/>
    <p:sldId id="287" r:id="rId28"/>
    <p:sldId id="285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B3DA-37FC-4F33-BFD1-94F92819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67F01-A390-4218-919F-C91B2F777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FC19-B800-4F72-AE1E-06F1C455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D027-DF5C-482D-ADAA-A435BA30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73A6-53B8-498B-A2CD-3C3A627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7C04-B11F-434A-AEFE-8FE685FA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A104D-8062-4A9C-A0BB-F0217AA68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BA22-8B75-46C5-A79F-0E6070B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B236-3BA6-4208-BBC3-5140ABFD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3B3A-A0DB-4EB3-983E-D2F3287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505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29446-FCC3-4581-A5D6-9CBBC1146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D717-99A5-422B-B8B3-AEEC1A75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31CD-1296-48D5-8DBC-63FF872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8381-7FDD-4953-B68A-ECA5027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ADEB-0702-4864-B2B6-64EFB8C8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96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37D4-AB74-448E-9E4A-9091D080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199E-EA8F-4CF9-B5DA-9B830FB4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7922-5B98-45A1-A504-042ECF2E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E12-22EF-42B3-83E4-44A5D1B3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18D6-4A2F-4B55-AC55-C10C2657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D7DE-9D50-4B73-A7EE-ED7586D5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B4A2-1CBC-46DA-AFBB-4E90A9FE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FDA7-E11A-4B34-8380-CB75B456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E4F2-58FD-4277-885C-8A11BBF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6EEE-AC78-41B9-B05B-1A12B84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8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AD14-DD71-4871-9765-5B46EA9F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ADEE-C946-45E6-BE0D-A1D1BDF9B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E66C0-D667-41A7-82B9-4DEFB95E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0EC4B-8E9F-4860-B775-1DBF117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3B415-2689-45D2-A80B-9350D3E9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7B6E-C593-4CD4-9FA6-4D978D44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BB2E-B4BD-4943-8D5D-FFF4CBD2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A12-0368-4381-9B77-713B63E1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20C17-02AA-4BAB-811C-DCD7180C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EFA5E-0C7A-4791-9C7B-242321D61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04616-EF2E-444A-AD25-6E428DC8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0E6EE-809F-4AD7-982E-2F34A742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656B8-B273-431B-8368-94168900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27124-C798-48D6-99E9-71C7BBF1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5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9380-812B-4AEF-ABDA-E026781A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898C5-E2DF-4EF2-9F68-2646DC59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C7D9D-0BEA-4F41-B480-4C044554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9C98D-1304-4A81-B6B9-CB60574D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4D77-B1B5-4186-B873-A4AC0365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BB575-7D3C-4E32-8B27-19119238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17233-3AC2-414A-A746-DB58C3E0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A151-27CB-4AB7-9FE2-50037C95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E72A-46F7-4A0E-A328-2F36516C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91E42-DA5E-45E3-AAE0-971D6B99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722D8-026C-4009-B139-FA4ED804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97EE-849F-48E1-8A33-BB31B12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C8EC-1113-4A1F-8E65-BFF2944A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041A-DE3A-4D2F-BE7C-A2F236EC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8DEA8-01DF-4A35-98A5-5B9D8E2DA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8304-F3BD-4B17-B3F0-211367FC7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F64A2-97F2-494D-AA5F-65B8A8F9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5CF0E-D29D-4DD0-BCE4-89C11ED1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43DE-C2BC-49E7-A3D8-5521324F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1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A7583-E00D-44A7-9CAF-8507C8A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56FA-111C-40DF-9194-65182A54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F110-3443-4759-8FC8-DD25811F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A7AA-F4AD-49EC-BE04-2F5ADEDA5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210A-950C-4350-8E3A-C8F4AFB3C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4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umeldataau-ioy6384.slack.com/archives/C02ED65S6G4/p1632385978030700" TargetMode="External"/><Relationship Id="rId5" Type="http://schemas.openxmlformats.org/officeDocument/2006/relationships/hyperlink" Target="https://monumeldataau-ioy6384.slack.com/archives/C02ED65S6G4/p1632385798030200" TargetMode="Externa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gov.au/resources/collections/covid-19-vaccination-geographic-vaccination-rates-lga" TargetMode="External"/><Relationship Id="rId2" Type="http://schemas.openxmlformats.org/officeDocument/2006/relationships/hyperlink" Target="https://dbr.abs.gov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ronavirus.vic.gov.au/victorian-coronavirus-covid-19-data" TargetMode="External"/><Relationship Id="rId4" Type="http://schemas.openxmlformats.org/officeDocument/2006/relationships/hyperlink" Target="https://github.com/owid/covid-19-data/tree/master/public/dat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" r="118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COVID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Ben, Dylan, Gianna &amp; Nga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4541A-9EE7-4C29-B278-2EB20B80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 2</a:t>
            </a:r>
          </a:p>
        </p:txBody>
      </p:sp>
      <p:sp>
        <p:nvSpPr>
          <p:cNvPr id="23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6DC46-A79D-4E47-BF03-62414BB2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2</a:t>
            </a:r>
            <a:endParaRPr lang="en-AU" b="1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4C2A-B990-4D07-B305-FF0A8F21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4475"/>
            <a:ext cx="5257799" cy="39530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We should expect to see a decline in covid cases if there are higher rates of vaccination for the following age groups: </a:t>
            </a:r>
          </a:p>
          <a:p>
            <a:r>
              <a:rPr lang="en-GB" dirty="0"/>
              <a:t>20-29</a:t>
            </a:r>
          </a:p>
          <a:p>
            <a:r>
              <a:rPr lang="en-GB" dirty="0"/>
              <a:t>30-39</a:t>
            </a:r>
          </a:p>
          <a:p>
            <a:r>
              <a:rPr lang="en-GB" dirty="0"/>
              <a:t>40-49</a:t>
            </a:r>
          </a:p>
          <a:p>
            <a:r>
              <a:rPr lang="en-GB" dirty="0"/>
              <a:t>10-19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1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B926B86-1464-4F40-AAF5-622BE4EA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35" y="1211317"/>
            <a:ext cx="5640918" cy="3992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49F53D-2068-4947-A5F6-9206F27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61" y="1192187"/>
            <a:ext cx="2446882" cy="39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Histogram&#10;&#10;Description automatically generated">
            <a:extLst>
              <a:ext uri="{FF2B5EF4-FFF2-40B4-BE49-F238E27FC236}">
                <a16:creationId xmlns:a16="http://schemas.microsoft.com/office/drawing/2014/main" id="{7895EA0E-48BB-4073-A4FF-B5CA5C7FF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5" y="4186384"/>
            <a:ext cx="3052479" cy="245616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BF50A1E-74DD-4F6C-ACF8-BC887FC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" y="1501308"/>
            <a:ext cx="3043310" cy="260240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604CF2D-542D-4BF1-9FAF-90841F98C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153" y="4103717"/>
            <a:ext cx="3324299" cy="268872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64B979C-D10F-4E6C-841E-AB44608C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299" y="1960330"/>
            <a:ext cx="4526376" cy="359274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8FE30C6-898C-4523-94B9-1C044FA5E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1150" y="1501308"/>
            <a:ext cx="3096307" cy="2496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90A4E-E6C5-482A-836A-4C553E5B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Victoria Covid –19 Cases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 Group (20-29) vs (Over 60s)</a:t>
            </a:r>
          </a:p>
        </p:txBody>
      </p:sp>
    </p:spTree>
    <p:extLst>
      <p:ext uri="{BB962C8B-B14F-4D97-AF65-F5344CB8AC3E}">
        <p14:creationId xmlns:p14="http://schemas.microsoft.com/office/powerpoint/2010/main" val="96709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4AAA-76B8-4F87-ADF4-2599FF8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 Group Population Per LGA 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226D-F2FE-45EC-AD25-E3D2483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LGA with the most concentration of affected age groups resides in the following municipalities:</a:t>
            </a:r>
          </a:p>
          <a:p>
            <a:pPr marL="0" indent="0">
              <a:buNone/>
            </a:pPr>
            <a:r>
              <a:rPr lang="en-GB" dirty="0"/>
              <a:t>Age Group </a:t>
            </a:r>
          </a:p>
          <a:p>
            <a:r>
              <a:rPr lang="en-GB" dirty="0"/>
              <a:t>20-24 (Melbourne, Casey, Monash)</a:t>
            </a:r>
          </a:p>
          <a:p>
            <a:r>
              <a:rPr lang="en-GB" dirty="0"/>
              <a:t>25-29 (Melbourne, Casey, Moreland) </a:t>
            </a:r>
          </a:p>
          <a:p>
            <a:r>
              <a:rPr lang="en-GB" dirty="0"/>
              <a:t>30-34 (Casey, Wyndham, Melbourne)</a:t>
            </a:r>
          </a:p>
          <a:p>
            <a:r>
              <a:rPr lang="en-GB" dirty="0"/>
              <a:t>35-39 (Casey, Wyndham, Whittlesea)</a:t>
            </a:r>
          </a:p>
          <a:p>
            <a:r>
              <a:rPr lang="en-GB" dirty="0"/>
              <a:t>40-44 (Casey, Wyndham, Whittlesea)</a:t>
            </a:r>
          </a:p>
          <a:p>
            <a:r>
              <a:rPr lang="en-GB" dirty="0"/>
              <a:t>45-49 (Casey, Wyndham, Greater Geelong)</a:t>
            </a:r>
          </a:p>
        </p:txBody>
      </p:sp>
    </p:spTree>
    <p:extLst>
      <p:ext uri="{BB962C8B-B14F-4D97-AF65-F5344CB8AC3E}">
        <p14:creationId xmlns:p14="http://schemas.microsoft.com/office/powerpoint/2010/main" val="10405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6FBBC48-7D9F-4166-A6C7-DC37828B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7" y="3887537"/>
            <a:ext cx="3259826" cy="2748958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8EC44F50-DFCF-412C-9085-C27A335D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25" y="321734"/>
            <a:ext cx="3259826" cy="27489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C68A421-A2B8-474D-AF76-C743B4D1F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845" y="3884151"/>
            <a:ext cx="2998488" cy="27523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F4E2E2-340D-469C-ABE5-A20520FA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96" y="325119"/>
            <a:ext cx="3263841" cy="2752344"/>
          </a:xfrm>
          <a:prstGeom prst="rect">
            <a:avLst/>
          </a:prstGeom>
        </p:spPr>
      </p:pic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EAAEFE41-B02D-4E2E-AF4F-AE0660D99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646" y="318348"/>
            <a:ext cx="3263841" cy="27523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3EBED91-7B30-4486-8583-0804E0225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479" y="3884151"/>
            <a:ext cx="3263841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473F06-D2A2-43BA-9533-B76917DD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Summary</a:t>
            </a:r>
            <a:endParaRPr lang="en-AU" b="1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C47115-8B2A-4684-8ED3-32D8F0FA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1700" dirty="0"/>
              <a:t>Victorian Government vaccination campaigns should be targeted towards these age groups in their respective LGA.</a:t>
            </a:r>
          </a:p>
          <a:p>
            <a:r>
              <a:rPr lang="en-GB" sz="1700" dirty="0"/>
              <a:t>Different marketing tools and strategies should be applied to the various age groups in order to effectively deliver the message to the target audience: </a:t>
            </a:r>
          </a:p>
          <a:p>
            <a:pPr lvl="1"/>
            <a:r>
              <a:rPr lang="en-GB" sz="1700" dirty="0"/>
              <a:t>Facebook active users worldwide are women aged (18-24 years) &amp; men (25-35 years) </a:t>
            </a:r>
          </a:p>
          <a:p>
            <a:pPr lvl="1"/>
            <a:r>
              <a:rPr lang="en-GB" sz="1700" dirty="0"/>
              <a:t>Instagram global audience aged between (25-35 years) </a:t>
            </a:r>
          </a:p>
          <a:p>
            <a:pPr lvl="1"/>
            <a:r>
              <a:rPr lang="en-GB" sz="1700" dirty="0"/>
              <a:t>Pinterest aged between (30-49)</a:t>
            </a:r>
          </a:p>
          <a:p>
            <a:pPr lvl="1"/>
            <a:r>
              <a:rPr lang="en-GB" sz="1700" dirty="0"/>
              <a:t>The Herald Sun aged between (18-49) </a:t>
            </a:r>
          </a:p>
          <a:p>
            <a:pPr lvl="1"/>
            <a:r>
              <a:rPr lang="en-GB" sz="1700" dirty="0"/>
              <a:t>Commercial Radio listeners ( 55+ (28%), 40 – 54 (26%), 25-39 (27%), 15-24 (19%)</a:t>
            </a:r>
          </a:p>
          <a:p>
            <a:pPr lvl="1"/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58991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F599E-6020-415B-8156-E613C01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Limitations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32A6-D423-45C6-9270-AF27EF4B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GB" dirty="0"/>
              <a:t>The Vaccination Program has only been available for 16-39 year olds from 30</a:t>
            </a:r>
            <a:r>
              <a:rPr lang="en-GB" baseline="30000" dirty="0"/>
              <a:t>th</a:t>
            </a:r>
            <a:r>
              <a:rPr lang="en-GB" dirty="0"/>
              <a:t> of August 2021 unless classified as an essential work or carer. </a:t>
            </a:r>
          </a:p>
          <a:p>
            <a:r>
              <a:rPr lang="en-GB" dirty="0"/>
              <a:t>Data on daily vaccination numbers specific to LGA and age group are currently not available.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144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BE23E-585B-4033-855A-44B64D40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 3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B0B2A-B0FF-4F8D-AA79-2339FD3A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Daily Cases and Vaccines</a:t>
            </a:r>
            <a:endParaRPr lang="en-AU" sz="3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A8068EB4-589A-4355-8472-3B8DDD9E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33" y="2328583"/>
            <a:ext cx="5180952" cy="3936508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4FAB02-1E0D-4AD3-A6BD-2658E79D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02" y="3564707"/>
            <a:ext cx="3165623" cy="2609955"/>
          </a:xfrm>
          <a:prstGeom prst="rect">
            <a:avLst/>
          </a:prstGeom>
        </p:spPr>
      </p:pic>
      <p:pic>
        <p:nvPicPr>
          <p:cNvPr id="15" name="Picture 14" descr="Company name&#10;&#10;Description automatically generated">
            <a:extLst>
              <a:ext uri="{FF2B5EF4-FFF2-40B4-BE49-F238E27FC236}">
                <a16:creationId xmlns:a16="http://schemas.microsoft.com/office/drawing/2014/main" id="{37E6838D-9828-42BD-8385-DE728BD9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585" y="647843"/>
            <a:ext cx="3207940" cy="25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15000-5E95-4F2A-AFD6-334BD376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Introduction 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EE42-C989-4168-B371-E0389F13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C3F7E-6025-4F93-8A49-A7DB643F83C8}"/>
              </a:ext>
            </a:extLst>
          </p:cNvPr>
          <p:cNvSpPr txBox="1"/>
          <p:nvPr/>
        </p:nvSpPr>
        <p:spPr>
          <a:xfrm>
            <a:off x="4851058" y="292248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1D1C1D"/>
                </a:solidFill>
                <a:effectLst/>
                <a:latin typeface="Slack-Lato"/>
              </a:rPr>
              <a:t>Why: We are looking to explore the relationship between covid case numbers and vaccination rates, both locally in Victoria and internationally.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6465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A68003F-BE6C-41AB-B12E-FC1DCF47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8" y="462491"/>
            <a:ext cx="3268128" cy="2624663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0FCAA368-9AF5-4C28-9363-B7B8CAB7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8" y="3382882"/>
            <a:ext cx="3743538" cy="255074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EEB174F-6D2D-4D24-B30E-18A66194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11" y="547919"/>
            <a:ext cx="3239769" cy="2601887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E83A7BD3-B38E-41F2-8C6C-61CDF3C2D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376" y="3342997"/>
            <a:ext cx="3624260" cy="2550744"/>
          </a:xfrm>
          <a:prstGeom prst="rect">
            <a:avLst/>
          </a:prstGeom>
        </p:spPr>
      </p:pic>
      <p:pic>
        <p:nvPicPr>
          <p:cNvPr id="30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32FDC4A-CCAE-40C5-B43B-DCAC71EF2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457" y="3342996"/>
            <a:ext cx="3627228" cy="255283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F89D48-F6C9-47FE-A56F-AA6058FC0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449" y="547919"/>
            <a:ext cx="3206906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3D42-0975-4E20-A54B-FB47FEE5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Forecasting Weekly Average Vaccination </a:t>
            </a:r>
            <a:endParaRPr lang="en-AU" sz="3600" dirty="0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4587C8E-B52A-42E1-B051-94CD7A25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5" y="3672388"/>
            <a:ext cx="3656092" cy="229026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A1A9D0A-53B8-4AFF-AC87-07EA6219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57" y="3672388"/>
            <a:ext cx="3656094" cy="229026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449132AC-2906-42C8-9191-E74DB45B7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71" y="226206"/>
            <a:ext cx="5112824" cy="320279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A7EA38F-7E91-47FD-A450-D91E4977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59" y="2399100"/>
            <a:ext cx="3507415" cy="2978243"/>
          </a:xfrm>
        </p:spPr>
        <p:txBody>
          <a:bodyPr>
            <a:normAutofit/>
          </a:bodyPr>
          <a:lstStyle/>
          <a:p>
            <a:r>
              <a:rPr lang="en-GB" sz="1400" b="0" i="0" dirty="0" err="1">
                <a:solidFill>
                  <a:srgbClr val="1D1C1D"/>
                </a:solidFill>
                <a:effectLst/>
                <a:latin typeface="Slack-Lato"/>
              </a:rPr>
              <a:t>SKr</a:t>
            </a:r>
            <a:r>
              <a:rPr lang="en-GB" sz="1400" b="0" i="0" dirty="0">
                <a:solidFill>
                  <a:srgbClr val="1D1C1D"/>
                </a:solidFill>
                <a:effectLst/>
                <a:latin typeface="Slack-Lato"/>
              </a:rPr>
              <a:t> forecast equation y = 115648.01x + -402438.18</a:t>
            </a:r>
            <a:br>
              <a:rPr lang="en-GB" sz="1400" dirty="0"/>
            </a:br>
            <a:r>
              <a:rPr lang="en-GB" sz="1400" b="0" i="0" dirty="0">
                <a:solidFill>
                  <a:srgbClr val="1D1C1D"/>
                </a:solidFill>
                <a:effectLst/>
                <a:latin typeface="Slack-Lato"/>
              </a:rPr>
              <a:t>The average weekly vaccinations in October Week 1 will be 754,041.92</a:t>
            </a:r>
          </a:p>
          <a:p>
            <a:r>
              <a:rPr lang="en-GB" sz="1400" b="0" i="0" dirty="0" err="1">
                <a:solidFill>
                  <a:srgbClr val="1D1C1D"/>
                </a:solidFill>
                <a:effectLst/>
                <a:latin typeface="Slack-Lato"/>
              </a:rPr>
              <a:t>Aus</a:t>
            </a:r>
            <a:r>
              <a:rPr lang="en-GB" sz="1400" b="0" i="0" dirty="0">
                <a:solidFill>
                  <a:srgbClr val="1D1C1D"/>
                </a:solidFill>
                <a:effectLst/>
                <a:latin typeface="Slack-Lato"/>
              </a:rPr>
              <a:t> forecast equation y = 44143.52x + -140748.4</a:t>
            </a:r>
            <a:br>
              <a:rPr lang="en-GB" sz="1400" dirty="0"/>
            </a:br>
            <a:r>
              <a:rPr lang="en-GB" sz="1400" b="0" i="0" dirty="0">
                <a:solidFill>
                  <a:srgbClr val="1D1C1D"/>
                </a:solidFill>
                <a:effectLst/>
                <a:latin typeface="Slack-Lato"/>
              </a:rPr>
              <a:t>The average weekly vaccination in October Week 1 will be 300,686.8  </a:t>
            </a:r>
          </a:p>
          <a:p>
            <a:r>
              <a:rPr lang="en-GB" sz="1400" b="0" i="0" dirty="0">
                <a:solidFill>
                  <a:srgbClr val="1D1C1D"/>
                </a:solidFill>
                <a:effectLst/>
                <a:latin typeface="Slack-Lato"/>
              </a:rPr>
              <a:t>US forecast equation = y = -361363.14x + 3813973.71</a:t>
            </a:r>
            <a:br>
              <a:rPr lang="en-GB" sz="1400" dirty="0"/>
            </a:br>
            <a:r>
              <a:rPr lang="en-GB" sz="1400" b="0" i="0" dirty="0">
                <a:solidFill>
                  <a:srgbClr val="1D1C1D"/>
                </a:solidFill>
                <a:effectLst/>
                <a:latin typeface="Slack-Lato"/>
              </a:rPr>
              <a:t>The average weekly vaccination in October Week 1 will be 200,342.31</a:t>
            </a:r>
            <a:endParaRPr lang="en-US" sz="20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6075F0F-96F8-4824-8771-416115B2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7193450"/>
            <a:ext cx="49403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SKr forecast equation y = 115648.01x + -402438.18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The average weekly vaccinations in October Week 1 will be 754,041.92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883D242-AA0C-4138-8A2E-1764609C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0495450"/>
            <a:ext cx="35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5"/>
              </a:rPr>
              <a:t>6:29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Aus forecast equation y = 44143.52x + -140748.4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The average weekly vaccination in October Week 1 will be 300,686.8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5F22B00-DD9F-4DCF-BB2A-DA0A0F9F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797450"/>
            <a:ext cx="5473700" cy="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C5F9D55-4A60-4487-9B47-B3DA3FC8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797450"/>
            <a:ext cx="5473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Slack-Lato"/>
              </a:rPr>
              <a:t>New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FA7C459E-4BC5-41AC-9304-021F32F2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797450"/>
            <a:ext cx="35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6"/>
              </a:rPr>
              <a:t>6:32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US forecast equation = y = -361363.14x + 3813973.71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The average weekly vaccination in October Week 1 will be 200,342.31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4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">
            <a:extLst>
              <a:ext uri="{FF2B5EF4-FFF2-40B4-BE49-F238E27FC236}">
                <a16:creationId xmlns:a16="http://schemas.microsoft.com/office/drawing/2014/main" id="{74356919-4713-413C-A028-D496D75CA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8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D426-8794-4A67-B177-CA483CF5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604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286-5D36-4FC0-AE15-0AA2DB3D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Source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862D-48AD-4AAF-AC7A-7BC87847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ABS stats by LGA - </a:t>
            </a:r>
            <a:r>
              <a:rPr lang="en-GB" dirty="0">
                <a:hlinkClick r:id="rId2"/>
              </a:rPr>
              <a:t>https://dbr.abs.gov.au/</a:t>
            </a:r>
            <a:r>
              <a:rPr lang="en-GB" dirty="0"/>
              <a:t> </a:t>
            </a:r>
          </a:p>
          <a:p>
            <a:r>
              <a:rPr lang="en-GB" dirty="0"/>
              <a:t>Department of Health - </a:t>
            </a:r>
            <a:r>
              <a:rPr lang="en-GB" dirty="0">
                <a:hlinkClick r:id="rId3"/>
              </a:rPr>
              <a:t>https://www.health.gov.au/resources/collections/covid-19-vaccination-geographic-vaccination-rates-lga</a:t>
            </a:r>
            <a:r>
              <a:rPr lang="en-GB" dirty="0"/>
              <a:t> </a:t>
            </a:r>
          </a:p>
          <a:p>
            <a:r>
              <a:rPr lang="en-GB" dirty="0"/>
              <a:t>World Health Organisation - </a:t>
            </a:r>
            <a:br>
              <a:rPr lang="en-GB" dirty="0"/>
            </a:br>
            <a:r>
              <a:rPr lang="en-GB" i="0" dirty="0">
                <a:solidFill>
                  <a:srgbClr val="1264A3"/>
                </a:solidFill>
                <a:effectLst/>
                <a:hlinkClick r:id="rId4"/>
              </a:rPr>
              <a:t>https://github.com/owid/covid-19-data/tree/master/public/data</a:t>
            </a:r>
            <a:r>
              <a:rPr lang="en-GB" i="0" dirty="0">
                <a:solidFill>
                  <a:srgbClr val="1264A3"/>
                </a:solidFill>
                <a:effectLst/>
              </a:rPr>
              <a:t> </a:t>
            </a:r>
          </a:p>
          <a:p>
            <a:r>
              <a:rPr lang="en-GB" i="0" dirty="0">
                <a:effectLst/>
              </a:rPr>
              <a:t>Victoria Government </a:t>
            </a:r>
            <a:r>
              <a:rPr lang="en-GB" i="0" dirty="0">
                <a:solidFill>
                  <a:srgbClr val="1264A3"/>
                </a:solidFill>
                <a:effectLst/>
              </a:rPr>
              <a:t>- </a:t>
            </a:r>
            <a:r>
              <a:rPr lang="en-GB" i="0" dirty="0">
                <a:solidFill>
                  <a:srgbClr val="1264A3"/>
                </a:solidFill>
                <a:effectLst/>
                <a:hlinkClick r:id="rId5"/>
              </a:rPr>
              <a:t>https://www.coronavirus.vic.gov.au/victorian-coronavirus-covid-19-data</a:t>
            </a:r>
            <a:r>
              <a:rPr lang="en-GB" i="0" dirty="0">
                <a:solidFill>
                  <a:srgbClr val="1264A3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70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79BB-6BEB-44AD-AB91-8228EC53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the data was found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AD92-DC4D-4B17-949B-50E8A12B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format (CSV)</a:t>
            </a:r>
          </a:p>
          <a:p>
            <a:r>
              <a:rPr lang="en-GB" dirty="0"/>
              <a:t>Data retrieved 16/9/21 – 22/9/21</a:t>
            </a:r>
          </a:p>
          <a:p>
            <a:r>
              <a:rPr lang="en-GB" dirty="0"/>
              <a:t>Data was retrieved through downloading directly from the data source</a:t>
            </a:r>
          </a:p>
          <a:p>
            <a:r>
              <a:rPr lang="en-GB" dirty="0"/>
              <a:t>Researching through search engines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141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FE3A-DA8E-4AD2-ADAF-A0D96C14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Wrangling Process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6092-571A-4E13-80EA-E9A83A8F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Removed null values </a:t>
            </a:r>
          </a:p>
          <a:p>
            <a:r>
              <a:rPr lang="en-GB" dirty="0"/>
              <a:t>Converting data types – changing from object to date time</a:t>
            </a:r>
          </a:p>
          <a:p>
            <a:r>
              <a:rPr lang="en-GB" dirty="0"/>
              <a:t>Joining / merging dataset on date</a:t>
            </a:r>
          </a:p>
          <a:p>
            <a:r>
              <a:rPr lang="en-AU" dirty="0"/>
              <a:t>Reset indexes</a:t>
            </a:r>
          </a:p>
          <a:p>
            <a:r>
              <a:rPr lang="en-AU" dirty="0"/>
              <a:t>Creating new data frames</a:t>
            </a:r>
          </a:p>
          <a:p>
            <a:r>
              <a:rPr lang="en-AU" dirty="0"/>
              <a:t>Normalising values by classifying dates as values</a:t>
            </a:r>
          </a:p>
        </p:txBody>
      </p:sp>
    </p:spTree>
    <p:extLst>
      <p:ext uri="{BB962C8B-B14F-4D97-AF65-F5344CB8AC3E}">
        <p14:creationId xmlns:p14="http://schemas.microsoft.com/office/powerpoint/2010/main" val="251208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D89B-FCFF-4E8C-9255-C5A799B3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Limitations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CE94-259C-4DEC-B818-8A507D4C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data that is available and reliable was an obstacle as it was difficult to find a trend and draw a correlation between two variables without specific data. E.g. Vaccination rates per LGA over time. </a:t>
            </a:r>
          </a:p>
          <a:p>
            <a:r>
              <a:rPr lang="en-GB" dirty="0"/>
              <a:t>API not required as necessary data was only available in CSV format.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7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D6118-6F9A-4C06-8FA8-65CD1871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 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AD73C7-5EA1-4BD6-9057-35901C4A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1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7222B1-F521-4EBD-91F3-BC901F06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983" y="1800256"/>
            <a:ext cx="5351817" cy="27146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Slack-Lato"/>
              </a:rPr>
              <a:t>LGA's with a worse covid experience (higher case numbers)  would be more motivated to get vaccinated and would therefore have higher vaccination rates.</a:t>
            </a:r>
            <a:endParaRPr lang="en-A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0291D50-784B-477C-9905-F7D503B3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05" y="459662"/>
            <a:ext cx="8412714" cy="56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59793B8-9C36-4FA4-A3FA-29037547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9" y="1142995"/>
            <a:ext cx="1097282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7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6B1771-FD08-4825-A467-2733E250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475091"/>
            <a:ext cx="8598411" cy="573944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3AAD39B-7D1D-4DBE-9A3E-0F217605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330" y="238999"/>
            <a:ext cx="8841616" cy="5894410"/>
          </a:xfrm>
        </p:spPr>
      </p:pic>
    </p:spTree>
    <p:extLst>
      <p:ext uri="{BB962C8B-B14F-4D97-AF65-F5344CB8AC3E}">
        <p14:creationId xmlns:p14="http://schemas.microsoft.com/office/powerpoint/2010/main" val="238072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08F55FD-F173-4A35-81E3-A7C052FC0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104" y="420471"/>
            <a:ext cx="8888607" cy="5925738"/>
          </a:xfrm>
        </p:spPr>
      </p:pic>
    </p:spTree>
    <p:extLst>
      <p:ext uri="{BB962C8B-B14F-4D97-AF65-F5344CB8AC3E}">
        <p14:creationId xmlns:p14="http://schemas.microsoft.com/office/powerpoint/2010/main" val="177276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666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Slack-Lato</vt:lpstr>
      <vt:lpstr>Office Theme</vt:lpstr>
      <vt:lpstr>COVID 19</vt:lpstr>
      <vt:lpstr>Introduction </vt:lpstr>
      <vt:lpstr>Hypothesis 1</vt:lpstr>
      <vt:lpstr>Hypothesis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2</vt:lpstr>
      <vt:lpstr>Hypothesis 2</vt:lpstr>
      <vt:lpstr>PowerPoint Presentation</vt:lpstr>
      <vt:lpstr>Victoria Covid –19 Cases Age Group (20-29) vs (Over 60s)</vt:lpstr>
      <vt:lpstr>Age Group Population Per LGA </vt:lpstr>
      <vt:lpstr>PowerPoint Presentation</vt:lpstr>
      <vt:lpstr>Summary</vt:lpstr>
      <vt:lpstr>Data Limitations</vt:lpstr>
      <vt:lpstr>Hypothesis 3</vt:lpstr>
      <vt:lpstr>Daily Cases and Vaccines</vt:lpstr>
      <vt:lpstr>PowerPoint Presentation</vt:lpstr>
      <vt:lpstr>Forecasting Weekly Average Vaccination </vt:lpstr>
      <vt:lpstr>Data Source</vt:lpstr>
      <vt:lpstr>Data Source</vt:lpstr>
      <vt:lpstr>How the data was found</vt:lpstr>
      <vt:lpstr>Data Wrangling Process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</dc:title>
  <dc:creator>Benjamin Burga</dc:creator>
  <cp:lastModifiedBy>Benjamin Burga</cp:lastModifiedBy>
  <cp:revision>16</cp:revision>
  <dcterms:created xsi:type="dcterms:W3CDTF">2021-09-21T09:36:52Z</dcterms:created>
  <dcterms:modified xsi:type="dcterms:W3CDTF">2021-09-25T11:26:22Z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