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1" r:id="rId3"/>
    <p:sldId id="280" r:id="rId4"/>
    <p:sldId id="274" r:id="rId5"/>
    <p:sldId id="278" r:id="rId6"/>
    <p:sldId id="272" r:id="rId7"/>
    <p:sldId id="275" r:id="rId8"/>
    <p:sldId id="279" r:id="rId9"/>
    <p:sldId id="276" r:id="rId10"/>
    <p:sldId id="273" r:id="rId11"/>
    <p:sldId id="277" r:id="rId12"/>
    <p:sldId id="26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84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032"/>
  </p:normalViewPr>
  <p:slideViewPr>
    <p:cSldViewPr snapToGrid="0" snapToObjects="1">
      <p:cViewPr varScale="1">
        <p:scale>
          <a:sx n="98" d="100"/>
          <a:sy n="98" d="100"/>
        </p:scale>
        <p:origin x="258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34A5AC-11A7-4B01-88D1-27640C1B4390}" type="datetimeFigureOut">
              <a:rPr lang="en-GB" smtClean="0"/>
              <a:pPr/>
              <a:t>07/09/2016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71429-1950-4E92-ABDB-45D19B73652F}" type="slidenum">
              <a:rPr lang="en-GB" smtClean="0"/>
              <a:pPr/>
              <a:t>‹#›</a:t>
            </a:fld>
            <a:endParaRPr lang="en-GB"/>
          </a:p>
        </p:txBody>
      </p:sp>
    </p:spTree>
    <p:extLst>
      <p:ext uri="{BB962C8B-B14F-4D97-AF65-F5344CB8AC3E}">
        <p14:creationId xmlns:p14="http://schemas.microsoft.com/office/powerpoint/2010/main" val="388119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Before I start,</a:t>
            </a:r>
            <a:r>
              <a:rPr lang="en-US" baseline="0" dirty="0" smtClean="0"/>
              <a:t> I would just like to say, thank you very much for this opportunity to work here over the summer. I’ve learnt a lot from this experience.</a:t>
            </a:r>
          </a:p>
          <a:p>
            <a:endParaRPr lang="en-US"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1</a:t>
            </a:fld>
            <a:endParaRPr lang="en-GB"/>
          </a:p>
        </p:txBody>
      </p:sp>
    </p:spTree>
    <p:extLst>
      <p:ext uri="{BB962C8B-B14F-4D97-AF65-F5344CB8AC3E}">
        <p14:creationId xmlns:p14="http://schemas.microsoft.com/office/powerpoint/2010/main" val="160255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some of the feature that I would of liked to have done if I had the time.</a:t>
            </a:r>
          </a:p>
          <a:p>
            <a:endParaRPr lang="en-US"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10</a:t>
            </a:fld>
            <a:endParaRPr lang="en-GB"/>
          </a:p>
        </p:txBody>
      </p:sp>
    </p:spTree>
    <p:extLst>
      <p:ext uri="{BB962C8B-B14F-4D97-AF65-F5344CB8AC3E}">
        <p14:creationId xmlns:p14="http://schemas.microsoft.com/office/powerpoint/2010/main" val="152199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listening, any questions?</a:t>
            </a:r>
            <a:endParaRPr lang="en-US"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11</a:t>
            </a:fld>
            <a:endParaRPr lang="en-GB"/>
          </a:p>
        </p:txBody>
      </p:sp>
    </p:spTree>
    <p:extLst>
      <p:ext uri="{BB962C8B-B14F-4D97-AF65-F5344CB8AC3E}">
        <p14:creationId xmlns:p14="http://schemas.microsoft.com/office/powerpoint/2010/main" val="75840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My main inspiration during the design was to develop an app which would also work well as an android</a:t>
            </a:r>
            <a:endParaRPr lang="en-US" baseline="0" dirty="0" smtClean="0"/>
          </a:p>
          <a:p>
            <a:pPr marL="171450" indent="-171450">
              <a:buFontTx/>
              <a:buChar char="-"/>
            </a:pPr>
            <a:r>
              <a:rPr lang="en-US" baseline="0" dirty="0" smtClean="0"/>
              <a:t>During writing the code, I made sure that the code was well-documented, clean and performance effective, which was achieved through constant thinking and refactors.</a:t>
            </a:r>
          </a:p>
          <a:p>
            <a:pPr marL="171450" indent="-171450">
              <a:buFontTx/>
              <a:buChar char="-"/>
            </a:pPr>
            <a:r>
              <a:rPr lang="en-US" baseline="0" dirty="0" smtClean="0"/>
              <a:t>The main programming language during development was Swift as it is the newer and more powerful language</a:t>
            </a:r>
          </a:p>
          <a:p>
            <a:pPr marL="171450" indent="-171450">
              <a:buFontTx/>
              <a:buChar char="-"/>
            </a:pPr>
            <a:r>
              <a:rPr lang="en-US" baseline="0" dirty="0" smtClean="0"/>
              <a:t>SQL Lite was used to fetch from the core data containing all the csv transactions</a:t>
            </a:r>
          </a:p>
          <a:p>
            <a:pPr marL="171450" indent="-171450">
              <a:buFontTx/>
              <a:buChar char="-"/>
            </a:pPr>
            <a:r>
              <a:rPr lang="en-US" baseline="0" dirty="0" smtClean="0"/>
              <a:t>The two libraries used are Charts which gave the ability to create charts and </a:t>
            </a:r>
            <a:r>
              <a:rPr lang="en-US" baseline="0" dirty="0" err="1" smtClean="0"/>
              <a:t>SWReveal</a:t>
            </a:r>
            <a:r>
              <a:rPr lang="en-US" baseline="0" dirty="0" smtClean="0"/>
              <a:t> which gave the ability to create a reveal menu. Both these libraries are written in Objective-C</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13971429-1950-4E92-ABDB-45D19B73652F}" type="slidenum">
              <a:rPr lang="en-GB" smtClean="0"/>
              <a:pPr/>
              <a:t>2</a:t>
            </a:fld>
            <a:endParaRPr lang="en-GB"/>
          </a:p>
        </p:txBody>
      </p:sp>
    </p:spTree>
    <p:extLst>
      <p:ext uri="{BB962C8B-B14F-4D97-AF65-F5344CB8AC3E}">
        <p14:creationId xmlns:p14="http://schemas.microsoft.com/office/powerpoint/2010/main" val="161061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At the beginning the development was Test Driven which I did before developing a page. Afterwards it was more update after changes </a:t>
            </a:r>
          </a:p>
        </p:txBody>
      </p:sp>
      <p:sp>
        <p:nvSpPr>
          <p:cNvPr id="4" name="Slide Number Placeholder 3"/>
          <p:cNvSpPr>
            <a:spLocks noGrp="1"/>
          </p:cNvSpPr>
          <p:nvPr>
            <p:ph type="sldNum" sz="quarter" idx="10"/>
          </p:nvPr>
        </p:nvSpPr>
        <p:spPr/>
        <p:txBody>
          <a:bodyPr/>
          <a:lstStyle/>
          <a:p>
            <a:fld id="{13971429-1950-4E92-ABDB-45D19B73652F}" type="slidenum">
              <a:rPr lang="en-GB" smtClean="0"/>
              <a:pPr/>
              <a:t>3</a:t>
            </a:fld>
            <a:endParaRPr lang="en-GB"/>
          </a:p>
        </p:txBody>
      </p:sp>
    </p:spTree>
    <p:extLst>
      <p:ext uri="{BB962C8B-B14F-4D97-AF65-F5344CB8AC3E}">
        <p14:creationId xmlns:p14="http://schemas.microsoft.com/office/powerpoint/2010/main" val="102724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pages that are currently implemented are:</a:t>
            </a:r>
          </a:p>
          <a:p>
            <a:pPr marL="171450" indent="-171450">
              <a:buFontTx/>
              <a:buChar char="-"/>
            </a:pPr>
            <a:r>
              <a:rPr lang="en-US" baseline="0" dirty="0" smtClean="0"/>
              <a:t>Login, Home, Search, Results and Contact.</a:t>
            </a:r>
          </a:p>
          <a:p>
            <a:pPr marL="171450" indent="-171450">
              <a:buFontTx/>
              <a:buChar char="-"/>
            </a:pPr>
            <a:r>
              <a:rPr lang="en-US" baseline="0" dirty="0" smtClean="0"/>
              <a:t>I will go into more detail in the following slides.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13971429-1950-4E92-ABDB-45D19B73652F}" type="slidenum">
              <a:rPr lang="en-GB" smtClean="0"/>
              <a:pPr/>
              <a:t>4</a:t>
            </a:fld>
            <a:endParaRPr lang="en-GB"/>
          </a:p>
        </p:txBody>
      </p:sp>
    </p:spTree>
    <p:extLst>
      <p:ext uri="{BB962C8B-B14F-4D97-AF65-F5344CB8AC3E}">
        <p14:creationId xmlns:p14="http://schemas.microsoft.com/office/powerpoint/2010/main" val="76371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My main inspiration during development of the login</a:t>
            </a:r>
            <a:r>
              <a:rPr lang="en-US" baseline="0" dirty="0" smtClean="0"/>
              <a:t> page was the MyST login page as I believe the app should have a close resemblance to MyST.</a:t>
            </a:r>
          </a:p>
          <a:p>
            <a:pPr marL="171450" indent="-171450">
              <a:buFontTx/>
              <a:buChar char="-"/>
            </a:pPr>
            <a:r>
              <a:rPr lang="en-US" baseline="0" dirty="0" smtClean="0"/>
              <a:t>If the user has forgotten their login credentials they would press the ‘Need help?’  text which would direct the user to the contacts page.</a:t>
            </a:r>
          </a:p>
          <a:p>
            <a:pPr marL="171450" indent="-171450">
              <a:buFontTx/>
              <a:buChar char="-"/>
            </a:pPr>
            <a:r>
              <a:rPr lang="en-US" baseline="0" dirty="0" smtClean="0"/>
              <a:t>The iPhone has slightly different functionality, the login page is only available in portrait and when the keyboard appears it pushes the </a:t>
            </a:r>
            <a:r>
              <a:rPr lang="en-US" baseline="0" dirty="0" err="1" smtClean="0"/>
              <a:t>textfield</a:t>
            </a:r>
            <a:r>
              <a:rPr lang="en-US" baseline="0" dirty="0" smtClean="0"/>
              <a:t> up. </a:t>
            </a:r>
          </a:p>
          <a:p>
            <a:pPr marL="171450" indent="-171450">
              <a:buFontTx/>
              <a:buChar char="-"/>
            </a:pPr>
            <a:r>
              <a:rPr lang="en-US" baseline="0" dirty="0" smtClean="0"/>
              <a:t>I’ve also implemented appreciate alerts if the user were to insert incorrect credentials into the </a:t>
            </a:r>
            <a:r>
              <a:rPr lang="en-US" baseline="0" dirty="0" err="1" smtClean="0"/>
              <a:t>textfield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5</a:t>
            </a:fld>
            <a:endParaRPr lang="en-GB"/>
          </a:p>
        </p:txBody>
      </p:sp>
    </p:spTree>
    <p:extLst>
      <p:ext uri="{BB962C8B-B14F-4D97-AF65-F5344CB8AC3E}">
        <p14:creationId xmlns:p14="http://schemas.microsoft.com/office/powerpoint/2010/main" val="111602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home</a:t>
            </a:r>
            <a:r>
              <a:rPr lang="en-US" baseline="0" dirty="0" smtClean="0"/>
              <a:t> page has the most functionality:</a:t>
            </a:r>
          </a:p>
          <a:p>
            <a:pPr marL="171450" indent="-171450">
              <a:buFontTx/>
              <a:buChar char="-"/>
            </a:pPr>
            <a:r>
              <a:rPr lang="en-US" baseline="0" dirty="0" smtClean="0"/>
              <a:t>First being the bar graph which display different transaction types depending on the segmented control selected.</a:t>
            </a:r>
          </a:p>
          <a:p>
            <a:pPr marL="171450" indent="-171450">
              <a:buFontTx/>
              <a:buChar char="-"/>
            </a:pPr>
            <a:r>
              <a:rPr lang="en-US" baseline="0" dirty="0" smtClean="0"/>
              <a:t>If you wanted to see a line chart </a:t>
            </a:r>
          </a:p>
          <a:p>
            <a:pPr marL="171450" indent="-171450">
              <a:buFontTx/>
              <a:buChar char="-"/>
            </a:pPr>
            <a:endParaRPr lang="en-GB" noProof="0"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6</a:t>
            </a:fld>
            <a:endParaRPr lang="en-GB"/>
          </a:p>
        </p:txBody>
      </p:sp>
    </p:spTree>
    <p:extLst>
      <p:ext uri="{BB962C8B-B14F-4D97-AF65-F5344CB8AC3E}">
        <p14:creationId xmlns:p14="http://schemas.microsoft.com/office/powerpoint/2010/main" val="109750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search page works similar to MyST.</a:t>
            </a:r>
          </a:p>
          <a:p>
            <a:pPr marL="171450" indent="-171450">
              <a:buFontTx/>
              <a:buChar char="-"/>
            </a:pPr>
            <a:r>
              <a:rPr lang="en-US" dirty="0" smtClean="0"/>
              <a:t>The search itself can be performed on three</a:t>
            </a:r>
            <a:r>
              <a:rPr lang="en-US" baseline="0" dirty="0" smtClean="0"/>
              <a:t> different attributes: transaction reference, amount and amount settled. These are selectable while typing in the search bar</a:t>
            </a:r>
          </a:p>
          <a:p>
            <a:pPr marL="171450" indent="-171450">
              <a:buFontTx/>
              <a:buChar char="-"/>
            </a:pPr>
            <a:r>
              <a:rPr lang="en-US" baseline="0" dirty="0" smtClean="0"/>
              <a:t>Filters can be applied to the search such as error code, date range, settled status and types of transaction. These can be applied by clicking the desired field choosing the desired options and pressing set.</a:t>
            </a:r>
          </a:p>
          <a:p>
            <a:pPr marL="171450" indent="-171450">
              <a:buFontTx/>
              <a:buChar char="-"/>
            </a:pPr>
            <a:r>
              <a:rPr lang="en-US" baseline="0" dirty="0" smtClean="0"/>
              <a:t>Sorts can be applied by pressing the ‘Sort By’ segmented control and tapping the sorts you’d like to apply</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13971429-1950-4E92-ABDB-45D19B73652F}" type="slidenum">
              <a:rPr lang="en-GB" smtClean="0"/>
              <a:pPr/>
              <a:t>7</a:t>
            </a:fld>
            <a:endParaRPr lang="en-GB"/>
          </a:p>
        </p:txBody>
      </p:sp>
    </p:spTree>
    <p:extLst>
      <p:ext uri="{BB962C8B-B14F-4D97-AF65-F5344CB8AC3E}">
        <p14:creationId xmlns:p14="http://schemas.microsoft.com/office/powerpoint/2010/main" val="123706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a:t>
            </a:r>
            <a:r>
              <a:rPr lang="en-US" baseline="0" dirty="0" smtClean="0"/>
              <a:t> results page displays a reduced amount of transaction columns to provide a quick overview without compromising the device display.</a:t>
            </a:r>
          </a:p>
          <a:p>
            <a:pPr marL="171450" indent="-171450">
              <a:buFontTx/>
              <a:buChar char="-"/>
            </a:pPr>
            <a:r>
              <a:rPr lang="en-US" baseline="0" dirty="0" smtClean="0"/>
              <a:t>The results page can provide more detail on a transaction by tapping a transaction and a new view will appear with more details on the tapped transaction.</a:t>
            </a:r>
          </a:p>
          <a:p>
            <a:pPr marL="171450" indent="-171450">
              <a:buFontTx/>
              <a:buChar char="-"/>
            </a:pPr>
            <a:r>
              <a:rPr lang="en-US" baseline="0" dirty="0" smtClean="0"/>
              <a:t>To get a copy of a transaction reference for example press and hold on that row in the detailed view and a copy button will appear to copy the contents of that row.</a:t>
            </a:r>
            <a:endParaRPr lang="en-US"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8</a:t>
            </a:fld>
            <a:endParaRPr lang="en-GB"/>
          </a:p>
        </p:txBody>
      </p:sp>
    </p:spTree>
    <p:extLst>
      <p:ext uri="{BB962C8B-B14F-4D97-AF65-F5344CB8AC3E}">
        <p14:creationId xmlns:p14="http://schemas.microsoft.com/office/powerpoint/2010/main" val="15108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contact page</a:t>
            </a:r>
            <a:r>
              <a:rPr lang="en-US" baseline="0" dirty="0" smtClean="0"/>
              <a:t> contains all the essential contact details for secure trading.</a:t>
            </a:r>
          </a:p>
          <a:p>
            <a:pPr marL="171450" indent="-171450">
              <a:buFontTx/>
              <a:buChar char="-"/>
            </a:pPr>
            <a:r>
              <a:rPr lang="en-US" baseline="0" dirty="0" smtClean="0"/>
              <a:t>If you wanted email or copy one of the emails on this page, simple tap the desired email and a menu will appear to select either email or copy which will prompt the selected option.</a:t>
            </a:r>
          </a:p>
          <a:p>
            <a:pPr marL="171450" indent="-171450">
              <a:buFontTx/>
              <a:buChar char="-"/>
            </a:pPr>
            <a:r>
              <a:rPr lang="en-US" baseline="0" dirty="0" smtClean="0"/>
              <a:t>Similar, the phone number provide the same functionality however, the ability to phone the number will only appear as an option on the iPhone as it has the phone capability.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3971429-1950-4E92-ABDB-45D19B73652F}" type="slidenum">
              <a:rPr lang="en-GB" smtClean="0"/>
              <a:pPr/>
              <a:t>9</a:t>
            </a:fld>
            <a:endParaRPr lang="en-GB"/>
          </a:p>
        </p:txBody>
      </p:sp>
    </p:spTree>
    <p:extLst>
      <p:ext uri="{BB962C8B-B14F-4D97-AF65-F5344CB8AC3E}">
        <p14:creationId xmlns:p14="http://schemas.microsoft.com/office/powerpoint/2010/main" val="129074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4061773" y="-88900"/>
            <a:ext cx="5145725" cy="6960112"/>
          </a:xfrm>
          <a:prstGeom prst="rect">
            <a:avLst/>
          </a:prstGeom>
        </p:spPr>
      </p:pic>
      <p:sp>
        <p:nvSpPr>
          <p:cNvPr id="2" name="Title 1"/>
          <p:cNvSpPr>
            <a:spLocks noGrp="1"/>
          </p:cNvSpPr>
          <p:nvPr>
            <p:ph type="ctrTitle" hasCustomPrompt="1"/>
          </p:nvPr>
        </p:nvSpPr>
        <p:spPr>
          <a:xfrm>
            <a:off x="457200" y="2603500"/>
            <a:ext cx="4368800" cy="891117"/>
          </a:xfrm>
        </p:spPr>
        <p:txBody>
          <a:bodyPr anchor="b" anchorCtr="0">
            <a:normAutofit/>
          </a:bodyPr>
          <a:lstStyle>
            <a:lvl1pPr algn="l">
              <a:defRPr sz="2400">
                <a:solidFill>
                  <a:srgbClr val="DE184F"/>
                </a:solidFill>
                <a:latin typeface="Century gothic"/>
                <a:cs typeface="Century gothic"/>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457200" y="3494617"/>
            <a:ext cx="3429000" cy="353483"/>
          </a:xfrm>
        </p:spPr>
        <p:txBody>
          <a:bodyPr>
            <a:normAutofit/>
          </a:bodyPr>
          <a:lstStyle>
            <a:lvl1pPr marL="0" indent="0" algn="l">
              <a:buNone/>
              <a:defRPr sz="1400">
                <a:solidFill>
                  <a:schemeClr val="tx1">
                    <a:lumMod val="95000"/>
                    <a:lumOff val="5000"/>
                  </a:schemeClr>
                </a:solidFill>
                <a:latin typeface="Arial Unicode MS"/>
                <a:cs typeface="Arial Unicode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pic>
        <p:nvPicPr>
          <p:cNvPr id="8" name="Picture 7"/>
          <p:cNvPicPr>
            <a:picLocks noChangeAspect="1"/>
          </p:cNvPicPr>
          <p:nvPr userDrawn="1"/>
        </p:nvPicPr>
        <p:blipFill>
          <a:blip r:embed="rId3"/>
          <a:stretch>
            <a:fillRect/>
          </a:stretch>
        </p:blipFill>
        <p:spPr>
          <a:xfrm>
            <a:off x="329697" y="294212"/>
            <a:ext cx="2579106" cy="546100"/>
          </a:xfrm>
          <a:prstGeom prst="rect">
            <a:avLst/>
          </a:prstGeom>
        </p:spPr>
      </p:pic>
    </p:spTree>
    <p:extLst>
      <p:ext uri="{BB962C8B-B14F-4D97-AF65-F5344CB8AC3E}">
        <p14:creationId xmlns:p14="http://schemas.microsoft.com/office/powerpoint/2010/main" val="4059595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1"/>
            <a:ext cx="9144000" cy="6858002"/>
          </a:xfrm>
          <a:prstGeom prst="rect">
            <a:avLst/>
          </a:prstGeom>
          <a:solidFill>
            <a:srgbClr val="DE184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p:txBody>
      </p:sp>
      <p:sp>
        <p:nvSpPr>
          <p:cNvPr id="2" name="Title 1"/>
          <p:cNvSpPr>
            <a:spLocks noGrp="1"/>
          </p:cNvSpPr>
          <p:nvPr>
            <p:ph type="title" hasCustomPrompt="1"/>
          </p:nvPr>
        </p:nvSpPr>
        <p:spPr>
          <a:xfrm>
            <a:off x="457200" y="2761994"/>
            <a:ext cx="8229600" cy="1143000"/>
          </a:xfrm>
        </p:spPr>
        <p:txBody>
          <a:bodyPr anchor="ctr">
            <a:normAutofit/>
          </a:bodyPr>
          <a:lstStyle>
            <a:lvl1pPr marL="0" indent="0" algn="l">
              <a:buSzPct val="100000"/>
              <a:buFontTx/>
              <a:buNone/>
              <a:defRPr sz="2400">
                <a:solidFill>
                  <a:schemeClr val="bg1"/>
                </a:solidFill>
                <a:latin typeface="Century gothic"/>
                <a:cs typeface="Century gothic"/>
              </a:defRPr>
            </a:lvl1pPr>
          </a:lstStyle>
          <a:p>
            <a:r>
              <a:rPr lang="en-GB" dirty="0" smtClean="0"/>
              <a:t>CLICK TO EDIT MASTER TITLE STYLE</a:t>
            </a:r>
            <a:endParaRPr lang="en-US" dirty="0"/>
          </a:p>
        </p:txBody>
      </p:sp>
    </p:spTree>
    <p:extLst>
      <p:ext uri="{BB962C8B-B14F-4D97-AF65-F5344CB8AC3E}">
        <p14:creationId xmlns:p14="http://schemas.microsoft.com/office/powerpoint/2010/main" val="2970096738"/>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100" y="1773238"/>
            <a:ext cx="8394700" cy="614362"/>
          </a:xfrm>
        </p:spPr>
        <p:txBody>
          <a:bodyPr anchor="t">
            <a:normAutofit/>
          </a:bodyPr>
          <a:lstStyle>
            <a:lvl1pPr algn="l">
              <a:defRPr sz="2400">
                <a:solidFill>
                  <a:srgbClr val="DE184F"/>
                </a:solidFill>
                <a:latin typeface="Century gothic"/>
                <a:cs typeface="Century gothic"/>
              </a:defRPr>
            </a:lvl1pPr>
          </a:lstStyle>
          <a:p>
            <a:r>
              <a:rPr lang="en-GB" dirty="0" smtClean="0"/>
              <a:t>CLICK TO EDIT MASTER TITLE STYLE</a:t>
            </a:r>
            <a:endParaRPr lang="en-US" dirty="0"/>
          </a:p>
        </p:txBody>
      </p:sp>
      <p:sp>
        <p:nvSpPr>
          <p:cNvPr id="3" name="Content Placeholder 2"/>
          <p:cNvSpPr>
            <a:spLocks noGrp="1"/>
          </p:cNvSpPr>
          <p:nvPr>
            <p:ph idx="1"/>
          </p:nvPr>
        </p:nvSpPr>
        <p:spPr>
          <a:xfrm>
            <a:off x="3124200" y="2387600"/>
            <a:ext cx="5562600" cy="4333875"/>
          </a:xfrm>
        </p:spPr>
        <p:txBody>
          <a:bodyPr>
            <a:normAutofit/>
          </a:bodyPr>
          <a:lstStyle>
            <a:lvl1pPr marL="342900" indent="-342900">
              <a:buSzPct val="100000"/>
              <a:buFontTx/>
              <a:buBlip>
                <a:blip r:embed="rId2"/>
              </a:buBlip>
              <a:defRPr sz="2000">
                <a:solidFill>
                  <a:schemeClr val="tx1">
                    <a:lumMod val="95000"/>
                    <a:lumOff val="5000"/>
                  </a:schemeClr>
                </a:solidFill>
                <a:latin typeface="Arial"/>
                <a:cs typeface="Arial"/>
              </a:defRPr>
            </a:lvl1pPr>
            <a:lvl2pPr>
              <a:defRPr sz="2000">
                <a:solidFill>
                  <a:schemeClr val="tx1">
                    <a:lumMod val="95000"/>
                    <a:lumOff val="5000"/>
                  </a:schemeClr>
                </a:solidFill>
                <a:latin typeface="Arial"/>
                <a:cs typeface="Arial"/>
              </a:defRPr>
            </a:lvl2pPr>
            <a:lvl3pPr>
              <a:defRPr sz="2000">
                <a:solidFill>
                  <a:schemeClr val="tx1">
                    <a:lumMod val="95000"/>
                    <a:lumOff val="5000"/>
                  </a:schemeClr>
                </a:solidFill>
                <a:latin typeface="Arial"/>
                <a:cs typeface="Arial"/>
              </a:defRPr>
            </a:lvl3pPr>
            <a:lvl4pPr>
              <a:defRPr sz="2000">
                <a:solidFill>
                  <a:schemeClr val="tx1">
                    <a:lumMod val="95000"/>
                    <a:lumOff val="5000"/>
                  </a:schemeClr>
                </a:solidFill>
                <a:latin typeface="Arial"/>
                <a:cs typeface="Arial"/>
              </a:defRPr>
            </a:lvl4pPr>
            <a:lvl5pPr>
              <a:defRPr sz="2000">
                <a:solidFill>
                  <a:schemeClr val="tx1">
                    <a:lumMod val="95000"/>
                    <a:lumOff val="5000"/>
                  </a:schemeClr>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Rectangle 7"/>
          <p:cNvSpPr/>
          <p:nvPr userDrawn="1"/>
        </p:nvSpPr>
        <p:spPr>
          <a:xfrm>
            <a:off x="0" y="1062557"/>
            <a:ext cx="9144000" cy="191012"/>
          </a:xfrm>
          <a:prstGeom prst="rect">
            <a:avLst/>
          </a:prstGeom>
          <a:solidFill>
            <a:srgbClr val="DE184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p:txBody>
      </p:sp>
      <p:pic>
        <p:nvPicPr>
          <p:cNvPr id="6" name="Picture 5"/>
          <p:cNvPicPr>
            <a:picLocks noChangeAspect="1"/>
          </p:cNvPicPr>
          <p:nvPr userDrawn="1"/>
        </p:nvPicPr>
        <p:blipFill>
          <a:blip r:embed="rId3"/>
          <a:stretch>
            <a:fillRect/>
          </a:stretch>
        </p:blipFill>
        <p:spPr>
          <a:xfrm>
            <a:off x="329697" y="294212"/>
            <a:ext cx="2579106" cy="546100"/>
          </a:xfrm>
          <a:prstGeom prst="rect">
            <a:avLst/>
          </a:prstGeom>
        </p:spPr>
      </p:pic>
    </p:spTree>
    <p:extLst>
      <p:ext uri="{BB962C8B-B14F-4D97-AF65-F5344CB8AC3E}">
        <p14:creationId xmlns:p14="http://schemas.microsoft.com/office/powerpoint/2010/main" val="53771080"/>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253569"/>
            <a:ext cx="9144000" cy="56044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Rectangle 4"/>
          <p:cNvSpPr/>
          <p:nvPr userDrawn="1"/>
        </p:nvSpPr>
        <p:spPr>
          <a:xfrm>
            <a:off x="0" y="1062557"/>
            <a:ext cx="9144000" cy="191012"/>
          </a:xfrm>
          <a:prstGeom prst="rect">
            <a:avLst/>
          </a:prstGeom>
          <a:solidFill>
            <a:srgbClr val="DE184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p:txBody>
      </p:sp>
      <p:pic>
        <p:nvPicPr>
          <p:cNvPr id="6" name="Picture 5"/>
          <p:cNvPicPr>
            <a:picLocks noChangeAspect="1"/>
          </p:cNvPicPr>
          <p:nvPr userDrawn="1"/>
        </p:nvPicPr>
        <p:blipFill>
          <a:blip r:embed="rId2"/>
          <a:stretch>
            <a:fillRect/>
          </a:stretch>
        </p:blipFill>
        <p:spPr>
          <a:xfrm>
            <a:off x="329697" y="294212"/>
            <a:ext cx="2579106" cy="546100"/>
          </a:xfrm>
          <a:prstGeom prst="rect">
            <a:avLst/>
          </a:prstGeom>
        </p:spPr>
      </p:pic>
    </p:spTree>
    <p:extLst>
      <p:ext uri="{BB962C8B-B14F-4D97-AF65-F5344CB8AC3E}">
        <p14:creationId xmlns:p14="http://schemas.microsoft.com/office/powerpoint/2010/main" val="973780553"/>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act - Bango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061773" y="-88900"/>
            <a:ext cx="5145725" cy="6960112"/>
          </a:xfrm>
          <a:prstGeom prst="rect">
            <a:avLst/>
          </a:prstGeom>
        </p:spPr>
      </p:pic>
      <p:sp>
        <p:nvSpPr>
          <p:cNvPr id="10" name="TextBox 9"/>
          <p:cNvSpPr txBox="1"/>
          <p:nvPr userDrawn="1"/>
        </p:nvSpPr>
        <p:spPr>
          <a:xfrm>
            <a:off x="329697" y="4473897"/>
            <a:ext cx="2579106" cy="2123658"/>
          </a:xfrm>
          <a:prstGeom prst="rect">
            <a:avLst/>
          </a:prstGeom>
          <a:noFill/>
        </p:spPr>
        <p:txBody>
          <a:bodyPr wrap="square" rtlCol="0" anchor="b">
            <a:spAutoFit/>
          </a:bodyPr>
          <a:lstStyle/>
          <a:p>
            <a:r>
              <a:rPr lang="en-US" sz="1200" dirty="0" smtClean="0">
                <a:solidFill>
                  <a:srgbClr val="DD184F"/>
                </a:solidFill>
                <a:latin typeface="CenturyGothic"/>
              </a:rPr>
              <a:t>EUROPEAN OPERATIONS CENTRE</a:t>
            </a:r>
          </a:p>
          <a:p>
            <a:r>
              <a:rPr lang="en-US" sz="1200" dirty="0" err="1" smtClean="0">
                <a:solidFill>
                  <a:prstClr val="black"/>
                </a:solidFill>
                <a:latin typeface="CenturyGothic"/>
              </a:rPr>
              <a:t>Parc</a:t>
            </a:r>
            <a:r>
              <a:rPr lang="en-US" sz="1200" dirty="0" smtClean="0">
                <a:solidFill>
                  <a:prstClr val="black"/>
                </a:solidFill>
                <a:latin typeface="CenturyGothic"/>
              </a:rPr>
              <a:t> </a:t>
            </a:r>
            <a:r>
              <a:rPr lang="en-US" sz="1200" dirty="0" err="1" smtClean="0">
                <a:solidFill>
                  <a:prstClr val="black"/>
                </a:solidFill>
                <a:latin typeface="CenturyGothic"/>
              </a:rPr>
              <a:t>Menai</a:t>
            </a:r>
            <a:endParaRPr lang="en-US" sz="1200" dirty="0" smtClean="0">
              <a:solidFill>
                <a:prstClr val="black"/>
              </a:solidFill>
              <a:latin typeface="CenturyGothic"/>
            </a:endParaRPr>
          </a:p>
          <a:p>
            <a:r>
              <a:rPr lang="en-US" sz="1200" dirty="0" smtClean="0">
                <a:solidFill>
                  <a:prstClr val="black"/>
                </a:solidFill>
                <a:latin typeface="CenturyGothic"/>
              </a:rPr>
              <a:t>Bangor</a:t>
            </a:r>
          </a:p>
          <a:p>
            <a:r>
              <a:rPr lang="en-US" sz="1200" dirty="0" err="1" smtClean="0">
                <a:solidFill>
                  <a:prstClr val="black"/>
                </a:solidFill>
                <a:latin typeface="CenturyGothic"/>
              </a:rPr>
              <a:t>Gwynedd</a:t>
            </a:r>
            <a:r>
              <a:rPr lang="en-US" sz="1200" dirty="0" smtClean="0">
                <a:solidFill>
                  <a:prstClr val="black"/>
                </a:solidFill>
                <a:latin typeface="CenturyGothic"/>
              </a:rPr>
              <a:t> </a:t>
            </a:r>
          </a:p>
          <a:p>
            <a:r>
              <a:rPr lang="en-US" sz="1200" dirty="0" smtClean="0">
                <a:solidFill>
                  <a:prstClr val="black"/>
                </a:solidFill>
                <a:latin typeface="CenturyGothic"/>
              </a:rPr>
              <a:t>LL57 4BL</a:t>
            </a:r>
          </a:p>
          <a:p>
            <a:endParaRPr lang="en-US" sz="1200" dirty="0" smtClean="0">
              <a:solidFill>
                <a:prstClr val="black"/>
              </a:solidFill>
              <a:latin typeface="CenturyGothic"/>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DD184F"/>
                </a:solidFill>
                <a:latin typeface="CenturyGothic"/>
              </a:rPr>
              <a:t>T</a:t>
            </a:r>
            <a:r>
              <a:rPr lang="en-US" sz="1200" dirty="0" smtClean="0">
                <a:solidFill>
                  <a:prstClr val="black"/>
                </a:solidFill>
                <a:latin typeface="CenturyGothic"/>
              </a:rPr>
              <a:t> +44 (0) 1248</a:t>
            </a:r>
            <a:r>
              <a:rPr lang="en-US" sz="1200" baseline="0" dirty="0" smtClean="0">
                <a:solidFill>
                  <a:prstClr val="black"/>
                </a:solidFill>
                <a:latin typeface="CenturyGothic"/>
              </a:rPr>
              <a:t> </a:t>
            </a:r>
            <a:r>
              <a:rPr lang="en-US" sz="1200" dirty="0" smtClean="0">
                <a:solidFill>
                  <a:prstClr val="black"/>
                </a:solidFill>
                <a:latin typeface="CenturyGothic"/>
              </a:rPr>
              <a:t>672 000</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DD184F"/>
                </a:solidFill>
                <a:latin typeface="CenturyGothic"/>
              </a:rPr>
              <a:t>F</a:t>
            </a:r>
            <a:r>
              <a:rPr lang="en-US" sz="1200" dirty="0" smtClean="0">
                <a:solidFill>
                  <a:prstClr val="black"/>
                </a:solidFill>
                <a:latin typeface="CenturyGothic"/>
              </a:rPr>
              <a:t> +44 (0) 1248</a:t>
            </a:r>
            <a:r>
              <a:rPr lang="en-US" sz="1200" baseline="0" dirty="0" smtClean="0">
                <a:solidFill>
                  <a:prstClr val="black"/>
                </a:solidFill>
                <a:latin typeface="CenturyGothic"/>
              </a:rPr>
              <a:t> </a:t>
            </a:r>
            <a:r>
              <a:rPr lang="en-US" sz="1200" dirty="0" smtClean="0">
                <a:solidFill>
                  <a:prstClr val="black"/>
                </a:solidFill>
                <a:latin typeface="CenturyGothic"/>
              </a:rPr>
              <a:t>672 099</a:t>
            </a:r>
          </a:p>
          <a:p>
            <a:r>
              <a:rPr lang="en-US" sz="1200" dirty="0" err="1" smtClean="0">
                <a:solidFill>
                  <a:prstClr val="black"/>
                </a:solidFill>
                <a:latin typeface="CenturyGothic"/>
              </a:rPr>
              <a:t>enquiries@securetrading.com</a:t>
            </a:r>
            <a:endParaRPr lang="en-US" sz="1200" dirty="0" smtClean="0">
              <a:solidFill>
                <a:prstClr val="black"/>
              </a:solidFill>
              <a:latin typeface="CenturyGothic"/>
            </a:endParaRPr>
          </a:p>
          <a:p>
            <a:r>
              <a:rPr lang="en-US" sz="1200" dirty="0" err="1" smtClean="0">
                <a:solidFill>
                  <a:srgbClr val="DD184F"/>
                </a:solidFill>
                <a:latin typeface="CenturyGothic"/>
              </a:rPr>
              <a:t>www.securetrading.com</a:t>
            </a:r>
            <a:endParaRPr lang="en-GB" sz="1200" dirty="0" smtClean="0"/>
          </a:p>
          <a:p>
            <a:endParaRPr lang="en-US" sz="1200" dirty="0"/>
          </a:p>
        </p:txBody>
      </p:sp>
      <p:pic>
        <p:nvPicPr>
          <p:cNvPr id="5" name="Picture 4"/>
          <p:cNvPicPr>
            <a:picLocks noChangeAspect="1"/>
          </p:cNvPicPr>
          <p:nvPr userDrawn="1"/>
        </p:nvPicPr>
        <p:blipFill>
          <a:blip r:embed="rId3"/>
          <a:stretch>
            <a:fillRect/>
          </a:stretch>
        </p:blipFill>
        <p:spPr>
          <a:xfrm>
            <a:off x="329697" y="294212"/>
            <a:ext cx="2579106" cy="546100"/>
          </a:xfrm>
          <a:prstGeom prst="rect">
            <a:avLst/>
          </a:prstGeom>
        </p:spPr>
      </p:pic>
    </p:spTree>
    <p:extLst>
      <p:ext uri="{BB962C8B-B14F-4D97-AF65-F5344CB8AC3E}">
        <p14:creationId xmlns:p14="http://schemas.microsoft.com/office/powerpoint/2010/main" val="2213402070"/>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 Head Offic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061773" y="-88900"/>
            <a:ext cx="5145725" cy="6960112"/>
          </a:xfrm>
          <a:prstGeom prst="rect">
            <a:avLst/>
          </a:prstGeom>
        </p:spPr>
      </p:pic>
      <p:sp>
        <p:nvSpPr>
          <p:cNvPr id="5" name="TextBox 4"/>
          <p:cNvSpPr txBox="1"/>
          <p:nvPr userDrawn="1"/>
        </p:nvSpPr>
        <p:spPr>
          <a:xfrm>
            <a:off x="329697" y="4255363"/>
            <a:ext cx="2579106" cy="2154436"/>
          </a:xfrm>
          <a:prstGeom prst="rect">
            <a:avLst/>
          </a:prstGeom>
          <a:noFill/>
        </p:spPr>
        <p:txBody>
          <a:bodyPr wrap="square" rtlCol="0" anchor="b">
            <a:spAutoFit/>
          </a:bodyPr>
          <a:lstStyle/>
          <a:p>
            <a:r>
              <a:rPr lang="en-US" sz="1200" dirty="0" smtClean="0">
                <a:solidFill>
                  <a:srgbClr val="DD184F"/>
                </a:solidFill>
                <a:latin typeface="CenturyGothic"/>
              </a:rPr>
              <a:t>HEAD OFFICE</a:t>
            </a:r>
            <a:endParaRPr lang="en-US" sz="1400" dirty="0" smtClean="0">
              <a:solidFill>
                <a:prstClr val="black"/>
              </a:solidFill>
              <a:latin typeface="CenturyGothic"/>
            </a:endParaRPr>
          </a:p>
          <a:p>
            <a:r>
              <a:rPr lang="en-US" sz="1200" dirty="0" smtClean="0">
                <a:solidFill>
                  <a:prstClr val="black"/>
                </a:solidFill>
                <a:latin typeface="CenturyGothic"/>
              </a:rPr>
              <a:t>19</a:t>
            </a:r>
            <a:r>
              <a:rPr lang="en-US" sz="1200" baseline="30000" dirty="0" smtClean="0">
                <a:solidFill>
                  <a:prstClr val="black"/>
                </a:solidFill>
                <a:latin typeface="CenturyGothic"/>
              </a:rPr>
              <a:t>th</a:t>
            </a:r>
            <a:r>
              <a:rPr lang="en-US" sz="1200" dirty="0" smtClean="0">
                <a:solidFill>
                  <a:prstClr val="black"/>
                </a:solidFill>
                <a:latin typeface="CenturyGothic"/>
              </a:rPr>
              <a:t> Floor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CenturyGothic"/>
              </a:rPr>
              <a:t>40 Bank Street</a:t>
            </a:r>
            <a:br>
              <a:rPr lang="en-US" sz="1200" dirty="0" smtClean="0">
                <a:solidFill>
                  <a:prstClr val="black"/>
                </a:solidFill>
                <a:latin typeface="CenturyGothic"/>
              </a:rPr>
            </a:br>
            <a:r>
              <a:rPr lang="en-US" sz="1200" dirty="0" smtClean="0">
                <a:solidFill>
                  <a:prstClr val="black"/>
                </a:solidFill>
                <a:latin typeface="CenturyGothic"/>
              </a:rPr>
              <a:t>Canary</a:t>
            </a:r>
            <a:r>
              <a:rPr lang="en-US" sz="1200" baseline="0" dirty="0" smtClean="0">
                <a:solidFill>
                  <a:prstClr val="black"/>
                </a:solidFill>
                <a:latin typeface="CenturyGothic"/>
              </a:rPr>
              <a:t> Wharf</a:t>
            </a:r>
            <a:endParaRPr lang="en-US" sz="1200" dirty="0" smtClean="0">
              <a:solidFill>
                <a:prstClr val="black"/>
              </a:solidFill>
              <a:latin typeface="CenturyGothic"/>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CenturyGothic"/>
              </a:rPr>
              <a:t>London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CenturyGothic"/>
              </a:rPr>
              <a:t>E14 5NR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solidFill>
                <a:prstClr val="black"/>
              </a:solidFill>
              <a:latin typeface="CenturyGothic"/>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DD184F"/>
                </a:solidFill>
                <a:latin typeface="CenturyGothic"/>
              </a:rPr>
              <a:t>T</a:t>
            </a:r>
            <a:r>
              <a:rPr lang="en-US" sz="1200" dirty="0" smtClean="0">
                <a:solidFill>
                  <a:prstClr val="black"/>
                </a:solidFill>
                <a:latin typeface="CenturyGothic"/>
              </a:rPr>
              <a:t> +44 (0) 845 504 0333</a:t>
            </a:r>
            <a:endParaRPr lang="en-US" sz="1400" dirty="0" smtClean="0">
              <a:solidFill>
                <a:srgbClr val="DD184F"/>
              </a:solidFill>
              <a:latin typeface="CenturyGothic"/>
            </a:endParaRPr>
          </a:p>
          <a:p>
            <a:r>
              <a:rPr lang="en-US" sz="1200" dirty="0" smtClean="0">
                <a:solidFill>
                  <a:srgbClr val="DD184F"/>
                </a:solidFill>
                <a:latin typeface="CenturyGothic"/>
              </a:rPr>
              <a:t>F</a:t>
            </a:r>
            <a:r>
              <a:rPr lang="en-US" sz="1200" dirty="0" smtClean="0">
                <a:solidFill>
                  <a:prstClr val="black"/>
                </a:solidFill>
                <a:latin typeface="CenturyGothic"/>
              </a:rPr>
              <a:t> +44 (0) 870</a:t>
            </a:r>
            <a:r>
              <a:rPr lang="en-US" sz="1200" baseline="0" dirty="0" smtClean="0">
                <a:solidFill>
                  <a:prstClr val="black"/>
                </a:solidFill>
                <a:latin typeface="CenturyGothic"/>
              </a:rPr>
              <a:t> 458 0599</a:t>
            </a:r>
            <a:endParaRPr lang="en-US" sz="1400" dirty="0" smtClean="0">
              <a:solidFill>
                <a:prstClr val="black"/>
              </a:solidFill>
              <a:latin typeface="CenturyGothic"/>
            </a:endParaRPr>
          </a:p>
          <a:p>
            <a:r>
              <a:rPr lang="en-US" sz="1200" dirty="0" err="1" smtClean="0">
                <a:solidFill>
                  <a:prstClr val="black"/>
                </a:solidFill>
                <a:latin typeface="CenturyGothic"/>
              </a:rPr>
              <a:t>enquiries@securetrading.com</a:t>
            </a:r>
            <a:endParaRPr lang="en-US" sz="1400" dirty="0" smtClean="0">
              <a:solidFill>
                <a:prstClr val="black"/>
              </a:solidFill>
              <a:latin typeface="CenturyGothic"/>
            </a:endParaRPr>
          </a:p>
          <a:p>
            <a:r>
              <a:rPr lang="en-US" sz="1200" dirty="0" err="1" smtClean="0">
                <a:solidFill>
                  <a:srgbClr val="DD184F"/>
                </a:solidFill>
                <a:latin typeface="CenturyGothic"/>
              </a:rPr>
              <a:t>www.securetrading.com</a:t>
            </a:r>
            <a:endParaRPr lang="en-GB" sz="1200" dirty="0" smtClean="0"/>
          </a:p>
        </p:txBody>
      </p:sp>
      <p:pic>
        <p:nvPicPr>
          <p:cNvPr id="6" name="Picture 5"/>
          <p:cNvPicPr>
            <a:picLocks noChangeAspect="1"/>
          </p:cNvPicPr>
          <p:nvPr userDrawn="1"/>
        </p:nvPicPr>
        <p:blipFill>
          <a:blip r:embed="rId3"/>
          <a:stretch>
            <a:fillRect/>
          </a:stretch>
        </p:blipFill>
        <p:spPr>
          <a:xfrm>
            <a:off x="329697" y="294212"/>
            <a:ext cx="2579106" cy="546100"/>
          </a:xfrm>
          <a:prstGeom prst="rect">
            <a:avLst/>
          </a:prstGeom>
        </p:spPr>
      </p:pic>
    </p:spTree>
    <p:extLst>
      <p:ext uri="{BB962C8B-B14F-4D97-AF65-F5344CB8AC3E}">
        <p14:creationId xmlns:p14="http://schemas.microsoft.com/office/powerpoint/2010/main" val="2272277032"/>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F1902-0C04-0344-BF98-33C801940861}" type="datetimeFigureOut">
              <a:rPr lang="en-US" smtClean="0"/>
              <a:pPr/>
              <a:t>9/7/16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570A1-82B1-864E-92D6-4FEFDFF83936}" type="slidenum">
              <a:rPr lang="en-US" smtClean="0"/>
              <a:pPr/>
              <a:t>‹#›</a:t>
            </a:fld>
            <a:endParaRPr lang="en-US"/>
          </a:p>
        </p:txBody>
      </p:sp>
    </p:spTree>
    <p:extLst>
      <p:ext uri="{BB962C8B-B14F-4D97-AF65-F5344CB8AC3E}">
        <p14:creationId xmlns:p14="http://schemas.microsoft.com/office/powerpoint/2010/main" val="1784446861"/>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56" r:id="rId5"/>
    <p:sldLayoutId id="2147483658" r:id="rId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App Presentation</a:t>
            </a:r>
            <a:endParaRPr lang="en-US" dirty="0"/>
          </a:p>
        </p:txBody>
      </p:sp>
      <p:sp>
        <p:nvSpPr>
          <p:cNvPr id="3" name="Subtitle 2"/>
          <p:cNvSpPr>
            <a:spLocks noGrp="1"/>
          </p:cNvSpPr>
          <p:nvPr>
            <p:ph type="subTitle" idx="1"/>
          </p:nvPr>
        </p:nvSpPr>
        <p:spPr/>
        <p:txBody>
          <a:bodyPr/>
          <a:lstStyle/>
          <a:p>
            <a:r>
              <a:rPr lang="en-US" dirty="0" smtClean="0"/>
              <a:t>Ben Roberts</a:t>
            </a:r>
            <a:endParaRPr lang="en-US" dirty="0"/>
          </a:p>
        </p:txBody>
      </p:sp>
    </p:spTree>
    <p:extLst>
      <p:ext uri="{BB962C8B-B14F-4D97-AF65-F5344CB8AC3E}">
        <p14:creationId xmlns:p14="http://schemas.microsoft.com/office/powerpoint/2010/main" val="2502615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Features</a:t>
            </a:r>
            <a:endParaRPr lang="en-GB" dirty="0"/>
          </a:p>
        </p:txBody>
      </p:sp>
      <p:sp>
        <p:nvSpPr>
          <p:cNvPr id="4" name="Content Placeholder 2"/>
          <p:cNvSpPr txBox="1">
            <a:spLocks/>
          </p:cNvSpPr>
          <p:nvPr/>
        </p:nvSpPr>
        <p:spPr>
          <a:xfrm>
            <a:off x="3124200" y="2387600"/>
            <a:ext cx="5562600" cy="43338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SzPct val="100000"/>
              <a:buFontTx/>
              <a:buBlip>
                <a:blip r:embed="rId3"/>
              </a:buBlip>
              <a:defRPr sz="2000" kern="1200">
                <a:solidFill>
                  <a:schemeClr val="tx1">
                    <a:lumMod val="95000"/>
                    <a:lumOff val="5000"/>
                  </a:schemeClr>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lumMod val="95000"/>
                    <a:lumOff val="5000"/>
                  </a:schemeClr>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lumMod val="95000"/>
                    <a:lumOff val="5000"/>
                  </a:schemeClr>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95000"/>
                    <a:lumOff val="5000"/>
                  </a:schemeClr>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95000"/>
                    <a:lumOff val="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CSV Requests</a:t>
            </a:r>
          </a:p>
          <a:p>
            <a:pPr lvl="1"/>
            <a:r>
              <a:rPr lang="en-GB" dirty="0"/>
              <a:t>Pull Down to Refresh</a:t>
            </a:r>
          </a:p>
          <a:p>
            <a:r>
              <a:rPr lang="en-GB" dirty="0"/>
              <a:t>Accounts</a:t>
            </a:r>
          </a:p>
          <a:p>
            <a:pPr lvl="1"/>
            <a:r>
              <a:rPr lang="en-GB" dirty="0"/>
              <a:t>Session Time-Out</a:t>
            </a:r>
          </a:p>
          <a:p>
            <a:r>
              <a:rPr lang="en-GB" dirty="0"/>
              <a:t>User Settings</a:t>
            </a:r>
          </a:p>
          <a:p>
            <a:pPr lvl="1"/>
            <a:r>
              <a:rPr lang="en-GB" dirty="0"/>
              <a:t>Save Searches</a:t>
            </a:r>
          </a:p>
          <a:p>
            <a:r>
              <a:rPr lang="en-GB" dirty="0"/>
              <a:t>Currency Conversion </a:t>
            </a:r>
          </a:p>
          <a:p>
            <a:pPr lvl="1"/>
            <a:r>
              <a:rPr lang="en-GB"/>
              <a:t>Display </a:t>
            </a:r>
            <a:r>
              <a:rPr lang="en-GB"/>
              <a:t>Total </a:t>
            </a:r>
            <a:r>
              <a:rPr lang="en-GB" smtClean="0"/>
              <a:t>Revenue</a:t>
            </a:r>
            <a:endParaRPr lang="en-GB"/>
          </a:p>
        </p:txBody>
      </p:sp>
    </p:spTree>
    <p:extLst>
      <p:ext uri="{BB962C8B-B14F-4D97-AF65-F5344CB8AC3E}">
        <p14:creationId xmlns:p14="http://schemas.microsoft.com/office/powerpoint/2010/main" val="11410123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Q&amp;A</a:t>
            </a:r>
            <a:endParaRPr lang="en-GB" dirty="0"/>
          </a:p>
        </p:txBody>
      </p:sp>
    </p:spTree>
    <p:extLst>
      <p:ext uri="{BB962C8B-B14F-4D97-AF65-F5344CB8AC3E}">
        <p14:creationId xmlns:p14="http://schemas.microsoft.com/office/powerpoint/2010/main" val="38993904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43085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 wrote it</a:t>
            </a:r>
            <a:endParaRPr lang="en-GB" dirty="0"/>
          </a:p>
        </p:txBody>
      </p:sp>
      <p:sp>
        <p:nvSpPr>
          <p:cNvPr id="3" name="Content Placeholder 2"/>
          <p:cNvSpPr>
            <a:spLocks noGrp="1"/>
          </p:cNvSpPr>
          <p:nvPr>
            <p:ph idx="1"/>
          </p:nvPr>
        </p:nvSpPr>
        <p:spPr>
          <a:xfrm>
            <a:off x="292100" y="2387600"/>
            <a:ext cx="8394700" cy="4333875"/>
          </a:xfrm>
        </p:spPr>
        <p:txBody>
          <a:bodyPr/>
          <a:lstStyle/>
          <a:p>
            <a:r>
              <a:rPr lang="en-GB" dirty="0"/>
              <a:t>Swift </a:t>
            </a:r>
            <a:r>
              <a:rPr lang="en-GB" dirty="0" smtClean="0"/>
              <a:t>2.2</a:t>
            </a:r>
          </a:p>
          <a:p>
            <a:r>
              <a:rPr lang="en-GB" dirty="0" smtClean="0"/>
              <a:t>Transactions From CSV</a:t>
            </a:r>
          </a:p>
          <a:p>
            <a:r>
              <a:rPr lang="en-GB" dirty="0" smtClean="0"/>
              <a:t>SQL </a:t>
            </a:r>
            <a:r>
              <a:rPr lang="en-GB" dirty="0" err="1" smtClean="0"/>
              <a:t>Lite</a:t>
            </a:r>
            <a:endParaRPr lang="en-GB" dirty="0" smtClean="0"/>
          </a:p>
          <a:p>
            <a:r>
              <a:rPr lang="en-GB" dirty="0" smtClean="0"/>
              <a:t>Libraries (Objective-C)</a:t>
            </a:r>
            <a:endParaRPr lang="en-GB" dirty="0" smtClean="0"/>
          </a:p>
          <a:p>
            <a:pPr lvl="1"/>
            <a:r>
              <a:rPr lang="en-GB" dirty="0" smtClean="0"/>
              <a:t>Charts 2.0</a:t>
            </a:r>
          </a:p>
          <a:p>
            <a:pPr lvl="1"/>
            <a:r>
              <a:rPr lang="en-GB" dirty="0" err="1" smtClean="0"/>
              <a:t>SWReveal</a:t>
            </a:r>
            <a:endParaRPr lang="en-GB" dirty="0" smtClean="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 Process</a:t>
            </a:r>
            <a:endParaRPr lang="en-GB" dirty="0"/>
          </a:p>
        </p:txBody>
      </p:sp>
      <p:sp>
        <p:nvSpPr>
          <p:cNvPr id="3" name="Content Placeholder 2"/>
          <p:cNvSpPr>
            <a:spLocks noGrp="1"/>
          </p:cNvSpPr>
          <p:nvPr>
            <p:ph idx="1"/>
          </p:nvPr>
        </p:nvSpPr>
        <p:spPr>
          <a:xfrm>
            <a:off x="292100" y="2387600"/>
            <a:ext cx="8394700" cy="4333875"/>
          </a:xfrm>
        </p:spPr>
        <p:txBody>
          <a:bodyPr/>
          <a:lstStyle/>
          <a:p>
            <a:r>
              <a:rPr lang="en-GB" dirty="0" smtClean="0"/>
              <a:t>Test Driven Development</a:t>
            </a:r>
          </a:p>
          <a:p>
            <a:pPr lvl="1"/>
            <a:r>
              <a:rPr lang="en-GB" dirty="0" smtClean="0"/>
              <a:t>Test Cases</a:t>
            </a:r>
          </a:p>
          <a:p>
            <a:r>
              <a:rPr lang="en-GB" dirty="0"/>
              <a:t>Version Control</a:t>
            </a:r>
          </a:p>
          <a:p>
            <a:pPr lvl="1"/>
            <a:r>
              <a:rPr lang="en-GB" dirty="0" smtClean="0"/>
              <a:t>GitHub</a:t>
            </a:r>
            <a:endParaRPr lang="en-GB" dirty="0" smtClean="0"/>
          </a:p>
          <a:p>
            <a:r>
              <a:rPr lang="en-GB" dirty="0" smtClean="0"/>
              <a:t>Unit Tests</a:t>
            </a:r>
          </a:p>
          <a:p>
            <a:r>
              <a:rPr lang="en-GB" dirty="0" smtClean="0"/>
              <a:t>User Documentation</a:t>
            </a:r>
          </a:p>
          <a:p>
            <a:endParaRPr lang="en-GB" dirty="0" smtClean="0"/>
          </a:p>
          <a:p>
            <a:r>
              <a:rPr lang="en-GB" dirty="0" smtClean="0"/>
              <a:t>Note: Shown at the end</a:t>
            </a:r>
          </a:p>
        </p:txBody>
      </p:sp>
    </p:spTree>
    <p:extLst>
      <p:ext uri="{BB962C8B-B14F-4D97-AF65-F5344CB8AC3E}">
        <p14:creationId xmlns:p14="http://schemas.microsoft.com/office/powerpoint/2010/main" val="57925689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Implemented</a:t>
            </a:r>
            <a:endParaRPr lang="en-GB" dirty="0"/>
          </a:p>
        </p:txBody>
      </p:sp>
      <p:sp>
        <p:nvSpPr>
          <p:cNvPr id="3" name="Content Placeholder 2"/>
          <p:cNvSpPr>
            <a:spLocks noGrp="1"/>
          </p:cNvSpPr>
          <p:nvPr>
            <p:ph idx="1"/>
          </p:nvPr>
        </p:nvSpPr>
        <p:spPr>
          <a:xfrm>
            <a:off x="292100" y="2387600"/>
            <a:ext cx="8394700" cy="4333875"/>
          </a:xfrm>
        </p:spPr>
        <p:txBody>
          <a:bodyPr/>
          <a:lstStyle/>
          <a:p>
            <a:r>
              <a:rPr lang="en-GB" dirty="0" smtClean="0"/>
              <a:t>Login</a:t>
            </a:r>
          </a:p>
          <a:p>
            <a:r>
              <a:rPr lang="en-GB" dirty="0" smtClean="0"/>
              <a:t>Home</a:t>
            </a:r>
          </a:p>
          <a:p>
            <a:r>
              <a:rPr lang="en-GB" dirty="0" smtClean="0"/>
              <a:t>Search</a:t>
            </a:r>
          </a:p>
          <a:p>
            <a:pPr lvl="1"/>
            <a:r>
              <a:rPr lang="en-GB" dirty="0" smtClean="0"/>
              <a:t>Results</a:t>
            </a:r>
            <a:endParaRPr lang="en-GB" dirty="0" smtClean="0"/>
          </a:p>
          <a:p>
            <a:r>
              <a:rPr lang="en-GB" dirty="0" smtClean="0"/>
              <a:t>Contact</a:t>
            </a:r>
          </a:p>
        </p:txBody>
      </p:sp>
    </p:spTree>
    <p:extLst>
      <p:ext uri="{BB962C8B-B14F-4D97-AF65-F5344CB8AC3E}">
        <p14:creationId xmlns:p14="http://schemas.microsoft.com/office/powerpoint/2010/main" val="31472775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Login</a:t>
            </a:r>
            <a:endParaRPr lang="en-GB" dirty="0"/>
          </a:p>
        </p:txBody>
      </p:sp>
      <p:sp>
        <p:nvSpPr>
          <p:cNvPr id="3" name="Content Placeholder 2"/>
          <p:cNvSpPr>
            <a:spLocks noGrp="1"/>
          </p:cNvSpPr>
          <p:nvPr>
            <p:ph idx="1"/>
          </p:nvPr>
        </p:nvSpPr>
        <p:spPr/>
        <p:txBody>
          <a:bodyPr/>
          <a:lstStyle/>
          <a:p>
            <a:r>
              <a:rPr lang="en-GB" smtClean="0"/>
              <a:t>Inspiration MyST</a:t>
            </a:r>
          </a:p>
          <a:p>
            <a:r>
              <a:rPr lang="en-GB" dirty="0" smtClean="0"/>
              <a:t>Linked To Contact Page</a:t>
            </a:r>
            <a:endParaRPr lang="en-GB"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2387600"/>
            <a:ext cx="2503450" cy="3337933"/>
          </a:xfrm>
          <a:prstGeom prst="rect">
            <a:avLst/>
          </a:prstGeom>
        </p:spPr>
      </p:pic>
    </p:spTree>
    <p:extLst>
      <p:ext uri="{BB962C8B-B14F-4D97-AF65-F5344CB8AC3E}">
        <p14:creationId xmlns:p14="http://schemas.microsoft.com/office/powerpoint/2010/main" val="117196253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a:t>
            </a:r>
            <a:endParaRPr lang="en-GB" dirty="0"/>
          </a:p>
        </p:txBody>
      </p:sp>
      <p:sp>
        <p:nvSpPr>
          <p:cNvPr id="3" name="Content Placeholder 2"/>
          <p:cNvSpPr>
            <a:spLocks noGrp="1"/>
          </p:cNvSpPr>
          <p:nvPr>
            <p:ph idx="1"/>
          </p:nvPr>
        </p:nvSpPr>
        <p:spPr/>
        <p:txBody>
          <a:bodyPr/>
          <a:lstStyle/>
          <a:p>
            <a:r>
              <a:rPr lang="en-GB" dirty="0" smtClean="0"/>
              <a:t>Interactive Graphs Types</a:t>
            </a:r>
          </a:p>
          <a:p>
            <a:pPr lvl="1"/>
            <a:r>
              <a:rPr lang="en-GB" dirty="0" smtClean="0"/>
              <a:t>Bar</a:t>
            </a:r>
            <a:endParaRPr lang="en-GB" dirty="0"/>
          </a:p>
          <a:p>
            <a:pPr lvl="1"/>
            <a:r>
              <a:rPr lang="en-GB" dirty="0" smtClean="0"/>
              <a:t>Line</a:t>
            </a:r>
          </a:p>
          <a:p>
            <a:r>
              <a:rPr lang="en-GB" dirty="0"/>
              <a:t>Transaction Count </a:t>
            </a:r>
            <a:endParaRPr lang="en-GB" dirty="0" smtClean="0"/>
          </a:p>
          <a:p>
            <a:pPr lvl="1"/>
            <a:r>
              <a:rPr lang="en-GB" dirty="0" smtClean="0"/>
              <a:t>Sorted By Settled </a:t>
            </a:r>
            <a:r>
              <a:rPr lang="en-GB" dirty="0" smtClean="0"/>
              <a:t>Status</a:t>
            </a:r>
          </a:p>
          <a:p>
            <a:pPr lvl="1"/>
            <a:r>
              <a:rPr lang="en-GB" dirty="0" smtClean="0"/>
              <a:t>Change currency types</a:t>
            </a:r>
            <a:endParaRPr lang="en-GB" dirty="0" smtClean="0"/>
          </a:p>
          <a:p>
            <a:pPr lvl="1"/>
            <a:endParaRPr lang="en-GB"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2387600"/>
            <a:ext cx="2285072" cy="3046762"/>
          </a:xfrm>
          <a:prstGeom prst="rect">
            <a:avLst/>
          </a:prstGeom>
        </p:spPr>
      </p:pic>
      <p:sp>
        <p:nvSpPr>
          <p:cNvPr id="7" name="TextBox 6"/>
          <p:cNvSpPr txBox="1"/>
          <p:nvPr/>
        </p:nvSpPr>
        <p:spPr>
          <a:xfrm>
            <a:off x="-1724297" y="2142309"/>
            <a:ext cx="184731" cy="369332"/>
          </a:xfrm>
          <a:prstGeom prst="rect">
            <a:avLst/>
          </a:prstGeom>
          <a:noFill/>
        </p:spPr>
        <p:txBody>
          <a:bodyPr wrap="none" rtlCol="0">
            <a:spAutoFit/>
          </a:bodyPr>
          <a:lstStyle/>
          <a:p>
            <a:endParaRPr lang="en-US" dirty="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a:t>
            </a:r>
            <a:endParaRPr lang="en-GB" dirty="0"/>
          </a:p>
        </p:txBody>
      </p:sp>
      <p:sp>
        <p:nvSpPr>
          <p:cNvPr id="3" name="Content Placeholder 2"/>
          <p:cNvSpPr>
            <a:spLocks noGrp="1"/>
          </p:cNvSpPr>
          <p:nvPr>
            <p:ph idx="1"/>
          </p:nvPr>
        </p:nvSpPr>
        <p:spPr/>
        <p:txBody>
          <a:bodyPr/>
          <a:lstStyle/>
          <a:p>
            <a:r>
              <a:rPr lang="en-GB" dirty="0" smtClean="0"/>
              <a:t>Search By</a:t>
            </a:r>
          </a:p>
          <a:p>
            <a:pPr lvl="1"/>
            <a:r>
              <a:rPr lang="en-GB" dirty="0" smtClean="0"/>
              <a:t>Transaction Reference</a:t>
            </a:r>
            <a:endParaRPr lang="en-GB" dirty="0"/>
          </a:p>
          <a:p>
            <a:pPr lvl="1"/>
            <a:r>
              <a:rPr lang="en-GB" dirty="0"/>
              <a:t>Amount</a:t>
            </a:r>
          </a:p>
          <a:p>
            <a:pPr lvl="1"/>
            <a:r>
              <a:rPr lang="en-GB" dirty="0"/>
              <a:t>Amount Settled</a:t>
            </a:r>
          </a:p>
          <a:p>
            <a:r>
              <a:rPr lang="en-GB" dirty="0" smtClean="0"/>
              <a:t>Filter By</a:t>
            </a:r>
          </a:p>
          <a:p>
            <a:pPr lvl="1"/>
            <a:r>
              <a:rPr lang="en-GB" dirty="0" smtClean="0"/>
              <a:t>Types of transactions</a:t>
            </a:r>
          </a:p>
          <a:p>
            <a:pPr lvl="1"/>
            <a:r>
              <a:rPr lang="en-GB" dirty="0" smtClean="0"/>
              <a:t>Settle Status </a:t>
            </a:r>
          </a:p>
          <a:p>
            <a:pPr lvl="1"/>
            <a:r>
              <a:rPr lang="en-GB" dirty="0" smtClean="0"/>
              <a:t>Error Codes</a:t>
            </a:r>
          </a:p>
          <a:p>
            <a:pPr lvl="1"/>
            <a:r>
              <a:rPr lang="en-GB" dirty="0" smtClean="0"/>
              <a:t>Date Range</a:t>
            </a:r>
            <a:endParaRPr lang="en-GB" dirty="0"/>
          </a:p>
          <a:p>
            <a:r>
              <a:rPr lang="en-GB" dirty="0" smtClean="0"/>
              <a:t>Sort By	</a:t>
            </a:r>
          </a:p>
          <a:p>
            <a:pPr lvl="1"/>
            <a:r>
              <a:rPr lang="en-GB" dirty="0" smtClean="0"/>
              <a:t>Same details as above</a:t>
            </a:r>
          </a:p>
          <a:p>
            <a:pPr lvl="1"/>
            <a:endParaRPr lang="en-GB" dirty="0" smtClean="0"/>
          </a:p>
          <a:p>
            <a:pPr lvl="1"/>
            <a:endParaRPr lang="en-GB"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2387600"/>
            <a:ext cx="2391626" cy="3188834"/>
          </a:xfrm>
          <a:prstGeom prst="rect">
            <a:avLst/>
          </a:prstGeom>
        </p:spPr>
      </p:pic>
    </p:spTree>
    <p:extLst>
      <p:ext uri="{BB962C8B-B14F-4D97-AF65-F5344CB8AC3E}">
        <p14:creationId xmlns:p14="http://schemas.microsoft.com/office/powerpoint/2010/main" val="98651077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Sort by column name</a:t>
            </a:r>
          </a:p>
          <a:p>
            <a:pPr lvl="1"/>
            <a:r>
              <a:rPr lang="en-GB" dirty="0" smtClean="0"/>
              <a:t>Ascending</a:t>
            </a:r>
          </a:p>
          <a:p>
            <a:pPr lvl="1"/>
            <a:r>
              <a:rPr lang="en-GB" dirty="0" smtClean="0"/>
              <a:t>Descending</a:t>
            </a:r>
          </a:p>
          <a:p>
            <a:r>
              <a:rPr lang="en-GB" dirty="0" smtClean="0"/>
              <a:t>Detailed transaction</a:t>
            </a:r>
          </a:p>
          <a:p>
            <a:pPr lvl="1"/>
            <a:r>
              <a:rPr lang="en-GB" dirty="0" smtClean="0"/>
              <a:t>Copy field data</a:t>
            </a:r>
          </a:p>
          <a:p>
            <a:pPr lvl="1"/>
            <a:endParaRPr lang="en-GB" dirty="0" smtClean="0"/>
          </a:p>
          <a:p>
            <a:pPr lvl="1"/>
            <a:endParaRPr lang="en-GB" dirty="0" smtClean="0"/>
          </a:p>
          <a:p>
            <a:pPr lvl="1"/>
            <a:endParaRPr lang="en-GB" dirty="0" smtClean="0"/>
          </a:p>
          <a:p>
            <a:pPr lvl="1"/>
            <a:endParaRPr lang="en-GB"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2387600"/>
            <a:ext cx="2391626" cy="3188834"/>
          </a:xfrm>
          <a:prstGeom prst="rect">
            <a:avLst/>
          </a:prstGeom>
        </p:spPr>
      </p:pic>
    </p:spTree>
    <p:extLst>
      <p:ext uri="{BB962C8B-B14F-4D97-AF65-F5344CB8AC3E}">
        <p14:creationId xmlns:p14="http://schemas.microsoft.com/office/powerpoint/2010/main" val="161774507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 Us</a:t>
            </a:r>
            <a:endParaRPr lang="en-GB" dirty="0"/>
          </a:p>
        </p:txBody>
      </p:sp>
      <p:sp>
        <p:nvSpPr>
          <p:cNvPr id="3" name="Content Placeholder 2"/>
          <p:cNvSpPr>
            <a:spLocks noGrp="1"/>
          </p:cNvSpPr>
          <p:nvPr>
            <p:ph idx="1"/>
          </p:nvPr>
        </p:nvSpPr>
        <p:spPr/>
        <p:txBody>
          <a:bodyPr/>
          <a:lstStyle/>
          <a:p>
            <a:r>
              <a:rPr lang="en-GB" dirty="0" smtClean="0"/>
              <a:t>Email</a:t>
            </a:r>
          </a:p>
          <a:p>
            <a:pPr lvl="1"/>
            <a:r>
              <a:rPr lang="en-GB" dirty="0" smtClean="0"/>
              <a:t>Copy Email</a:t>
            </a:r>
            <a:endParaRPr lang="en-GB" dirty="0"/>
          </a:p>
          <a:p>
            <a:pPr lvl="1"/>
            <a:r>
              <a:rPr lang="en-GB" dirty="0" smtClean="0"/>
              <a:t>Send Email</a:t>
            </a:r>
          </a:p>
          <a:p>
            <a:r>
              <a:rPr lang="en-GB" dirty="0" smtClean="0"/>
              <a:t>Call</a:t>
            </a:r>
          </a:p>
          <a:p>
            <a:pPr lvl="1"/>
            <a:r>
              <a:rPr lang="en-GB" dirty="0" smtClean="0"/>
              <a:t>Copy Number</a:t>
            </a:r>
          </a:p>
          <a:p>
            <a:pPr lvl="1"/>
            <a:r>
              <a:rPr lang="en-GB" dirty="0" smtClean="0"/>
              <a:t>Call Number</a:t>
            </a:r>
          </a:p>
          <a:p>
            <a:pPr lvl="1"/>
            <a:endParaRPr lang="en-GB"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2387600"/>
            <a:ext cx="2369324" cy="3159099"/>
          </a:xfrm>
          <a:prstGeom prst="rect">
            <a:avLst/>
          </a:prstGeom>
        </p:spPr>
      </p:pic>
    </p:spTree>
    <p:extLst>
      <p:ext uri="{BB962C8B-B14F-4D97-AF65-F5344CB8AC3E}">
        <p14:creationId xmlns:p14="http://schemas.microsoft.com/office/powerpoint/2010/main" val="196215828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ST">
      <a:dk1>
        <a:sysClr val="windowText" lastClr="000000"/>
      </a:dk1>
      <a:lt1>
        <a:sysClr val="window" lastClr="FFFFFF"/>
      </a:lt1>
      <a:dk2>
        <a:srgbClr val="393839"/>
      </a:dk2>
      <a:lt2>
        <a:srgbClr val="EEECE1"/>
      </a:lt2>
      <a:accent1>
        <a:srgbClr val="E71B5A"/>
      </a:accent1>
      <a:accent2>
        <a:srgbClr val="0EE4A5"/>
      </a:accent2>
      <a:accent3>
        <a:srgbClr val="0C0C0C"/>
      </a:accent3>
      <a:accent4>
        <a:srgbClr val="3F3F3F"/>
      </a:accent4>
      <a:accent5>
        <a:srgbClr val="7F7F7F"/>
      </a:accent5>
      <a:accent6>
        <a:srgbClr val="D8D8D8"/>
      </a:accent6>
      <a:hlink>
        <a:srgbClr val="E71B5A"/>
      </a:hlink>
      <a:folHlink>
        <a:srgbClr val="E71B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15845</TotalTime>
  <Words>765</Words>
  <Application>Microsoft Macintosh PowerPoint</Application>
  <PresentationFormat>On-screen Show (4:3)</PresentationFormat>
  <Paragraphs>111</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Calibri</vt:lpstr>
      <vt:lpstr>Century gothic</vt:lpstr>
      <vt:lpstr>CenturyGothic</vt:lpstr>
      <vt:lpstr>Arial</vt:lpstr>
      <vt:lpstr>Office Theme</vt:lpstr>
      <vt:lpstr>App Presentation</vt:lpstr>
      <vt:lpstr>How I wrote it</vt:lpstr>
      <vt:lpstr>Development Process</vt:lpstr>
      <vt:lpstr>Features Implemented</vt:lpstr>
      <vt:lpstr>Login</vt:lpstr>
      <vt:lpstr>Home</vt:lpstr>
      <vt:lpstr>Search</vt:lpstr>
      <vt:lpstr>Results</vt:lpstr>
      <vt:lpstr>Contact Us</vt:lpstr>
      <vt:lpstr>Future Features</vt:lpstr>
      <vt:lpstr>Q&amp;A</vt:lpstr>
      <vt:lpstr>PowerPoint Presentation</vt:lpstr>
    </vt:vector>
  </TitlesOfParts>
  <Company>MC2</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McManus</dc:creator>
  <cp:lastModifiedBy>Microsoft Office User</cp:lastModifiedBy>
  <cp:revision>928</cp:revision>
  <dcterms:created xsi:type="dcterms:W3CDTF">2013-07-22T13:45:49Z</dcterms:created>
  <dcterms:modified xsi:type="dcterms:W3CDTF">2016-09-09T12:26:57Z</dcterms:modified>
</cp:coreProperties>
</file>