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handoutMasterIdLst>
    <p:handoutMasterId r:id="rId61"/>
  </p:handoutMasterIdLst>
  <p:sldIdLst>
    <p:sldId id="341" r:id="rId2"/>
    <p:sldId id="343" r:id="rId3"/>
    <p:sldId id="342" r:id="rId4"/>
    <p:sldId id="344" r:id="rId5"/>
    <p:sldId id="256" r:id="rId6"/>
    <p:sldId id="257" r:id="rId7"/>
    <p:sldId id="346" r:id="rId8"/>
    <p:sldId id="345" r:id="rId9"/>
    <p:sldId id="259" r:id="rId10"/>
    <p:sldId id="260" r:id="rId11"/>
    <p:sldId id="270" r:id="rId12"/>
    <p:sldId id="261" r:id="rId13"/>
    <p:sldId id="262" r:id="rId14"/>
    <p:sldId id="263" r:id="rId15"/>
    <p:sldId id="264" r:id="rId16"/>
    <p:sldId id="271" r:id="rId17"/>
    <p:sldId id="265" r:id="rId18"/>
    <p:sldId id="347" r:id="rId19"/>
    <p:sldId id="348" r:id="rId20"/>
    <p:sldId id="349" r:id="rId21"/>
    <p:sldId id="266" r:id="rId22"/>
    <p:sldId id="272" r:id="rId23"/>
    <p:sldId id="273" r:id="rId24"/>
    <p:sldId id="280" r:id="rId25"/>
    <p:sldId id="338" r:id="rId26"/>
    <p:sldId id="281" r:id="rId27"/>
    <p:sldId id="282" r:id="rId28"/>
    <p:sldId id="339" r:id="rId29"/>
    <p:sldId id="283" r:id="rId30"/>
    <p:sldId id="284" r:id="rId31"/>
    <p:sldId id="285" r:id="rId32"/>
    <p:sldId id="327" r:id="rId33"/>
    <p:sldId id="353" r:id="rId34"/>
    <p:sldId id="288" r:id="rId35"/>
    <p:sldId id="328" r:id="rId36"/>
    <p:sldId id="289" r:id="rId37"/>
    <p:sldId id="290" r:id="rId38"/>
    <p:sldId id="292" r:id="rId39"/>
    <p:sldId id="293" r:id="rId40"/>
    <p:sldId id="355" r:id="rId41"/>
    <p:sldId id="295" r:id="rId42"/>
    <p:sldId id="296" r:id="rId43"/>
    <p:sldId id="329" r:id="rId44"/>
    <p:sldId id="350" r:id="rId45"/>
    <p:sldId id="330" r:id="rId46"/>
    <p:sldId id="351" r:id="rId47"/>
    <p:sldId id="354" r:id="rId48"/>
    <p:sldId id="332" r:id="rId49"/>
    <p:sldId id="352" r:id="rId50"/>
    <p:sldId id="333" r:id="rId51"/>
    <p:sldId id="334" r:id="rId52"/>
    <p:sldId id="335" r:id="rId53"/>
    <p:sldId id="356" r:id="rId54"/>
    <p:sldId id="357" r:id="rId55"/>
    <p:sldId id="358" r:id="rId56"/>
    <p:sldId id="336" r:id="rId57"/>
    <p:sldId id="360" r:id="rId58"/>
    <p:sldId id="337"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3" clrMode="gray" frameSlides="1"/>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3756" autoAdjust="0"/>
  </p:normalViewPr>
  <p:slideViewPr>
    <p:cSldViewPr snapToGrid="0">
      <p:cViewPr varScale="1">
        <p:scale>
          <a:sx n="79" d="100"/>
          <a:sy n="79" d="100"/>
        </p:scale>
        <p:origin x="1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binna Izima" userId="631a77491311e52c" providerId="Windows Live" clId="Web-{7C8E8F2E-633C-4B00-BBA1-F40CACFE28C6}"/>
    <pc:docChg chg="modSld">
      <pc:chgData name="Obinna Izima" userId="631a77491311e52c" providerId="Windows Live" clId="Web-{7C8E8F2E-633C-4B00-BBA1-F40CACFE28C6}" dt="2018-09-01T11:40:51.115" v="1" actId="1076"/>
      <pc:docMkLst>
        <pc:docMk/>
      </pc:docMkLst>
      <pc:sldChg chg="modSp">
        <pc:chgData name="Obinna Izima" userId="631a77491311e52c" providerId="Windows Live" clId="Web-{7C8E8F2E-633C-4B00-BBA1-F40CACFE28C6}" dt="2018-09-01T11:40:51.115" v="1" actId="1076"/>
        <pc:sldMkLst>
          <pc:docMk/>
          <pc:sldMk cId="94166613" sldId="340"/>
        </pc:sldMkLst>
        <pc:picChg chg="mod">
          <ac:chgData name="Obinna Izima" userId="631a77491311e52c" providerId="Windows Live" clId="Web-{7C8E8F2E-633C-4B00-BBA1-F40CACFE28C6}" dt="2018-09-01T11:40:51.115" v="1" actId="1076"/>
          <ac:picMkLst>
            <pc:docMk/>
            <pc:sldMk cId="94166613" sldId="340"/>
            <ac:picMk id="2" creationId="{00000000-0000-0000-0000-000000000000}"/>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8CF26C-3B9E-EC4D-B017-A6EDD2D78F18}" type="doc">
      <dgm:prSet loTypeId="urn:microsoft.com/office/officeart/2005/8/layout/cycle4#1" loCatId="relationship" qsTypeId="urn:microsoft.com/office/officeart/2005/8/quickstyle/simple4" qsCatId="simple" csTypeId="urn:microsoft.com/office/officeart/2005/8/colors/accent1_2" csCatId="accent1"/>
      <dgm:spPr/>
      <dgm:t>
        <a:bodyPr/>
        <a:lstStyle/>
        <a:p>
          <a:endParaRPr lang="en-US"/>
        </a:p>
      </dgm:t>
    </dgm:pt>
    <dgm:pt modelId="{B0CAEE6A-D8FA-1A4E-8E6A-4450A6DD048D}">
      <dgm:prSet/>
      <dgm:spPr/>
      <dgm:t>
        <a:bodyPr/>
        <a:lstStyle/>
        <a:p>
          <a:pPr rtl="0"/>
          <a:r>
            <a:rPr lang="en-US" b="1" dirty="0">
              <a:effectLst>
                <a:outerShdw blurRad="38100" dist="38100" dir="2700000" algn="tl">
                  <a:srgbClr val="000000">
                    <a:alpha val="43137"/>
                  </a:srgbClr>
                </a:outerShdw>
              </a:effectLst>
            </a:rPr>
            <a:t>Computer Architecture</a:t>
          </a:r>
        </a:p>
      </dgm:t>
    </dgm:pt>
    <dgm:pt modelId="{688287C0-0BBB-B04A-B8B2-AB36598391AC}" type="parTrans" cxnId="{D3324486-6DB6-E64B-B1A8-C30BAEA50D60}">
      <dgm:prSet/>
      <dgm:spPr/>
      <dgm:t>
        <a:bodyPr/>
        <a:lstStyle/>
        <a:p>
          <a:endParaRPr lang="en-US"/>
        </a:p>
      </dgm:t>
    </dgm:pt>
    <dgm:pt modelId="{06346C9A-108C-B141-813D-843AF3CECB9B}" type="sibTrans" cxnId="{D3324486-6DB6-E64B-B1A8-C30BAEA50D60}">
      <dgm:prSet/>
      <dgm:spPr/>
      <dgm:t>
        <a:bodyPr/>
        <a:lstStyle/>
        <a:p>
          <a:endParaRPr lang="en-US"/>
        </a:p>
      </dgm:t>
    </dgm:pt>
    <dgm:pt modelId="{28315CB9-8304-2142-842C-3463531B3569}">
      <dgm:prSet custT="1"/>
      <dgm:spPr/>
      <dgm:t>
        <a:bodyPr/>
        <a:lstStyle/>
        <a:p>
          <a:pPr rtl="0"/>
          <a:r>
            <a:rPr lang="en-US" sz="1200" dirty="0"/>
            <a:t>Attributes of a system visible to the programmer</a:t>
          </a:r>
        </a:p>
      </dgm:t>
    </dgm:pt>
    <dgm:pt modelId="{A7B6E241-54E6-4343-8A9E-03120641D454}" type="parTrans" cxnId="{0982BD52-6017-0E45-866D-E6B00540A5AF}">
      <dgm:prSet/>
      <dgm:spPr/>
      <dgm:t>
        <a:bodyPr/>
        <a:lstStyle/>
        <a:p>
          <a:endParaRPr lang="en-US"/>
        </a:p>
      </dgm:t>
    </dgm:pt>
    <dgm:pt modelId="{8805F3BF-5747-FA44-B2D6-8E46921DD5F2}" type="sibTrans" cxnId="{0982BD52-6017-0E45-866D-E6B00540A5AF}">
      <dgm:prSet/>
      <dgm:spPr/>
      <dgm:t>
        <a:bodyPr/>
        <a:lstStyle/>
        <a:p>
          <a:endParaRPr lang="en-US"/>
        </a:p>
      </dgm:t>
    </dgm:pt>
    <dgm:pt modelId="{21A469AC-73E4-2148-8557-29B0050DEDC0}">
      <dgm:prSet custT="1"/>
      <dgm:spPr/>
      <dgm:t>
        <a:bodyPr/>
        <a:lstStyle/>
        <a:p>
          <a:pPr rtl="0"/>
          <a:r>
            <a:rPr lang="en-US" sz="1200" dirty="0"/>
            <a:t>Have a direct impact on the logical execution of a program</a:t>
          </a:r>
        </a:p>
      </dgm:t>
    </dgm:pt>
    <dgm:pt modelId="{94BC96F5-293D-3C4D-A2F1-79679BBF38E8}" type="parTrans" cxnId="{174D5ABD-454D-0D4F-8354-0209701BD34D}">
      <dgm:prSet/>
      <dgm:spPr/>
      <dgm:t>
        <a:bodyPr/>
        <a:lstStyle/>
        <a:p>
          <a:endParaRPr lang="en-US"/>
        </a:p>
      </dgm:t>
    </dgm:pt>
    <dgm:pt modelId="{C5D2949D-BDAD-0542-A3C2-B076CCD0AE72}" type="sibTrans" cxnId="{174D5ABD-454D-0D4F-8354-0209701BD34D}">
      <dgm:prSet/>
      <dgm:spPr/>
      <dgm:t>
        <a:bodyPr/>
        <a:lstStyle/>
        <a:p>
          <a:endParaRPr lang="en-US"/>
        </a:p>
      </dgm:t>
    </dgm:pt>
    <dgm:pt modelId="{308789E6-82F7-DB43-B928-143FCBCCB864}">
      <dgm:prSet/>
      <dgm:spPr/>
      <dgm:t>
        <a:bodyPr/>
        <a:lstStyle/>
        <a:p>
          <a:pPr rtl="0"/>
          <a:r>
            <a:rPr lang="en-US" b="1" dirty="0">
              <a:effectLst>
                <a:outerShdw blurRad="38100" dist="38100" dir="2700000" algn="tl">
                  <a:srgbClr val="000000">
                    <a:alpha val="43137"/>
                  </a:srgbClr>
                </a:outerShdw>
              </a:effectLst>
            </a:rPr>
            <a:t>Architectural attributes include:</a:t>
          </a:r>
        </a:p>
      </dgm:t>
    </dgm:pt>
    <dgm:pt modelId="{FB24C361-90FF-A246-9A34-69E4A6A8AF57}" type="parTrans" cxnId="{30023AC5-9093-4448-B688-57B5C6556549}">
      <dgm:prSet/>
      <dgm:spPr/>
      <dgm:t>
        <a:bodyPr/>
        <a:lstStyle/>
        <a:p>
          <a:endParaRPr lang="en-US"/>
        </a:p>
      </dgm:t>
    </dgm:pt>
    <dgm:pt modelId="{616A0DCE-F636-194D-9DA8-C39FF48D7209}" type="sibTrans" cxnId="{30023AC5-9093-4448-B688-57B5C6556549}">
      <dgm:prSet/>
      <dgm:spPr/>
      <dgm:t>
        <a:bodyPr/>
        <a:lstStyle/>
        <a:p>
          <a:endParaRPr lang="en-US"/>
        </a:p>
      </dgm:t>
    </dgm:pt>
    <dgm:pt modelId="{CE5F8666-70FC-564C-8B7D-337BE33E4106}">
      <dgm:prSet custT="1"/>
      <dgm:spPr/>
      <dgm:t>
        <a:bodyPr/>
        <a:lstStyle/>
        <a:p>
          <a:pPr rtl="0"/>
          <a:r>
            <a:rPr lang="en-US" sz="1100" dirty="0"/>
            <a:t>Instruction set, number of bits used to represent various data types,   I/O mechanisms, techniques for addressing memory</a:t>
          </a:r>
        </a:p>
      </dgm:t>
    </dgm:pt>
    <dgm:pt modelId="{76348B6E-B52D-394F-A7D3-0CFAABB89617}" type="parTrans" cxnId="{1387E257-C914-334F-A738-A616B99E545F}">
      <dgm:prSet/>
      <dgm:spPr/>
      <dgm:t>
        <a:bodyPr/>
        <a:lstStyle/>
        <a:p>
          <a:endParaRPr lang="en-US"/>
        </a:p>
      </dgm:t>
    </dgm:pt>
    <dgm:pt modelId="{AC6E989A-20AA-194C-A7C6-0BE634EC1713}" type="sibTrans" cxnId="{1387E257-C914-334F-A738-A616B99E545F}">
      <dgm:prSet/>
      <dgm:spPr/>
      <dgm:t>
        <a:bodyPr/>
        <a:lstStyle/>
        <a:p>
          <a:endParaRPr lang="en-US"/>
        </a:p>
      </dgm:t>
    </dgm:pt>
    <dgm:pt modelId="{74536227-6FB9-EA42-B0D1-89175BB10E79}">
      <dgm:prSet/>
      <dgm:spPr/>
      <dgm:t>
        <a:bodyPr/>
        <a:lstStyle/>
        <a:p>
          <a:pPr rtl="0"/>
          <a:r>
            <a:rPr lang="en-US" b="1" dirty="0">
              <a:effectLst>
                <a:outerShdw blurRad="38100" dist="38100" dir="2700000" algn="tl">
                  <a:srgbClr val="000000">
                    <a:alpha val="43137"/>
                  </a:srgbClr>
                </a:outerShdw>
              </a:effectLst>
            </a:rPr>
            <a:t>Computer Organization </a:t>
          </a:r>
        </a:p>
      </dgm:t>
    </dgm:pt>
    <dgm:pt modelId="{0F4E1031-08A1-144E-B04B-64D102B658EE}" type="parTrans" cxnId="{8E989642-BD8C-7744-8EF6-FBB60B8A00FD}">
      <dgm:prSet/>
      <dgm:spPr/>
      <dgm:t>
        <a:bodyPr/>
        <a:lstStyle/>
        <a:p>
          <a:endParaRPr lang="en-US"/>
        </a:p>
      </dgm:t>
    </dgm:pt>
    <dgm:pt modelId="{134FF832-CB26-164C-83F8-265482D291A9}" type="sibTrans" cxnId="{8E989642-BD8C-7744-8EF6-FBB60B8A00FD}">
      <dgm:prSet/>
      <dgm:spPr/>
      <dgm:t>
        <a:bodyPr/>
        <a:lstStyle/>
        <a:p>
          <a:endParaRPr lang="en-US"/>
        </a:p>
      </dgm:t>
    </dgm:pt>
    <dgm:pt modelId="{4ABB395C-A2BC-EB46-8166-8924AE293271}">
      <dgm:prSet custT="1"/>
      <dgm:spPr/>
      <dgm:t>
        <a:bodyPr/>
        <a:lstStyle/>
        <a:p>
          <a:pPr rtl="0"/>
          <a:r>
            <a:rPr lang="en-US" sz="1100" dirty="0"/>
            <a:t>The operational units and their interconnections that realize the architectural specifications</a:t>
          </a:r>
        </a:p>
      </dgm:t>
    </dgm:pt>
    <dgm:pt modelId="{39F91221-9930-CA4C-BDE4-128319DAD71D}" type="parTrans" cxnId="{B9F257A1-A141-2245-873F-A8263CDB5102}">
      <dgm:prSet/>
      <dgm:spPr/>
      <dgm:t>
        <a:bodyPr/>
        <a:lstStyle/>
        <a:p>
          <a:endParaRPr lang="en-US"/>
        </a:p>
      </dgm:t>
    </dgm:pt>
    <dgm:pt modelId="{FAA95E30-E469-594E-8C2C-8129BB965E39}" type="sibTrans" cxnId="{B9F257A1-A141-2245-873F-A8263CDB5102}">
      <dgm:prSet/>
      <dgm:spPr/>
      <dgm:t>
        <a:bodyPr/>
        <a:lstStyle/>
        <a:p>
          <a:endParaRPr lang="en-US"/>
        </a:p>
      </dgm:t>
    </dgm:pt>
    <dgm:pt modelId="{54AC2B3A-9757-C341-B161-89A6E0CA9575}">
      <dgm:prSet/>
      <dgm:spPr/>
      <dgm:t>
        <a:bodyPr/>
        <a:lstStyle/>
        <a:p>
          <a:pPr rtl="0"/>
          <a:r>
            <a:rPr lang="en-US" b="1" dirty="0">
              <a:effectLst>
                <a:outerShdw blurRad="38100" dist="38100" dir="2700000" algn="tl">
                  <a:srgbClr val="000000">
                    <a:alpha val="43137"/>
                  </a:srgbClr>
                </a:outerShdw>
              </a:effectLst>
            </a:rPr>
            <a:t>Organizational attributes include:</a:t>
          </a:r>
        </a:p>
      </dgm:t>
    </dgm:pt>
    <dgm:pt modelId="{83493404-DFEF-9E42-ABB4-FBBE426B3AF9}" type="parTrans" cxnId="{734FF944-1D40-0F41-B4EE-7FBCB36088CC}">
      <dgm:prSet/>
      <dgm:spPr/>
      <dgm:t>
        <a:bodyPr/>
        <a:lstStyle/>
        <a:p>
          <a:endParaRPr lang="en-US"/>
        </a:p>
      </dgm:t>
    </dgm:pt>
    <dgm:pt modelId="{D8E9FC16-4D96-4648-AE70-EC41FE4D60A6}" type="sibTrans" cxnId="{734FF944-1D40-0F41-B4EE-7FBCB36088CC}">
      <dgm:prSet/>
      <dgm:spPr/>
      <dgm:t>
        <a:bodyPr/>
        <a:lstStyle/>
        <a:p>
          <a:endParaRPr lang="en-US"/>
        </a:p>
      </dgm:t>
    </dgm:pt>
    <dgm:pt modelId="{601FD3FE-0540-834F-BCAB-697B63FDDAF5}">
      <dgm:prSet custT="1"/>
      <dgm:spPr/>
      <dgm:t>
        <a:bodyPr/>
        <a:lstStyle/>
        <a:p>
          <a:pPr rtl="0"/>
          <a:r>
            <a:rPr lang="en-US" sz="1100" dirty="0"/>
            <a:t>Hardware details transparent to the programmer, control signals, interfaces between the computer and peripherals, memory technology used</a:t>
          </a:r>
        </a:p>
      </dgm:t>
    </dgm:pt>
    <dgm:pt modelId="{7AC73AAD-48BD-0141-801C-7F03F555A865}" type="parTrans" cxnId="{1014AC31-BFCA-4C40-9E55-38A36284F8BC}">
      <dgm:prSet/>
      <dgm:spPr/>
      <dgm:t>
        <a:bodyPr/>
        <a:lstStyle/>
        <a:p>
          <a:endParaRPr lang="en-US"/>
        </a:p>
      </dgm:t>
    </dgm:pt>
    <dgm:pt modelId="{2B5FD2A9-EFF7-224B-968B-602AA09A0E4E}" type="sibTrans" cxnId="{1014AC31-BFCA-4C40-9E55-38A36284F8BC}">
      <dgm:prSet/>
      <dgm:spPr/>
      <dgm:t>
        <a:bodyPr/>
        <a:lstStyle/>
        <a:p>
          <a:endParaRPr lang="en-US"/>
        </a:p>
      </dgm:t>
    </dgm:pt>
    <dgm:pt modelId="{CDA0A06D-0FB6-1E45-90C3-5F07AC6489BF}" type="pres">
      <dgm:prSet presAssocID="{218CF26C-3B9E-EC4D-B017-A6EDD2D78F18}" presName="cycleMatrixDiagram" presStyleCnt="0">
        <dgm:presLayoutVars>
          <dgm:chMax val="1"/>
          <dgm:dir/>
          <dgm:animLvl val="lvl"/>
          <dgm:resizeHandles val="exact"/>
        </dgm:presLayoutVars>
      </dgm:prSet>
      <dgm:spPr/>
      <dgm:t>
        <a:bodyPr/>
        <a:lstStyle/>
        <a:p>
          <a:endParaRPr lang="en-US"/>
        </a:p>
      </dgm:t>
    </dgm:pt>
    <dgm:pt modelId="{AE230A46-0396-8548-BFE6-7DE77B7F5698}" type="pres">
      <dgm:prSet presAssocID="{218CF26C-3B9E-EC4D-B017-A6EDD2D78F18}" presName="children" presStyleCnt="0"/>
      <dgm:spPr/>
    </dgm:pt>
    <dgm:pt modelId="{9355E2DA-ED4B-FF45-A420-CEC2FAD4F47F}" type="pres">
      <dgm:prSet presAssocID="{218CF26C-3B9E-EC4D-B017-A6EDD2D78F18}" presName="child1group" presStyleCnt="0"/>
      <dgm:spPr/>
    </dgm:pt>
    <dgm:pt modelId="{EAF475D4-71BA-AC4A-A978-8E1A58675943}" type="pres">
      <dgm:prSet presAssocID="{218CF26C-3B9E-EC4D-B017-A6EDD2D78F18}" presName="child1" presStyleLbl="bgAcc1" presStyleIdx="0" presStyleCnt="4"/>
      <dgm:spPr/>
      <dgm:t>
        <a:bodyPr/>
        <a:lstStyle/>
        <a:p>
          <a:endParaRPr lang="en-US"/>
        </a:p>
      </dgm:t>
    </dgm:pt>
    <dgm:pt modelId="{8DC48612-CC3B-434C-BDCA-2D368136FE30}" type="pres">
      <dgm:prSet presAssocID="{218CF26C-3B9E-EC4D-B017-A6EDD2D78F18}" presName="child1Text" presStyleLbl="bgAcc1" presStyleIdx="0" presStyleCnt="4">
        <dgm:presLayoutVars>
          <dgm:bulletEnabled val="1"/>
        </dgm:presLayoutVars>
      </dgm:prSet>
      <dgm:spPr/>
      <dgm:t>
        <a:bodyPr/>
        <a:lstStyle/>
        <a:p>
          <a:endParaRPr lang="en-US"/>
        </a:p>
      </dgm:t>
    </dgm:pt>
    <dgm:pt modelId="{36650470-D0B6-4E4B-B2CF-C9FC9D98A3AF}" type="pres">
      <dgm:prSet presAssocID="{218CF26C-3B9E-EC4D-B017-A6EDD2D78F18}" presName="child2group" presStyleCnt="0"/>
      <dgm:spPr/>
    </dgm:pt>
    <dgm:pt modelId="{D6EE7FF3-03D5-1248-B164-AC203683EA31}" type="pres">
      <dgm:prSet presAssocID="{218CF26C-3B9E-EC4D-B017-A6EDD2D78F18}" presName="child2" presStyleLbl="bgAcc1" presStyleIdx="1" presStyleCnt="4" custLinFactNeighborY="1613"/>
      <dgm:spPr/>
      <dgm:t>
        <a:bodyPr/>
        <a:lstStyle/>
        <a:p>
          <a:endParaRPr lang="en-US"/>
        </a:p>
      </dgm:t>
    </dgm:pt>
    <dgm:pt modelId="{7378E5CD-5D97-4946-88A6-1649F23BF4FB}" type="pres">
      <dgm:prSet presAssocID="{218CF26C-3B9E-EC4D-B017-A6EDD2D78F18}" presName="child2Text" presStyleLbl="bgAcc1" presStyleIdx="1" presStyleCnt="4">
        <dgm:presLayoutVars>
          <dgm:bulletEnabled val="1"/>
        </dgm:presLayoutVars>
      </dgm:prSet>
      <dgm:spPr/>
      <dgm:t>
        <a:bodyPr/>
        <a:lstStyle/>
        <a:p>
          <a:endParaRPr lang="en-US"/>
        </a:p>
      </dgm:t>
    </dgm:pt>
    <dgm:pt modelId="{079BE95B-2F90-7845-93AC-93020A91204D}" type="pres">
      <dgm:prSet presAssocID="{218CF26C-3B9E-EC4D-B017-A6EDD2D78F18}" presName="child3group" presStyleCnt="0"/>
      <dgm:spPr/>
    </dgm:pt>
    <dgm:pt modelId="{F4B243E3-6A78-9746-BEE9-84ACAEA02E36}" type="pres">
      <dgm:prSet presAssocID="{218CF26C-3B9E-EC4D-B017-A6EDD2D78F18}" presName="child3" presStyleLbl="bgAcc1" presStyleIdx="2" presStyleCnt="4" custLinFactNeighborX="11105" custLinFactNeighborY="568"/>
      <dgm:spPr/>
      <dgm:t>
        <a:bodyPr/>
        <a:lstStyle/>
        <a:p>
          <a:endParaRPr lang="en-US"/>
        </a:p>
      </dgm:t>
    </dgm:pt>
    <dgm:pt modelId="{28FF47C2-252F-AD4F-9FFC-C7380D031906}" type="pres">
      <dgm:prSet presAssocID="{218CF26C-3B9E-EC4D-B017-A6EDD2D78F18}" presName="child3Text" presStyleLbl="bgAcc1" presStyleIdx="2" presStyleCnt="4">
        <dgm:presLayoutVars>
          <dgm:bulletEnabled val="1"/>
        </dgm:presLayoutVars>
      </dgm:prSet>
      <dgm:spPr/>
      <dgm:t>
        <a:bodyPr/>
        <a:lstStyle/>
        <a:p>
          <a:endParaRPr lang="en-US"/>
        </a:p>
      </dgm:t>
    </dgm:pt>
    <dgm:pt modelId="{857D66DE-4C1F-C044-A0CF-897ECE7AFBB6}" type="pres">
      <dgm:prSet presAssocID="{218CF26C-3B9E-EC4D-B017-A6EDD2D78F18}" presName="child4group" presStyleCnt="0"/>
      <dgm:spPr/>
    </dgm:pt>
    <dgm:pt modelId="{82886FAE-83A2-704D-92D1-F4CC571A92A1}" type="pres">
      <dgm:prSet presAssocID="{218CF26C-3B9E-EC4D-B017-A6EDD2D78F18}" presName="child4" presStyleLbl="bgAcc1" presStyleIdx="3" presStyleCnt="4" custLinFactNeighborY="1613"/>
      <dgm:spPr/>
      <dgm:t>
        <a:bodyPr/>
        <a:lstStyle/>
        <a:p>
          <a:endParaRPr lang="en-US"/>
        </a:p>
      </dgm:t>
    </dgm:pt>
    <dgm:pt modelId="{946504B0-6F32-CA4D-B160-51F1CA3B2486}" type="pres">
      <dgm:prSet presAssocID="{218CF26C-3B9E-EC4D-B017-A6EDD2D78F18}" presName="child4Text" presStyleLbl="bgAcc1" presStyleIdx="3" presStyleCnt="4">
        <dgm:presLayoutVars>
          <dgm:bulletEnabled val="1"/>
        </dgm:presLayoutVars>
      </dgm:prSet>
      <dgm:spPr/>
      <dgm:t>
        <a:bodyPr/>
        <a:lstStyle/>
        <a:p>
          <a:endParaRPr lang="en-US"/>
        </a:p>
      </dgm:t>
    </dgm:pt>
    <dgm:pt modelId="{B36011C0-D512-5B43-AFFF-B5EF3477E6BC}" type="pres">
      <dgm:prSet presAssocID="{218CF26C-3B9E-EC4D-B017-A6EDD2D78F18}" presName="childPlaceholder" presStyleCnt="0"/>
      <dgm:spPr/>
    </dgm:pt>
    <dgm:pt modelId="{0176A4A2-93EB-3B4F-8E44-E15DD76601A9}" type="pres">
      <dgm:prSet presAssocID="{218CF26C-3B9E-EC4D-B017-A6EDD2D78F18}" presName="circle" presStyleCnt="0"/>
      <dgm:spPr/>
    </dgm:pt>
    <dgm:pt modelId="{0995DE62-81B9-0E4E-9982-90865C30B506}" type="pres">
      <dgm:prSet presAssocID="{218CF26C-3B9E-EC4D-B017-A6EDD2D78F18}" presName="quadrant1" presStyleLbl="node1" presStyleIdx="0" presStyleCnt="4">
        <dgm:presLayoutVars>
          <dgm:chMax val="1"/>
          <dgm:bulletEnabled val="1"/>
        </dgm:presLayoutVars>
      </dgm:prSet>
      <dgm:spPr/>
      <dgm:t>
        <a:bodyPr/>
        <a:lstStyle/>
        <a:p>
          <a:endParaRPr lang="en-US"/>
        </a:p>
      </dgm:t>
    </dgm:pt>
    <dgm:pt modelId="{E56301CE-27B0-6744-BFE7-3637DF690F07}" type="pres">
      <dgm:prSet presAssocID="{218CF26C-3B9E-EC4D-B017-A6EDD2D78F18}" presName="quadrant2" presStyleLbl="node1" presStyleIdx="1" presStyleCnt="4">
        <dgm:presLayoutVars>
          <dgm:chMax val="1"/>
          <dgm:bulletEnabled val="1"/>
        </dgm:presLayoutVars>
      </dgm:prSet>
      <dgm:spPr/>
      <dgm:t>
        <a:bodyPr/>
        <a:lstStyle/>
        <a:p>
          <a:endParaRPr lang="en-US"/>
        </a:p>
      </dgm:t>
    </dgm:pt>
    <dgm:pt modelId="{48FC8C78-AEC8-1E4B-9265-AE1BCBD2AB12}" type="pres">
      <dgm:prSet presAssocID="{218CF26C-3B9E-EC4D-B017-A6EDD2D78F18}" presName="quadrant3" presStyleLbl="node1" presStyleIdx="2" presStyleCnt="4">
        <dgm:presLayoutVars>
          <dgm:chMax val="1"/>
          <dgm:bulletEnabled val="1"/>
        </dgm:presLayoutVars>
      </dgm:prSet>
      <dgm:spPr/>
      <dgm:t>
        <a:bodyPr/>
        <a:lstStyle/>
        <a:p>
          <a:endParaRPr lang="en-US"/>
        </a:p>
      </dgm:t>
    </dgm:pt>
    <dgm:pt modelId="{84C6FD03-EE72-914E-B7C9-68870374A795}" type="pres">
      <dgm:prSet presAssocID="{218CF26C-3B9E-EC4D-B017-A6EDD2D78F18}" presName="quadrant4" presStyleLbl="node1" presStyleIdx="3" presStyleCnt="4">
        <dgm:presLayoutVars>
          <dgm:chMax val="1"/>
          <dgm:bulletEnabled val="1"/>
        </dgm:presLayoutVars>
      </dgm:prSet>
      <dgm:spPr/>
      <dgm:t>
        <a:bodyPr/>
        <a:lstStyle/>
        <a:p>
          <a:endParaRPr lang="en-US"/>
        </a:p>
      </dgm:t>
    </dgm:pt>
    <dgm:pt modelId="{D6826F6B-04DC-E742-8F5F-D9B2D824E236}" type="pres">
      <dgm:prSet presAssocID="{218CF26C-3B9E-EC4D-B017-A6EDD2D78F18}" presName="quadrantPlaceholder" presStyleCnt="0"/>
      <dgm:spPr/>
    </dgm:pt>
    <dgm:pt modelId="{1A971C7A-02BC-2144-9C44-48A4E03337B1}" type="pres">
      <dgm:prSet presAssocID="{218CF26C-3B9E-EC4D-B017-A6EDD2D78F18}" presName="center1" presStyleLbl="fgShp" presStyleIdx="0" presStyleCnt="2"/>
      <dgm:spPr/>
    </dgm:pt>
    <dgm:pt modelId="{290E4CF8-E8EE-584A-BC6F-814759FDAB7A}" type="pres">
      <dgm:prSet presAssocID="{218CF26C-3B9E-EC4D-B017-A6EDD2D78F18}" presName="center2" presStyleLbl="fgShp" presStyleIdx="1" presStyleCnt="2"/>
      <dgm:spPr/>
    </dgm:pt>
  </dgm:ptLst>
  <dgm:cxnLst>
    <dgm:cxn modelId="{1014AC31-BFCA-4C40-9E55-38A36284F8BC}" srcId="{54AC2B3A-9757-C341-B161-89A6E0CA9575}" destId="{601FD3FE-0540-834F-BCAB-697B63FDDAF5}" srcOrd="0" destOrd="0" parTransId="{7AC73AAD-48BD-0141-801C-7F03F555A865}" sibTransId="{2B5FD2A9-EFF7-224B-968B-602AA09A0E4E}"/>
    <dgm:cxn modelId="{6CB4A252-48D8-A94C-B5E1-F54449DF1DFD}" type="presOf" srcId="{B0CAEE6A-D8FA-1A4E-8E6A-4450A6DD048D}" destId="{0995DE62-81B9-0E4E-9982-90865C30B506}" srcOrd="0" destOrd="0" presId="urn:microsoft.com/office/officeart/2005/8/layout/cycle4#1"/>
    <dgm:cxn modelId="{E7A4ADFA-B474-C14B-8A27-965FB71E5D8D}" type="presOf" srcId="{28315CB9-8304-2142-842C-3463531B3569}" destId="{8DC48612-CC3B-434C-BDCA-2D368136FE30}" srcOrd="1" destOrd="0" presId="urn:microsoft.com/office/officeart/2005/8/layout/cycle4#1"/>
    <dgm:cxn modelId="{65823B6C-C9F6-D147-988F-D9D117570779}" type="presOf" srcId="{21A469AC-73E4-2148-8557-29B0050DEDC0}" destId="{EAF475D4-71BA-AC4A-A978-8E1A58675943}" srcOrd="0" destOrd="1" presId="urn:microsoft.com/office/officeart/2005/8/layout/cycle4#1"/>
    <dgm:cxn modelId="{174D5ABD-454D-0D4F-8354-0209701BD34D}" srcId="{B0CAEE6A-D8FA-1A4E-8E6A-4450A6DD048D}" destId="{21A469AC-73E4-2148-8557-29B0050DEDC0}" srcOrd="1" destOrd="0" parTransId="{94BC96F5-293D-3C4D-A2F1-79679BBF38E8}" sibTransId="{C5D2949D-BDAD-0542-A3C2-B076CCD0AE72}"/>
    <dgm:cxn modelId="{2FF7D623-05EC-C341-AE4E-3E9FCAB5123F}" type="presOf" srcId="{54AC2B3A-9757-C341-B161-89A6E0CA9575}" destId="{84C6FD03-EE72-914E-B7C9-68870374A795}" srcOrd="0" destOrd="0" presId="urn:microsoft.com/office/officeart/2005/8/layout/cycle4#1"/>
    <dgm:cxn modelId="{28A35006-6EB0-C244-B998-FFFD23D91384}" type="presOf" srcId="{21A469AC-73E4-2148-8557-29B0050DEDC0}" destId="{8DC48612-CC3B-434C-BDCA-2D368136FE30}" srcOrd="1" destOrd="1" presId="urn:microsoft.com/office/officeart/2005/8/layout/cycle4#1"/>
    <dgm:cxn modelId="{30023AC5-9093-4448-B688-57B5C6556549}" srcId="{218CF26C-3B9E-EC4D-B017-A6EDD2D78F18}" destId="{308789E6-82F7-DB43-B928-143FCBCCB864}" srcOrd="1" destOrd="0" parTransId="{FB24C361-90FF-A246-9A34-69E4A6A8AF57}" sibTransId="{616A0DCE-F636-194D-9DA8-C39FF48D7209}"/>
    <dgm:cxn modelId="{FD56FF05-D7A2-584A-8ABF-2D3821A1E937}" type="presOf" srcId="{601FD3FE-0540-834F-BCAB-697B63FDDAF5}" destId="{946504B0-6F32-CA4D-B160-51F1CA3B2486}" srcOrd="1" destOrd="0" presId="urn:microsoft.com/office/officeart/2005/8/layout/cycle4#1"/>
    <dgm:cxn modelId="{8E989642-BD8C-7744-8EF6-FBB60B8A00FD}" srcId="{218CF26C-3B9E-EC4D-B017-A6EDD2D78F18}" destId="{74536227-6FB9-EA42-B0D1-89175BB10E79}" srcOrd="2" destOrd="0" parTransId="{0F4E1031-08A1-144E-B04B-64D102B658EE}" sibTransId="{134FF832-CB26-164C-83F8-265482D291A9}"/>
    <dgm:cxn modelId="{369DE2B8-1C60-D342-8E38-EC0EB138C6CF}" type="presOf" srcId="{74536227-6FB9-EA42-B0D1-89175BB10E79}" destId="{48FC8C78-AEC8-1E4B-9265-AE1BCBD2AB12}" srcOrd="0" destOrd="0" presId="urn:microsoft.com/office/officeart/2005/8/layout/cycle4#1"/>
    <dgm:cxn modelId="{D3324486-6DB6-E64B-B1A8-C30BAEA50D60}" srcId="{218CF26C-3B9E-EC4D-B017-A6EDD2D78F18}" destId="{B0CAEE6A-D8FA-1A4E-8E6A-4450A6DD048D}" srcOrd="0" destOrd="0" parTransId="{688287C0-0BBB-B04A-B8B2-AB36598391AC}" sibTransId="{06346C9A-108C-B141-813D-843AF3CECB9B}"/>
    <dgm:cxn modelId="{DEC79734-5731-0947-807E-E0BA6FB7738D}" type="presOf" srcId="{CE5F8666-70FC-564C-8B7D-337BE33E4106}" destId="{D6EE7FF3-03D5-1248-B164-AC203683EA31}" srcOrd="0" destOrd="0" presId="urn:microsoft.com/office/officeart/2005/8/layout/cycle4#1"/>
    <dgm:cxn modelId="{936663A7-F3F1-544C-BB00-A6B8712F5F75}" type="presOf" srcId="{28315CB9-8304-2142-842C-3463531B3569}" destId="{EAF475D4-71BA-AC4A-A978-8E1A58675943}" srcOrd="0" destOrd="0" presId="urn:microsoft.com/office/officeart/2005/8/layout/cycle4#1"/>
    <dgm:cxn modelId="{644EB4B2-C2D8-7446-B13E-0BDB42040D15}" type="presOf" srcId="{601FD3FE-0540-834F-BCAB-697B63FDDAF5}" destId="{82886FAE-83A2-704D-92D1-F4CC571A92A1}" srcOrd="0" destOrd="0" presId="urn:microsoft.com/office/officeart/2005/8/layout/cycle4#1"/>
    <dgm:cxn modelId="{50C3899A-CA77-A647-B562-3E414DB1DB38}" type="presOf" srcId="{308789E6-82F7-DB43-B928-143FCBCCB864}" destId="{E56301CE-27B0-6744-BFE7-3637DF690F07}" srcOrd="0" destOrd="0" presId="urn:microsoft.com/office/officeart/2005/8/layout/cycle4#1"/>
    <dgm:cxn modelId="{0982BD52-6017-0E45-866D-E6B00540A5AF}" srcId="{B0CAEE6A-D8FA-1A4E-8E6A-4450A6DD048D}" destId="{28315CB9-8304-2142-842C-3463531B3569}" srcOrd="0" destOrd="0" parTransId="{A7B6E241-54E6-4343-8A9E-03120641D454}" sibTransId="{8805F3BF-5747-FA44-B2D6-8E46921DD5F2}"/>
    <dgm:cxn modelId="{1387E257-C914-334F-A738-A616B99E545F}" srcId="{308789E6-82F7-DB43-B928-143FCBCCB864}" destId="{CE5F8666-70FC-564C-8B7D-337BE33E4106}" srcOrd="0" destOrd="0" parTransId="{76348B6E-B52D-394F-A7D3-0CFAABB89617}" sibTransId="{AC6E989A-20AA-194C-A7C6-0BE634EC1713}"/>
    <dgm:cxn modelId="{4B6F0975-8F18-3744-BB40-DFA5A827FB65}" type="presOf" srcId="{4ABB395C-A2BC-EB46-8166-8924AE293271}" destId="{28FF47C2-252F-AD4F-9FFC-C7380D031906}" srcOrd="1" destOrd="0" presId="urn:microsoft.com/office/officeart/2005/8/layout/cycle4#1"/>
    <dgm:cxn modelId="{1C7F9834-53D8-D447-AFDE-406FAFE9AA01}" type="presOf" srcId="{CE5F8666-70FC-564C-8B7D-337BE33E4106}" destId="{7378E5CD-5D97-4946-88A6-1649F23BF4FB}" srcOrd="1" destOrd="0" presId="urn:microsoft.com/office/officeart/2005/8/layout/cycle4#1"/>
    <dgm:cxn modelId="{B9F257A1-A141-2245-873F-A8263CDB5102}" srcId="{74536227-6FB9-EA42-B0D1-89175BB10E79}" destId="{4ABB395C-A2BC-EB46-8166-8924AE293271}" srcOrd="0" destOrd="0" parTransId="{39F91221-9930-CA4C-BDE4-128319DAD71D}" sibTransId="{FAA95E30-E469-594E-8C2C-8129BB965E39}"/>
    <dgm:cxn modelId="{E1272249-4E69-894D-8DDC-98388B0A56AB}" type="presOf" srcId="{4ABB395C-A2BC-EB46-8166-8924AE293271}" destId="{F4B243E3-6A78-9746-BEE9-84ACAEA02E36}" srcOrd="0" destOrd="0" presId="urn:microsoft.com/office/officeart/2005/8/layout/cycle4#1"/>
    <dgm:cxn modelId="{578AC43C-622E-8A4D-8989-0B9965ECC139}" type="presOf" srcId="{218CF26C-3B9E-EC4D-B017-A6EDD2D78F18}" destId="{CDA0A06D-0FB6-1E45-90C3-5F07AC6489BF}" srcOrd="0" destOrd="0" presId="urn:microsoft.com/office/officeart/2005/8/layout/cycle4#1"/>
    <dgm:cxn modelId="{734FF944-1D40-0F41-B4EE-7FBCB36088CC}" srcId="{218CF26C-3B9E-EC4D-B017-A6EDD2D78F18}" destId="{54AC2B3A-9757-C341-B161-89A6E0CA9575}" srcOrd="3" destOrd="0" parTransId="{83493404-DFEF-9E42-ABB4-FBBE426B3AF9}" sibTransId="{D8E9FC16-4D96-4648-AE70-EC41FE4D60A6}"/>
    <dgm:cxn modelId="{699078D6-31A2-0B41-B5B3-4D3C3092B897}" type="presParOf" srcId="{CDA0A06D-0FB6-1E45-90C3-5F07AC6489BF}" destId="{AE230A46-0396-8548-BFE6-7DE77B7F5698}" srcOrd="0" destOrd="0" presId="urn:microsoft.com/office/officeart/2005/8/layout/cycle4#1"/>
    <dgm:cxn modelId="{51036B94-27D6-6442-B7E8-4BD19D5092C3}" type="presParOf" srcId="{AE230A46-0396-8548-BFE6-7DE77B7F5698}" destId="{9355E2DA-ED4B-FF45-A420-CEC2FAD4F47F}" srcOrd="0" destOrd="0" presId="urn:microsoft.com/office/officeart/2005/8/layout/cycle4#1"/>
    <dgm:cxn modelId="{5CEFC4B6-D27A-F64A-9614-3E4A00A63D41}" type="presParOf" srcId="{9355E2DA-ED4B-FF45-A420-CEC2FAD4F47F}" destId="{EAF475D4-71BA-AC4A-A978-8E1A58675943}" srcOrd="0" destOrd="0" presId="urn:microsoft.com/office/officeart/2005/8/layout/cycle4#1"/>
    <dgm:cxn modelId="{F695AE92-91AF-1640-8C0C-BF1FD554B2BE}" type="presParOf" srcId="{9355E2DA-ED4B-FF45-A420-CEC2FAD4F47F}" destId="{8DC48612-CC3B-434C-BDCA-2D368136FE30}" srcOrd="1" destOrd="0" presId="urn:microsoft.com/office/officeart/2005/8/layout/cycle4#1"/>
    <dgm:cxn modelId="{FECF91CB-3E6A-F14A-93BB-0814B430D767}" type="presParOf" srcId="{AE230A46-0396-8548-BFE6-7DE77B7F5698}" destId="{36650470-D0B6-4E4B-B2CF-C9FC9D98A3AF}" srcOrd="1" destOrd="0" presId="urn:microsoft.com/office/officeart/2005/8/layout/cycle4#1"/>
    <dgm:cxn modelId="{2033105B-7235-A441-BCD4-1C23395F17D1}" type="presParOf" srcId="{36650470-D0B6-4E4B-B2CF-C9FC9D98A3AF}" destId="{D6EE7FF3-03D5-1248-B164-AC203683EA31}" srcOrd="0" destOrd="0" presId="urn:microsoft.com/office/officeart/2005/8/layout/cycle4#1"/>
    <dgm:cxn modelId="{53B6DDD3-7071-314D-8F65-2945B82F0920}" type="presParOf" srcId="{36650470-D0B6-4E4B-B2CF-C9FC9D98A3AF}" destId="{7378E5CD-5D97-4946-88A6-1649F23BF4FB}" srcOrd="1" destOrd="0" presId="urn:microsoft.com/office/officeart/2005/8/layout/cycle4#1"/>
    <dgm:cxn modelId="{0A0EA159-BE72-504D-AF89-D51A7FA317C4}" type="presParOf" srcId="{AE230A46-0396-8548-BFE6-7DE77B7F5698}" destId="{079BE95B-2F90-7845-93AC-93020A91204D}" srcOrd="2" destOrd="0" presId="urn:microsoft.com/office/officeart/2005/8/layout/cycle4#1"/>
    <dgm:cxn modelId="{6FBAA814-9EDF-874C-B162-98D6DFEA4453}" type="presParOf" srcId="{079BE95B-2F90-7845-93AC-93020A91204D}" destId="{F4B243E3-6A78-9746-BEE9-84ACAEA02E36}" srcOrd="0" destOrd="0" presId="urn:microsoft.com/office/officeart/2005/8/layout/cycle4#1"/>
    <dgm:cxn modelId="{3B12EC53-267E-804F-9CA2-2CFD8BBE1C98}" type="presParOf" srcId="{079BE95B-2F90-7845-93AC-93020A91204D}" destId="{28FF47C2-252F-AD4F-9FFC-C7380D031906}" srcOrd="1" destOrd="0" presId="urn:microsoft.com/office/officeart/2005/8/layout/cycle4#1"/>
    <dgm:cxn modelId="{8E16598D-E657-2440-8FF9-F797A1DC2AB2}" type="presParOf" srcId="{AE230A46-0396-8548-BFE6-7DE77B7F5698}" destId="{857D66DE-4C1F-C044-A0CF-897ECE7AFBB6}" srcOrd="3" destOrd="0" presId="urn:microsoft.com/office/officeart/2005/8/layout/cycle4#1"/>
    <dgm:cxn modelId="{2F4564CF-B1C8-474E-A73E-211CD6C602FF}" type="presParOf" srcId="{857D66DE-4C1F-C044-A0CF-897ECE7AFBB6}" destId="{82886FAE-83A2-704D-92D1-F4CC571A92A1}" srcOrd="0" destOrd="0" presId="urn:microsoft.com/office/officeart/2005/8/layout/cycle4#1"/>
    <dgm:cxn modelId="{361FFEEA-B37D-DD4B-90FD-8019974C51CE}" type="presParOf" srcId="{857D66DE-4C1F-C044-A0CF-897ECE7AFBB6}" destId="{946504B0-6F32-CA4D-B160-51F1CA3B2486}" srcOrd="1" destOrd="0" presId="urn:microsoft.com/office/officeart/2005/8/layout/cycle4#1"/>
    <dgm:cxn modelId="{39AC28DA-B93C-FF4B-938E-E2902348EF70}" type="presParOf" srcId="{AE230A46-0396-8548-BFE6-7DE77B7F5698}" destId="{B36011C0-D512-5B43-AFFF-B5EF3477E6BC}" srcOrd="4" destOrd="0" presId="urn:microsoft.com/office/officeart/2005/8/layout/cycle4#1"/>
    <dgm:cxn modelId="{A20B9968-9E67-7142-A408-85D07AD8F89D}" type="presParOf" srcId="{CDA0A06D-0FB6-1E45-90C3-5F07AC6489BF}" destId="{0176A4A2-93EB-3B4F-8E44-E15DD76601A9}" srcOrd="1" destOrd="0" presId="urn:microsoft.com/office/officeart/2005/8/layout/cycle4#1"/>
    <dgm:cxn modelId="{68023DFC-2968-F643-9CE0-8363C792C624}" type="presParOf" srcId="{0176A4A2-93EB-3B4F-8E44-E15DD76601A9}" destId="{0995DE62-81B9-0E4E-9982-90865C30B506}" srcOrd="0" destOrd="0" presId="urn:microsoft.com/office/officeart/2005/8/layout/cycle4#1"/>
    <dgm:cxn modelId="{232F2B00-0E40-5244-AE96-43E53DC4C21B}" type="presParOf" srcId="{0176A4A2-93EB-3B4F-8E44-E15DD76601A9}" destId="{E56301CE-27B0-6744-BFE7-3637DF690F07}" srcOrd="1" destOrd="0" presId="urn:microsoft.com/office/officeart/2005/8/layout/cycle4#1"/>
    <dgm:cxn modelId="{64C1EE4B-7E4E-7F40-88F6-574C1472E73D}" type="presParOf" srcId="{0176A4A2-93EB-3B4F-8E44-E15DD76601A9}" destId="{48FC8C78-AEC8-1E4B-9265-AE1BCBD2AB12}" srcOrd="2" destOrd="0" presId="urn:microsoft.com/office/officeart/2005/8/layout/cycle4#1"/>
    <dgm:cxn modelId="{B9555833-A8E3-984C-A0CD-48531905E914}" type="presParOf" srcId="{0176A4A2-93EB-3B4F-8E44-E15DD76601A9}" destId="{84C6FD03-EE72-914E-B7C9-68870374A795}" srcOrd="3" destOrd="0" presId="urn:microsoft.com/office/officeart/2005/8/layout/cycle4#1"/>
    <dgm:cxn modelId="{C8E47CC9-F756-8D48-907D-F6D6F2C5F303}" type="presParOf" srcId="{0176A4A2-93EB-3B4F-8E44-E15DD76601A9}" destId="{D6826F6B-04DC-E742-8F5F-D9B2D824E236}" srcOrd="4" destOrd="0" presId="urn:microsoft.com/office/officeart/2005/8/layout/cycle4#1"/>
    <dgm:cxn modelId="{565B3FCF-A28D-E347-8015-2F2DE1DBE44D}" type="presParOf" srcId="{CDA0A06D-0FB6-1E45-90C3-5F07AC6489BF}" destId="{1A971C7A-02BC-2144-9C44-48A4E03337B1}" srcOrd="2" destOrd="0" presId="urn:microsoft.com/office/officeart/2005/8/layout/cycle4#1"/>
    <dgm:cxn modelId="{5BBB7B46-0562-E844-809D-68B34867AC01}" type="presParOf" srcId="{CDA0A06D-0FB6-1E45-90C3-5F07AC6489BF}" destId="{290E4CF8-E8EE-584A-BC6F-814759FDAB7A}" srcOrd="3" destOrd="0" presId="urn:microsoft.com/office/officeart/2005/8/layout/cycle4#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C91299F-D68C-9C4C-8BF1-0C6C2FB8035E}" type="doc">
      <dgm:prSet loTypeId="urn:microsoft.com/office/officeart/2005/8/layout/cycle4#2" loCatId="relationship" qsTypeId="urn:microsoft.com/office/officeart/2005/8/quickstyle/simple4" qsCatId="simple" csTypeId="urn:microsoft.com/office/officeart/2005/8/colors/accent1_2" csCatId="accent1" phldr="1"/>
      <dgm:spPr/>
      <dgm:t>
        <a:bodyPr/>
        <a:lstStyle/>
        <a:p>
          <a:endParaRPr lang="en-US"/>
        </a:p>
      </dgm:t>
    </dgm:pt>
    <dgm:pt modelId="{A9CC95F7-454C-2046-A231-E04268ABBD1D}">
      <dgm:prSet/>
      <dgm:spPr>
        <a:solidFill>
          <a:schemeClr val="accent3"/>
        </a:solidFill>
        <a:ln>
          <a:solidFill>
            <a:schemeClr val="accent3"/>
          </a:solidFill>
        </a:ln>
      </dgm:spPr>
      <dgm:t>
        <a:bodyPr/>
        <a:lstStyle/>
        <a:p>
          <a:pPr rtl="0"/>
          <a:r>
            <a:rPr lang="en-US" b="1" dirty="0">
              <a:effectLst>
                <a:outerShdw blurRad="38100" dist="38100" dir="2700000" algn="tl">
                  <a:srgbClr val="000000">
                    <a:alpha val="43137"/>
                  </a:srgbClr>
                </a:outerShdw>
              </a:effectLst>
            </a:rPr>
            <a:t>Processor-memory</a:t>
          </a:r>
        </a:p>
      </dgm:t>
    </dgm:pt>
    <dgm:pt modelId="{C2E1FA3B-86A7-A048-B00E-2B932655B605}" type="parTrans" cxnId="{542E33C4-52BB-0A49-AA11-19C513F64A6B}">
      <dgm:prSet/>
      <dgm:spPr/>
      <dgm:t>
        <a:bodyPr/>
        <a:lstStyle/>
        <a:p>
          <a:endParaRPr lang="en-US"/>
        </a:p>
      </dgm:t>
    </dgm:pt>
    <dgm:pt modelId="{489961BB-0415-1F45-99AA-4CB69D109E4E}" type="sibTrans" cxnId="{542E33C4-52BB-0A49-AA11-19C513F64A6B}">
      <dgm:prSet/>
      <dgm:spPr/>
      <dgm:t>
        <a:bodyPr/>
        <a:lstStyle/>
        <a:p>
          <a:endParaRPr lang="en-US"/>
        </a:p>
      </dgm:t>
    </dgm:pt>
    <dgm:pt modelId="{EEE5115B-CAE8-F943-B4E4-FAB5123A0074}">
      <dgm:prSet/>
      <dgm:spPr/>
      <dgm:t>
        <a:bodyPr/>
        <a:lstStyle/>
        <a:p>
          <a:pPr rtl="0"/>
          <a:r>
            <a:rPr lang="en-US" dirty="0"/>
            <a:t>Data transferred from processor to memory or from memory to processor</a:t>
          </a:r>
        </a:p>
      </dgm:t>
    </dgm:pt>
    <dgm:pt modelId="{50C51EF7-6C94-2046-ADE5-B05CFA8A0530}" type="parTrans" cxnId="{14FDE135-B5B1-8240-AEDD-0AE23E9DA95B}">
      <dgm:prSet/>
      <dgm:spPr/>
      <dgm:t>
        <a:bodyPr/>
        <a:lstStyle/>
        <a:p>
          <a:endParaRPr lang="en-US"/>
        </a:p>
      </dgm:t>
    </dgm:pt>
    <dgm:pt modelId="{EB062087-83E8-AB41-8E7A-61547385DD55}" type="sibTrans" cxnId="{14FDE135-B5B1-8240-AEDD-0AE23E9DA95B}">
      <dgm:prSet/>
      <dgm:spPr/>
      <dgm:t>
        <a:bodyPr/>
        <a:lstStyle/>
        <a:p>
          <a:endParaRPr lang="en-US"/>
        </a:p>
      </dgm:t>
    </dgm:pt>
    <dgm:pt modelId="{0D06A67A-239C-4541-B776-902577A3BA9C}">
      <dgm:prSet/>
      <dgm:spPr>
        <a:ln>
          <a:solidFill>
            <a:schemeClr val="accent1"/>
          </a:solidFill>
        </a:ln>
      </dgm:spPr>
      <dgm:t>
        <a:bodyPr/>
        <a:lstStyle/>
        <a:p>
          <a:pPr rtl="0"/>
          <a:r>
            <a:rPr lang="en-US" b="1" dirty="0">
              <a:effectLst>
                <a:outerShdw blurRad="38100" dist="38100" dir="2700000" algn="tl">
                  <a:srgbClr val="000000">
                    <a:alpha val="43137"/>
                  </a:srgbClr>
                </a:outerShdw>
              </a:effectLst>
            </a:rPr>
            <a:t>Processor-I/O</a:t>
          </a:r>
        </a:p>
      </dgm:t>
    </dgm:pt>
    <dgm:pt modelId="{E8D1500D-6A73-B14F-926C-5FE54BE4FC8A}" type="parTrans" cxnId="{0A8EBB19-9CA3-5D46-AFCD-AC613E474FC1}">
      <dgm:prSet/>
      <dgm:spPr/>
      <dgm:t>
        <a:bodyPr/>
        <a:lstStyle/>
        <a:p>
          <a:endParaRPr lang="en-US"/>
        </a:p>
      </dgm:t>
    </dgm:pt>
    <dgm:pt modelId="{1344C26F-76F2-EE40-A2B1-098B333ECB1C}" type="sibTrans" cxnId="{0A8EBB19-9CA3-5D46-AFCD-AC613E474FC1}">
      <dgm:prSet/>
      <dgm:spPr/>
      <dgm:t>
        <a:bodyPr/>
        <a:lstStyle/>
        <a:p>
          <a:endParaRPr lang="en-US"/>
        </a:p>
      </dgm:t>
    </dgm:pt>
    <dgm:pt modelId="{56D2CB20-CC23-684C-8655-4FCB8BAFA7DF}">
      <dgm:prSet/>
      <dgm:spPr>
        <a:ln>
          <a:solidFill>
            <a:schemeClr val="accent3"/>
          </a:solidFill>
        </a:ln>
      </dgm:spPr>
      <dgm:t>
        <a:bodyPr/>
        <a:lstStyle/>
        <a:p>
          <a:pPr rtl="0"/>
          <a:r>
            <a:rPr lang="en-US" dirty="0"/>
            <a:t>Data transferred to or from a peripheral device by transferring between the processor and an I/O module</a:t>
          </a:r>
        </a:p>
      </dgm:t>
    </dgm:pt>
    <dgm:pt modelId="{D1EC88C1-1B69-C946-9C46-710D2096DC36}" type="parTrans" cxnId="{8723855A-E2BC-C94B-8522-BE11665067CA}">
      <dgm:prSet/>
      <dgm:spPr/>
      <dgm:t>
        <a:bodyPr/>
        <a:lstStyle/>
        <a:p>
          <a:endParaRPr lang="en-US"/>
        </a:p>
      </dgm:t>
    </dgm:pt>
    <dgm:pt modelId="{68D8C48D-7182-1F4E-B0A7-8DB708B516A4}" type="sibTrans" cxnId="{8723855A-E2BC-C94B-8522-BE11665067CA}">
      <dgm:prSet/>
      <dgm:spPr/>
      <dgm:t>
        <a:bodyPr/>
        <a:lstStyle/>
        <a:p>
          <a:endParaRPr lang="en-US"/>
        </a:p>
      </dgm:t>
    </dgm:pt>
    <dgm:pt modelId="{371D24A7-74FB-C64E-AE86-03FDE598AB8E}">
      <dgm:prSet/>
      <dgm:spPr>
        <a:solidFill>
          <a:schemeClr val="accent3"/>
        </a:solidFill>
        <a:ln>
          <a:solidFill>
            <a:schemeClr val="accent3"/>
          </a:solidFill>
        </a:ln>
      </dgm:spPr>
      <dgm:t>
        <a:bodyPr/>
        <a:lstStyle/>
        <a:p>
          <a:pPr rtl="0"/>
          <a:r>
            <a:rPr lang="en-US" b="1" dirty="0">
              <a:effectLst>
                <a:outerShdw blurRad="38100" dist="38100" dir="2700000" algn="tl">
                  <a:srgbClr val="000000">
                    <a:alpha val="43137"/>
                  </a:srgbClr>
                </a:outerShdw>
              </a:effectLst>
            </a:rPr>
            <a:t>Data processing</a:t>
          </a:r>
        </a:p>
      </dgm:t>
    </dgm:pt>
    <dgm:pt modelId="{53A34056-48B4-CF4F-BFD9-1BB52C6A56BD}" type="parTrans" cxnId="{0F7B225B-C084-404B-AD8B-4E32ABB6236C}">
      <dgm:prSet/>
      <dgm:spPr/>
      <dgm:t>
        <a:bodyPr/>
        <a:lstStyle/>
        <a:p>
          <a:endParaRPr lang="en-US"/>
        </a:p>
      </dgm:t>
    </dgm:pt>
    <dgm:pt modelId="{25F33ABD-9E90-ED4E-919C-CB50F038A287}" type="sibTrans" cxnId="{0F7B225B-C084-404B-AD8B-4E32ABB6236C}">
      <dgm:prSet/>
      <dgm:spPr/>
      <dgm:t>
        <a:bodyPr/>
        <a:lstStyle/>
        <a:p>
          <a:endParaRPr lang="en-US"/>
        </a:p>
      </dgm:t>
    </dgm:pt>
    <dgm:pt modelId="{44BDB83A-6BE0-DD4E-B589-C1A1B2EDE82A}">
      <dgm:prSet/>
      <dgm:spPr/>
      <dgm:t>
        <a:bodyPr/>
        <a:lstStyle/>
        <a:p>
          <a:pPr rtl="0"/>
          <a:r>
            <a:rPr lang="en-US" dirty="0"/>
            <a:t>The processor may perform some arithmetic or logic operation on data</a:t>
          </a:r>
        </a:p>
      </dgm:t>
    </dgm:pt>
    <dgm:pt modelId="{80F8BCA0-82FA-784F-941F-E18ADA72A515}" type="parTrans" cxnId="{A2FAD9AF-764F-5143-B9C3-2EF8C4D284C5}">
      <dgm:prSet/>
      <dgm:spPr/>
      <dgm:t>
        <a:bodyPr/>
        <a:lstStyle/>
        <a:p>
          <a:endParaRPr lang="en-US"/>
        </a:p>
      </dgm:t>
    </dgm:pt>
    <dgm:pt modelId="{1DD51B85-640F-1643-80A3-FABC197F162E}" type="sibTrans" cxnId="{A2FAD9AF-764F-5143-B9C3-2EF8C4D284C5}">
      <dgm:prSet/>
      <dgm:spPr/>
      <dgm:t>
        <a:bodyPr/>
        <a:lstStyle/>
        <a:p>
          <a:endParaRPr lang="en-US"/>
        </a:p>
      </dgm:t>
    </dgm:pt>
    <dgm:pt modelId="{56085E4A-5C29-A540-9D55-CE6E6A2B5B2E}">
      <dgm:prSet/>
      <dgm:spPr>
        <a:ln>
          <a:solidFill>
            <a:schemeClr val="accent1"/>
          </a:solidFill>
        </a:ln>
      </dgm:spPr>
      <dgm:t>
        <a:bodyPr/>
        <a:lstStyle/>
        <a:p>
          <a:pPr rtl="0"/>
          <a:r>
            <a:rPr lang="en-US" b="1" dirty="0">
              <a:effectLst>
                <a:outerShdw blurRad="38100" dist="38100" dir="2700000" algn="tl">
                  <a:srgbClr val="000000">
                    <a:alpha val="43137"/>
                  </a:srgbClr>
                </a:outerShdw>
              </a:effectLst>
            </a:rPr>
            <a:t>Control</a:t>
          </a:r>
        </a:p>
      </dgm:t>
    </dgm:pt>
    <dgm:pt modelId="{A637F62E-2D5C-E54E-8B78-FEAD86CB3753}" type="parTrans" cxnId="{F313EC13-9057-0E4D-9D7F-5D02C16A1D99}">
      <dgm:prSet/>
      <dgm:spPr/>
      <dgm:t>
        <a:bodyPr/>
        <a:lstStyle/>
        <a:p>
          <a:endParaRPr lang="en-US"/>
        </a:p>
      </dgm:t>
    </dgm:pt>
    <dgm:pt modelId="{D962EBAF-0CCA-254F-97AB-4B5A6327D6E3}" type="sibTrans" cxnId="{F313EC13-9057-0E4D-9D7F-5D02C16A1D99}">
      <dgm:prSet/>
      <dgm:spPr/>
      <dgm:t>
        <a:bodyPr/>
        <a:lstStyle/>
        <a:p>
          <a:endParaRPr lang="en-US"/>
        </a:p>
      </dgm:t>
    </dgm:pt>
    <dgm:pt modelId="{95800EDA-E360-9B46-86CD-A41851E5E674}">
      <dgm:prSet/>
      <dgm:spPr>
        <a:ln>
          <a:solidFill>
            <a:schemeClr val="accent3"/>
          </a:solidFill>
        </a:ln>
      </dgm:spPr>
      <dgm:t>
        <a:bodyPr/>
        <a:lstStyle/>
        <a:p>
          <a:pPr rtl="0"/>
          <a:r>
            <a:rPr lang="en-US" dirty="0"/>
            <a:t>An instruction may specify that the sequence of execution be altered</a:t>
          </a:r>
        </a:p>
      </dgm:t>
    </dgm:pt>
    <dgm:pt modelId="{72731113-6F18-964E-8503-BCF66C911230}" type="parTrans" cxnId="{C6046B50-61C0-1044-B1C1-B45E94873634}">
      <dgm:prSet/>
      <dgm:spPr/>
      <dgm:t>
        <a:bodyPr/>
        <a:lstStyle/>
        <a:p>
          <a:endParaRPr lang="en-US"/>
        </a:p>
      </dgm:t>
    </dgm:pt>
    <dgm:pt modelId="{866AF356-E9F9-0744-A7E2-B0A0AA159C9C}" type="sibTrans" cxnId="{C6046B50-61C0-1044-B1C1-B45E94873634}">
      <dgm:prSet/>
      <dgm:spPr/>
      <dgm:t>
        <a:bodyPr/>
        <a:lstStyle/>
        <a:p>
          <a:endParaRPr lang="en-US"/>
        </a:p>
      </dgm:t>
    </dgm:pt>
    <dgm:pt modelId="{B6D267FD-09DA-104F-871C-15256C7ADB06}" type="pres">
      <dgm:prSet presAssocID="{1C91299F-D68C-9C4C-8BF1-0C6C2FB8035E}" presName="cycleMatrixDiagram" presStyleCnt="0">
        <dgm:presLayoutVars>
          <dgm:chMax val="1"/>
          <dgm:dir/>
          <dgm:animLvl val="lvl"/>
          <dgm:resizeHandles val="exact"/>
        </dgm:presLayoutVars>
      </dgm:prSet>
      <dgm:spPr/>
      <dgm:t>
        <a:bodyPr/>
        <a:lstStyle/>
        <a:p>
          <a:endParaRPr lang="en-US"/>
        </a:p>
      </dgm:t>
    </dgm:pt>
    <dgm:pt modelId="{93853970-7B39-A749-B247-29573B129C76}" type="pres">
      <dgm:prSet presAssocID="{1C91299F-D68C-9C4C-8BF1-0C6C2FB8035E}" presName="children" presStyleCnt="0"/>
      <dgm:spPr/>
    </dgm:pt>
    <dgm:pt modelId="{D0A02F44-6D2D-E146-BE0D-6F1132160A42}" type="pres">
      <dgm:prSet presAssocID="{1C91299F-D68C-9C4C-8BF1-0C6C2FB8035E}" presName="child1group" presStyleCnt="0"/>
      <dgm:spPr/>
    </dgm:pt>
    <dgm:pt modelId="{9F8AAC68-863D-194A-94BC-958615861BE8}" type="pres">
      <dgm:prSet presAssocID="{1C91299F-D68C-9C4C-8BF1-0C6C2FB8035E}" presName="child1" presStyleLbl="bgAcc1" presStyleIdx="0" presStyleCnt="4"/>
      <dgm:spPr/>
      <dgm:t>
        <a:bodyPr/>
        <a:lstStyle/>
        <a:p>
          <a:endParaRPr lang="en-US"/>
        </a:p>
      </dgm:t>
    </dgm:pt>
    <dgm:pt modelId="{05AADD49-61D9-8140-AE00-C44A70E0E84F}" type="pres">
      <dgm:prSet presAssocID="{1C91299F-D68C-9C4C-8BF1-0C6C2FB8035E}" presName="child1Text" presStyleLbl="bgAcc1" presStyleIdx="0" presStyleCnt="4">
        <dgm:presLayoutVars>
          <dgm:bulletEnabled val="1"/>
        </dgm:presLayoutVars>
      </dgm:prSet>
      <dgm:spPr/>
      <dgm:t>
        <a:bodyPr/>
        <a:lstStyle/>
        <a:p>
          <a:endParaRPr lang="en-US"/>
        </a:p>
      </dgm:t>
    </dgm:pt>
    <dgm:pt modelId="{62F450E4-2274-264B-BC72-058FC73AD90A}" type="pres">
      <dgm:prSet presAssocID="{1C91299F-D68C-9C4C-8BF1-0C6C2FB8035E}" presName="child2group" presStyleCnt="0"/>
      <dgm:spPr/>
    </dgm:pt>
    <dgm:pt modelId="{FA7231E4-FE93-2E44-B26F-43C0B0662DE3}" type="pres">
      <dgm:prSet presAssocID="{1C91299F-D68C-9C4C-8BF1-0C6C2FB8035E}" presName="child2" presStyleLbl="bgAcc1" presStyleIdx="1" presStyleCnt="4"/>
      <dgm:spPr/>
      <dgm:t>
        <a:bodyPr/>
        <a:lstStyle/>
        <a:p>
          <a:endParaRPr lang="en-US"/>
        </a:p>
      </dgm:t>
    </dgm:pt>
    <dgm:pt modelId="{BD2ACE57-62A0-C64E-BB52-93C7869D86BC}" type="pres">
      <dgm:prSet presAssocID="{1C91299F-D68C-9C4C-8BF1-0C6C2FB8035E}" presName="child2Text" presStyleLbl="bgAcc1" presStyleIdx="1" presStyleCnt="4">
        <dgm:presLayoutVars>
          <dgm:bulletEnabled val="1"/>
        </dgm:presLayoutVars>
      </dgm:prSet>
      <dgm:spPr/>
      <dgm:t>
        <a:bodyPr/>
        <a:lstStyle/>
        <a:p>
          <a:endParaRPr lang="en-US"/>
        </a:p>
      </dgm:t>
    </dgm:pt>
    <dgm:pt modelId="{55FC0761-B9D6-4B46-BF3A-053217CC174B}" type="pres">
      <dgm:prSet presAssocID="{1C91299F-D68C-9C4C-8BF1-0C6C2FB8035E}" presName="child3group" presStyleCnt="0"/>
      <dgm:spPr/>
    </dgm:pt>
    <dgm:pt modelId="{D4B4A3D9-04BB-FF44-A8A8-6AB4DC697EE2}" type="pres">
      <dgm:prSet presAssocID="{1C91299F-D68C-9C4C-8BF1-0C6C2FB8035E}" presName="child3" presStyleLbl="bgAcc1" presStyleIdx="2" presStyleCnt="4" custLinFactNeighborX="9209" custLinFactNeighborY="2052"/>
      <dgm:spPr/>
      <dgm:t>
        <a:bodyPr/>
        <a:lstStyle/>
        <a:p>
          <a:endParaRPr lang="en-US"/>
        </a:p>
      </dgm:t>
    </dgm:pt>
    <dgm:pt modelId="{E542AEEC-33F8-D74A-9237-79BE96E8F29F}" type="pres">
      <dgm:prSet presAssocID="{1C91299F-D68C-9C4C-8BF1-0C6C2FB8035E}" presName="child3Text" presStyleLbl="bgAcc1" presStyleIdx="2" presStyleCnt="4">
        <dgm:presLayoutVars>
          <dgm:bulletEnabled val="1"/>
        </dgm:presLayoutVars>
      </dgm:prSet>
      <dgm:spPr/>
      <dgm:t>
        <a:bodyPr/>
        <a:lstStyle/>
        <a:p>
          <a:endParaRPr lang="en-US"/>
        </a:p>
      </dgm:t>
    </dgm:pt>
    <dgm:pt modelId="{6B38CA4B-4999-B548-B216-AD0083C90448}" type="pres">
      <dgm:prSet presAssocID="{1C91299F-D68C-9C4C-8BF1-0C6C2FB8035E}" presName="child4group" presStyleCnt="0"/>
      <dgm:spPr/>
    </dgm:pt>
    <dgm:pt modelId="{2776F45E-5FC5-CA43-9A50-D05A48CD1AFA}" type="pres">
      <dgm:prSet presAssocID="{1C91299F-D68C-9C4C-8BF1-0C6C2FB8035E}" presName="child4" presStyleLbl="bgAcc1" presStyleIdx="3" presStyleCnt="4"/>
      <dgm:spPr/>
      <dgm:t>
        <a:bodyPr/>
        <a:lstStyle/>
        <a:p>
          <a:endParaRPr lang="en-US"/>
        </a:p>
      </dgm:t>
    </dgm:pt>
    <dgm:pt modelId="{D6C3FA06-5991-2B4C-B5E5-5702BC1D6275}" type="pres">
      <dgm:prSet presAssocID="{1C91299F-D68C-9C4C-8BF1-0C6C2FB8035E}" presName="child4Text" presStyleLbl="bgAcc1" presStyleIdx="3" presStyleCnt="4">
        <dgm:presLayoutVars>
          <dgm:bulletEnabled val="1"/>
        </dgm:presLayoutVars>
      </dgm:prSet>
      <dgm:spPr/>
      <dgm:t>
        <a:bodyPr/>
        <a:lstStyle/>
        <a:p>
          <a:endParaRPr lang="en-US"/>
        </a:p>
      </dgm:t>
    </dgm:pt>
    <dgm:pt modelId="{B415FCCA-89C1-9341-AC53-0F0BCC825EF9}" type="pres">
      <dgm:prSet presAssocID="{1C91299F-D68C-9C4C-8BF1-0C6C2FB8035E}" presName="childPlaceholder" presStyleCnt="0"/>
      <dgm:spPr/>
    </dgm:pt>
    <dgm:pt modelId="{1DFE690F-4A75-9A42-807D-CD4EAFA70E3B}" type="pres">
      <dgm:prSet presAssocID="{1C91299F-D68C-9C4C-8BF1-0C6C2FB8035E}" presName="circle" presStyleCnt="0"/>
      <dgm:spPr/>
    </dgm:pt>
    <dgm:pt modelId="{31728101-0A4A-C148-9CC0-7B417D851487}" type="pres">
      <dgm:prSet presAssocID="{1C91299F-D68C-9C4C-8BF1-0C6C2FB8035E}" presName="quadrant1" presStyleLbl="node1" presStyleIdx="0" presStyleCnt="4">
        <dgm:presLayoutVars>
          <dgm:chMax val="1"/>
          <dgm:bulletEnabled val="1"/>
        </dgm:presLayoutVars>
      </dgm:prSet>
      <dgm:spPr/>
      <dgm:t>
        <a:bodyPr/>
        <a:lstStyle/>
        <a:p>
          <a:endParaRPr lang="en-US"/>
        </a:p>
      </dgm:t>
    </dgm:pt>
    <dgm:pt modelId="{FB9FD6F2-BE77-E846-84E9-9675E89A206D}" type="pres">
      <dgm:prSet presAssocID="{1C91299F-D68C-9C4C-8BF1-0C6C2FB8035E}" presName="quadrant2" presStyleLbl="node1" presStyleIdx="1" presStyleCnt="4">
        <dgm:presLayoutVars>
          <dgm:chMax val="1"/>
          <dgm:bulletEnabled val="1"/>
        </dgm:presLayoutVars>
      </dgm:prSet>
      <dgm:spPr/>
      <dgm:t>
        <a:bodyPr/>
        <a:lstStyle/>
        <a:p>
          <a:endParaRPr lang="en-US"/>
        </a:p>
      </dgm:t>
    </dgm:pt>
    <dgm:pt modelId="{2255D29E-98A3-2841-959C-001A2E7769D2}" type="pres">
      <dgm:prSet presAssocID="{1C91299F-D68C-9C4C-8BF1-0C6C2FB8035E}" presName="quadrant3" presStyleLbl="node1" presStyleIdx="2" presStyleCnt="4">
        <dgm:presLayoutVars>
          <dgm:chMax val="1"/>
          <dgm:bulletEnabled val="1"/>
        </dgm:presLayoutVars>
      </dgm:prSet>
      <dgm:spPr/>
      <dgm:t>
        <a:bodyPr/>
        <a:lstStyle/>
        <a:p>
          <a:endParaRPr lang="en-US"/>
        </a:p>
      </dgm:t>
    </dgm:pt>
    <dgm:pt modelId="{AB84E314-BABC-734B-A008-40716B08F420}" type="pres">
      <dgm:prSet presAssocID="{1C91299F-D68C-9C4C-8BF1-0C6C2FB8035E}" presName="quadrant4" presStyleLbl="node1" presStyleIdx="3" presStyleCnt="4">
        <dgm:presLayoutVars>
          <dgm:chMax val="1"/>
          <dgm:bulletEnabled val="1"/>
        </dgm:presLayoutVars>
      </dgm:prSet>
      <dgm:spPr/>
      <dgm:t>
        <a:bodyPr/>
        <a:lstStyle/>
        <a:p>
          <a:endParaRPr lang="en-US"/>
        </a:p>
      </dgm:t>
    </dgm:pt>
    <dgm:pt modelId="{64B9AD24-1873-5F4F-8C9E-25478E85FA2F}" type="pres">
      <dgm:prSet presAssocID="{1C91299F-D68C-9C4C-8BF1-0C6C2FB8035E}" presName="quadrantPlaceholder" presStyleCnt="0"/>
      <dgm:spPr/>
    </dgm:pt>
    <dgm:pt modelId="{860CA274-597B-3442-8D13-FB3B68E98947}" type="pres">
      <dgm:prSet presAssocID="{1C91299F-D68C-9C4C-8BF1-0C6C2FB8035E}" presName="center1" presStyleLbl="fgShp" presStyleIdx="0" presStyleCnt="2"/>
      <dgm:spPr>
        <a:solidFill>
          <a:schemeClr val="accent4"/>
        </a:solidFill>
      </dgm:spPr>
    </dgm:pt>
    <dgm:pt modelId="{49BA8253-F2D2-2C49-AA5B-CEAA3BE354E5}" type="pres">
      <dgm:prSet presAssocID="{1C91299F-D68C-9C4C-8BF1-0C6C2FB8035E}" presName="center2" presStyleLbl="fgShp" presStyleIdx="1" presStyleCnt="2"/>
      <dgm:spPr>
        <a:solidFill>
          <a:schemeClr val="accent4"/>
        </a:solidFill>
      </dgm:spPr>
    </dgm:pt>
  </dgm:ptLst>
  <dgm:cxnLst>
    <dgm:cxn modelId="{14FDE135-B5B1-8240-AEDD-0AE23E9DA95B}" srcId="{A9CC95F7-454C-2046-A231-E04268ABBD1D}" destId="{EEE5115B-CAE8-F943-B4E4-FAB5123A0074}" srcOrd="0" destOrd="0" parTransId="{50C51EF7-6C94-2046-ADE5-B05CFA8A0530}" sibTransId="{EB062087-83E8-AB41-8E7A-61547385DD55}"/>
    <dgm:cxn modelId="{93F16417-D8E9-1940-B69E-8EF2DD406196}" type="presOf" srcId="{371D24A7-74FB-C64E-AE86-03FDE598AB8E}" destId="{2255D29E-98A3-2841-959C-001A2E7769D2}" srcOrd="0" destOrd="0" presId="urn:microsoft.com/office/officeart/2005/8/layout/cycle4#2"/>
    <dgm:cxn modelId="{63914F5F-66B2-1846-844E-799A0D829B25}" type="presOf" srcId="{56D2CB20-CC23-684C-8655-4FCB8BAFA7DF}" destId="{FA7231E4-FE93-2E44-B26F-43C0B0662DE3}" srcOrd="0" destOrd="0" presId="urn:microsoft.com/office/officeart/2005/8/layout/cycle4#2"/>
    <dgm:cxn modelId="{542E33C4-52BB-0A49-AA11-19C513F64A6B}" srcId="{1C91299F-D68C-9C4C-8BF1-0C6C2FB8035E}" destId="{A9CC95F7-454C-2046-A231-E04268ABBD1D}" srcOrd="0" destOrd="0" parTransId="{C2E1FA3B-86A7-A048-B00E-2B932655B605}" sibTransId="{489961BB-0415-1F45-99AA-4CB69D109E4E}"/>
    <dgm:cxn modelId="{0F7B225B-C084-404B-AD8B-4E32ABB6236C}" srcId="{1C91299F-D68C-9C4C-8BF1-0C6C2FB8035E}" destId="{371D24A7-74FB-C64E-AE86-03FDE598AB8E}" srcOrd="2" destOrd="0" parTransId="{53A34056-48B4-CF4F-BFD9-1BB52C6A56BD}" sibTransId="{25F33ABD-9E90-ED4E-919C-CB50F038A287}"/>
    <dgm:cxn modelId="{8C407C0D-A9D8-5D44-8231-9DD120B1B0D3}" type="presOf" srcId="{0D06A67A-239C-4541-B776-902577A3BA9C}" destId="{FB9FD6F2-BE77-E846-84E9-9675E89A206D}" srcOrd="0" destOrd="0" presId="urn:microsoft.com/office/officeart/2005/8/layout/cycle4#2"/>
    <dgm:cxn modelId="{F313EC13-9057-0E4D-9D7F-5D02C16A1D99}" srcId="{1C91299F-D68C-9C4C-8BF1-0C6C2FB8035E}" destId="{56085E4A-5C29-A540-9D55-CE6E6A2B5B2E}" srcOrd="3" destOrd="0" parTransId="{A637F62E-2D5C-E54E-8B78-FEAD86CB3753}" sibTransId="{D962EBAF-0CCA-254F-97AB-4B5A6327D6E3}"/>
    <dgm:cxn modelId="{31B9ED9B-7E55-4640-9FE3-F35FF6AA3F06}" type="presOf" srcId="{56085E4A-5C29-A540-9D55-CE6E6A2B5B2E}" destId="{AB84E314-BABC-734B-A008-40716B08F420}" srcOrd="0" destOrd="0" presId="urn:microsoft.com/office/officeart/2005/8/layout/cycle4#2"/>
    <dgm:cxn modelId="{8723855A-E2BC-C94B-8522-BE11665067CA}" srcId="{0D06A67A-239C-4541-B776-902577A3BA9C}" destId="{56D2CB20-CC23-684C-8655-4FCB8BAFA7DF}" srcOrd="0" destOrd="0" parTransId="{D1EC88C1-1B69-C946-9C46-710D2096DC36}" sibTransId="{68D8C48D-7182-1F4E-B0A7-8DB708B516A4}"/>
    <dgm:cxn modelId="{B73B7B97-AFED-5144-9C3A-16AA136C6B7E}" type="presOf" srcId="{44BDB83A-6BE0-DD4E-B589-C1A1B2EDE82A}" destId="{D4B4A3D9-04BB-FF44-A8A8-6AB4DC697EE2}" srcOrd="0" destOrd="0" presId="urn:microsoft.com/office/officeart/2005/8/layout/cycle4#2"/>
    <dgm:cxn modelId="{20BDF09A-E0B2-4543-B281-CB966D66564E}" type="presOf" srcId="{95800EDA-E360-9B46-86CD-A41851E5E674}" destId="{D6C3FA06-5991-2B4C-B5E5-5702BC1D6275}" srcOrd="1" destOrd="0" presId="urn:microsoft.com/office/officeart/2005/8/layout/cycle4#2"/>
    <dgm:cxn modelId="{BFE4660F-2DB8-B74F-8891-6433CE762F5F}" type="presOf" srcId="{EEE5115B-CAE8-F943-B4E4-FAB5123A0074}" destId="{9F8AAC68-863D-194A-94BC-958615861BE8}" srcOrd="0" destOrd="0" presId="urn:microsoft.com/office/officeart/2005/8/layout/cycle4#2"/>
    <dgm:cxn modelId="{EFA092A0-7623-D548-B96D-1FFA3F09A22A}" type="presOf" srcId="{A9CC95F7-454C-2046-A231-E04268ABBD1D}" destId="{31728101-0A4A-C148-9CC0-7B417D851487}" srcOrd="0" destOrd="0" presId="urn:microsoft.com/office/officeart/2005/8/layout/cycle4#2"/>
    <dgm:cxn modelId="{4A106DB6-1D01-0946-AFF9-38C9D01BE88C}" type="presOf" srcId="{EEE5115B-CAE8-F943-B4E4-FAB5123A0074}" destId="{05AADD49-61D9-8140-AE00-C44A70E0E84F}" srcOrd="1" destOrd="0" presId="urn:microsoft.com/office/officeart/2005/8/layout/cycle4#2"/>
    <dgm:cxn modelId="{698FE556-5753-D842-882A-5B10CD47477D}" type="presOf" srcId="{95800EDA-E360-9B46-86CD-A41851E5E674}" destId="{2776F45E-5FC5-CA43-9A50-D05A48CD1AFA}" srcOrd="0" destOrd="0" presId="urn:microsoft.com/office/officeart/2005/8/layout/cycle4#2"/>
    <dgm:cxn modelId="{0A8EBB19-9CA3-5D46-AFCD-AC613E474FC1}" srcId="{1C91299F-D68C-9C4C-8BF1-0C6C2FB8035E}" destId="{0D06A67A-239C-4541-B776-902577A3BA9C}" srcOrd="1" destOrd="0" parTransId="{E8D1500D-6A73-B14F-926C-5FE54BE4FC8A}" sibTransId="{1344C26F-76F2-EE40-A2B1-098B333ECB1C}"/>
    <dgm:cxn modelId="{A2FAD9AF-764F-5143-B9C3-2EF8C4D284C5}" srcId="{371D24A7-74FB-C64E-AE86-03FDE598AB8E}" destId="{44BDB83A-6BE0-DD4E-B589-C1A1B2EDE82A}" srcOrd="0" destOrd="0" parTransId="{80F8BCA0-82FA-784F-941F-E18ADA72A515}" sibTransId="{1DD51B85-640F-1643-80A3-FABC197F162E}"/>
    <dgm:cxn modelId="{501121C3-D5BC-1B46-8445-2992FCAD6F21}" type="presOf" srcId="{56D2CB20-CC23-684C-8655-4FCB8BAFA7DF}" destId="{BD2ACE57-62A0-C64E-BB52-93C7869D86BC}" srcOrd="1" destOrd="0" presId="urn:microsoft.com/office/officeart/2005/8/layout/cycle4#2"/>
    <dgm:cxn modelId="{C6046B50-61C0-1044-B1C1-B45E94873634}" srcId="{56085E4A-5C29-A540-9D55-CE6E6A2B5B2E}" destId="{95800EDA-E360-9B46-86CD-A41851E5E674}" srcOrd="0" destOrd="0" parTransId="{72731113-6F18-964E-8503-BCF66C911230}" sibTransId="{866AF356-E9F9-0744-A7E2-B0A0AA159C9C}"/>
    <dgm:cxn modelId="{DA1C0643-D727-504B-BAC7-92AB1BFCC012}" type="presOf" srcId="{44BDB83A-6BE0-DD4E-B589-C1A1B2EDE82A}" destId="{E542AEEC-33F8-D74A-9237-79BE96E8F29F}" srcOrd="1" destOrd="0" presId="urn:microsoft.com/office/officeart/2005/8/layout/cycle4#2"/>
    <dgm:cxn modelId="{7A752305-7C80-1540-B2FB-727220A5B12C}" type="presOf" srcId="{1C91299F-D68C-9C4C-8BF1-0C6C2FB8035E}" destId="{B6D267FD-09DA-104F-871C-15256C7ADB06}" srcOrd="0" destOrd="0" presId="urn:microsoft.com/office/officeart/2005/8/layout/cycle4#2"/>
    <dgm:cxn modelId="{7E3A6DC6-77E7-2440-B499-99834709B54B}" type="presParOf" srcId="{B6D267FD-09DA-104F-871C-15256C7ADB06}" destId="{93853970-7B39-A749-B247-29573B129C76}" srcOrd="0" destOrd="0" presId="urn:microsoft.com/office/officeart/2005/8/layout/cycle4#2"/>
    <dgm:cxn modelId="{B7AA9606-93C3-E147-8880-EB6D3609674E}" type="presParOf" srcId="{93853970-7B39-A749-B247-29573B129C76}" destId="{D0A02F44-6D2D-E146-BE0D-6F1132160A42}" srcOrd="0" destOrd="0" presId="urn:microsoft.com/office/officeart/2005/8/layout/cycle4#2"/>
    <dgm:cxn modelId="{B14593DA-62A3-F947-9E3D-6ACCFF641C8B}" type="presParOf" srcId="{D0A02F44-6D2D-E146-BE0D-6F1132160A42}" destId="{9F8AAC68-863D-194A-94BC-958615861BE8}" srcOrd="0" destOrd="0" presId="urn:microsoft.com/office/officeart/2005/8/layout/cycle4#2"/>
    <dgm:cxn modelId="{69247437-B2E1-864E-8723-F68430045C8A}" type="presParOf" srcId="{D0A02F44-6D2D-E146-BE0D-6F1132160A42}" destId="{05AADD49-61D9-8140-AE00-C44A70E0E84F}" srcOrd="1" destOrd="0" presId="urn:microsoft.com/office/officeart/2005/8/layout/cycle4#2"/>
    <dgm:cxn modelId="{0382EC10-B2BD-0C4C-95B7-6BE9AD7191CE}" type="presParOf" srcId="{93853970-7B39-A749-B247-29573B129C76}" destId="{62F450E4-2274-264B-BC72-058FC73AD90A}" srcOrd="1" destOrd="0" presId="urn:microsoft.com/office/officeart/2005/8/layout/cycle4#2"/>
    <dgm:cxn modelId="{5D84A803-F0BA-5E4A-A99B-B5404A7ADDE8}" type="presParOf" srcId="{62F450E4-2274-264B-BC72-058FC73AD90A}" destId="{FA7231E4-FE93-2E44-B26F-43C0B0662DE3}" srcOrd="0" destOrd="0" presId="urn:microsoft.com/office/officeart/2005/8/layout/cycle4#2"/>
    <dgm:cxn modelId="{E0651100-2B89-DF48-B4DC-844BE4FAD89E}" type="presParOf" srcId="{62F450E4-2274-264B-BC72-058FC73AD90A}" destId="{BD2ACE57-62A0-C64E-BB52-93C7869D86BC}" srcOrd="1" destOrd="0" presId="urn:microsoft.com/office/officeart/2005/8/layout/cycle4#2"/>
    <dgm:cxn modelId="{9BDFB4DA-BCDD-A94D-A8F8-93BFCB4411EA}" type="presParOf" srcId="{93853970-7B39-A749-B247-29573B129C76}" destId="{55FC0761-B9D6-4B46-BF3A-053217CC174B}" srcOrd="2" destOrd="0" presId="urn:microsoft.com/office/officeart/2005/8/layout/cycle4#2"/>
    <dgm:cxn modelId="{FD2EA69E-66B0-4E45-8691-C8AF95A840D7}" type="presParOf" srcId="{55FC0761-B9D6-4B46-BF3A-053217CC174B}" destId="{D4B4A3D9-04BB-FF44-A8A8-6AB4DC697EE2}" srcOrd="0" destOrd="0" presId="urn:microsoft.com/office/officeart/2005/8/layout/cycle4#2"/>
    <dgm:cxn modelId="{9313B752-6E89-0540-BA5B-2C0D7D9F644E}" type="presParOf" srcId="{55FC0761-B9D6-4B46-BF3A-053217CC174B}" destId="{E542AEEC-33F8-D74A-9237-79BE96E8F29F}" srcOrd="1" destOrd="0" presId="urn:microsoft.com/office/officeart/2005/8/layout/cycle4#2"/>
    <dgm:cxn modelId="{61CA8A5D-3B1E-194F-BE93-01C4C9D216B0}" type="presParOf" srcId="{93853970-7B39-A749-B247-29573B129C76}" destId="{6B38CA4B-4999-B548-B216-AD0083C90448}" srcOrd="3" destOrd="0" presId="urn:microsoft.com/office/officeart/2005/8/layout/cycle4#2"/>
    <dgm:cxn modelId="{88CFFE6F-C36E-224D-9ACC-4E5BA098D6FB}" type="presParOf" srcId="{6B38CA4B-4999-B548-B216-AD0083C90448}" destId="{2776F45E-5FC5-CA43-9A50-D05A48CD1AFA}" srcOrd="0" destOrd="0" presId="urn:microsoft.com/office/officeart/2005/8/layout/cycle4#2"/>
    <dgm:cxn modelId="{28A2609F-2899-EA4C-B00E-15BE69EAECBA}" type="presParOf" srcId="{6B38CA4B-4999-B548-B216-AD0083C90448}" destId="{D6C3FA06-5991-2B4C-B5E5-5702BC1D6275}" srcOrd="1" destOrd="0" presId="urn:microsoft.com/office/officeart/2005/8/layout/cycle4#2"/>
    <dgm:cxn modelId="{472D821B-10C0-7849-B5CD-7409CCEEC401}" type="presParOf" srcId="{93853970-7B39-A749-B247-29573B129C76}" destId="{B415FCCA-89C1-9341-AC53-0F0BCC825EF9}" srcOrd="4" destOrd="0" presId="urn:microsoft.com/office/officeart/2005/8/layout/cycle4#2"/>
    <dgm:cxn modelId="{B41E98BE-2839-ED47-ADB1-2B471CC3D271}" type="presParOf" srcId="{B6D267FD-09DA-104F-871C-15256C7ADB06}" destId="{1DFE690F-4A75-9A42-807D-CD4EAFA70E3B}" srcOrd="1" destOrd="0" presId="urn:microsoft.com/office/officeart/2005/8/layout/cycle4#2"/>
    <dgm:cxn modelId="{5A174453-2D33-6C40-BE9D-BDDF37A844EA}" type="presParOf" srcId="{1DFE690F-4A75-9A42-807D-CD4EAFA70E3B}" destId="{31728101-0A4A-C148-9CC0-7B417D851487}" srcOrd="0" destOrd="0" presId="urn:microsoft.com/office/officeart/2005/8/layout/cycle4#2"/>
    <dgm:cxn modelId="{E455D0BB-999A-E347-951C-F20A59E979E6}" type="presParOf" srcId="{1DFE690F-4A75-9A42-807D-CD4EAFA70E3B}" destId="{FB9FD6F2-BE77-E846-84E9-9675E89A206D}" srcOrd="1" destOrd="0" presId="urn:microsoft.com/office/officeart/2005/8/layout/cycle4#2"/>
    <dgm:cxn modelId="{E7741AB5-AF72-4148-98C6-275779DA5AF4}" type="presParOf" srcId="{1DFE690F-4A75-9A42-807D-CD4EAFA70E3B}" destId="{2255D29E-98A3-2841-959C-001A2E7769D2}" srcOrd="2" destOrd="0" presId="urn:microsoft.com/office/officeart/2005/8/layout/cycle4#2"/>
    <dgm:cxn modelId="{A4383747-58A8-A74B-8503-012016CEF2C8}" type="presParOf" srcId="{1DFE690F-4A75-9A42-807D-CD4EAFA70E3B}" destId="{AB84E314-BABC-734B-A008-40716B08F420}" srcOrd="3" destOrd="0" presId="urn:microsoft.com/office/officeart/2005/8/layout/cycle4#2"/>
    <dgm:cxn modelId="{A5CAA3B4-AA7D-FC48-9D60-150D40C46A40}" type="presParOf" srcId="{1DFE690F-4A75-9A42-807D-CD4EAFA70E3B}" destId="{64B9AD24-1873-5F4F-8C9E-25478E85FA2F}" srcOrd="4" destOrd="0" presId="urn:microsoft.com/office/officeart/2005/8/layout/cycle4#2"/>
    <dgm:cxn modelId="{B56FEBBF-84B8-E848-B121-77178A52560A}" type="presParOf" srcId="{B6D267FD-09DA-104F-871C-15256C7ADB06}" destId="{860CA274-597B-3442-8D13-FB3B68E98947}" srcOrd="2" destOrd="0" presId="urn:microsoft.com/office/officeart/2005/8/layout/cycle4#2"/>
    <dgm:cxn modelId="{BDD6090F-9E61-1A46-B73E-10D24856EEE5}" type="presParOf" srcId="{B6D267FD-09DA-104F-871C-15256C7ADB06}" destId="{49BA8253-F2D2-2C49-AA5B-CEAA3BE354E5}" srcOrd="3" destOrd="0" presId="urn:microsoft.com/office/officeart/2005/8/layout/cycle4#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23BE324-DA86-ED4B-A593-27E2A934B691}"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CA404423-6AB9-EB4A-85D9-76B337FDB174}">
      <dgm:prSet/>
      <dgm:spPr>
        <a:ln>
          <a:solidFill>
            <a:schemeClr val="accent3"/>
          </a:solidFill>
        </a:ln>
      </dgm:spPr>
      <dgm:t>
        <a:bodyPr/>
        <a:lstStyle/>
        <a:p>
          <a:pPr rtl="0"/>
          <a:r>
            <a:rPr lang="en-US" dirty="0">
              <a:effectLst>
                <a:outerShdw blurRad="38100" dist="38100" dir="2700000" algn="tl">
                  <a:srgbClr val="000000">
                    <a:alpha val="43137"/>
                  </a:srgbClr>
                </a:outerShdw>
              </a:effectLst>
            </a:rPr>
            <a:t>EPROM</a:t>
          </a:r>
        </a:p>
      </dgm:t>
    </dgm:pt>
    <dgm:pt modelId="{87E0A1A0-3D6C-E44A-A686-A38CE1113DBF}" type="parTrans" cxnId="{387B7D78-C7C4-444B-B9AC-A3B1F7827C2E}">
      <dgm:prSet/>
      <dgm:spPr/>
      <dgm:t>
        <a:bodyPr/>
        <a:lstStyle/>
        <a:p>
          <a:endParaRPr lang="en-US"/>
        </a:p>
      </dgm:t>
    </dgm:pt>
    <dgm:pt modelId="{FE595A42-11C2-5545-9CAC-BEFD7802AE55}" type="sibTrans" cxnId="{387B7D78-C7C4-444B-B9AC-A3B1F7827C2E}">
      <dgm:prSet/>
      <dgm:spPr/>
      <dgm:t>
        <a:bodyPr/>
        <a:lstStyle/>
        <a:p>
          <a:endParaRPr lang="en-US"/>
        </a:p>
      </dgm:t>
    </dgm:pt>
    <dgm:pt modelId="{49316F22-BDD9-D344-8DF7-6042A787739E}">
      <dgm:prSet/>
      <dgm:spPr>
        <a:ln>
          <a:solidFill>
            <a:schemeClr val="accent1"/>
          </a:solidFill>
        </a:ln>
      </dgm:spPr>
      <dgm:t>
        <a:bodyPr/>
        <a:lstStyle/>
        <a:p>
          <a:pPr rtl="0"/>
          <a:r>
            <a:rPr lang="en-US" b="1" dirty="0">
              <a:effectLst>
                <a:outerShdw blurRad="38100" dist="38100" dir="2700000" algn="tl">
                  <a:srgbClr val="000000">
                    <a:alpha val="43137"/>
                  </a:srgbClr>
                </a:outerShdw>
              </a:effectLst>
            </a:rPr>
            <a:t>Erasable programmable read-only memory</a:t>
          </a:r>
        </a:p>
      </dgm:t>
    </dgm:pt>
    <dgm:pt modelId="{B0AB3EC3-0FBB-3B4A-B331-5C9FEEF4572D}" type="parTrans" cxnId="{EBD9BF48-6EF2-FC4F-9767-F5F9F3682BE3}">
      <dgm:prSet/>
      <dgm:spPr/>
      <dgm:t>
        <a:bodyPr/>
        <a:lstStyle/>
        <a:p>
          <a:endParaRPr lang="en-US"/>
        </a:p>
      </dgm:t>
    </dgm:pt>
    <dgm:pt modelId="{A1F0993D-402E-E94A-83D8-125058334C98}" type="sibTrans" cxnId="{EBD9BF48-6EF2-FC4F-9767-F5F9F3682BE3}">
      <dgm:prSet/>
      <dgm:spPr/>
      <dgm:t>
        <a:bodyPr/>
        <a:lstStyle/>
        <a:p>
          <a:endParaRPr lang="en-US"/>
        </a:p>
      </dgm:t>
    </dgm:pt>
    <dgm:pt modelId="{A4CBAA80-C409-2A44-AF1F-158DEAC61387}">
      <dgm:prSet/>
      <dgm:spPr>
        <a:ln>
          <a:solidFill>
            <a:schemeClr val="accent1"/>
          </a:solidFill>
        </a:ln>
      </dgm:spPr>
      <dgm:t>
        <a:bodyPr/>
        <a:lstStyle/>
        <a:p>
          <a:pPr rtl="0"/>
          <a:r>
            <a:rPr lang="en-US" b="1" dirty="0">
              <a:effectLst>
                <a:outerShdw blurRad="38100" dist="38100" dir="2700000" algn="tl">
                  <a:srgbClr val="000000">
                    <a:alpha val="43137"/>
                  </a:srgbClr>
                </a:outerShdw>
              </a:effectLst>
            </a:rPr>
            <a:t>Erasure process can be performed repeatedly</a:t>
          </a:r>
        </a:p>
      </dgm:t>
    </dgm:pt>
    <dgm:pt modelId="{3B600059-A870-FC48-B37A-5F576F53E857}" type="parTrans" cxnId="{C28F1EA8-43F5-A844-BF09-5E2D8CFA211A}">
      <dgm:prSet/>
      <dgm:spPr/>
      <dgm:t>
        <a:bodyPr/>
        <a:lstStyle/>
        <a:p>
          <a:endParaRPr lang="en-US"/>
        </a:p>
      </dgm:t>
    </dgm:pt>
    <dgm:pt modelId="{7715F170-5F76-1B4A-8FDA-E988BD0AFEC0}" type="sibTrans" cxnId="{C28F1EA8-43F5-A844-BF09-5E2D8CFA211A}">
      <dgm:prSet/>
      <dgm:spPr/>
      <dgm:t>
        <a:bodyPr/>
        <a:lstStyle/>
        <a:p>
          <a:endParaRPr lang="en-US"/>
        </a:p>
      </dgm:t>
    </dgm:pt>
    <dgm:pt modelId="{9D8833F6-FFF2-0043-8E19-662F3ECC0C69}">
      <dgm:prSet/>
      <dgm:spPr>
        <a:ln>
          <a:solidFill>
            <a:schemeClr val="accent1"/>
          </a:solidFill>
        </a:ln>
      </dgm:spPr>
      <dgm:t>
        <a:bodyPr/>
        <a:lstStyle/>
        <a:p>
          <a:pPr rtl="0"/>
          <a:r>
            <a:rPr lang="en-US" b="1" dirty="0">
              <a:effectLst>
                <a:outerShdw blurRad="38100" dist="38100" dir="2700000" algn="tl">
                  <a:srgbClr val="000000">
                    <a:alpha val="43137"/>
                  </a:srgbClr>
                </a:outerShdw>
              </a:effectLst>
            </a:rPr>
            <a:t>More expensive than PROM but it has the advantage of the multiple update capability </a:t>
          </a:r>
        </a:p>
      </dgm:t>
    </dgm:pt>
    <dgm:pt modelId="{3B768F97-B4E7-2F4E-9C97-87DEA25921EC}" type="parTrans" cxnId="{7CF9623A-666F-6647-802A-A95493F8EBAC}">
      <dgm:prSet/>
      <dgm:spPr/>
      <dgm:t>
        <a:bodyPr/>
        <a:lstStyle/>
        <a:p>
          <a:endParaRPr lang="en-US"/>
        </a:p>
      </dgm:t>
    </dgm:pt>
    <dgm:pt modelId="{94D34039-8F97-4244-BD50-B01B3B91FF83}" type="sibTrans" cxnId="{7CF9623A-666F-6647-802A-A95493F8EBAC}">
      <dgm:prSet/>
      <dgm:spPr/>
      <dgm:t>
        <a:bodyPr/>
        <a:lstStyle/>
        <a:p>
          <a:endParaRPr lang="en-US"/>
        </a:p>
      </dgm:t>
    </dgm:pt>
    <dgm:pt modelId="{DF8EF88C-8D84-8C43-B810-AFB4651BAA39}">
      <dgm:prSet/>
      <dgm:spPr>
        <a:ln>
          <a:solidFill>
            <a:schemeClr val="accent3"/>
          </a:solidFill>
        </a:ln>
      </dgm:spPr>
      <dgm:t>
        <a:bodyPr/>
        <a:lstStyle/>
        <a:p>
          <a:pPr rtl="0"/>
          <a:r>
            <a:rPr lang="en-US" dirty="0">
              <a:effectLst>
                <a:outerShdw blurRad="38100" dist="38100" dir="2700000" algn="tl">
                  <a:srgbClr val="000000">
                    <a:alpha val="43137"/>
                  </a:srgbClr>
                </a:outerShdw>
              </a:effectLst>
            </a:rPr>
            <a:t>EEPROM</a:t>
          </a:r>
        </a:p>
      </dgm:t>
    </dgm:pt>
    <dgm:pt modelId="{DEF28F56-1015-8A41-A6BA-78C83248F303}" type="parTrans" cxnId="{EF616C56-3C8C-964B-9057-3E238C0F0AAC}">
      <dgm:prSet/>
      <dgm:spPr/>
      <dgm:t>
        <a:bodyPr/>
        <a:lstStyle/>
        <a:p>
          <a:endParaRPr lang="en-US"/>
        </a:p>
      </dgm:t>
    </dgm:pt>
    <dgm:pt modelId="{78B9242F-3EF8-2747-B1F7-03FF22C29C4C}" type="sibTrans" cxnId="{EF616C56-3C8C-964B-9057-3E238C0F0AAC}">
      <dgm:prSet/>
      <dgm:spPr/>
      <dgm:t>
        <a:bodyPr/>
        <a:lstStyle/>
        <a:p>
          <a:endParaRPr lang="en-US"/>
        </a:p>
      </dgm:t>
    </dgm:pt>
    <dgm:pt modelId="{90B5EB81-C31A-0E4D-847F-0FF7DA55B788}">
      <dgm:prSet/>
      <dgm:spPr>
        <a:ln>
          <a:solidFill>
            <a:schemeClr val="accent1"/>
          </a:solidFill>
        </a:ln>
      </dgm:spPr>
      <dgm:t>
        <a:bodyPr/>
        <a:lstStyle/>
        <a:p>
          <a:pPr rtl="0"/>
          <a:r>
            <a:rPr lang="en-US" b="1" dirty="0">
              <a:effectLst>
                <a:outerShdw blurRad="38100" dist="38100" dir="2700000" algn="tl">
                  <a:srgbClr val="000000">
                    <a:alpha val="43137"/>
                  </a:srgbClr>
                </a:outerShdw>
              </a:effectLst>
            </a:rPr>
            <a:t>Electrically erasable programmable read-only memory</a:t>
          </a:r>
        </a:p>
      </dgm:t>
    </dgm:pt>
    <dgm:pt modelId="{73B3EB71-008F-4542-BCD6-0C44942298C8}" type="parTrans" cxnId="{DC9A8752-C01B-5A47-B511-EA531B99815E}">
      <dgm:prSet/>
      <dgm:spPr/>
      <dgm:t>
        <a:bodyPr/>
        <a:lstStyle/>
        <a:p>
          <a:endParaRPr lang="en-US"/>
        </a:p>
      </dgm:t>
    </dgm:pt>
    <dgm:pt modelId="{D7E515D4-956F-D843-9334-9C7B173CAC8C}" type="sibTrans" cxnId="{DC9A8752-C01B-5A47-B511-EA531B99815E}">
      <dgm:prSet/>
      <dgm:spPr/>
      <dgm:t>
        <a:bodyPr/>
        <a:lstStyle/>
        <a:p>
          <a:endParaRPr lang="en-US"/>
        </a:p>
      </dgm:t>
    </dgm:pt>
    <dgm:pt modelId="{0C2DECDD-0A85-9C48-9279-DE771DF08233}">
      <dgm:prSet/>
      <dgm:spPr>
        <a:ln>
          <a:solidFill>
            <a:schemeClr val="accent1"/>
          </a:solidFill>
        </a:ln>
      </dgm:spPr>
      <dgm:t>
        <a:bodyPr/>
        <a:lstStyle/>
        <a:p>
          <a:pPr rtl="0"/>
          <a:r>
            <a:rPr lang="en-US" b="1" dirty="0">
              <a:effectLst>
                <a:outerShdw blurRad="38100" dist="38100" dir="2700000" algn="tl">
                  <a:srgbClr val="000000">
                    <a:alpha val="43137"/>
                  </a:srgbClr>
                </a:outerShdw>
              </a:effectLst>
            </a:rPr>
            <a:t>Can be written into at any time without erasing prior contents</a:t>
          </a:r>
        </a:p>
      </dgm:t>
    </dgm:pt>
    <dgm:pt modelId="{7764EC7D-F093-5B49-9AF0-7FACFB74B2BE}" type="parTrans" cxnId="{829B5222-6AED-A54A-AE19-EB32E3669E38}">
      <dgm:prSet/>
      <dgm:spPr/>
      <dgm:t>
        <a:bodyPr/>
        <a:lstStyle/>
        <a:p>
          <a:endParaRPr lang="en-US"/>
        </a:p>
      </dgm:t>
    </dgm:pt>
    <dgm:pt modelId="{4343323C-71F6-BB4A-B543-569B7D0B8E56}" type="sibTrans" cxnId="{829B5222-6AED-A54A-AE19-EB32E3669E38}">
      <dgm:prSet/>
      <dgm:spPr/>
      <dgm:t>
        <a:bodyPr/>
        <a:lstStyle/>
        <a:p>
          <a:endParaRPr lang="en-US"/>
        </a:p>
      </dgm:t>
    </dgm:pt>
    <dgm:pt modelId="{5CC91DBC-94A1-3243-BEC9-77629274AACC}">
      <dgm:prSet/>
      <dgm:spPr>
        <a:ln>
          <a:solidFill>
            <a:schemeClr val="accent1"/>
          </a:solidFill>
        </a:ln>
      </dgm:spPr>
      <dgm:t>
        <a:bodyPr/>
        <a:lstStyle/>
        <a:p>
          <a:pPr rtl="0"/>
          <a:r>
            <a:rPr lang="en-US" b="1" dirty="0">
              <a:effectLst>
                <a:outerShdw blurRad="38100" dist="38100" dir="2700000" algn="tl">
                  <a:srgbClr val="000000">
                    <a:alpha val="43137"/>
                  </a:srgbClr>
                </a:outerShdw>
              </a:effectLst>
            </a:rPr>
            <a:t>Combines the advantage of non-volatility with the flexibility of being updatable in place</a:t>
          </a:r>
        </a:p>
      </dgm:t>
    </dgm:pt>
    <dgm:pt modelId="{9A103E3D-8B8B-C740-A2C5-157681EBE064}" type="parTrans" cxnId="{29AEF786-463E-A14E-A0A0-C5390116F01B}">
      <dgm:prSet/>
      <dgm:spPr/>
      <dgm:t>
        <a:bodyPr/>
        <a:lstStyle/>
        <a:p>
          <a:endParaRPr lang="en-US"/>
        </a:p>
      </dgm:t>
    </dgm:pt>
    <dgm:pt modelId="{0176042C-95E5-A140-AA3A-0A69EA4BB932}" type="sibTrans" cxnId="{29AEF786-463E-A14E-A0A0-C5390116F01B}">
      <dgm:prSet/>
      <dgm:spPr/>
      <dgm:t>
        <a:bodyPr/>
        <a:lstStyle/>
        <a:p>
          <a:endParaRPr lang="en-US"/>
        </a:p>
      </dgm:t>
    </dgm:pt>
    <dgm:pt modelId="{6CF8E079-9113-B341-949B-0C8FE1D54943}">
      <dgm:prSet/>
      <dgm:spPr>
        <a:ln>
          <a:solidFill>
            <a:schemeClr val="accent1"/>
          </a:solidFill>
        </a:ln>
      </dgm:spPr>
      <dgm:t>
        <a:bodyPr/>
        <a:lstStyle/>
        <a:p>
          <a:pPr rtl="0"/>
          <a:r>
            <a:rPr lang="en-US" b="1" dirty="0">
              <a:effectLst>
                <a:outerShdw blurRad="38100" dist="38100" dir="2700000" algn="tl">
                  <a:srgbClr val="000000">
                    <a:alpha val="43137"/>
                  </a:srgbClr>
                </a:outerShdw>
              </a:effectLst>
            </a:rPr>
            <a:t>More expensive than EPROM </a:t>
          </a:r>
        </a:p>
      </dgm:t>
    </dgm:pt>
    <dgm:pt modelId="{812DAFDD-DC6D-0B46-9650-4CDE2DDDB542}" type="parTrans" cxnId="{107BD4BB-EE41-8846-BB28-31BC5309E10B}">
      <dgm:prSet/>
      <dgm:spPr/>
      <dgm:t>
        <a:bodyPr/>
        <a:lstStyle/>
        <a:p>
          <a:endParaRPr lang="en-US"/>
        </a:p>
      </dgm:t>
    </dgm:pt>
    <dgm:pt modelId="{05CA5228-BB03-DB49-AF01-BB0808759185}" type="sibTrans" cxnId="{107BD4BB-EE41-8846-BB28-31BC5309E10B}">
      <dgm:prSet/>
      <dgm:spPr/>
      <dgm:t>
        <a:bodyPr/>
        <a:lstStyle/>
        <a:p>
          <a:endParaRPr lang="en-US"/>
        </a:p>
      </dgm:t>
    </dgm:pt>
    <dgm:pt modelId="{770FE41B-0D6A-BE46-8DE9-86FE2A665892}">
      <dgm:prSet/>
      <dgm:spPr>
        <a:ln>
          <a:solidFill>
            <a:schemeClr val="accent3"/>
          </a:solidFill>
        </a:ln>
      </dgm:spPr>
      <dgm:t>
        <a:bodyPr/>
        <a:lstStyle/>
        <a:p>
          <a:pPr rtl="0"/>
          <a:r>
            <a:rPr lang="en-US" dirty="0">
              <a:effectLst>
                <a:outerShdw blurRad="38100" dist="38100" dir="2700000" algn="tl">
                  <a:srgbClr val="000000">
                    <a:alpha val="43137"/>
                  </a:srgbClr>
                </a:outerShdw>
              </a:effectLst>
            </a:rPr>
            <a:t>Flash Memory</a:t>
          </a:r>
        </a:p>
      </dgm:t>
    </dgm:pt>
    <dgm:pt modelId="{6355C11E-EB04-F340-BF3E-8BF03EE0722F}" type="parTrans" cxnId="{480F4E87-8507-814B-A575-458F5CE9CAFD}">
      <dgm:prSet/>
      <dgm:spPr/>
      <dgm:t>
        <a:bodyPr/>
        <a:lstStyle/>
        <a:p>
          <a:endParaRPr lang="en-US"/>
        </a:p>
      </dgm:t>
    </dgm:pt>
    <dgm:pt modelId="{3CDBA012-2FB2-4447-813E-6E60F77BCDA8}" type="sibTrans" cxnId="{480F4E87-8507-814B-A575-458F5CE9CAFD}">
      <dgm:prSet/>
      <dgm:spPr/>
      <dgm:t>
        <a:bodyPr/>
        <a:lstStyle/>
        <a:p>
          <a:endParaRPr lang="en-US"/>
        </a:p>
      </dgm:t>
    </dgm:pt>
    <dgm:pt modelId="{300B7704-EB88-0641-811A-C749A83EA426}">
      <dgm:prSet/>
      <dgm:spPr>
        <a:ln>
          <a:solidFill>
            <a:schemeClr val="accent1"/>
          </a:solidFill>
        </a:ln>
      </dgm:spPr>
      <dgm:t>
        <a:bodyPr/>
        <a:lstStyle/>
        <a:p>
          <a:pPr rtl="0"/>
          <a:r>
            <a:rPr lang="en-US" b="1" dirty="0">
              <a:effectLst>
                <a:outerShdw blurRad="38100" dist="38100" dir="2700000" algn="tl">
                  <a:srgbClr val="000000">
                    <a:alpha val="43137"/>
                  </a:srgbClr>
                </a:outerShdw>
              </a:effectLst>
            </a:rPr>
            <a:t>Intermediate between EPROM and EEPROM in both cost and functionality</a:t>
          </a:r>
        </a:p>
      </dgm:t>
    </dgm:pt>
    <dgm:pt modelId="{AABC2E9F-7452-C24F-B639-5D50CBED447C}" type="parTrans" cxnId="{8F3D9F74-F63D-C64B-A465-F7575AB5F59C}">
      <dgm:prSet/>
      <dgm:spPr/>
      <dgm:t>
        <a:bodyPr/>
        <a:lstStyle/>
        <a:p>
          <a:endParaRPr lang="en-US"/>
        </a:p>
      </dgm:t>
    </dgm:pt>
    <dgm:pt modelId="{0E6A06E8-568A-2C48-A7AD-2FDA807B86E2}" type="sibTrans" cxnId="{8F3D9F74-F63D-C64B-A465-F7575AB5F59C}">
      <dgm:prSet/>
      <dgm:spPr/>
      <dgm:t>
        <a:bodyPr/>
        <a:lstStyle/>
        <a:p>
          <a:endParaRPr lang="en-US"/>
        </a:p>
      </dgm:t>
    </dgm:pt>
    <dgm:pt modelId="{F1E0DF61-5B75-6A44-B10A-18FC603A31B1}">
      <dgm:prSet/>
      <dgm:spPr>
        <a:ln>
          <a:solidFill>
            <a:schemeClr val="accent1"/>
          </a:solidFill>
        </a:ln>
      </dgm:spPr>
      <dgm:t>
        <a:bodyPr/>
        <a:lstStyle/>
        <a:p>
          <a:pPr rtl="0"/>
          <a:r>
            <a:rPr lang="en-US" b="1" dirty="0">
              <a:effectLst>
                <a:outerShdw blurRad="38100" dist="38100" dir="2700000" algn="tl">
                  <a:srgbClr val="000000">
                    <a:alpha val="43137"/>
                  </a:srgbClr>
                </a:outerShdw>
              </a:effectLst>
            </a:rPr>
            <a:t>Uses an electrical erasing technology, does not provide byte-level erasure</a:t>
          </a:r>
        </a:p>
      </dgm:t>
    </dgm:pt>
    <dgm:pt modelId="{A70A8BE2-DCCA-CC41-A04A-99DC6522C741}" type="parTrans" cxnId="{1410B755-6ED9-E748-8BFB-77A5A3935B42}">
      <dgm:prSet/>
      <dgm:spPr/>
      <dgm:t>
        <a:bodyPr/>
        <a:lstStyle/>
        <a:p>
          <a:endParaRPr lang="en-US"/>
        </a:p>
      </dgm:t>
    </dgm:pt>
    <dgm:pt modelId="{58DE4856-0A2D-5C4B-A519-E9C0BCD26CDD}" type="sibTrans" cxnId="{1410B755-6ED9-E748-8BFB-77A5A3935B42}">
      <dgm:prSet/>
      <dgm:spPr/>
      <dgm:t>
        <a:bodyPr/>
        <a:lstStyle/>
        <a:p>
          <a:endParaRPr lang="en-US"/>
        </a:p>
      </dgm:t>
    </dgm:pt>
    <dgm:pt modelId="{58F3BE6D-D555-5045-A6D7-6E7040258DBA}">
      <dgm:prSet/>
      <dgm:spPr>
        <a:ln>
          <a:solidFill>
            <a:schemeClr val="accent1"/>
          </a:solidFill>
        </a:ln>
      </dgm:spPr>
      <dgm:t>
        <a:bodyPr/>
        <a:lstStyle/>
        <a:p>
          <a:pPr rtl="0"/>
          <a:r>
            <a:rPr lang="en-US" b="1" dirty="0">
              <a:effectLst>
                <a:outerShdw blurRad="38100" dist="38100" dir="2700000" algn="tl">
                  <a:srgbClr val="000000">
                    <a:alpha val="43137"/>
                  </a:srgbClr>
                </a:outerShdw>
              </a:effectLst>
            </a:rPr>
            <a:t>Microchip is organized so that a section of memory cells are erased in a single action or “flash”</a:t>
          </a:r>
        </a:p>
      </dgm:t>
    </dgm:pt>
    <dgm:pt modelId="{819336ED-ACC3-744E-ADDB-9033BDDCF9AB}" type="parTrans" cxnId="{C338AD96-B6B3-2847-8FC3-E0A1DC3B58F8}">
      <dgm:prSet/>
      <dgm:spPr/>
      <dgm:t>
        <a:bodyPr/>
        <a:lstStyle/>
        <a:p>
          <a:endParaRPr lang="en-US"/>
        </a:p>
      </dgm:t>
    </dgm:pt>
    <dgm:pt modelId="{BC224F86-9FC0-ED46-8347-22166A83EB87}" type="sibTrans" cxnId="{C338AD96-B6B3-2847-8FC3-E0A1DC3B58F8}">
      <dgm:prSet/>
      <dgm:spPr/>
      <dgm:t>
        <a:bodyPr/>
        <a:lstStyle/>
        <a:p>
          <a:endParaRPr lang="en-US"/>
        </a:p>
      </dgm:t>
    </dgm:pt>
    <dgm:pt modelId="{CD367AB6-D8AE-B349-B7FD-90FB0C3AD718}" type="pres">
      <dgm:prSet presAssocID="{D23BE324-DA86-ED4B-A593-27E2A934B691}" presName="theList" presStyleCnt="0">
        <dgm:presLayoutVars>
          <dgm:dir/>
          <dgm:animLvl val="lvl"/>
          <dgm:resizeHandles val="exact"/>
        </dgm:presLayoutVars>
      </dgm:prSet>
      <dgm:spPr/>
      <dgm:t>
        <a:bodyPr/>
        <a:lstStyle/>
        <a:p>
          <a:endParaRPr lang="en-US"/>
        </a:p>
      </dgm:t>
    </dgm:pt>
    <dgm:pt modelId="{BD3E26C3-DE7F-B549-B7CE-FF3E6FF5938C}" type="pres">
      <dgm:prSet presAssocID="{CA404423-6AB9-EB4A-85D9-76B337FDB174}" presName="compNode" presStyleCnt="0"/>
      <dgm:spPr/>
    </dgm:pt>
    <dgm:pt modelId="{761E5B8F-DCD7-AF41-837F-D9BECF9DFF49}" type="pres">
      <dgm:prSet presAssocID="{CA404423-6AB9-EB4A-85D9-76B337FDB174}" presName="aNode" presStyleLbl="bgShp" presStyleIdx="0" presStyleCnt="3"/>
      <dgm:spPr/>
      <dgm:t>
        <a:bodyPr/>
        <a:lstStyle/>
        <a:p>
          <a:endParaRPr lang="en-US"/>
        </a:p>
      </dgm:t>
    </dgm:pt>
    <dgm:pt modelId="{FF0D77B0-D959-1948-A50C-07160BB098BA}" type="pres">
      <dgm:prSet presAssocID="{CA404423-6AB9-EB4A-85D9-76B337FDB174}" presName="textNode" presStyleLbl="bgShp" presStyleIdx="0" presStyleCnt="3"/>
      <dgm:spPr/>
      <dgm:t>
        <a:bodyPr/>
        <a:lstStyle/>
        <a:p>
          <a:endParaRPr lang="en-US"/>
        </a:p>
      </dgm:t>
    </dgm:pt>
    <dgm:pt modelId="{3B14CCCB-3000-B04C-B43A-6A8AB9A54764}" type="pres">
      <dgm:prSet presAssocID="{CA404423-6AB9-EB4A-85D9-76B337FDB174}" presName="compChildNode" presStyleCnt="0"/>
      <dgm:spPr/>
    </dgm:pt>
    <dgm:pt modelId="{38674BA3-1D56-8947-AEC4-F807DD5E0F43}" type="pres">
      <dgm:prSet presAssocID="{CA404423-6AB9-EB4A-85D9-76B337FDB174}" presName="theInnerList" presStyleCnt="0"/>
      <dgm:spPr/>
    </dgm:pt>
    <dgm:pt modelId="{9A46DF24-6254-7645-B937-0A6718251E0E}" type="pres">
      <dgm:prSet presAssocID="{49316F22-BDD9-D344-8DF7-6042A787739E}" presName="childNode" presStyleLbl="node1" presStyleIdx="0" presStyleCnt="10">
        <dgm:presLayoutVars>
          <dgm:bulletEnabled val="1"/>
        </dgm:presLayoutVars>
      </dgm:prSet>
      <dgm:spPr/>
      <dgm:t>
        <a:bodyPr/>
        <a:lstStyle/>
        <a:p>
          <a:endParaRPr lang="en-US"/>
        </a:p>
      </dgm:t>
    </dgm:pt>
    <dgm:pt modelId="{0A2C7B95-B658-8449-B000-610F7B48CC45}" type="pres">
      <dgm:prSet presAssocID="{49316F22-BDD9-D344-8DF7-6042A787739E}" presName="aSpace2" presStyleCnt="0"/>
      <dgm:spPr/>
    </dgm:pt>
    <dgm:pt modelId="{2E09FDE4-D0D4-534C-925E-72DB36DC377B}" type="pres">
      <dgm:prSet presAssocID="{A4CBAA80-C409-2A44-AF1F-158DEAC61387}" presName="childNode" presStyleLbl="node1" presStyleIdx="1" presStyleCnt="10">
        <dgm:presLayoutVars>
          <dgm:bulletEnabled val="1"/>
        </dgm:presLayoutVars>
      </dgm:prSet>
      <dgm:spPr/>
      <dgm:t>
        <a:bodyPr/>
        <a:lstStyle/>
        <a:p>
          <a:endParaRPr lang="en-US"/>
        </a:p>
      </dgm:t>
    </dgm:pt>
    <dgm:pt modelId="{A70A6D78-2E7B-1142-8055-D888E3005FE8}" type="pres">
      <dgm:prSet presAssocID="{A4CBAA80-C409-2A44-AF1F-158DEAC61387}" presName="aSpace2" presStyleCnt="0"/>
      <dgm:spPr/>
    </dgm:pt>
    <dgm:pt modelId="{6EA9746E-83BF-C141-962A-D5914E659DB9}" type="pres">
      <dgm:prSet presAssocID="{9D8833F6-FFF2-0043-8E19-662F3ECC0C69}" presName="childNode" presStyleLbl="node1" presStyleIdx="2" presStyleCnt="10">
        <dgm:presLayoutVars>
          <dgm:bulletEnabled val="1"/>
        </dgm:presLayoutVars>
      </dgm:prSet>
      <dgm:spPr/>
      <dgm:t>
        <a:bodyPr/>
        <a:lstStyle/>
        <a:p>
          <a:endParaRPr lang="en-US"/>
        </a:p>
      </dgm:t>
    </dgm:pt>
    <dgm:pt modelId="{BD492923-C8C8-4748-8994-9407284111D9}" type="pres">
      <dgm:prSet presAssocID="{CA404423-6AB9-EB4A-85D9-76B337FDB174}" presName="aSpace" presStyleCnt="0"/>
      <dgm:spPr/>
    </dgm:pt>
    <dgm:pt modelId="{AC98779B-2D02-8F4A-B3EC-2298B6FCBCD5}" type="pres">
      <dgm:prSet presAssocID="{DF8EF88C-8D84-8C43-B810-AFB4651BAA39}" presName="compNode" presStyleCnt="0"/>
      <dgm:spPr/>
    </dgm:pt>
    <dgm:pt modelId="{06A8ABCA-51AB-7C44-A93E-8766E44BBFCB}" type="pres">
      <dgm:prSet presAssocID="{DF8EF88C-8D84-8C43-B810-AFB4651BAA39}" presName="aNode" presStyleLbl="bgShp" presStyleIdx="1" presStyleCnt="3"/>
      <dgm:spPr/>
      <dgm:t>
        <a:bodyPr/>
        <a:lstStyle/>
        <a:p>
          <a:endParaRPr lang="en-US"/>
        </a:p>
      </dgm:t>
    </dgm:pt>
    <dgm:pt modelId="{A29DDF9C-1AED-6F47-B745-E0CED4A18B8F}" type="pres">
      <dgm:prSet presAssocID="{DF8EF88C-8D84-8C43-B810-AFB4651BAA39}" presName="textNode" presStyleLbl="bgShp" presStyleIdx="1" presStyleCnt="3"/>
      <dgm:spPr/>
      <dgm:t>
        <a:bodyPr/>
        <a:lstStyle/>
        <a:p>
          <a:endParaRPr lang="en-US"/>
        </a:p>
      </dgm:t>
    </dgm:pt>
    <dgm:pt modelId="{AEC2EFDA-9B6B-EE41-85B9-2126240993F9}" type="pres">
      <dgm:prSet presAssocID="{DF8EF88C-8D84-8C43-B810-AFB4651BAA39}" presName="compChildNode" presStyleCnt="0"/>
      <dgm:spPr/>
    </dgm:pt>
    <dgm:pt modelId="{E5FF24A8-D124-0844-8DEF-4163689BE9C6}" type="pres">
      <dgm:prSet presAssocID="{DF8EF88C-8D84-8C43-B810-AFB4651BAA39}" presName="theInnerList" presStyleCnt="0"/>
      <dgm:spPr/>
    </dgm:pt>
    <dgm:pt modelId="{BD02C517-69F7-5D4E-A179-BA93C73CFD2C}" type="pres">
      <dgm:prSet presAssocID="{90B5EB81-C31A-0E4D-847F-0FF7DA55B788}" presName="childNode" presStyleLbl="node1" presStyleIdx="3" presStyleCnt="10">
        <dgm:presLayoutVars>
          <dgm:bulletEnabled val="1"/>
        </dgm:presLayoutVars>
      </dgm:prSet>
      <dgm:spPr/>
      <dgm:t>
        <a:bodyPr/>
        <a:lstStyle/>
        <a:p>
          <a:endParaRPr lang="en-US"/>
        </a:p>
      </dgm:t>
    </dgm:pt>
    <dgm:pt modelId="{CE5857B1-214F-544E-8E9C-5F1AEBF2AF65}" type="pres">
      <dgm:prSet presAssocID="{90B5EB81-C31A-0E4D-847F-0FF7DA55B788}" presName="aSpace2" presStyleCnt="0"/>
      <dgm:spPr/>
    </dgm:pt>
    <dgm:pt modelId="{1E8C0409-4787-3248-94C2-AEB8C99A4F95}" type="pres">
      <dgm:prSet presAssocID="{0C2DECDD-0A85-9C48-9279-DE771DF08233}" presName="childNode" presStyleLbl="node1" presStyleIdx="4" presStyleCnt="10">
        <dgm:presLayoutVars>
          <dgm:bulletEnabled val="1"/>
        </dgm:presLayoutVars>
      </dgm:prSet>
      <dgm:spPr/>
      <dgm:t>
        <a:bodyPr/>
        <a:lstStyle/>
        <a:p>
          <a:endParaRPr lang="en-US"/>
        </a:p>
      </dgm:t>
    </dgm:pt>
    <dgm:pt modelId="{A2487613-1EB7-FC4A-8FC1-5377F378A13E}" type="pres">
      <dgm:prSet presAssocID="{0C2DECDD-0A85-9C48-9279-DE771DF08233}" presName="aSpace2" presStyleCnt="0"/>
      <dgm:spPr/>
    </dgm:pt>
    <dgm:pt modelId="{482E95BE-A6F3-634C-BDD0-F34D94BB52CE}" type="pres">
      <dgm:prSet presAssocID="{5CC91DBC-94A1-3243-BEC9-77629274AACC}" presName="childNode" presStyleLbl="node1" presStyleIdx="5" presStyleCnt="10">
        <dgm:presLayoutVars>
          <dgm:bulletEnabled val="1"/>
        </dgm:presLayoutVars>
      </dgm:prSet>
      <dgm:spPr/>
      <dgm:t>
        <a:bodyPr/>
        <a:lstStyle/>
        <a:p>
          <a:endParaRPr lang="en-US"/>
        </a:p>
      </dgm:t>
    </dgm:pt>
    <dgm:pt modelId="{D8F3325B-3618-C341-9CD0-441B3AD31487}" type="pres">
      <dgm:prSet presAssocID="{5CC91DBC-94A1-3243-BEC9-77629274AACC}" presName="aSpace2" presStyleCnt="0"/>
      <dgm:spPr/>
    </dgm:pt>
    <dgm:pt modelId="{408F0A18-5EE1-CE4C-9645-EA7FCA285619}" type="pres">
      <dgm:prSet presAssocID="{6CF8E079-9113-B341-949B-0C8FE1D54943}" presName="childNode" presStyleLbl="node1" presStyleIdx="6" presStyleCnt="10">
        <dgm:presLayoutVars>
          <dgm:bulletEnabled val="1"/>
        </dgm:presLayoutVars>
      </dgm:prSet>
      <dgm:spPr/>
      <dgm:t>
        <a:bodyPr/>
        <a:lstStyle/>
        <a:p>
          <a:endParaRPr lang="en-US"/>
        </a:p>
      </dgm:t>
    </dgm:pt>
    <dgm:pt modelId="{EA6F8F03-DA78-2A45-B90C-F2D064919D06}" type="pres">
      <dgm:prSet presAssocID="{DF8EF88C-8D84-8C43-B810-AFB4651BAA39}" presName="aSpace" presStyleCnt="0"/>
      <dgm:spPr/>
    </dgm:pt>
    <dgm:pt modelId="{FAC54BA9-4FEE-5F45-BF58-4B89D7621CEB}" type="pres">
      <dgm:prSet presAssocID="{770FE41B-0D6A-BE46-8DE9-86FE2A665892}" presName="compNode" presStyleCnt="0"/>
      <dgm:spPr/>
    </dgm:pt>
    <dgm:pt modelId="{48677A78-52B6-7B45-9BF1-CBA2C4872099}" type="pres">
      <dgm:prSet presAssocID="{770FE41B-0D6A-BE46-8DE9-86FE2A665892}" presName="aNode" presStyleLbl="bgShp" presStyleIdx="2" presStyleCnt="3"/>
      <dgm:spPr/>
      <dgm:t>
        <a:bodyPr/>
        <a:lstStyle/>
        <a:p>
          <a:endParaRPr lang="en-US"/>
        </a:p>
      </dgm:t>
    </dgm:pt>
    <dgm:pt modelId="{0414F7A4-1CC0-F143-82FF-D58C6494D706}" type="pres">
      <dgm:prSet presAssocID="{770FE41B-0D6A-BE46-8DE9-86FE2A665892}" presName="textNode" presStyleLbl="bgShp" presStyleIdx="2" presStyleCnt="3"/>
      <dgm:spPr/>
      <dgm:t>
        <a:bodyPr/>
        <a:lstStyle/>
        <a:p>
          <a:endParaRPr lang="en-US"/>
        </a:p>
      </dgm:t>
    </dgm:pt>
    <dgm:pt modelId="{929A2FF6-088D-E24B-80BE-10ABB2677823}" type="pres">
      <dgm:prSet presAssocID="{770FE41B-0D6A-BE46-8DE9-86FE2A665892}" presName="compChildNode" presStyleCnt="0"/>
      <dgm:spPr/>
    </dgm:pt>
    <dgm:pt modelId="{F9374679-3789-F14B-B149-3664B9ACB328}" type="pres">
      <dgm:prSet presAssocID="{770FE41B-0D6A-BE46-8DE9-86FE2A665892}" presName="theInnerList" presStyleCnt="0"/>
      <dgm:spPr/>
    </dgm:pt>
    <dgm:pt modelId="{BF72B8B5-A8A6-834B-A98F-81FAF85D1BED}" type="pres">
      <dgm:prSet presAssocID="{300B7704-EB88-0641-811A-C749A83EA426}" presName="childNode" presStyleLbl="node1" presStyleIdx="7" presStyleCnt="10">
        <dgm:presLayoutVars>
          <dgm:bulletEnabled val="1"/>
        </dgm:presLayoutVars>
      </dgm:prSet>
      <dgm:spPr/>
      <dgm:t>
        <a:bodyPr/>
        <a:lstStyle/>
        <a:p>
          <a:endParaRPr lang="en-US"/>
        </a:p>
      </dgm:t>
    </dgm:pt>
    <dgm:pt modelId="{8566CE8D-1FB3-6D40-BCBD-55B6B7BF7EBD}" type="pres">
      <dgm:prSet presAssocID="{300B7704-EB88-0641-811A-C749A83EA426}" presName="aSpace2" presStyleCnt="0"/>
      <dgm:spPr/>
    </dgm:pt>
    <dgm:pt modelId="{0A9157C7-4363-1844-9081-88D1FC6FF148}" type="pres">
      <dgm:prSet presAssocID="{F1E0DF61-5B75-6A44-B10A-18FC603A31B1}" presName="childNode" presStyleLbl="node1" presStyleIdx="8" presStyleCnt="10">
        <dgm:presLayoutVars>
          <dgm:bulletEnabled val="1"/>
        </dgm:presLayoutVars>
      </dgm:prSet>
      <dgm:spPr/>
      <dgm:t>
        <a:bodyPr/>
        <a:lstStyle/>
        <a:p>
          <a:endParaRPr lang="en-US"/>
        </a:p>
      </dgm:t>
    </dgm:pt>
    <dgm:pt modelId="{75759C3E-795C-9646-98C5-802E7AFE7940}" type="pres">
      <dgm:prSet presAssocID="{F1E0DF61-5B75-6A44-B10A-18FC603A31B1}" presName="aSpace2" presStyleCnt="0"/>
      <dgm:spPr/>
    </dgm:pt>
    <dgm:pt modelId="{73C35733-9ED5-034E-91F6-DD776EDA2725}" type="pres">
      <dgm:prSet presAssocID="{58F3BE6D-D555-5045-A6D7-6E7040258DBA}" presName="childNode" presStyleLbl="node1" presStyleIdx="9" presStyleCnt="10">
        <dgm:presLayoutVars>
          <dgm:bulletEnabled val="1"/>
        </dgm:presLayoutVars>
      </dgm:prSet>
      <dgm:spPr/>
      <dgm:t>
        <a:bodyPr/>
        <a:lstStyle/>
        <a:p>
          <a:endParaRPr lang="en-US"/>
        </a:p>
      </dgm:t>
    </dgm:pt>
  </dgm:ptLst>
  <dgm:cxnLst>
    <dgm:cxn modelId="{7CF9623A-666F-6647-802A-A95493F8EBAC}" srcId="{CA404423-6AB9-EB4A-85D9-76B337FDB174}" destId="{9D8833F6-FFF2-0043-8E19-662F3ECC0C69}" srcOrd="2" destOrd="0" parTransId="{3B768F97-B4E7-2F4E-9C97-87DEA25921EC}" sibTransId="{94D34039-8F97-4244-BD50-B01B3B91FF83}"/>
    <dgm:cxn modelId="{DC9A8752-C01B-5A47-B511-EA531B99815E}" srcId="{DF8EF88C-8D84-8C43-B810-AFB4651BAA39}" destId="{90B5EB81-C31A-0E4D-847F-0FF7DA55B788}" srcOrd="0" destOrd="0" parTransId="{73B3EB71-008F-4542-BCD6-0C44942298C8}" sibTransId="{D7E515D4-956F-D843-9334-9C7B173CAC8C}"/>
    <dgm:cxn modelId="{805D58BE-7D92-EE46-B76D-6E655B1BBC5F}" type="presOf" srcId="{300B7704-EB88-0641-811A-C749A83EA426}" destId="{BF72B8B5-A8A6-834B-A98F-81FAF85D1BED}" srcOrd="0" destOrd="0" presId="urn:microsoft.com/office/officeart/2005/8/layout/lProcess2"/>
    <dgm:cxn modelId="{F782B8ED-15BB-B94F-83DF-0A3F836AB3F0}" type="presOf" srcId="{A4CBAA80-C409-2A44-AF1F-158DEAC61387}" destId="{2E09FDE4-D0D4-534C-925E-72DB36DC377B}" srcOrd="0" destOrd="0" presId="urn:microsoft.com/office/officeart/2005/8/layout/lProcess2"/>
    <dgm:cxn modelId="{E49CF535-720E-DA4D-BEA3-BF34863B6C01}" type="presOf" srcId="{90B5EB81-C31A-0E4D-847F-0FF7DA55B788}" destId="{BD02C517-69F7-5D4E-A179-BA93C73CFD2C}" srcOrd="0" destOrd="0" presId="urn:microsoft.com/office/officeart/2005/8/layout/lProcess2"/>
    <dgm:cxn modelId="{7A5222CA-F569-244D-91FD-552374EC365B}" type="presOf" srcId="{770FE41B-0D6A-BE46-8DE9-86FE2A665892}" destId="{0414F7A4-1CC0-F143-82FF-D58C6494D706}" srcOrd="1" destOrd="0" presId="urn:microsoft.com/office/officeart/2005/8/layout/lProcess2"/>
    <dgm:cxn modelId="{829B5222-6AED-A54A-AE19-EB32E3669E38}" srcId="{DF8EF88C-8D84-8C43-B810-AFB4651BAA39}" destId="{0C2DECDD-0A85-9C48-9279-DE771DF08233}" srcOrd="1" destOrd="0" parTransId="{7764EC7D-F093-5B49-9AF0-7FACFB74B2BE}" sibTransId="{4343323C-71F6-BB4A-B543-569B7D0B8E56}"/>
    <dgm:cxn modelId="{107BD4BB-EE41-8846-BB28-31BC5309E10B}" srcId="{DF8EF88C-8D84-8C43-B810-AFB4651BAA39}" destId="{6CF8E079-9113-B341-949B-0C8FE1D54943}" srcOrd="3" destOrd="0" parTransId="{812DAFDD-DC6D-0B46-9650-4CDE2DDDB542}" sibTransId="{05CA5228-BB03-DB49-AF01-BB0808759185}"/>
    <dgm:cxn modelId="{BD82340B-B93F-314B-9BD7-A1CAF4A011E3}" type="presOf" srcId="{DF8EF88C-8D84-8C43-B810-AFB4651BAA39}" destId="{06A8ABCA-51AB-7C44-A93E-8766E44BBFCB}" srcOrd="0" destOrd="0" presId="urn:microsoft.com/office/officeart/2005/8/layout/lProcess2"/>
    <dgm:cxn modelId="{38C1ACE3-ADD9-484E-BECB-35D38C8F94FD}" type="presOf" srcId="{DF8EF88C-8D84-8C43-B810-AFB4651BAA39}" destId="{A29DDF9C-1AED-6F47-B745-E0CED4A18B8F}" srcOrd="1" destOrd="0" presId="urn:microsoft.com/office/officeart/2005/8/layout/lProcess2"/>
    <dgm:cxn modelId="{DBB70CC5-CCE4-434B-B3B4-A739FAA794FD}" type="presOf" srcId="{770FE41B-0D6A-BE46-8DE9-86FE2A665892}" destId="{48677A78-52B6-7B45-9BF1-CBA2C4872099}" srcOrd="0" destOrd="0" presId="urn:microsoft.com/office/officeart/2005/8/layout/lProcess2"/>
    <dgm:cxn modelId="{3AE1AA46-2B67-8448-9EC0-35138ED8B17F}" type="presOf" srcId="{CA404423-6AB9-EB4A-85D9-76B337FDB174}" destId="{FF0D77B0-D959-1948-A50C-07160BB098BA}" srcOrd="1" destOrd="0" presId="urn:microsoft.com/office/officeart/2005/8/layout/lProcess2"/>
    <dgm:cxn modelId="{C28F1EA8-43F5-A844-BF09-5E2D8CFA211A}" srcId="{CA404423-6AB9-EB4A-85D9-76B337FDB174}" destId="{A4CBAA80-C409-2A44-AF1F-158DEAC61387}" srcOrd="1" destOrd="0" parTransId="{3B600059-A870-FC48-B37A-5F576F53E857}" sibTransId="{7715F170-5F76-1B4A-8FDA-E988BD0AFEC0}"/>
    <dgm:cxn modelId="{EF616C56-3C8C-964B-9057-3E238C0F0AAC}" srcId="{D23BE324-DA86-ED4B-A593-27E2A934B691}" destId="{DF8EF88C-8D84-8C43-B810-AFB4651BAA39}" srcOrd="1" destOrd="0" parTransId="{DEF28F56-1015-8A41-A6BA-78C83248F303}" sibTransId="{78B9242F-3EF8-2747-B1F7-03FF22C29C4C}"/>
    <dgm:cxn modelId="{1410B755-6ED9-E748-8BFB-77A5A3935B42}" srcId="{770FE41B-0D6A-BE46-8DE9-86FE2A665892}" destId="{F1E0DF61-5B75-6A44-B10A-18FC603A31B1}" srcOrd="1" destOrd="0" parTransId="{A70A8BE2-DCCA-CC41-A04A-99DC6522C741}" sibTransId="{58DE4856-0A2D-5C4B-A519-E9C0BCD26CDD}"/>
    <dgm:cxn modelId="{29AEF786-463E-A14E-A0A0-C5390116F01B}" srcId="{DF8EF88C-8D84-8C43-B810-AFB4651BAA39}" destId="{5CC91DBC-94A1-3243-BEC9-77629274AACC}" srcOrd="2" destOrd="0" parTransId="{9A103E3D-8B8B-C740-A2C5-157681EBE064}" sibTransId="{0176042C-95E5-A140-AA3A-0A69EA4BB932}"/>
    <dgm:cxn modelId="{7831C511-053C-784F-9C39-D5F285FBF365}" type="presOf" srcId="{F1E0DF61-5B75-6A44-B10A-18FC603A31B1}" destId="{0A9157C7-4363-1844-9081-88D1FC6FF148}" srcOrd="0" destOrd="0" presId="urn:microsoft.com/office/officeart/2005/8/layout/lProcess2"/>
    <dgm:cxn modelId="{847392EC-C6B2-AD4F-B45C-C16011E5B9AE}" type="presOf" srcId="{5CC91DBC-94A1-3243-BEC9-77629274AACC}" destId="{482E95BE-A6F3-634C-BDD0-F34D94BB52CE}" srcOrd="0" destOrd="0" presId="urn:microsoft.com/office/officeart/2005/8/layout/lProcess2"/>
    <dgm:cxn modelId="{C338AD96-B6B3-2847-8FC3-E0A1DC3B58F8}" srcId="{770FE41B-0D6A-BE46-8DE9-86FE2A665892}" destId="{58F3BE6D-D555-5045-A6D7-6E7040258DBA}" srcOrd="2" destOrd="0" parTransId="{819336ED-ACC3-744E-ADDB-9033BDDCF9AB}" sibTransId="{BC224F86-9FC0-ED46-8347-22166A83EB87}"/>
    <dgm:cxn modelId="{F242E8DD-8E32-8D47-AB3E-B96F210C3186}" type="presOf" srcId="{49316F22-BDD9-D344-8DF7-6042A787739E}" destId="{9A46DF24-6254-7645-B937-0A6718251E0E}" srcOrd="0" destOrd="0" presId="urn:microsoft.com/office/officeart/2005/8/layout/lProcess2"/>
    <dgm:cxn modelId="{EBD9BF48-6EF2-FC4F-9767-F5F9F3682BE3}" srcId="{CA404423-6AB9-EB4A-85D9-76B337FDB174}" destId="{49316F22-BDD9-D344-8DF7-6042A787739E}" srcOrd="0" destOrd="0" parTransId="{B0AB3EC3-0FBB-3B4A-B331-5C9FEEF4572D}" sibTransId="{A1F0993D-402E-E94A-83D8-125058334C98}"/>
    <dgm:cxn modelId="{480F4E87-8507-814B-A575-458F5CE9CAFD}" srcId="{D23BE324-DA86-ED4B-A593-27E2A934B691}" destId="{770FE41B-0D6A-BE46-8DE9-86FE2A665892}" srcOrd="2" destOrd="0" parTransId="{6355C11E-EB04-F340-BF3E-8BF03EE0722F}" sibTransId="{3CDBA012-2FB2-4447-813E-6E60F77BCDA8}"/>
    <dgm:cxn modelId="{EACCF22D-8636-0B4F-B779-7F23E4506E92}" type="presOf" srcId="{D23BE324-DA86-ED4B-A593-27E2A934B691}" destId="{CD367AB6-D8AE-B349-B7FD-90FB0C3AD718}" srcOrd="0" destOrd="0" presId="urn:microsoft.com/office/officeart/2005/8/layout/lProcess2"/>
    <dgm:cxn modelId="{66049963-1F81-0147-9650-38F3D98BA50B}" type="presOf" srcId="{CA404423-6AB9-EB4A-85D9-76B337FDB174}" destId="{761E5B8F-DCD7-AF41-837F-D9BECF9DFF49}" srcOrd="0" destOrd="0" presId="urn:microsoft.com/office/officeart/2005/8/layout/lProcess2"/>
    <dgm:cxn modelId="{FFC83930-A2F1-8847-83FF-08ABD3358CE8}" type="presOf" srcId="{58F3BE6D-D555-5045-A6D7-6E7040258DBA}" destId="{73C35733-9ED5-034E-91F6-DD776EDA2725}" srcOrd="0" destOrd="0" presId="urn:microsoft.com/office/officeart/2005/8/layout/lProcess2"/>
    <dgm:cxn modelId="{00DF459D-A9C6-B94B-B2F9-8A117B2FFE4E}" type="presOf" srcId="{0C2DECDD-0A85-9C48-9279-DE771DF08233}" destId="{1E8C0409-4787-3248-94C2-AEB8C99A4F95}" srcOrd="0" destOrd="0" presId="urn:microsoft.com/office/officeart/2005/8/layout/lProcess2"/>
    <dgm:cxn modelId="{38228795-759C-B643-96B7-35BE38BE6B59}" type="presOf" srcId="{9D8833F6-FFF2-0043-8E19-662F3ECC0C69}" destId="{6EA9746E-83BF-C141-962A-D5914E659DB9}" srcOrd="0" destOrd="0" presId="urn:microsoft.com/office/officeart/2005/8/layout/lProcess2"/>
    <dgm:cxn modelId="{8F3D9F74-F63D-C64B-A465-F7575AB5F59C}" srcId="{770FE41B-0D6A-BE46-8DE9-86FE2A665892}" destId="{300B7704-EB88-0641-811A-C749A83EA426}" srcOrd="0" destOrd="0" parTransId="{AABC2E9F-7452-C24F-B639-5D50CBED447C}" sibTransId="{0E6A06E8-568A-2C48-A7AD-2FDA807B86E2}"/>
    <dgm:cxn modelId="{0FC86279-6947-3848-A988-83DDFB9DF0E1}" type="presOf" srcId="{6CF8E079-9113-B341-949B-0C8FE1D54943}" destId="{408F0A18-5EE1-CE4C-9645-EA7FCA285619}" srcOrd="0" destOrd="0" presId="urn:microsoft.com/office/officeart/2005/8/layout/lProcess2"/>
    <dgm:cxn modelId="{387B7D78-C7C4-444B-B9AC-A3B1F7827C2E}" srcId="{D23BE324-DA86-ED4B-A593-27E2A934B691}" destId="{CA404423-6AB9-EB4A-85D9-76B337FDB174}" srcOrd="0" destOrd="0" parTransId="{87E0A1A0-3D6C-E44A-A686-A38CE1113DBF}" sibTransId="{FE595A42-11C2-5545-9CAC-BEFD7802AE55}"/>
    <dgm:cxn modelId="{902E48A6-A2FD-3640-8700-F8F910A65AFB}" type="presParOf" srcId="{CD367AB6-D8AE-B349-B7FD-90FB0C3AD718}" destId="{BD3E26C3-DE7F-B549-B7CE-FF3E6FF5938C}" srcOrd="0" destOrd="0" presId="urn:microsoft.com/office/officeart/2005/8/layout/lProcess2"/>
    <dgm:cxn modelId="{210ADB8E-8AF6-0C40-B892-64D9A8174A8F}" type="presParOf" srcId="{BD3E26C3-DE7F-B549-B7CE-FF3E6FF5938C}" destId="{761E5B8F-DCD7-AF41-837F-D9BECF9DFF49}" srcOrd="0" destOrd="0" presId="urn:microsoft.com/office/officeart/2005/8/layout/lProcess2"/>
    <dgm:cxn modelId="{BADD0C68-0DBA-9046-9566-D80F39DB804B}" type="presParOf" srcId="{BD3E26C3-DE7F-B549-B7CE-FF3E6FF5938C}" destId="{FF0D77B0-D959-1948-A50C-07160BB098BA}" srcOrd="1" destOrd="0" presId="urn:microsoft.com/office/officeart/2005/8/layout/lProcess2"/>
    <dgm:cxn modelId="{4B5FA3EE-6D12-3844-AACE-9166C226DC6A}" type="presParOf" srcId="{BD3E26C3-DE7F-B549-B7CE-FF3E6FF5938C}" destId="{3B14CCCB-3000-B04C-B43A-6A8AB9A54764}" srcOrd="2" destOrd="0" presId="urn:microsoft.com/office/officeart/2005/8/layout/lProcess2"/>
    <dgm:cxn modelId="{314A003D-C589-8D44-ADF7-692DB16367ED}" type="presParOf" srcId="{3B14CCCB-3000-B04C-B43A-6A8AB9A54764}" destId="{38674BA3-1D56-8947-AEC4-F807DD5E0F43}" srcOrd="0" destOrd="0" presId="urn:microsoft.com/office/officeart/2005/8/layout/lProcess2"/>
    <dgm:cxn modelId="{C2CC91C9-C677-404B-B912-C01C832CB5A4}" type="presParOf" srcId="{38674BA3-1D56-8947-AEC4-F807DD5E0F43}" destId="{9A46DF24-6254-7645-B937-0A6718251E0E}" srcOrd="0" destOrd="0" presId="urn:microsoft.com/office/officeart/2005/8/layout/lProcess2"/>
    <dgm:cxn modelId="{DC583AA1-7161-454A-821E-81392E8FE373}" type="presParOf" srcId="{38674BA3-1D56-8947-AEC4-F807DD5E0F43}" destId="{0A2C7B95-B658-8449-B000-610F7B48CC45}" srcOrd="1" destOrd="0" presId="urn:microsoft.com/office/officeart/2005/8/layout/lProcess2"/>
    <dgm:cxn modelId="{BF1C333A-6903-1447-AB04-88B330E50B37}" type="presParOf" srcId="{38674BA3-1D56-8947-AEC4-F807DD5E0F43}" destId="{2E09FDE4-D0D4-534C-925E-72DB36DC377B}" srcOrd="2" destOrd="0" presId="urn:microsoft.com/office/officeart/2005/8/layout/lProcess2"/>
    <dgm:cxn modelId="{ABE4464D-B651-3247-97CF-F1CD6206FC85}" type="presParOf" srcId="{38674BA3-1D56-8947-AEC4-F807DD5E0F43}" destId="{A70A6D78-2E7B-1142-8055-D888E3005FE8}" srcOrd="3" destOrd="0" presId="urn:microsoft.com/office/officeart/2005/8/layout/lProcess2"/>
    <dgm:cxn modelId="{2576DD42-7351-9448-B951-54B9D25ABAAF}" type="presParOf" srcId="{38674BA3-1D56-8947-AEC4-F807DD5E0F43}" destId="{6EA9746E-83BF-C141-962A-D5914E659DB9}" srcOrd="4" destOrd="0" presId="urn:microsoft.com/office/officeart/2005/8/layout/lProcess2"/>
    <dgm:cxn modelId="{F0B21444-E861-054B-A1B4-03B745E46E5B}" type="presParOf" srcId="{CD367AB6-D8AE-B349-B7FD-90FB0C3AD718}" destId="{BD492923-C8C8-4748-8994-9407284111D9}" srcOrd="1" destOrd="0" presId="urn:microsoft.com/office/officeart/2005/8/layout/lProcess2"/>
    <dgm:cxn modelId="{B94E27C4-F53B-FB49-9C68-F148A1A4A18B}" type="presParOf" srcId="{CD367AB6-D8AE-B349-B7FD-90FB0C3AD718}" destId="{AC98779B-2D02-8F4A-B3EC-2298B6FCBCD5}" srcOrd="2" destOrd="0" presId="urn:microsoft.com/office/officeart/2005/8/layout/lProcess2"/>
    <dgm:cxn modelId="{F269EECA-E01D-2C40-A380-E5F024E86712}" type="presParOf" srcId="{AC98779B-2D02-8F4A-B3EC-2298B6FCBCD5}" destId="{06A8ABCA-51AB-7C44-A93E-8766E44BBFCB}" srcOrd="0" destOrd="0" presId="urn:microsoft.com/office/officeart/2005/8/layout/lProcess2"/>
    <dgm:cxn modelId="{02B568A9-6337-A040-ADAF-DD0923CFAD36}" type="presParOf" srcId="{AC98779B-2D02-8F4A-B3EC-2298B6FCBCD5}" destId="{A29DDF9C-1AED-6F47-B745-E0CED4A18B8F}" srcOrd="1" destOrd="0" presId="urn:microsoft.com/office/officeart/2005/8/layout/lProcess2"/>
    <dgm:cxn modelId="{C1CEB526-A40E-E84B-8564-865665ACFF75}" type="presParOf" srcId="{AC98779B-2D02-8F4A-B3EC-2298B6FCBCD5}" destId="{AEC2EFDA-9B6B-EE41-85B9-2126240993F9}" srcOrd="2" destOrd="0" presId="urn:microsoft.com/office/officeart/2005/8/layout/lProcess2"/>
    <dgm:cxn modelId="{79696558-F260-9D4D-84F8-B9C74AE528E1}" type="presParOf" srcId="{AEC2EFDA-9B6B-EE41-85B9-2126240993F9}" destId="{E5FF24A8-D124-0844-8DEF-4163689BE9C6}" srcOrd="0" destOrd="0" presId="urn:microsoft.com/office/officeart/2005/8/layout/lProcess2"/>
    <dgm:cxn modelId="{111840C0-17D1-3343-AFD0-FE49003B3A04}" type="presParOf" srcId="{E5FF24A8-D124-0844-8DEF-4163689BE9C6}" destId="{BD02C517-69F7-5D4E-A179-BA93C73CFD2C}" srcOrd="0" destOrd="0" presId="urn:microsoft.com/office/officeart/2005/8/layout/lProcess2"/>
    <dgm:cxn modelId="{283CBBA3-D075-8642-AD40-C612729C73B9}" type="presParOf" srcId="{E5FF24A8-D124-0844-8DEF-4163689BE9C6}" destId="{CE5857B1-214F-544E-8E9C-5F1AEBF2AF65}" srcOrd="1" destOrd="0" presId="urn:microsoft.com/office/officeart/2005/8/layout/lProcess2"/>
    <dgm:cxn modelId="{E978C5B5-BF6D-4C40-925A-72CA12CAC922}" type="presParOf" srcId="{E5FF24A8-D124-0844-8DEF-4163689BE9C6}" destId="{1E8C0409-4787-3248-94C2-AEB8C99A4F95}" srcOrd="2" destOrd="0" presId="urn:microsoft.com/office/officeart/2005/8/layout/lProcess2"/>
    <dgm:cxn modelId="{2570F881-A665-1342-9B2E-B01EB03DF8B2}" type="presParOf" srcId="{E5FF24A8-D124-0844-8DEF-4163689BE9C6}" destId="{A2487613-1EB7-FC4A-8FC1-5377F378A13E}" srcOrd="3" destOrd="0" presId="urn:microsoft.com/office/officeart/2005/8/layout/lProcess2"/>
    <dgm:cxn modelId="{E8D18BC3-B829-2541-A59B-B37BF1516B60}" type="presParOf" srcId="{E5FF24A8-D124-0844-8DEF-4163689BE9C6}" destId="{482E95BE-A6F3-634C-BDD0-F34D94BB52CE}" srcOrd="4" destOrd="0" presId="urn:microsoft.com/office/officeart/2005/8/layout/lProcess2"/>
    <dgm:cxn modelId="{B74FCDE3-2329-B043-83D6-C662E073A888}" type="presParOf" srcId="{E5FF24A8-D124-0844-8DEF-4163689BE9C6}" destId="{D8F3325B-3618-C341-9CD0-441B3AD31487}" srcOrd="5" destOrd="0" presId="urn:microsoft.com/office/officeart/2005/8/layout/lProcess2"/>
    <dgm:cxn modelId="{9CC203ED-4B5B-534B-9735-F7C5B6F10A0C}" type="presParOf" srcId="{E5FF24A8-D124-0844-8DEF-4163689BE9C6}" destId="{408F0A18-5EE1-CE4C-9645-EA7FCA285619}" srcOrd="6" destOrd="0" presId="urn:microsoft.com/office/officeart/2005/8/layout/lProcess2"/>
    <dgm:cxn modelId="{2EAA6539-C03E-E541-B6F2-ED21CD302975}" type="presParOf" srcId="{CD367AB6-D8AE-B349-B7FD-90FB0C3AD718}" destId="{EA6F8F03-DA78-2A45-B90C-F2D064919D06}" srcOrd="3" destOrd="0" presId="urn:microsoft.com/office/officeart/2005/8/layout/lProcess2"/>
    <dgm:cxn modelId="{BD02521C-5AA7-174B-BCB0-9E75189D3134}" type="presParOf" srcId="{CD367AB6-D8AE-B349-B7FD-90FB0C3AD718}" destId="{FAC54BA9-4FEE-5F45-BF58-4B89D7621CEB}" srcOrd="4" destOrd="0" presId="urn:microsoft.com/office/officeart/2005/8/layout/lProcess2"/>
    <dgm:cxn modelId="{76DF4981-3091-9540-BA07-759DD1B35E4A}" type="presParOf" srcId="{FAC54BA9-4FEE-5F45-BF58-4B89D7621CEB}" destId="{48677A78-52B6-7B45-9BF1-CBA2C4872099}" srcOrd="0" destOrd="0" presId="urn:microsoft.com/office/officeart/2005/8/layout/lProcess2"/>
    <dgm:cxn modelId="{594DBAE6-8A59-FA43-885F-F9F32B948305}" type="presParOf" srcId="{FAC54BA9-4FEE-5F45-BF58-4B89D7621CEB}" destId="{0414F7A4-1CC0-F143-82FF-D58C6494D706}" srcOrd="1" destOrd="0" presId="urn:microsoft.com/office/officeart/2005/8/layout/lProcess2"/>
    <dgm:cxn modelId="{2BCED26E-11BD-EB46-808B-10510FABE80F}" type="presParOf" srcId="{FAC54BA9-4FEE-5F45-BF58-4B89D7621CEB}" destId="{929A2FF6-088D-E24B-80BE-10ABB2677823}" srcOrd="2" destOrd="0" presId="urn:microsoft.com/office/officeart/2005/8/layout/lProcess2"/>
    <dgm:cxn modelId="{02DC1FAE-63C4-A440-A465-EFD243DC40CD}" type="presParOf" srcId="{929A2FF6-088D-E24B-80BE-10ABB2677823}" destId="{F9374679-3789-F14B-B149-3664B9ACB328}" srcOrd="0" destOrd="0" presId="urn:microsoft.com/office/officeart/2005/8/layout/lProcess2"/>
    <dgm:cxn modelId="{857FBA00-DCC3-604D-8FB4-AF5B43ADFC8C}" type="presParOf" srcId="{F9374679-3789-F14B-B149-3664B9ACB328}" destId="{BF72B8B5-A8A6-834B-A98F-81FAF85D1BED}" srcOrd="0" destOrd="0" presId="urn:microsoft.com/office/officeart/2005/8/layout/lProcess2"/>
    <dgm:cxn modelId="{07CC1912-738E-5F40-A535-4458FBA6828F}" type="presParOf" srcId="{F9374679-3789-F14B-B149-3664B9ACB328}" destId="{8566CE8D-1FB3-6D40-BCBD-55B6B7BF7EBD}" srcOrd="1" destOrd="0" presId="urn:microsoft.com/office/officeart/2005/8/layout/lProcess2"/>
    <dgm:cxn modelId="{E3D70086-748A-8142-825C-7CC14A8D7132}" type="presParOf" srcId="{F9374679-3789-F14B-B149-3664B9ACB328}" destId="{0A9157C7-4363-1844-9081-88D1FC6FF148}" srcOrd="2" destOrd="0" presId="urn:microsoft.com/office/officeart/2005/8/layout/lProcess2"/>
    <dgm:cxn modelId="{DEAF8E55-B566-8F48-AE78-039469E22955}" type="presParOf" srcId="{F9374679-3789-F14B-B149-3664B9ACB328}" destId="{75759C3E-795C-9646-98C5-802E7AFE7940}" srcOrd="3" destOrd="0" presId="urn:microsoft.com/office/officeart/2005/8/layout/lProcess2"/>
    <dgm:cxn modelId="{C0227F09-4554-B348-A2E3-B9653F0615A4}" type="presParOf" srcId="{F9374679-3789-F14B-B149-3664B9ACB328}" destId="{73C35733-9ED5-034E-91F6-DD776EDA2725}" srcOrd="4"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B243E3-6A78-9746-BEE9-84ACAEA02E36}">
      <dsp:nvSpPr>
        <dsp:cNvPr id="0" name=""/>
        <dsp:cNvSpPr/>
      </dsp:nvSpPr>
      <dsp:spPr>
        <a:xfrm>
          <a:off x="5334000" y="3419855"/>
          <a:ext cx="2484424" cy="160934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t" anchorCtr="0">
          <a:noAutofit/>
        </a:bodyPr>
        <a:lstStyle/>
        <a:p>
          <a:pPr marL="57150" lvl="1" indent="-57150" algn="l" defTabSz="488950" rtl="0">
            <a:lnSpc>
              <a:spcPct val="90000"/>
            </a:lnSpc>
            <a:spcBef>
              <a:spcPct val="0"/>
            </a:spcBef>
            <a:spcAft>
              <a:spcPct val="15000"/>
            </a:spcAft>
            <a:buChar char="••"/>
          </a:pPr>
          <a:r>
            <a:rPr lang="en-US" sz="1100" kern="1200" dirty="0"/>
            <a:t>The operational units and their interconnections that realize the architectural specifications</a:t>
          </a:r>
        </a:p>
      </dsp:txBody>
      <dsp:txXfrm>
        <a:off x="6114680" y="3857543"/>
        <a:ext cx="1668393" cy="1136304"/>
      </dsp:txXfrm>
    </dsp:sp>
    <dsp:sp modelId="{82886FAE-83A2-704D-92D1-F4CC571A92A1}">
      <dsp:nvSpPr>
        <dsp:cNvPr id="0" name=""/>
        <dsp:cNvSpPr/>
      </dsp:nvSpPr>
      <dsp:spPr>
        <a:xfrm>
          <a:off x="1004569" y="3419855"/>
          <a:ext cx="2484424" cy="160934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t" anchorCtr="0">
          <a:noAutofit/>
        </a:bodyPr>
        <a:lstStyle/>
        <a:p>
          <a:pPr marL="57150" lvl="1" indent="-57150" algn="l" defTabSz="488950" rtl="0">
            <a:lnSpc>
              <a:spcPct val="90000"/>
            </a:lnSpc>
            <a:spcBef>
              <a:spcPct val="0"/>
            </a:spcBef>
            <a:spcAft>
              <a:spcPct val="15000"/>
            </a:spcAft>
            <a:buChar char="••"/>
          </a:pPr>
          <a:r>
            <a:rPr lang="en-US" sz="1100" kern="1200" dirty="0"/>
            <a:t>Hardware details transparent to the programmer, control signals, interfaces between the computer and peripherals, memory technology used</a:t>
          </a:r>
        </a:p>
      </dsp:txBody>
      <dsp:txXfrm>
        <a:off x="1039921" y="3857543"/>
        <a:ext cx="1668393" cy="1136304"/>
      </dsp:txXfrm>
    </dsp:sp>
    <dsp:sp modelId="{D6EE7FF3-03D5-1248-B164-AC203683EA31}">
      <dsp:nvSpPr>
        <dsp:cNvPr id="0" name=""/>
        <dsp:cNvSpPr/>
      </dsp:nvSpPr>
      <dsp:spPr>
        <a:xfrm>
          <a:off x="5058105" y="25958"/>
          <a:ext cx="2484424" cy="160934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t" anchorCtr="0">
          <a:noAutofit/>
        </a:bodyPr>
        <a:lstStyle/>
        <a:p>
          <a:pPr marL="57150" lvl="1" indent="-57150" algn="l" defTabSz="488950" rtl="0">
            <a:lnSpc>
              <a:spcPct val="90000"/>
            </a:lnSpc>
            <a:spcBef>
              <a:spcPct val="0"/>
            </a:spcBef>
            <a:spcAft>
              <a:spcPct val="15000"/>
            </a:spcAft>
            <a:buChar char="••"/>
          </a:pPr>
          <a:r>
            <a:rPr lang="en-US" sz="1100" kern="1200" dirty="0"/>
            <a:t>Instruction set, number of bits used to represent various data types,   I/O mechanisms, techniques for addressing memory</a:t>
          </a:r>
        </a:p>
      </dsp:txBody>
      <dsp:txXfrm>
        <a:off x="5838784" y="61310"/>
        <a:ext cx="1668393" cy="1136304"/>
      </dsp:txXfrm>
    </dsp:sp>
    <dsp:sp modelId="{EAF475D4-71BA-AC4A-A978-8E1A58675943}">
      <dsp:nvSpPr>
        <dsp:cNvPr id="0" name=""/>
        <dsp:cNvSpPr/>
      </dsp:nvSpPr>
      <dsp:spPr>
        <a:xfrm>
          <a:off x="1004569" y="0"/>
          <a:ext cx="2484424" cy="160934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114300" lvl="1" indent="-114300" algn="l" defTabSz="533400" rtl="0">
            <a:lnSpc>
              <a:spcPct val="90000"/>
            </a:lnSpc>
            <a:spcBef>
              <a:spcPct val="0"/>
            </a:spcBef>
            <a:spcAft>
              <a:spcPct val="15000"/>
            </a:spcAft>
            <a:buChar char="••"/>
          </a:pPr>
          <a:r>
            <a:rPr lang="en-US" sz="1200" kern="1200" dirty="0"/>
            <a:t>Attributes of a system visible to the programmer</a:t>
          </a:r>
        </a:p>
        <a:p>
          <a:pPr marL="114300" lvl="1" indent="-114300" algn="l" defTabSz="533400" rtl="0">
            <a:lnSpc>
              <a:spcPct val="90000"/>
            </a:lnSpc>
            <a:spcBef>
              <a:spcPct val="0"/>
            </a:spcBef>
            <a:spcAft>
              <a:spcPct val="15000"/>
            </a:spcAft>
            <a:buChar char="••"/>
          </a:pPr>
          <a:r>
            <a:rPr lang="en-US" sz="1200" kern="1200" dirty="0"/>
            <a:t>Have a direct impact on the logical execution of a program</a:t>
          </a:r>
        </a:p>
      </dsp:txBody>
      <dsp:txXfrm>
        <a:off x="1039921" y="35352"/>
        <a:ext cx="1668393" cy="1136304"/>
      </dsp:txXfrm>
    </dsp:sp>
    <dsp:sp modelId="{0995DE62-81B9-0E4E-9982-90865C30B506}">
      <dsp:nvSpPr>
        <dsp:cNvPr id="0" name=""/>
        <dsp:cNvSpPr/>
      </dsp:nvSpPr>
      <dsp:spPr>
        <a:xfrm>
          <a:off x="2045614" y="286664"/>
          <a:ext cx="2177643" cy="2177643"/>
        </a:xfrm>
        <a:prstGeom prst="pieWedg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en-US" sz="1600" b="1" kern="1200" dirty="0">
              <a:effectLst>
                <a:outerShdw blurRad="38100" dist="38100" dir="2700000" algn="tl">
                  <a:srgbClr val="000000">
                    <a:alpha val="43137"/>
                  </a:srgbClr>
                </a:outerShdw>
              </a:effectLst>
            </a:rPr>
            <a:t>Computer Architecture</a:t>
          </a:r>
        </a:p>
      </dsp:txBody>
      <dsp:txXfrm>
        <a:off x="2683431" y="924481"/>
        <a:ext cx="1539826" cy="1539826"/>
      </dsp:txXfrm>
    </dsp:sp>
    <dsp:sp modelId="{E56301CE-27B0-6744-BFE7-3637DF690F07}">
      <dsp:nvSpPr>
        <dsp:cNvPr id="0" name=""/>
        <dsp:cNvSpPr/>
      </dsp:nvSpPr>
      <dsp:spPr>
        <a:xfrm rot="5400000">
          <a:off x="4323842" y="286664"/>
          <a:ext cx="2177643" cy="2177643"/>
        </a:xfrm>
        <a:prstGeom prst="pieWedg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en-US" sz="1600" b="1" kern="1200" dirty="0">
              <a:effectLst>
                <a:outerShdw blurRad="38100" dist="38100" dir="2700000" algn="tl">
                  <a:srgbClr val="000000">
                    <a:alpha val="43137"/>
                  </a:srgbClr>
                </a:outerShdw>
              </a:effectLst>
            </a:rPr>
            <a:t>Architectural attributes include:</a:t>
          </a:r>
        </a:p>
      </dsp:txBody>
      <dsp:txXfrm rot="-5400000">
        <a:off x="4323842" y="924481"/>
        <a:ext cx="1539826" cy="1539826"/>
      </dsp:txXfrm>
    </dsp:sp>
    <dsp:sp modelId="{48FC8C78-AEC8-1E4B-9265-AE1BCBD2AB12}">
      <dsp:nvSpPr>
        <dsp:cNvPr id="0" name=""/>
        <dsp:cNvSpPr/>
      </dsp:nvSpPr>
      <dsp:spPr>
        <a:xfrm rot="10800000">
          <a:off x="4323842" y="2564892"/>
          <a:ext cx="2177643" cy="2177643"/>
        </a:xfrm>
        <a:prstGeom prst="pieWedg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en-US" sz="1600" b="1" kern="1200" dirty="0">
              <a:effectLst>
                <a:outerShdw blurRad="38100" dist="38100" dir="2700000" algn="tl">
                  <a:srgbClr val="000000">
                    <a:alpha val="43137"/>
                  </a:srgbClr>
                </a:outerShdw>
              </a:effectLst>
            </a:rPr>
            <a:t>Computer Organization </a:t>
          </a:r>
        </a:p>
      </dsp:txBody>
      <dsp:txXfrm rot="10800000">
        <a:off x="4323842" y="2564892"/>
        <a:ext cx="1539826" cy="1539826"/>
      </dsp:txXfrm>
    </dsp:sp>
    <dsp:sp modelId="{84C6FD03-EE72-914E-B7C9-68870374A795}">
      <dsp:nvSpPr>
        <dsp:cNvPr id="0" name=""/>
        <dsp:cNvSpPr/>
      </dsp:nvSpPr>
      <dsp:spPr>
        <a:xfrm rot="16200000">
          <a:off x="2045614" y="2564892"/>
          <a:ext cx="2177643" cy="2177643"/>
        </a:xfrm>
        <a:prstGeom prst="pieWedg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en-US" sz="1600" b="1" kern="1200" dirty="0">
              <a:effectLst>
                <a:outerShdw blurRad="38100" dist="38100" dir="2700000" algn="tl">
                  <a:srgbClr val="000000">
                    <a:alpha val="43137"/>
                  </a:srgbClr>
                </a:outerShdw>
              </a:effectLst>
            </a:rPr>
            <a:t>Organizational attributes include:</a:t>
          </a:r>
        </a:p>
      </dsp:txBody>
      <dsp:txXfrm rot="5400000">
        <a:off x="2683431" y="2564892"/>
        <a:ext cx="1539826" cy="1539826"/>
      </dsp:txXfrm>
    </dsp:sp>
    <dsp:sp modelId="{1A971C7A-02BC-2144-9C44-48A4E03337B1}">
      <dsp:nvSpPr>
        <dsp:cNvPr id="0" name=""/>
        <dsp:cNvSpPr/>
      </dsp:nvSpPr>
      <dsp:spPr>
        <a:xfrm>
          <a:off x="3897617" y="2061972"/>
          <a:ext cx="751865" cy="653795"/>
        </a:xfrm>
        <a:prstGeom prst="circularArrow">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dsp:style>
    </dsp:sp>
    <dsp:sp modelId="{290E4CF8-E8EE-584A-BC6F-814759FDAB7A}">
      <dsp:nvSpPr>
        <dsp:cNvPr id="0" name=""/>
        <dsp:cNvSpPr/>
      </dsp:nvSpPr>
      <dsp:spPr>
        <a:xfrm rot="10800000">
          <a:off x="3897617" y="2313432"/>
          <a:ext cx="751865" cy="653795"/>
        </a:xfrm>
        <a:prstGeom prst="circularArrow">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B4A3D9-04BB-FF44-A8A8-6AB4DC697EE2}">
      <dsp:nvSpPr>
        <dsp:cNvPr id="0" name=""/>
        <dsp:cNvSpPr/>
      </dsp:nvSpPr>
      <dsp:spPr>
        <a:xfrm>
          <a:off x="5048619" y="3672408"/>
          <a:ext cx="2667896" cy="1728192"/>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t" anchorCtr="0">
          <a:noAutofit/>
        </a:bodyPr>
        <a:lstStyle/>
        <a:p>
          <a:pPr marL="114300" lvl="1" indent="-114300" algn="l" defTabSz="577850" rtl="0">
            <a:lnSpc>
              <a:spcPct val="90000"/>
            </a:lnSpc>
            <a:spcBef>
              <a:spcPct val="0"/>
            </a:spcBef>
            <a:spcAft>
              <a:spcPct val="15000"/>
            </a:spcAft>
            <a:buChar char="••"/>
          </a:pPr>
          <a:r>
            <a:rPr lang="en-US" sz="1300" kern="1200" dirty="0"/>
            <a:t>The processor may perform some arithmetic or logic operation on data</a:t>
          </a:r>
        </a:p>
      </dsp:txBody>
      <dsp:txXfrm>
        <a:off x="5886951" y="4142419"/>
        <a:ext cx="1791601" cy="1220218"/>
      </dsp:txXfrm>
    </dsp:sp>
    <dsp:sp modelId="{2776F45E-5FC5-CA43-9A50-D05A48CD1AFA}">
      <dsp:nvSpPr>
        <dsp:cNvPr id="0" name=""/>
        <dsp:cNvSpPr/>
      </dsp:nvSpPr>
      <dsp:spPr>
        <a:xfrm>
          <a:off x="450049" y="3672408"/>
          <a:ext cx="2667896" cy="1728192"/>
        </a:xfrm>
        <a:prstGeom prst="roundRect">
          <a:avLst>
            <a:gd name="adj" fmla="val 10000"/>
          </a:avLst>
        </a:prstGeom>
        <a:solidFill>
          <a:schemeClr val="lt1">
            <a:alpha val="90000"/>
            <a:hueOff val="0"/>
            <a:satOff val="0"/>
            <a:lumOff val="0"/>
            <a:alphaOff val="0"/>
          </a:schemeClr>
        </a:solidFill>
        <a:ln w="6350" cap="flat" cmpd="sng" algn="ctr">
          <a:solidFill>
            <a:schemeClr val="accent3"/>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t" anchorCtr="0">
          <a:noAutofit/>
        </a:bodyPr>
        <a:lstStyle/>
        <a:p>
          <a:pPr marL="114300" lvl="1" indent="-114300" algn="l" defTabSz="577850" rtl="0">
            <a:lnSpc>
              <a:spcPct val="90000"/>
            </a:lnSpc>
            <a:spcBef>
              <a:spcPct val="0"/>
            </a:spcBef>
            <a:spcAft>
              <a:spcPct val="15000"/>
            </a:spcAft>
            <a:buChar char="••"/>
          </a:pPr>
          <a:r>
            <a:rPr lang="en-US" sz="1300" kern="1200" dirty="0"/>
            <a:t>An instruction may specify that the sequence of execution be altered</a:t>
          </a:r>
        </a:p>
      </dsp:txBody>
      <dsp:txXfrm>
        <a:off x="488012" y="4142419"/>
        <a:ext cx="1791601" cy="1220218"/>
      </dsp:txXfrm>
    </dsp:sp>
    <dsp:sp modelId="{FA7231E4-FE93-2E44-B26F-43C0B0662DE3}">
      <dsp:nvSpPr>
        <dsp:cNvPr id="0" name=""/>
        <dsp:cNvSpPr/>
      </dsp:nvSpPr>
      <dsp:spPr>
        <a:xfrm>
          <a:off x="4802933" y="0"/>
          <a:ext cx="2667896" cy="1728192"/>
        </a:xfrm>
        <a:prstGeom prst="roundRect">
          <a:avLst>
            <a:gd name="adj" fmla="val 10000"/>
          </a:avLst>
        </a:prstGeom>
        <a:solidFill>
          <a:schemeClr val="lt1">
            <a:alpha val="90000"/>
            <a:hueOff val="0"/>
            <a:satOff val="0"/>
            <a:lumOff val="0"/>
            <a:alphaOff val="0"/>
          </a:schemeClr>
        </a:solidFill>
        <a:ln w="6350" cap="flat" cmpd="sng" algn="ctr">
          <a:solidFill>
            <a:schemeClr val="accent3"/>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t" anchorCtr="0">
          <a:noAutofit/>
        </a:bodyPr>
        <a:lstStyle/>
        <a:p>
          <a:pPr marL="114300" lvl="1" indent="-114300" algn="l" defTabSz="577850" rtl="0">
            <a:lnSpc>
              <a:spcPct val="90000"/>
            </a:lnSpc>
            <a:spcBef>
              <a:spcPct val="0"/>
            </a:spcBef>
            <a:spcAft>
              <a:spcPct val="15000"/>
            </a:spcAft>
            <a:buChar char="••"/>
          </a:pPr>
          <a:r>
            <a:rPr lang="en-US" sz="1300" kern="1200" dirty="0"/>
            <a:t>Data transferred to or from a peripheral device by transferring between the processor and an I/O module</a:t>
          </a:r>
        </a:p>
      </dsp:txBody>
      <dsp:txXfrm>
        <a:off x="5641265" y="37963"/>
        <a:ext cx="1791601" cy="1220218"/>
      </dsp:txXfrm>
    </dsp:sp>
    <dsp:sp modelId="{9F8AAC68-863D-194A-94BC-958615861BE8}">
      <dsp:nvSpPr>
        <dsp:cNvPr id="0" name=""/>
        <dsp:cNvSpPr/>
      </dsp:nvSpPr>
      <dsp:spPr>
        <a:xfrm>
          <a:off x="450049" y="0"/>
          <a:ext cx="2667896" cy="1728192"/>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t" anchorCtr="0">
          <a:noAutofit/>
        </a:bodyPr>
        <a:lstStyle/>
        <a:p>
          <a:pPr marL="114300" lvl="1" indent="-114300" algn="l" defTabSz="577850" rtl="0">
            <a:lnSpc>
              <a:spcPct val="90000"/>
            </a:lnSpc>
            <a:spcBef>
              <a:spcPct val="0"/>
            </a:spcBef>
            <a:spcAft>
              <a:spcPct val="15000"/>
            </a:spcAft>
            <a:buChar char="••"/>
          </a:pPr>
          <a:r>
            <a:rPr lang="en-US" sz="1300" kern="1200" dirty="0"/>
            <a:t>Data transferred from processor to memory or from memory to processor</a:t>
          </a:r>
        </a:p>
      </dsp:txBody>
      <dsp:txXfrm>
        <a:off x="488012" y="37963"/>
        <a:ext cx="1791601" cy="1220218"/>
      </dsp:txXfrm>
    </dsp:sp>
    <dsp:sp modelId="{31728101-0A4A-C148-9CC0-7B417D851487}">
      <dsp:nvSpPr>
        <dsp:cNvPr id="0" name=""/>
        <dsp:cNvSpPr/>
      </dsp:nvSpPr>
      <dsp:spPr>
        <a:xfrm>
          <a:off x="1567973" y="307834"/>
          <a:ext cx="2338459" cy="2338459"/>
        </a:xfrm>
        <a:prstGeom prst="pieWedge">
          <a:avLst/>
        </a:prstGeom>
        <a:solidFill>
          <a:schemeClr val="accent3"/>
        </a:solidFill>
        <a:ln>
          <a:solidFill>
            <a:schemeClr val="accent3"/>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rtl="0">
            <a:lnSpc>
              <a:spcPct val="90000"/>
            </a:lnSpc>
            <a:spcBef>
              <a:spcPct val="0"/>
            </a:spcBef>
            <a:spcAft>
              <a:spcPct val="35000"/>
            </a:spcAft>
          </a:pPr>
          <a:r>
            <a:rPr lang="en-US" sz="2300" b="1" kern="1200" dirty="0">
              <a:effectLst>
                <a:outerShdw blurRad="38100" dist="38100" dir="2700000" algn="tl">
                  <a:srgbClr val="000000">
                    <a:alpha val="43137"/>
                  </a:srgbClr>
                </a:outerShdw>
              </a:effectLst>
            </a:rPr>
            <a:t>Processor-memory</a:t>
          </a:r>
        </a:p>
      </dsp:txBody>
      <dsp:txXfrm>
        <a:off x="2252892" y="992753"/>
        <a:ext cx="1653540" cy="1653540"/>
      </dsp:txXfrm>
    </dsp:sp>
    <dsp:sp modelId="{FB9FD6F2-BE77-E846-84E9-9675E89A206D}">
      <dsp:nvSpPr>
        <dsp:cNvPr id="0" name=""/>
        <dsp:cNvSpPr/>
      </dsp:nvSpPr>
      <dsp:spPr>
        <a:xfrm rot="5400000">
          <a:off x="4014445" y="307834"/>
          <a:ext cx="2338459" cy="2338459"/>
        </a:xfrm>
        <a:prstGeom prst="pieWedg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solidFill>
            <a:schemeClr val="accent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rtl="0">
            <a:lnSpc>
              <a:spcPct val="90000"/>
            </a:lnSpc>
            <a:spcBef>
              <a:spcPct val="0"/>
            </a:spcBef>
            <a:spcAft>
              <a:spcPct val="35000"/>
            </a:spcAft>
          </a:pPr>
          <a:r>
            <a:rPr lang="en-US" sz="2300" b="1" kern="1200" dirty="0">
              <a:effectLst>
                <a:outerShdw blurRad="38100" dist="38100" dir="2700000" algn="tl">
                  <a:srgbClr val="000000">
                    <a:alpha val="43137"/>
                  </a:srgbClr>
                </a:outerShdw>
              </a:effectLst>
            </a:rPr>
            <a:t>Processor-I/O</a:t>
          </a:r>
        </a:p>
      </dsp:txBody>
      <dsp:txXfrm rot="-5400000">
        <a:off x="4014445" y="992753"/>
        <a:ext cx="1653540" cy="1653540"/>
      </dsp:txXfrm>
    </dsp:sp>
    <dsp:sp modelId="{2255D29E-98A3-2841-959C-001A2E7769D2}">
      <dsp:nvSpPr>
        <dsp:cNvPr id="0" name=""/>
        <dsp:cNvSpPr/>
      </dsp:nvSpPr>
      <dsp:spPr>
        <a:xfrm rot="10800000">
          <a:off x="4014445" y="2754306"/>
          <a:ext cx="2338459" cy="2338459"/>
        </a:xfrm>
        <a:prstGeom prst="pieWedge">
          <a:avLst/>
        </a:prstGeom>
        <a:solidFill>
          <a:schemeClr val="accent3"/>
        </a:solidFill>
        <a:ln>
          <a:solidFill>
            <a:schemeClr val="accent3"/>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rtl="0">
            <a:lnSpc>
              <a:spcPct val="90000"/>
            </a:lnSpc>
            <a:spcBef>
              <a:spcPct val="0"/>
            </a:spcBef>
            <a:spcAft>
              <a:spcPct val="35000"/>
            </a:spcAft>
          </a:pPr>
          <a:r>
            <a:rPr lang="en-US" sz="2300" b="1" kern="1200" dirty="0">
              <a:effectLst>
                <a:outerShdw blurRad="38100" dist="38100" dir="2700000" algn="tl">
                  <a:srgbClr val="000000">
                    <a:alpha val="43137"/>
                  </a:srgbClr>
                </a:outerShdw>
              </a:effectLst>
            </a:rPr>
            <a:t>Data processing</a:t>
          </a:r>
        </a:p>
      </dsp:txBody>
      <dsp:txXfrm rot="10800000">
        <a:off x="4014445" y="2754306"/>
        <a:ext cx="1653540" cy="1653540"/>
      </dsp:txXfrm>
    </dsp:sp>
    <dsp:sp modelId="{AB84E314-BABC-734B-A008-40716B08F420}">
      <dsp:nvSpPr>
        <dsp:cNvPr id="0" name=""/>
        <dsp:cNvSpPr/>
      </dsp:nvSpPr>
      <dsp:spPr>
        <a:xfrm rot="16200000">
          <a:off x="1567973" y="2754306"/>
          <a:ext cx="2338459" cy="2338459"/>
        </a:xfrm>
        <a:prstGeom prst="pieWedg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solidFill>
            <a:schemeClr val="accent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rtl="0">
            <a:lnSpc>
              <a:spcPct val="90000"/>
            </a:lnSpc>
            <a:spcBef>
              <a:spcPct val="0"/>
            </a:spcBef>
            <a:spcAft>
              <a:spcPct val="35000"/>
            </a:spcAft>
          </a:pPr>
          <a:r>
            <a:rPr lang="en-US" sz="2300" b="1" kern="1200" dirty="0">
              <a:effectLst>
                <a:outerShdw blurRad="38100" dist="38100" dir="2700000" algn="tl">
                  <a:srgbClr val="000000">
                    <a:alpha val="43137"/>
                  </a:srgbClr>
                </a:outerShdw>
              </a:effectLst>
            </a:rPr>
            <a:t>Control</a:t>
          </a:r>
        </a:p>
      </dsp:txBody>
      <dsp:txXfrm rot="5400000">
        <a:off x="2252892" y="2754306"/>
        <a:ext cx="1653540" cy="1653540"/>
      </dsp:txXfrm>
    </dsp:sp>
    <dsp:sp modelId="{860CA274-597B-3442-8D13-FB3B68E98947}">
      <dsp:nvSpPr>
        <dsp:cNvPr id="0" name=""/>
        <dsp:cNvSpPr/>
      </dsp:nvSpPr>
      <dsp:spPr>
        <a:xfrm>
          <a:off x="3556744" y="2214246"/>
          <a:ext cx="807389" cy="702078"/>
        </a:xfrm>
        <a:prstGeom prst="circularArrow">
          <a:avLst/>
        </a:prstGeom>
        <a:solidFill>
          <a:schemeClr val="accent4"/>
        </a:solidFill>
        <a:ln>
          <a:noFill/>
        </a:ln>
        <a:effectLst/>
      </dsp:spPr>
      <dsp:style>
        <a:lnRef idx="0">
          <a:scrgbClr r="0" g="0" b="0"/>
        </a:lnRef>
        <a:fillRef idx="3">
          <a:scrgbClr r="0" g="0" b="0"/>
        </a:fillRef>
        <a:effectRef idx="2">
          <a:scrgbClr r="0" g="0" b="0"/>
        </a:effectRef>
        <a:fontRef idx="minor"/>
      </dsp:style>
    </dsp:sp>
    <dsp:sp modelId="{49BA8253-F2D2-2C49-AA5B-CEAA3BE354E5}">
      <dsp:nvSpPr>
        <dsp:cNvPr id="0" name=""/>
        <dsp:cNvSpPr/>
      </dsp:nvSpPr>
      <dsp:spPr>
        <a:xfrm rot="10800000">
          <a:off x="3556744" y="2484276"/>
          <a:ext cx="807389" cy="702078"/>
        </a:xfrm>
        <a:prstGeom prst="circularArrow">
          <a:avLst/>
        </a:prstGeom>
        <a:solidFill>
          <a:schemeClr val="accent4"/>
        </a:solidFill>
        <a:ln>
          <a:noFill/>
        </a:ln>
        <a:effectLst/>
      </dsp:spPr>
      <dsp:style>
        <a:lnRef idx="0">
          <a:scrgbClr r="0" g="0" b="0"/>
        </a:lnRef>
        <a:fillRef idx="3">
          <a:scrgbClr r="0" g="0" b="0"/>
        </a:fillRef>
        <a:effectRef idx="2">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1E5B8F-DCD7-AF41-837F-D9BECF9DFF49}">
      <dsp:nvSpPr>
        <dsp:cNvPr id="0" name=""/>
        <dsp:cNvSpPr/>
      </dsp:nvSpPr>
      <dsp:spPr>
        <a:xfrm>
          <a:off x="1030" y="0"/>
          <a:ext cx="2679873" cy="5222567"/>
        </a:xfrm>
        <a:prstGeom prst="roundRect">
          <a:avLst>
            <a:gd name="adj" fmla="val 10000"/>
          </a:avLst>
        </a:prstGeom>
        <a:solidFill>
          <a:schemeClr val="accent1">
            <a:tint val="40000"/>
            <a:hueOff val="0"/>
            <a:satOff val="0"/>
            <a:lumOff val="0"/>
            <a:alphaOff val="0"/>
          </a:schemeClr>
        </a:solidFill>
        <a:ln>
          <a:solidFill>
            <a:schemeClr val="accent3"/>
          </a:solidFill>
        </a:ln>
        <a:effectLst/>
      </dsp:spPr>
      <dsp:style>
        <a:lnRef idx="0">
          <a:scrgbClr r="0" g="0" b="0"/>
        </a:lnRef>
        <a:fillRef idx="1">
          <a:scrgbClr r="0" g="0" b="0"/>
        </a:fillRef>
        <a:effectRef idx="2">
          <a:scrgbClr r="0" g="0" b="0"/>
        </a:effectRef>
        <a:fontRef idx="minor"/>
      </dsp:style>
      <dsp:txBody>
        <a:bodyPr spcFirstLastPara="0" vert="horz" wrap="square" lIns="167640" tIns="167640" rIns="167640" bIns="167640" numCol="1" spcCol="1270" anchor="ctr" anchorCtr="0">
          <a:noAutofit/>
        </a:bodyPr>
        <a:lstStyle/>
        <a:p>
          <a:pPr lvl="0" algn="ctr" defTabSz="1955800" rtl="0">
            <a:lnSpc>
              <a:spcPct val="90000"/>
            </a:lnSpc>
            <a:spcBef>
              <a:spcPct val="0"/>
            </a:spcBef>
            <a:spcAft>
              <a:spcPct val="35000"/>
            </a:spcAft>
          </a:pPr>
          <a:r>
            <a:rPr lang="en-US" sz="4400" kern="1200" dirty="0">
              <a:effectLst>
                <a:outerShdw blurRad="38100" dist="38100" dir="2700000" algn="tl">
                  <a:srgbClr val="000000">
                    <a:alpha val="43137"/>
                  </a:srgbClr>
                </a:outerShdw>
              </a:effectLst>
            </a:rPr>
            <a:t>EPROM</a:t>
          </a:r>
        </a:p>
      </dsp:txBody>
      <dsp:txXfrm>
        <a:off x="1030" y="0"/>
        <a:ext cx="2679873" cy="1566770"/>
      </dsp:txXfrm>
    </dsp:sp>
    <dsp:sp modelId="{9A46DF24-6254-7645-B937-0A6718251E0E}">
      <dsp:nvSpPr>
        <dsp:cNvPr id="0" name=""/>
        <dsp:cNvSpPr/>
      </dsp:nvSpPr>
      <dsp:spPr>
        <a:xfrm>
          <a:off x="269018" y="1567216"/>
          <a:ext cx="2143899" cy="102602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solidFill>
            <a:schemeClr val="accent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rtl="0">
            <a:lnSpc>
              <a:spcPct val="90000"/>
            </a:lnSpc>
            <a:spcBef>
              <a:spcPct val="0"/>
            </a:spcBef>
            <a:spcAft>
              <a:spcPct val="35000"/>
            </a:spcAft>
          </a:pPr>
          <a:r>
            <a:rPr lang="en-US" sz="1200" b="1" kern="1200" dirty="0">
              <a:effectLst>
                <a:outerShdw blurRad="38100" dist="38100" dir="2700000" algn="tl">
                  <a:srgbClr val="000000">
                    <a:alpha val="43137"/>
                  </a:srgbClr>
                </a:outerShdw>
              </a:effectLst>
            </a:rPr>
            <a:t>Erasable programmable read-only memory</a:t>
          </a:r>
        </a:p>
      </dsp:txBody>
      <dsp:txXfrm>
        <a:off x="299069" y="1597267"/>
        <a:ext cx="2083797" cy="965923"/>
      </dsp:txXfrm>
    </dsp:sp>
    <dsp:sp modelId="{2E09FDE4-D0D4-534C-925E-72DB36DC377B}">
      <dsp:nvSpPr>
        <dsp:cNvPr id="0" name=""/>
        <dsp:cNvSpPr/>
      </dsp:nvSpPr>
      <dsp:spPr>
        <a:xfrm>
          <a:off x="269018" y="2751091"/>
          <a:ext cx="2143899" cy="102602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solidFill>
            <a:schemeClr val="accent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rtl="0">
            <a:lnSpc>
              <a:spcPct val="90000"/>
            </a:lnSpc>
            <a:spcBef>
              <a:spcPct val="0"/>
            </a:spcBef>
            <a:spcAft>
              <a:spcPct val="35000"/>
            </a:spcAft>
          </a:pPr>
          <a:r>
            <a:rPr lang="en-US" sz="1200" b="1" kern="1200" dirty="0">
              <a:effectLst>
                <a:outerShdw blurRad="38100" dist="38100" dir="2700000" algn="tl">
                  <a:srgbClr val="000000">
                    <a:alpha val="43137"/>
                  </a:srgbClr>
                </a:outerShdw>
              </a:effectLst>
            </a:rPr>
            <a:t>Erasure process can be performed repeatedly</a:t>
          </a:r>
        </a:p>
      </dsp:txBody>
      <dsp:txXfrm>
        <a:off x="299069" y="2781142"/>
        <a:ext cx="2083797" cy="965923"/>
      </dsp:txXfrm>
    </dsp:sp>
    <dsp:sp modelId="{6EA9746E-83BF-C141-962A-D5914E659DB9}">
      <dsp:nvSpPr>
        <dsp:cNvPr id="0" name=""/>
        <dsp:cNvSpPr/>
      </dsp:nvSpPr>
      <dsp:spPr>
        <a:xfrm>
          <a:off x="269018" y="3934967"/>
          <a:ext cx="2143899" cy="102602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solidFill>
            <a:schemeClr val="accent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rtl="0">
            <a:lnSpc>
              <a:spcPct val="90000"/>
            </a:lnSpc>
            <a:spcBef>
              <a:spcPct val="0"/>
            </a:spcBef>
            <a:spcAft>
              <a:spcPct val="35000"/>
            </a:spcAft>
          </a:pPr>
          <a:r>
            <a:rPr lang="en-US" sz="1200" b="1" kern="1200" dirty="0">
              <a:effectLst>
                <a:outerShdw blurRad="38100" dist="38100" dir="2700000" algn="tl">
                  <a:srgbClr val="000000">
                    <a:alpha val="43137"/>
                  </a:srgbClr>
                </a:outerShdw>
              </a:effectLst>
            </a:rPr>
            <a:t>More expensive than PROM but it has the advantage of the multiple update capability </a:t>
          </a:r>
        </a:p>
      </dsp:txBody>
      <dsp:txXfrm>
        <a:off x="299069" y="3965018"/>
        <a:ext cx="2083797" cy="965923"/>
      </dsp:txXfrm>
    </dsp:sp>
    <dsp:sp modelId="{06A8ABCA-51AB-7C44-A93E-8766E44BBFCB}">
      <dsp:nvSpPr>
        <dsp:cNvPr id="0" name=""/>
        <dsp:cNvSpPr/>
      </dsp:nvSpPr>
      <dsp:spPr>
        <a:xfrm>
          <a:off x="2881895" y="0"/>
          <a:ext cx="2679873" cy="5222567"/>
        </a:xfrm>
        <a:prstGeom prst="roundRect">
          <a:avLst>
            <a:gd name="adj" fmla="val 10000"/>
          </a:avLst>
        </a:prstGeom>
        <a:solidFill>
          <a:schemeClr val="accent1">
            <a:tint val="40000"/>
            <a:hueOff val="0"/>
            <a:satOff val="0"/>
            <a:lumOff val="0"/>
            <a:alphaOff val="0"/>
          </a:schemeClr>
        </a:solidFill>
        <a:ln>
          <a:solidFill>
            <a:schemeClr val="accent3"/>
          </a:solidFill>
        </a:ln>
        <a:effectLst/>
      </dsp:spPr>
      <dsp:style>
        <a:lnRef idx="0">
          <a:scrgbClr r="0" g="0" b="0"/>
        </a:lnRef>
        <a:fillRef idx="1">
          <a:scrgbClr r="0" g="0" b="0"/>
        </a:fillRef>
        <a:effectRef idx="2">
          <a:scrgbClr r="0" g="0" b="0"/>
        </a:effectRef>
        <a:fontRef idx="minor"/>
      </dsp:style>
      <dsp:txBody>
        <a:bodyPr spcFirstLastPara="0" vert="horz" wrap="square" lIns="167640" tIns="167640" rIns="167640" bIns="167640" numCol="1" spcCol="1270" anchor="ctr" anchorCtr="0">
          <a:noAutofit/>
        </a:bodyPr>
        <a:lstStyle/>
        <a:p>
          <a:pPr lvl="0" algn="ctr" defTabSz="1955800" rtl="0">
            <a:lnSpc>
              <a:spcPct val="90000"/>
            </a:lnSpc>
            <a:spcBef>
              <a:spcPct val="0"/>
            </a:spcBef>
            <a:spcAft>
              <a:spcPct val="35000"/>
            </a:spcAft>
          </a:pPr>
          <a:r>
            <a:rPr lang="en-US" sz="4400" kern="1200" dirty="0">
              <a:effectLst>
                <a:outerShdw blurRad="38100" dist="38100" dir="2700000" algn="tl">
                  <a:srgbClr val="000000">
                    <a:alpha val="43137"/>
                  </a:srgbClr>
                </a:outerShdw>
              </a:effectLst>
            </a:rPr>
            <a:t>EEPROM</a:t>
          </a:r>
        </a:p>
      </dsp:txBody>
      <dsp:txXfrm>
        <a:off x="2881895" y="0"/>
        <a:ext cx="2679873" cy="1566770"/>
      </dsp:txXfrm>
    </dsp:sp>
    <dsp:sp modelId="{BD02C517-69F7-5D4E-A179-BA93C73CFD2C}">
      <dsp:nvSpPr>
        <dsp:cNvPr id="0" name=""/>
        <dsp:cNvSpPr/>
      </dsp:nvSpPr>
      <dsp:spPr>
        <a:xfrm>
          <a:off x="3149882" y="1566897"/>
          <a:ext cx="2143899" cy="76081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solidFill>
            <a:schemeClr val="accent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rtl="0">
            <a:lnSpc>
              <a:spcPct val="90000"/>
            </a:lnSpc>
            <a:spcBef>
              <a:spcPct val="0"/>
            </a:spcBef>
            <a:spcAft>
              <a:spcPct val="35000"/>
            </a:spcAft>
          </a:pPr>
          <a:r>
            <a:rPr lang="en-US" sz="1200" b="1" kern="1200" dirty="0">
              <a:effectLst>
                <a:outerShdw blurRad="38100" dist="38100" dir="2700000" algn="tl">
                  <a:srgbClr val="000000">
                    <a:alpha val="43137"/>
                  </a:srgbClr>
                </a:outerShdw>
              </a:effectLst>
            </a:rPr>
            <a:t>Electrically erasable programmable read-only memory</a:t>
          </a:r>
        </a:p>
      </dsp:txBody>
      <dsp:txXfrm>
        <a:off x="3172166" y="1589181"/>
        <a:ext cx="2099331" cy="716248"/>
      </dsp:txXfrm>
    </dsp:sp>
    <dsp:sp modelId="{1E8C0409-4787-3248-94C2-AEB8C99A4F95}">
      <dsp:nvSpPr>
        <dsp:cNvPr id="0" name=""/>
        <dsp:cNvSpPr/>
      </dsp:nvSpPr>
      <dsp:spPr>
        <a:xfrm>
          <a:off x="3149882" y="2444763"/>
          <a:ext cx="2143899" cy="76081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solidFill>
            <a:schemeClr val="accent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rtl="0">
            <a:lnSpc>
              <a:spcPct val="90000"/>
            </a:lnSpc>
            <a:spcBef>
              <a:spcPct val="0"/>
            </a:spcBef>
            <a:spcAft>
              <a:spcPct val="35000"/>
            </a:spcAft>
          </a:pPr>
          <a:r>
            <a:rPr lang="en-US" sz="1200" b="1" kern="1200" dirty="0">
              <a:effectLst>
                <a:outerShdw blurRad="38100" dist="38100" dir="2700000" algn="tl">
                  <a:srgbClr val="000000">
                    <a:alpha val="43137"/>
                  </a:srgbClr>
                </a:outerShdw>
              </a:effectLst>
            </a:rPr>
            <a:t>Can be written into at any time without erasing prior contents</a:t>
          </a:r>
        </a:p>
      </dsp:txBody>
      <dsp:txXfrm>
        <a:off x="3172166" y="2467047"/>
        <a:ext cx="2099331" cy="716248"/>
      </dsp:txXfrm>
    </dsp:sp>
    <dsp:sp modelId="{482E95BE-A6F3-634C-BDD0-F34D94BB52CE}">
      <dsp:nvSpPr>
        <dsp:cNvPr id="0" name=""/>
        <dsp:cNvSpPr/>
      </dsp:nvSpPr>
      <dsp:spPr>
        <a:xfrm>
          <a:off x="3149882" y="3322628"/>
          <a:ext cx="2143899" cy="76081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solidFill>
            <a:schemeClr val="accent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rtl="0">
            <a:lnSpc>
              <a:spcPct val="90000"/>
            </a:lnSpc>
            <a:spcBef>
              <a:spcPct val="0"/>
            </a:spcBef>
            <a:spcAft>
              <a:spcPct val="35000"/>
            </a:spcAft>
          </a:pPr>
          <a:r>
            <a:rPr lang="en-US" sz="1200" b="1" kern="1200" dirty="0">
              <a:effectLst>
                <a:outerShdw blurRad="38100" dist="38100" dir="2700000" algn="tl">
                  <a:srgbClr val="000000">
                    <a:alpha val="43137"/>
                  </a:srgbClr>
                </a:outerShdw>
              </a:effectLst>
            </a:rPr>
            <a:t>Combines the advantage of non-volatility with the flexibility of being updatable in place</a:t>
          </a:r>
        </a:p>
      </dsp:txBody>
      <dsp:txXfrm>
        <a:off x="3172166" y="3344912"/>
        <a:ext cx="2099331" cy="716248"/>
      </dsp:txXfrm>
    </dsp:sp>
    <dsp:sp modelId="{408F0A18-5EE1-CE4C-9645-EA7FCA285619}">
      <dsp:nvSpPr>
        <dsp:cNvPr id="0" name=""/>
        <dsp:cNvSpPr/>
      </dsp:nvSpPr>
      <dsp:spPr>
        <a:xfrm>
          <a:off x="3149882" y="4200494"/>
          <a:ext cx="2143899" cy="76081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solidFill>
            <a:schemeClr val="accent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rtl="0">
            <a:lnSpc>
              <a:spcPct val="90000"/>
            </a:lnSpc>
            <a:spcBef>
              <a:spcPct val="0"/>
            </a:spcBef>
            <a:spcAft>
              <a:spcPct val="35000"/>
            </a:spcAft>
          </a:pPr>
          <a:r>
            <a:rPr lang="en-US" sz="1200" b="1" kern="1200" dirty="0">
              <a:effectLst>
                <a:outerShdw blurRad="38100" dist="38100" dir="2700000" algn="tl">
                  <a:srgbClr val="000000">
                    <a:alpha val="43137"/>
                  </a:srgbClr>
                </a:outerShdw>
              </a:effectLst>
            </a:rPr>
            <a:t>More expensive than EPROM </a:t>
          </a:r>
        </a:p>
      </dsp:txBody>
      <dsp:txXfrm>
        <a:off x="3172166" y="4222778"/>
        <a:ext cx="2099331" cy="716248"/>
      </dsp:txXfrm>
    </dsp:sp>
    <dsp:sp modelId="{48677A78-52B6-7B45-9BF1-CBA2C4872099}">
      <dsp:nvSpPr>
        <dsp:cNvPr id="0" name=""/>
        <dsp:cNvSpPr/>
      </dsp:nvSpPr>
      <dsp:spPr>
        <a:xfrm>
          <a:off x="5762759" y="0"/>
          <a:ext cx="2679873" cy="5222567"/>
        </a:xfrm>
        <a:prstGeom prst="roundRect">
          <a:avLst>
            <a:gd name="adj" fmla="val 10000"/>
          </a:avLst>
        </a:prstGeom>
        <a:solidFill>
          <a:schemeClr val="accent1">
            <a:tint val="40000"/>
            <a:hueOff val="0"/>
            <a:satOff val="0"/>
            <a:lumOff val="0"/>
            <a:alphaOff val="0"/>
          </a:schemeClr>
        </a:solidFill>
        <a:ln>
          <a:solidFill>
            <a:schemeClr val="accent3"/>
          </a:solidFill>
        </a:ln>
        <a:effectLst/>
      </dsp:spPr>
      <dsp:style>
        <a:lnRef idx="0">
          <a:scrgbClr r="0" g="0" b="0"/>
        </a:lnRef>
        <a:fillRef idx="1">
          <a:scrgbClr r="0" g="0" b="0"/>
        </a:fillRef>
        <a:effectRef idx="2">
          <a:scrgbClr r="0" g="0" b="0"/>
        </a:effectRef>
        <a:fontRef idx="minor"/>
      </dsp:style>
      <dsp:txBody>
        <a:bodyPr spcFirstLastPara="0" vert="horz" wrap="square" lIns="167640" tIns="167640" rIns="167640" bIns="167640" numCol="1" spcCol="1270" anchor="ctr" anchorCtr="0">
          <a:noAutofit/>
        </a:bodyPr>
        <a:lstStyle/>
        <a:p>
          <a:pPr lvl="0" algn="ctr" defTabSz="1955800" rtl="0">
            <a:lnSpc>
              <a:spcPct val="90000"/>
            </a:lnSpc>
            <a:spcBef>
              <a:spcPct val="0"/>
            </a:spcBef>
            <a:spcAft>
              <a:spcPct val="35000"/>
            </a:spcAft>
          </a:pPr>
          <a:r>
            <a:rPr lang="en-US" sz="4400" kern="1200" dirty="0">
              <a:effectLst>
                <a:outerShdw blurRad="38100" dist="38100" dir="2700000" algn="tl">
                  <a:srgbClr val="000000">
                    <a:alpha val="43137"/>
                  </a:srgbClr>
                </a:outerShdw>
              </a:effectLst>
            </a:rPr>
            <a:t>Flash Memory</a:t>
          </a:r>
        </a:p>
      </dsp:txBody>
      <dsp:txXfrm>
        <a:off x="5762759" y="0"/>
        <a:ext cx="2679873" cy="1566770"/>
      </dsp:txXfrm>
    </dsp:sp>
    <dsp:sp modelId="{BF72B8B5-A8A6-834B-A98F-81FAF85D1BED}">
      <dsp:nvSpPr>
        <dsp:cNvPr id="0" name=""/>
        <dsp:cNvSpPr/>
      </dsp:nvSpPr>
      <dsp:spPr>
        <a:xfrm>
          <a:off x="6030746" y="1567216"/>
          <a:ext cx="2143899" cy="102602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solidFill>
            <a:schemeClr val="accent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rtl="0">
            <a:lnSpc>
              <a:spcPct val="90000"/>
            </a:lnSpc>
            <a:spcBef>
              <a:spcPct val="0"/>
            </a:spcBef>
            <a:spcAft>
              <a:spcPct val="35000"/>
            </a:spcAft>
          </a:pPr>
          <a:r>
            <a:rPr lang="en-US" sz="1200" b="1" kern="1200" dirty="0">
              <a:effectLst>
                <a:outerShdw blurRad="38100" dist="38100" dir="2700000" algn="tl">
                  <a:srgbClr val="000000">
                    <a:alpha val="43137"/>
                  </a:srgbClr>
                </a:outerShdw>
              </a:effectLst>
            </a:rPr>
            <a:t>Intermediate between EPROM and EEPROM in both cost and functionality</a:t>
          </a:r>
        </a:p>
      </dsp:txBody>
      <dsp:txXfrm>
        <a:off x="6060797" y="1597267"/>
        <a:ext cx="2083797" cy="965923"/>
      </dsp:txXfrm>
    </dsp:sp>
    <dsp:sp modelId="{0A9157C7-4363-1844-9081-88D1FC6FF148}">
      <dsp:nvSpPr>
        <dsp:cNvPr id="0" name=""/>
        <dsp:cNvSpPr/>
      </dsp:nvSpPr>
      <dsp:spPr>
        <a:xfrm>
          <a:off x="6030746" y="2751091"/>
          <a:ext cx="2143899" cy="102602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solidFill>
            <a:schemeClr val="accent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rtl="0">
            <a:lnSpc>
              <a:spcPct val="90000"/>
            </a:lnSpc>
            <a:spcBef>
              <a:spcPct val="0"/>
            </a:spcBef>
            <a:spcAft>
              <a:spcPct val="35000"/>
            </a:spcAft>
          </a:pPr>
          <a:r>
            <a:rPr lang="en-US" sz="1200" b="1" kern="1200" dirty="0">
              <a:effectLst>
                <a:outerShdw blurRad="38100" dist="38100" dir="2700000" algn="tl">
                  <a:srgbClr val="000000">
                    <a:alpha val="43137"/>
                  </a:srgbClr>
                </a:outerShdw>
              </a:effectLst>
            </a:rPr>
            <a:t>Uses an electrical erasing technology, does not provide byte-level erasure</a:t>
          </a:r>
        </a:p>
      </dsp:txBody>
      <dsp:txXfrm>
        <a:off x="6060797" y="2781142"/>
        <a:ext cx="2083797" cy="965923"/>
      </dsp:txXfrm>
    </dsp:sp>
    <dsp:sp modelId="{73C35733-9ED5-034E-91F6-DD776EDA2725}">
      <dsp:nvSpPr>
        <dsp:cNvPr id="0" name=""/>
        <dsp:cNvSpPr/>
      </dsp:nvSpPr>
      <dsp:spPr>
        <a:xfrm>
          <a:off x="6030746" y="3934967"/>
          <a:ext cx="2143899" cy="102602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solidFill>
            <a:schemeClr val="accent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rtl="0">
            <a:lnSpc>
              <a:spcPct val="90000"/>
            </a:lnSpc>
            <a:spcBef>
              <a:spcPct val="0"/>
            </a:spcBef>
            <a:spcAft>
              <a:spcPct val="35000"/>
            </a:spcAft>
          </a:pPr>
          <a:r>
            <a:rPr lang="en-US" sz="1200" b="1" kern="1200" dirty="0">
              <a:effectLst>
                <a:outerShdw blurRad="38100" dist="38100" dir="2700000" algn="tl">
                  <a:srgbClr val="000000">
                    <a:alpha val="43137"/>
                  </a:srgbClr>
                </a:outerShdw>
              </a:effectLst>
            </a:rPr>
            <a:t>Microchip is organized so that a section of memory cells are erased in a single action or “flash”</a:t>
          </a:r>
        </a:p>
      </dsp:txBody>
      <dsp:txXfrm>
        <a:off x="6060797" y="3965018"/>
        <a:ext cx="2083797" cy="965923"/>
      </dsp:txXfrm>
    </dsp:sp>
  </dsp:spTree>
</dsp:drawing>
</file>

<file path=ppt/diagrams/layout1.xml><?xml version="1.0" encoding="utf-8"?>
<dgm:layoutDef xmlns:dgm="http://schemas.openxmlformats.org/drawingml/2006/diagram" xmlns:a="http://schemas.openxmlformats.org/drawingml/2006/main" uniqueId="urn:microsoft.com/office/officeart/2005/8/layout/cycle4#1">
  <dgm:title val=""/>
  <dgm:desc val=""/>
  <dgm:catLst>
    <dgm:cat type="relationship" pri="26000"/>
    <dgm:cat type="cycle" pri="13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2.xml><?xml version="1.0" encoding="utf-8"?>
<dgm:layoutDef xmlns:dgm="http://schemas.openxmlformats.org/drawingml/2006/diagram" xmlns:a="http://schemas.openxmlformats.org/drawingml/2006/main" uniqueId="urn:microsoft.com/office/officeart/2005/8/layout/cycle4#2">
  <dgm:title val=""/>
  <dgm:desc val=""/>
  <dgm:catLst>
    <dgm:cat type="relationship" pri="26000"/>
    <dgm:cat type="cycle" pri="13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3.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93585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F045D8-683A-44DD-9AF8-B6CBCE65E8F9}" type="datetimeFigureOut">
              <a:rPr lang="en-IE" smtClean="0"/>
              <a:t>11/03/2021</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71FCBB-383B-4DE0-A083-5980A79CB2D7}" type="slidenum">
              <a:rPr lang="en-IE" smtClean="0"/>
              <a:t>‹#›</a:t>
            </a:fld>
            <a:endParaRPr lang="en-IE"/>
          </a:p>
        </p:txBody>
      </p:sp>
    </p:spTree>
    <p:extLst>
      <p:ext uri="{BB962C8B-B14F-4D97-AF65-F5344CB8AC3E}">
        <p14:creationId xmlns:p14="http://schemas.microsoft.com/office/powerpoint/2010/main" val="26529203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www.microcontrollertips.com/dram-vs-sram/"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674719-171D-B949-8C83-D2F8F6712CF4}" type="slidenum">
              <a:rPr lang="en-US"/>
              <a:pPr/>
              <a:t>6</a:t>
            </a:fld>
            <a:endParaRPr lang="en-US" dirty="0"/>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09" charset="0"/>
                <a:ea typeface="+mn-ea"/>
                <a:cs typeface="+mn-cs"/>
              </a:rPr>
              <a:t>In describing computers, a distinction is often made between </a:t>
            </a:r>
            <a:r>
              <a:rPr kumimoji="1" lang="en-US" sz="1200" i="1" kern="1200" baseline="0" dirty="0">
                <a:solidFill>
                  <a:schemeClr val="tx1"/>
                </a:solidFill>
                <a:latin typeface="Times New Roman" pitchFamily="-109" charset="0"/>
                <a:ea typeface="+mn-ea"/>
                <a:cs typeface="+mn-cs"/>
              </a:rPr>
              <a:t>computer architecture</a:t>
            </a:r>
          </a:p>
          <a:p>
            <a:r>
              <a:rPr kumimoji="1" lang="en-US" sz="1200" kern="1200" baseline="0" dirty="0">
                <a:solidFill>
                  <a:schemeClr val="tx1"/>
                </a:solidFill>
                <a:latin typeface="Times New Roman" pitchFamily="-109" charset="0"/>
                <a:ea typeface="+mn-ea"/>
                <a:cs typeface="+mn-cs"/>
              </a:rPr>
              <a:t>and </a:t>
            </a:r>
            <a:r>
              <a:rPr kumimoji="1" lang="en-US" sz="1200" i="1" kern="1200" baseline="0" dirty="0">
                <a:solidFill>
                  <a:schemeClr val="tx1"/>
                </a:solidFill>
                <a:latin typeface="Times New Roman" pitchFamily="-109" charset="0"/>
                <a:ea typeface="+mn-ea"/>
                <a:cs typeface="+mn-cs"/>
              </a:rPr>
              <a:t>computer organization. </a:t>
            </a:r>
            <a:r>
              <a:rPr kumimoji="1" lang="en-US" sz="1200" i="0" kern="1200" baseline="0" dirty="0">
                <a:solidFill>
                  <a:schemeClr val="tx1"/>
                </a:solidFill>
                <a:latin typeface="Times New Roman" pitchFamily="-109" charset="0"/>
                <a:ea typeface="+mn-ea"/>
                <a:cs typeface="+mn-cs"/>
              </a:rPr>
              <a:t>Although it is difficult to give precise definitions</a:t>
            </a:r>
          </a:p>
          <a:p>
            <a:r>
              <a:rPr kumimoji="1" lang="en-US" sz="1200" kern="1200" baseline="0" dirty="0">
                <a:solidFill>
                  <a:schemeClr val="tx1"/>
                </a:solidFill>
                <a:latin typeface="Times New Roman" pitchFamily="-109" charset="0"/>
                <a:ea typeface="+mn-ea"/>
                <a:cs typeface="+mn-cs"/>
              </a:rPr>
              <a:t>for these terms, a consensus exists about the general areas covered by each</a:t>
            </a:r>
          </a:p>
          <a:p>
            <a:r>
              <a:rPr kumimoji="1" lang="en-US" sz="1200" kern="1200" baseline="0" dirty="0">
                <a:solidFill>
                  <a:schemeClr val="tx1"/>
                </a:solidFill>
                <a:latin typeface="Times New Roman" pitchFamily="-109" charset="0"/>
                <a:ea typeface="+mn-ea"/>
                <a:cs typeface="+mn-cs"/>
              </a:rPr>
              <a:t>(e.g., see [VRAN80], [SIEW82], and [BELL78a]); an interesting alternative view</a:t>
            </a:r>
          </a:p>
          <a:p>
            <a:r>
              <a:rPr kumimoji="1" lang="en-US" sz="1200" kern="1200" baseline="0" dirty="0">
                <a:solidFill>
                  <a:schemeClr val="tx1"/>
                </a:solidFill>
                <a:latin typeface="Times New Roman" pitchFamily="-109" charset="0"/>
                <a:ea typeface="+mn-ea"/>
                <a:cs typeface="+mn-cs"/>
              </a:rPr>
              <a:t>is presented in [REDD76].</a:t>
            </a:r>
          </a:p>
          <a:p>
            <a:endParaRPr kumimoji="1" lang="en-US" sz="1200" kern="1200" baseline="0" dirty="0">
              <a:solidFill>
                <a:schemeClr val="tx1"/>
              </a:solidFill>
              <a:latin typeface="Times New Roman" pitchFamily="-109" charset="0"/>
              <a:ea typeface="+mn-ea"/>
              <a:cs typeface="+mn-cs"/>
            </a:endParaRPr>
          </a:p>
          <a:p>
            <a:r>
              <a:rPr kumimoji="1" lang="en-US" sz="1200" b="1" kern="1200" baseline="0" dirty="0">
                <a:solidFill>
                  <a:schemeClr val="tx1"/>
                </a:solidFill>
                <a:latin typeface="Times New Roman" pitchFamily="-109" charset="0"/>
                <a:ea typeface="+mn-ea"/>
                <a:cs typeface="+mn-cs"/>
              </a:rPr>
              <a:t>Computer architecture </a:t>
            </a:r>
            <a:r>
              <a:rPr kumimoji="1" lang="en-US" sz="1200" b="0" kern="1200" baseline="0" dirty="0">
                <a:solidFill>
                  <a:schemeClr val="tx1"/>
                </a:solidFill>
                <a:latin typeface="Times New Roman" pitchFamily="-109" charset="0"/>
                <a:ea typeface="+mn-ea"/>
                <a:cs typeface="+mn-cs"/>
              </a:rPr>
              <a:t>refers to those attributes of a system visible to a</a:t>
            </a:r>
          </a:p>
          <a:p>
            <a:r>
              <a:rPr kumimoji="1" lang="en-US" sz="1200" kern="1200" baseline="0" dirty="0">
                <a:solidFill>
                  <a:schemeClr val="tx1"/>
                </a:solidFill>
                <a:latin typeface="Times New Roman" pitchFamily="-109" charset="0"/>
                <a:ea typeface="+mn-ea"/>
                <a:cs typeface="+mn-cs"/>
              </a:rPr>
              <a:t>programmer or, put another way, those attributes that have a direct impact on</a:t>
            </a:r>
          </a:p>
          <a:p>
            <a:r>
              <a:rPr kumimoji="1" lang="en-US" sz="1200" kern="1200" baseline="0" dirty="0">
                <a:solidFill>
                  <a:schemeClr val="tx1"/>
                </a:solidFill>
                <a:latin typeface="Times New Roman" pitchFamily="-109" charset="0"/>
                <a:ea typeface="+mn-ea"/>
                <a:cs typeface="+mn-cs"/>
              </a:rPr>
              <a:t>the logical execution of a program. </a:t>
            </a:r>
            <a:r>
              <a:rPr kumimoji="1" lang="en-US" sz="1200" b="0" i="0" u="none" strike="noStrike" kern="1200" baseline="0" dirty="0">
                <a:solidFill>
                  <a:schemeClr val="tx1"/>
                </a:solidFill>
                <a:latin typeface="Times New Roman" pitchFamily="-109" charset="0"/>
                <a:ea typeface="+mn-ea"/>
                <a:cs typeface="+mn-cs"/>
              </a:rPr>
              <a:t>A term that is often used interchangeably with computer</a:t>
            </a:r>
          </a:p>
          <a:p>
            <a:r>
              <a:rPr kumimoji="1" lang="en-US" sz="1200" b="0" i="0" u="none" strike="noStrike" kern="1200" baseline="0" dirty="0">
                <a:solidFill>
                  <a:schemeClr val="tx1"/>
                </a:solidFill>
                <a:latin typeface="Times New Roman" pitchFamily="-109" charset="0"/>
                <a:ea typeface="+mn-ea"/>
                <a:cs typeface="+mn-cs"/>
              </a:rPr>
              <a:t>architecture is </a:t>
            </a:r>
            <a:r>
              <a:rPr kumimoji="1" lang="en-US" sz="1200" b="1" i="0" u="none" strike="noStrike" kern="1200" baseline="0" dirty="0">
                <a:solidFill>
                  <a:schemeClr val="tx1"/>
                </a:solidFill>
                <a:latin typeface="Times New Roman" pitchFamily="-109" charset="0"/>
                <a:ea typeface="+mn-ea"/>
                <a:cs typeface="+mn-cs"/>
              </a:rPr>
              <a:t>instruction set architecture (ISA)</a:t>
            </a:r>
            <a:r>
              <a:rPr kumimoji="1" lang="en-US" sz="1200" b="0" i="0" u="none" strike="noStrike" kern="1200" baseline="0" dirty="0">
                <a:solidFill>
                  <a:schemeClr val="tx1"/>
                </a:solidFill>
                <a:latin typeface="Times New Roman" pitchFamily="-109" charset="0"/>
                <a:ea typeface="+mn-ea"/>
                <a:cs typeface="+mn-cs"/>
              </a:rPr>
              <a:t> . The ISA defines instruction</a:t>
            </a:r>
          </a:p>
          <a:p>
            <a:r>
              <a:rPr kumimoji="1" lang="en-US" sz="1200" b="0" i="0" u="none" strike="noStrike" kern="1200" baseline="0" dirty="0">
                <a:solidFill>
                  <a:schemeClr val="tx1"/>
                </a:solidFill>
                <a:latin typeface="Times New Roman" pitchFamily="-109" charset="0"/>
                <a:ea typeface="+mn-ea"/>
                <a:cs typeface="+mn-cs"/>
              </a:rPr>
              <a:t>formats, instruction </a:t>
            </a:r>
            <a:r>
              <a:rPr kumimoji="1" lang="en-US" sz="1200" b="0" i="0" u="none" strike="noStrike" kern="1200" baseline="0" dirty="0" err="1">
                <a:solidFill>
                  <a:schemeClr val="tx1"/>
                </a:solidFill>
                <a:latin typeface="Times New Roman" pitchFamily="-109" charset="0"/>
                <a:ea typeface="+mn-ea"/>
                <a:cs typeface="+mn-cs"/>
              </a:rPr>
              <a:t>opcodes</a:t>
            </a:r>
            <a:r>
              <a:rPr kumimoji="1" lang="en-US" sz="1200" b="0" i="0" u="none" strike="noStrike" kern="1200" baseline="0" dirty="0">
                <a:solidFill>
                  <a:schemeClr val="tx1"/>
                </a:solidFill>
                <a:latin typeface="Times New Roman" pitchFamily="-109" charset="0"/>
                <a:ea typeface="+mn-ea"/>
                <a:cs typeface="+mn-cs"/>
              </a:rPr>
              <a:t>, registers, instruction and data memory; the effect of</a:t>
            </a:r>
          </a:p>
          <a:p>
            <a:r>
              <a:rPr kumimoji="1" lang="en-US" sz="1200" b="0" i="0" u="none" strike="noStrike" kern="1200" baseline="0" dirty="0">
                <a:solidFill>
                  <a:schemeClr val="tx1"/>
                </a:solidFill>
                <a:latin typeface="Times New Roman" pitchFamily="-109" charset="0"/>
                <a:ea typeface="+mn-ea"/>
                <a:cs typeface="+mn-cs"/>
              </a:rPr>
              <a:t>executed instructions on the registers and memory; and an algorithm for controlling</a:t>
            </a:r>
          </a:p>
          <a:p>
            <a:r>
              <a:rPr kumimoji="1" lang="en-US" sz="1200" b="0" i="0" u="none" strike="noStrike" kern="1200" baseline="0" dirty="0">
                <a:solidFill>
                  <a:schemeClr val="tx1"/>
                </a:solidFill>
                <a:latin typeface="Times New Roman" pitchFamily="-109" charset="0"/>
                <a:ea typeface="+mn-ea"/>
                <a:cs typeface="+mn-cs"/>
              </a:rPr>
              <a:t>instruction execution.</a:t>
            </a:r>
            <a:r>
              <a:rPr kumimoji="1" lang="en-US" sz="1200" kern="1200" baseline="0" dirty="0">
                <a:solidFill>
                  <a:schemeClr val="tx1"/>
                </a:solidFill>
                <a:latin typeface="Times New Roman" pitchFamily="-109" charset="0"/>
                <a:ea typeface="+mn-ea"/>
                <a:cs typeface="+mn-cs"/>
              </a:rPr>
              <a:t> </a:t>
            </a:r>
            <a:endParaRPr kumimoji="1" lang="en-US" sz="1200" kern="1200" baseline="0" dirty="0" smtClean="0">
              <a:solidFill>
                <a:schemeClr val="tx1"/>
              </a:solidFill>
              <a:latin typeface="Times New Roman" pitchFamily="-109" charset="0"/>
              <a:ea typeface="+mn-ea"/>
              <a:cs typeface="+mn-cs"/>
            </a:endParaRPr>
          </a:p>
          <a:p>
            <a:r>
              <a:rPr kumimoji="1" lang="en-US" sz="1200" b="1" kern="1200" baseline="0" dirty="0" smtClean="0">
                <a:solidFill>
                  <a:schemeClr val="tx1"/>
                </a:solidFill>
                <a:latin typeface="Times New Roman" pitchFamily="-109" charset="0"/>
                <a:ea typeface="+mn-ea"/>
                <a:cs typeface="+mn-cs"/>
              </a:rPr>
              <a:t>Computer </a:t>
            </a:r>
            <a:r>
              <a:rPr kumimoji="1" lang="en-US" sz="1200" b="1" kern="1200" baseline="0" dirty="0">
                <a:solidFill>
                  <a:schemeClr val="tx1"/>
                </a:solidFill>
                <a:latin typeface="Times New Roman" pitchFamily="-109" charset="0"/>
                <a:ea typeface="+mn-ea"/>
                <a:cs typeface="+mn-cs"/>
              </a:rPr>
              <a:t>organization </a:t>
            </a:r>
            <a:r>
              <a:rPr kumimoji="1" lang="en-US" sz="1200" b="0" kern="1200" baseline="0" dirty="0">
                <a:solidFill>
                  <a:schemeClr val="tx1"/>
                </a:solidFill>
                <a:latin typeface="Times New Roman" pitchFamily="-109" charset="0"/>
                <a:ea typeface="+mn-ea"/>
                <a:cs typeface="+mn-cs"/>
              </a:rPr>
              <a:t>refers to the operational</a:t>
            </a:r>
          </a:p>
          <a:p>
            <a:r>
              <a:rPr kumimoji="1" lang="en-US" sz="1200" kern="1200" baseline="0" dirty="0">
                <a:solidFill>
                  <a:schemeClr val="tx1"/>
                </a:solidFill>
                <a:latin typeface="Times New Roman" pitchFamily="-109" charset="0"/>
                <a:ea typeface="+mn-ea"/>
                <a:cs typeface="+mn-cs"/>
              </a:rPr>
              <a:t>units and their interconnections that realize the architectural specifications.</a:t>
            </a:r>
          </a:p>
          <a:p>
            <a:r>
              <a:rPr kumimoji="1" lang="en-US" sz="1200" kern="1200" baseline="0" dirty="0">
                <a:solidFill>
                  <a:schemeClr val="tx1"/>
                </a:solidFill>
                <a:latin typeface="Times New Roman" pitchFamily="-109" charset="0"/>
                <a:ea typeface="+mn-ea"/>
                <a:cs typeface="+mn-cs"/>
              </a:rPr>
              <a:t>Examples of architectural attributes include the instruction set, the number of bits</a:t>
            </a:r>
          </a:p>
          <a:p>
            <a:r>
              <a:rPr kumimoji="1" lang="en-US" sz="1200" kern="1200" baseline="0" dirty="0">
                <a:solidFill>
                  <a:schemeClr val="tx1"/>
                </a:solidFill>
                <a:latin typeface="Times New Roman" pitchFamily="-109" charset="0"/>
                <a:ea typeface="+mn-ea"/>
                <a:cs typeface="+mn-cs"/>
              </a:rPr>
              <a:t>used to represent various data types (e.g., numbers, characters), I/O mechanisms,</a:t>
            </a:r>
          </a:p>
          <a:p>
            <a:r>
              <a:rPr kumimoji="1" lang="en-US" sz="1200" kern="1200" baseline="0" dirty="0">
                <a:solidFill>
                  <a:schemeClr val="tx1"/>
                </a:solidFill>
                <a:latin typeface="Times New Roman" pitchFamily="-109" charset="0"/>
                <a:ea typeface="+mn-ea"/>
                <a:cs typeface="+mn-cs"/>
              </a:rPr>
              <a:t>and techniques for addressing memory. Organizational attributes include those</a:t>
            </a:r>
          </a:p>
          <a:p>
            <a:r>
              <a:rPr kumimoji="1" lang="en-US" sz="1200" kern="1200" baseline="0" dirty="0">
                <a:solidFill>
                  <a:schemeClr val="tx1"/>
                </a:solidFill>
                <a:latin typeface="Times New Roman" pitchFamily="-109" charset="0"/>
                <a:ea typeface="+mn-ea"/>
                <a:cs typeface="+mn-cs"/>
              </a:rPr>
              <a:t>hardware details transparent to the programmer, such as control signals; interfaces</a:t>
            </a:r>
          </a:p>
          <a:p>
            <a:r>
              <a:rPr kumimoji="1" lang="en-US" sz="1200" kern="1200" baseline="0" dirty="0">
                <a:solidFill>
                  <a:schemeClr val="tx1"/>
                </a:solidFill>
                <a:latin typeface="Times New Roman" pitchFamily="-109" charset="0"/>
                <a:ea typeface="+mn-ea"/>
                <a:cs typeface="+mn-cs"/>
              </a:rPr>
              <a:t>between the computer and peripherals; and the memory technology used.</a:t>
            </a:r>
            <a:endParaRPr kumimoji="1" lang="en-GB" sz="1200" kern="1200" baseline="0" dirty="0">
              <a:solidFill>
                <a:schemeClr val="tx1"/>
              </a:solidFill>
              <a:latin typeface="Times New Roman" pitchFamily="-109" charset="0"/>
              <a:ea typeface="+mn-ea"/>
              <a:cs typeface="+mn-cs"/>
            </a:endParaRPr>
          </a:p>
          <a:p>
            <a:endParaRPr kumimoji="1" lang="en-GB" sz="1200" kern="1200" baseline="0" dirty="0">
              <a:solidFill>
                <a:schemeClr val="tx1"/>
              </a:solidFill>
              <a:latin typeface="Times New Roman" pitchFamily="-109" charset="0"/>
              <a:ea typeface="+mn-ea"/>
              <a:cs typeface="+mn-cs"/>
            </a:endParaRPr>
          </a:p>
          <a:p>
            <a:r>
              <a:rPr kumimoji="1" lang="en-US" sz="1200" kern="1200" baseline="0" dirty="0">
                <a:solidFill>
                  <a:schemeClr val="tx1"/>
                </a:solidFill>
                <a:latin typeface="Times New Roman" pitchFamily="-109" charset="0"/>
                <a:ea typeface="+mn-ea"/>
                <a:cs typeface="+mn-cs"/>
              </a:rPr>
              <a:t>For example, it is an architectural design issue whether a computer will have</a:t>
            </a:r>
          </a:p>
          <a:p>
            <a:r>
              <a:rPr kumimoji="1" lang="en-US" sz="1200" kern="1200" baseline="0" dirty="0">
                <a:solidFill>
                  <a:schemeClr val="tx1"/>
                </a:solidFill>
                <a:latin typeface="Times New Roman" pitchFamily="-109" charset="0"/>
                <a:ea typeface="+mn-ea"/>
                <a:cs typeface="+mn-cs"/>
              </a:rPr>
              <a:t>a multiply instruction. It is an organizational issue whether that instruction will</a:t>
            </a:r>
          </a:p>
          <a:p>
            <a:r>
              <a:rPr kumimoji="1" lang="en-US" sz="1200" kern="1200" baseline="0" dirty="0">
                <a:solidFill>
                  <a:schemeClr val="tx1"/>
                </a:solidFill>
                <a:latin typeface="Times New Roman" pitchFamily="-109" charset="0"/>
                <a:ea typeface="+mn-ea"/>
                <a:cs typeface="+mn-cs"/>
              </a:rPr>
              <a:t>be implemented by a special multiply unit or by a mechanism that makes repeated</a:t>
            </a:r>
          </a:p>
          <a:p>
            <a:r>
              <a:rPr kumimoji="1" lang="en-US" sz="1200" kern="1200" baseline="0" dirty="0">
                <a:solidFill>
                  <a:schemeClr val="tx1"/>
                </a:solidFill>
                <a:latin typeface="Times New Roman" pitchFamily="-109" charset="0"/>
                <a:ea typeface="+mn-ea"/>
                <a:cs typeface="+mn-cs"/>
              </a:rPr>
              <a:t>use of the add unit of the system. The organizational decision may be based on the</a:t>
            </a:r>
          </a:p>
          <a:p>
            <a:r>
              <a:rPr kumimoji="1" lang="en-US" sz="1200" kern="1200" baseline="0" dirty="0">
                <a:solidFill>
                  <a:schemeClr val="tx1"/>
                </a:solidFill>
                <a:latin typeface="Times New Roman" pitchFamily="-109" charset="0"/>
                <a:ea typeface="+mn-ea"/>
                <a:cs typeface="+mn-cs"/>
              </a:rPr>
              <a:t>anticipated frequency of use of the multiply instruction, the relative speed of the two</a:t>
            </a:r>
          </a:p>
          <a:p>
            <a:r>
              <a:rPr kumimoji="1" lang="en-US" sz="1200" kern="1200" baseline="0" dirty="0">
                <a:solidFill>
                  <a:schemeClr val="tx1"/>
                </a:solidFill>
                <a:latin typeface="Times New Roman" pitchFamily="-109" charset="0"/>
                <a:ea typeface="+mn-ea"/>
                <a:cs typeface="+mn-cs"/>
              </a:rPr>
              <a:t>approaches, and the cost and physical size of a special multiply unit.</a:t>
            </a:r>
          </a:p>
          <a:p>
            <a:endParaRPr kumimoji="1" lang="en-US" sz="1200" kern="1200" baseline="0" dirty="0">
              <a:solidFill>
                <a:schemeClr val="tx1"/>
              </a:solidFill>
              <a:latin typeface="Times New Roman" pitchFamily="-109" charset="0"/>
              <a:ea typeface="+mn-ea"/>
              <a:cs typeface="+mn-cs"/>
            </a:endParaRPr>
          </a:p>
          <a:p>
            <a:r>
              <a:rPr kumimoji="1" lang="en-US" sz="1200" kern="1200" baseline="0" dirty="0">
                <a:solidFill>
                  <a:schemeClr val="tx1"/>
                </a:solidFill>
                <a:latin typeface="Times New Roman" pitchFamily="-109" charset="0"/>
                <a:ea typeface="+mn-ea"/>
                <a:cs typeface="+mn-cs"/>
              </a:rPr>
              <a:t>Historically, and still today, the distinction between architecture and organization</a:t>
            </a:r>
          </a:p>
          <a:p>
            <a:r>
              <a:rPr kumimoji="1" lang="en-US" sz="1200" kern="1200" baseline="0" dirty="0">
                <a:solidFill>
                  <a:schemeClr val="tx1"/>
                </a:solidFill>
                <a:latin typeface="Times New Roman" pitchFamily="-109" charset="0"/>
                <a:ea typeface="+mn-ea"/>
                <a:cs typeface="+mn-cs"/>
              </a:rPr>
              <a:t>has been an important one. Many computer manufacturers offer a family of</a:t>
            </a:r>
          </a:p>
          <a:p>
            <a:r>
              <a:rPr kumimoji="1" lang="en-US" sz="1200" kern="1200" baseline="0" dirty="0">
                <a:solidFill>
                  <a:schemeClr val="tx1"/>
                </a:solidFill>
                <a:latin typeface="Times New Roman" pitchFamily="-109" charset="0"/>
                <a:ea typeface="+mn-ea"/>
                <a:cs typeface="+mn-cs"/>
              </a:rPr>
              <a:t>computer models, all with the same architecture but with differences in organization.</a:t>
            </a:r>
          </a:p>
          <a:p>
            <a:r>
              <a:rPr kumimoji="1" lang="en-US" sz="1200" kern="1200" baseline="0" dirty="0">
                <a:solidFill>
                  <a:schemeClr val="tx1"/>
                </a:solidFill>
                <a:latin typeface="Times New Roman" pitchFamily="-109" charset="0"/>
                <a:ea typeface="+mn-ea"/>
                <a:cs typeface="+mn-cs"/>
              </a:rPr>
              <a:t>Consequently, the different models in the family have different price and performance</a:t>
            </a:r>
          </a:p>
          <a:p>
            <a:r>
              <a:rPr kumimoji="1" lang="en-US" sz="1200" kern="1200" baseline="0" dirty="0">
                <a:solidFill>
                  <a:schemeClr val="tx1"/>
                </a:solidFill>
                <a:latin typeface="Times New Roman" pitchFamily="-109" charset="0"/>
                <a:ea typeface="+mn-ea"/>
                <a:cs typeface="+mn-cs"/>
              </a:rPr>
              <a:t>characteristics. Furthermore, a particular architecture may span many years and</a:t>
            </a:r>
          </a:p>
          <a:p>
            <a:r>
              <a:rPr kumimoji="1" lang="en-US" sz="1200" kern="1200" baseline="0" dirty="0">
                <a:solidFill>
                  <a:schemeClr val="tx1"/>
                </a:solidFill>
                <a:latin typeface="Times New Roman" pitchFamily="-109" charset="0"/>
                <a:ea typeface="+mn-ea"/>
                <a:cs typeface="+mn-cs"/>
              </a:rPr>
              <a:t>encompass a number of different computer models, its organization changing with</a:t>
            </a:r>
          </a:p>
          <a:p>
            <a:r>
              <a:rPr kumimoji="1" lang="en-US" sz="1200" kern="1200" baseline="0" dirty="0">
                <a:solidFill>
                  <a:schemeClr val="tx1"/>
                </a:solidFill>
                <a:latin typeface="Times New Roman" pitchFamily="-109" charset="0"/>
                <a:ea typeface="+mn-ea"/>
                <a:cs typeface="+mn-cs"/>
              </a:rPr>
              <a:t>changing technology.</a:t>
            </a:r>
            <a:endParaRPr lang="en-GB" dirty="0"/>
          </a:p>
        </p:txBody>
      </p:sp>
      <p:sp>
        <p:nvSpPr>
          <p:cNvPr id="2" name="Footer Placeholder 1"/>
          <p:cNvSpPr>
            <a:spLocks noGrp="1"/>
          </p:cNvSpPr>
          <p:nvPr>
            <p:ph type="ftr" sz="quarter" idx="10"/>
          </p:nvPr>
        </p:nvSpPr>
        <p:spPr/>
        <p:txBody>
          <a:bodyPr/>
          <a:lstStyle/>
          <a:p>
            <a:r>
              <a:rPr lang="en-US" dirty="0"/>
              <a:t>© 2016 Pearson Education, Inc., Hoboken, NJ. All rights reserved.</a:t>
            </a:r>
          </a:p>
        </p:txBody>
      </p:sp>
    </p:spTree>
    <p:extLst>
      <p:ext uri="{BB962C8B-B14F-4D97-AF65-F5344CB8AC3E}">
        <p14:creationId xmlns:p14="http://schemas.microsoft.com/office/powerpoint/2010/main" val="8017055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u="none" strike="noStrike" kern="1200" baseline="0" dirty="0">
                <a:solidFill>
                  <a:schemeClr val="tx1"/>
                </a:solidFill>
                <a:latin typeface="Times New Roman" pitchFamily="-109" charset="0"/>
                <a:ea typeface="+mn-ea"/>
                <a:cs typeface="+mn-cs"/>
              </a:rPr>
              <a:t> As was mentioned, contemporary</a:t>
            </a:r>
          </a:p>
          <a:p>
            <a:r>
              <a:rPr kumimoji="1" lang="en-US" sz="1200" b="0" i="0" u="none" strike="noStrike" kern="1200" baseline="0" dirty="0">
                <a:solidFill>
                  <a:schemeClr val="tx1"/>
                </a:solidFill>
                <a:latin typeface="Times New Roman" pitchFamily="-109" charset="0"/>
                <a:ea typeface="+mn-ea"/>
                <a:cs typeface="+mn-cs"/>
              </a:rPr>
              <a:t>computers generally have multiple processors. When these processors all reside</a:t>
            </a:r>
          </a:p>
          <a:p>
            <a:r>
              <a:rPr kumimoji="1" lang="en-US" sz="1200" b="0" i="0" u="none" strike="noStrike" kern="1200" baseline="0" dirty="0">
                <a:solidFill>
                  <a:schemeClr val="tx1"/>
                </a:solidFill>
                <a:latin typeface="Times New Roman" pitchFamily="-109" charset="0"/>
                <a:ea typeface="+mn-ea"/>
                <a:cs typeface="+mn-cs"/>
              </a:rPr>
              <a:t>on a single chip, the term multicore computer  is used, and each processing unit</a:t>
            </a:r>
          </a:p>
          <a:p>
            <a:r>
              <a:rPr kumimoji="1" lang="en-US" sz="1200" b="0" i="0" u="none" strike="noStrike" kern="1200" baseline="0" dirty="0">
                <a:solidFill>
                  <a:schemeClr val="tx1"/>
                </a:solidFill>
                <a:latin typeface="Times New Roman" pitchFamily="-109" charset="0"/>
                <a:ea typeface="+mn-ea"/>
                <a:cs typeface="+mn-cs"/>
              </a:rPr>
              <a:t>(consisting of a control unit, ALU, registers, and perhaps cache) is called a core . To</a:t>
            </a:r>
          </a:p>
          <a:p>
            <a:r>
              <a:rPr kumimoji="1" lang="en-US" sz="1200" b="0" i="0" u="none" strike="noStrike" kern="1200" baseline="0" dirty="0">
                <a:solidFill>
                  <a:schemeClr val="tx1"/>
                </a:solidFill>
                <a:latin typeface="Times New Roman" pitchFamily="-109" charset="0"/>
                <a:ea typeface="+mn-ea"/>
                <a:cs typeface="+mn-cs"/>
              </a:rPr>
              <a:t>clarify the terminology, this text will use the following definitions.</a:t>
            </a:r>
          </a:p>
          <a:p>
            <a:endParaRPr kumimoji="1" lang="en-US" sz="1200" b="1" i="0" u="none" strike="noStrike" kern="1200" baseline="0" dirty="0">
              <a:solidFill>
                <a:schemeClr val="tx1"/>
              </a:solidFill>
              <a:latin typeface="Times New Roman" pitchFamily="-109" charset="0"/>
              <a:ea typeface="+mn-ea"/>
              <a:cs typeface="+mn-cs"/>
            </a:endParaRPr>
          </a:p>
          <a:p>
            <a:r>
              <a:rPr kumimoji="1" lang="en-US" sz="1200" b="1" i="0" u="none" strike="noStrike" kern="1200" baseline="0" dirty="0">
                <a:solidFill>
                  <a:schemeClr val="tx1"/>
                </a:solidFill>
                <a:latin typeface="Times New Roman" pitchFamily="-109" charset="0"/>
                <a:ea typeface="+mn-ea"/>
                <a:cs typeface="+mn-cs"/>
              </a:rPr>
              <a:t>■ </a:t>
            </a:r>
            <a:r>
              <a:rPr kumimoji="1" lang="en-US" sz="1200" b="0" i="0" u="none" strike="noStrike" kern="1200" baseline="0" dirty="0">
                <a:solidFill>
                  <a:schemeClr val="tx1"/>
                </a:solidFill>
                <a:latin typeface="Times New Roman" pitchFamily="-109" charset="0"/>
                <a:ea typeface="+mn-ea"/>
                <a:cs typeface="+mn-cs"/>
              </a:rPr>
              <a:t>Central processing unit (CPU) : That portion of a computer that fetches and</a:t>
            </a:r>
          </a:p>
          <a:p>
            <a:r>
              <a:rPr kumimoji="1" lang="en-US" sz="1200" b="0" i="0" u="none" strike="noStrike" kern="1200" baseline="0" dirty="0">
                <a:solidFill>
                  <a:schemeClr val="tx1"/>
                </a:solidFill>
                <a:latin typeface="Times New Roman" pitchFamily="-109" charset="0"/>
                <a:ea typeface="+mn-ea"/>
                <a:cs typeface="+mn-cs"/>
              </a:rPr>
              <a:t>executes instructions. It consists of an ALU, a control unit, and registers. In a</a:t>
            </a:r>
          </a:p>
          <a:p>
            <a:r>
              <a:rPr kumimoji="1" lang="en-US" sz="1200" b="0" i="0" u="none" strike="noStrike" kern="1200" baseline="0" dirty="0">
                <a:solidFill>
                  <a:schemeClr val="tx1"/>
                </a:solidFill>
                <a:latin typeface="Times New Roman" pitchFamily="-109" charset="0"/>
                <a:ea typeface="+mn-ea"/>
                <a:cs typeface="+mn-cs"/>
              </a:rPr>
              <a:t>system with a single processing unit, it is often simply referred to as a processor .</a:t>
            </a:r>
          </a:p>
          <a:p>
            <a:endParaRPr kumimoji="1" lang="en-US" sz="1200" b="1" i="0" u="none" strike="noStrike" kern="1200" baseline="0" dirty="0">
              <a:solidFill>
                <a:schemeClr val="tx1"/>
              </a:solidFill>
              <a:latin typeface="Times New Roman" pitchFamily="-109" charset="0"/>
              <a:ea typeface="+mn-ea"/>
              <a:cs typeface="+mn-cs"/>
            </a:endParaRPr>
          </a:p>
          <a:p>
            <a:r>
              <a:rPr kumimoji="1" lang="en-US" sz="1200" b="1" i="0" u="none" strike="noStrike" kern="1200" baseline="0" dirty="0">
                <a:solidFill>
                  <a:schemeClr val="tx1"/>
                </a:solidFill>
                <a:latin typeface="Times New Roman" pitchFamily="-109" charset="0"/>
                <a:ea typeface="+mn-ea"/>
                <a:cs typeface="+mn-cs"/>
              </a:rPr>
              <a:t>■ </a:t>
            </a:r>
            <a:r>
              <a:rPr kumimoji="1" lang="en-US" sz="1200" b="0" i="0" u="none" strike="noStrike" kern="1200" baseline="0" dirty="0">
                <a:solidFill>
                  <a:schemeClr val="tx1"/>
                </a:solidFill>
                <a:latin typeface="Times New Roman" pitchFamily="-109" charset="0"/>
                <a:ea typeface="+mn-ea"/>
                <a:cs typeface="+mn-cs"/>
              </a:rPr>
              <a:t>Core : An individual processing unit on a processor chip. A core may be</a:t>
            </a:r>
          </a:p>
          <a:p>
            <a:r>
              <a:rPr kumimoji="1" lang="en-US" sz="1200" b="0" i="0" u="none" strike="noStrike" kern="1200" baseline="0" dirty="0">
                <a:solidFill>
                  <a:schemeClr val="tx1"/>
                </a:solidFill>
                <a:latin typeface="Times New Roman" pitchFamily="-109" charset="0"/>
                <a:ea typeface="+mn-ea"/>
                <a:cs typeface="+mn-cs"/>
              </a:rPr>
              <a:t>equivalent in functionality to a CPU on a single-CPU system. Other specialized processing units, </a:t>
            </a:r>
          </a:p>
          <a:p>
            <a:r>
              <a:rPr kumimoji="1" lang="en-US" sz="1200" b="0" i="0" u="none" strike="noStrike" kern="1200" baseline="0" dirty="0">
                <a:solidFill>
                  <a:schemeClr val="tx1"/>
                </a:solidFill>
                <a:latin typeface="Times New Roman" pitchFamily="-109" charset="0"/>
                <a:ea typeface="+mn-ea"/>
                <a:cs typeface="+mn-cs"/>
              </a:rPr>
              <a:t>such as one optimized for vector and matrix operations, are also referred to as cores.</a:t>
            </a:r>
          </a:p>
          <a:p>
            <a:endParaRPr kumimoji="1" lang="en-US" sz="1200" b="1" i="0" u="none" strike="noStrike" kern="1200" baseline="0" dirty="0">
              <a:solidFill>
                <a:schemeClr val="tx1"/>
              </a:solidFill>
              <a:latin typeface="Times New Roman" pitchFamily="-109" charset="0"/>
              <a:ea typeface="+mn-ea"/>
              <a:cs typeface="+mn-cs"/>
            </a:endParaRPr>
          </a:p>
          <a:p>
            <a:r>
              <a:rPr kumimoji="1" lang="en-US" sz="1200" b="1" i="0" u="none" strike="noStrike" kern="1200" baseline="0" dirty="0">
                <a:solidFill>
                  <a:schemeClr val="tx1"/>
                </a:solidFill>
                <a:latin typeface="Times New Roman" pitchFamily="-109" charset="0"/>
                <a:ea typeface="+mn-ea"/>
                <a:cs typeface="+mn-cs"/>
              </a:rPr>
              <a:t>■ </a:t>
            </a:r>
            <a:r>
              <a:rPr kumimoji="1" lang="en-US" sz="1200" b="0" i="0" u="none" strike="noStrike" kern="1200" baseline="0" dirty="0">
                <a:solidFill>
                  <a:schemeClr val="tx1"/>
                </a:solidFill>
                <a:latin typeface="Times New Roman" pitchFamily="-109" charset="0"/>
                <a:ea typeface="+mn-ea"/>
                <a:cs typeface="+mn-cs"/>
              </a:rPr>
              <a:t>Processor:  A physical piece of silicon containing one or more cores. The</a:t>
            </a:r>
          </a:p>
          <a:p>
            <a:r>
              <a:rPr kumimoji="1" lang="en-US" sz="1200" b="0" i="0" u="none" strike="noStrike" kern="1200" baseline="0" dirty="0">
                <a:solidFill>
                  <a:schemeClr val="tx1"/>
                </a:solidFill>
                <a:latin typeface="Times New Roman" pitchFamily="-109" charset="0"/>
                <a:ea typeface="+mn-ea"/>
                <a:cs typeface="+mn-cs"/>
              </a:rPr>
              <a:t>processor is the computer component that interprets and executes instructions.</a:t>
            </a:r>
          </a:p>
          <a:p>
            <a:r>
              <a:rPr kumimoji="1" lang="en-US" sz="1200" b="0" i="0" u="none" strike="noStrike" kern="1200" baseline="0" dirty="0">
                <a:solidFill>
                  <a:schemeClr val="tx1"/>
                </a:solidFill>
                <a:latin typeface="Times New Roman" pitchFamily="-109" charset="0"/>
                <a:ea typeface="+mn-ea"/>
                <a:cs typeface="+mn-cs"/>
              </a:rPr>
              <a:t>If a processor contains multiple cores, it is referred to as a multicore</a:t>
            </a:r>
          </a:p>
          <a:p>
            <a:r>
              <a:rPr kumimoji="1" lang="en-US" sz="1200" b="0" i="0" u="none" strike="noStrike" kern="1200" baseline="0" dirty="0">
                <a:solidFill>
                  <a:schemeClr val="tx1"/>
                </a:solidFill>
                <a:latin typeface="Times New Roman" pitchFamily="-109" charset="0"/>
                <a:ea typeface="+mn-ea"/>
                <a:cs typeface="+mn-cs"/>
              </a:rPr>
              <a:t>processor .</a:t>
            </a:r>
          </a:p>
          <a:p>
            <a:endParaRPr kumimoji="1" lang="en-US" sz="1200" b="0" i="0" u="none" strike="noStrike" kern="1200" baseline="0" dirty="0">
              <a:solidFill>
                <a:schemeClr val="tx1"/>
              </a:solidFill>
              <a:latin typeface="Times New Roman" pitchFamily="-109" charset="0"/>
              <a:ea typeface="+mn-ea"/>
              <a:cs typeface="+mn-cs"/>
            </a:endParaRPr>
          </a:p>
          <a:p>
            <a:r>
              <a:rPr kumimoji="1" lang="en-US" sz="1200" b="0" i="0" u="none" strike="noStrike" kern="1200" baseline="0" dirty="0">
                <a:solidFill>
                  <a:schemeClr val="tx1"/>
                </a:solidFill>
                <a:latin typeface="Times New Roman" pitchFamily="-109" charset="0"/>
                <a:ea typeface="+mn-ea"/>
                <a:cs typeface="+mn-cs"/>
              </a:rPr>
              <a:t>After about a decade of discussion, there is broad industry consensus on this</a:t>
            </a:r>
          </a:p>
          <a:p>
            <a:r>
              <a:rPr kumimoji="1" lang="en-US" sz="1200" b="0" i="0" u="none" strike="noStrike" kern="1200" baseline="0" dirty="0">
                <a:solidFill>
                  <a:schemeClr val="tx1"/>
                </a:solidFill>
                <a:latin typeface="Times New Roman" pitchFamily="-109" charset="0"/>
                <a:ea typeface="+mn-ea"/>
                <a:cs typeface="+mn-cs"/>
              </a:rPr>
              <a:t>usage.</a:t>
            </a:r>
            <a:endParaRPr lang="en-US" dirty="0"/>
          </a:p>
        </p:txBody>
      </p:sp>
      <p:sp>
        <p:nvSpPr>
          <p:cNvPr id="4" name="Slide Number Placeholder 3"/>
          <p:cNvSpPr>
            <a:spLocks noGrp="1"/>
          </p:cNvSpPr>
          <p:nvPr>
            <p:ph type="sldNum" sz="quarter" idx="10"/>
          </p:nvPr>
        </p:nvSpPr>
        <p:spPr/>
        <p:txBody>
          <a:bodyPr/>
          <a:lstStyle/>
          <a:p>
            <a:fld id="{426AC9EA-110C-D44B-81A3-E5165EEE361B}" type="slidenum">
              <a:rPr lang="en-US" smtClean="0"/>
              <a:pPr/>
              <a:t>15</a:t>
            </a:fld>
            <a:endParaRPr lang="en-US" dirty="0"/>
          </a:p>
        </p:txBody>
      </p:sp>
      <p:sp>
        <p:nvSpPr>
          <p:cNvPr id="5" name="Footer Placeholder 4"/>
          <p:cNvSpPr>
            <a:spLocks noGrp="1"/>
          </p:cNvSpPr>
          <p:nvPr>
            <p:ph type="ftr" sz="quarter" idx="11"/>
          </p:nvPr>
        </p:nvSpPr>
        <p:spPr/>
        <p:txBody>
          <a:bodyPr/>
          <a:lstStyle/>
          <a:p>
            <a:r>
              <a:rPr lang="en-US" dirty="0"/>
              <a:t>© 2016 Pearson Education, Inc., Hoboken, NJ. All rights reserved.</a:t>
            </a:r>
          </a:p>
        </p:txBody>
      </p:sp>
    </p:spTree>
    <p:extLst>
      <p:ext uri="{BB962C8B-B14F-4D97-AF65-F5344CB8AC3E}">
        <p14:creationId xmlns:p14="http://schemas.microsoft.com/office/powerpoint/2010/main" val="19881723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i="0" kern="1200" dirty="0" smtClean="0">
                <a:solidFill>
                  <a:schemeClr val="tx1"/>
                </a:solidFill>
                <a:effectLst/>
                <a:latin typeface="+mn-lt"/>
                <a:ea typeface="+mn-ea"/>
                <a:cs typeface="+mn-cs"/>
              </a:rPr>
              <a:t>A core is the most basic computational/processing unit of a CPU capable of executing one instruction at a time. It consists of its own Arithmetic Logic Unit, Control Unit and set of registers. Where early CPUs consisted of only a single core, current CPUs can have several cores. You should note that the CPU itself remains a single physical computational unit which rather multiple cores.</a:t>
            </a:r>
          </a:p>
          <a:p>
            <a:endParaRPr lang="en-IE" sz="1200" b="0" i="0" kern="1200" dirty="0" smtClean="0">
              <a:solidFill>
                <a:schemeClr val="tx1"/>
              </a:solidFill>
              <a:effectLst/>
              <a:latin typeface="+mn-lt"/>
              <a:ea typeface="+mn-ea"/>
              <a:cs typeface="+mn-cs"/>
            </a:endParaRPr>
          </a:p>
          <a:p>
            <a:r>
              <a:rPr lang="en-IE" sz="1200" b="0" i="0" kern="1200" dirty="0" smtClean="0">
                <a:solidFill>
                  <a:schemeClr val="tx1"/>
                </a:solidFill>
                <a:effectLst/>
                <a:latin typeface="+mn-lt"/>
                <a:ea typeface="+mn-ea"/>
                <a:cs typeface="+mn-cs"/>
              </a:rPr>
              <a:t>Multi-core processors can be dual-core (2 CPUs), quad-core (4 CPUs) and so on and so forth and these execute parallel instructions at the same time given that each core is its own CPU. </a:t>
            </a:r>
            <a:r>
              <a:rPr lang="en-IE" sz="1200" b="0" i="0" kern="1200" dirty="0" err="1" smtClean="0">
                <a:solidFill>
                  <a:schemeClr val="tx1"/>
                </a:solidFill>
                <a:effectLst/>
                <a:latin typeface="+mn-lt"/>
                <a:ea typeface="+mn-ea"/>
                <a:cs typeface="+mn-cs"/>
              </a:rPr>
              <a:t>Hyperthreading</a:t>
            </a:r>
            <a:r>
              <a:rPr lang="en-IE" sz="1200" b="0" i="0" kern="1200" dirty="0" smtClean="0">
                <a:solidFill>
                  <a:schemeClr val="tx1"/>
                </a:solidFill>
                <a:effectLst/>
                <a:latin typeface="+mn-lt"/>
                <a:ea typeface="+mn-ea"/>
                <a:cs typeface="+mn-cs"/>
              </a:rPr>
              <a:t> further doubles the number of CPUs (called logical processors this time) for PCs that support it.</a:t>
            </a:r>
          </a:p>
          <a:p>
            <a:endParaRPr lang="en-IE" sz="1200" b="0" i="0" kern="1200" dirty="0" smtClean="0">
              <a:solidFill>
                <a:schemeClr val="tx1"/>
              </a:solidFill>
              <a:effectLst/>
              <a:latin typeface="+mn-lt"/>
              <a:ea typeface="+mn-ea"/>
              <a:cs typeface="+mn-cs"/>
            </a:endParaRPr>
          </a:p>
          <a:p>
            <a:r>
              <a:rPr lang="en-IE" sz="1200" b="0" i="0" kern="1200" dirty="0" smtClean="0">
                <a:solidFill>
                  <a:schemeClr val="tx1"/>
                </a:solidFill>
                <a:effectLst/>
                <a:latin typeface="+mn-lt"/>
                <a:ea typeface="+mn-ea"/>
                <a:cs typeface="+mn-cs"/>
              </a:rPr>
              <a:t>a CPU performs basic arithmetic, logical, control and input/output operations. The core for its part does the actual legwork here, which includes fetch, decode and execute.</a:t>
            </a:r>
            <a:endParaRPr lang="en-IE" dirty="0"/>
          </a:p>
        </p:txBody>
      </p:sp>
      <p:sp>
        <p:nvSpPr>
          <p:cNvPr id="4" name="Slide Number Placeholder 3"/>
          <p:cNvSpPr>
            <a:spLocks noGrp="1"/>
          </p:cNvSpPr>
          <p:nvPr>
            <p:ph type="sldNum" sz="quarter" idx="10"/>
          </p:nvPr>
        </p:nvSpPr>
        <p:spPr/>
        <p:txBody>
          <a:bodyPr/>
          <a:lstStyle/>
          <a:p>
            <a:fld id="{7071FCBB-383B-4DE0-A083-5980A79CB2D7}" type="slidenum">
              <a:rPr lang="en-IE" smtClean="0"/>
              <a:t>16</a:t>
            </a:fld>
            <a:endParaRPr lang="en-IE"/>
          </a:p>
        </p:txBody>
      </p:sp>
    </p:spTree>
    <p:extLst>
      <p:ext uri="{BB962C8B-B14F-4D97-AF65-F5344CB8AC3E}">
        <p14:creationId xmlns:p14="http://schemas.microsoft.com/office/powerpoint/2010/main" val="26715151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u="none" strike="noStrike" kern="1200" baseline="0" dirty="0" smtClean="0">
                <a:solidFill>
                  <a:schemeClr val="tx1"/>
                </a:solidFill>
                <a:latin typeface="Times New Roman" pitchFamily="-109" charset="0"/>
                <a:ea typeface="+mn-ea"/>
                <a:cs typeface="+mn-cs"/>
              </a:rPr>
              <a:t>Cache memory</a:t>
            </a:r>
          </a:p>
          <a:p>
            <a:r>
              <a:rPr lang="en-US" sz="1200" dirty="0" smtClean="0"/>
              <a:t>Multiple layers of memory between the processor and main memory</a:t>
            </a:r>
            <a:endParaRPr lang="en-US" sz="1200" dirty="0"/>
          </a:p>
        </p:txBody>
      </p:sp>
      <p:sp>
        <p:nvSpPr>
          <p:cNvPr id="4" name="Slide Number Placeholder 3"/>
          <p:cNvSpPr>
            <a:spLocks noGrp="1"/>
          </p:cNvSpPr>
          <p:nvPr>
            <p:ph type="sldNum" sz="quarter" idx="10"/>
          </p:nvPr>
        </p:nvSpPr>
        <p:spPr/>
        <p:txBody>
          <a:bodyPr/>
          <a:lstStyle/>
          <a:p>
            <a:fld id="{426AC9EA-110C-D44B-81A3-E5165EEE361B}" type="slidenum">
              <a:rPr lang="en-US" smtClean="0"/>
              <a:pPr/>
              <a:t>17</a:t>
            </a:fld>
            <a:endParaRPr lang="en-US" dirty="0"/>
          </a:p>
        </p:txBody>
      </p:sp>
      <p:sp>
        <p:nvSpPr>
          <p:cNvPr id="5" name="Footer Placeholder 4"/>
          <p:cNvSpPr>
            <a:spLocks noGrp="1"/>
          </p:cNvSpPr>
          <p:nvPr>
            <p:ph type="ftr" sz="quarter" idx="11"/>
          </p:nvPr>
        </p:nvSpPr>
        <p:spPr/>
        <p:txBody>
          <a:bodyPr/>
          <a:lstStyle/>
          <a:p>
            <a:r>
              <a:rPr lang="en-US" dirty="0"/>
              <a:t>© 2016 Pearson Education, Inc., Hoboken, NJ. All rights reserved.</a:t>
            </a:r>
          </a:p>
        </p:txBody>
      </p:sp>
    </p:spTree>
    <p:extLst>
      <p:ext uri="{BB962C8B-B14F-4D97-AF65-F5344CB8AC3E}">
        <p14:creationId xmlns:p14="http://schemas.microsoft.com/office/powerpoint/2010/main" val="15502751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i="0" kern="1200" dirty="0" smtClean="0">
                <a:solidFill>
                  <a:schemeClr val="tx1"/>
                </a:solidFill>
                <a:effectLst/>
                <a:latin typeface="+mn-lt"/>
                <a:ea typeface="+mn-ea"/>
                <a:cs typeface="+mn-cs"/>
              </a:rPr>
              <a:t>The data and instructions are retrieved from RAM when CPU uses them for the first time. A copy of that data or instructions is stored in cache. The next time the CPU needs that data or instructions, it first looks in cache. If the required data is found there, it is retrieved from cache memory instead of main memory. It speeds up the working of CPU.</a:t>
            </a:r>
            <a:endParaRPr lang="en-IE" dirty="0"/>
          </a:p>
        </p:txBody>
      </p:sp>
      <p:sp>
        <p:nvSpPr>
          <p:cNvPr id="4" name="Slide Number Placeholder 3"/>
          <p:cNvSpPr>
            <a:spLocks noGrp="1"/>
          </p:cNvSpPr>
          <p:nvPr>
            <p:ph type="sldNum" sz="quarter" idx="10"/>
          </p:nvPr>
        </p:nvSpPr>
        <p:spPr/>
        <p:txBody>
          <a:bodyPr/>
          <a:lstStyle/>
          <a:p>
            <a:fld id="{7071FCBB-383B-4DE0-A083-5980A79CB2D7}" type="slidenum">
              <a:rPr lang="en-IE" smtClean="0"/>
              <a:t>18</a:t>
            </a:fld>
            <a:endParaRPr lang="en-IE"/>
          </a:p>
        </p:txBody>
      </p:sp>
    </p:spTree>
    <p:extLst>
      <p:ext uri="{BB962C8B-B14F-4D97-AF65-F5344CB8AC3E}">
        <p14:creationId xmlns:p14="http://schemas.microsoft.com/office/powerpoint/2010/main" val="6513878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dirty="0" smtClean="0"/>
              <a:t>A computer can have several different levels of cache memory. The level numbers refers to distance from CPU where Level 1 is the closest. </a:t>
            </a:r>
          </a:p>
          <a:p>
            <a:pPr marL="0" marR="0" lvl="0" indent="0" algn="l" defTabSz="914400" rtl="0" eaLnBrk="1" fontAlgn="auto" latinLnBrk="0" hangingPunct="1">
              <a:lnSpc>
                <a:spcPct val="100000"/>
              </a:lnSpc>
              <a:spcBef>
                <a:spcPts val="0"/>
              </a:spcBef>
              <a:spcAft>
                <a:spcPts val="0"/>
              </a:spcAft>
              <a:buClrTx/>
              <a:buSzTx/>
              <a:buFontTx/>
              <a:buNone/>
              <a:tabLst/>
              <a:defRPr/>
            </a:pPr>
            <a:r>
              <a:rPr lang="en-IE" dirty="0" smtClean="0"/>
              <a:t>All levels of cache memory are faster than RAM. The cache closest to CPU is always faster but generally costs more and stores less data then other level of cache.</a:t>
            </a:r>
          </a:p>
          <a:p>
            <a:r>
              <a:rPr lang="en-IE" dirty="0" smtClean="0"/>
              <a:t>________________________</a:t>
            </a:r>
          </a:p>
          <a:p>
            <a:r>
              <a:rPr lang="en-IE" sz="1200" b="0" i="0" kern="1200" dirty="0" smtClean="0">
                <a:solidFill>
                  <a:schemeClr val="tx1"/>
                </a:solidFill>
                <a:effectLst/>
                <a:latin typeface="+mn-lt"/>
                <a:ea typeface="+mn-ea"/>
                <a:cs typeface="+mn-cs"/>
              </a:rPr>
              <a:t>In order for the core to be more efficient doing its job for FEDEX, it has two means of transport AKA cache. L1 cache is akin to a bicycle which is fastest and weaves through the road network like a bread through butter. L1 cache is the closest and smallest but also the fasted. L2 cache is a delivery van which is bigger but not as fast as L1 cache. L1 and L2 cache serve the purpose of storing data to and from RAM to speed up access.</a:t>
            </a:r>
          </a:p>
          <a:p>
            <a:endParaRPr lang="en-IE" sz="1200" b="0" i="0" kern="1200" dirty="0" smtClean="0">
              <a:solidFill>
                <a:schemeClr val="tx1"/>
              </a:solidFill>
              <a:effectLst/>
              <a:latin typeface="+mn-lt"/>
              <a:ea typeface="+mn-ea"/>
              <a:cs typeface="+mn-cs"/>
            </a:endParaRPr>
          </a:p>
          <a:p>
            <a:r>
              <a:rPr lang="en-IE" sz="1200" b="0" i="0" kern="1200" dirty="0" smtClean="0">
                <a:solidFill>
                  <a:schemeClr val="tx1"/>
                </a:solidFill>
                <a:effectLst/>
                <a:latin typeface="+mn-lt"/>
                <a:ea typeface="+mn-ea"/>
                <a:cs typeface="+mn-cs"/>
              </a:rPr>
              <a:t>____________________</a:t>
            </a:r>
            <a:endParaRPr lang="en-IE" dirty="0" smtClean="0"/>
          </a:p>
          <a:p>
            <a:r>
              <a:rPr lang="en-IE" dirty="0" smtClean="0"/>
              <a:t>https://byte-notes.com/what-cache-memory/</a:t>
            </a:r>
          </a:p>
          <a:p>
            <a:r>
              <a:rPr lang="en-IE" dirty="0" smtClean="0"/>
              <a:t>https://specialties.bayt.com/en/specialties/q/305444/what-is-the-difference-between-l1-l2-and-l3-cache-memory/</a:t>
            </a:r>
            <a:endParaRPr lang="en-IE" dirty="0"/>
          </a:p>
        </p:txBody>
      </p:sp>
      <p:sp>
        <p:nvSpPr>
          <p:cNvPr id="4" name="Slide Number Placeholder 3"/>
          <p:cNvSpPr>
            <a:spLocks noGrp="1"/>
          </p:cNvSpPr>
          <p:nvPr>
            <p:ph type="sldNum" sz="quarter" idx="10"/>
          </p:nvPr>
        </p:nvSpPr>
        <p:spPr/>
        <p:txBody>
          <a:bodyPr/>
          <a:lstStyle/>
          <a:p>
            <a:fld id="{7071FCBB-383B-4DE0-A083-5980A79CB2D7}" type="slidenum">
              <a:rPr lang="en-IE" smtClean="0"/>
              <a:t>19</a:t>
            </a:fld>
            <a:endParaRPr lang="en-IE"/>
          </a:p>
        </p:txBody>
      </p:sp>
    </p:spTree>
    <p:extLst>
      <p:ext uri="{BB962C8B-B14F-4D97-AF65-F5344CB8AC3E}">
        <p14:creationId xmlns:p14="http://schemas.microsoft.com/office/powerpoint/2010/main" val="5312372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33" charset="0"/>
                <a:ea typeface="+mn-ea"/>
                <a:cs typeface="+mn-cs"/>
              </a:rPr>
              <a:t>Cache memory is designed to combine the memory access time of expensive, high-speed</a:t>
            </a:r>
          </a:p>
          <a:p>
            <a:r>
              <a:rPr kumimoji="1" lang="en-US" sz="1200" kern="1200" baseline="0" dirty="0">
                <a:solidFill>
                  <a:schemeClr val="tx1"/>
                </a:solidFill>
                <a:latin typeface="Times New Roman" pitchFamily="33" charset="0"/>
                <a:ea typeface="+mn-ea"/>
                <a:cs typeface="+mn-cs"/>
              </a:rPr>
              <a:t>memory combined with the large memory size of less expensive, lower-speed</a:t>
            </a:r>
          </a:p>
          <a:p>
            <a:r>
              <a:rPr kumimoji="1" lang="en-US" sz="1200" kern="1200" baseline="0" dirty="0">
                <a:solidFill>
                  <a:schemeClr val="tx1"/>
                </a:solidFill>
                <a:latin typeface="Times New Roman" pitchFamily="33" charset="0"/>
                <a:ea typeface="+mn-ea"/>
                <a:cs typeface="+mn-cs"/>
              </a:rPr>
              <a:t>memory.</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The concept is illustrated in Figure 4.3a. There is a relatively large and slow</a:t>
            </a:r>
          </a:p>
          <a:p>
            <a:r>
              <a:rPr kumimoji="1" lang="en-US" sz="1200" kern="1200" baseline="0" dirty="0">
                <a:solidFill>
                  <a:schemeClr val="tx1"/>
                </a:solidFill>
                <a:latin typeface="Times New Roman" pitchFamily="33" charset="0"/>
                <a:ea typeface="+mn-ea"/>
                <a:cs typeface="+mn-cs"/>
              </a:rPr>
              <a:t>main memory together with a smaller, faster cache memory. The cache contains a</a:t>
            </a:r>
          </a:p>
          <a:p>
            <a:r>
              <a:rPr kumimoji="1" lang="en-US" sz="1200" kern="1200" baseline="0" dirty="0">
                <a:solidFill>
                  <a:schemeClr val="tx1"/>
                </a:solidFill>
                <a:latin typeface="Times New Roman" pitchFamily="33" charset="0"/>
                <a:ea typeface="+mn-ea"/>
                <a:cs typeface="+mn-cs"/>
              </a:rPr>
              <a:t>copy of portions of main memory. When the processor attempts to read a word of</a:t>
            </a:r>
          </a:p>
          <a:p>
            <a:r>
              <a:rPr kumimoji="1" lang="en-US" sz="1200" kern="1200" baseline="0" dirty="0">
                <a:solidFill>
                  <a:schemeClr val="tx1"/>
                </a:solidFill>
                <a:latin typeface="Times New Roman" pitchFamily="33" charset="0"/>
                <a:ea typeface="+mn-ea"/>
                <a:cs typeface="+mn-cs"/>
              </a:rPr>
              <a:t>memory, a check is made to determine if the word is in the cache. If so, the word is</a:t>
            </a:r>
          </a:p>
          <a:p>
            <a:r>
              <a:rPr kumimoji="1" lang="en-US" sz="1200" kern="1200" baseline="0" dirty="0">
                <a:solidFill>
                  <a:schemeClr val="tx1"/>
                </a:solidFill>
                <a:latin typeface="Times New Roman" pitchFamily="33" charset="0"/>
                <a:ea typeface="+mn-ea"/>
                <a:cs typeface="+mn-cs"/>
              </a:rPr>
              <a:t>delivered to the processor. If not, a block of main memory, consisting of some fixed</a:t>
            </a:r>
          </a:p>
          <a:p>
            <a:r>
              <a:rPr kumimoji="1" lang="en-US" sz="1200" kern="1200" baseline="0" dirty="0">
                <a:solidFill>
                  <a:schemeClr val="tx1"/>
                </a:solidFill>
                <a:latin typeface="Times New Roman" pitchFamily="33" charset="0"/>
                <a:ea typeface="+mn-ea"/>
                <a:cs typeface="+mn-cs"/>
              </a:rPr>
              <a:t>number of words, is read into the cache and then the word is delivered to the processor.</a:t>
            </a:r>
          </a:p>
          <a:p>
            <a:r>
              <a:rPr kumimoji="1" lang="en-US" sz="1200" kern="1200" baseline="0" dirty="0">
                <a:solidFill>
                  <a:schemeClr val="tx1"/>
                </a:solidFill>
                <a:latin typeface="Times New Roman" pitchFamily="33" charset="0"/>
                <a:ea typeface="+mn-ea"/>
                <a:cs typeface="+mn-cs"/>
              </a:rPr>
              <a:t>Because of the phenomenon of locality of reference, when a block of data is</a:t>
            </a:r>
          </a:p>
          <a:p>
            <a:r>
              <a:rPr kumimoji="1" lang="en-US" sz="1200" kern="1200" baseline="0" dirty="0">
                <a:solidFill>
                  <a:schemeClr val="tx1"/>
                </a:solidFill>
                <a:latin typeface="Times New Roman" pitchFamily="33" charset="0"/>
                <a:ea typeface="+mn-ea"/>
                <a:cs typeface="+mn-cs"/>
              </a:rPr>
              <a:t>fetched into the cache to satisfy a single memory reference, it is likely that there will</a:t>
            </a:r>
          </a:p>
          <a:p>
            <a:r>
              <a:rPr kumimoji="1" lang="en-US" sz="1200" kern="1200" baseline="0" dirty="0">
                <a:solidFill>
                  <a:schemeClr val="tx1"/>
                </a:solidFill>
                <a:latin typeface="Times New Roman" pitchFamily="33" charset="0"/>
                <a:ea typeface="+mn-ea"/>
                <a:cs typeface="+mn-cs"/>
              </a:rPr>
              <a:t>be future references to that same memory location or to other words in the block.</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Figure 4.3b depicts the use of multiple levels of cache. The L2 cache is slower</a:t>
            </a:r>
          </a:p>
          <a:p>
            <a:r>
              <a:rPr kumimoji="1" lang="en-US" sz="1200" kern="1200" baseline="0" dirty="0">
                <a:solidFill>
                  <a:schemeClr val="tx1"/>
                </a:solidFill>
                <a:latin typeface="Times New Roman" pitchFamily="33" charset="0"/>
                <a:ea typeface="+mn-ea"/>
                <a:cs typeface="+mn-cs"/>
              </a:rPr>
              <a:t>and typically larger than the L1 cache, and the L3 cache is slower and typically</a:t>
            </a:r>
          </a:p>
          <a:p>
            <a:r>
              <a:rPr kumimoji="1" lang="en-US" sz="1200" kern="1200" baseline="0" dirty="0">
                <a:solidFill>
                  <a:schemeClr val="tx1"/>
                </a:solidFill>
                <a:latin typeface="Times New Roman" pitchFamily="33" charset="0"/>
                <a:ea typeface="+mn-ea"/>
                <a:cs typeface="+mn-cs"/>
              </a:rPr>
              <a:t>larger than the L2 cache.</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20</a:t>
            </a:fld>
            <a:endParaRPr lang="en-US" dirty="0"/>
          </a:p>
        </p:txBody>
      </p:sp>
      <p:sp>
        <p:nvSpPr>
          <p:cNvPr id="5" name="Footer Placeholder 4"/>
          <p:cNvSpPr>
            <a:spLocks noGrp="1"/>
          </p:cNvSpPr>
          <p:nvPr>
            <p:ph type="ftr" sz="quarter" idx="11"/>
          </p:nvPr>
        </p:nvSpPr>
        <p:spPr/>
        <p:txBody>
          <a:bodyPr/>
          <a:lstStyle/>
          <a:p>
            <a:r>
              <a:rPr lang="en-US" dirty="0"/>
              <a:t>© 2016 Pearson Education, Inc., Hoboken, NJ. All rights reserved.</a:t>
            </a:r>
          </a:p>
        </p:txBody>
      </p:sp>
    </p:spTree>
    <p:extLst>
      <p:ext uri="{BB962C8B-B14F-4D97-AF65-F5344CB8AC3E}">
        <p14:creationId xmlns:p14="http://schemas.microsoft.com/office/powerpoint/2010/main" val="39269900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u="none" strike="noStrike" kern="1200" baseline="0" dirty="0">
                <a:solidFill>
                  <a:schemeClr val="tx1"/>
                </a:solidFill>
                <a:latin typeface="Times New Roman" pitchFamily="-109" charset="0"/>
                <a:ea typeface="+mn-ea"/>
                <a:cs typeface="+mn-cs"/>
              </a:rPr>
              <a:t> Figure 1.2 is a simplified view of the principal components of a typical multicore</a:t>
            </a:r>
          </a:p>
          <a:p>
            <a:r>
              <a:rPr kumimoji="1" lang="en-US" sz="1200" b="0" i="0" u="none" strike="noStrike" kern="1200" baseline="0" dirty="0">
                <a:solidFill>
                  <a:schemeClr val="tx1"/>
                </a:solidFill>
                <a:latin typeface="Times New Roman" pitchFamily="-109" charset="0"/>
                <a:ea typeface="+mn-ea"/>
                <a:cs typeface="+mn-cs"/>
              </a:rPr>
              <a:t>computer. Most computers, including embedded computers in smartphones</a:t>
            </a:r>
          </a:p>
          <a:p>
            <a:r>
              <a:rPr kumimoji="1" lang="en-US" sz="1200" b="0" i="0" u="none" strike="noStrike" kern="1200" baseline="0" dirty="0">
                <a:solidFill>
                  <a:schemeClr val="tx1"/>
                </a:solidFill>
                <a:latin typeface="Times New Roman" pitchFamily="-109" charset="0"/>
                <a:ea typeface="+mn-ea"/>
                <a:cs typeface="+mn-cs"/>
              </a:rPr>
              <a:t>and tablets, plus personal computers, laptops, and workstations, are housed on a</a:t>
            </a:r>
          </a:p>
          <a:p>
            <a:r>
              <a:rPr kumimoji="1" lang="en-US" sz="1200" b="0" i="0" u="none" strike="noStrike" kern="1200" baseline="0" dirty="0">
                <a:solidFill>
                  <a:schemeClr val="tx1"/>
                </a:solidFill>
                <a:latin typeface="Times New Roman" pitchFamily="-109" charset="0"/>
                <a:ea typeface="+mn-ea"/>
                <a:cs typeface="+mn-cs"/>
              </a:rPr>
              <a:t>motherboard. Before describing this arrangement, we need to define some terms.</a:t>
            </a:r>
          </a:p>
          <a:p>
            <a:r>
              <a:rPr kumimoji="1" lang="en-US" sz="1200" b="0" i="0" u="none" strike="noStrike" kern="1200" baseline="0" dirty="0">
                <a:solidFill>
                  <a:schemeClr val="tx1"/>
                </a:solidFill>
                <a:latin typeface="Times New Roman" pitchFamily="-109" charset="0"/>
                <a:ea typeface="+mn-ea"/>
                <a:cs typeface="+mn-cs"/>
              </a:rPr>
              <a:t>A printed circuit board  is a rigid, flat board that holds and interconnects chips and</a:t>
            </a:r>
          </a:p>
          <a:p>
            <a:r>
              <a:rPr kumimoji="1" lang="en-US" sz="1200" b="0" i="0" u="none" strike="noStrike" kern="1200" baseline="0" dirty="0">
                <a:solidFill>
                  <a:schemeClr val="tx1"/>
                </a:solidFill>
                <a:latin typeface="Times New Roman" pitchFamily="-109" charset="0"/>
                <a:ea typeface="+mn-ea"/>
                <a:cs typeface="+mn-cs"/>
              </a:rPr>
              <a:t>other electronic components. The board is made of layers, typically two to ten,</a:t>
            </a:r>
          </a:p>
          <a:p>
            <a:r>
              <a:rPr kumimoji="1" lang="en-US" sz="1200" b="0" i="0" u="none" strike="noStrike" kern="1200" baseline="0" dirty="0">
                <a:solidFill>
                  <a:schemeClr val="tx1"/>
                </a:solidFill>
                <a:latin typeface="Times New Roman" pitchFamily="-109" charset="0"/>
                <a:ea typeface="+mn-ea"/>
                <a:cs typeface="+mn-cs"/>
              </a:rPr>
              <a:t>that interconnect components via copper pathways that are etched into the board.</a:t>
            </a:r>
          </a:p>
          <a:p>
            <a:r>
              <a:rPr kumimoji="1" lang="en-US" sz="1200" b="0" i="0" u="none" strike="noStrike" kern="1200" baseline="0" dirty="0">
                <a:solidFill>
                  <a:schemeClr val="tx1"/>
                </a:solidFill>
                <a:latin typeface="Times New Roman" pitchFamily="-109" charset="0"/>
                <a:ea typeface="+mn-ea"/>
                <a:cs typeface="+mn-cs"/>
              </a:rPr>
              <a:t>The main printed circuit board (PCB) in a computer is called a system board or</a:t>
            </a:r>
          </a:p>
          <a:p>
            <a:r>
              <a:rPr kumimoji="1" lang="en-US" sz="1200" b="0" i="0" u="none" strike="noStrike" kern="1200" baseline="0" dirty="0">
                <a:solidFill>
                  <a:schemeClr val="tx1"/>
                </a:solidFill>
                <a:latin typeface="Times New Roman" pitchFamily="-109" charset="0"/>
                <a:ea typeface="+mn-ea"/>
                <a:cs typeface="+mn-cs"/>
              </a:rPr>
              <a:t>motherboard , while smaller ones that plug into the slots in the main board are</a:t>
            </a:r>
          </a:p>
          <a:p>
            <a:r>
              <a:rPr kumimoji="1" lang="en-US" sz="1200" b="0" i="0" u="none" strike="noStrike" kern="1200" baseline="0" dirty="0">
                <a:solidFill>
                  <a:schemeClr val="tx1"/>
                </a:solidFill>
                <a:latin typeface="Times New Roman" pitchFamily="-109" charset="0"/>
                <a:ea typeface="+mn-ea"/>
                <a:cs typeface="+mn-cs"/>
              </a:rPr>
              <a:t>called expansion boards.</a:t>
            </a:r>
          </a:p>
          <a:p>
            <a:endParaRPr kumimoji="1" lang="en-US" sz="1200" b="0" i="0" u="none" strike="noStrike" kern="1200" baseline="0" dirty="0">
              <a:solidFill>
                <a:schemeClr val="tx1"/>
              </a:solidFill>
              <a:latin typeface="Times New Roman" pitchFamily="-109" charset="0"/>
              <a:ea typeface="+mn-ea"/>
              <a:cs typeface="+mn-cs"/>
            </a:endParaRPr>
          </a:p>
          <a:p>
            <a:r>
              <a:rPr kumimoji="1" lang="en-US" sz="1200" b="0" i="0" u="none" strike="noStrike" kern="1200" baseline="0" dirty="0">
                <a:solidFill>
                  <a:schemeClr val="tx1"/>
                </a:solidFill>
                <a:latin typeface="Times New Roman" pitchFamily="-109" charset="0"/>
                <a:ea typeface="+mn-ea"/>
                <a:cs typeface="+mn-cs"/>
              </a:rPr>
              <a:t>The most prominent elements on the motherboard are the chips. A chip  is</a:t>
            </a:r>
          </a:p>
          <a:p>
            <a:r>
              <a:rPr kumimoji="1" lang="en-US" sz="1200" b="0" i="0" u="none" strike="noStrike" kern="1200" baseline="0" dirty="0">
                <a:solidFill>
                  <a:schemeClr val="tx1"/>
                </a:solidFill>
                <a:latin typeface="Times New Roman" pitchFamily="-109" charset="0"/>
                <a:ea typeface="+mn-ea"/>
                <a:cs typeface="+mn-cs"/>
              </a:rPr>
              <a:t>a single piece of semiconducting material, typically silicon, upon which electronic</a:t>
            </a:r>
          </a:p>
          <a:p>
            <a:r>
              <a:rPr kumimoji="1" lang="en-US" sz="1200" b="0" i="0" u="none" strike="noStrike" kern="1200" baseline="0" dirty="0">
                <a:solidFill>
                  <a:schemeClr val="tx1"/>
                </a:solidFill>
                <a:latin typeface="Times New Roman" pitchFamily="-109" charset="0"/>
                <a:ea typeface="+mn-ea"/>
                <a:cs typeface="+mn-cs"/>
              </a:rPr>
              <a:t>circuits and logic gates are fabricated. The resulting product is referred to as an</a:t>
            </a:r>
          </a:p>
          <a:p>
            <a:r>
              <a:rPr kumimoji="1" lang="en-US" sz="1200" b="0" i="0" u="none" strike="noStrike" kern="1200" baseline="0" dirty="0">
                <a:solidFill>
                  <a:schemeClr val="tx1"/>
                </a:solidFill>
                <a:latin typeface="Times New Roman" pitchFamily="-109" charset="0"/>
                <a:ea typeface="+mn-ea"/>
                <a:cs typeface="+mn-cs"/>
              </a:rPr>
              <a:t>integrated circuit .</a:t>
            </a:r>
          </a:p>
          <a:p>
            <a:endParaRPr kumimoji="1" lang="en-US" sz="1200" b="0" i="0" u="none" strike="noStrike" kern="1200" baseline="0" dirty="0">
              <a:solidFill>
                <a:schemeClr val="tx1"/>
              </a:solidFill>
              <a:latin typeface="Times New Roman" pitchFamily="-109" charset="0"/>
              <a:ea typeface="+mn-ea"/>
              <a:cs typeface="+mn-cs"/>
            </a:endParaRPr>
          </a:p>
          <a:p>
            <a:r>
              <a:rPr kumimoji="1" lang="en-US" sz="1200" b="0" i="0" u="none" strike="noStrike" kern="1200" baseline="0" dirty="0">
                <a:solidFill>
                  <a:schemeClr val="tx1"/>
                </a:solidFill>
                <a:latin typeface="Times New Roman" pitchFamily="-109" charset="0"/>
                <a:ea typeface="+mn-ea"/>
                <a:cs typeface="+mn-cs"/>
              </a:rPr>
              <a:t> The motherboard contains a slot or socket for the processor chip, which typically</a:t>
            </a:r>
          </a:p>
          <a:p>
            <a:r>
              <a:rPr kumimoji="1" lang="en-US" sz="1200" b="0" i="0" u="none" strike="noStrike" kern="1200" baseline="0" dirty="0">
                <a:solidFill>
                  <a:schemeClr val="tx1"/>
                </a:solidFill>
                <a:latin typeface="Times New Roman" pitchFamily="-109" charset="0"/>
                <a:ea typeface="+mn-ea"/>
                <a:cs typeface="+mn-cs"/>
              </a:rPr>
              <a:t>contains multiple individual cores, in what is known as a multicore processor .</a:t>
            </a:r>
          </a:p>
          <a:p>
            <a:r>
              <a:rPr kumimoji="1" lang="en-US" sz="1200" b="0" i="0" u="none" strike="noStrike" kern="1200" baseline="0" dirty="0">
                <a:solidFill>
                  <a:schemeClr val="tx1"/>
                </a:solidFill>
                <a:latin typeface="Times New Roman" pitchFamily="-109" charset="0"/>
                <a:ea typeface="+mn-ea"/>
                <a:cs typeface="+mn-cs"/>
              </a:rPr>
              <a:t>There are also slots for memory chips, I/O controller chips, and other key computer</a:t>
            </a:r>
          </a:p>
          <a:p>
            <a:r>
              <a:rPr kumimoji="1" lang="en-US" sz="1200" b="0" i="0" u="none" strike="noStrike" kern="1200" baseline="0" dirty="0">
                <a:solidFill>
                  <a:schemeClr val="tx1"/>
                </a:solidFill>
                <a:latin typeface="Times New Roman" pitchFamily="-109" charset="0"/>
                <a:ea typeface="+mn-ea"/>
                <a:cs typeface="+mn-cs"/>
              </a:rPr>
              <a:t>components. For desktop computers, expansion slots enable the inclusion of more</a:t>
            </a:r>
          </a:p>
          <a:p>
            <a:r>
              <a:rPr kumimoji="1" lang="en-US" sz="1200" b="0" i="0" u="none" strike="noStrike" kern="1200" baseline="0" dirty="0">
                <a:solidFill>
                  <a:schemeClr val="tx1"/>
                </a:solidFill>
                <a:latin typeface="Times New Roman" pitchFamily="-109" charset="0"/>
                <a:ea typeface="+mn-ea"/>
                <a:cs typeface="+mn-cs"/>
              </a:rPr>
              <a:t>components on expansion boards. Thus, a modern motherboard connects only a</a:t>
            </a:r>
          </a:p>
          <a:p>
            <a:r>
              <a:rPr kumimoji="1" lang="en-US" sz="1200" b="0" i="0" u="none" strike="noStrike" kern="1200" baseline="0" dirty="0">
                <a:solidFill>
                  <a:schemeClr val="tx1"/>
                </a:solidFill>
                <a:latin typeface="Times New Roman" pitchFamily="-109" charset="0"/>
                <a:ea typeface="+mn-ea"/>
                <a:cs typeface="+mn-cs"/>
              </a:rPr>
              <a:t>few individual chip components, with each chip containing from a few thousand up</a:t>
            </a:r>
          </a:p>
          <a:p>
            <a:r>
              <a:rPr kumimoji="1" lang="en-US" sz="1200" b="0" i="0" u="none" strike="noStrike" kern="1200" baseline="0" dirty="0">
                <a:solidFill>
                  <a:schemeClr val="tx1"/>
                </a:solidFill>
                <a:latin typeface="Times New Roman" pitchFamily="-109" charset="0"/>
                <a:ea typeface="+mn-ea"/>
                <a:cs typeface="+mn-cs"/>
              </a:rPr>
              <a:t>to hundreds of millions of transistors.</a:t>
            </a:r>
          </a:p>
          <a:p>
            <a:endParaRPr kumimoji="1" lang="en-US" sz="1200" b="0" i="0" u="none" strike="noStrike" kern="1200" baseline="0" dirty="0">
              <a:solidFill>
                <a:schemeClr val="tx1"/>
              </a:solidFill>
              <a:latin typeface="Times New Roman" pitchFamily="-109" charset="0"/>
              <a:ea typeface="+mn-ea"/>
              <a:cs typeface="+mn-cs"/>
            </a:endParaRPr>
          </a:p>
          <a:p>
            <a:r>
              <a:rPr kumimoji="1" lang="en-US" sz="1200" b="0" i="0" u="none" strike="noStrike" kern="1200" baseline="0" dirty="0">
                <a:solidFill>
                  <a:schemeClr val="tx1"/>
                </a:solidFill>
                <a:latin typeface="Times New Roman" pitchFamily="-109" charset="0"/>
                <a:ea typeface="+mn-ea"/>
                <a:cs typeface="+mn-cs"/>
              </a:rPr>
              <a:t>Figure 1.2 shows a processor chip that contains eight cores and an L3 cache.</a:t>
            </a:r>
          </a:p>
          <a:p>
            <a:r>
              <a:rPr kumimoji="1" lang="en-US" sz="1200" b="0" i="0" u="none" strike="noStrike" kern="1200" baseline="0" dirty="0">
                <a:solidFill>
                  <a:schemeClr val="tx1"/>
                </a:solidFill>
                <a:latin typeface="Times New Roman" pitchFamily="-109" charset="0"/>
                <a:ea typeface="+mn-ea"/>
                <a:cs typeface="+mn-cs"/>
              </a:rPr>
              <a:t>Not shown is the logic required to control operations between the cores and the</a:t>
            </a:r>
          </a:p>
          <a:p>
            <a:r>
              <a:rPr kumimoji="1" lang="en-US" sz="1200" b="0" i="0" u="none" strike="noStrike" kern="1200" baseline="0" dirty="0">
                <a:solidFill>
                  <a:schemeClr val="tx1"/>
                </a:solidFill>
                <a:latin typeface="Times New Roman" pitchFamily="-109" charset="0"/>
                <a:ea typeface="+mn-ea"/>
                <a:cs typeface="+mn-cs"/>
              </a:rPr>
              <a:t>cache and between the cores and the external circuitry on the motherboard. The</a:t>
            </a:r>
          </a:p>
          <a:p>
            <a:r>
              <a:rPr kumimoji="1" lang="en-US" sz="1200" b="0" i="0" u="none" strike="noStrike" kern="1200" baseline="0" dirty="0">
                <a:solidFill>
                  <a:schemeClr val="tx1"/>
                </a:solidFill>
                <a:latin typeface="Times New Roman" pitchFamily="-109" charset="0"/>
                <a:ea typeface="+mn-ea"/>
                <a:cs typeface="+mn-cs"/>
              </a:rPr>
              <a:t>figure indicates that the L3 cache occupies two distinct portions of the chip surface.</a:t>
            </a:r>
          </a:p>
          <a:p>
            <a:r>
              <a:rPr kumimoji="1" lang="en-US" sz="1200" b="0" i="0" u="none" strike="noStrike" kern="1200" baseline="0" dirty="0">
                <a:solidFill>
                  <a:schemeClr val="tx1"/>
                </a:solidFill>
                <a:latin typeface="Times New Roman" pitchFamily="-109" charset="0"/>
                <a:ea typeface="+mn-ea"/>
                <a:cs typeface="+mn-cs"/>
              </a:rPr>
              <a:t>However, typically, all cores have access to the entire L3 cache via the aforementioned</a:t>
            </a:r>
          </a:p>
          <a:p>
            <a:r>
              <a:rPr kumimoji="1" lang="en-US" sz="1200" b="0" i="0" u="none" strike="noStrike" kern="1200" baseline="0" dirty="0">
                <a:solidFill>
                  <a:schemeClr val="tx1"/>
                </a:solidFill>
                <a:latin typeface="Times New Roman" pitchFamily="-109" charset="0"/>
                <a:ea typeface="+mn-ea"/>
                <a:cs typeface="+mn-cs"/>
              </a:rPr>
              <a:t>control circuits. The processor chip shown in Figure 1.2 does not represent</a:t>
            </a:r>
          </a:p>
          <a:p>
            <a:r>
              <a:rPr kumimoji="1" lang="en-US" sz="1200" b="0" i="0" u="none" strike="noStrike" kern="1200" baseline="0" dirty="0">
                <a:solidFill>
                  <a:schemeClr val="tx1"/>
                </a:solidFill>
                <a:latin typeface="Times New Roman" pitchFamily="-109" charset="0"/>
                <a:ea typeface="+mn-ea"/>
                <a:cs typeface="+mn-cs"/>
              </a:rPr>
              <a:t>any specific product, but provides a general idea of how such chips are laid out.</a:t>
            </a:r>
          </a:p>
          <a:p>
            <a:endParaRPr kumimoji="1" lang="en-US" sz="1200" b="0" i="0" u="none" strike="noStrike" kern="1200" baseline="0" dirty="0">
              <a:solidFill>
                <a:schemeClr val="tx1"/>
              </a:solidFill>
              <a:latin typeface="Times New Roman" pitchFamily="-109" charset="0"/>
              <a:ea typeface="+mn-ea"/>
              <a:cs typeface="+mn-cs"/>
            </a:endParaRPr>
          </a:p>
          <a:p>
            <a:r>
              <a:rPr kumimoji="1" lang="en-US" sz="1200" b="0" i="0" u="none" strike="noStrike" kern="1200" baseline="0" dirty="0">
                <a:solidFill>
                  <a:schemeClr val="tx1"/>
                </a:solidFill>
                <a:latin typeface="Times New Roman" pitchFamily="-109" charset="0"/>
                <a:ea typeface="+mn-ea"/>
                <a:cs typeface="+mn-cs"/>
              </a:rPr>
              <a:t>Next, we zoom in on the structure of a single core, which occupies a portion of</a:t>
            </a:r>
          </a:p>
          <a:p>
            <a:r>
              <a:rPr kumimoji="1" lang="en-US" sz="1200" b="0" i="0" u="none" strike="noStrike" kern="1200" baseline="0" dirty="0">
                <a:solidFill>
                  <a:schemeClr val="tx1"/>
                </a:solidFill>
                <a:latin typeface="Times New Roman" pitchFamily="-109" charset="0"/>
                <a:ea typeface="+mn-ea"/>
                <a:cs typeface="+mn-cs"/>
              </a:rPr>
              <a:t>the processor chip. In general terms, the functional elements of a core are:</a:t>
            </a:r>
          </a:p>
          <a:p>
            <a:endParaRPr kumimoji="1" lang="en-US" sz="1200" b="1" i="0" u="none" strike="noStrike" kern="1200" baseline="0" dirty="0">
              <a:solidFill>
                <a:schemeClr val="tx1"/>
              </a:solidFill>
              <a:latin typeface="Times New Roman" pitchFamily="-109" charset="0"/>
              <a:ea typeface="+mn-ea"/>
              <a:cs typeface="+mn-cs"/>
            </a:endParaRPr>
          </a:p>
          <a:p>
            <a:r>
              <a:rPr kumimoji="1" lang="en-US" sz="1200" b="1" i="0" u="none" strike="noStrike" kern="1200" baseline="0" dirty="0">
                <a:solidFill>
                  <a:schemeClr val="tx1"/>
                </a:solidFill>
                <a:latin typeface="Times New Roman" pitchFamily="-109" charset="0"/>
                <a:ea typeface="+mn-ea"/>
                <a:cs typeface="+mn-cs"/>
              </a:rPr>
              <a:t>■ </a:t>
            </a:r>
            <a:r>
              <a:rPr kumimoji="1" lang="en-US" sz="1200" b="0" i="0" u="none" strike="noStrike" kern="1200" baseline="0" dirty="0">
                <a:solidFill>
                  <a:schemeClr val="tx1"/>
                </a:solidFill>
                <a:latin typeface="Times New Roman" pitchFamily="-109" charset="0"/>
                <a:ea typeface="+mn-ea"/>
                <a:cs typeface="+mn-cs"/>
              </a:rPr>
              <a:t>Instruction logic:  This includes the tasks involved in fetching instructions and</a:t>
            </a:r>
          </a:p>
          <a:p>
            <a:r>
              <a:rPr kumimoji="1" lang="en-US" sz="1200" b="0" i="0" u="none" strike="noStrike" kern="1200" baseline="0" dirty="0">
                <a:solidFill>
                  <a:schemeClr val="tx1"/>
                </a:solidFill>
                <a:latin typeface="Times New Roman" pitchFamily="-109" charset="0"/>
                <a:ea typeface="+mn-ea"/>
                <a:cs typeface="+mn-cs"/>
              </a:rPr>
              <a:t>decoding each instruction to determine the instruction operation and the</a:t>
            </a:r>
          </a:p>
          <a:p>
            <a:r>
              <a:rPr kumimoji="1" lang="en-US" sz="1200" b="0" i="0" u="none" strike="noStrike" kern="1200" baseline="0" dirty="0">
                <a:solidFill>
                  <a:schemeClr val="tx1"/>
                </a:solidFill>
                <a:latin typeface="Times New Roman" pitchFamily="-109" charset="0"/>
                <a:ea typeface="+mn-ea"/>
                <a:cs typeface="+mn-cs"/>
              </a:rPr>
              <a:t>memory locations of any operands.</a:t>
            </a:r>
          </a:p>
          <a:p>
            <a:endParaRPr kumimoji="1" lang="en-US" sz="1200" b="1" i="0" u="none" strike="noStrike" kern="1200" baseline="0" dirty="0">
              <a:solidFill>
                <a:schemeClr val="tx1"/>
              </a:solidFill>
              <a:latin typeface="Times New Roman" pitchFamily="-109" charset="0"/>
              <a:ea typeface="+mn-ea"/>
              <a:cs typeface="+mn-cs"/>
            </a:endParaRPr>
          </a:p>
          <a:p>
            <a:r>
              <a:rPr kumimoji="1" lang="en-US" sz="1200" b="1" i="0" u="none" strike="noStrike" kern="1200" baseline="0" dirty="0">
                <a:solidFill>
                  <a:schemeClr val="tx1"/>
                </a:solidFill>
                <a:latin typeface="Times New Roman" pitchFamily="-109" charset="0"/>
                <a:ea typeface="+mn-ea"/>
                <a:cs typeface="+mn-cs"/>
              </a:rPr>
              <a:t>■ </a:t>
            </a:r>
            <a:r>
              <a:rPr kumimoji="1" lang="en-US" sz="1200" b="0" i="0" u="none" strike="noStrike" kern="1200" baseline="0" dirty="0">
                <a:solidFill>
                  <a:schemeClr val="tx1"/>
                </a:solidFill>
                <a:latin typeface="Times New Roman" pitchFamily="-109" charset="0"/>
                <a:ea typeface="+mn-ea"/>
                <a:cs typeface="+mn-cs"/>
              </a:rPr>
              <a:t>Arithmetic and logic unit (ALU):  Performs the operation specified by an</a:t>
            </a:r>
          </a:p>
          <a:p>
            <a:r>
              <a:rPr kumimoji="1" lang="en-US" sz="1200" b="0" i="0" u="none" strike="noStrike" kern="1200" baseline="0" dirty="0">
                <a:solidFill>
                  <a:schemeClr val="tx1"/>
                </a:solidFill>
                <a:latin typeface="Times New Roman" pitchFamily="-109" charset="0"/>
                <a:ea typeface="+mn-ea"/>
                <a:cs typeface="+mn-cs"/>
              </a:rPr>
              <a:t>instruction.</a:t>
            </a:r>
          </a:p>
          <a:p>
            <a:endParaRPr kumimoji="1" lang="en-US" sz="1200" b="1" i="0" u="none" strike="noStrike" kern="1200" baseline="0" dirty="0">
              <a:solidFill>
                <a:schemeClr val="tx1"/>
              </a:solidFill>
              <a:latin typeface="Times New Roman" pitchFamily="-109" charset="0"/>
              <a:ea typeface="+mn-ea"/>
              <a:cs typeface="+mn-cs"/>
            </a:endParaRPr>
          </a:p>
          <a:p>
            <a:r>
              <a:rPr kumimoji="1" lang="en-US" sz="1200" b="1" i="0" u="none" strike="noStrike" kern="1200" baseline="0" dirty="0">
                <a:solidFill>
                  <a:schemeClr val="tx1"/>
                </a:solidFill>
                <a:latin typeface="Times New Roman" pitchFamily="-109" charset="0"/>
                <a:ea typeface="+mn-ea"/>
                <a:cs typeface="+mn-cs"/>
              </a:rPr>
              <a:t>■ </a:t>
            </a:r>
            <a:r>
              <a:rPr kumimoji="1" lang="en-US" sz="1200" b="0" i="0" u="none" strike="noStrike" kern="1200" baseline="0" dirty="0">
                <a:solidFill>
                  <a:schemeClr val="tx1"/>
                </a:solidFill>
                <a:latin typeface="Times New Roman" pitchFamily="-109" charset="0"/>
                <a:ea typeface="+mn-ea"/>
                <a:cs typeface="+mn-cs"/>
              </a:rPr>
              <a:t>Load/store logic:  Manages the transfer of data to and from main memory via</a:t>
            </a:r>
          </a:p>
          <a:p>
            <a:r>
              <a:rPr kumimoji="1" lang="en-US" sz="1200" b="0" i="0" u="none" strike="noStrike" kern="1200" baseline="0" dirty="0">
                <a:solidFill>
                  <a:schemeClr val="tx1"/>
                </a:solidFill>
                <a:latin typeface="Times New Roman" pitchFamily="-109" charset="0"/>
                <a:ea typeface="+mn-ea"/>
                <a:cs typeface="+mn-cs"/>
              </a:rPr>
              <a:t>cache.</a:t>
            </a:r>
          </a:p>
          <a:p>
            <a:endParaRPr kumimoji="1" lang="en-US" sz="1200" b="0" i="0" u="none" strike="noStrike" kern="1200" baseline="0" dirty="0">
              <a:solidFill>
                <a:schemeClr val="tx1"/>
              </a:solidFill>
              <a:latin typeface="Times New Roman" pitchFamily="-109" charset="0"/>
              <a:ea typeface="+mn-ea"/>
              <a:cs typeface="+mn-cs"/>
            </a:endParaRPr>
          </a:p>
          <a:p>
            <a:r>
              <a:rPr kumimoji="1" lang="en-US" sz="1200" b="0" i="0" u="none" strike="noStrike" kern="1200" baseline="0" dirty="0">
                <a:solidFill>
                  <a:schemeClr val="tx1"/>
                </a:solidFill>
                <a:latin typeface="Times New Roman" pitchFamily="-109" charset="0"/>
                <a:ea typeface="+mn-ea"/>
                <a:cs typeface="+mn-cs"/>
              </a:rPr>
              <a:t>The core also contains an L1 cache, split between an instruction cache</a:t>
            </a:r>
          </a:p>
          <a:p>
            <a:r>
              <a:rPr kumimoji="1" lang="en-US" sz="1200" b="0" i="0" u="none" strike="noStrike" kern="1200" baseline="0" dirty="0">
                <a:solidFill>
                  <a:schemeClr val="tx1"/>
                </a:solidFill>
                <a:latin typeface="Times New Roman" pitchFamily="-109" charset="0"/>
                <a:ea typeface="+mn-ea"/>
                <a:cs typeface="+mn-cs"/>
              </a:rPr>
              <a:t>(I-cache) that is used for the transfer of instructions to and from main memory, and</a:t>
            </a:r>
          </a:p>
          <a:p>
            <a:r>
              <a:rPr kumimoji="1" lang="en-US" sz="1200" b="0" i="0" u="none" strike="noStrike" kern="1200" baseline="0" dirty="0">
                <a:solidFill>
                  <a:schemeClr val="tx1"/>
                </a:solidFill>
                <a:latin typeface="Times New Roman" pitchFamily="-109" charset="0"/>
                <a:ea typeface="+mn-ea"/>
                <a:cs typeface="+mn-cs"/>
              </a:rPr>
              <a:t>an L1 data cache, for the transfer of operands and results. Typically, today’s processor</a:t>
            </a:r>
          </a:p>
          <a:p>
            <a:r>
              <a:rPr kumimoji="1" lang="en-US" sz="1200" b="0" i="0" u="none" strike="noStrike" kern="1200" baseline="0" dirty="0">
                <a:solidFill>
                  <a:schemeClr val="tx1"/>
                </a:solidFill>
                <a:latin typeface="Times New Roman" pitchFamily="-109" charset="0"/>
                <a:ea typeface="+mn-ea"/>
                <a:cs typeface="+mn-cs"/>
              </a:rPr>
              <a:t>chips also include an L2 cache as part of the core. In many cases, this cache</a:t>
            </a:r>
          </a:p>
          <a:p>
            <a:r>
              <a:rPr kumimoji="1" lang="en-US" sz="1200" b="0" i="0" u="none" strike="noStrike" kern="1200" baseline="0" dirty="0">
                <a:solidFill>
                  <a:schemeClr val="tx1"/>
                </a:solidFill>
                <a:latin typeface="Times New Roman" pitchFamily="-109" charset="0"/>
                <a:ea typeface="+mn-ea"/>
                <a:cs typeface="+mn-cs"/>
              </a:rPr>
              <a:t>is also split between instruction and data caches, although a combined, single L2</a:t>
            </a:r>
          </a:p>
          <a:p>
            <a:r>
              <a:rPr kumimoji="1" lang="en-US" sz="1200" b="0" i="0" u="none" strike="noStrike" kern="1200" baseline="0" dirty="0">
                <a:solidFill>
                  <a:schemeClr val="tx1"/>
                </a:solidFill>
                <a:latin typeface="Times New Roman" pitchFamily="-109" charset="0"/>
                <a:ea typeface="+mn-ea"/>
                <a:cs typeface="+mn-cs"/>
              </a:rPr>
              <a:t>cache is also used.</a:t>
            </a:r>
          </a:p>
          <a:p>
            <a:endParaRPr kumimoji="1" lang="en-US" sz="1200" b="0" i="0" u="none" strike="noStrike" kern="1200" baseline="0" dirty="0">
              <a:solidFill>
                <a:schemeClr val="tx1"/>
              </a:solidFill>
              <a:latin typeface="Times New Roman" pitchFamily="-109" charset="0"/>
              <a:ea typeface="+mn-ea"/>
              <a:cs typeface="+mn-cs"/>
            </a:endParaRPr>
          </a:p>
          <a:p>
            <a:r>
              <a:rPr kumimoji="1" lang="en-US" sz="1200" b="0" i="0" u="none" strike="noStrike" kern="1200" baseline="0" dirty="0">
                <a:solidFill>
                  <a:schemeClr val="tx1"/>
                </a:solidFill>
                <a:latin typeface="Times New Roman" pitchFamily="-109" charset="0"/>
                <a:ea typeface="+mn-ea"/>
                <a:cs typeface="+mn-cs"/>
              </a:rPr>
              <a:t>Keep in mind that this representation of the layout of the core is only intended</a:t>
            </a:r>
          </a:p>
          <a:p>
            <a:r>
              <a:rPr kumimoji="1" lang="en-US" sz="1200" b="0" i="0" u="none" strike="noStrike" kern="1200" baseline="0" dirty="0">
                <a:solidFill>
                  <a:schemeClr val="tx1"/>
                </a:solidFill>
                <a:latin typeface="Times New Roman" pitchFamily="-109" charset="0"/>
                <a:ea typeface="+mn-ea"/>
                <a:cs typeface="+mn-cs"/>
              </a:rPr>
              <a:t>to give a general idea of internal core structure. In a given product, the functional</a:t>
            </a:r>
          </a:p>
          <a:p>
            <a:r>
              <a:rPr kumimoji="1" lang="en-US" sz="1200" b="0" i="0" u="none" strike="noStrike" kern="1200" baseline="0" dirty="0">
                <a:solidFill>
                  <a:schemeClr val="tx1"/>
                </a:solidFill>
                <a:latin typeface="Times New Roman" pitchFamily="-109" charset="0"/>
                <a:ea typeface="+mn-ea"/>
                <a:cs typeface="+mn-cs"/>
              </a:rPr>
              <a:t>elements may not be laid out as the three distinct elements shown in Figure 1.2,</a:t>
            </a:r>
          </a:p>
          <a:p>
            <a:r>
              <a:rPr kumimoji="1" lang="en-US" sz="1200" b="0" i="0" u="none" strike="noStrike" kern="1200" baseline="0" dirty="0">
                <a:solidFill>
                  <a:schemeClr val="tx1"/>
                </a:solidFill>
                <a:latin typeface="Times New Roman" pitchFamily="-109" charset="0"/>
                <a:ea typeface="+mn-ea"/>
                <a:cs typeface="+mn-cs"/>
              </a:rPr>
              <a:t>especially if some or all of these functions are implemented as part of a </a:t>
            </a:r>
            <a:r>
              <a:rPr kumimoji="1" lang="en-US" sz="1200" b="0" i="0" u="none" strike="noStrike" kern="1200" baseline="0" dirty="0" err="1">
                <a:solidFill>
                  <a:schemeClr val="tx1"/>
                </a:solidFill>
                <a:latin typeface="Times New Roman" pitchFamily="-109" charset="0"/>
                <a:ea typeface="+mn-ea"/>
                <a:cs typeface="+mn-cs"/>
              </a:rPr>
              <a:t>microprogrammed</a:t>
            </a:r>
            <a:endParaRPr kumimoji="1" lang="en-US" sz="1200" b="0" i="0" u="none" strike="noStrike" kern="1200" baseline="0" dirty="0">
              <a:solidFill>
                <a:schemeClr val="tx1"/>
              </a:solidFill>
              <a:latin typeface="Times New Roman" pitchFamily="-109" charset="0"/>
              <a:ea typeface="+mn-ea"/>
              <a:cs typeface="+mn-cs"/>
            </a:endParaRPr>
          </a:p>
          <a:p>
            <a:r>
              <a:rPr kumimoji="1" lang="en-US" sz="1200" b="0" i="0" u="none" strike="noStrike" kern="1200" baseline="0" dirty="0">
                <a:solidFill>
                  <a:schemeClr val="tx1"/>
                </a:solidFill>
                <a:latin typeface="Times New Roman" pitchFamily="-109" charset="0"/>
                <a:ea typeface="+mn-ea"/>
                <a:cs typeface="+mn-cs"/>
              </a:rPr>
              <a:t>control unit.</a:t>
            </a:r>
            <a:endParaRPr lang="en-US" dirty="0"/>
          </a:p>
        </p:txBody>
      </p:sp>
      <p:sp>
        <p:nvSpPr>
          <p:cNvPr id="4" name="Slide Number Placeholder 3"/>
          <p:cNvSpPr>
            <a:spLocks noGrp="1"/>
          </p:cNvSpPr>
          <p:nvPr>
            <p:ph type="sldNum" sz="quarter" idx="10"/>
          </p:nvPr>
        </p:nvSpPr>
        <p:spPr/>
        <p:txBody>
          <a:bodyPr/>
          <a:lstStyle/>
          <a:p>
            <a:fld id="{426AC9EA-110C-D44B-81A3-E5165EEE361B}" type="slidenum">
              <a:rPr lang="en-US" smtClean="0"/>
              <a:pPr/>
              <a:t>21</a:t>
            </a:fld>
            <a:endParaRPr lang="en-US" dirty="0"/>
          </a:p>
        </p:txBody>
      </p:sp>
      <p:sp>
        <p:nvSpPr>
          <p:cNvPr id="5" name="Footer Placeholder 4"/>
          <p:cNvSpPr>
            <a:spLocks noGrp="1"/>
          </p:cNvSpPr>
          <p:nvPr>
            <p:ph type="ftr" sz="quarter" idx="11"/>
          </p:nvPr>
        </p:nvSpPr>
        <p:spPr/>
        <p:txBody>
          <a:bodyPr/>
          <a:lstStyle/>
          <a:p>
            <a:r>
              <a:rPr lang="en-US" dirty="0"/>
              <a:t>© 2016 Pearson Education, Inc., Hoboken, NJ. All rights reserved.</a:t>
            </a:r>
          </a:p>
        </p:txBody>
      </p:sp>
    </p:spTree>
    <p:extLst>
      <p:ext uri="{BB962C8B-B14F-4D97-AF65-F5344CB8AC3E}">
        <p14:creationId xmlns:p14="http://schemas.microsoft.com/office/powerpoint/2010/main" val="10952782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i="0" kern="1200" dirty="0" smtClean="0">
                <a:solidFill>
                  <a:schemeClr val="tx1"/>
                </a:solidFill>
                <a:effectLst/>
                <a:latin typeface="+mn-lt"/>
                <a:ea typeface="+mn-ea"/>
                <a:cs typeface="+mn-cs"/>
              </a:rPr>
              <a:t>R</a:t>
            </a:r>
            <a:r>
              <a:rPr lang="en-IE" sz="1200" b="1" i="0" kern="1200" dirty="0" smtClean="0">
                <a:solidFill>
                  <a:schemeClr val="tx1"/>
                </a:solidFill>
                <a:effectLst/>
                <a:latin typeface="+mn-lt"/>
                <a:ea typeface="+mn-ea"/>
                <a:cs typeface="+mn-cs"/>
              </a:rPr>
              <a:t>egisters</a:t>
            </a:r>
            <a:r>
              <a:rPr lang="en-IE" sz="1200" b="0" i="0" kern="1200" dirty="0" smtClean="0">
                <a:solidFill>
                  <a:schemeClr val="tx1"/>
                </a:solidFill>
                <a:effectLst/>
                <a:latin typeface="+mn-lt"/>
                <a:ea typeface="+mn-ea"/>
                <a:cs typeface="+mn-cs"/>
              </a:rPr>
              <a:t>. These are memory cells built right into the CPU that contain specific data needed by the CPU, particularly the </a:t>
            </a:r>
            <a:r>
              <a:rPr lang="en-IE" sz="1200" b="1" i="0" kern="1200" dirty="0" smtClean="0">
                <a:solidFill>
                  <a:schemeClr val="tx1"/>
                </a:solidFill>
                <a:effectLst/>
                <a:latin typeface="+mn-lt"/>
                <a:ea typeface="+mn-ea"/>
                <a:cs typeface="+mn-cs"/>
              </a:rPr>
              <a:t>arithmetic and logic unit</a:t>
            </a:r>
            <a:r>
              <a:rPr lang="en-IE" sz="1200" b="0" i="0" kern="1200" dirty="0" smtClean="0">
                <a:solidFill>
                  <a:schemeClr val="tx1"/>
                </a:solidFill>
                <a:effectLst/>
                <a:latin typeface="+mn-lt"/>
                <a:ea typeface="+mn-ea"/>
                <a:cs typeface="+mn-cs"/>
              </a:rPr>
              <a:t> (ALU). An integral part of the CPU itself, they are controlled directly by the compiler that sends information for the CPU to process.</a:t>
            </a:r>
            <a:endParaRPr lang="en-IE" dirty="0"/>
          </a:p>
        </p:txBody>
      </p:sp>
      <p:sp>
        <p:nvSpPr>
          <p:cNvPr id="4" name="Slide Number Placeholder 3"/>
          <p:cNvSpPr>
            <a:spLocks noGrp="1"/>
          </p:cNvSpPr>
          <p:nvPr>
            <p:ph type="sldNum" sz="quarter" idx="10"/>
          </p:nvPr>
        </p:nvSpPr>
        <p:spPr/>
        <p:txBody>
          <a:bodyPr/>
          <a:lstStyle/>
          <a:p>
            <a:fld id="{FE343494-F1AD-4FAB-82F3-93A39D78DD58}" type="slidenum">
              <a:rPr lang="en-US" altLang="en-US" smtClean="0"/>
              <a:pPr/>
              <a:t>22</a:t>
            </a:fld>
            <a:endParaRPr lang="en-US" altLang="en-US"/>
          </a:p>
        </p:txBody>
      </p:sp>
    </p:spTree>
    <p:extLst>
      <p:ext uri="{BB962C8B-B14F-4D97-AF65-F5344CB8AC3E}">
        <p14:creationId xmlns:p14="http://schemas.microsoft.com/office/powerpoint/2010/main" val="18625116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This figure illustrates</a:t>
            </a:r>
            <a:r>
              <a:rPr lang="en-IE" baseline="0" dirty="0" smtClean="0"/>
              <a:t> the top-level components of a computer system and the interactions among them.</a:t>
            </a:r>
          </a:p>
          <a:p>
            <a:pPr marL="228600" indent="-228600">
              <a:buAutoNum type="arabicPeriod"/>
            </a:pPr>
            <a:r>
              <a:rPr lang="en-IE" baseline="0" dirty="0" smtClean="0"/>
              <a:t>The CPU exchanges data with memory—to accomplish this it requires two internal registers(they are internal to the CPU): MAR – which specifies the address in memory for the next read or write and a MBR – contains data to be written into memory or receives the data read from memory.</a:t>
            </a:r>
          </a:p>
          <a:p>
            <a:pPr marL="228600" indent="-228600">
              <a:buAutoNum type="arabicPeriod"/>
            </a:pPr>
            <a:r>
              <a:rPr lang="en-IE" baseline="0" dirty="0" smtClean="0"/>
              <a:t>I/O address register(I/OAR) specifies a particular I/O device.</a:t>
            </a:r>
          </a:p>
          <a:p>
            <a:pPr marL="228600" indent="-228600">
              <a:buAutoNum type="arabicPeriod"/>
            </a:pPr>
            <a:r>
              <a:rPr lang="en-IE" baseline="0" dirty="0" smtClean="0"/>
              <a:t>I/O buffer register(I/OBR) is used for data exchange between an I/O module and the CPU.</a:t>
            </a:r>
          </a:p>
          <a:p>
            <a:pPr marL="228600" indent="-228600">
              <a:buAutoNum type="arabicPeriod"/>
            </a:pPr>
            <a:r>
              <a:rPr lang="en-IE" baseline="0" dirty="0" smtClean="0"/>
              <a:t>Memory module—set of locations defined by sequentially numbered addresses. Each location contains a binary number that can be interpreted as either an instruction or data.</a:t>
            </a:r>
          </a:p>
          <a:p>
            <a:pPr marL="228600" indent="-228600">
              <a:buAutoNum type="arabicPeriod"/>
            </a:pPr>
            <a:r>
              <a:rPr lang="en-IE" baseline="0" dirty="0" smtClean="0"/>
              <a:t>I/O module transfer data from external devices to CPU and memory, and vice versa. It contains internal buffers for temporary storage of data.</a:t>
            </a:r>
          </a:p>
        </p:txBody>
      </p:sp>
      <p:sp>
        <p:nvSpPr>
          <p:cNvPr id="4" name="Slide Number Placeholder 3"/>
          <p:cNvSpPr>
            <a:spLocks noGrp="1"/>
          </p:cNvSpPr>
          <p:nvPr>
            <p:ph type="sldNum" sz="quarter" idx="10"/>
          </p:nvPr>
        </p:nvSpPr>
        <p:spPr/>
        <p:txBody>
          <a:bodyPr/>
          <a:lstStyle/>
          <a:p>
            <a:fld id="{7071FCBB-383B-4DE0-A083-5980A79CB2D7}" type="slidenum">
              <a:rPr lang="en-IE" smtClean="0"/>
              <a:t>23</a:t>
            </a:fld>
            <a:endParaRPr lang="en-IE"/>
          </a:p>
        </p:txBody>
      </p:sp>
    </p:spTree>
    <p:extLst>
      <p:ext uri="{BB962C8B-B14F-4D97-AF65-F5344CB8AC3E}">
        <p14:creationId xmlns:p14="http://schemas.microsoft.com/office/powerpoint/2010/main" val="37001180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9483BA-5995-B74C-A3C4-0B5F68142E61}" type="slidenum">
              <a:rPr lang="en-US"/>
              <a:pPr/>
              <a:t>25</a:t>
            </a:fld>
            <a:endParaRPr lang="en-US" dirty="0"/>
          </a:p>
        </p:txBody>
      </p:sp>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At the beginning of each instruction cycle, the processor fetches an instruction</a:t>
            </a:r>
          </a:p>
          <a:p>
            <a:r>
              <a:rPr kumimoji="1" lang="en-US" sz="1200" kern="1200" baseline="0" dirty="0">
                <a:solidFill>
                  <a:schemeClr val="tx1"/>
                </a:solidFill>
                <a:latin typeface="Times New Roman" pitchFamily="33" charset="0"/>
                <a:ea typeface="+mn-ea"/>
                <a:cs typeface="+mn-cs"/>
              </a:rPr>
              <a:t>from memory. In a typical processor, a register called the program counter (PC)</a:t>
            </a:r>
          </a:p>
          <a:p>
            <a:r>
              <a:rPr kumimoji="1" lang="en-US" sz="1200" kern="1200" baseline="0" dirty="0">
                <a:solidFill>
                  <a:schemeClr val="tx1"/>
                </a:solidFill>
                <a:latin typeface="Times New Roman" pitchFamily="33" charset="0"/>
                <a:ea typeface="+mn-ea"/>
                <a:cs typeface="+mn-cs"/>
              </a:rPr>
              <a:t>holds the address of the instruction to be fetched next. Unless told otherwise, the</a:t>
            </a:r>
          </a:p>
          <a:p>
            <a:r>
              <a:rPr kumimoji="1" lang="en-US" sz="1200" kern="1200" baseline="0" dirty="0">
                <a:solidFill>
                  <a:schemeClr val="tx1"/>
                </a:solidFill>
                <a:latin typeface="Times New Roman" pitchFamily="33" charset="0"/>
                <a:ea typeface="+mn-ea"/>
                <a:cs typeface="+mn-cs"/>
              </a:rPr>
              <a:t>processor always increments the PC after each instruction fetch so that it will fetch</a:t>
            </a:r>
          </a:p>
          <a:p>
            <a:r>
              <a:rPr kumimoji="1" lang="en-US" sz="1200" kern="1200" baseline="0" dirty="0">
                <a:solidFill>
                  <a:schemeClr val="tx1"/>
                </a:solidFill>
                <a:latin typeface="Times New Roman" pitchFamily="33" charset="0"/>
                <a:ea typeface="+mn-ea"/>
                <a:cs typeface="+mn-cs"/>
              </a:rPr>
              <a:t>the next instruction in sequence (i.e., the instruction located at the next higher memory</a:t>
            </a:r>
          </a:p>
          <a:p>
            <a:r>
              <a:rPr kumimoji="1" lang="en-US" sz="1200" kern="1200" baseline="0" dirty="0">
                <a:solidFill>
                  <a:schemeClr val="tx1"/>
                </a:solidFill>
                <a:latin typeface="Times New Roman" pitchFamily="33" charset="0"/>
                <a:ea typeface="+mn-ea"/>
                <a:cs typeface="+mn-cs"/>
              </a:rPr>
              <a:t>address). So, for example, consider a computer in which each instruction occupies</a:t>
            </a:r>
          </a:p>
          <a:p>
            <a:r>
              <a:rPr kumimoji="1" lang="en-US" sz="1200" kern="1200" baseline="0" dirty="0">
                <a:solidFill>
                  <a:schemeClr val="tx1"/>
                </a:solidFill>
                <a:latin typeface="Times New Roman" pitchFamily="33" charset="0"/>
                <a:ea typeface="+mn-ea"/>
                <a:cs typeface="+mn-cs"/>
              </a:rPr>
              <a:t>one 16-bit word of memory. Assume that the program counter is set to memory</a:t>
            </a:r>
          </a:p>
          <a:p>
            <a:r>
              <a:rPr kumimoji="1" lang="en-US" sz="1200" kern="1200" baseline="0" dirty="0">
                <a:solidFill>
                  <a:schemeClr val="tx1"/>
                </a:solidFill>
                <a:latin typeface="Times New Roman" pitchFamily="33" charset="0"/>
                <a:ea typeface="+mn-ea"/>
                <a:cs typeface="+mn-cs"/>
              </a:rPr>
              <a:t>location 300, where the location address refers to a 16-bit word. The processor will</a:t>
            </a:r>
          </a:p>
          <a:p>
            <a:r>
              <a:rPr kumimoji="1" lang="en-US" sz="1200" kern="1200" baseline="0" dirty="0">
                <a:solidFill>
                  <a:schemeClr val="tx1"/>
                </a:solidFill>
                <a:latin typeface="Times New Roman" pitchFamily="33" charset="0"/>
                <a:ea typeface="+mn-ea"/>
                <a:cs typeface="+mn-cs"/>
              </a:rPr>
              <a:t>next fetch the instruction at location 300. On succeeding instruction cycles, it will</a:t>
            </a:r>
          </a:p>
          <a:p>
            <a:r>
              <a:rPr kumimoji="1" lang="en-US" sz="1200" kern="1200" baseline="0" dirty="0">
                <a:solidFill>
                  <a:schemeClr val="tx1"/>
                </a:solidFill>
                <a:latin typeface="Times New Roman" pitchFamily="33" charset="0"/>
                <a:ea typeface="+mn-ea"/>
                <a:cs typeface="+mn-cs"/>
              </a:rPr>
              <a:t>fetch instructions from locations 301, 302, 303, and so on. This sequence may be</a:t>
            </a:r>
          </a:p>
          <a:p>
            <a:r>
              <a:rPr kumimoji="1" lang="en-US" sz="1200" kern="1200" baseline="0" dirty="0">
                <a:solidFill>
                  <a:schemeClr val="tx1"/>
                </a:solidFill>
                <a:latin typeface="Times New Roman" pitchFamily="33" charset="0"/>
                <a:ea typeface="+mn-ea"/>
                <a:cs typeface="+mn-cs"/>
              </a:rPr>
              <a:t>altered, as explained presently.</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The fetched instruction is loaded into a register in the processor known as</a:t>
            </a:r>
          </a:p>
          <a:p>
            <a:r>
              <a:rPr kumimoji="1" lang="en-US" sz="1200" kern="1200" baseline="0" dirty="0">
                <a:solidFill>
                  <a:schemeClr val="tx1"/>
                </a:solidFill>
                <a:latin typeface="Times New Roman" pitchFamily="33" charset="0"/>
                <a:ea typeface="+mn-ea"/>
                <a:cs typeface="+mn-cs"/>
              </a:rPr>
              <a:t>the instruction register (IR). The instruction contains bits that specify the action</a:t>
            </a:r>
          </a:p>
          <a:p>
            <a:r>
              <a:rPr kumimoji="1" lang="en-US" sz="1200" kern="1200" baseline="0" dirty="0">
                <a:solidFill>
                  <a:schemeClr val="tx1"/>
                </a:solidFill>
                <a:latin typeface="Times New Roman" pitchFamily="33" charset="0"/>
                <a:ea typeface="+mn-ea"/>
                <a:cs typeface="+mn-cs"/>
              </a:rPr>
              <a:t>the processor is to take. The processor interprets the instruction and performs the</a:t>
            </a:r>
          </a:p>
          <a:p>
            <a:r>
              <a:rPr kumimoji="1" lang="en-US" sz="1200" kern="1200" baseline="0" dirty="0">
                <a:solidFill>
                  <a:schemeClr val="tx1"/>
                </a:solidFill>
                <a:latin typeface="Times New Roman" pitchFamily="33" charset="0"/>
                <a:ea typeface="+mn-ea"/>
                <a:cs typeface="+mn-cs"/>
              </a:rPr>
              <a:t>required action. </a:t>
            </a:r>
            <a:endParaRPr lang="en-GB" dirty="0"/>
          </a:p>
        </p:txBody>
      </p:sp>
      <p:sp>
        <p:nvSpPr>
          <p:cNvPr id="2" name="Footer Placeholder 1"/>
          <p:cNvSpPr>
            <a:spLocks noGrp="1"/>
          </p:cNvSpPr>
          <p:nvPr>
            <p:ph type="ftr" sz="quarter" idx="10"/>
          </p:nvPr>
        </p:nvSpPr>
        <p:spPr/>
        <p:txBody>
          <a:bodyPr/>
          <a:lstStyle/>
          <a:p>
            <a:r>
              <a:rPr lang="en-US" dirty="0"/>
              <a:t>© 2016 Pearson Education, Inc., Hoboken, NJ. All rights reserved.</a:t>
            </a:r>
          </a:p>
        </p:txBody>
      </p:sp>
    </p:spTree>
    <p:extLst>
      <p:ext uri="{BB962C8B-B14F-4D97-AF65-F5344CB8AC3E}">
        <p14:creationId xmlns:p14="http://schemas.microsoft.com/office/powerpoint/2010/main" val="384871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7071FCBB-383B-4DE0-A083-5980A79CB2D7}" type="slidenum">
              <a:rPr lang="en-IE" smtClean="0"/>
              <a:t>7</a:t>
            </a:fld>
            <a:endParaRPr lang="en-IE"/>
          </a:p>
        </p:txBody>
      </p:sp>
    </p:spTree>
    <p:extLst>
      <p:ext uri="{BB962C8B-B14F-4D97-AF65-F5344CB8AC3E}">
        <p14:creationId xmlns:p14="http://schemas.microsoft.com/office/powerpoint/2010/main" val="8373927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33" charset="0"/>
                <a:ea typeface="+mn-ea"/>
                <a:cs typeface="+mn-cs"/>
              </a:rPr>
              <a:t>In general, these actions fall into four categories:</a:t>
            </a:r>
          </a:p>
          <a:p>
            <a:endParaRPr kumimoji="1" lang="en-US" sz="1200" kern="1200" baseline="0" dirty="0">
              <a:solidFill>
                <a:schemeClr val="tx1"/>
              </a:solidFill>
              <a:latin typeface="Times New Roman" pitchFamily="33" charset="0"/>
              <a:ea typeface="+mn-ea"/>
              <a:cs typeface="+mn-cs"/>
            </a:endParaRPr>
          </a:p>
          <a:p>
            <a:r>
              <a:rPr kumimoji="1" lang="en-US" sz="1200" b="1" kern="1200" baseline="0" dirty="0">
                <a:solidFill>
                  <a:schemeClr val="tx1"/>
                </a:solidFill>
                <a:latin typeface="Times New Roman" pitchFamily="33" charset="0"/>
                <a:ea typeface="+mn-ea"/>
                <a:cs typeface="+mn-cs"/>
              </a:rPr>
              <a:t>Processor-memory: </a:t>
            </a:r>
            <a:r>
              <a:rPr kumimoji="1" lang="en-US" sz="1200" b="0" kern="1200" baseline="0" dirty="0">
                <a:solidFill>
                  <a:schemeClr val="tx1"/>
                </a:solidFill>
                <a:latin typeface="Times New Roman" pitchFamily="33" charset="0"/>
                <a:ea typeface="+mn-ea"/>
                <a:cs typeface="+mn-cs"/>
              </a:rPr>
              <a:t>Data may be transferred from processor to memory or</a:t>
            </a:r>
          </a:p>
          <a:p>
            <a:r>
              <a:rPr kumimoji="1" lang="en-US" sz="1200" kern="1200" baseline="0" dirty="0">
                <a:solidFill>
                  <a:schemeClr val="tx1"/>
                </a:solidFill>
                <a:latin typeface="Times New Roman" pitchFamily="33" charset="0"/>
                <a:ea typeface="+mn-ea"/>
                <a:cs typeface="+mn-cs"/>
              </a:rPr>
              <a:t>from memory to processor.</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t>
            </a:r>
            <a:r>
              <a:rPr kumimoji="1" lang="en-US" sz="1200" b="1" kern="1200" baseline="0" dirty="0">
                <a:solidFill>
                  <a:schemeClr val="tx1"/>
                </a:solidFill>
                <a:latin typeface="Times New Roman" pitchFamily="33" charset="0"/>
                <a:ea typeface="+mn-ea"/>
                <a:cs typeface="+mn-cs"/>
              </a:rPr>
              <a:t>Processor-I/O: </a:t>
            </a:r>
            <a:r>
              <a:rPr kumimoji="1" lang="en-US" sz="1200" b="0" kern="1200" baseline="0" dirty="0">
                <a:solidFill>
                  <a:schemeClr val="tx1"/>
                </a:solidFill>
                <a:latin typeface="Times New Roman" pitchFamily="33" charset="0"/>
                <a:ea typeface="+mn-ea"/>
                <a:cs typeface="+mn-cs"/>
              </a:rPr>
              <a:t>Data may be transferred to or from a peripheral device by</a:t>
            </a:r>
          </a:p>
          <a:p>
            <a:r>
              <a:rPr kumimoji="1" lang="en-US" sz="1200" kern="1200" baseline="0" dirty="0">
                <a:solidFill>
                  <a:schemeClr val="tx1"/>
                </a:solidFill>
                <a:latin typeface="Times New Roman" pitchFamily="33" charset="0"/>
                <a:ea typeface="+mn-ea"/>
                <a:cs typeface="+mn-cs"/>
              </a:rPr>
              <a:t>transferring between the processor and an I/O module.</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t>
            </a:r>
            <a:r>
              <a:rPr kumimoji="1" lang="en-US" sz="1200" b="1" kern="1200" baseline="0" dirty="0">
                <a:solidFill>
                  <a:schemeClr val="tx1"/>
                </a:solidFill>
                <a:latin typeface="Times New Roman" pitchFamily="33" charset="0"/>
                <a:ea typeface="+mn-ea"/>
                <a:cs typeface="+mn-cs"/>
              </a:rPr>
              <a:t>Data processing: </a:t>
            </a:r>
            <a:r>
              <a:rPr kumimoji="1" lang="en-US" sz="1200" b="0" kern="1200" baseline="0" dirty="0">
                <a:solidFill>
                  <a:schemeClr val="tx1"/>
                </a:solidFill>
                <a:latin typeface="Times New Roman" pitchFamily="33" charset="0"/>
                <a:ea typeface="+mn-ea"/>
                <a:cs typeface="+mn-cs"/>
              </a:rPr>
              <a:t>The processor may perform some arithmetic or logic operation</a:t>
            </a:r>
          </a:p>
          <a:p>
            <a:r>
              <a:rPr kumimoji="1" lang="en-US" sz="1200" kern="1200" baseline="0" dirty="0">
                <a:solidFill>
                  <a:schemeClr val="tx1"/>
                </a:solidFill>
                <a:latin typeface="Times New Roman" pitchFamily="33" charset="0"/>
                <a:ea typeface="+mn-ea"/>
                <a:cs typeface="+mn-cs"/>
              </a:rPr>
              <a:t>on data.</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t>
            </a:r>
            <a:r>
              <a:rPr kumimoji="1" lang="en-US" sz="1200" b="1" kern="1200" baseline="0" dirty="0">
                <a:solidFill>
                  <a:schemeClr val="tx1"/>
                </a:solidFill>
                <a:latin typeface="Times New Roman" pitchFamily="33" charset="0"/>
                <a:ea typeface="+mn-ea"/>
                <a:cs typeface="+mn-cs"/>
              </a:rPr>
              <a:t>Control: </a:t>
            </a:r>
            <a:r>
              <a:rPr kumimoji="1" lang="en-US" sz="1200" b="0" kern="1200" baseline="0" dirty="0">
                <a:solidFill>
                  <a:schemeClr val="tx1"/>
                </a:solidFill>
                <a:latin typeface="Times New Roman" pitchFamily="33" charset="0"/>
                <a:ea typeface="+mn-ea"/>
                <a:cs typeface="+mn-cs"/>
              </a:rPr>
              <a:t>An instruction may specify that the sequence of execution be altered.</a:t>
            </a:r>
          </a:p>
          <a:p>
            <a:r>
              <a:rPr kumimoji="1" lang="en-US" sz="1200" kern="1200" baseline="0" dirty="0">
                <a:solidFill>
                  <a:schemeClr val="tx1"/>
                </a:solidFill>
                <a:latin typeface="Times New Roman" pitchFamily="33" charset="0"/>
                <a:ea typeface="+mn-ea"/>
                <a:cs typeface="+mn-cs"/>
              </a:rPr>
              <a:t>For example, the processor may fetch an instruction from location 149, which</a:t>
            </a:r>
          </a:p>
          <a:p>
            <a:r>
              <a:rPr kumimoji="1" lang="en-US" sz="1200" kern="1200" baseline="0" dirty="0">
                <a:solidFill>
                  <a:schemeClr val="tx1"/>
                </a:solidFill>
                <a:latin typeface="Times New Roman" pitchFamily="33" charset="0"/>
                <a:ea typeface="+mn-ea"/>
                <a:cs typeface="+mn-cs"/>
              </a:rPr>
              <a:t>specifies that the next instruction be from location 182. The processor will</a:t>
            </a:r>
          </a:p>
          <a:p>
            <a:r>
              <a:rPr kumimoji="1" lang="en-US" sz="1200" kern="1200" baseline="0" dirty="0">
                <a:solidFill>
                  <a:schemeClr val="tx1"/>
                </a:solidFill>
                <a:latin typeface="Times New Roman" pitchFamily="33" charset="0"/>
                <a:ea typeface="+mn-ea"/>
                <a:cs typeface="+mn-cs"/>
              </a:rPr>
              <a:t>remember this fact by setting the program counter to 182. Thus, on the next</a:t>
            </a:r>
          </a:p>
          <a:p>
            <a:r>
              <a:rPr kumimoji="1" lang="en-US" sz="1200" kern="1200" baseline="0" dirty="0">
                <a:solidFill>
                  <a:schemeClr val="tx1"/>
                </a:solidFill>
                <a:latin typeface="Times New Roman" pitchFamily="33" charset="0"/>
                <a:ea typeface="+mn-ea"/>
                <a:cs typeface="+mn-cs"/>
              </a:rPr>
              <a:t>fetch cycle, the instruction will be fetched from location 182 rather than 150.</a:t>
            </a:r>
            <a:endParaRPr lang="en-GB" dirty="0"/>
          </a:p>
          <a:p>
            <a:endParaRPr lang="en-US" dirty="0"/>
          </a:p>
          <a:p>
            <a:r>
              <a:rPr kumimoji="1" lang="en-US" sz="1200" kern="1200" baseline="0" dirty="0">
                <a:solidFill>
                  <a:schemeClr val="tx1"/>
                </a:solidFill>
                <a:latin typeface="Times New Roman" pitchFamily="33" charset="0"/>
                <a:ea typeface="+mn-ea"/>
                <a:cs typeface="+mn-cs"/>
              </a:rPr>
              <a:t>An instruction’s execution may involve a combination of these actions.</a:t>
            </a:r>
            <a:endParaRPr lang="en-US" dirty="0"/>
          </a:p>
        </p:txBody>
      </p:sp>
      <p:sp>
        <p:nvSpPr>
          <p:cNvPr id="4" name="Slide Number Placeholder 3"/>
          <p:cNvSpPr>
            <a:spLocks noGrp="1"/>
          </p:cNvSpPr>
          <p:nvPr>
            <p:ph type="sldNum" sz="quarter" idx="10"/>
          </p:nvPr>
        </p:nvSpPr>
        <p:spPr/>
        <p:txBody>
          <a:bodyPr/>
          <a:lstStyle/>
          <a:p>
            <a:fld id="{5E8A5BC2-82F1-9743-89FF-AFC7C6D81D1B}" type="slidenum">
              <a:rPr lang="en-US" smtClean="0"/>
              <a:pPr/>
              <a:t>28</a:t>
            </a:fld>
            <a:endParaRPr lang="en-US" dirty="0"/>
          </a:p>
        </p:txBody>
      </p:sp>
      <p:sp>
        <p:nvSpPr>
          <p:cNvPr id="5" name="Footer Placeholder 4"/>
          <p:cNvSpPr>
            <a:spLocks noGrp="1"/>
          </p:cNvSpPr>
          <p:nvPr>
            <p:ph type="ftr" sz="quarter" idx="11"/>
          </p:nvPr>
        </p:nvSpPr>
        <p:spPr/>
        <p:txBody>
          <a:bodyPr/>
          <a:lstStyle/>
          <a:p>
            <a:r>
              <a:rPr lang="en-US" dirty="0"/>
              <a:t>© 2016 Pearson Education, Inc., Hoboken, NJ. All rights reserved.</a:t>
            </a:r>
          </a:p>
        </p:txBody>
      </p:sp>
    </p:spTree>
    <p:extLst>
      <p:ext uri="{BB962C8B-B14F-4D97-AF65-F5344CB8AC3E}">
        <p14:creationId xmlns:p14="http://schemas.microsoft.com/office/powerpoint/2010/main" val="6423696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1463F1-0708-834A-814B-7C2623CE7B46}" type="slidenum">
              <a:rPr lang="en-US"/>
              <a:pPr/>
              <a:t>31</a:t>
            </a:fld>
            <a:endParaRPr lang="en-US" dirty="0"/>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The term </a:t>
            </a:r>
            <a:r>
              <a:rPr kumimoji="1" lang="en-US" sz="1200" b="1" kern="1200" baseline="0" dirty="0">
                <a:solidFill>
                  <a:schemeClr val="tx1"/>
                </a:solidFill>
                <a:latin typeface="Times New Roman" pitchFamily="33" charset="0"/>
                <a:ea typeface="+mn-ea"/>
                <a:cs typeface="+mn-cs"/>
              </a:rPr>
              <a:t>location </a:t>
            </a:r>
            <a:r>
              <a:rPr kumimoji="1" lang="en-US" sz="1200" b="0" kern="1200" baseline="0" dirty="0">
                <a:solidFill>
                  <a:schemeClr val="tx1"/>
                </a:solidFill>
                <a:latin typeface="Times New Roman" pitchFamily="33" charset="0"/>
                <a:ea typeface="+mn-ea"/>
                <a:cs typeface="+mn-cs"/>
              </a:rPr>
              <a:t>in Table 4.1 refers to whether memory is internal and external</a:t>
            </a:r>
          </a:p>
          <a:p>
            <a:r>
              <a:rPr kumimoji="1" lang="en-US" sz="1200" kern="1200" baseline="0" dirty="0">
                <a:solidFill>
                  <a:schemeClr val="tx1"/>
                </a:solidFill>
                <a:latin typeface="Times New Roman" pitchFamily="33" charset="0"/>
                <a:ea typeface="+mn-ea"/>
                <a:cs typeface="+mn-cs"/>
              </a:rPr>
              <a:t>to the computer. Internal memory is often equated with main memory. But there</a:t>
            </a:r>
          </a:p>
          <a:p>
            <a:r>
              <a:rPr kumimoji="1" lang="en-US" sz="1200" kern="1200" baseline="0" dirty="0">
                <a:solidFill>
                  <a:schemeClr val="tx1"/>
                </a:solidFill>
                <a:latin typeface="Times New Roman" pitchFamily="33" charset="0"/>
                <a:ea typeface="+mn-ea"/>
                <a:cs typeface="+mn-cs"/>
              </a:rPr>
              <a:t>are other forms of internal memory. The processor requires its own local memory, in</a:t>
            </a:r>
          </a:p>
          <a:p>
            <a:r>
              <a:rPr kumimoji="1" lang="en-US" sz="1200" kern="1200" baseline="0" dirty="0">
                <a:solidFill>
                  <a:schemeClr val="tx1"/>
                </a:solidFill>
                <a:latin typeface="Times New Roman" pitchFamily="33" charset="0"/>
                <a:ea typeface="+mn-ea"/>
                <a:cs typeface="+mn-cs"/>
              </a:rPr>
              <a:t>the form of registers (e.g., see Figure 2.3). Further, as we shall see, the control unit</a:t>
            </a:r>
          </a:p>
          <a:p>
            <a:r>
              <a:rPr kumimoji="1" lang="en-US" sz="1200" kern="1200" baseline="0" dirty="0">
                <a:solidFill>
                  <a:schemeClr val="tx1"/>
                </a:solidFill>
                <a:latin typeface="Times New Roman" pitchFamily="33" charset="0"/>
                <a:ea typeface="+mn-ea"/>
                <a:cs typeface="+mn-cs"/>
              </a:rPr>
              <a:t>portion of the processor may also require its own internal memory. We will defer</a:t>
            </a:r>
          </a:p>
          <a:p>
            <a:r>
              <a:rPr kumimoji="1" lang="en-US" sz="1200" kern="1200" baseline="0" dirty="0">
                <a:solidFill>
                  <a:schemeClr val="tx1"/>
                </a:solidFill>
                <a:latin typeface="Times New Roman" pitchFamily="33" charset="0"/>
                <a:ea typeface="+mn-ea"/>
                <a:cs typeface="+mn-cs"/>
              </a:rPr>
              <a:t>discussion of these latter two types of internal memory to later chapters. Cache is</a:t>
            </a:r>
          </a:p>
          <a:p>
            <a:r>
              <a:rPr kumimoji="1" lang="en-US" sz="1200" kern="1200" baseline="0" dirty="0">
                <a:solidFill>
                  <a:schemeClr val="tx1"/>
                </a:solidFill>
                <a:latin typeface="Times New Roman" pitchFamily="33" charset="0"/>
                <a:ea typeface="+mn-ea"/>
                <a:cs typeface="+mn-cs"/>
              </a:rPr>
              <a:t>another form of internal memory. External memory consists of peripheral storage</a:t>
            </a:r>
          </a:p>
          <a:p>
            <a:r>
              <a:rPr kumimoji="1" lang="en-US" sz="1200" kern="1200" baseline="0" dirty="0">
                <a:solidFill>
                  <a:schemeClr val="tx1"/>
                </a:solidFill>
                <a:latin typeface="Times New Roman" pitchFamily="33" charset="0"/>
                <a:ea typeface="+mn-ea"/>
                <a:cs typeface="+mn-cs"/>
              </a:rPr>
              <a:t>devices, such as disk and tape, that are accessible to the processor via I/O controllers</a:t>
            </a:r>
            <a:r>
              <a:rPr kumimoji="1" lang="en-US" sz="1200" kern="1200" baseline="0" dirty="0" smtClean="0">
                <a:solidFill>
                  <a:schemeClr val="tx1"/>
                </a:solidFill>
                <a:latin typeface="Times New Roman" pitchFamily="33" charset="0"/>
                <a:ea typeface="+mn-ea"/>
                <a:cs typeface="+mn-cs"/>
              </a:rPr>
              <a:t>.</a:t>
            </a:r>
            <a:endParaRPr kumimoji="1" lang="en-US" sz="1200" kern="1200" baseline="0" dirty="0">
              <a:solidFill>
                <a:schemeClr val="tx1"/>
              </a:solidFill>
              <a:latin typeface="Times New Roman" pitchFamily="33" charset="0"/>
              <a:ea typeface="+mn-ea"/>
              <a:cs typeface="+mn-cs"/>
            </a:endParaRPr>
          </a:p>
        </p:txBody>
      </p:sp>
      <p:sp>
        <p:nvSpPr>
          <p:cNvPr id="2" name="Footer Placeholder 1"/>
          <p:cNvSpPr>
            <a:spLocks noGrp="1"/>
          </p:cNvSpPr>
          <p:nvPr>
            <p:ph type="ftr" sz="quarter" idx="10"/>
          </p:nvPr>
        </p:nvSpPr>
        <p:spPr/>
        <p:txBody>
          <a:bodyPr/>
          <a:lstStyle/>
          <a:p>
            <a:r>
              <a:rPr lang="en-US" dirty="0"/>
              <a:t>© 2016 Pearson Education, Inc., Hoboken, NJ. All rights reserved.</a:t>
            </a:r>
          </a:p>
        </p:txBody>
      </p:sp>
    </p:spTree>
    <p:extLst>
      <p:ext uri="{BB962C8B-B14F-4D97-AF65-F5344CB8AC3E}">
        <p14:creationId xmlns:p14="http://schemas.microsoft.com/office/powerpoint/2010/main" val="18569539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An obvious characteristic of memory is its </a:t>
            </a:r>
            <a:r>
              <a:rPr kumimoji="1" lang="en-US" sz="1200" b="1" kern="1200" baseline="0" dirty="0" smtClean="0">
                <a:solidFill>
                  <a:schemeClr val="tx1"/>
                </a:solidFill>
                <a:latin typeface="Times New Roman" pitchFamily="33" charset="0"/>
                <a:ea typeface="+mn-ea"/>
                <a:cs typeface="+mn-cs"/>
              </a:rPr>
              <a:t>capacity. </a:t>
            </a:r>
            <a:r>
              <a:rPr kumimoji="1" lang="en-US" sz="1200" b="0" kern="1200" baseline="0" dirty="0" smtClean="0">
                <a:solidFill>
                  <a:schemeClr val="tx1"/>
                </a:solidFill>
                <a:latin typeface="Times New Roman" pitchFamily="33" charset="0"/>
                <a:ea typeface="+mn-ea"/>
                <a:cs typeface="+mn-cs"/>
              </a:rPr>
              <a:t>For internal memory, this is</a:t>
            </a:r>
          </a:p>
          <a:p>
            <a:r>
              <a:rPr kumimoji="1" lang="en-US" sz="1200" kern="1200" baseline="0" dirty="0" smtClean="0">
                <a:solidFill>
                  <a:schemeClr val="tx1"/>
                </a:solidFill>
                <a:latin typeface="Times New Roman" pitchFamily="33" charset="0"/>
                <a:ea typeface="+mn-ea"/>
                <a:cs typeface="+mn-cs"/>
              </a:rPr>
              <a:t>typically expressed in terms of bytes (1 byte = 8 bits) or words. Common word lengths</a:t>
            </a:r>
          </a:p>
          <a:p>
            <a:r>
              <a:rPr kumimoji="1" lang="en-US" sz="1200" kern="1200" baseline="0" dirty="0" smtClean="0">
                <a:solidFill>
                  <a:schemeClr val="tx1"/>
                </a:solidFill>
                <a:latin typeface="Times New Roman" pitchFamily="33" charset="0"/>
                <a:ea typeface="+mn-ea"/>
                <a:cs typeface="+mn-cs"/>
              </a:rPr>
              <a:t>are 8, 16, and 32 bits. External memory capacity is typically expressed in terms of bytes.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 related concept is the </a:t>
            </a:r>
            <a:r>
              <a:rPr kumimoji="1" lang="en-US" sz="1200" b="1" kern="1200" baseline="0" dirty="0" smtClean="0">
                <a:solidFill>
                  <a:schemeClr val="tx1"/>
                </a:solidFill>
                <a:latin typeface="Times New Roman" pitchFamily="33" charset="0"/>
                <a:ea typeface="+mn-ea"/>
                <a:cs typeface="+mn-cs"/>
              </a:rPr>
              <a:t>unit of transfer. </a:t>
            </a:r>
            <a:r>
              <a:rPr kumimoji="1" lang="en-US" sz="1200" b="0" kern="1200" baseline="0" dirty="0" smtClean="0">
                <a:solidFill>
                  <a:schemeClr val="tx1"/>
                </a:solidFill>
                <a:latin typeface="Times New Roman" pitchFamily="33" charset="0"/>
                <a:ea typeface="+mn-ea"/>
                <a:cs typeface="+mn-cs"/>
              </a:rPr>
              <a:t>For internal memory, the unit</a:t>
            </a:r>
          </a:p>
          <a:p>
            <a:r>
              <a:rPr kumimoji="1" lang="en-US" sz="1200" kern="1200" baseline="0" dirty="0" smtClean="0">
                <a:solidFill>
                  <a:schemeClr val="tx1"/>
                </a:solidFill>
                <a:latin typeface="Times New Roman" pitchFamily="33" charset="0"/>
                <a:ea typeface="+mn-ea"/>
                <a:cs typeface="+mn-cs"/>
              </a:rPr>
              <a:t>of transfer is equal to the number of electrical lines into and out of the memory</a:t>
            </a:r>
          </a:p>
          <a:p>
            <a:r>
              <a:rPr kumimoji="1" lang="en-US" sz="1200" kern="1200" baseline="0" dirty="0" smtClean="0">
                <a:solidFill>
                  <a:schemeClr val="tx1"/>
                </a:solidFill>
                <a:latin typeface="Times New Roman" pitchFamily="33" charset="0"/>
                <a:ea typeface="+mn-ea"/>
                <a:cs typeface="+mn-cs"/>
              </a:rPr>
              <a:t>module. This may be equal to the word length, but is often larger, such as 64, 128, or</a:t>
            </a:r>
          </a:p>
          <a:p>
            <a:r>
              <a:rPr kumimoji="1" lang="en-US" sz="1200" kern="1200" baseline="0" dirty="0" smtClean="0">
                <a:solidFill>
                  <a:schemeClr val="tx1"/>
                </a:solidFill>
                <a:latin typeface="Times New Roman" pitchFamily="33" charset="0"/>
                <a:ea typeface="+mn-ea"/>
                <a:cs typeface="+mn-cs"/>
              </a:rPr>
              <a:t>256 bits. To clarify this point, consider three related concepts for internal memory:</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Word: </a:t>
            </a:r>
            <a:r>
              <a:rPr kumimoji="1" lang="en-US" sz="1200" b="0" kern="1200" baseline="0" dirty="0" smtClean="0">
                <a:solidFill>
                  <a:schemeClr val="tx1"/>
                </a:solidFill>
                <a:latin typeface="Times New Roman" pitchFamily="33" charset="0"/>
                <a:ea typeface="+mn-ea"/>
                <a:cs typeface="+mn-cs"/>
              </a:rPr>
              <a:t>The “natural” unit of organization of memory. The size of a word is typically</a:t>
            </a:r>
          </a:p>
          <a:p>
            <a:r>
              <a:rPr kumimoji="1" lang="en-US" sz="1200" kern="1200" baseline="0" dirty="0" smtClean="0">
                <a:solidFill>
                  <a:schemeClr val="tx1"/>
                </a:solidFill>
                <a:latin typeface="Times New Roman" pitchFamily="33" charset="0"/>
                <a:ea typeface="+mn-ea"/>
                <a:cs typeface="+mn-cs"/>
              </a:rPr>
              <a:t>equal to the number of bits used to represent an integer and to the instruction</a:t>
            </a:r>
          </a:p>
          <a:p>
            <a:r>
              <a:rPr kumimoji="1" lang="en-US" sz="1200" kern="1200" baseline="0" dirty="0" smtClean="0">
                <a:solidFill>
                  <a:schemeClr val="tx1"/>
                </a:solidFill>
                <a:latin typeface="Times New Roman" pitchFamily="33" charset="0"/>
                <a:ea typeface="+mn-ea"/>
                <a:cs typeface="+mn-cs"/>
              </a:rPr>
              <a:t>length. Unfortunately, there are many exceptions. For example, the CRAY</a:t>
            </a:r>
          </a:p>
          <a:p>
            <a:r>
              <a:rPr kumimoji="1" lang="en-US" sz="1200" kern="1200" baseline="0" dirty="0" smtClean="0">
                <a:solidFill>
                  <a:schemeClr val="tx1"/>
                </a:solidFill>
                <a:latin typeface="Times New Roman" pitchFamily="33" charset="0"/>
                <a:ea typeface="+mn-ea"/>
                <a:cs typeface="+mn-cs"/>
              </a:rPr>
              <a:t>C90 (an older model CRAY supercomputer) has a 64-bit word length but uses</a:t>
            </a:r>
          </a:p>
          <a:p>
            <a:r>
              <a:rPr kumimoji="1" lang="en-US" sz="1200" kern="1200" baseline="0" dirty="0" smtClean="0">
                <a:solidFill>
                  <a:schemeClr val="tx1"/>
                </a:solidFill>
                <a:latin typeface="Times New Roman" pitchFamily="33" charset="0"/>
                <a:ea typeface="+mn-ea"/>
                <a:cs typeface="+mn-cs"/>
              </a:rPr>
              <a:t>a 46-bit integer representation. The Intel x86 architecture has a wide variety of</a:t>
            </a:r>
          </a:p>
          <a:p>
            <a:r>
              <a:rPr kumimoji="1" lang="en-US" sz="1200" kern="1200" baseline="0" dirty="0" smtClean="0">
                <a:solidFill>
                  <a:schemeClr val="tx1"/>
                </a:solidFill>
                <a:latin typeface="Times New Roman" pitchFamily="33" charset="0"/>
                <a:ea typeface="+mn-ea"/>
                <a:cs typeface="+mn-cs"/>
              </a:rPr>
              <a:t>instruction lengths, expressed as multiples of bytes, and a word size of 32 bits.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Addressable units: </a:t>
            </a:r>
            <a:r>
              <a:rPr kumimoji="1" lang="en-US" sz="1200" b="0" kern="1200" baseline="0" dirty="0" smtClean="0">
                <a:solidFill>
                  <a:schemeClr val="tx1"/>
                </a:solidFill>
                <a:latin typeface="Times New Roman" pitchFamily="33" charset="0"/>
                <a:ea typeface="+mn-ea"/>
                <a:cs typeface="+mn-cs"/>
              </a:rPr>
              <a:t>In some systems, the addressable unit is the word. However,</a:t>
            </a:r>
          </a:p>
          <a:p>
            <a:r>
              <a:rPr kumimoji="1" lang="en-US" sz="1200" kern="1200" baseline="0" dirty="0" smtClean="0">
                <a:solidFill>
                  <a:schemeClr val="tx1"/>
                </a:solidFill>
                <a:latin typeface="Times New Roman" pitchFamily="33" charset="0"/>
                <a:ea typeface="+mn-ea"/>
                <a:cs typeface="+mn-cs"/>
              </a:rPr>
              <a:t>many systems allow addressing at the byte level. In any case, the relationship</a:t>
            </a:r>
          </a:p>
          <a:p>
            <a:r>
              <a:rPr kumimoji="1" lang="en-US" sz="1200" kern="1200" baseline="0" dirty="0" smtClean="0">
                <a:solidFill>
                  <a:schemeClr val="tx1"/>
                </a:solidFill>
                <a:latin typeface="Times New Roman" pitchFamily="33" charset="0"/>
                <a:ea typeface="+mn-ea"/>
                <a:cs typeface="+mn-cs"/>
              </a:rPr>
              <a:t>between the length in bits </a:t>
            </a:r>
            <a:r>
              <a:rPr kumimoji="1" lang="en-US" sz="1200" i="1" kern="1200" baseline="0" dirty="0" smtClean="0">
                <a:solidFill>
                  <a:schemeClr val="tx1"/>
                </a:solidFill>
                <a:latin typeface="Times New Roman" pitchFamily="33" charset="0"/>
                <a:ea typeface="+mn-ea"/>
                <a:cs typeface="+mn-cs"/>
              </a:rPr>
              <a:t>A of an address and the number N of addressable</a:t>
            </a:r>
          </a:p>
          <a:p>
            <a:r>
              <a:rPr kumimoji="1" lang="en-US" sz="1200" kern="1200" baseline="0" dirty="0" smtClean="0">
                <a:solidFill>
                  <a:schemeClr val="tx1"/>
                </a:solidFill>
                <a:latin typeface="Times New Roman" pitchFamily="33" charset="0"/>
                <a:ea typeface="+mn-ea"/>
                <a:cs typeface="+mn-cs"/>
              </a:rPr>
              <a:t>units is 2</a:t>
            </a:r>
            <a:r>
              <a:rPr kumimoji="1" lang="en-US" sz="1200" i="1" kern="1200" baseline="30000" dirty="0" smtClean="0">
                <a:solidFill>
                  <a:schemeClr val="tx1"/>
                </a:solidFill>
                <a:latin typeface="Times New Roman" pitchFamily="33" charset="0"/>
                <a:ea typeface="+mn-ea"/>
                <a:cs typeface="+mn-cs"/>
              </a:rPr>
              <a:t>A</a:t>
            </a:r>
            <a:r>
              <a:rPr kumimoji="1" lang="en-US" sz="1200" i="1" kern="1200" baseline="0" dirty="0" smtClean="0">
                <a:solidFill>
                  <a:schemeClr val="tx1"/>
                </a:solidFill>
                <a:latin typeface="Times New Roman" pitchFamily="33" charset="0"/>
                <a:ea typeface="+mn-ea"/>
                <a:cs typeface="+mn-cs"/>
              </a:rPr>
              <a:t> = N.</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Unit of transfer: </a:t>
            </a:r>
            <a:r>
              <a:rPr kumimoji="1" lang="en-US" sz="1200" b="0" kern="1200" baseline="0" dirty="0" smtClean="0">
                <a:solidFill>
                  <a:schemeClr val="tx1"/>
                </a:solidFill>
                <a:latin typeface="Times New Roman" pitchFamily="33" charset="0"/>
                <a:ea typeface="+mn-ea"/>
                <a:cs typeface="+mn-cs"/>
              </a:rPr>
              <a:t>For main memory, this is the number of bits read out of or</a:t>
            </a:r>
          </a:p>
          <a:p>
            <a:r>
              <a:rPr kumimoji="1" lang="en-US" sz="1200" kern="1200" baseline="0" dirty="0" smtClean="0">
                <a:solidFill>
                  <a:schemeClr val="tx1"/>
                </a:solidFill>
                <a:latin typeface="Times New Roman" pitchFamily="33" charset="0"/>
                <a:ea typeface="+mn-ea"/>
                <a:cs typeface="+mn-cs"/>
              </a:rPr>
              <a:t>written into memory at a time. The unit of transfer need not equal a word or</a:t>
            </a:r>
          </a:p>
          <a:p>
            <a:r>
              <a:rPr kumimoji="1" lang="en-US" sz="1200" kern="1200" baseline="0" dirty="0" smtClean="0">
                <a:solidFill>
                  <a:schemeClr val="tx1"/>
                </a:solidFill>
                <a:latin typeface="Times New Roman" pitchFamily="33" charset="0"/>
                <a:ea typeface="+mn-ea"/>
                <a:cs typeface="+mn-cs"/>
              </a:rPr>
              <a:t>an addressable unit. For external memory, data are often transferred in much</a:t>
            </a:r>
          </a:p>
          <a:p>
            <a:r>
              <a:rPr kumimoji="1" lang="en-US" sz="1200" kern="1200" baseline="0" dirty="0" smtClean="0">
                <a:solidFill>
                  <a:schemeClr val="tx1"/>
                </a:solidFill>
                <a:latin typeface="Times New Roman" pitchFamily="33" charset="0"/>
                <a:ea typeface="+mn-ea"/>
                <a:cs typeface="+mn-cs"/>
              </a:rPr>
              <a:t>larger units than a word, and these are referred to as blocks</a:t>
            </a:r>
            <a:endParaRPr lang="en-GB" dirty="0" smtClean="0"/>
          </a:p>
          <a:p>
            <a:endParaRPr lang="en-IE" dirty="0"/>
          </a:p>
        </p:txBody>
      </p:sp>
      <p:sp>
        <p:nvSpPr>
          <p:cNvPr id="4" name="Slide Number Placeholder 3"/>
          <p:cNvSpPr>
            <a:spLocks noGrp="1"/>
          </p:cNvSpPr>
          <p:nvPr>
            <p:ph type="sldNum" sz="quarter" idx="10"/>
          </p:nvPr>
        </p:nvSpPr>
        <p:spPr/>
        <p:txBody>
          <a:bodyPr/>
          <a:lstStyle/>
          <a:p>
            <a:fld id="{7071FCBB-383B-4DE0-A083-5980A79CB2D7}" type="slidenum">
              <a:rPr lang="en-IE" smtClean="0"/>
              <a:t>32</a:t>
            </a:fld>
            <a:endParaRPr lang="en-IE"/>
          </a:p>
        </p:txBody>
      </p:sp>
    </p:spTree>
    <p:extLst>
      <p:ext uri="{BB962C8B-B14F-4D97-AF65-F5344CB8AC3E}">
        <p14:creationId xmlns:p14="http://schemas.microsoft.com/office/powerpoint/2010/main" val="19334058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An obvious characteristic of memory is its </a:t>
            </a:r>
            <a:r>
              <a:rPr kumimoji="1" lang="en-US" sz="1200" b="1" kern="1200" baseline="0" dirty="0" smtClean="0">
                <a:solidFill>
                  <a:schemeClr val="tx1"/>
                </a:solidFill>
                <a:latin typeface="Times New Roman" pitchFamily="33" charset="0"/>
                <a:ea typeface="+mn-ea"/>
                <a:cs typeface="+mn-cs"/>
              </a:rPr>
              <a:t>capacity. </a:t>
            </a:r>
            <a:r>
              <a:rPr kumimoji="1" lang="en-US" sz="1200" b="0" kern="1200" baseline="0" dirty="0" smtClean="0">
                <a:solidFill>
                  <a:schemeClr val="tx1"/>
                </a:solidFill>
                <a:latin typeface="Times New Roman" pitchFamily="33" charset="0"/>
                <a:ea typeface="+mn-ea"/>
                <a:cs typeface="+mn-cs"/>
              </a:rPr>
              <a:t>For internal memory, this is</a:t>
            </a:r>
          </a:p>
          <a:p>
            <a:r>
              <a:rPr kumimoji="1" lang="en-US" sz="1200" kern="1200" baseline="0" dirty="0" smtClean="0">
                <a:solidFill>
                  <a:schemeClr val="tx1"/>
                </a:solidFill>
                <a:latin typeface="Times New Roman" pitchFamily="33" charset="0"/>
                <a:ea typeface="+mn-ea"/>
                <a:cs typeface="+mn-cs"/>
              </a:rPr>
              <a:t>typically expressed in terms of bytes (1 byte = 8 bits) or words. Common word lengths</a:t>
            </a:r>
          </a:p>
          <a:p>
            <a:r>
              <a:rPr kumimoji="1" lang="en-US" sz="1200" kern="1200" baseline="0" dirty="0" smtClean="0">
                <a:solidFill>
                  <a:schemeClr val="tx1"/>
                </a:solidFill>
                <a:latin typeface="Times New Roman" pitchFamily="33" charset="0"/>
                <a:ea typeface="+mn-ea"/>
                <a:cs typeface="+mn-cs"/>
              </a:rPr>
              <a:t>are 8, 16, and 32 bits. External memory capacity is typically expressed in terms of bytes.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 related concept is the </a:t>
            </a:r>
            <a:r>
              <a:rPr kumimoji="1" lang="en-US" sz="1200" b="1" kern="1200" baseline="0" dirty="0" smtClean="0">
                <a:solidFill>
                  <a:schemeClr val="tx1"/>
                </a:solidFill>
                <a:latin typeface="Times New Roman" pitchFamily="33" charset="0"/>
                <a:ea typeface="+mn-ea"/>
                <a:cs typeface="+mn-cs"/>
              </a:rPr>
              <a:t>unit of transfer. </a:t>
            </a:r>
            <a:r>
              <a:rPr kumimoji="1" lang="en-US" sz="1200" b="0" kern="1200" baseline="0" dirty="0" smtClean="0">
                <a:solidFill>
                  <a:schemeClr val="tx1"/>
                </a:solidFill>
                <a:latin typeface="Times New Roman" pitchFamily="33" charset="0"/>
                <a:ea typeface="+mn-ea"/>
                <a:cs typeface="+mn-cs"/>
              </a:rPr>
              <a:t>For internal memory, the unit</a:t>
            </a:r>
          </a:p>
          <a:p>
            <a:r>
              <a:rPr kumimoji="1" lang="en-US" sz="1200" kern="1200" baseline="0" dirty="0" smtClean="0">
                <a:solidFill>
                  <a:schemeClr val="tx1"/>
                </a:solidFill>
                <a:latin typeface="Times New Roman" pitchFamily="33" charset="0"/>
                <a:ea typeface="+mn-ea"/>
                <a:cs typeface="+mn-cs"/>
              </a:rPr>
              <a:t>of transfer is equal to the number of electrical lines into and out of the memory</a:t>
            </a:r>
          </a:p>
          <a:p>
            <a:r>
              <a:rPr kumimoji="1" lang="en-US" sz="1200" kern="1200" baseline="0" dirty="0" smtClean="0">
                <a:solidFill>
                  <a:schemeClr val="tx1"/>
                </a:solidFill>
                <a:latin typeface="Times New Roman" pitchFamily="33" charset="0"/>
                <a:ea typeface="+mn-ea"/>
                <a:cs typeface="+mn-cs"/>
              </a:rPr>
              <a:t>module. This may be equal to the word length, but is often larger, such as 64, 128, or</a:t>
            </a:r>
          </a:p>
          <a:p>
            <a:r>
              <a:rPr kumimoji="1" lang="en-US" sz="1200" kern="1200" baseline="0" dirty="0" smtClean="0">
                <a:solidFill>
                  <a:schemeClr val="tx1"/>
                </a:solidFill>
                <a:latin typeface="Times New Roman" pitchFamily="33" charset="0"/>
                <a:ea typeface="+mn-ea"/>
                <a:cs typeface="+mn-cs"/>
              </a:rPr>
              <a:t>256 bits. To clarify this point, consider three related concepts for internal memory:</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Word: </a:t>
            </a:r>
            <a:r>
              <a:rPr kumimoji="1" lang="en-US" sz="1200" b="0" kern="1200" baseline="0" dirty="0" smtClean="0">
                <a:solidFill>
                  <a:schemeClr val="tx1"/>
                </a:solidFill>
                <a:latin typeface="Times New Roman" pitchFamily="33" charset="0"/>
                <a:ea typeface="+mn-ea"/>
                <a:cs typeface="+mn-cs"/>
              </a:rPr>
              <a:t>The “natural” unit of organization of memory. The size of a word is typically</a:t>
            </a:r>
          </a:p>
          <a:p>
            <a:r>
              <a:rPr kumimoji="1" lang="en-US" sz="1200" kern="1200" baseline="0" dirty="0" smtClean="0">
                <a:solidFill>
                  <a:schemeClr val="tx1"/>
                </a:solidFill>
                <a:latin typeface="Times New Roman" pitchFamily="33" charset="0"/>
                <a:ea typeface="+mn-ea"/>
                <a:cs typeface="+mn-cs"/>
              </a:rPr>
              <a:t>equal to the number of bits used to represent an integer and to the instruction</a:t>
            </a:r>
          </a:p>
          <a:p>
            <a:r>
              <a:rPr kumimoji="1" lang="en-US" sz="1200" kern="1200" baseline="0" dirty="0" smtClean="0">
                <a:solidFill>
                  <a:schemeClr val="tx1"/>
                </a:solidFill>
                <a:latin typeface="Times New Roman" pitchFamily="33" charset="0"/>
                <a:ea typeface="+mn-ea"/>
                <a:cs typeface="+mn-cs"/>
              </a:rPr>
              <a:t>length. Unfortunately, there are many exceptions. For example, the CRAY</a:t>
            </a:r>
          </a:p>
          <a:p>
            <a:r>
              <a:rPr kumimoji="1" lang="en-US" sz="1200" kern="1200" baseline="0" dirty="0" smtClean="0">
                <a:solidFill>
                  <a:schemeClr val="tx1"/>
                </a:solidFill>
                <a:latin typeface="Times New Roman" pitchFamily="33" charset="0"/>
                <a:ea typeface="+mn-ea"/>
                <a:cs typeface="+mn-cs"/>
              </a:rPr>
              <a:t>C90 (an older model CRAY supercomputer) has a 64-bit word length but uses</a:t>
            </a:r>
          </a:p>
          <a:p>
            <a:r>
              <a:rPr kumimoji="1" lang="en-US" sz="1200" kern="1200" baseline="0" dirty="0" smtClean="0">
                <a:solidFill>
                  <a:schemeClr val="tx1"/>
                </a:solidFill>
                <a:latin typeface="Times New Roman" pitchFamily="33" charset="0"/>
                <a:ea typeface="+mn-ea"/>
                <a:cs typeface="+mn-cs"/>
              </a:rPr>
              <a:t>a 46-bit integer representation. The Intel x86 architecture has a wide variety of</a:t>
            </a:r>
          </a:p>
          <a:p>
            <a:r>
              <a:rPr kumimoji="1" lang="en-US" sz="1200" kern="1200" baseline="0" dirty="0" smtClean="0">
                <a:solidFill>
                  <a:schemeClr val="tx1"/>
                </a:solidFill>
                <a:latin typeface="Times New Roman" pitchFamily="33" charset="0"/>
                <a:ea typeface="+mn-ea"/>
                <a:cs typeface="+mn-cs"/>
              </a:rPr>
              <a:t>instruction lengths, expressed as multiples of bytes, and a word size of 32 bits.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Addressable units: </a:t>
            </a:r>
            <a:r>
              <a:rPr kumimoji="1" lang="en-US" sz="1200" b="0" kern="1200" baseline="0" dirty="0" smtClean="0">
                <a:solidFill>
                  <a:schemeClr val="tx1"/>
                </a:solidFill>
                <a:latin typeface="Times New Roman" pitchFamily="33" charset="0"/>
                <a:ea typeface="+mn-ea"/>
                <a:cs typeface="+mn-cs"/>
              </a:rPr>
              <a:t>In some systems, the addressable unit is the word. However,</a:t>
            </a:r>
          </a:p>
          <a:p>
            <a:r>
              <a:rPr kumimoji="1" lang="en-US" sz="1200" kern="1200" baseline="0" dirty="0" smtClean="0">
                <a:solidFill>
                  <a:schemeClr val="tx1"/>
                </a:solidFill>
                <a:latin typeface="Times New Roman" pitchFamily="33" charset="0"/>
                <a:ea typeface="+mn-ea"/>
                <a:cs typeface="+mn-cs"/>
              </a:rPr>
              <a:t>many systems allow addressing at the byte level. In any case, the relationship</a:t>
            </a:r>
          </a:p>
          <a:p>
            <a:r>
              <a:rPr kumimoji="1" lang="en-US" sz="1200" kern="1200" baseline="0" dirty="0" smtClean="0">
                <a:solidFill>
                  <a:schemeClr val="tx1"/>
                </a:solidFill>
                <a:latin typeface="Times New Roman" pitchFamily="33" charset="0"/>
                <a:ea typeface="+mn-ea"/>
                <a:cs typeface="+mn-cs"/>
              </a:rPr>
              <a:t>between the length in bits </a:t>
            </a:r>
            <a:r>
              <a:rPr kumimoji="1" lang="en-US" sz="1200" i="1" kern="1200" baseline="0" dirty="0" smtClean="0">
                <a:solidFill>
                  <a:schemeClr val="tx1"/>
                </a:solidFill>
                <a:latin typeface="Times New Roman" pitchFamily="33" charset="0"/>
                <a:ea typeface="+mn-ea"/>
                <a:cs typeface="+mn-cs"/>
              </a:rPr>
              <a:t>A of an address and the number N of addressable</a:t>
            </a:r>
          </a:p>
          <a:p>
            <a:r>
              <a:rPr kumimoji="1" lang="en-US" sz="1200" kern="1200" baseline="0" dirty="0" smtClean="0">
                <a:solidFill>
                  <a:schemeClr val="tx1"/>
                </a:solidFill>
                <a:latin typeface="Times New Roman" pitchFamily="33" charset="0"/>
                <a:ea typeface="+mn-ea"/>
                <a:cs typeface="+mn-cs"/>
              </a:rPr>
              <a:t>units is 2</a:t>
            </a:r>
            <a:r>
              <a:rPr kumimoji="1" lang="en-US" sz="1200" i="1" kern="1200" baseline="30000" dirty="0" smtClean="0">
                <a:solidFill>
                  <a:schemeClr val="tx1"/>
                </a:solidFill>
                <a:latin typeface="Times New Roman" pitchFamily="33" charset="0"/>
                <a:ea typeface="+mn-ea"/>
                <a:cs typeface="+mn-cs"/>
              </a:rPr>
              <a:t>A</a:t>
            </a:r>
            <a:r>
              <a:rPr kumimoji="1" lang="en-US" sz="1200" i="1" kern="1200" baseline="0" dirty="0" smtClean="0">
                <a:solidFill>
                  <a:schemeClr val="tx1"/>
                </a:solidFill>
                <a:latin typeface="Times New Roman" pitchFamily="33" charset="0"/>
                <a:ea typeface="+mn-ea"/>
                <a:cs typeface="+mn-cs"/>
              </a:rPr>
              <a:t> = N.</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Unit of transfer: </a:t>
            </a:r>
            <a:r>
              <a:rPr kumimoji="1" lang="en-US" sz="1200" b="0" kern="1200" baseline="0" dirty="0" smtClean="0">
                <a:solidFill>
                  <a:schemeClr val="tx1"/>
                </a:solidFill>
                <a:latin typeface="Times New Roman" pitchFamily="33" charset="0"/>
                <a:ea typeface="+mn-ea"/>
                <a:cs typeface="+mn-cs"/>
              </a:rPr>
              <a:t>For main memory, this is the number of bits read out of or</a:t>
            </a:r>
          </a:p>
          <a:p>
            <a:r>
              <a:rPr kumimoji="1" lang="en-US" sz="1200" kern="1200" baseline="0" dirty="0" smtClean="0">
                <a:solidFill>
                  <a:schemeClr val="tx1"/>
                </a:solidFill>
                <a:latin typeface="Times New Roman" pitchFamily="33" charset="0"/>
                <a:ea typeface="+mn-ea"/>
                <a:cs typeface="+mn-cs"/>
              </a:rPr>
              <a:t>written into memory at a time. The unit of transfer need not equal a word or</a:t>
            </a:r>
          </a:p>
          <a:p>
            <a:r>
              <a:rPr kumimoji="1" lang="en-US" sz="1200" kern="1200" baseline="0" dirty="0" smtClean="0">
                <a:solidFill>
                  <a:schemeClr val="tx1"/>
                </a:solidFill>
                <a:latin typeface="Times New Roman" pitchFamily="33" charset="0"/>
                <a:ea typeface="+mn-ea"/>
                <a:cs typeface="+mn-cs"/>
              </a:rPr>
              <a:t>an addressable unit. For external memory, data are often transferred in much</a:t>
            </a:r>
          </a:p>
          <a:p>
            <a:r>
              <a:rPr kumimoji="1" lang="en-US" sz="1200" kern="1200" baseline="0" dirty="0" smtClean="0">
                <a:solidFill>
                  <a:schemeClr val="tx1"/>
                </a:solidFill>
                <a:latin typeface="Times New Roman" pitchFamily="33" charset="0"/>
                <a:ea typeface="+mn-ea"/>
                <a:cs typeface="+mn-cs"/>
              </a:rPr>
              <a:t>larger units than a word, and these are referred to as blocks</a:t>
            </a:r>
            <a:endParaRPr lang="en-GB" dirty="0" smtClean="0"/>
          </a:p>
          <a:p>
            <a:endParaRPr lang="en-IE" dirty="0"/>
          </a:p>
        </p:txBody>
      </p:sp>
      <p:sp>
        <p:nvSpPr>
          <p:cNvPr id="4" name="Slide Number Placeholder 3"/>
          <p:cNvSpPr>
            <a:spLocks noGrp="1"/>
          </p:cNvSpPr>
          <p:nvPr>
            <p:ph type="sldNum" sz="quarter" idx="10"/>
          </p:nvPr>
        </p:nvSpPr>
        <p:spPr/>
        <p:txBody>
          <a:bodyPr/>
          <a:lstStyle/>
          <a:p>
            <a:fld id="{7071FCBB-383B-4DE0-A083-5980A79CB2D7}" type="slidenum">
              <a:rPr lang="en-IE" smtClean="0"/>
              <a:t>33</a:t>
            </a:fld>
            <a:endParaRPr lang="en-IE"/>
          </a:p>
        </p:txBody>
      </p:sp>
    </p:spTree>
    <p:extLst>
      <p:ext uri="{BB962C8B-B14F-4D97-AF65-F5344CB8AC3E}">
        <p14:creationId xmlns:p14="http://schemas.microsoft.com/office/powerpoint/2010/main" val="23848762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33" charset="0"/>
                <a:ea typeface="+mn-ea"/>
                <a:cs typeface="+mn-cs"/>
              </a:rPr>
              <a:t>A variety of </a:t>
            </a:r>
            <a:r>
              <a:rPr kumimoji="1" lang="en-US" sz="1200" b="1" kern="1200" baseline="0" dirty="0">
                <a:solidFill>
                  <a:schemeClr val="tx1"/>
                </a:solidFill>
                <a:latin typeface="Times New Roman" pitchFamily="33" charset="0"/>
                <a:ea typeface="+mn-ea"/>
                <a:cs typeface="+mn-cs"/>
              </a:rPr>
              <a:t>physical types of memory have been employed. The most common</a:t>
            </a:r>
          </a:p>
          <a:p>
            <a:r>
              <a:rPr kumimoji="1" lang="en-US" sz="1200" kern="1200" baseline="0" dirty="0">
                <a:solidFill>
                  <a:schemeClr val="tx1"/>
                </a:solidFill>
                <a:latin typeface="Times New Roman" pitchFamily="33" charset="0"/>
                <a:ea typeface="+mn-ea"/>
                <a:cs typeface="+mn-cs"/>
              </a:rPr>
              <a:t>today are semiconductor memory, magnetic surface memory, used for disk and</a:t>
            </a:r>
          </a:p>
          <a:p>
            <a:r>
              <a:rPr kumimoji="1" lang="en-US" sz="1200" kern="1200" baseline="0" dirty="0">
                <a:solidFill>
                  <a:schemeClr val="tx1"/>
                </a:solidFill>
                <a:latin typeface="Times New Roman" pitchFamily="33" charset="0"/>
                <a:ea typeface="+mn-ea"/>
                <a:cs typeface="+mn-cs"/>
              </a:rPr>
              <a:t>tape, and optical and magneto-optical.</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Several </a:t>
            </a:r>
            <a:r>
              <a:rPr kumimoji="1" lang="en-US" sz="1200" b="1" kern="1200" baseline="0" dirty="0">
                <a:solidFill>
                  <a:schemeClr val="tx1"/>
                </a:solidFill>
                <a:latin typeface="Times New Roman" pitchFamily="33" charset="0"/>
                <a:ea typeface="+mn-ea"/>
                <a:cs typeface="+mn-cs"/>
              </a:rPr>
              <a:t>physical characteristics </a:t>
            </a:r>
            <a:r>
              <a:rPr kumimoji="1" lang="en-US" sz="1200" b="0" kern="1200" baseline="0" dirty="0">
                <a:solidFill>
                  <a:schemeClr val="tx1"/>
                </a:solidFill>
                <a:latin typeface="Times New Roman" pitchFamily="33" charset="0"/>
                <a:ea typeface="+mn-ea"/>
                <a:cs typeface="+mn-cs"/>
              </a:rPr>
              <a:t>of data storage are important. In a volatile</a:t>
            </a:r>
          </a:p>
          <a:p>
            <a:r>
              <a:rPr kumimoji="1" lang="en-US" sz="1200" kern="1200" baseline="0" dirty="0">
                <a:solidFill>
                  <a:schemeClr val="tx1"/>
                </a:solidFill>
                <a:latin typeface="Times New Roman" pitchFamily="33" charset="0"/>
                <a:ea typeface="+mn-ea"/>
                <a:cs typeface="+mn-cs"/>
              </a:rPr>
              <a:t>memory, information decays naturally or is lost when electrical power is switched</a:t>
            </a:r>
          </a:p>
          <a:p>
            <a:r>
              <a:rPr kumimoji="1" lang="en-US" sz="1200" kern="1200" baseline="0" dirty="0">
                <a:solidFill>
                  <a:schemeClr val="tx1"/>
                </a:solidFill>
                <a:latin typeface="Times New Roman" pitchFamily="33" charset="0"/>
                <a:ea typeface="+mn-ea"/>
                <a:cs typeface="+mn-cs"/>
              </a:rPr>
              <a:t>off. In a nonvolatile memory, information once recorded remains without deterioration</a:t>
            </a:r>
          </a:p>
          <a:p>
            <a:r>
              <a:rPr kumimoji="1" lang="en-US" sz="1200" kern="1200" baseline="0" dirty="0">
                <a:solidFill>
                  <a:schemeClr val="tx1"/>
                </a:solidFill>
                <a:latin typeface="Times New Roman" pitchFamily="33" charset="0"/>
                <a:ea typeface="+mn-ea"/>
                <a:cs typeface="+mn-cs"/>
              </a:rPr>
              <a:t>until deliberately changed; no electrical power is needed to retain information.</a:t>
            </a:r>
          </a:p>
          <a:p>
            <a:r>
              <a:rPr kumimoji="1" lang="en-US" sz="1200" kern="1200" baseline="0" dirty="0">
                <a:solidFill>
                  <a:schemeClr val="tx1"/>
                </a:solidFill>
                <a:latin typeface="Times New Roman" pitchFamily="33" charset="0"/>
                <a:ea typeface="+mn-ea"/>
                <a:cs typeface="+mn-cs"/>
              </a:rPr>
              <a:t>Magnetic-surface memories are nonvolatile. Semiconductor memory (memory</a:t>
            </a:r>
          </a:p>
          <a:p>
            <a:r>
              <a:rPr kumimoji="1" lang="en-US" sz="1200" kern="1200" baseline="0" dirty="0">
                <a:solidFill>
                  <a:schemeClr val="tx1"/>
                </a:solidFill>
                <a:latin typeface="Times New Roman" pitchFamily="33" charset="0"/>
                <a:ea typeface="+mn-ea"/>
                <a:cs typeface="+mn-cs"/>
              </a:rPr>
              <a:t>on integrated circuits) may be either volatile or nonvolatile. Nonerasable memory</a:t>
            </a:r>
          </a:p>
          <a:p>
            <a:r>
              <a:rPr kumimoji="1" lang="en-US" sz="1200" kern="1200" baseline="0" dirty="0">
                <a:solidFill>
                  <a:schemeClr val="tx1"/>
                </a:solidFill>
                <a:latin typeface="Times New Roman" pitchFamily="33" charset="0"/>
                <a:ea typeface="+mn-ea"/>
                <a:cs typeface="+mn-cs"/>
              </a:rPr>
              <a:t>cannot be altered, except by destroying the storage unit. Semiconductor memory of</a:t>
            </a:r>
          </a:p>
          <a:p>
            <a:r>
              <a:rPr kumimoji="1" lang="en-US" sz="1200" kern="1200" baseline="0" dirty="0">
                <a:solidFill>
                  <a:schemeClr val="tx1"/>
                </a:solidFill>
                <a:latin typeface="Times New Roman" pitchFamily="33" charset="0"/>
                <a:ea typeface="+mn-ea"/>
                <a:cs typeface="+mn-cs"/>
              </a:rPr>
              <a:t>this type is known as </a:t>
            </a:r>
            <a:r>
              <a:rPr kumimoji="1" lang="en-US" sz="1200" i="1" kern="1200" baseline="0" dirty="0">
                <a:solidFill>
                  <a:schemeClr val="tx1"/>
                </a:solidFill>
                <a:latin typeface="Times New Roman" pitchFamily="33" charset="0"/>
                <a:ea typeface="+mn-ea"/>
                <a:cs typeface="+mn-cs"/>
              </a:rPr>
              <a:t>read-only memory (ROM). </a:t>
            </a:r>
            <a:r>
              <a:rPr kumimoji="1" lang="en-US" sz="1200" i="0" kern="1200" baseline="0" dirty="0">
                <a:solidFill>
                  <a:schemeClr val="tx1"/>
                </a:solidFill>
                <a:latin typeface="Times New Roman" pitchFamily="33" charset="0"/>
                <a:ea typeface="+mn-ea"/>
                <a:cs typeface="+mn-cs"/>
              </a:rPr>
              <a:t>Of necessity, a practical nonerasable</a:t>
            </a:r>
          </a:p>
          <a:p>
            <a:r>
              <a:rPr kumimoji="1" lang="en-US" sz="1200" kern="1200" baseline="0" dirty="0">
                <a:solidFill>
                  <a:schemeClr val="tx1"/>
                </a:solidFill>
                <a:latin typeface="Times New Roman" pitchFamily="33" charset="0"/>
                <a:ea typeface="+mn-ea"/>
                <a:cs typeface="+mn-cs"/>
              </a:rPr>
              <a:t>memory must also be nonvolatile.</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For random-access memory, the </a:t>
            </a:r>
            <a:r>
              <a:rPr kumimoji="1" lang="en-US" sz="1200" b="1" kern="1200" baseline="0" dirty="0">
                <a:solidFill>
                  <a:schemeClr val="tx1"/>
                </a:solidFill>
                <a:latin typeface="Times New Roman" pitchFamily="33" charset="0"/>
                <a:ea typeface="+mn-ea"/>
                <a:cs typeface="+mn-cs"/>
              </a:rPr>
              <a:t>organization </a:t>
            </a:r>
            <a:r>
              <a:rPr kumimoji="1" lang="en-US" sz="1200" b="0" kern="1200" baseline="0" dirty="0">
                <a:solidFill>
                  <a:schemeClr val="tx1"/>
                </a:solidFill>
                <a:latin typeface="Times New Roman" pitchFamily="33" charset="0"/>
                <a:ea typeface="+mn-ea"/>
                <a:cs typeface="+mn-cs"/>
              </a:rPr>
              <a:t>is a key design issue. In this context,</a:t>
            </a:r>
          </a:p>
          <a:p>
            <a:r>
              <a:rPr kumimoji="1" lang="en-US" sz="1200" b="0" i="1" kern="1200" baseline="0" dirty="0">
                <a:solidFill>
                  <a:schemeClr val="tx1"/>
                </a:solidFill>
                <a:latin typeface="Times New Roman" pitchFamily="33" charset="0"/>
                <a:ea typeface="+mn-ea"/>
                <a:cs typeface="+mn-cs"/>
              </a:rPr>
              <a:t>organization refers to the physical arrangement of bits to form words. The</a:t>
            </a:r>
          </a:p>
          <a:p>
            <a:r>
              <a:rPr kumimoji="1" lang="en-US" sz="1200" kern="1200" baseline="0" dirty="0">
                <a:solidFill>
                  <a:schemeClr val="tx1"/>
                </a:solidFill>
                <a:latin typeface="Times New Roman" pitchFamily="33" charset="0"/>
                <a:ea typeface="+mn-ea"/>
                <a:cs typeface="+mn-cs"/>
              </a:rPr>
              <a:t>obvious arrangement is not always used, as is explained in Chapter 5.</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34</a:t>
            </a:fld>
            <a:endParaRPr lang="en-US" dirty="0"/>
          </a:p>
        </p:txBody>
      </p:sp>
      <p:sp>
        <p:nvSpPr>
          <p:cNvPr id="5" name="Footer Placeholder 4"/>
          <p:cNvSpPr>
            <a:spLocks noGrp="1"/>
          </p:cNvSpPr>
          <p:nvPr>
            <p:ph type="ftr" sz="quarter" idx="11"/>
          </p:nvPr>
        </p:nvSpPr>
        <p:spPr/>
        <p:txBody>
          <a:bodyPr/>
          <a:lstStyle/>
          <a:p>
            <a:r>
              <a:rPr lang="en-US" dirty="0"/>
              <a:t>© 2016 Pearson Education, Inc., Hoboken, NJ. All rights reserved.</a:t>
            </a:r>
          </a:p>
        </p:txBody>
      </p:sp>
    </p:spTree>
    <p:extLst>
      <p:ext uri="{BB962C8B-B14F-4D97-AF65-F5344CB8AC3E}">
        <p14:creationId xmlns:p14="http://schemas.microsoft.com/office/powerpoint/2010/main" val="23423190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kumimoji="1" lang="en-US" sz="1200" kern="1200" baseline="0" dirty="0">
                <a:solidFill>
                  <a:schemeClr val="tx1"/>
                </a:solidFill>
                <a:latin typeface="Times New Roman" pitchFamily="33" charset="0"/>
                <a:ea typeface="+mn-ea"/>
                <a:cs typeface="+mn-cs"/>
              </a:rPr>
              <a:t>The design constraints on a computer’s memory can be summed up by three questions:</a:t>
            </a:r>
          </a:p>
          <a:p>
            <a:r>
              <a:rPr kumimoji="1" lang="en-US" sz="1200" kern="1200" baseline="0" dirty="0">
                <a:solidFill>
                  <a:schemeClr val="tx1"/>
                </a:solidFill>
                <a:latin typeface="Times New Roman" pitchFamily="33" charset="0"/>
                <a:ea typeface="+mn-ea"/>
                <a:cs typeface="+mn-cs"/>
              </a:rPr>
              <a:t>How much? How fast? How expensive?</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The question of how much is somewhat open ended. If the capacity is there,</a:t>
            </a:r>
          </a:p>
          <a:p>
            <a:r>
              <a:rPr kumimoji="1" lang="en-US" sz="1200" kern="1200" baseline="0" dirty="0">
                <a:solidFill>
                  <a:schemeClr val="tx1"/>
                </a:solidFill>
                <a:latin typeface="Times New Roman" pitchFamily="33" charset="0"/>
                <a:ea typeface="+mn-ea"/>
                <a:cs typeface="+mn-cs"/>
              </a:rPr>
              <a:t>applications will likely be developed to use it. The question of how fast is, in a sense,</a:t>
            </a:r>
          </a:p>
          <a:p>
            <a:r>
              <a:rPr kumimoji="1" lang="en-US" sz="1200" kern="1200" baseline="0" dirty="0">
                <a:solidFill>
                  <a:schemeClr val="tx1"/>
                </a:solidFill>
                <a:latin typeface="Times New Roman" pitchFamily="33" charset="0"/>
                <a:ea typeface="+mn-ea"/>
                <a:cs typeface="+mn-cs"/>
              </a:rPr>
              <a:t>easier to answer. To achieve greatest performance, the memory must be able to</a:t>
            </a:r>
          </a:p>
          <a:p>
            <a:r>
              <a:rPr kumimoji="1" lang="en-US" sz="1200" kern="1200" baseline="0" dirty="0">
                <a:solidFill>
                  <a:schemeClr val="tx1"/>
                </a:solidFill>
                <a:latin typeface="Times New Roman" pitchFamily="33" charset="0"/>
                <a:ea typeface="+mn-ea"/>
                <a:cs typeface="+mn-cs"/>
              </a:rPr>
              <a:t>keep up with the processor. That is, as the processor is executing instructions, we</a:t>
            </a:r>
          </a:p>
          <a:p>
            <a:r>
              <a:rPr kumimoji="1" lang="en-US" sz="1200" kern="1200" baseline="0" dirty="0">
                <a:solidFill>
                  <a:schemeClr val="tx1"/>
                </a:solidFill>
                <a:latin typeface="Times New Roman" pitchFamily="33" charset="0"/>
                <a:ea typeface="+mn-ea"/>
                <a:cs typeface="+mn-cs"/>
              </a:rPr>
              <a:t>would not want it to have to pause waiting for instructions or operands. The final</a:t>
            </a:r>
          </a:p>
          <a:p>
            <a:r>
              <a:rPr kumimoji="1" lang="en-US" sz="1200" kern="1200" baseline="0" dirty="0">
                <a:solidFill>
                  <a:schemeClr val="tx1"/>
                </a:solidFill>
                <a:latin typeface="Times New Roman" pitchFamily="33" charset="0"/>
                <a:ea typeface="+mn-ea"/>
                <a:cs typeface="+mn-cs"/>
              </a:rPr>
              <a:t>question must also be considered. For a practical system, the cost of memory must</a:t>
            </a:r>
          </a:p>
          <a:p>
            <a:r>
              <a:rPr kumimoji="1" lang="en-US" sz="1200" kern="1200" baseline="0" dirty="0">
                <a:solidFill>
                  <a:schemeClr val="tx1"/>
                </a:solidFill>
                <a:latin typeface="Times New Roman" pitchFamily="33" charset="0"/>
                <a:ea typeface="+mn-ea"/>
                <a:cs typeface="+mn-cs"/>
              </a:rPr>
              <a:t>be reasonable in relationship to other components.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As might be expected, there is a trade-off among the three key characteristics</a:t>
            </a:r>
          </a:p>
          <a:p>
            <a:r>
              <a:rPr kumimoji="1" lang="en-US" sz="1200" kern="1200" baseline="0" dirty="0">
                <a:solidFill>
                  <a:schemeClr val="tx1"/>
                </a:solidFill>
                <a:latin typeface="Times New Roman" pitchFamily="33" charset="0"/>
                <a:ea typeface="+mn-ea"/>
                <a:cs typeface="+mn-cs"/>
              </a:rPr>
              <a:t>of memory: capacity, access time, and cost. A variety of technologies are used to</a:t>
            </a:r>
          </a:p>
          <a:p>
            <a:r>
              <a:rPr kumimoji="1" lang="en-US" sz="1200" kern="1200" baseline="0" dirty="0">
                <a:solidFill>
                  <a:schemeClr val="tx1"/>
                </a:solidFill>
                <a:latin typeface="Times New Roman" pitchFamily="33" charset="0"/>
                <a:ea typeface="+mn-ea"/>
                <a:cs typeface="+mn-cs"/>
              </a:rPr>
              <a:t>implement memory systems, and across this spectrum of technologies, the following</a:t>
            </a:r>
          </a:p>
          <a:p>
            <a:r>
              <a:rPr kumimoji="1" lang="en-US" sz="1200" kern="1200" baseline="0" dirty="0">
                <a:solidFill>
                  <a:schemeClr val="tx1"/>
                </a:solidFill>
                <a:latin typeface="Times New Roman" pitchFamily="33" charset="0"/>
                <a:ea typeface="+mn-ea"/>
                <a:cs typeface="+mn-cs"/>
              </a:rPr>
              <a:t>relationships hold:</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Faster access time, greater cost per bit</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Greater capacity, smaller cost per bit</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Greater capacity, slower access time</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The dilemma facing the designer is clear. The designer would like to use memory</a:t>
            </a:r>
          </a:p>
          <a:p>
            <a:r>
              <a:rPr kumimoji="1" lang="en-US" sz="1200" kern="1200" baseline="0" dirty="0">
                <a:solidFill>
                  <a:schemeClr val="tx1"/>
                </a:solidFill>
                <a:latin typeface="Times New Roman" pitchFamily="33" charset="0"/>
                <a:ea typeface="+mn-ea"/>
                <a:cs typeface="+mn-cs"/>
              </a:rPr>
              <a:t>technologies that provide for large-capacity memory, both because the capacity</a:t>
            </a:r>
          </a:p>
          <a:p>
            <a:r>
              <a:rPr kumimoji="1" lang="en-US" sz="1200" kern="1200" baseline="0" dirty="0">
                <a:solidFill>
                  <a:schemeClr val="tx1"/>
                </a:solidFill>
                <a:latin typeface="Times New Roman" pitchFamily="33" charset="0"/>
                <a:ea typeface="+mn-ea"/>
                <a:cs typeface="+mn-cs"/>
              </a:rPr>
              <a:t>is needed and because the cost per bit is low. However, to meet performance</a:t>
            </a:r>
          </a:p>
          <a:p>
            <a:r>
              <a:rPr kumimoji="1" lang="en-US" sz="1200" kern="1200" baseline="0" dirty="0">
                <a:solidFill>
                  <a:schemeClr val="tx1"/>
                </a:solidFill>
                <a:latin typeface="Times New Roman" pitchFamily="33" charset="0"/>
                <a:ea typeface="+mn-ea"/>
                <a:cs typeface="+mn-cs"/>
              </a:rPr>
              <a:t>requirements, the designer needs to use expensive, relatively lower-capacity memories</a:t>
            </a:r>
          </a:p>
          <a:p>
            <a:r>
              <a:rPr kumimoji="1" lang="en-US" sz="1200" kern="1200" baseline="0" dirty="0">
                <a:solidFill>
                  <a:schemeClr val="tx1"/>
                </a:solidFill>
                <a:latin typeface="Times New Roman" pitchFamily="33" charset="0"/>
                <a:ea typeface="+mn-ea"/>
                <a:cs typeface="+mn-cs"/>
              </a:rPr>
              <a:t>with short access times.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The way out of this dilemma is not to rely on a single memory component or</a:t>
            </a:r>
          </a:p>
          <a:p>
            <a:r>
              <a:rPr kumimoji="1" lang="en-US" sz="1200" kern="1200" baseline="0" dirty="0">
                <a:solidFill>
                  <a:schemeClr val="tx1"/>
                </a:solidFill>
                <a:latin typeface="Times New Roman" pitchFamily="33" charset="0"/>
                <a:ea typeface="+mn-ea"/>
                <a:cs typeface="+mn-cs"/>
              </a:rPr>
              <a:t>technology, but to employ a </a:t>
            </a:r>
            <a:r>
              <a:rPr kumimoji="1" lang="en-US" sz="1200" b="1" kern="1200" baseline="0" dirty="0">
                <a:solidFill>
                  <a:schemeClr val="tx1"/>
                </a:solidFill>
                <a:latin typeface="Times New Roman" pitchFamily="33" charset="0"/>
                <a:ea typeface="+mn-ea"/>
                <a:cs typeface="+mn-cs"/>
              </a:rPr>
              <a:t>memory hierarchy.</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36</a:t>
            </a:fld>
            <a:endParaRPr lang="en-US" dirty="0"/>
          </a:p>
        </p:txBody>
      </p:sp>
      <p:sp>
        <p:nvSpPr>
          <p:cNvPr id="5" name="Footer Placeholder 4"/>
          <p:cNvSpPr>
            <a:spLocks noGrp="1"/>
          </p:cNvSpPr>
          <p:nvPr>
            <p:ph type="ftr" sz="quarter" idx="11"/>
          </p:nvPr>
        </p:nvSpPr>
        <p:spPr/>
        <p:txBody>
          <a:bodyPr/>
          <a:lstStyle/>
          <a:p>
            <a:r>
              <a:rPr lang="en-US" dirty="0"/>
              <a:t>© 2016 Pearson Education, Inc., Hoboken, NJ. All rights reserved.</a:t>
            </a:r>
          </a:p>
        </p:txBody>
      </p:sp>
    </p:spTree>
    <p:extLst>
      <p:ext uri="{BB962C8B-B14F-4D97-AF65-F5344CB8AC3E}">
        <p14:creationId xmlns:p14="http://schemas.microsoft.com/office/powerpoint/2010/main" val="17576242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kumimoji="1" lang="en-US" sz="1200" kern="1200" baseline="0" dirty="0">
                <a:solidFill>
                  <a:schemeClr val="tx1"/>
                </a:solidFill>
                <a:latin typeface="Times New Roman" pitchFamily="33" charset="0"/>
                <a:ea typeface="+mn-ea"/>
                <a:cs typeface="+mn-cs"/>
              </a:rPr>
              <a:t>A typical hierarchy is illustrated in</a:t>
            </a:r>
          </a:p>
          <a:p>
            <a:r>
              <a:rPr kumimoji="1" lang="en-US" sz="1200" kern="1200" baseline="0" dirty="0">
                <a:solidFill>
                  <a:schemeClr val="tx1"/>
                </a:solidFill>
                <a:latin typeface="Times New Roman" pitchFamily="33" charset="0"/>
                <a:ea typeface="+mn-ea"/>
                <a:cs typeface="+mn-cs"/>
              </a:rPr>
              <a:t>Figure 4.1. As one goes down the hierarchy, the following occur:</a:t>
            </a:r>
          </a:p>
          <a:p>
            <a:endParaRPr kumimoji="1" lang="en-US" sz="1200" b="1" kern="1200" baseline="0" dirty="0">
              <a:solidFill>
                <a:schemeClr val="tx1"/>
              </a:solidFill>
              <a:latin typeface="Times New Roman" pitchFamily="33" charset="0"/>
              <a:ea typeface="+mn-ea"/>
              <a:cs typeface="+mn-cs"/>
            </a:endParaRPr>
          </a:p>
          <a:p>
            <a:r>
              <a:rPr kumimoji="1" lang="en-US" sz="1200" b="1" kern="1200" baseline="0" dirty="0">
                <a:solidFill>
                  <a:schemeClr val="tx1"/>
                </a:solidFill>
                <a:latin typeface="Times New Roman" pitchFamily="33" charset="0"/>
                <a:ea typeface="+mn-ea"/>
                <a:cs typeface="+mn-cs"/>
              </a:rPr>
              <a:t>a. Decreasing cost per bit</a:t>
            </a:r>
          </a:p>
          <a:p>
            <a:endParaRPr kumimoji="1" lang="en-US" sz="1200" b="1" kern="1200" baseline="0" dirty="0">
              <a:solidFill>
                <a:schemeClr val="tx1"/>
              </a:solidFill>
              <a:latin typeface="Times New Roman" pitchFamily="33" charset="0"/>
              <a:ea typeface="+mn-ea"/>
              <a:cs typeface="+mn-cs"/>
            </a:endParaRPr>
          </a:p>
          <a:p>
            <a:r>
              <a:rPr kumimoji="1" lang="en-US" sz="1200" b="1" kern="1200" baseline="0" dirty="0">
                <a:solidFill>
                  <a:schemeClr val="tx1"/>
                </a:solidFill>
                <a:latin typeface="Times New Roman" pitchFamily="33" charset="0"/>
                <a:ea typeface="+mn-ea"/>
                <a:cs typeface="+mn-cs"/>
              </a:rPr>
              <a:t>b. Increasing capacity</a:t>
            </a:r>
          </a:p>
          <a:p>
            <a:endParaRPr kumimoji="1" lang="en-US" sz="1200" b="1" kern="1200" baseline="0" dirty="0">
              <a:solidFill>
                <a:schemeClr val="tx1"/>
              </a:solidFill>
              <a:latin typeface="Times New Roman" pitchFamily="33" charset="0"/>
              <a:ea typeface="+mn-ea"/>
              <a:cs typeface="+mn-cs"/>
            </a:endParaRPr>
          </a:p>
          <a:p>
            <a:r>
              <a:rPr kumimoji="1" lang="en-US" sz="1200" b="1" kern="1200" baseline="0" dirty="0">
                <a:solidFill>
                  <a:schemeClr val="tx1"/>
                </a:solidFill>
                <a:latin typeface="Times New Roman" pitchFamily="33" charset="0"/>
                <a:ea typeface="+mn-ea"/>
                <a:cs typeface="+mn-cs"/>
              </a:rPr>
              <a:t>c. Increasing access time</a:t>
            </a:r>
          </a:p>
          <a:p>
            <a:endParaRPr kumimoji="1" lang="en-US" sz="1200" b="1" kern="1200" baseline="0" dirty="0">
              <a:solidFill>
                <a:schemeClr val="tx1"/>
              </a:solidFill>
              <a:latin typeface="Times New Roman" pitchFamily="33" charset="0"/>
              <a:ea typeface="+mn-ea"/>
              <a:cs typeface="+mn-cs"/>
            </a:endParaRPr>
          </a:p>
          <a:p>
            <a:r>
              <a:rPr kumimoji="1" lang="en-US" sz="1200" b="1" kern="1200" baseline="0" dirty="0">
                <a:solidFill>
                  <a:schemeClr val="tx1"/>
                </a:solidFill>
                <a:latin typeface="Times New Roman" pitchFamily="33" charset="0"/>
                <a:ea typeface="+mn-ea"/>
                <a:cs typeface="+mn-cs"/>
              </a:rPr>
              <a:t>d. Decreasing frequency of access of the memory by the processor</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Thus, smaller, more expensive, faster memories are supplemented by larger,</a:t>
            </a:r>
          </a:p>
          <a:p>
            <a:r>
              <a:rPr kumimoji="1" lang="en-US" sz="1200" kern="1200" baseline="0" dirty="0">
                <a:solidFill>
                  <a:schemeClr val="tx1"/>
                </a:solidFill>
                <a:latin typeface="Times New Roman" pitchFamily="33" charset="0"/>
                <a:ea typeface="+mn-ea"/>
                <a:cs typeface="+mn-cs"/>
              </a:rPr>
              <a:t>cheaper, slower memories. The key to the success of this organization is item (d)</a:t>
            </a:r>
          </a:p>
          <a:p>
            <a:r>
              <a:rPr kumimoji="1" lang="en-US" sz="1200" kern="1200" baseline="0" dirty="0">
                <a:solidFill>
                  <a:schemeClr val="tx1"/>
                </a:solidFill>
                <a:latin typeface="Times New Roman" pitchFamily="33" charset="0"/>
                <a:ea typeface="+mn-ea"/>
                <a:cs typeface="+mn-cs"/>
              </a:rPr>
              <a:t>:decreasing frequency of access. We examine this concept in greater detail when we</a:t>
            </a:r>
          </a:p>
          <a:p>
            <a:r>
              <a:rPr kumimoji="1" lang="en-US" sz="1200" kern="1200" baseline="0" dirty="0">
                <a:solidFill>
                  <a:schemeClr val="tx1"/>
                </a:solidFill>
                <a:latin typeface="Times New Roman" pitchFamily="33" charset="0"/>
                <a:ea typeface="+mn-ea"/>
                <a:cs typeface="+mn-cs"/>
              </a:rPr>
              <a:t>discuss the cache, later in this chapter, and virtual memory in Chapter 8. A brief</a:t>
            </a:r>
          </a:p>
          <a:p>
            <a:r>
              <a:rPr kumimoji="1" lang="en-US" sz="1200" kern="1200" baseline="0" dirty="0">
                <a:solidFill>
                  <a:schemeClr val="tx1"/>
                </a:solidFill>
                <a:latin typeface="Times New Roman" pitchFamily="33" charset="0"/>
                <a:ea typeface="+mn-ea"/>
                <a:cs typeface="+mn-cs"/>
              </a:rPr>
              <a:t>explanation is provided at this point.</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The use of two levels of memory to reduce average access time works in principle,</a:t>
            </a:r>
          </a:p>
          <a:p>
            <a:r>
              <a:rPr kumimoji="1" lang="en-US" sz="1200" kern="1200" baseline="0" dirty="0">
                <a:solidFill>
                  <a:schemeClr val="tx1"/>
                </a:solidFill>
                <a:latin typeface="Times New Roman" pitchFamily="33" charset="0"/>
                <a:ea typeface="+mn-ea"/>
                <a:cs typeface="+mn-cs"/>
              </a:rPr>
              <a:t>but only if conditions (a) through (d) apply. By employing a variety of technologies,</a:t>
            </a:r>
          </a:p>
          <a:p>
            <a:r>
              <a:rPr kumimoji="1" lang="en-US" sz="1200" kern="1200" baseline="0" dirty="0">
                <a:solidFill>
                  <a:schemeClr val="tx1"/>
                </a:solidFill>
                <a:latin typeface="Times New Roman" pitchFamily="33" charset="0"/>
                <a:ea typeface="+mn-ea"/>
                <a:cs typeface="+mn-cs"/>
              </a:rPr>
              <a:t>a spectrum of memory systems exists that satisfies conditions (a) through</a:t>
            </a:r>
          </a:p>
          <a:p>
            <a:r>
              <a:rPr kumimoji="1" lang="en-US" sz="1200" kern="1200" baseline="0" dirty="0">
                <a:solidFill>
                  <a:schemeClr val="tx1"/>
                </a:solidFill>
                <a:latin typeface="Times New Roman" pitchFamily="33" charset="0"/>
                <a:ea typeface="+mn-ea"/>
                <a:cs typeface="+mn-cs"/>
              </a:rPr>
              <a:t>(c). Fortunately, condition (d) is also generally valid.</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The basis for the validity of condition (d) is a principle known as </a:t>
            </a:r>
            <a:r>
              <a:rPr kumimoji="1" lang="en-US" sz="1200" b="1" kern="1200" baseline="0" dirty="0">
                <a:solidFill>
                  <a:schemeClr val="tx1"/>
                </a:solidFill>
                <a:latin typeface="Times New Roman" pitchFamily="33" charset="0"/>
                <a:ea typeface="+mn-ea"/>
                <a:cs typeface="+mn-cs"/>
              </a:rPr>
              <a:t>locality of</a:t>
            </a:r>
          </a:p>
          <a:p>
            <a:r>
              <a:rPr kumimoji="1" lang="en-US" sz="1200" b="1" kern="1200" baseline="0" dirty="0">
                <a:solidFill>
                  <a:schemeClr val="tx1"/>
                </a:solidFill>
                <a:latin typeface="Times New Roman" pitchFamily="33" charset="0"/>
                <a:ea typeface="+mn-ea"/>
                <a:cs typeface="+mn-cs"/>
              </a:rPr>
              <a:t>reference [DENN68]. </a:t>
            </a:r>
            <a:r>
              <a:rPr kumimoji="1" lang="en-US" sz="1200" b="0" kern="1200" baseline="0" dirty="0">
                <a:solidFill>
                  <a:schemeClr val="tx1"/>
                </a:solidFill>
                <a:latin typeface="Times New Roman" pitchFamily="33" charset="0"/>
                <a:ea typeface="+mn-ea"/>
                <a:cs typeface="+mn-cs"/>
              </a:rPr>
              <a:t>During the course of execution of a program, memory references</a:t>
            </a:r>
          </a:p>
          <a:p>
            <a:r>
              <a:rPr kumimoji="1" lang="en-US" sz="1200" kern="1200" baseline="0" dirty="0">
                <a:solidFill>
                  <a:schemeClr val="tx1"/>
                </a:solidFill>
                <a:latin typeface="Times New Roman" pitchFamily="33" charset="0"/>
                <a:ea typeface="+mn-ea"/>
                <a:cs typeface="+mn-cs"/>
              </a:rPr>
              <a:t>by the processor, for both instructions and data, tend to cluster. Programs</a:t>
            </a:r>
          </a:p>
          <a:p>
            <a:r>
              <a:rPr kumimoji="1" lang="en-US" sz="1200" kern="1200" baseline="0" dirty="0">
                <a:solidFill>
                  <a:schemeClr val="tx1"/>
                </a:solidFill>
                <a:latin typeface="Times New Roman" pitchFamily="33" charset="0"/>
                <a:ea typeface="+mn-ea"/>
                <a:cs typeface="+mn-cs"/>
              </a:rPr>
              <a:t>typically contain a number of iterative loops and subroutines. Once a loop or subroutine</a:t>
            </a:r>
          </a:p>
          <a:p>
            <a:r>
              <a:rPr kumimoji="1" lang="en-US" sz="1200" kern="1200" baseline="0" dirty="0">
                <a:solidFill>
                  <a:schemeClr val="tx1"/>
                </a:solidFill>
                <a:latin typeface="Times New Roman" pitchFamily="33" charset="0"/>
                <a:ea typeface="+mn-ea"/>
                <a:cs typeface="+mn-cs"/>
              </a:rPr>
              <a:t>is entered, there are repeated references to a small set of instructions.</a:t>
            </a:r>
          </a:p>
          <a:p>
            <a:r>
              <a:rPr kumimoji="1" lang="en-US" sz="1200" kern="1200" baseline="0" dirty="0">
                <a:solidFill>
                  <a:schemeClr val="tx1"/>
                </a:solidFill>
                <a:latin typeface="Times New Roman" pitchFamily="33" charset="0"/>
                <a:ea typeface="+mn-ea"/>
                <a:cs typeface="+mn-cs"/>
              </a:rPr>
              <a:t>Similarly, operations on tables and arrays involve access to a clustered set of data</a:t>
            </a:r>
          </a:p>
          <a:p>
            <a:r>
              <a:rPr kumimoji="1" lang="en-US" sz="1200" kern="1200" baseline="0" dirty="0">
                <a:solidFill>
                  <a:schemeClr val="tx1"/>
                </a:solidFill>
                <a:latin typeface="Times New Roman" pitchFamily="33" charset="0"/>
                <a:ea typeface="+mn-ea"/>
                <a:cs typeface="+mn-cs"/>
              </a:rPr>
              <a:t>words. Over a long period of time, the clusters in use change, but over a short period</a:t>
            </a:r>
          </a:p>
          <a:p>
            <a:r>
              <a:rPr kumimoji="1" lang="en-US" sz="1200" kern="1200" baseline="0" dirty="0">
                <a:solidFill>
                  <a:schemeClr val="tx1"/>
                </a:solidFill>
                <a:latin typeface="Times New Roman" pitchFamily="33" charset="0"/>
                <a:ea typeface="+mn-ea"/>
                <a:cs typeface="+mn-cs"/>
              </a:rPr>
              <a:t>of time, the processor is primarily working with fixed clusters of memory references.</a:t>
            </a:r>
          </a:p>
          <a:p>
            <a:endParaRPr kumimoji="1" lang="en-US" sz="1200" kern="1200" baseline="0" dirty="0">
              <a:solidFill>
                <a:schemeClr val="tx1"/>
              </a:solidFill>
              <a:latin typeface="Times New Roman" pitchFamily="33"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37</a:t>
            </a:fld>
            <a:endParaRPr lang="en-US" dirty="0"/>
          </a:p>
        </p:txBody>
      </p:sp>
      <p:sp>
        <p:nvSpPr>
          <p:cNvPr id="5" name="Footer Placeholder 4"/>
          <p:cNvSpPr>
            <a:spLocks noGrp="1"/>
          </p:cNvSpPr>
          <p:nvPr>
            <p:ph type="ftr" sz="quarter" idx="11"/>
          </p:nvPr>
        </p:nvSpPr>
        <p:spPr/>
        <p:txBody>
          <a:bodyPr/>
          <a:lstStyle/>
          <a:p>
            <a:r>
              <a:rPr lang="en-US" dirty="0"/>
              <a:t>© 2016 Pearson Education, Inc., Hoboken, NJ. All rights reserved.</a:t>
            </a:r>
          </a:p>
        </p:txBody>
      </p:sp>
    </p:spTree>
    <p:extLst>
      <p:ext uri="{BB962C8B-B14F-4D97-AF65-F5344CB8AC3E}">
        <p14:creationId xmlns:p14="http://schemas.microsoft.com/office/powerpoint/2010/main" val="15385671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u="none" strike="noStrike" kern="1200" baseline="0" dirty="0">
                <a:solidFill>
                  <a:schemeClr val="tx1"/>
                </a:solidFill>
                <a:latin typeface="Times New Roman" pitchFamily="33" charset="0"/>
                <a:ea typeface="+mn-ea"/>
                <a:cs typeface="+mn-cs"/>
              </a:rPr>
              <a:t>The three forms of memory just described are, typically, volatile and employ</a:t>
            </a:r>
          </a:p>
          <a:p>
            <a:r>
              <a:rPr kumimoji="1" lang="en-US" sz="1200" b="0" i="0" u="none" strike="noStrike" kern="1200" baseline="0" dirty="0">
                <a:solidFill>
                  <a:schemeClr val="tx1"/>
                </a:solidFill>
                <a:latin typeface="Times New Roman" pitchFamily="33" charset="0"/>
                <a:ea typeface="+mn-ea"/>
                <a:cs typeface="+mn-cs"/>
              </a:rPr>
              <a:t>semiconductor technology. The use of three levels exploits the fact that semiconductor</a:t>
            </a:r>
          </a:p>
          <a:p>
            <a:r>
              <a:rPr kumimoji="1" lang="en-US" sz="1200" b="0" i="0" u="none" strike="noStrike" kern="1200" baseline="0" dirty="0">
                <a:solidFill>
                  <a:schemeClr val="tx1"/>
                </a:solidFill>
                <a:latin typeface="Times New Roman" pitchFamily="33" charset="0"/>
                <a:ea typeface="+mn-ea"/>
                <a:cs typeface="+mn-cs"/>
              </a:rPr>
              <a:t>memory comes in a variety of types, which differ in speed and cost. Data are</a:t>
            </a:r>
          </a:p>
          <a:p>
            <a:r>
              <a:rPr kumimoji="1" lang="en-US" sz="1200" b="0" i="0" u="none" strike="noStrike" kern="1200" baseline="0" dirty="0">
                <a:solidFill>
                  <a:schemeClr val="tx1"/>
                </a:solidFill>
                <a:latin typeface="Times New Roman" pitchFamily="33" charset="0"/>
                <a:ea typeface="+mn-ea"/>
                <a:cs typeface="+mn-cs"/>
              </a:rPr>
              <a:t>stored more permanently on external mass storage devices, of which the most common</a:t>
            </a:r>
          </a:p>
          <a:p>
            <a:r>
              <a:rPr kumimoji="1" lang="en-US" sz="1200" b="0" i="0" u="none" strike="noStrike" kern="1200" baseline="0" dirty="0">
                <a:solidFill>
                  <a:schemeClr val="tx1"/>
                </a:solidFill>
                <a:latin typeface="Times New Roman" pitchFamily="33" charset="0"/>
                <a:ea typeface="+mn-ea"/>
                <a:cs typeface="+mn-cs"/>
              </a:rPr>
              <a:t>are hard disk and removable media, such as removable magnetic disk, tape,</a:t>
            </a:r>
          </a:p>
          <a:p>
            <a:r>
              <a:rPr kumimoji="1" lang="en-US" sz="1200" b="0" i="0" u="none" strike="noStrike" kern="1200" baseline="0" dirty="0">
                <a:solidFill>
                  <a:schemeClr val="tx1"/>
                </a:solidFill>
                <a:latin typeface="Times New Roman" pitchFamily="33" charset="0"/>
                <a:ea typeface="+mn-ea"/>
                <a:cs typeface="+mn-cs"/>
              </a:rPr>
              <a:t>and optical storage. External, nonvolatile memory is also referred to as secondary</a:t>
            </a:r>
          </a:p>
          <a:p>
            <a:r>
              <a:rPr kumimoji="1" lang="en-US" sz="1200" b="0" i="0" u="none" strike="noStrike" kern="1200" baseline="0" dirty="0">
                <a:solidFill>
                  <a:schemeClr val="tx1"/>
                </a:solidFill>
                <a:latin typeface="Times New Roman" pitchFamily="33" charset="0"/>
                <a:ea typeface="+mn-ea"/>
                <a:cs typeface="+mn-cs"/>
              </a:rPr>
              <a:t>memory  or auxiliary memory . These are used to store program and data files and</a:t>
            </a:r>
          </a:p>
          <a:p>
            <a:r>
              <a:rPr kumimoji="1" lang="en-US" sz="1200" b="0" i="0" u="none" strike="noStrike" kern="1200" baseline="0" dirty="0">
                <a:solidFill>
                  <a:schemeClr val="tx1"/>
                </a:solidFill>
                <a:latin typeface="Times New Roman" pitchFamily="33" charset="0"/>
                <a:ea typeface="+mn-ea"/>
                <a:cs typeface="+mn-cs"/>
              </a:rPr>
              <a:t>are usually visible to the programmer only in terms of files and records, as opposed</a:t>
            </a:r>
          </a:p>
          <a:p>
            <a:r>
              <a:rPr kumimoji="1" lang="en-US" sz="1200" b="0" i="0" u="none" strike="noStrike" kern="1200" baseline="0" dirty="0">
                <a:solidFill>
                  <a:schemeClr val="tx1"/>
                </a:solidFill>
                <a:latin typeface="Times New Roman" pitchFamily="33" charset="0"/>
                <a:ea typeface="+mn-ea"/>
                <a:cs typeface="+mn-cs"/>
              </a:rPr>
              <a:t>to individual bytes or words. Disk is also used to provide an extension to main memory</a:t>
            </a:r>
          </a:p>
          <a:p>
            <a:r>
              <a:rPr kumimoji="1" lang="en-US" sz="1200" b="0" i="0" u="none" strike="noStrike" kern="1200" baseline="0" dirty="0">
                <a:solidFill>
                  <a:schemeClr val="tx1"/>
                </a:solidFill>
                <a:latin typeface="Times New Roman" pitchFamily="33" charset="0"/>
                <a:ea typeface="+mn-ea"/>
                <a:cs typeface="+mn-cs"/>
              </a:rPr>
              <a:t>known as virtual memory, which is discussed in Chapter 8.</a:t>
            </a:r>
          </a:p>
          <a:p>
            <a:endParaRPr kumimoji="1" lang="en-US" sz="1200" b="0" i="0" u="none" strike="noStrike" kern="1200" baseline="0" dirty="0">
              <a:solidFill>
                <a:schemeClr val="tx1"/>
              </a:solidFill>
              <a:latin typeface="Times New Roman" pitchFamily="33" charset="0"/>
              <a:ea typeface="+mn-ea"/>
              <a:cs typeface="+mn-cs"/>
            </a:endParaRPr>
          </a:p>
          <a:p>
            <a:r>
              <a:rPr kumimoji="1" lang="en-US" sz="1200" b="0" i="0" u="none" strike="noStrike" kern="1200" baseline="0" dirty="0">
                <a:solidFill>
                  <a:schemeClr val="tx1"/>
                </a:solidFill>
                <a:latin typeface="Times New Roman" pitchFamily="33" charset="0"/>
                <a:ea typeface="+mn-ea"/>
                <a:cs typeface="+mn-cs"/>
              </a:rPr>
              <a:t>Other forms of memory may be included in the hierarchy. For example, large</a:t>
            </a:r>
          </a:p>
          <a:p>
            <a:r>
              <a:rPr kumimoji="1" lang="en-US" sz="1200" b="0" i="0" u="none" strike="noStrike" kern="1200" baseline="0" dirty="0">
                <a:solidFill>
                  <a:schemeClr val="tx1"/>
                </a:solidFill>
                <a:latin typeface="Times New Roman" pitchFamily="33" charset="0"/>
                <a:ea typeface="+mn-ea"/>
                <a:cs typeface="+mn-cs"/>
              </a:rPr>
              <a:t>IBM mainframes include a form of internal memory known as expanded storage.</a:t>
            </a:r>
          </a:p>
          <a:p>
            <a:r>
              <a:rPr kumimoji="1" lang="en-US" sz="1200" b="0" i="0" u="none" strike="noStrike" kern="1200" baseline="0" dirty="0">
                <a:solidFill>
                  <a:schemeClr val="tx1"/>
                </a:solidFill>
                <a:latin typeface="Times New Roman" pitchFamily="33" charset="0"/>
                <a:ea typeface="+mn-ea"/>
                <a:cs typeface="+mn-cs"/>
              </a:rPr>
              <a:t>This uses a semiconductor technology that is slower and less expensive than that</a:t>
            </a:r>
          </a:p>
          <a:p>
            <a:r>
              <a:rPr kumimoji="1" lang="en-US" sz="1200" b="0" i="0" u="none" strike="noStrike" kern="1200" baseline="0" dirty="0">
                <a:solidFill>
                  <a:schemeClr val="tx1"/>
                </a:solidFill>
                <a:latin typeface="Times New Roman" pitchFamily="33" charset="0"/>
                <a:ea typeface="+mn-ea"/>
                <a:cs typeface="+mn-cs"/>
              </a:rPr>
              <a:t>of main memory. Strictly speaking, this memory does not fit into the hierarchy but</a:t>
            </a:r>
          </a:p>
          <a:p>
            <a:r>
              <a:rPr kumimoji="1" lang="en-US" sz="1200" b="0" i="0" u="none" strike="noStrike" kern="1200" baseline="0" dirty="0">
                <a:solidFill>
                  <a:schemeClr val="tx1"/>
                </a:solidFill>
                <a:latin typeface="Times New Roman" pitchFamily="33" charset="0"/>
                <a:ea typeface="+mn-ea"/>
                <a:cs typeface="+mn-cs"/>
              </a:rPr>
              <a:t>is a side branch: Data can be moved between main memory and expanded storage</a:t>
            </a:r>
          </a:p>
          <a:p>
            <a:r>
              <a:rPr kumimoji="1" lang="en-US" sz="1200" b="0" i="0" u="none" strike="noStrike" kern="1200" baseline="0" dirty="0">
                <a:solidFill>
                  <a:schemeClr val="tx1"/>
                </a:solidFill>
                <a:latin typeface="Times New Roman" pitchFamily="33" charset="0"/>
                <a:ea typeface="+mn-ea"/>
                <a:cs typeface="+mn-cs"/>
              </a:rPr>
              <a:t>but not between expanded storage and external memory. Other forms of secondary</a:t>
            </a:r>
          </a:p>
          <a:p>
            <a:r>
              <a:rPr kumimoji="1" lang="en-US" sz="1200" b="0" i="0" u="none" strike="noStrike" kern="1200" baseline="0" dirty="0">
                <a:solidFill>
                  <a:schemeClr val="tx1"/>
                </a:solidFill>
                <a:latin typeface="Times New Roman" pitchFamily="33" charset="0"/>
                <a:ea typeface="+mn-ea"/>
                <a:cs typeface="+mn-cs"/>
              </a:rPr>
              <a:t>memory include optical and magneto-optical disks. Finally, additional levels can be</a:t>
            </a:r>
          </a:p>
          <a:p>
            <a:r>
              <a:rPr kumimoji="1" lang="en-US" sz="1200" b="0" i="0" u="none" strike="noStrike" kern="1200" baseline="0" dirty="0">
                <a:solidFill>
                  <a:schemeClr val="tx1"/>
                </a:solidFill>
                <a:latin typeface="Times New Roman" pitchFamily="33" charset="0"/>
                <a:ea typeface="+mn-ea"/>
                <a:cs typeface="+mn-cs"/>
              </a:rPr>
              <a:t>effectively added to the hierarchy in software. A portion of main memory can be</a:t>
            </a:r>
          </a:p>
          <a:p>
            <a:r>
              <a:rPr kumimoji="1" lang="en-US" sz="1200" b="0" i="0" u="none" strike="noStrike" kern="1200" baseline="0" dirty="0">
                <a:solidFill>
                  <a:schemeClr val="tx1"/>
                </a:solidFill>
                <a:latin typeface="Times New Roman" pitchFamily="33" charset="0"/>
                <a:ea typeface="+mn-ea"/>
                <a:cs typeface="+mn-cs"/>
              </a:rPr>
              <a:t>used as a buffer to hold data temporarily that is to be read out to disk. Such a technique,</a:t>
            </a:r>
          </a:p>
          <a:p>
            <a:r>
              <a:rPr kumimoji="1" lang="en-US" sz="1200" b="0" i="0" u="none" strike="noStrike" kern="1200" baseline="0" dirty="0">
                <a:solidFill>
                  <a:schemeClr val="tx1"/>
                </a:solidFill>
                <a:latin typeface="Times New Roman" pitchFamily="33" charset="0"/>
                <a:ea typeface="+mn-ea"/>
                <a:cs typeface="+mn-cs"/>
              </a:rPr>
              <a:t>sometimes referred to as a disk cache, improves performance in two ways:</a:t>
            </a:r>
          </a:p>
          <a:p>
            <a:endParaRPr kumimoji="1" lang="en-US" sz="1200" b="1" i="0" u="none" strike="noStrike" kern="1200" baseline="0" dirty="0">
              <a:solidFill>
                <a:schemeClr val="tx1"/>
              </a:solidFill>
              <a:latin typeface="Times New Roman" pitchFamily="33" charset="0"/>
              <a:ea typeface="+mn-ea"/>
              <a:cs typeface="+mn-cs"/>
            </a:endParaRPr>
          </a:p>
          <a:p>
            <a:r>
              <a:rPr kumimoji="1" lang="en-US" sz="1200" b="1" i="0" u="none" strike="noStrike" kern="1200" baseline="0" dirty="0">
                <a:solidFill>
                  <a:schemeClr val="tx1"/>
                </a:solidFill>
                <a:latin typeface="Times New Roman" pitchFamily="33" charset="0"/>
                <a:ea typeface="+mn-ea"/>
                <a:cs typeface="+mn-cs"/>
              </a:rPr>
              <a:t>■ </a:t>
            </a:r>
            <a:r>
              <a:rPr kumimoji="1" lang="en-US" sz="1200" b="0" i="0" u="none" strike="noStrike" kern="1200" baseline="0" dirty="0">
                <a:solidFill>
                  <a:schemeClr val="tx1"/>
                </a:solidFill>
                <a:latin typeface="Times New Roman" pitchFamily="33" charset="0"/>
                <a:ea typeface="+mn-ea"/>
                <a:cs typeface="+mn-cs"/>
              </a:rPr>
              <a:t> Disk writes are clustered. Instead of many small transfers of data, we have</a:t>
            </a:r>
          </a:p>
          <a:p>
            <a:r>
              <a:rPr kumimoji="1" lang="en-US" sz="1200" b="0" i="0" u="none" strike="noStrike" kern="1200" baseline="0" dirty="0">
                <a:solidFill>
                  <a:schemeClr val="tx1"/>
                </a:solidFill>
                <a:latin typeface="Times New Roman" pitchFamily="33" charset="0"/>
                <a:ea typeface="+mn-ea"/>
                <a:cs typeface="+mn-cs"/>
              </a:rPr>
              <a:t>a few large transfers of data. This improves disk performance and minimizes</a:t>
            </a:r>
          </a:p>
          <a:p>
            <a:r>
              <a:rPr kumimoji="1" lang="en-US" sz="1200" b="0" i="0" u="none" strike="noStrike" kern="1200" baseline="0" dirty="0">
                <a:solidFill>
                  <a:schemeClr val="tx1"/>
                </a:solidFill>
                <a:latin typeface="Times New Roman" pitchFamily="33" charset="0"/>
                <a:ea typeface="+mn-ea"/>
                <a:cs typeface="+mn-cs"/>
              </a:rPr>
              <a:t>processor involvement.</a:t>
            </a:r>
          </a:p>
          <a:p>
            <a:endParaRPr kumimoji="1" lang="en-US" sz="1200" b="1" i="0" u="none" strike="noStrike" kern="1200" baseline="0" dirty="0">
              <a:solidFill>
                <a:schemeClr val="tx1"/>
              </a:solidFill>
              <a:latin typeface="Times New Roman" pitchFamily="33" charset="0"/>
              <a:ea typeface="+mn-ea"/>
              <a:cs typeface="+mn-cs"/>
            </a:endParaRPr>
          </a:p>
          <a:p>
            <a:r>
              <a:rPr kumimoji="1" lang="en-US" sz="1200" b="1" i="0" u="none" strike="noStrike" kern="1200" baseline="0" dirty="0">
                <a:solidFill>
                  <a:schemeClr val="tx1"/>
                </a:solidFill>
                <a:latin typeface="Times New Roman" pitchFamily="33" charset="0"/>
                <a:ea typeface="+mn-ea"/>
                <a:cs typeface="+mn-cs"/>
              </a:rPr>
              <a:t>■ </a:t>
            </a:r>
            <a:r>
              <a:rPr kumimoji="1" lang="en-US" sz="1200" b="0" i="0" u="none" strike="noStrike" kern="1200" baseline="0" dirty="0">
                <a:solidFill>
                  <a:schemeClr val="tx1"/>
                </a:solidFill>
                <a:latin typeface="Times New Roman" pitchFamily="33" charset="0"/>
                <a:ea typeface="+mn-ea"/>
                <a:cs typeface="+mn-cs"/>
              </a:rPr>
              <a:t> Some data destined for write-out</a:t>
            </a:r>
          </a:p>
          <a:p>
            <a:r>
              <a:rPr kumimoji="1" lang="en-US" sz="1200" b="0" i="0" u="none" strike="noStrike" kern="1200" baseline="0" dirty="0">
                <a:solidFill>
                  <a:schemeClr val="tx1"/>
                </a:solidFill>
                <a:latin typeface="Times New Roman" pitchFamily="33" charset="0"/>
                <a:ea typeface="+mn-ea"/>
                <a:cs typeface="+mn-cs"/>
              </a:rPr>
              <a:t>may be referenced by a program before the</a:t>
            </a:r>
          </a:p>
          <a:p>
            <a:r>
              <a:rPr kumimoji="1" lang="en-US" sz="1200" b="0" i="0" u="none" strike="noStrike" kern="1200" baseline="0" dirty="0">
                <a:solidFill>
                  <a:schemeClr val="tx1"/>
                </a:solidFill>
                <a:latin typeface="Times New Roman" pitchFamily="33" charset="0"/>
                <a:ea typeface="+mn-ea"/>
                <a:cs typeface="+mn-cs"/>
              </a:rPr>
              <a:t>next dump to disk. In that case, the data are retrieved rapidly from the software</a:t>
            </a:r>
          </a:p>
          <a:p>
            <a:r>
              <a:rPr kumimoji="1" lang="en-US" sz="1200" b="0" i="0" u="none" strike="noStrike" kern="1200" baseline="0" dirty="0">
                <a:solidFill>
                  <a:schemeClr val="tx1"/>
                </a:solidFill>
                <a:latin typeface="Times New Roman" pitchFamily="33" charset="0"/>
                <a:ea typeface="+mn-ea"/>
                <a:cs typeface="+mn-cs"/>
              </a:rPr>
              <a:t>cache rather than slowly from the disk.</a:t>
            </a:r>
          </a:p>
          <a:p>
            <a:endParaRPr kumimoji="1" lang="en-US" sz="1200" b="0" i="0" u="none" strike="noStrike" kern="1200" baseline="0" dirty="0">
              <a:solidFill>
                <a:schemeClr val="tx1"/>
              </a:solidFill>
              <a:latin typeface="Times New Roman" pitchFamily="33" charset="0"/>
              <a:ea typeface="+mn-ea"/>
              <a:cs typeface="+mn-cs"/>
            </a:endParaRPr>
          </a:p>
          <a:p>
            <a:r>
              <a:rPr kumimoji="1" lang="en-US" sz="1200" b="0" i="0" u="none" strike="noStrike" kern="1200" baseline="0" dirty="0">
                <a:solidFill>
                  <a:schemeClr val="tx1"/>
                </a:solidFill>
                <a:latin typeface="Times New Roman" pitchFamily="33" charset="0"/>
                <a:ea typeface="+mn-ea"/>
                <a:cs typeface="+mn-cs"/>
              </a:rPr>
              <a:t>Appendix 4A examines the performance implications of multilevel memory</a:t>
            </a:r>
          </a:p>
          <a:p>
            <a:r>
              <a:rPr kumimoji="1" lang="en-US" sz="1200" b="0" i="0" u="none" strike="noStrike" kern="1200" baseline="0" dirty="0">
                <a:solidFill>
                  <a:schemeClr val="tx1"/>
                </a:solidFill>
                <a:latin typeface="Times New Roman" pitchFamily="33" charset="0"/>
                <a:ea typeface="+mn-ea"/>
                <a:cs typeface="+mn-cs"/>
              </a:rPr>
              <a:t>structures.</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38</a:t>
            </a:fld>
            <a:endParaRPr lang="en-US" dirty="0"/>
          </a:p>
        </p:txBody>
      </p:sp>
      <p:sp>
        <p:nvSpPr>
          <p:cNvPr id="5" name="Footer Placeholder 4"/>
          <p:cNvSpPr>
            <a:spLocks noGrp="1"/>
          </p:cNvSpPr>
          <p:nvPr>
            <p:ph type="ftr" sz="quarter" idx="11"/>
          </p:nvPr>
        </p:nvSpPr>
        <p:spPr/>
        <p:txBody>
          <a:bodyPr/>
          <a:lstStyle/>
          <a:p>
            <a:r>
              <a:rPr lang="en-US" dirty="0"/>
              <a:t>© 2016 Pearson Education, Inc., Hoboken, NJ. All rights reserved.</a:t>
            </a:r>
          </a:p>
        </p:txBody>
      </p:sp>
    </p:spTree>
    <p:extLst>
      <p:ext uri="{BB962C8B-B14F-4D97-AF65-F5344CB8AC3E}">
        <p14:creationId xmlns:p14="http://schemas.microsoft.com/office/powerpoint/2010/main" val="8539840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33" charset="0"/>
                <a:ea typeface="+mn-ea"/>
                <a:cs typeface="+mn-cs"/>
              </a:rPr>
              <a:t>Cache memory is designed to combine the memory access time of expensive, high-speed</a:t>
            </a:r>
          </a:p>
          <a:p>
            <a:r>
              <a:rPr kumimoji="1" lang="en-US" sz="1200" kern="1200" baseline="0" dirty="0">
                <a:solidFill>
                  <a:schemeClr val="tx1"/>
                </a:solidFill>
                <a:latin typeface="Times New Roman" pitchFamily="33" charset="0"/>
                <a:ea typeface="+mn-ea"/>
                <a:cs typeface="+mn-cs"/>
              </a:rPr>
              <a:t>memory combined with the large memory size of less expensive, lower-speed</a:t>
            </a:r>
          </a:p>
          <a:p>
            <a:r>
              <a:rPr kumimoji="1" lang="en-US" sz="1200" kern="1200" baseline="0" dirty="0">
                <a:solidFill>
                  <a:schemeClr val="tx1"/>
                </a:solidFill>
                <a:latin typeface="Times New Roman" pitchFamily="33" charset="0"/>
                <a:ea typeface="+mn-ea"/>
                <a:cs typeface="+mn-cs"/>
              </a:rPr>
              <a:t>memory.</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The concept is illustrated in Figure 4.3a. There is a relatively large and slow</a:t>
            </a:r>
          </a:p>
          <a:p>
            <a:r>
              <a:rPr kumimoji="1" lang="en-US" sz="1200" kern="1200" baseline="0" dirty="0">
                <a:solidFill>
                  <a:schemeClr val="tx1"/>
                </a:solidFill>
                <a:latin typeface="Times New Roman" pitchFamily="33" charset="0"/>
                <a:ea typeface="+mn-ea"/>
                <a:cs typeface="+mn-cs"/>
              </a:rPr>
              <a:t>main memory together with a smaller, faster cache memory. The cache contains a</a:t>
            </a:r>
          </a:p>
          <a:p>
            <a:r>
              <a:rPr kumimoji="1" lang="en-US" sz="1200" kern="1200" baseline="0" dirty="0">
                <a:solidFill>
                  <a:schemeClr val="tx1"/>
                </a:solidFill>
                <a:latin typeface="Times New Roman" pitchFamily="33" charset="0"/>
                <a:ea typeface="+mn-ea"/>
                <a:cs typeface="+mn-cs"/>
              </a:rPr>
              <a:t>copy of portions of main memory. When the processor attempts to read a word of</a:t>
            </a:r>
          </a:p>
          <a:p>
            <a:r>
              <a:rPr kumimoji="1" lang="en-US" sz="1200" kern="1200" baseline="0" dirty="0">
                <a:solidFill>
                  <a:schemeClr val="tx1"/>
                </a:solidFill>
                <a:latin typeface="Times New Roman" pitchFamily="33" charset="0"/>
                <a:ea typeface="+mn-ea"/>
                <a:cs typeface="+mn-cs"/>
              </a:rPr>
              <a:t>memory, a check is made to determine if the word is in the cache. If so, the word is</a:t>
            </a:r>
          </a:p>
          <a:p>
            <a:r>
              <a:rPr kumimoji="1" lang="en-US" sz="1200" kern="1200" baseline="0" dirty="0">
                <a:solidFill>
                  <a:schemeClr val="tx1"/>
                </a:solidFill>
                <a:latin typeface="Times New Roman" pitchFamily="33" charset="0"/>
                <a:ea typeface="+mn-ea"/>
                <a:cs typeface="+mn-cs"/>
              </a:rPr>
              <a:t>delivered to the processor. If not, a block of main memory, consisting of some fixed</a:t>
            </a:r>
          </a:p>
          <a:p>
            <a:r>
              <a:rPr kumimoji="1" lang="en-US" sz="1200" kern="1200" baseline="0" dirty="0">
                <a:solidFill>
                  <a:schemeClr val="tx1"/>
                </a:solidFill>
                <a:latin typeface="Times New Roman" pitchFamily="33" charset="0"/>
                <a:ea typeface="+mn-ea"/>
                <a:cs typeface="+mn-cs"/>
              </a:rPr>
              <a:t>number of words, is read into the cache and then the word is delivered to the processor.</a:t>
            </a:r>
          </a:p>
          <a:p>
            <a:r>
              <a:rPr kumimoji="1" lang="en-US" sz="1200" kern="1200" baseline="0" dirty="0">
                <a:solidFill>
                  <a:schemeClr val="tx1"/>
                </a:solidFill>
                <a:latin typeface="Times New Roman" pitchFamily="33" charset="0"/>
                <a:ea typeface="+mn-ea"/>
                <a:cs typeface="+mn-cs"/>
              </a:rPr>
              <a:t>Because of the phenomenon of locality of reference, when a block of data is</a:t>
            </a:r>
          </a:p>
          <a:p>
            <a:r>
              <a:rPr kumimoji="1" lang="en-US" sz="1200" kern="1200" baseline="0" dirty="0">
                <a:solidFill>
                  <a:schemeClr val="tx1"/>
                </a:solidFill>
                <a:latin typeface="Times New Roman" pitchFamily="33" charset="0"/>
                <a:ea typeface="+mn-ea"/>
                <a:cs typeface="+mn-cs"/>
              </a:rPr>
              <a:t>fetched into the cache to satisfy a single memory reference, it is likely that there will</a:t>
            </a:r>
          </a:p>
          <a:p>
            <a:r>
              <a:rPr kumimoji="1" lang="en-US" sz="1200" kern="1200" baseline="0" dirty="0">
                <a:solidFill>
                  <a:schemeClr val="tx1"/>
                </a:solidFill>
                <a:latin typeface="Times New Roman" pitchFamily="33" charset="0"/>
                <a:ea typeface="+mn-ea"/>
                <a:cs typeface="+mn-cs"/>
              </a:rPr>
              <a:t>be future references to that same memory location or to other words in the block.</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Figure 4.3b depicts the use of multiple levels of cache. The L2 cache is slower</a:t>
            </a:r>
          </a:p>
          <a:p>
            <a:r>
              <a:rPr kumimoji="1" lang="en-US" sz="1200" kern="1200" baseline="0" dirty="0">
                <a:solidFill>
                  <a:schemeClr val="tx1"/>
                </a:solidFill>
                <a:latin typeface="Times New Roman" pitchFamily="33" charset="0"/>
                <a:ea typeface="+mn-ea"/>
                <a:cs typeface="+mn-cs"/>
              </a:rPr>
              <a:t>and typically larger than the L1 cache, and the L3 cache is slower and typically</a:t>
            </a:r>
          </a:p>
          <a:p>
            <a:r>
              <a:rPr kumimoji="1" lang="en-US" sz="1200" kern="1200" baseline="0" dirty="0">
                <a:solidFill>
                  <a:schemeClr val="tx1"/>
                </a:solidFill>
                <a:latin typeface="Times New Roman" pitchFamily="33" charset="0"/>
                <a:ea typeface="+mn-ea"/>
                <a:cs typeface="+mn-cs"/>
              </a:rPr>
              <a:t>larger than the L2 cache.</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39</a:t>
            </a:fld>
            <a:endParaRPr lang="en-US" dirty="0"/>
          </a:p>
        </p:txBody>
      </p:sp>
      <p:sp>
        <p:nvSpPr>
          <p:cNvPr id="5" name="Footer Placeholder 4"/>
          <p:cNvSpPr>
            <a:spLocks noGrp="1"/>
          </p:cNvSpPr>
          <p:nvPr>
            <p:ph type="ftr" sz="quarter" idx="11"/>
          </p:nvPr>
        </p:nvSpPr>
        <p:spPr/>
        <p:txBody>
          <a:bodyPr/>
          <a:lstStyle/>
          <a:p>
            <a:r>
              <a:rPr lang="en-US" dirty="0"/>
              <a:t>© 2016 Pearson Education, Inc., Hoboken, NJ. All rights reserved.</a:t>
            </a:r>
          </a:p>
        </p:txBody>
      </p:sp>
    </p:spTree>
    <p:extLst>
      <p:ext uri="{BB962C8B-B14F-4D97-AF65-F5344CB8AC3E}">
        <p14:creationId xmlns:p14="http://schemas.microsoft.com/office/powerpoint/2010/main" val="9008023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33" charset="0"/>
                <a:ea typeface="+mn-ea"/>
                <a:cs typeface="+mn-cs"/>
              </a:rPr>
              <a:t>Figure 4.5 illustrates the read operation. The processor generates the read</a:t>
            </a:r>
          </a:p>
          <a:p>
            <a:r>
              <a:rPr kumimoji="1" lang="en-US" sz="1200" kern="1200" baseline="0" dirty="0">
                <a:solidFill>
                  <a:schemeClr val="tx1"/>
                </a:solidFill>
                <a:latin typeface="Times New Roman" pitchFamily="33" charset="0"/>
                <a:ea typeface="+mn-ea"/>
                <a:cs typeface="+mn-cs"/>
              </a:rPr>
              <a:t>address (RA) of a word to be read. If the word is contained in the cache, it is delivered</a:t>
            </a:r>
          </a:p>
          <a:p>
            <a:r>
              <a:rPr kumimoji="1" lang="en-US" sz="1200" kern="1200" baseline="0" dirty="0">
                <a:solidFill>
                  <a:schemeClr val="tx1"/>
                </a:solidFill>
                <a:latin typeface="Times New Roman" pitchFamily="33" charset="0"/>
                <a:ea typeface="+mn-ea"/>
                <a:cs typeface="+mn-cs"/>
              </a:rPr>
              <a:t>to the processor. Otherwise, the block containing that word is loaded into the</a:t>
            </a:r>
          </a:p>
          <a:p>
            <a:r>
              <a:rPr kumimoji="1" lang="en-US" sz="1200" kern="1200" baseline="0" dirty="0">
                <a:solidFill>
                  <a:schemeClr val="tx1"/>
                </a:solidFill>
                <a:latin typeface="Times New Roman" pitchFamily="33" charset="0"/>
                <a:ea typeface="+mn-ea"/>
                <a:cs typeface="+mn-cs"/>
              </a:rPr>
              <a:t>cache, and the word is delivered to the processor.</a:t>
            </a:r>
          </a:p>
          <a:p>
            <a:endParaRPr kumimoji="1" lang="en-US" sz="1200" kern="1200" baseline="0" dirty="0">
              <a:solidFill>
                <a:schemeClr val="tx1"/>
              </a:solidFill>
              <a:latin typeface="Times New Roman" pitchFamily="33" charset="0"/>
              <a:ea typeface="+mn-ea"/>
              <a:cs typeface="+mn-cs"/>
            </a:endParaRPr>
          </a:p>
          <a:p>
            <a:r>
              <a:rPr kumimoji="1" lang="en-US" sz="1200" b="0" i="0" u="none" strike="noStrike" kern="1200" baseline="0" dirty="0">
                <a:solidFill>
                  <a:schemeClr val="tx1"/>
                </a:solidFill>
                <a:latin typeface="Times New Roman" pitchFamily="33" charset="0"/>
                <a:ea typeface="+mn-ea"/>
                <a:cs typeface="+mn-cs"/>
              </a:rPr>
              <a:t> Figure 4.5 shows these last two</a:t>
            </a:r>
          </a:p>
          <a:p>
            <a:r>
              <a:rPr kumimoji="1" lang="en-US" sz="1200" b="0" i="0" u="none" strike="noStrike" kern="1200" baseline="0" dirty="0">
                <a:solidFill>
                  <a:schemeClr val="tx1"/>
                </a:solidFill>
                <a:latin typeface="Times New Roman" pitchFamily="33" charset="0"/>
                <a:ea typeface="+mn-ea"/>
                <a:cs typeface="+mn-cs"/>
              </a:rPr>
              <a:t>operations occurring in parallel and reflects the organization shown in Figure 4.6,</a:t>
            </a:r>
          </a:p>
          <a:p>
            <a:r>
              <a:rPr kumimoji="1" lang="en-US" sz="1200" b="0" i="0" u="none" strike="noStrike" kern="1200" baseline="0" dirty="0">
                <a:solidFill>
                  <a:schemeClr val="tx1"/>
                </a:solidFill>
                <a:latin typeface="Times New Roman" pitchFamily="33" charset="0"/>
                <a:ea typeface="+mn-ea"/>
                <a:cs typeface="+mn-cs"/>
              </a:rPr>
              <a:t>which is typical of contemporary cache organizations. </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41</a:t>
            </a:fld>
            <a:endParaRPr lang="en-US" dirty="0"/>
          </a:p>
        </p:txBody>
      </p:sp>
      <p:sp>
        <p:nvSpPr>
          <p:cNvPr id="5" name="Footer Placeholder 4"/>
          <p:cNvSpPr>
            <a:spLocks noGrp="1"/>
          </p:cNvSpPr>
          <p:nvPr>
            <p:ph type="ftr" sz="quarter" idx="11"/>
          </p:nvPr>
        </p:nvSpPr>
        <p:spPr/>
        <p:txBody>
          <a:bodyPr/>
          <a:lstStyle/>
          <a:p>
            <a:r>
              <a:rPr lang="en-US" dirty="0"/>
              <a:t>© 2016 Pearson Education, Inc., Hoboken, NJ. All rights reserved.</a:t>
            </a:r>
          </a:p>
        </p:txBody>
      </p:sp>
    </p:spTree>
    <p:extLst>
      <p:ext uri="{BB962C8B-B14F-4D97-AF65-F5344CB8AC3E}">
        <p14:creationId xmlns:p14="http://schemas.microsoft.com/office/powerpoint/2010/main" val="2844565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https://www.8bitavenue.com/difference-between-computer-architecture-and-computer-organization/</a:t>
            </a:r>
            <a:endParaRPr lang="en-IE" dirty="0"/>
          </a:p>
        </p:txBody>
      </p:sp>
      <p:sp>
        <p:nvSpPr>
          <p:cNvPr id="4" name="Slide Number Placeholder 3"/>
          <p:cNvSpPr>
            <a:spLocks noGrp="1"/>
          </p:cNvSpPr>
          <p:nvPr>
            <p:ph type="sldNum" sz="quarter" idx="10"/>
          </p:nvPr>
        </p:nvSpPr>
        <p:spPr/>
        <p:txBody>
          <a:bodyPr/>
          <a:lstStyle/>
          <a:p>
            <a:fld id="{7071FCBB-383B-4DE0-A083-5980A79CB2D7}" type="slidenum">
              <a:rPr lang="en-IE" smtClean="0"/>
              <a:t>8</a:t>
            </a:fld>
            <a:endParaRPr lang="en-IE"/>
          </a:p>
        </p:txBody>
      </p:sp>
    </p:spTree>
    <p:extLst>
      <p:ext uri="{BB962C8B-B14F-4D97-AF65-F5344CB8AC3E}">
        <p14:creationId xmlns:p14="http://schemas.microsoft.com/office/powerpoint/2010/main" val="37418564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DC8EB7-64A6-2345-BE9F-FA0A456F7B44}" type="slidenum">
              <a:rPr lang="en-US"/>
              <a:pPr/>
              <a:t>42</a:t>
            </a:fld>
            <a:endParaRPr lang="en-US" dirty="0"/>
          </a:p>
        </p:txBody>
      </p:sp>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In this organization, the cache</a:t>
            </a:r>
          </a:p>
          <a:p>
            <a:r>
              <a:rPr kumimoji="1" lang="en-US" sz="1200" kern="1200" baseline="0" dirty="0">
                <a:solidFill>
                  <a:schemeClr val="tx1"/>
                </a:solidFill>
                <a:latin typeface="Times New Roman" pitchFamily="33" charset="0"/>
                <a:ea typeface="+mn-ea"/>
                <a:cs typeface="+mn-cs"/>
              </a:rPr>
              <a:t>connects to the processor via data, control, and address lines. The data and address</a:t>
            </a:r>
          </a:p>
          <a:p>
            <a:r>
              <a:rPr kumimoji="1" lang="en-US" sz="1200" kern="1200" baseline="0" dirty="0">
                <a:solidFill>
                  <a:schemeClr val="tx1"/>
                </a:solidFill>
                <a:latin typeface="Times New Roman" pitchFamily="33" charset="0"/>
                <a:ea typeface="+mn-ea"/>
                <a:cs typeface="+mn-cs"/>
              </a:rPr>
              <a:t>lines also attach to data and address buffers, which attach to a system bus from</a:t>
            </a:r>
          </a:p>
          <a:p>
            <a:r>
              <a:rPr kumimoji="1" lang="en-US" sz="1200" kern="1200" baseline="0" dirty="0">
                <a:solidFill>
                  <a:schemeClr val="tx1"/>
                </a:solidFill>
                <a:latin typeface="Times New Roman" pitchFamily="33" charset="0"/>
                <a:ea typeface="+mn-ea"/>
                <a:cs typeface="+mn-cs"/>
              </a:rPr>
              <a:t>which main memory is reached. When a cache hit occurs, the data and address buffers</a:t>
            </a:r>
          </a:p>
          <a:p>
            <a:r>
              <a:rPr kumimoji="1" lang="en-US" sz="1200" kern="1200" baseline="0" dirty="0">
                <a:solidFill>
                  <a:schemeClr val="tx1"/>
                </a:solidFill>
                <a:latin typeface="Times New Roman" pitchFamily="33" charset="0"/>
                <a:ea typeface="+mn-ea"/>
                <a:cs typeface="+mn-cs"/>
              </a:rPr>
              <a:t>are disabled and communication is only between processor and cache, with no</a:t>
            </a:r>
          </a:p>
          <a:p>
            <a:r>
              <a:rPr kumimoji="1" lang="en-US" sz="1200" kern="1200" baseline="0" dirty="0">
                <a:solidFill>
                  <a:schemeClr val="tx1"/>
                </a:solidFill>
                <a:latin typeface="Times New Roman" pitchFamily="33" charset="0"/>
                <a:ea typeface="+mn-ea"/>
                <a:cs typeface="+mn-cs"/>
              </a:rPr>
              <a:t>system bus traffic. When a cache miss occurs, the desired address is loaded onto the</a:t>
            </a:r>
          </a:p>
          <a:p>
            <a:r>
              <a:rPr kumimoji="1" lang="en-US" sz="1200" kern="1200" baseline="0" dirty="0">
                <a:solidFill>
                  <a:schemeClr val="tx1"/>
                </a:solidFill>
                <a:latin typeface="Times New Roman" pitchFamily="33" charset="0"/>
                <a:ea typeface="+mn-ea"/>
                <a:cs typeface="+mn-cs"/>
              </a:rPr>
              <a:t>system bus and the data are returned through the data buffer to both the cache and</a:t>
            </a:r>
          </a:p>
          <a:p>
            <a:r>
              <a:rPr kumimoji="1" lang="en-US" sz="1200" kern="1200" baseline="0" dirty="0">
                <a:solidFill>
                  <a:schemeClr val="tx1"/>
                </a:solidFill>
                <a:latin typeface="Times New Roman" pitchFamily="33" charset="0"/>
                <a:ea typeface="+mn-ea"/>
                <a:cs typeface="+mn-cs"/>
              </a:rPr>
              <a:t>the processor. In other organizations, the cache is physically interposed between</a:t>
            </a:r>
          </a:p>
          <a:p>
            <a:r>
              <a:rPr kumimoji="1" lang="en-US" sz="1200" kern="1200" baseline="0" dirty="0">
                <a:solidFill>
                  <a:schemeClr val="tx1"/>
                </a:solidFill>
                <a:latin typeface="Times New Roman" pitchFamily="33" charset="0"/>
                <a:ea typeface="+mn-ea"/>
                <a:cs typeface="+mn-cs"/>
              </a:rPr>
              <a:t>the processor and the main memory for all data, address, and control lines. In this</a:t>
            </a:r>
          </a:p>
          <a:p>
            <a:r>
              <a:rPr kumimoji="1" lang="en-US" sz="1200" kern="1200" baseline="0" dirty="0">
                <a:solidFill>
                  <a:schemeClr val="tx1"/>
                </a:solidFill>
                <a:latin typeface="Times New Roman" pitchFamily="33" charset="0"/>
                <a:ea typeface="+mn-ea"/>
                <a:cs typeface="+mn-cs"/>
              </a:rPr>
              <a:t>latter case, for a cache miss, the desired word is first read into the cache and then</a:t>
            </a:r>
          </a:p>
          <a:p>
            <a:r>
              <a:rPr kumimoji="1" lang="en-US" sz="1200" kern="1200" baseline="0" dirty="0">
                <a:solidFill>
                  <a:schemeClr val="tx1"/>
                </a:solidFill>
                <a:latin typeface="Times New Roman" pitchFamily="33" charset="0"/>
                <a:ea typeface="+mn-ea"/>
                <a:cs typeface="+mn-cs"/>
              </a:rPr>
              <a:t>transferred from cache to processor.</a:t>
            </a:r>
          </a:p>
          <a:p>
            <a:endParaRPr kumimoji="1" lang="en-US" sz="1200" kern="1200" baseline="0" dirty="0">
              <a:solidFill>
                <a:schemeClr val="tx1"/>
              </a:solidFill>
              <a:latin typeface="Times New Roman" pitchFamily="33" charset="0"/>
              <a:ea typeface="+mn-ea"/>
              <a:cs typeface="+mn-cs"/>
            </a:endParaRPr>
          </a:p>
          <a:p>
            <a:r>
              <a:rPr kumimoji="1" lang="en-US" sz="1200" b="0" i="0" u="none" strike="noStrike" kern="1200" baseline="0" dirty="0">
                <a:solidFill>
                  <a:schemeClr val="tx1"/>
                </a:solidFill>
                <a:latin typeface="Times New Roman" pitchFamily="33" charset="0"/>
                <a:ea typeface="+mn-ea"/>
                <a:cs typeface="+mn-cs"/>
              </a:rPr>
              <a:t> A discussion of the performance parameters related to cache use is contained</a:t>
            </a:r>
          </a:p>
          <a:p>
            <a:r>
              <a:rPr kumimoji="1" lang="en-US" sz="1200" b="0" i="0" u="none" strike="noStrike" kern="1200" baseline="0" dirty="0">
                <a:solidFill>
                  <a:schemeClr val="tx1"/>
                </a:solidFill>
                <a:latin typeface="Times New Roman" pitchFamily="33" charset="0"/>
                <a:ea typeface="+mn-ea"/>
                <a:cs typeface="+mn-cs"/>
              </a:rPr>
              <a:t>in Appendix 4A.</a:t>
            </a:r>
            <a:endParaRPr lang="en-GB" dirty="0"/>
          </a:p>
        </p:txBody>
      </p:sp>
      <p:sp>
        <p:nvSpPr>
          <p:cNvPr id="2" name="Footer Placeholder 1"/>
          <p:cNvSpPr>
            <a:spLocks noGrp="1"/>
          </p:cNvSpPr>
          <p:nvPr>
            <p:ph type="ftr" sz="quarter" idx="10"/>
          </p:nvPr>
        </p:nvSpPr>
        <p:spPr/>
        <p:txBody>
          <a:bodyPr/>
          <a:lstStyle/>
          <a:p>
            <a:r>
              <a:rPr lang="en-US" dirty="0"/>
              <a:t>© 2016 Pearson Education, Inc., Hoboken, NJ. All rights reserved.</a:t>
            </a:r>
          </a:p>
        </p:txBody>
      </p:sp>
    </p:spTree>
    <p:extLst>
      <p:ext uri="{BB962C8B-B14F-4D97-AF65-F5344CB8AC3E}">
        <p14:creationId xmlns:p14="http://schemas.microsoft.com/office/powerpoint/2010/main" val="17261008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hlinkClick r:id="rId3"/>
              </a:rPr>
              <a:t>https://www.microcontrollertips.com/dram-vs-sram/</a:t>
            </a:r>
            <a:endParaRPr lang="en-IE" dirty="0"/>
          </a:p>
        </p:txBody>
      </p:sp>
      <p:sp>
        <p:nvSpPr>
          <p:cNvPr id="4" name="Slide Number Placeholder 3"/>
          <p:cNvSpPr>
            <a:spLocks noGrp="1"/>
          </p:cNvSpPr>
          <p:nvPr>
            <p:ph type="sldNum" sz="quarter" idx="10"/>
          </p:nvPr>
        </p:nvSpPr>
        <p:spPr/>
        <p:txBody>
          <a:bodyPr/>
          <a:lstStyle/>
          <a:p>
            <a:fld id="{7071FCBB-383B-4DE0-A083-5980A79CB2D7}" type="slidenum">
              <a:rPr lang="en-IE" smtClean="0"/>
              <a:t>44</a:t>
            </a:fld>
            <a:endParaRPr lang="en-IE"/>
          </a:p>
        </p:txBody>
      </p:sp>
    </p:spTree>
    <p:extLst>
      <p:ext uri="{BB962C8B-B14F-4D97-AF65-F5344CB8AC3E}">
        <p14:creationId xmlns:p14="http://schemas.microsoft.com/office/powerpoint/2010/main" val="16168624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B46E6C-3927-A64A-B47C-D19DF1F3234B}" type="slidenum">
              <a:rPr lang="en-US"/>
              <a:pPr/>
              <a:t>45</a:t>
            </a:fld>
            <a:endParaRPr lang="en-US"/>
          </a:p>
        </p:txBody>
      </p:sp>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RAM technology is divided into two technologies: dynamic and</a:t>
            </a:r>
          </a:p>
          <a:p>
            <a:r>
              <a:rPr kumimoji="1" lang="en-US" sz="1200" kern="1200" baseline="0" dirty="0">
                <a:solidFill>
                  <a:schemeClr val="tx1"/>
                </a:solidFill>
                <a:latin typeface="Times New Roman" pitchFamily="33" charset="0"/>
                <a:ea typeface="+mn-ea"/>
                <a:cs typeface="+mn-cs"/>
              </a:rPr>
              <a:t>static. A </a:t>
            </a:r>
            <a:r>
              <a:rPr kumimoji="1" lang="en-US" sz="1200" b="1" kern="1200" baseline="0" dirty="0">
                <a:solidFill>
                  <a:schemeClr val="tx1"/>
                </a:solidFill>
                <a:latin typeface="Times New Roman" pitchFamily="33" charset="0"/>
                <a:ea typeface="+mn-ea"/>
                <a:cs typeface="+mn-cs"/>
              </a:rPr>
              <a:t>dynamic RAM (DRAM) </a:t>
            </a:r>
            <a:r>
              <a:rPr kumimoji="1" lang="en-US" sz="1200" b="0" kern="1200" baseline="0" dirty="0">
                <a:solidFill>
                  <a:schemeClr val="tx1"/>
                </a:solidFill>
                <a:latin typeface="Times New Roman" pitchFamily="33" charset="0"/>
                <a:ea typeface="+mn-ea"/>
                <a:cs typeface="+mn-cs"/>
              </a:rPr>
              <a:t>is made with cells that store data as charge on</a:t>
            </a:r>
          </a:p>
          <a:p>
            <a:r>
              <a:rPr kumimoji="1" lang="en-US" sz="1200" kern="1200" baseline="0" dirty="0">
                <a:solidFill>
                  <a:schemeClr val="tx1"/>
                </a:solidFill>
                <a:latin typeface="Times New Roman" pitchFamily="33" charset="0"/>
                <a:ea typeface="+mn-ea"/>
                <a:cs typeface="+mn-cs"/>
              </a:rPr>
              <a:t>capacitors. The presence or absence of charge in a capacitor is interpreted as a</a:t>
            </a:r>
          </a:p>
          <a:p>
            <a:r>
              <a:rPr kumimoji="1" lang="en-US" sz="1200" kern="1200" baseline="0" dirty="0">
                <a:solidFill>
                  <a:schemeClr val="tx1"/>
                </a:solidFill>
                <a:latin typeface="Times New Roman" pitchFamily="33" charset="0"/>
                <a:ea typeface="+mn-ea"/>
                <a:cs typeface="+mn-cs"/>
              </a:rPr>
              <a:t>binary 1 or 0. Because capacitors have a natural tendency to discharge, dynamic</a:t>
            </a:r>
          </a:p>
          <a:p>
            <a:r>
              <a:rPr kumimoji="1" lang="en-US" sz="1200" kern="1200" baseline="0" dirty="0" err="1">
                <a:solidFill>
                  <a:schemeClr val="tx1"/>
                </a:solidFill>
                <a:latin typeface="Times New Roman" pitchFamily="33" charset="0"/>
                <a:ea typeface="+mn-ea"/>
                <a:cs typeface="+mn-cs"/>
              </a:rPr>
              <a:t>RAMs</a:t>
            </a:r>
            <a:r>
              <a:rPr kumimoji="1" lang="en-US" sz="1200" kern="1200" baseline="0" dirty="0">
                <a:solidFill>
                  <a:schemeClr val="tx1"/>
                </a:solidFill>
                <a:latin typeface="Times New Roman" pitchFamily="33" charset="0"/>
                <a:ea typeface="+mn-ea"/>
                <a:cs typeface="+mn-cs"/>
              </a:rPr>
              <a:t> require periodic charge refreshing to maintain data storage. The term</a:t>
            </a:r>
          </a:p>
          <a:p>
            <a:r>
              <a:rPr kumimoji="1" lang="en-US" sz="1200" i="1" kern="1200" baseline="0" dirty="0">
                <a:solidFill>
                  <a:schemeClr val="tx1"/>
                </a:solidFill>
                <a:latin typeface="Times New Roman" pitchFamily="33" charset="0"/>
                <a:ea typeface="+mn-ea"/>
                <a:cs typeface="+mn-cs"/>
              </a:rPr>
              <a:t>dynamic </a:t>
            </a:r>
            <a:r>
              <a:rPr kumimoji="1" lang="en-US" sz="1200" i="0" kern="1200" baseline="0" dirty="0">
                <a:solidFill>
                  <a:schemeClr val="tx1"/>
                </a:solidFill>
                <a:latin typeface="Times New Roman" pitchFamily="33" charset="0"/>
                <a:ea typeface="+mn-ea"/>
                <a:cs typeface="+mn-cs"/>
              </a:rPr>
              <a:t>refers to this tendency of the stored charge to leak away, even with power</a:t>
            </a:r>
          </a:p>
          <a:p>
            <a:r>
              <a:rPr kumimoji="1" lang="en-US" sz="1200" kern="1200" baseline="0" dirty="0">
                <a:solidFill>
                  <a:schemeClr val="tx1"/>
                </a:solidFill>
                <a:latin typeface="Times New Roman" pitchFamily="33" charset="0"/>
                <a:ea typeface="+mn-ea"/>
                <a:cs typeface="+mn-cs"/>
              </a:rPr>
              <a:t>continuously applied.</a:t>
            </a:r>
            <a:endParaRPr lang="en-GB" dirty="0"/>
          </a:p>
        </p:txBody>
      </p:sp>
      <p:sp>
        <p:nvSpPr>
          <p:cNvPr id="2" name="Footer Placeholder 1"/>
          <p:cNvSpPr>
            <a:spLocks noGrp="1"/>
          </p:cNvSpPr>
          <p:nvPr>
            <p:ph type="ftr" sz="quarter" idx="10"/>
          </p:nvPr>
        </p:nvSpPr>
        <p:spPr/>
        <p:txBody>
          <a:bodyPr/>
          <a:lstStyle/>
          <a:p>
            <a:r>
              <a:rPr lang="en-US" dirty="0"/>
              <a:t>© 2016 Pearson Education, Inc., Hoboken, NJ. All rights reserved.</a:t>
            </a:r>
          </a:p>
        </p:txBody>
      </p:sp>
    </p:spTree>
    <p:extLst>
      <p:ext uri="{BB962C8B-B14F-4D97-AF65-F5344CB8AC3E}">
        <p14:creationId xmlns:p14="http://schemas.microsoft.com/office/powerpoint/2010/main" val="13965407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dirty="0" smtClean="0">
                <a:solidFill>
                  <a:schemeClr val="bg1"/>
                </a:solidFill>
              </a:rPr>
              <a:t>SRAM uses several transistors in a cross-coupled flip-flop configuration and does not have the leakage issue and does not need to be refreshed</a:t>
            </a:r>
            <a:r>
              <a:rPr lang="en-IE" dirty="0" smtClean="0"/>
              <a:t>.</a:t>
            </a:r>
            <a:r>
              <a:rPr lang="en-GB" sz="1200" dirty="0" smtClean="0">
                <a:solidFill>
                  <a:schemeClr val="bg1"/>
                </a:solidFill>
              </a:rPr>
              <a:t> device that uses the same logic elements used in the processor.</a:t>
            </a:r>
          </a:p>
          <a:p>
            <a:r>
              <a:rPr lang="en-IE" sz="1200" dirty="0" smtClean="0">
                <a:solidFill>
                  <a:schemeClr val="tx1"/>
                </a:solidFill>
              </a:rPr>
              <a:t>__________________________</a:t>
            </a:r>
          </a:p>
          <a:p>
            <a:r>
              <a:rPr lang="en-IE" sz="1200" b="0" i="0" kern="1200" dirty="0" smtClean="0">
                <a:solidFill>
                  <a:schemeClr val="tx1"/>
                </a:solidFill>
                <a:effectLst/>
                <a:latin typeface="+mn-lt"/>
                <a:ea typeface="+mn-ea"/>
                <a:cs typeface="+mn-cs"/>
              </a:rPr>
              <a:t>The SRAM in the cache can be </a:t>
            </a:r>
            <a:r>
              <a:rPr lang="en-IE" sz="1200" b="1" i="0" kern="1200" dirty="0" smtClean="0">
                <a:solidFill>
                  <a:schemeClr val="tx1"/>
                </a:solidFill>
                <a:effectLst/>
                <a:latin typeface="+mn-lt"/>
                <a:ea typeface="+mn-ea"/>
                <a:cs typeface="+mn-cs"/>
              </a:rPr>
              <a:t>asynchronous</a:t>
            </a:r>
            <a:r>
              <a:rPr lang="en-IE" sz="1200" b="0" i="0" kern="1200" dirty="0" smtClean="0">
                <a:solidFill>
                  <a:schemeClr val="tx1"/>
                </a:solidFill>
                <a:effectLst/>
                <a:latin typeface="+mn-lt"/>
                <a:ea typeface="+mn-ea"/>
                <a:cs typeface="+mn-cs"/>
              </a:rPr>
              <a:t> or </a:t>
            </a:r>
            <a:r>
              <a:rPr lang="en-IE" sz="1200" b="1" i="0" kern="1200" dirty="0" smtClean="0">
                <a:solidFill>
                  <a:schemeClr val="tx1"/>
                </a:solidFill>
                <a:effectLst/>
                <a:latin typeface="+mn-lt"/>
                <a:ea typeface="+mn-ea"/>
                <a:cs typeface="+mn-cs"/>
              </a:rPr>
              <a:t>synchronous</a:t>
            </a:r>
            <a:r>
              <a:rPr lang="en-IE" sz="1200" b="0" i="0" kern="1200" dirty="0" smtClean="0">
                <a:solidFill>
                  <a:schemeClr val="tx1"/>
                </a:solidFill>
                <a:effectLst/>
                <a:latin typeface="+mn-lt"/>
                <a:ea typeface="+mn-ea"/>
                <a:cs typeface="+mn-cs"/>
              </a:rPr>
              <a:t>. Synchronous SRAM is designed to exactly match the speed of the CPU, while asynchronous is not. That little bit of timing makes a difference in performance. Matching the CPU's clock speed is a good thing, so always look for synchronized SRAM.</a:t>
            </a:r>
          </a:p>
          <a:p>
            <a:r>
              <a:rPr lang="en-IE" sz="1200" b="0" i="0" kern="1200" dirty="0" smtClean="0">
                <a:solidFill>
                  <a:schemeClr val="tx1"/>
                </a:solidFill>
                <a:effectLst/>
                <a:latin typeface="+mn-lt"/>
                <a:ea typeface="+mn-ea"/>
                <a:cs typeface="+mn-cs"/>
              </a:rPr>
              <a:t>___________________</a:t>
            </a:r>
          </a:p>
          <a:p>
            <a:pPr marL="0" marR="0" lvl="0" indent="0" algn="l" defTabSz="914400" rtl="0" eaLnBrk="1" fontAlgn="auto" latinLnBrk="0" hangingPunct="1">
              <a:lnSpc>
                <a:spcPct val="100000"/>
              </a:lnSpc>
              <a:spcBef>
                <a:spcPts val="0"/>
              </a:spcBef>
              <a:spcAft>
                <a:spcPts val="0"/>
              </a:spcAft>
              <a:buClrTx/>
              <a:buSzTx/>
              <a:buFontTx/>
              <a:buNone/>
              <a:tabLst/>
              <a:defRPr/>
            </a:pPr>
            <a:r>
              <a:rPr lang="en-IE" dirty="0" smtClean="0"/>
              <a:t>But the complexity of each cell make it prohibitively expensive for use as standard RAM.</a:t>
            </a:r>
          </a:p>
          <a:p>
            <a:endParaRPr lang="en-GB" sz="1200" dirty="0" smtClean="0">
              <a:solidFill>
                <a:schemeClr val="bg1"/>
              </a:solidFill>
            </a:endParaRPr>
          </a:p>
        </p:txBody>
      </p:sp>
      <p:sp>
        <p:nvSpPr>
          <p:cNvPr id="4" name="Slide Number Placeholder 3"/>
          <p:cNvSpPr>
            <a:spLocks noGrp="1"/>
          </p:cNvSpPr>
          <p:nvPr>
            <p:ph type="sldNum" sz="quarter" idx="10"/>
          </p:nvPr>
        </p:nvSpPr>
        <p:spPr/>
        <p:txBody>
          <a:bodyPr/>
          <a:lstStyle/>
          <a:p>
            <a:fld id="{7071FCBB-383B-4DE0-A083-5980A79CB2D7}" type="slidenum">
              <a:rPr lang="en-IE" smtClean="0"/>
              <a:t>47</a:t>
            </a:fld>
            <a:endParaRPr lang="en-IE"/>
          </a:p>
        </p:txBody>
      </p:sp>
    </p:spTree>
    <p:extLst>
      <p:ext uri="{BB962C8B-B14F-4D97-AF65-F5344CB8AC3E}">
        <p14:creationId xmlns:p14="http://schemas.microsoft.com/office/powerpoint/2010/main" val="13270361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B46E6C-3927-A64A-B47C-D19DF1F3234B}" type="slidenum">
              <a:rPr lang="en-US"/>
              <a:pPr/>
              <a:t>48</a:t>
            </a:fld>
            <a:endParaRPr lang="en-US"/>
          </a:p>
        </p:txBody>
      </p:sp>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In contrast, a </a:t>
            </a:r>
            <a:r>
              <a:rPr kumimoji="1" lang="en-US" sz="1200" b="1" kern="1200" baseline="0" dirty="0">
                <a:solidFill>
                  <a:schemeClr val="tx1"/>
                </a:solidFill>
                <a:latin typeface="Times New Roman" pitchFamily="33" charset="0"/>
                <a:ea typeface="+mn-ea"/>
                <a:cs typeface="+mn-cs"/>
              </a:rPr>
              <a:t>static RAM (SRAM) </a:t>
            </a:r>
            <a:r>
              <a:rPr kumimoji="1" lang="en-US" sz="1200" b="0" kern="1200" baseline="0" dirty="0">
                <a:solidFill>
                  <a:schemeClr val="tx1"/>
                </a:solidFill>
                <a:latin typeface="Times New Roman" pitchFamily="33" charset="0"/>
                <a:ea typeface="+mn-ea"/>
                <a:cs typeface="+mn-cs"/>
              </a:rPr>
              <a:t>is a digital device that uses the</a:t>
            </a:r>
          </a:p>
          <a:p>
            <a:r>
              <a:rPr kumimoji="1" lang="en-US" sz="1200" kern="1200" baseline="0" dirty="0">
                <a:solidFill>
                  <a:schemeClr val="tx1"/>
                </a:solidFill>
                <a:latin typeface="Times New Roman" pitchFamily="33" charset="0"/>
                <a:ea typeface="+mn-ea"/>
                <a:cs typeface="+mn-cs"/>
              </a:rPr>
              <a:t>same logic elements used in the processor. In a SRAM, binary values are stored</a:t>
            </a:r>
          </a:p>
          <a:p>
            <a:r>
              <a:rPr kumimoji="1" lang="en-US" sz="1200" kern="1200" baseline="0" dirty="0">
                <a:solidFill>
                  <a:schemeClr val="tx1"/>
                </a:solidFill>
                <a:latin typeface="Times New Roman" pitchFamily="33" charset="0"/>
                <a:ea typeface="+mn-ea"/>
                <a:cs typeface="+mn-cs"/>
              </a:rPr>
              <a:t>using traditional flip-flop logic-gate configurations (see Chapter 11 for a description</a:t>
            </a:r>
          </a:p>
          <a:p>
            <a:r>
              <a:rPr kumimoji="1" lang="en-US" sz="1200" kern="1200" baseline="0" dirty="0">
                <a:solidFill>
                  <a:schemeClr val="tx1"/>
                </a:solidFill>
                <a:latin typeface="Times New Roman" pitchFamily="33" charset="0"/>
                <a:ea typeface="+mn-ea"/>
                <a:cs typeface="+mn-cs"/>
              </a:rPr>
              <a:t>of flip-flops). A static RAM will hold its data as long as power is supplied to it.</a:t>
            </a:r>
          </a:p>
          <a:p>
            <a:endParaRPr kumimoji="1" lang="en-US" sz="1200" kern="1200" baseline="0" dirty="0">
              <a:solidFill>
                <a:schemeClr val="tx1"/>
              </a:solidFill>
              <a:latin typeface="Times New Roman" pitchFamily="33" charset="0"/>
              <a:ea typeface="+mn-ea"/>
              <a:cs typeface="+mn-cs"/>
            </a:endParaRPr>
          </a:p>
          <a:p>
            <a:r>
              <a:rPr kumimoji="1" lang="en-US" sz="1200" b="0" i="0" u="none" strike="noStrike" kern="1200" baseline="0" dirty="0">
                <a:solidFill>
                  <a:schemeClr val="tx1"/>
                </a:solidFill>
                <a:latin typeface="Times New Roman" pitchFamily="33" charset="0"/>
                <a:ea typeface="+mn-ea"/>
                <a:cs typeface="+mn-cs"/>
              </a:rPr>
              <a:t> As in the DRAM, the SRAM address line is used to open or close a switch.</a:t>
            </a:r>
          </a:p>
          <a:p>
            <a:r>
              <a:rPr kumimoji="1" lang="en-US" sz="1200" b="0" i="0" u="none" strike="noStrike" kern="1200" baseline="0" dirty="0">
                <a:solidFill>
                  <a:schemeClr val="tx1"/>
                </a:solidFill>
                <a:latin typeface="Times New Roman" pitchFamily="33" charset="0"/>
                <a:ea typeface="+mn-ea"/>
                <a:cs typeface="+mn-cs"/>
              </a:rPr>
              <a:t>The address line controls two transistors (T</a:t>
            </a:r>
            <a:r>
              <a:rPr kumimoji="1" lang="en-US" sz="1200" b="0" i="0" u="none" strike="noStrike" kern="1200" baseline="-25000" dirty="0">
                <a:solidFill>
                  <a:schemeClr val="tx1"/>
                </a:solidFill>
                <a:latin typeface="Times New Roman" pitchFamily="33" charset="0"/>
                <a:ea typeface="+mn-ea"/>
                <a:cs typeface="+mn-cs"/>
              </a:rPr>
              <a:t>5</a:t>
            </a:r>
            <a:r>
              <a:rPr kumimoji="1" lang="en-US" sz="1200" b="0" i="0" u="none" strike="noStrike" kern="1200" baseline="0" dirty="0">
                <a:solidFill>
                  <a:schemeClr val="tx1"/>
                </a:solidFill>
                <a:latin typeface="Times New Roman" pitchFamily="33" charset="0"/>
                <a:ea typeface="+mn-ea"/>
                <a:cs typeface="+mn-cs"/>
              </a:rPr>
              <a:t>  and T</a:t>
            </a:r>
            <a:r>
              <a:rPr kumimoji="1" lang="en-US" sz="1200" b="0" i="0" u="none" strike="noStrike" kern="1200" baseline="-25000" dirty="0">
                <a:solidFill>
                  <a:schemeClr val="tx1"/>
                </a:solidFill>
                <a:latin typeface="Times New Roman" pitchFamily="33" charset="0"/>
                <a:ea typeface="+mn-ea"/>
                <a:cs typeface="+mn-cs"/>
              </a:rPr>
              <a:t>6</a:t>
            </a:r>
            <a:r>
              <a:rPr kumimoji="1" lang="en-US" sz="1200" b="0" i="0" u="none" strike="noStrike" kern="1200" baseline="0" dirty="0">
                <a:solidFill>
                  <a:schemeClr val="tx1"/>
                </a:solidFill>
                <a:latin typeface="Times New Roman" pitchFamily="33" charset="0"/>
                <a:ea typeface="+mn-ea"/>
                <a:cs typeface="+mn-cs"/>
              </a:rPr>
              <a:t> ). When a signal is applied to</a:t>
            </a:r>
          </a:p>
          <a:p>
            <a:r>
              <a:rPr kumimoji="1" lang="en-US" sz="1200" b="0" i="0" u="none" strike="noStrike" kern="1200" baseline="0" dirty="0">
                <a:solidFill>
                  <a:schemeClr val="tx1"/>
                </a:solidFill>
                <a:latin typeface="Times New Roman" pitchFamily="33" charset="0"/>
                <a:ea typeface="+mn-ea"/>
                <a:cs typeface="+mn-cs"/>
              </a:rPr>
              <a:t>this line, the two transistors are switched on, allowing a read or write operation. For</a:t>
            </a:r>
          </a:p>
          <a:p>
            <a:r>
              <a:rPr kumimoji="1" lang="en-US" sz="1200" b="0" i="0" u="none" strike="noStrike" kern="1200" baseline="0" dirty="0">
                <a:solidFill>
                  <a:schemeClr val="tx1"/>
                </a:solidFill>
                <a:latin typeface="Times New Roman" pitchFamily="33" charset="0"/>
                <a:ea typeface="+mn-ea"/>
                <a:cs typeface="+mn-cs"/>
              </a:rPr>
              <a:t>a write operation, the desired bit value is applied to line B, while its complement</a:t>
            </a:r>
          </a:p>
          <a:p>
            <a:r>
              <a:rPr kumimoji="1" lang="en-US" sz="1200" b="0" i="0" u="none" strike="noStrike" kern="1200" baseline="0" dirty="0">
                <a:solidFill>
                  <a:schemeClr val="tx1"/>
                </a:solidFill>
                <a:latin typeface="Times New Roman" pitchFamily="33" charset="0"/>
                <a:ea typeface="+mn-ea"/>
                <a:cs typeface="+mn-cs"/>
              </a:rPr>
              <a:t>is applied to line B. This forces the four transistors (T</a:t>
            </a:r>
            <a:r>
              <a:rPr kumimoji="1" lang="en-US" sz="1200" b="0" i="0" u="none" strike="noStrike" kern="1200" baseline="-25000" dirty="0">
                <a:solidFill>
                  <a:schemeClr val="tx1"/>
                </a:solidFill>
                <a:latin typeface="Times New Roman" pitchFamily="33" charset="0"/>
                <a:ea typeface="+mn-ea"/>
                <a:cs typeface="+mn-cs"/>
              </a:rPr>
              <a:t>1</a:t>
            </a:r>
            <a:r>
              <a:rPr kumimoji="1" lang="en-US" sz="1200" b="0" i="0" u="none" strike="noStrike" kern="1200" baseline="0" dirty="0">
                <a:solidFill>
                  <a:schemeClr val="tx1"/>
                </a:solidFill>
                <a:latin typeface="Times New Roman" pitchFamily="33" charset="0"/>
                <a:ea typeface="+mn-ea"/>
                <a:cs typeface="+mn-cs"/>
              </a:rPr>
              <a:t> , T</a:t>
            </a:r>
            <a:r>
              <a:rPr kumimoji="1" lang="en-US" sz="1200" b="0" i="0" u="none" strike="noStrike" kern="1200" baseline="-25000" dirty="0">
                <a:solidFill>
                  <a:schemeClr val="tx1"/>
                </a:solidFill>
                <a:latin typeface="Times New Roman" pitchFamily="33" charset="0"/>
                <a:ea typeface="+mn-ea"/>
                <a:cs typeface="+mn-cs"/>
              </a:rPr>
              <a:t>2</a:t>
            </a:r>
            <a:r>
              <a:rPr kumimoji="1" lang="en-US" sz="1200" b="0" i="0" u="none" strike="noStrike" kern="1200" baseline="0" dirty="0">
                <a:solidFill>
                  <a:schemeClr val="tx1"/>
                </a:solidFill>
                <a:latin typeface="Times New Roman" pitchFamily="33" charset="0"/>
                <a:ea typeface="+mn-ea"/>
                <a:cs typeface="+mn-cs"/>
              </a:rPr>
              <a:t> , T</a:t>
            </a:r>
            <a:r>
              <a:rPr kumimoji="1" lang="en-US" sz="1200" b="0" i="0" u="none" strike="noStrike" kern="1200" baseline="-25000" dirty="0">
                <a:solidFill>
                  <a:schemeClr val="tx1"/>
                </a:solidFill>
                <a:latin typeface="Times New Roman" pitchFamily="33" charset="0"/>
                <a:ea typeface="+mn-ea"/>
                <a:cs typeface="+mn-cs"/>
              </a:rPr>
              <a:t>3</a:t>
            </a:r>
            <a:r>
              <a:rPr kumimoji="1" lang="en-US" sz="1200" b="0" i="0" u="none" strike="noStrike" kern="1200" baseline="0" dirty="0">
                <a:solidFill>
                  <a:schemeClr val="tx1"/>
                </a:solidFill>
                <a:latin typeface="Times New Roman" pitchFamily="33" charset="0"/>
                <a:ea typeface="+mn-ea"/>
                <a:cs typeface="+mn-cs"/>
              </a:rPr>
              <a:t> , T</a:t>
            </a:r>
            <a:r>
              <a:rPr kumimoji="1" lang="en-US" sz="1200" b="0" i="0" u="none" strike="noStrike" kern="1200" baseline="-25000" dirty="0">
                <a:solidFill>
                  <a:schemeClr val="tx1"/>
                </a:solidFill>
                <a:latin typeface="Times New Roman" pitchFamily="33" charset="0"/>
                <a:ea typeface="+mn-ea"/>
                <a:cs typeface="+mn-cs"/>
              </a:rPr>
              <a:t>4</a:t>
            </a:r>
            <a:r>
              <a:rPr kumimoji="1" lang="en-US" sz="1200" b="0" i="0" u="none" strike="noStrike" kern="1200" baseline="0" dirty="0">
                <a:solidFill>
                  <a:schemeClr val="tx1"/>
                </a:solidFill>
                <a:latin typeface="Times New Roman" pitchFamily="33" charset="0"/>
                <a:ea typeface="+mn-ea"/>
                <a:cs typeface="+mn-cs"/>
              </a:rPr>
              <a:t> ) into the proper</a:t>
            </a:r>
          </a:p>
          <a:p>
            <a:r>
              <a:rPr kumimoji="1" lang="en-US" sz="1200" b="0" i="0" u="none" strike="noStrike" kern="1200" baseline="0" dirty="0">
                <a:solidFill>
                  <a:schemeClr val="tx1"/>
                </a:solidFill>
                <a:latin typeface="Times New Roman" pitchFamily="33" charset="0"/>
                <a:ea typeface="+mn-ea"/>
                <a:cs typeface="+mn-cs"/>
              </a:rPr>
              <a:t>state. For a read operation, the bit value is read from line B.</a:t>
            </a:r>
            <a:endParaRPr lang="en-GB" dirty="0"/>
          </a:p>
        </p:txBody>
      </p:sp>
      <p:sp>
        <p:nvSpPr>
          <p:cNvPr id="2" name="Footer Placeholder 1"/>
          <p:cNvSpPr>
            <a:spLocks noGrp="1"/>
          </p:cNvSpPr>
          <p:nvPr>
            <p:ph type="ftr" sz="quarter" idx="10"/>
          </p:nvPr>
        </p:nvSpPr>
        <p:spPr/>
        <p:txBody>
          <a:bodyPr/>
          <a:lstStyle/>
          <a:p>
            <a:r>
              <a:rPr lang="en-US" dirty="0"/>
              <a:t>© 2016 Pearson Education, Inc., Hoboken, NJ. All rights reserved.</a:t>
            </a:r>
          </a:p>
        </p:txBody>
      </p:sp>
    </p:spTree>
    <p:extLst>
      <p:ext uri="{BB962C8B-B14F-4D97-AF65-F5344CB8AC3E}">
        <p14:creationId xmlns:p14="http://schemas.microsoft.com/office/powerpoint/2010/main" val="31500864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33" charset="0"/>
                <a:ea typeface="+mn-ea"/>
                <a:cs typeface="+mn-cs"/>
              </a:rPr>
              <a:t>Both static and dynamic </a:t>
            </a:r>
            <a:r>
              <a:rPr kumimoji="1" lang="en-US" sz="1200" kern="1200" baseline="0" dirty="0" err="1">
                <a:solidFill>
                  <a:schemeClr val="tx1"/>
                </a:solidFill>
                <a:latin typeface="Times New Roman" pitchFamily="33" charset="0"/>
                <a:ea typeface="+mn-ea"/>
                <a:cs typeface="+mn-cs"/>
              </a:rPr>
              <a:t>RAMs</a:t>
            </a:r>
            <a:r>
              <a:rPr kumimoji="1" lang="en-US" sz="1200" kern="1200" baseline="0" dirty="0">
                <a:solidFill>
                  <a:schemeClr val="tx1"/>
                </a:solidFill>
                <a:latin typeface="Times New Roman" pitchFamily="33" charset="0"/>
                <a:ea typeface="+mn-ea"/>
                <a:cs typeface="+mn-cs"/>
              </a:rPr>
              <a:t> are volatile; that is,</a:t>
            </a:r>
          </a:p>
          <a:p>
            <a:r>
              <a:rPr kumimoji="1" lang="en-US" sz="1200" kern="1200" baseline="0" dirty="0">
                <a:solidFill>
                  <a:schemeClr val="tx1"/>
                </a:solidFill>
                <a:latin typeface="Times New Roman" pitchFamily="33" charset="0"/>
                <a:ea typeface="+mn-ea"/>
                <a:cs typeface="+mn-cs"/>
              </a:rPr>
              <a:t>power must be continuously supplied to the memory to preserve the bit values.</a:t>
            </a:r>
          </a:p>
          <a:p>
            <a:r>
              <a:rPr kumimoji="1" lang="en-US" sz="1200" kern="1200" baseline="0" dirty="0">
                <a:solidFill>
                  <a:schemeClr val="tx1"/>
                </a:solidFill>
                <a:latin typeface="Times New Roman" pitchFamily="33" charset="0"/>
                <a:ea typeface="+mn-ea"/>
                <a:cs typeface="+mn-cs"/>
              </a:rPr>
              <a:t>A dynamic memory cell is simpler and smaller than a static memory cell. Thus, a</a:t>
            </a:r>
          </a:p>
          <a:p>
            <a:r>
              <a:rPr kumimoji="1" lang="en-US" sz="1200" kern="1200" baseline="0" dirty="0">
                <a:solidFill>
                  <a:schemeClr val="tx1"/>
                </a:solidFill>
                <a:latin typeface="Times New Roman" pitchFamily="33" charset="0"/>
                <a:ea typeface="+mn-ea"/>
                <a:cs typeface="+mn-cs"/>
              </a:rPr>
              <a:t>DRAM is more dense (smaller cells = more cells per unit area) and less expensive</a:t>
            </a:r>
          </a:p>
          <a:p>
            <a:r>
              <a:rPr kumimoji="1" lang="en-US" sz="1200" kern="1200" baseline="0" dirty="0">
                <a:solidFill>
                  <a:schemeClr val="tx1"/>
                </a:solidFill>
                <a:latin typeface="Times New Roman" pitchFamily="33" charset="0"/>
                <a:ea typeface="+mn-ea"/>
                <a:cs typeface="+mn-cs"/>
              </a:rPr>
              <a:t>than a corresponding SRAM. On the other hand, a DRAM requires the supporting</a:t>
            </a:r>
          </a:p>
          <a:p>
            <a:r>
              <a:rPr kumimoji="1" lang="en-US" sz="1200" kern="1200" baseline="0" dirty="0">
                <a:solidFill>
                  <a:schemeClr val="tx1"/>
                </a:solidFill>
                <a:latin typeface="Times New Roman" pitchFamily="33" charset="0"/>
                <a:ea typeface="+mn-ea"/>
                <a:cs typeface="+mn-cs"/>
              </a:rPr>
              <a:t>refresh circuitry. For larger memories, the fixed cost of the refresh circuitry is more</a:t>
            </a:r>
          </a:p>
          <a:p>
            <a:r>
              <a:rPr kumimoji="1" lang="en-US" sz="1200" kern="1200" baseline="0" dirty="0">
                <a:solidFill>
                  <a:schemeClr val="tx1"/>
                </a:solidFill>
                <a:latin typeface="Times New Roman" pitchFamily="33" charset="0"/>
                <a:ea typeface="+mn-ea"/>
                <a:cs typeface="+mn-cs"/>
              </a:rPr>
              <a:t>than compensated for by the smaller variable cost of DRAM cells. Thus, </a:t>
            </a:r>
            <a:r>
              <a:rPr kumimoji="1" lang="en-US" sz="1200" kern="1200" baseline="0" dirty="0" err="1">
                <a:solidFill>
                  <a:schemeClr val="tx1"/>
                </a:solidFill>
                <a:latin typeface="Times New Roman" pitchFamily="33" charset="0"/>
                <a:ea typeface="+mn-ea"/>
                <a:cs typeface="+mn-cs"/>
              </a:rPr>
              <a:t>DRAMs</a:t>
            </a:r>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tend to be favored for large memory requirements. A final point is that </a:t>
            </a:r>
            <a:r>
              <a:rPr kumimoji="1" lang="en-US" sz="1200" kern="1200" baseline="0" dirty="0" err="1">
                <a:solidFill>
                  <a:schemeClr val="tx1"/>
                </a:solidFill>
                <a:latin typeface="Times New Roman" pitchFamily="33" charset="0"/>
                <a:ea typeface="+mn-ea"/>
                <a:cs typeface="+mn-cs"/>
              </a:rPr>
              <a:t>SRAMs</a:t>
            </a:r>
            <a:r>
              <a:rPr kumimoji="1" lang="en-US" sz="1200" kern="1200" baseline="0" dirty="0">
                <a:solidFill>
                  <a:schemeClr val="tx1"/>
                </a:solidFill>
                <a:latin typeface="Times New Roman" pitchFamily="33" charset="0"/>
                <a:ea typeface="+mn-ea"/>
                <a:cs typeface="+mn-cs"/>
              </a:rPr>
              <a:t> are</a:t>
            </a:r>
          </a:p>
          <a:p>
            <a:r>
              <a:rPr kumimoji="1" lang="en-US" sz="1200" kern="1200" baseline="0" dirty="0">
                <a:solidFill>
                  <a:schemeClr val="tx1"/>
                </a:solidFill>
                <a:latin typeface="Times New Roman" pitchFamily="33" charset="0"/>
                <a:ea typeface="+mn-ea"/>
                <a:cs typeface="+mn-cs"/>
              </a:rPr>
              <a:t>somewhat faster than </a:t>
            </a:r>
            <a:r>
              <a:rPr kumimoji="1" lang="en-US" sz="1200" kern="1200" baseline="0" dirty="0" err="1">
                <a:solidFill>
                  <a:schemeClr val="tx1"/>
                </a:solidFill>
                <a:latin typeface="Times New Roman" pitchFamily="33" charset="0"/>
                <a:ea typeface="+mn-ea"/>
                <a:cs typeface="+mn-cs"/>
              </a:rPr>
              <a:t>DRAMs</a:t>
            </a:r>
            <a:r>
              <a:rPr kumimoji="1" lang="en-US" sz="1200" kern="1200" baseline="0" dirty="0">
                <a:solidFill>
                  <a:schemeClr val="tx1"/>
                </a:solidFill>
                <a:latin typeface="Times New Roman" pitchFamily="33" charset="0"/>
                <a:ea typeface="+mn-ea"/>
                <a:cs typeface="+mn-cs"/>
              </a:rPr>
              <a:t>. Because of these relative characteristics, SRAM is</a:t>
            </a:r>
          </a:p>
          <a:p>
            <a:r>
              <a:rPr kumimoji="1" lang="en-US" sz="1200" kern="1200" baseline="0" dirty="0">
                <a:solidFill>
                  <a:schemeClr val="tx1"/>
                </a:solidFill>
                <a:latin typeface="Times New Roman" pitchFamily="33" charset="0"/>
                <a:ea typeface="+mn-ea"/>
                <a:cs typeface="+mn-cs"/>
              </a:rPr>
              <a:t>used for cache memory (both on and off chip), and DRAM is used for main memory.</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50</a:t>
            </a:fld>
            <a:endParaRPr lang="en-US"/>
          </a:p>
        </p:txBody>
      </p:sp>
      <p:sp>
        <p:nvSpPr>
          <p:cNvPr id="5" name="Footer Placeholder 4"/>
          <p:cNvSpPr>
            <a:spLocks noGrp="1"/>
          </p:cNvSpPr>
          <p:nvPr>
            <p:ph type="ftr" sz="quarter" idx="11"/>
          </p:nvPr>
        </p:nvSpPr>
        <p:spPr/>
        <p:txBody>
          <a:bodyPr/>
          <a:lstStyle/>
          <a:p>
            <a:r>
              <a:rPr lang="en-US" dirty="0"/>
              <a:t>© 2016 Pearson Education, Inc., Hoboken, NJ. All rights reserved.</a:t>
            </a:r>
          </a:p>
        </p:txBody>
      </p:sp>
    </p:spTree>
    <p:extLst>
      <p:ext uri="{BB962C8B-B14F-4D97-AF65-F5344CB8AC3E}">
        <p14:creationId xmlns:p14="http://schemas.microsoft.com/office/powerpoint/2010/main" val="20151426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488C55-A478-E147-A620-DAE8B070FDAB}" type="slidenum">
              <a:rPr lang="en-US"/>
              <a:pPr/>
              <a:t>51</a:t>
            </a:fld>
            <a:endParaRPr lang="en-US"/>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As the name suggests, a </a:t>
            </a:r>
            <a:r>
              <a:rPr kumimoji="1" lang="en-US" sz="1200" b="1" kern="1200" baseline="0" dirty="0">
                <a:solidFill>
                  <a:schemeClr val="tx1"/>
                </a:solidFill>
                <a:latin typeface="Times New Roman" pitchFamily="33" charset="0"/>
                <a:ea typeface="+mn-ea"/>
                <a:cs typeface="+mn-cs"/>
              </a:rPr>
              <a:t>read-only memory (ROM) </a:t>
            </a:r>
            <a:r>
              <a:rPr kumimoji="1" lang="en-US" sz="1200" b="0" kern="1200" baseline="0" dirty="0">
                <a:solidFill>
                  <a:schemeClr val="tx1"/>
                </a:solidFill>
                <a:latin typeface="Times New Roman" pitchFamily="33" charset="0"/>
                <a:ea typeface="+mn-ea"/>
                <a:cs typeface="+mn-cs"/>
              </a:rPr>
              <a:t>contains a permanent pattern</a:t>
            </a:r>
          </a:p>
          <a:p>
            <a:r>
              <a:rPr kumimoji="1" lang="en-US" sz="1200" kern="1200" baseline="0" dirty="0">
                <a:solidFill>
                  <a:schemeClr val="tx1"/>
                </a:solidFill>
                <a:latin typeface="Times New Roman" pitchFamily="33" charset="0"/>
                <a:ea typeface="+mn-ea"/>
                <a:cs typeface="+mn-cs"/>
              </a:rPr>
              <a:t>of data that cannot be changed. A ROM is nonvolatile; that is, no power source is</a:t>
            </a:r>
          </a:p>
          <a:p>
            <a:r>
              <a:rPr kumimoji="1" lang="en-US" sz="1200" kern="1200" baseline="0" dirty="0">
                <a:solidFill>
                  <a:schemeClr val="tx1"/>
                </a:solidFill>
                <a:latin typeface="Times New Roman" pitchFamily="33" charset="0"/>
                <a:ea typeface="+mn-ea"/>
                <a:cs typeface="+mn-cs"/>
              </a:rPr>
              <a:t>required to maintain the bit values in memory. While it is possible to read a ROM,</a:t>
            </a:r>
          </a:p>
          <a:p>
            <a:r>
              <a:rPr kumimoji="1" lang="en-US" sz="1200" kern="1200" baseline="0" dirty="0">
                <a:solidFill>
                  <a:schemeClr val="tx1"/>
                </a:solidFill>
                <a:latin typeface="Times New Roman" pitchFamily="33" charset="0"/>
                <a:ea typeface="+mn-ea"/>
                <a:cs typeface="+mn-cs"/>
              </a:rPr>
              <a:t>it is not possible to write new data into it. An important application of ROMs is</a:t>
            </a:r>
          </a:p>
          <a:p>
            <a:r>
              <a:rPr kumimoji="1" lang="en-US" sz="1200" kern="1200" baseline="0" dirty="0">
                <a:solidFill>
                  <a:schemeClr val="tx1"/>
                </a:solidFill>
                <a:latin typeface="Times New Roman" pitchFamily="33" charset="0"/>
                <a:ea typeface="+mn-ea"/>
                <a:cs typeface="+mn-cs"/>
              </a:rPr>
              <a:t>microprogramming, discussed in Part Four. Other potential applications include</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Library subroutines for frequently wanted functions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System programs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Function tables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For a modest-sized requirement, the advantage of ROM is that the data or program</a:t>
            </a:r>
          </a:p>
          <a:p>
            <a:r>
              <a:rPr kumimoji="1" lang="en-US" sz="1200" kern="1200" baseline="0" dirty="0">
                <a:solidFill>
                  <a:schemeClr val="tx1"/>
                </a:solidFill>
                <a:latin typeface="Times New Roman" pitchFamily="33" charset="0"/>
                <a:ea typeface="+mn-ea"/>
                <a:cs typeface="+mn-cs"/>
              </a:rPr>
              <a:t>is permanently in main memory and need never be loaded from a secondary storage</a:t>
            </a:r>
          </a:p>
          <a:p>
            <a:r>
              <a:rPr kumimoji="1" lang="en-US" sz="1200" kern="1200" baseline="0" dirty="0">
                <a:solidFill>
                  <a:schemeClr val="tx1"/>
                </a:solidFill>
                <a:latin typeface="Times New Roman" pitchFamily="33" charset="0"/>
                <a:ea typeface="+mn-ea"/>
                <a:cs typeface="+mn-cs"/>
              </a:rPr>
              <a:t>device.</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A ROM is created like any other integrated circuit chip, with the data actually</a:t>
            </a:r>
          </a:p>
          <a:p>
            <a:r>
              <a:rPr kumimoji="1" lang="en-US" sz="1200" kern="1200" baseline="0" dirty="0">
                <a:solidFill>
                  <a:schemeClr val="tx1"/>
                </a:solidFill>
                <a:latin typeface="Times New Roman" pitchFamily="33" charset="0"/>
                <a:ea typeface="+mn-ea"/>
                <a:cs typeface="+mn-cs"/>
              </a:rPr>
              <a:t>wired into the chip as part of the fabrication process. This presents two problems: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The data insertion step includes a relatively large fixed cost, whether one or</a:t>
            </a:r>
          </a:p>
          <a:p>
            <a:r>
              <a:rPr kumimoji="1" lang="en-US" sz="1200" kern="1200" baseline="0" dirty="0">
                <a:solidFill>
                  <a:schemeClr val="tx1"/>
                </a:solidFill>
                <a:latin typeface="Times New Roman" pitchFamily="33" charset="0"/>
                <a:ea typeface="+mn-ea"/>
                <a:cs typeface="+mn-cs"/>
              </a:rPr>
              <a:t>thousands of copies of a particular ROM are fabricated.</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There is no room for error. If one bit is wrong, the whole batch of ROMs must</a:t>
            </a:r>
          </a:p>
          <a:p>
            <a:r>
              <a:rPr kumimoji="1" lang="en-US" sz="1200" kern="1200" baseline="0" dirty="0">
                <a:solidFill>
                  <a:schemeClr val="tx1"/>
                </a:solidFill>
                <a:latin typeface="Times New Roman" pitchFamily="33" charset="0"/>
                <a:ea typeface="+mn-ea"/>
                <a:cs typeface="+mn-cs"/>
              </a:rPr>
              <a:t>be thrown out.</a:t>
            </a:r>
            <a:endParaRPr lang="en-GB" dirty="0"/>
          </a:p>
        </p:txBody>
      </p:sp>
      <p:sp>
        <p:nvSpPr>
          <p:cNvPr id="2" name="Footer Placeholder 1"/>
          <p:cNvSpPr>
            <a:spLocks noGrp="1"/>
          </p:cNvSpPr>
          <p:nvPr>
            <p:ph type="ftr" sz="quarter" idx="10"/>
          </p:nvPr>
        </p:nvSpPr>
        <p:spPr/>
        <p:txBody>
          <a:bodyPr/>
          <a:lstStyle/>
          <a:p>
            <a:r>
              <a:rPr lang="en-US" dirty="0"/>
              <a:t>© 2016 Pearson Education, Inc., Hoboken, NJ. All rights reserved.</a:t>
            </a:r>
          </a:p>
        </p:txBody>
      </p:sp>
    </p:spTree>
    <p:extLst>
      <p:ext uri="{BB962C8B-B14F-4D97-AF65-F5344CB8AC3E}">
        <p14:creationId xmlns:p14="http://schemas.microsoft.com/office/powerpoint/2010/main" val="30665849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E" sz="1200" b="0" i="0" kern="1200" dirty="0" smtClean="0">
                <a:solidFill>
                  <a:schemeClr val="tx1"/>
                </a:solidFill>
                <a:effectLst/>
                <a:latin typeface="+mn-lt"/>
                <a:ea typeface="+mn-ea"/>
                <a:cs typeface="+mn-cs"/>
              </a:rPr>
              <a:t>Creating ROM chips totally from scratch is time-consuming and very expensive in small quantities. For this reason, mainly, developers created a type of ROM known as </a:t>
            </a:r>
            <a:r>
              <a:rPr lang="en-IE" sz="1200" b="1" i="0" kern="1200" dirty="0" smtClean="0">
                <a:solidFill>
                  <a:schemeClr val="tx1"/>
                </a:solidFill>
                <a:effectLst/>
                <a:latin typeface="+mn-lt"/>
                <a:ea typeface="+mn-ea"/>
                <a:cs typeface="+mn-cs"/>
              </a:rPr>
              <a:t>programmable read-only memory</a:t>
            </a:r>
            <a:r>
              <a:rPr lang="en-IE" sz="1200" b="0" i="0" kern="1200" dirty="0" smtClean="0">
                <a:solidFill>
                  <a:schemeClr val="tx1"/>
                </a:solidFill>
                <a:effectLst/>
                <a:latin typeface="+mn-lt"/>
                <a:ea typeface="+mn-ea"/>
                <a:cs typeface="+mn-cs"/>
              </a:rPr>
              <a:t> (PROM). Blank PROM chips can be bought inexpensively and coded by anyone with a special tool called a </a:t>
            </a:r>
            <a:r>
              <a:rPr lang="en-IE" sz="1200" b="1" i="0" kern="1200" dirty="0" smtClean="0">
                <a:solidFill>
                  <a:schemeClr val="tx1"/>
                </a:solidFill>
                <a:effectLst/>
                <a:latin typeface="+mn-lt"/>
                <a:ea typeface="+mn-ea"/>
                <a:cs typeface="+mn-cs"/>
              </a:rPr>
              <a:t>programmer</a:t>
            </a:r>
            <a:r>
              <a:rPr lang="en-IE"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52</a:t>
            </a:fld>
            <a:endParaRPr lang="en-US"/>
          </a:p>
        </p:txBody>
      </p:sp>
      <p:sp>
        <p:nvSpPr>
          <p:cNvPr id="5" name="Footer Placeholder 4"/>
          <p:cNvSpPr>
            <a:spLocks noGrp="1"/>
          </p:cNvSpPr>
          <p:nvPr>
            <p:ph type="ftr" sz="quarter" idx="11"/>
          </p:nvPr>
        </p:nvSpPr>
        <p:spPr/>
        <p:txBody>
          <a:bodyPr/>
          <a:lstStyle/>
          <a:p>
            <a:r>
              <a:rPr lang="en-US" dirty="0"/>
              <a:t>© 2016 Pearson Education, Inc., Hoboken, NJ. All rights reserved.</a:t>
            </a:r>
          </a:p>
        </p:txBody>
      </p:sp>
    </p:spTree>
    <p:extLst>
      <p:ext uri="{BB962C8B-B14F-4D97-AF65-F5344CB8AC3E}">
        <p14:creationId xmlns:p14="http://schemas.microsoft.com/office/powerpoint/2010/main" val="39166449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i="0" kern="1200" dirty="0" smtClean="0">
                <a:solidFill>
                  <a:schemeClr val="tx1"/>
                </a:solidFill>
                <a:effectLst/>
                <a:latin typeface="+mn-lt"/>
                <a:ea typeface="+mn-ea"/>
                <a:cs typeface="+mn-cs"/>
              </a:rPr>
              <a:t>Working with ROMs and PROMs can be a wasteful business. Even though they are inexpensive per chip, the cost can add up over time. </a:t>
            </a:r>
            <a:r>
              <a:rPr lang="en-IE" sz="1200" b="1" i="0" kern="1200" dirty="0" smtClean="0">
                <a:solidFill>
                  <a:schemeClr val="tx1"/>
                </a:solidFill>
                <a:effectLst/>
                <a:latin typeface="+mn-lt"/>
                <a:ea typeface="+mn-ea"/>
                <a:cs typeface="+mn-cs"/>
              </a:rPr>
              <a:t>Erasable programmable read-only memory</a:t>
            </a:r>
            <a:r>
              <a:rPr lang="en-IE" sz="1200" b="0" i="0" kern="1200" dirty="0" smtClean="0">
                <a:solidFill>
                  <a:schemeClr val="tx1"/>
                </a:solidFill>
                <a:effectLst/>
                <a:latin typeface="+mn-lt"/>
                <a:ea typeface="+mn-ea"/>
                <a:cs typeface="+mn-cs"/>
              </a:rPr>
              <a:t> (EPROM) addresses this issue.</a:t>
            </a:r>
          </a:p>
          <a:p>
            <a:r>
              <a:rPr lang="en-IE" sz="1200" b="0" i="0" kern="1200" dirty="0" smtClean="0">
                <a:solidFill>
                  <a:schemeClr val="tx1"/>
                </a:solidFill>
                <a:effectLst/>
                <a:latin typeface="+mn-lt"/>
                <a:ea typeface="+mn-ea"/>
                <a:cs typeface="+mn-cs"/>
              </a:rPr>
              <a:t>_______________</a:t>
            </a:r>
          </a:p>
          <a:p>
            <a:r>
              <a:rPr lang="en-IE" sz="1200" b="0" i="0" kern="1200" dirty="0" smtClean="0">
                <a:solidFill>
                  <a:schemeClr val="tx1"/>
                </a:solidFill>
                <a:effectLst/>
                <a:latin typeface="+mn-lt"/>
                <a:ea typeface="+mn-ea"/>
                <a:cs typeface="+mn-cs"/>
              </a:rPr>
              <a:t>An EPROM eraser is not selective, it will erase the entire EPROM. The EPROM must be removed from the device it is in and placed under the UV light of the EPROM eraser for several minutes. An EPROM that is left under too long can become </a:t>
            </a:r>
            <a:r>
              <a:rPr lang="en-IE" sz="1200" b="1" i="0" kern="1200" dirty="0" smtClean="0">
                <a:solidFill>
                  <a:schemeClr val="tx1"/>
                </a:solidFill>
                <a:effectLst/>
                <a:latin typeface="+mn-lt"/>
                <a:ea typeface="+mn-ea"/>
                <a:cs typeface="+mn-cs"/>
              </a:rPr>
              <a:t>over-erased</a:t>
            </a:r>
            <a:r>
              <a:rPr lang="en-IE" sz="1200" b="0" i="0" kern="1200" dirty="0" smtClean="0">
                <a:solidFill>
                  <a:schemeClr val="tx1"/>
                </a:solidFill>
                <a:effectLst/>
                <a:latin typeface="+mn-lt"/>
                <a:ea typeface="+mn-ea"/>
                <a:cs typeface="+mn-cs"/>
              </a:rPr>
              <a:t>. In such a case, the EPROM's floating gates are charged to the point that they are unable to hold the electrons at all.</a:t>
            </a:r>
            <a:endParaRPr lang="en-IE" dirty="0"/>
          </a:p>
        </p:txBody>
      </p:sp>
      <p:sp>
        <p:nvSpPr>
          <p:cNvPr id="4" name="Slide Number Placeholder 3"/>
          <p:cNvSpPr>
            <a:spLocks noGrp="1"/>
          </p:cNvSpPr>
          <p:nvPr>
            <p:ph type="sldNum" sz="quarter" idx="10"/>
          </p:nvPr>
        </p:nvSpPr>
        <p:spPr/>
        <p:txBody>
          <a:bodyPr/>
          <a:lstStyle/>
          <a:p>
            <a:fld id="{7071FCBB-383B-4DE0-A083-5980A79CB2D7}" type="slidenum">
              <a:rPr lang="en-IE" smtClean="0"/>
              <a:t>53</a:t>
            </a:fld>
            <a:endParaRPr lang="en-IE"/>
          </a:p>
        </p:txBody>
      </p:sp>
    </p:spTree>
    <p:extLst>
      <p:ext uri="{BB962C8B-B14F-4D97-AF65-F5344CB8AC3E}">
        <p14:creationId xmlns:p14="http://schemas.microsoft.com/office/powerpoint/2010/main" val="30070139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i="0" kern="1200" dirty="0" smtClean="0">
                <a:solidFill>
                  <a:schemeClr val="tx1"/>
                </a:solidFill>
                <a:effectLst/>
                <a:latin typeface="+mn-lt"/>
                <a:ea typeface="+mn-ea"/>
                <a:cs typeface="+mn-cs"/>
              </a:rPr>
              <a:t>Though EPROMs are a big step up from PROMs in terms of reusability, they still require dedicated equipment and a </a:t>
            </a:r>
            <a:r>
              <a:rPr lang="en-IE" sz="1200" b="0" i="0" kern="1200" dirty="0" err="1" smtClean="0">
                <a:solidFill>
                  <a:schemeClr val="tx1"/>
                </a:solidFill>
                <a:effectLst/>
                <a:latin typeface="+mn-lt"/>
                <a:ea typeface="+mn-ea"/>
                <a:cs typeface="+mn-cs"/>
              </a:rPr>
              <a:t>labor-intensive</a:t>
            </a:r>
            <a:r>
              <a:rPr lang="en-IE" sz="1200" b="0" i="0" kern="1200" dirty="0" smtClean="0">
                <a:solidFill>
                  <a:schemeClr val="tx1"/>
                </a:solidFill>
                <a:effectLst/>
                <a:latin typeface="+mn-lt"/>
                <a:ea typeface="+mn-ea"/>
                <a:cs typeface="+mn-cs"/>
              </a:rPr>
              <a:t> process to remove and reinstall them each time a change is necessary. Also, changes cannot be made incrementally to an EPROM; the whole chip must be erased. </a:t>
            </a:r>
            <a:r>
              <a:rPr lang="en-IE" sz="1200" b="1" i="0" kern="1200" dirty="0" smtClean="0">
                <a:solidFill>
                  <a:schemeClr val="tx1"/>
                </a:solidFill>
                <a:effectLst/>
                <a:latin typeface="+mn-lt"/>
                <a:ea typeface="+mn-ea"/>
                <a:cs typeface="+mn-cs"/>
              </a:rPr>
              <a:t>Electrically erasable programmable read-only memory</a:t>
            </a:r>
            <a:r>
              <a:rPr lang="en-IE" sz="1200" b="0" i="0" kern="1200" dirty="0" smtClean="0">
                <a:solidFill>
                  <a:schemeClr val="tx1"/>
                </a:solidFill>
                <a:effectLst/>
                <a:latin typeface="+mn-lt"/>
                <a:ea typeface="+mn-ea"/>
                <a:cs typeface="+mn-cs"/>
              </a:rPr>
              <a:t> (EEPROM) chips remove the biggest drawbacks of EPROMs.</a:t>
            </a:r>
            <a:endParaRPr lang="en-IE" dirty="0"/>
          </a:p>
        </p:txBody>
      </p:sp>
      <p:sp>
        <p:nvSpPr>
          <p:cNvPr id="4" name="Slide Number Placeholder 3"/>
          <p:cNvSpPr>
            <a:spLocks noGrp="1"/>
          </p:cNvSpPr>
          <p:nvPr>
            <p:ph type="sldNum" sz="quarter" idx="10"/>
          </p:nvPr>
        </p:nvSpPr>
        <p:spPr/>
        <p:txBody>
          <a:bodyPr/>
          <a:lstStyle/>
          <a:p>
            <a:fld id="{7071FCBB-383B-4DE0-A083-5980A79CB2D7}" type="slidenum">
              <a:rPr lang="en-IE" smtClean="0"/>
              <a:t>54</a:t>
            </a:fld>
            <a:endParaRPr lang="en-IE"/>
          </a:p>
        </p:txBody>
      </p:sp>
    </p:spTree>
    <p:extLst>
      <p:ext uri="{BB962C8B-B14F-4D97-AF65-F5344CB8AC3E}">
        <p14:creationId xmlns:p14="http://schemas.microsoft.com/office/powerpoint/2010/main" val="21913919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6B1C33-4E34-3D4C-B143-0332C5DBB7DE}" type="slidenum">
              <a:rPr lang="en-US"/>
              <a:pPr/>
              <a:t>9</a:t>
            </a:fld>
            <a:endParaRPr lang="en-US" dirty="0"/>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09" charset="0"/>
                <a:ea typeface="+mn-ea"/>
                <a:cs typeface="+mn-cs"/>
              </a:rPr>
              <a:t>A computer is a complex system; contemporary computers contain millions of</a:t>
            </a:r>
          </a:p>
          <a:p>
            <a:r>
              <a:rPr kumimoji="1" lang="en-US" sz="1200" kern="1200" baseline="0" dirty="0">
                <a:solidFill>
                  <a:schemeClr val="tx1"/>
                </a:solidFill>
                <a:latin typeface="Times New Roman" pitchFamily="-109" charset="0"/>
                <a:ea typeface="+mn-ea"/>
                <a:cs typeface="+mn-cs"/>
              </a:rPr>
              <a:t>Elementary electronic components. How, then, can one clearly describe them?</a:t>
            </a:r>
          </a:p>
          <a:p>
            <a:r>
              <a:rPr kumimoji="1" lang="en-US" sz="1200" kern="1200" baseline="0" dirty="0">
                <a:solidFill>
                  <a:schemeClr val="tx1"/>
                </a:solidFill>
                <a:latin typeface="Times New Roman" pitchFamily="-109" charset="0"/>
                <a:ea typeface="+mn-ea"/>
                <a:cs typeface="+mn-cs"/>
              </a:rPr>
              <a:t>The key is to recognize the hierarchical nature of most complex systems, including</a:t>
            </a:r>
          </a:p>
          <a:p>
            <a:r>
              <a:rPr kumimoji="1" lang="en-US" sz="1200" kern="1200" baseline="0" dirty="0">
                <a:solidFill>
                  <a:schemeClr val="tx1"/>
                </a:solidFill>
                <a:latin typeface="Times New Roman" pitchFamily="-109" charset="0"/>
                <a:ea typeface="+mn-ea"/>
                <a:cs typeface="+mn-cs"/>
              </a:rPr>
              <a:t>the computer [SIMO96]. A hierarchical system is a set of interrelated subsystems,</a:t>
            </a:r>
          </a:p>
          <a:p>
            <a:r>
              <a:rPr kumimoji="1" lang="en-US" sz="1200" kern="1200" baseline="0" dirty="0">
                <a:solidFill>
                  <a:schemeClr val="tx1"/>
                </a:solidFill>
                <a:latin typeface="Times New Roman" pitchFamily="-109" charset="0"/>
                <a:ea typeface="+mn-ea"/>
                <a:cs typeface="+mn-cs"/>
              </a:rPr>
              <a:t>each of the latter, in turn, hierarchical in structure until we reach some lowest level</a:t>
            </a:r>
          </a:p>
          <a:p>
            <a:r>
              <a:rPr kumimoji="1" lang="en-US" sz="1200" kern="1200" baseline="0" dirty="0">
                <a:solidFill>
                  <a:schemeClr val="tx1"/>
                </a:solidFill>
                <a:latin typeface="Times New Roman" pitchFamily="-109" charset="0"/>
                <a:ea typeface="+mn-ea"/>
                <a:cs typeface="+mn-cs"/>
              </a:rPr>
              <a:t>of elementary subsystem.</a:t>
            </a:r>
          </a:p>
          <a:p>
            <a:endParaRPr kumimoji="1" lang="en-US" sz="1200" kern="1200" baseline="0" dirty="0">
              <a:solidFill>
                <a:schemeClr val="tx1"/>
              </a:solidFill>
              <a:latin typeface="Times New Roman" pitchFamily="-109" charset="0"/>
              <a:ea typeface="+mn-ea"/>
              <a:cs typeface="+mn-cs"/>
            </a:endParaRPr>
          </a:p>
          <a:p>
            <a:r>
              <a:rPr kumimoji="1" lang="en-US" sz="1200" kern="1200" baseline="0" dirty="0">
                <a:solidFill>
                  <a:schemeClr val="tx1"/>
                </a:solidFill>
                <a:latin typeface="Times New Roman" pitchFamily="-109" charset="0"/>
                <a:ea typeface="+mn-ea"/>
                <a:cs typeface="+mn-cs"/>
              </a:rPr>
              <a:t>The hierarchical nature of complex systems is essential to both their design</a:t>
            </a:r>
          </a:p>
          <a:p>
            <a:r>
              <a:rPr kumimoji="1" lang="en-US" sz="1200" kern="1200" baseline="0" dirty="0">
                <a:solidFill>
                  <a:schemeClr val="tx1"/>
                </a:solidFill>
                <a:latin typeface="Times New Roman" pitchFamily="-109" charset="0"/>
                <a:ea typeface="+mn-ea"/>
                <a:cs typeface="+mn-cs"/>
              </a:rPr>
              <a:t>and their description. The designer need only deal with a particular level of the</a:t>
            </a:r>
          </a:p>
          <a:p>
            <a:r>
              <a:rPr kumimoji="1" lang="en-US" sz="1200" kern="1200" baseline="0" dirty="0">
                <a:solidFill>
                  <a:schemeClr val="tx1"/>
                </a:solidFill>
                <a:latin typeface="Times New Roman" pitchFamily="-109" charset="0"/>
                <a:ea typeface="+mn-ea"/>
                <a:cs typeface="+mn-cs"/>
              </a:rPr>
              <a:t>system at a time. At each level, the system consists of a set of components and</a:t>
            </a:r>
          </a:p>
          <a:p>
            <a:r>
              <a:rPr kumimoji="1" lang="en-US" sz="1200" kern="1200" baseline="0" dirty="0">
                <a:solidFill>
                  <a:schemeClr val="tx1"/>
                </a:solidFill>
                <a:latin typeface="Times New Roman" pitchFamily="-109" charset="0"/>
                <a:ea typeface="+mn-ea"/>
                <a:cs typeface="+mn-cs"/>
              </a:rPr>
              <a:t>their interrelationships. The behavior at each level depends only on a simplified,</a:t>
            </a:r>
          </a:p>
          <a:p>
            <a:r>
              <a:rPr kumimoji="1" lang="en-US" sz="1200" kern="1200" baseline="0" dirty="0">
                <a:solidFill>
                  <a:schemeClr val="tx1"/>
                </a:solidFill>
                <a:latin typeface="Times New Roman" pitchFamily="-109" charset="0"/>
                <a:ea typeface="+mn-ea"/>
                <a:cs typeface="+mn-cs"/>
              </a:rPr>
              <a:t>abstracted characterization of the system at the next lower level. At each level, the</a:t>
            </a:r>
          </a:p>
          <a:p>
            <a:r>
              <a:rPr kumimoji="1" lang="en-US" sz="1200" kern="1200" baseline="0" dirty="0">
                <a:solidFill>
                  <a:schemeClr val="tx1"/>
                </a:solidFill>
                <a:latin typeface="Times New Roman" pitchFamily="-109" charset="0"/>
                <a:ea typeface="+mn-ea"/>
                <a:cs typeface="+mn-cs"/>
              </a:rPr>
              <a:t>designer is concerned with structure and function:</a:t>
            </a:r>
          </a:p>
          <a:p>
            <a:endParaRPr lang="en-US" sz="4400" b="0" kern="1200" dirty="0">
              <a:solidFill>
                <a:schemeClr val="accent1"/>
              </a:solidFill>
              <a:latin typeface="+mj-lt"/>
              <a:ea typeface="+mj-ea"/>
              <a:cs typeface="+mj-cs"/>
            </a:endParaRPr>
          </a:p>
          <a:p>
            <a:r>
              <a:rPr kumimoji="1" lang="en-US" sz="1200" kern="1200" baseline="0" dirty="0">
                <a:solidFill>
                  <a:schemeClr val="tx1"/>
                </a:solidFill>
                <a:latin typeface="Times New Roman" pitchFamily="-109" charset="0"/>
                <a:ea typeface="+mn-ea"/>
                <a:cs typeface="+mn-cs"/>
              </a:rPr>
              <a:t>• </a:t>
            </a:r>
            <a:r>
              <a:rPr kumimoji="1" lang="en-US" sz="1200" b="1" kern="1200" baseline="0" dirty="0">
                <a:solidFill>
                  <a:schemeClr val="tx1"/>
                </a:solidFill>
                <a:latin typeface="Times New Roman" pitchFamily="-109" charset="0"/>
                <a:ea typeface="+mn-ea"/>
                <a:cs typeface="+mn-cs"/>
              </a:rPr>
              <a:t>Structure: </a:t>
            </a:r>
            <a:r>
              <a:rPr kumimoji="1" lang="en-US" sz="1200" b="0" kern="1200" baseline="0" dirty="0">
                <a:solidFill>
                  <a:schemeClr val="tx1"/>
                </a:solidFill>
                <a:latin typeface="Times New Roman" pitchFamily="-109" charset="0"/>
                <a:ea typeface="+mn-ea"/>
                <a:cs typeface="+mn-cs"/>
              </a:rPr>
              <a:t>The way in which the components are interrelated.</a:t>
            </a:r>
          </a:p>
          <a:p>
            <a:endParaRPr kumimoji="1" lang="en-US" sz="1200" kern="1200" baseline="0" dirty="0">
              <a:solidFill>
                <a:schemeClr val="tx1"/>
              </a:solidFill>
              <a:latin typeface="Times New Roman" pitchFamily="-109" charset="0"/>
              <a:ea typeface="+mn-ea"/>
              <a:cs typeface="+mn-cs"/>
            </a:endParaRPr>
          </a:p>
          <a:p>
            <a:r>
              <a:rPr kumimoji="1" lang="en-US" sz="1200" kern="1200" baseline="0" dirty="0">
                <a:solidFill>
                  <a:schemeClr val="tx1"/>
                </a:solidFill>
                <a:latin typeface="Times New Roman" pitchFamily="-109" charset="0"/>
                <a:ea typeface="+mn-ea"/>
                <a:cs typeface="+mn-cs"/>
              </a:rPr>
              <a:t>• </a:t>
            </a:r>
            <a:r>
              <a:rPr kumimoji="1" lang="en-US" sz="1200" b="1" kern="1200" baseline="0" dirty="0">
                <a:solidFill>
                  <a:schemeClr val="tx1"/>
                </a:solidFill>
                <a:latin typeface="Times New Roman" pitchFamily="-109" charset="0"/>
                <a:ea typeface="+mn-ea"/>
                <a:cs typeface="+mn-cs"/>
              </a:rPr>
              <a:t>Function: </a:t>
            </a:r>
            <a:r>
              <a:rPr kumimoji="1" lang="en-US" sz="1200" b="0" kern="1200" baseline="0" dirty="0">
                <a:solidFill>
                  <a:schemeClr val="tx1"/>
                </a:solidFill>
                <a:latin typeface="Times New Roman" pitchFamily="-109" charset="0"/>
                <a:ea typeface="+mn-ea"/>
                <a:cs typeface="+mn-cs"/>
              </a:rPr>
              <a:t>The operation of each individual component as part of the structure.</a:t>
            </a:r>
          </a:p>
          <a:p>
            <a:endParaRPr kumimoji="1" lang="en-US" sz="1200" kern="1200" baseline="0" dirty="0">
              <a:solidFill>
                <a:schemeClr val="tx1"/>
              </a:solidFill>
              <a:latin typeface="Times New Roman" pitchFamily="-109" charset="0"/>
              <a:ea typeface="+mn-ea"/>
              <a:cs typeface="+mn-cs"/>
            </a:endParaRPr>
          </a:p>
          <a:p>
            <a:r>
              <a:rPr kumimoji="1" lang="en-US" sz="1200" kern="1200" baseline="0" dirty="0">
                <a:solidFill>
                  <a:schemeClr val="tx1"/>
                </a:solidFill>
                <a:latin typeface="Times New Roman" pitchFamily="-109" charset="0"/>
                <a:ea typeface="+mn-ea"/>
                <a:cs typeface="+mn-cs"/>
              </a:rPr>
              <a:t>In terms of description, we have two choices: starting at the bottom and building</a:t>
            </a:r>
          </a:p>
          <a:p>
            <a:r>
              <a:rPr kumimoji="1" lang="en-US" sz="1200" kern="1200" baseline="0" dirty="0">
                <a:solidFill>
                  <a:schemeClr val="tx1"/>
                </a:solidFill>
                <a:latin typeface="Times New Roman" pitchFamily="-109" charset="0"/>
                <a:ea typeface="+mn-ea"/>
                <a:cs typeface="+mn-cs"/>
              </a:rPr>
              <a:t>up to a complete description, or beginning with a top view and decomposing the</a:t>
            </a:r>
          </a:p>
          <a:p>
            <a:r>
              <a:rPr kumimoji="1" lang="en-US" sz="1200" kern="1200" baseline="0" dirty="0">
                <a:solidFill>
                  <a:schemeClr val="tx1"/>
                </a:solidFill>
                <a:latin typeface="Times New Roman" pitchFamily="-109" charset="0"/>
                <a:ea typeface="+mn-ea"/>
                <a:cs typeface="+mn-cs"/>
              </a:rPr>
              <a:t>system into its subparts. Evidence from a number of fields suggests that the top-down</a:t>
            </a:r>
          </a:p>
          <a:p>
            <a:r>
              <a:rPr kumimoji="1" lang="en-US" sz="1200" kern="1200" baseline="0" dirty="0">
                <a:solidFill>
                  <a:schemeClr val="tx1"/>
                </a:solidFill>
                <a:latin typeface="Times New Roman" pitchFamily="-109" charset="0"/>
                <a:ea typeface="+mn-ea"/>
                <a:cs typeface="+mn-cs"/>
              </a:rPr>
              <a:t>approach is the clearest and most effective [WEIN75].</a:t>
            </a:r>
          </a:p>
          <a:p>
            <a:endParaRPr kumimoji="1" lang="en-US" sz="1200" kern="1200" baseline="0" dirty="0">
              <a:solidFill>
                <a:schemeClr val="tx1"/>
              </a:solidFill>
              <a:latin typeface="Times New Roman" pitchFamily="-109" charset="0"/>
              <a:ea typeface="+mn-ea"/>
              <a:cs typeface="+mn-cs"/>
            </a:endParaRPr>
          </a:p>
          <a:p>
            <a:r>
              <a:rPr kumimoji="1" lang="en-US" sz="1200" kern="1200" baseline="0" dirty="0">
                <a:solidFill>
                  <a:schemeClr val="tx1"/>
                </a:solidFill>
                <a:latin typeface="Times New Roman" pitchFamily="-109" charset="0"/>
                <a:ea typeface="+mn-ea"/>
                <a:cs typeface="+mn-cs"/>
              </a:rPr>
              <a:t>The approach taken in this book follows from this viewpoint. The computer</a:t>
            </a:r>
          </a:p>
          <a:p>
            <a:r>
              <a:rPr kumimoji="1" lang="en-US" sz="1200" kern="1200" baseline="0" dirty="0">
                <a:solidFill>
                  <a:schemeClr val="tx1"/>
                </a:solidFill>
                <a:latin typeface="Times New Roman" pitchFamily="-109" charset="0"/>
                <a:ea typeface="+mn-ea"/>
                <a:cs typeface="+mn-cs"/>
              </a:rPr>
              <a:t>system will be described from the top down. We begin with the major components</a:t>
            </a:r>
          </a:p>
          <a:p>
            <a:r>
              <a:rPr kumimoji="1" lang="en-US" sz="1200" kern="1200" baseline="0" dirty="0">
                <a:solidFill>
                  <a:schemeClr val="tx1"/>
                </a:solidFill>
                <a:latin typeface="Times New Roman" pitchFamily="-109" charset="0"/>
                <a:ea typeface="+mn-ea"/>
                <a:cs typeface="+mn-cs"/>
              </a:rPr>
              <a:t>of a computer, describing their structure and function, and proceed to successively</a:t>
            </a:r>
          </a:p>
          <a:p>
            <a:r>
              <a:rPr kumimoji="1" lang="en-US" sz="1200" kern="1200" baseline="0" dirty="0">
                <a:solidFill>
                  <a:schemeClr val="tx1"/>
                </a:solidFill>
                <a:latin typeface="Times New Roman" pitchFamily="-109" charset="0"/>
                <a:ea typeface="+mn-ea"/>
                <a:cs typeface="+mn-cs"/>
              </a:rPr>
              <a:t>lower layers of the hierarchy. The remainder of this section provides a very brief</a:t>
            </a:r>
          </a:p>
          <a:p>
            <a:r>
              <a:rPr kumimoji="1" lang="en-US" sz="1200" kern="1200" baseline="0" dirty="0">
                <a:solidFill>
                  <a:schemeClr val="tx1"/>
                </a:solidFill>
                <a:latin typeface="Times New Roman" pitchFamily="-109" charset="0"/>
                <a:ea typeface="+mn-ea"/>
                <a:cs typeface="+mn-cs"/>
              </a:rPr>
              <a:t>overview of this plan of attack.</a:t>
            </a:r>
            <a:endParaRPr lang="en-GB" dirty="0"/>
          </a:p>
        </p:txBody>
      </p:sp>
      <p:sp>
        <p:nvSpPr>
          <p:cNvPr id="2" name="Footer Placeholder 1"/>
          <p:cNvSpPr>
            <a:spLocks noGrp="1"/>
          </p:cNvSpPr>
          <p:nvPr>
            <p:ph type="ftr" sz="quarter" idx="10"/>
          </p:nvPr>
        </p:nvSpPr>
        <p:spPr/>
        <p:txBody>
          <a:bodyPr/>
          <a:lstStyle/>
          <a:p>
            <a:r>
              <a:rPr lang="en-US" dirty="0"/>
              <a:t>© 2016 Pearson Education, Inc., Hoboken, NJ. All rights reserved.</a:t>
            </a:r>
          </a:p>
        </p:txBody>
      </p:sp>
    </p:spTree>
    <p:extLst>
      <p:ext uri="{BB962C8B-B14F-4D97-AF65-F5344CB8AC3E}">
        <p14:creationId xmlns:p14="http://schemas.microsoft.com/office/powerpoint/2010/main" val="40020739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Manufacturers responded to EEPROM</a:t>
            </a:r>
            <a:r>
              <a:rPr lang="en-IE" baseline="0" dirty="0" smtClean="0"/>
              <a:t> </a:t>
            </a:r>
            <a:r>
              <a:rPr lang="en-IE" dirty="0" smtClean="0"/>
              <a:t>limitation with </a:t>
            </a:r>
            <a:r>
              <a:rPr lang="en-IE" b="1" dirty="0" smtClean="0"/>
              <a:t>Flash memory.</a:t>
            </a:r>
            <a:endParaRPr lang="en-IE" dirty="0"/>
          </a:p>
        </p:txBody>
      </p:sp>
      <p:sp>
        <p:nvSpPr>
          <p:cNvPr id="4" name="Slide Number Placeholder 3"/>
          <p:cNvSpPr>
            <a:spLocks noGrp="1"/>
          </p:cNvSpPr>
          <p:nvPr>
            <p:ph type="sldNum" sz="quarter" idx="10"/>
          </p:nvPr>
        </p:nvSpPr>
        <p:spPr/>
        <p:txBody>
          <a:bodyPr/>
          <a:lstStyle/>
          <a:p>
            <a:fld id="{7071FCBB-383B-4DE0-A083-5980A79CB2D7}" type="slidenum">
              <a:rPr lang="en-IE" smtClean="0"/>
              <a:t>55</a:t>
            </a:fld>
            <a:endParaRPr lang="en-IE"/>
          </a:p>
        </p:txBody>
      </p:sp>
    </p:spTree>
    <p:extLst>
      <p:ext uri="{BB962C8B-B14F-4D97-AF65-F5344CB8AC3E}">
        <p14:creationId xmlns:p14="http://schemas.microsoft.com/office/powerpoint/2010/main" val="125392772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kumimoji="1" lang="en-US" sz="1200" kern="1200" baseline="0" dirty="0">
                <a:solidFill>
                  <a:schemeClr val="tx1"/>
                </a:solidFill>
                <a:latin typeface="Times New Roman" pitchFamily="33" charset="0"/>
                <a:ea typeface="+mn-ea"/>
                <a:cs typeface="+mn-cs"/>
              </a:rPr>
              <a:t>Another variation on read-only memory is the </a:t>
            </a:r>
            <a:r>
              <a:rPr kumimoji="1" lang="en-US" sz="1200" b="1" kern="1200" baseline="0" dirty="0">
                <a:solidFill>
                  <a:schemeClr val="tx1"/>
                </a:solidFill>
                <a:latin typeface="Times New Roman" pitchFamily="33" charset="0"/>
                <a:ea typeface="+mn-ea"/>
                <a:cs typeface="+mn-cs"/>
              </a:rPr>
              <a:t>read-mostly memory, </a:t>
            </a:r>
            <a:r>
              <a:rPr kumimoji="1" lang="en-US" sz="1200" b="0" kern="1200" baseline="0" dirty="0">
                <a:solidFill>
                  <a:schemeClr val="tx1"/>
                </a:solidFill>
                <a:latin typeface="Times New Roman" pitchFamily="33" charset="0"/>
                <a:ea typeface="+mn-ea"/>
                <a:cs typeface="+mn-cs"/>
              </a:rPr>
              <a:t>which is</a:t>
            </a:r>
          </a:p>
          <a:p>
            <a:r>
              <a:rPr kumimoji="1" lang="en-US" sz="1200" kern="1200" baseline="0" dirty="0">
                <a:solidFill>
                  <a:schemeClr val="tx1"/>
                </a:solidFill>
                <a:latin typeface="Times New Roman" pitchFamily="33" charset="0"/>
                <a:ea typeface="+mn-ea"/>
                <a:cs typeface="+mn-cs"/>
              </a:rPr>
              <a:t>useful for applications in which read operations are far more frequent than write</a:t>
            </a:r>
          </a:p>
          <a:p>
            <a:r>
              <a:rPr kumimoji="1" lang="en-US" sz="1200" kern="1200" baseline="0" dirty="0">
                <a:solidFill>
                  <a:schemeClr val="tx1"/>
                </a:solidFill>
                <a:latin typeface="Times New Roman" pitchFamily="33" charset="0"/>
                <a:ea typeface="+mn-ea"/>
                <a:cs typeface="+mn-cs"/>
              </a:rPr>
              <a:t>operations but for which nonvolatile storage is required. There are three common</a:t>
            </a:r>
          </a:p>
          <a:p>
            <a:r>
              <a:rPr kumimoji="1" lang="en-US" sz="1200" kern="1200" baseline="0" dirty="0">
                <a:solidFill>
                  <a:schemeClr val="tx1"/>
                </a:solidFill>
                <a:latin typeface="Times New Roman" pitchFamily="33" charset="0"/>
                <a:ea typeface="+mn-ea"/>
                <a:cs typeface="+mn-cs"/>
              </a:rPr>
              <a:t>forms of read-mostly memory: EPROM, EEPROM, and flash memory.</a:t>
            </a:r>
          </a:p>
          <a:p>
            <a:endParaRPr lang="en-US" dirty="0"/>
          </a:p>
          <a:p>
            <a:r>
              <a:rPr kumimoji="1" lang="en-US" sz="1200" kern="1200" baseline="0" dirty="0">
                <a:solidFill>
                  <a:schemeClr val="tx1"/>
                </a:solidFill>
                <a:latin typeface="Times New Roman" pitchFamily="33" charset="0"/>
                <a:ea typeface="+mn-ea"/>
                <a:cs typeface="+mn-cs"/>
              </a:rPr>
              <a:t>The optically </a:t>
            </a:r>
            <a:r>
              <a:rPr kumimoji="1" lang="en-US" sz="1200" b="1" kern="1200" baseline="0" dirty="0">
                <a:solidFill>
                  <a:schemeClr val="tx1"/>
                </a:solidFill>
                <a:latin typeface="Times New Roman" pitchFamily="33" charset="0"/>
                <a:ea typeface="+mn-ea"/>
                <a:cs typeface="+mn-cs"/>
              </a:rPr>
              <a:t>erasable programmable read-only memory (EPROM) </a:t>
            </a:r>
            <a:r>
              <a:rPr kumimoji="1" lang="en-US" sz="1200" b="0" kern="1200" baseline="0" dirty="0">
                <a:solidFill>
                  <a:schemeClr val="tx1"/>
                </a:solidFill>
                <a:latin typeface="Times New Roman" pitchFamily="33" charset="0"/>
                <a:ea typeface="+mn-ea"/>
                <a:cs typeface="+mn-cs"/>
              </a:rPr>
              <a:t>is read</a:t>
            </a:r>
          </a:p>
          <a:p>
            <a:r>
              <a:rPr kumimoji="1" lang="en-US" sz="1200" kern="1200" baseline="0" dirty="0">
                <a:solidFill>
                  <a:schemeClr val="tx1"/>
                </a:solidFill>
                <a:latin typeface="Times New Roman" pitchFamily="33" charset="0"/>
                <a:ea typeface="+mn-ea"/>
                <a:cs typeface="+mn-cs"/>
              </a:rPr>
              <a:t>and written electrically, as with PROM. However, before a write operation, all the</a:t>
            </a:r>
          </a:p>
          <a:p>
            <a:r>
              <a:rPr kumimoji="1" lang="en-US" sz="1200" kern="1200" baseline="0" dirty="0">
                <a:solidFill>
                  <a:schemeClr val="tx1"/>
                </a:solidFill>
                <a:latin typeface="Times New Roman" pitchFamily="33" charset="0"/>
                <a:ea typeface="+mn-ea"/>
                <a:cs typeface="+mn-cs"/>
              </a:rPr>
              <a:t>storage cells must be erased to the same initial state by exposure of the packaged</a:t>
            </a:r>
          </a:p>
          <a:p>
            <a:r>
              <a:rPr kumimoji="1" lang="en-US" sz="1200" kern="1200" baseline="0" dirty="0">
                <a:solidFill>
                  <a:schemeClr val="tx1"/>
                </a:solidFill>
                <a:latin typeface="Times New Roman" pitchFamily="33" charset="0"/>
                <a:ea typeface="+mn-ea"/>
                <a:cs typeface="+mn-cs"/>
              </a:rPr>
              <a:t>chip to ultraviolet radiation. Erasure is performed by shining an intense ultraviolet</a:t>
            </a:r>
          </a:p>
          <a:p>
            <a:r>
              <a:rPr kumimoji="1" lang="en-US" sz="1200" kern="1200" baseline="0" dirty="0">
                <a:solidFill>
                  <a:schemeClr val="tx1"/>
                </a:solidFill>
                <a:latin typeface="Times New Roman" pitchFamily="33" charset="0"/>
                <a:ea typeface="+mn-ea"/>
                <a:cs typeface="+mn-cs"/>
              </a:rPr>
              <a:t>light through a window that is designed into the memory chip. This erasure process</a:t>
            </a:r>
          </a:p>
          <a:p>
            <a:r>
              <a:rPr kumimoji="1" lang="en-US" sz="1200" kern="1200" baseline="0" dirty="0">
                <a:solidFill>
                  <a:schemeClr val="tx1"/>
                </a:solidFill>
                <a:latin typeface="Times New Roman" pitchFamily="33" charset="0"/>
                <a:ea typeface="+mn-ea"/>
                <a:cs typeface="+mn-cs"/>
              </a:rPr>
              <a:t>can be performed repeatedly; each erasure can take as much as 20 minutes to</a:t>
            </a:r>
          </a:p>
          <a:p>
            <a:r>
              <a:rPr kumimoji="1" lang="en-US" sz="1200" kern="1200" baseline="0" dirty="0">
                <a:solidFill>
                  <a:schemeClr val="tx1"/>
                </a:solidFill>
                <a:latin typeface="Times New Roman" pitchFamily="33" charset="0"/>
                <a:ea typeface="+mn-ea"/>
                <a:cs typeface="+mn-cs"/>
              </a:rPr>
              <a:t>perform. Thus, the EPROM can be altered multiple times and, like the ROM and</a:t>
            </a:r>
          </a:p>
          <a:p>
            <a:r>
              <a:rPr kumimoji="1" lang="en-US" sz="1200" kern="1200" baseline="0" dirty="0">
                <a:solidFill>
                  <a:schemeClr val="tx1"/>
                </a:solidFill>
                <a:latin typeface="Times New Roman" pitchFamily="33" charset="0"/>
                <a:ea typeface="+mn-ea"/>
                <a:cs typeface="+mn-cs"/>
              </a:rPr>
              <a:t>PROM, holds its data virtually indefinitely. For comparable amounts of storage, the</a:t>
            </a:r>
          </a:p>
          <a:p>
            <a:r>
              <a:rPr kumimoji="1" lang="en-US" sz="1200" kern="1200" baseline="0" dirty="0">
                <a:solidFill>
                  <a:schemeClr val="tx1"/>
                </a:solidFill>
                <a:latin typeface="Times New Roman" pitchFamily="33" charset="0"/>
                <a:ea typeface="+mn-ea"/>
                <a:cs typeface="+mn-cs"/>
              </a:rPr>
              <a:t>EPROM is more expensive than PROM, but it has the advantage of the multiple</a:t>
            </a:r>
          </a:p>
          <a:p>
            <a:r>
              <a:rPr kumimoji="1" lang="en-US" sz="1200" kern="1200" baseline="0" dirty="0">
                <a:solidFill>
                  <a:schemeClr val="tx1"/>
                </a:solidFill>
                <a:latin typeface="Times New Roman" pitchFamily="33" charset="0"/>
                <a:ea typeface="+mn-ea"/>
                <a:cs typeface="+mn-cs"/>
              </a:rPr>
              <a:t>update capability.</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A more attractive form of read-mostly memory is </a:t>
            </a:r>
            <a:r>
              <a:rPr kumimoji="1" lang="en-US" sz="1200" b="1" kern="1200" baseline="0" dirty="0">
                <a:solidFill>
                  <a:schemeClr val="tx1"/>
                </a:solidFill>
                <a:latin typeface="Times New Roman" pitchFamily="33" charset="0"/>
                <a:ea typeface="+mn-ea"/>
                <a:cs typeface="+mn-cs"/>
              </a:rPr>
              <a:t>electrically erasable programmable</a:t>
            </a:r>
          </a:p>
          <a:p>
            <a:r>
              <a:rPr kumimoji="1" lang="en-US" sz="1200" b="1" kern="1200" baseline="0" dirty="0">
                <a:solidFill>
                  <a:schemeClr val="tx1"/>
                </a:solidFill>
                <a:latin typeface="Times New Roman" pitchFamily="33" charset="0"/>
                <a:ea typeface="+mn-ea"/>
                <a:cs typeface="+mn-cs"/>
              </a:rPr>
              <a:t>read-only memory (EEPROM). </a:t>
            </a:r>
            <a:r>
              <a:rPr kumimoji="1" lang="en-US" sz="1200" b="0" kern="1200" baseline="0" dirty="0">
                <a:solidFill>
                  <a:schemeClr val="tx1"/>
                </a:solidFill>
                <a:latin typeface="Times New Roman" pitchFamily="33" charset="0"/>
                <a:ea typeface="+mn-ea"/>
                <a:cs typeface="+mn-cs"/>
              </a:rPr>
              <a:t>This is a read-mostly memory that can</a:t>
            </a:r>
          </a:p>
          <a:p>
            <a:r>
              <a:rPr kumimoji="1" lang="en-US" sz="1200" kern="1200" baseline="0" dirty="0">
                <a:solidFill>
                  <a:schemeClr val="tx1"/>
                </a:solidFill>
                <a:latin typeface="Times New Roman" pitchFamily="33" charset="0"/>
                <a:ea typeface="+mn-ea"/>
                <a:cs typeface="+mn-cs"/>
              </a:rPr>
              <a:t>be written into at any time without erasing prior contents; only the byte or bytes</a:t>
            </a:r>
          </a:p>
          <a:p>
            <a:r>
              <a:rPr kumimoji="1" lang="en-US" sz="1200" kern="1200" baseline="0" dirty="0">
                <a:solidFill>
                  <a:schemeClr val="tx1"/>
                </a:solidFill>
                <a:latin typeface="Times New Roman" pitchFamily="33" charset="0"/>
                <a:ea typeface="+mn-ea"/>
                <a:cs typeface="+mn-cs"/>
              </a:rPr>
              <a:t>addressed are updated. The write operation takes considerably longer than the read</a:t>
            </a:r>
          </a:p>
          <a:p>
            <a:r>
              <a:rPr kumimoji="1" lang="en-US" sz="1200" kern="1200" baseline="0" dirty="0">
                <a:solidFill>
                  <a:schemeClr val="tx1"/>
                </a:solidFill>
                <a:latin typeface="Times New Roman" pitchFamily="33" charset="0"/>
                <a:ea typeface="+mn-ea"/>
                <a:cs typeface="+mn-cs"/>
              </a:rPr>
              <a:t>operation, on the order of several hundred microseconds per byte. The EEPROM</a:t>
            </a:r>
          </a:p>
          <a:p>
            <a:r>
              <a:rPr kumimoji="1" lang="en-US" sz="1200" kern="1200" baseline="0" dirty="0">
                <a:solidFill>
                  <a:schemeClr val="tx1"/>
                </a:solidFill>
                <a:latin typeface="Times New Roman" pitchFamily="33" charset="0"/>
                <a:ea typeface="+mn-ea"/>
                <a:cs typeface="+mn-cs"/>
              </a:rPr>
              <a:t>combines the advantage of non-volatility with the flexibility of being updatable in</a:t>
            </a:r>
          </a:p>
          <a:p>
            <a:r>
              <a:rPr kumimoji="1" lang="en-US" sz="1200" kern="1200" baseline="0" dirty="0">
                <a:solidFill>
                  <a:schemeClr val="tx1"/>
                </a:solidFill>
                <a:latin typeface="Times New Roman" pitchFamily="33" charset="0"/>
                <a:ea typeface="+mn-ea"/>
                <a:cs typeface="+mn-cs"/>
              </a:rPr>
              <a:t>place, using ordinary bus control, address, and data lines. EEPROM is more expensive</a:t>
            </a:r>
          </a:p>
          <a:p>
            <a:r>
              <a:rPr kumimoji="1" lang="en-US" sz="1200" kern="1200" baseline="0" dirty="0">
                <a:solidFill>
                  <a:schemeClr val="tx1"/>
                </a:solidFill>
                <a:latin typeface="Times New Roman" pitchFamily="33" charset="0"/>
                <a:ea typeface="+mn-ea"/>
                <a:cs typeface="+mn-cs"/>
              </a:rPr>
              <a:t>than EPROM and also is less dense, supporting fewer bits per chip.</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Another form of semiconductor memory is </a:t>
            </a:r>
            <a:r>
              <a:rPr kumimoji="1" lang="en-US" sz="1200" b="1" kern="1200" baseline="0" dirty="0">
                <a:solidFill>
                  <a:schemeClr val="tx1"/>
                </a:solidFill>
                <a:latin typeface="Times New Roman" pitchFamily="33" charset="0"/>
                <a:ea typeface="+mn-ea"/>
                <a:cs typeface="+mn-cs"/>
              </a:rPr>
              <a:t>flash memory </a:t>
            </a:r>
            <a:r>
              <a:rPr kumimoji="1" lang="en-US" sz="1200" b="0" kern="1200" baseline="0" dirty="0">
                <a:solidFill>
                  <a:schemeClr val="tx1"/>
                </a:solidFill>
                <a:latin typeface="Times New Roman" pitchFamily="33" charset="0"/>
                <a:ea typeface="+mn-ea"/>
                <a:cs typeface="+mn-cs"/>
              </a:rPr>
              <a:t>(so named because</a:t>
            </a:r>
          </a:p>
          <a:p>
            <a:r>
              <a:rPr kumimoji="1" lang="en-US" sz="1200" kern="1200" baseline="0" dirty="0">
                <a:solidFill>
                  <a:schemeClr val="tx1"/>
                </a:solidFill>
                <a:latin typeface="Times New Roman" pitchFamily="33" charset="0"/>
                <a:ea typeface="+mn-ea"/>
                <a:cs typeface="+mn-cs"/>
              </a:rPr>
              <a:t>of the speed with which it can be reprogrammed). First introduced in the mid-1980s,</a:t>
            </a:r>
          </a:p>
          <a:p>
            <a:r>
              <a:rPr kumimoji="1" lang="en-US" sz="1200" kern="1200" baseline="0" dirty="0">
                <a:solidFill>
                  <a:schemeClr val="tx1"/>
                </a:solidFill>
                <a:latin typeface="Times New Roman" pitchFamily="33" charset="0"/>
                <a:ea typeface="+mn-ea"/>
                <a:cs typeface="+mn-cs"/>
              </a:rPr>
              <a:t>flash memory is intermediate between EPROM and EEPROM in both cost and</a:t>
            </a:r>
          </a:p>
          <a:p>
            <a:r>
              <a:rPr kumimoji="1" lang="en-US" sz="1200" kern="1200" baseline="0" dirty="0">
                <a:solidFill>
                  <a:schemeClr val="tx1"/>
                </a:solidFill>
                <a:latin typeface="Times New Roman" pitchFamily="33" charset="0"/>
                <a:ea typeface="+mn-ea"/>
                <a:cs typeface="+mn-cs"/>
              </a:rPr>
              <a:t>functionality. Like EEPROM, flash memory uses an electrical erasing technology.</a:t>
            </a:r>
          </a:p>
          <a:p>
            <a:r>
              <a:rPr kumimoji="1" lang="en-US" sz="1200" kern="1200" baseline="0" dirty="0">
                <a:solidFill>
                  <a:schemeClr val="tx1"/>
                </a:solidFill>
                <a:latin typeface="Times New Roman" pitchFamily="33" charset="0"/>
                <a:ea typeface="+mn-ea"/>
                <a:cs typeface="+mn-cs"/>
              </a:rPr>
              <a:t>An entire flash memory can be erased in one or a few seconds, which is much faster</a:t>
            </a:r>
          </a:p>
          <a:p>
            <a:r>
              <a:rPr kumimoji="1" lang="en-US" sz="1200" kern="1200" baseline="0" dirty="0">
                <a:solidFill>
                  <a:schemeClr val="tx1"/>
                </a:solidFill>
                <a:latin typeface="Times New Roman" pitchFamily="33" charset="0"/>
                <a:ea typeface="+mn-ea"/>
                <a:cs typeface="+mn-cs"/>
              </a:rPr>
              <a:t>than EPROM. In addition, it is possible to erase just blocks of memory rather than</a:t>
            </a:r>
          </a:p>
          <a:p>
            <a:r>
              <a:rPr kumimoji="1" lang="en-US" sz="1200" kern="1200" baseline="0" dirty="0">
                <a:solidFill>
                  <a:schemeClr val="tx1"/>
                </a:solidFill>
                <a:latin typeface="Times New Roman" pitchFamily="33" charset="0"/>
                <a:ea typeface="+mn-ea"/>
                <a:cs typeface="+mn-cs"/>
              </a:rPr>
              <a:t>an entire chip. Flash memory gets its name because the microchip is organized so</a:t>
            </a:r>
          </a:p>
          <a:p>
            <a:r>
              <a:rPr kumimoji="1" lang="en-US" sz="1200" kern="1200" baseline="0" dirty="0">
                <a:solidFill>
                  <a:schemeClr val="tx1"/>
                </a:solidFill>
                <a:latin typeface="Times New Roman" pitchFamily="33" charset="0"/>
                <a:ea typeface="+mn-ea"/>
                <a:cs typeface="+mn-cs"/>
              </a:rPr>
              <a:t>that a section of memory cells are erased in a single action or “flash.” However,</a:t>
            </a:r>
          </a:p>
          <a:p>
            <a:r>
              <a:rPr kumimoji="1" lang="en-US" sz="1200" kern="1200" baseline="0" dirty="0">
                <a:solidFill>
                  <a:schemeClr val="tx1"/>
                </a:solidFill>
                <a:latin typeface="Times New Roman" pitchFamily="33" charset="0"/>
                <a:ea typeface="+mn-ea"/>
                <a:cs typeface="+mn-cs"/>
              </a:rPr>
              <a:t>flash memory does not provide byte-level erasure. Like EPROM, flash memory</a:t>
            </a:r>
          </a:p>
          <a:p>
            <a:r>
              <a:rPr kumimoji="1" lang="en-US" sz="1200" kern="1200" baseline="0" dirty="0">
                <a:solidFill>
                  <a:schemeClr val="tx1"/>
                </a:solidFill>
                <a:latin typeface="Times New Roman" pitchFamily="33" charset="0"/>
                <a:ea typeface="+mn-ea"/>
                <a:cs typeface="+mn-cs"/>
              </a:rPr>
              <a:t>uses only one transistor per bit, and so achieves the high density (compared with</a:t>
            </a:r>
          </a:p>
          <a:p>
            <a:r>
              <a:rPr kumimoji="1" lang="en-US" sz="1200" kern="1200" baseline="0" dirty="0">
                <a:solidFill>
                  <a:schemeClr val="tx1"/>
                </a:solidFill>
                <a:latin typeface="Times New Roman" pitchFamily="33" charset="0"/>
                <a:ea typeface="+mn-ea"/>
                <a:cs typeface="+mn-cs"/>
              </a:rPr>
              <a:t>EEPROM) of EPROM.</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56</a:t>
            </a:fld>
            <a:endParaRPr lang="en-US"/>
          </a:p>
        </p:txBody>
      </p:sp>
      <p:sp>
        <p:nvSpPr>
          <p:cNvPr id="5" name="Footer Placeholder 4"/>
          <p:cNvSpPr>
            <a:spLocks noGrp="1"/>
          </p:cNvSpPr>
          <p:nvPr>
            <p:ph type="ftr" sz="quarter" idx="11"/>
          </p:nvPr>
        </p:nvSpPr>
        <p:spPr/>
        <p:txBody>
          <a:bodyPr/>
          <a:lstStyle/>
          <a:p>
            <a:r>
              <a:rPr lang="en-US" dirty="0"/>
              <a:t>© 2016 Pearson Education, Inc., Hoboken, NJ. All rights reserved.</a:t>
            </a:r>
          </a:p>
        </p:txBody>
      </p:sp>
    </p:spTree>
    <p:extLst>
      <p:ext uri="{BB962C8B-B14F-4D97-AF65-F5344CB8AC3E}">
        <p14:creationId xmlns:p14="http://schemas.microsoft.com/office/powerpoint/2010/main" val="276518913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i="0" kern="1200" dirty="0" smtClean="0">
                <a:solidFill>
                  <a:schemeClr val="tx1"/>
                </a:solidFill>
                <a:effectLst/>
                <a:latin typeface="+mn-lt"/>
                <a:ea typeface="+mn-ea"/>
                <a:cs typeface="+mn-cs"/>
              </a:rPr>
              <a:t>If you have a desktop PC it will most likely have a traditional hard disk drive, on which the operating system, along with any applications you install, and your files and folders, are stored.</a:t>
            </a:r>
          </a:p>
          <a:p>
            <a:pPr fontAlgn="base"/>
            <a:r>
              <a:rPr lang="en-IE" sz="1200" b="0" i="0" kern="1200" dirty="0" smtClean="0">
                <a:solidFill>
                  <a:schemeClr val="tx1"/>
                </a:solidFill>
                <a:effectLst/>
                <a:latin typeface="+mn-lt"/>
                <a:ea typeface="+mn-ea"/>
                <a:cs typeface="+mn-cs"/>
              </a:rPr>
              <a:t>A traditional hard drive contains a circular disc – known as a platter – that stores your data. The disc spins, allowing the read-write arm to read data on the disc (or write data to it) as it passes.</a:t>
            </a:r>
          </a:p>
          <a:p>
            <a:pPr fontAlgn="base"/>
            <a:r>
              <a:rPr lang="en-IE" sz="1200" b="0" i="0" kern="1200" dirty="0" smtClean="0">
                <a:solidFill>
                  <a:schemeClr val="tx1"/>
                </a:solidFill>
                <a:effectLst/>
                <a:latin typeface="+mn-lt"/>
                <a:ea typeface="+mn-ea"/>
                <a:cs typeface="+mn-cs"/>
              </a:rPr>
              <a:t>_______________________</a:t>
            </a:r>
          </a:p>
          <a:p>
            <a:pPr fontAlgn="base"/>
            <a:r>
              <a:rPr lang="en-IE" sz="1200" b="0" i="0" kern="1200" dirty="0" smtClean="0">
                <a:solidFill>
                  <a:schemeClr val="tx1"/>
                </a:solidFill>
                <a:effectLst/>
                <a:latin typeface="+mn-lt"/>
                <a:ea typeface="+mn-ea"/>
                <a:cs typeface="+mn-cs"/>
              </a:rPr>
              <a:t>A big difference with the traditional hard disk is that an SSD does not contain moving parts. This makes them much faster, quieter. In addition, an SSD is much more energy-efficient than a regular hard drive. For laptops, this means a longer battery life.</a:t>
            </a:r>
          </a:p>
          <a:p>
            <a:r>
              <a:rPr lang="en-IE" dirty="0" smtClean="0"/>
              <a:t/>
            </a:r>
            <a:br>
              <a:rPr lang="en-IE" dirty="0" smtClean="0"/>
            </a:br>
            <a:endParaRPr lang="en-IE" dirty="0"/>
          </a:p>
        </p:txBody>
      </p:sp>
      <p:sp>
        <p:nvSpPr>
          <p:cNvPr id="4" name="Slide Number Placeholder 3"/>
          <p:cNvSpPr>
            <a:spLocks noGrp="1"/>
          </p:cNvSpPr>
          <p:nvPr>
            <p:ph type="sldNum" sz="quarter" idx="10"/>
          </p:nvPr>
        </p:nvSpPr>
        <p:spPr/>
        <p:txBody>
          <a:bodyPr/>
          <a:lstStyle/>
          <a:p>
            <a:fld id="{7071FCBB-383B-4DE0-A083-5980A79CB2D7}" type="slidenum">
              <a:rPr lang="en-IE" smtClean="0"/>
              <a:t>57</a:t>
            </a:fld>
            <a:endParaRPr lang="en-IE"/>
          </a:p>
        </p:txBody>
      </p:sp>
    </p:spTree>
    <p:extLst>
      <p:ext uri="{BB962C8B-B14F-4D97-AF65-F5344CB8AC3E}">
        <p14:creationId xmlns:p14="http://schemas.microsoft.com/office/powerpoint/2010/main" val="275412647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https://www.youtube.com/watch?v=jFDMZpkUWCw</a:t>
            </a:r>
            <a:endParaRPr lang="en-IE" dirty="0"/>
          </a:p>
        </p:txBody>
      </p:sp>
      <p:sp>
        <p:nvSpPr>
          <p:cNvPr id="4" name="Slide Number Placeholder 3"/>
          <p:cNvSpPr>
            <a:spLocks noGrp="1"/>
          </p:cNvSpPr>
          <p:nvPr>
            <p:ph type="sldNum" sz="quarter" idx="10"/>
          </p:nvPr>
        </p:nvSpPr>
        <p:spPr/>
        <p:txBody>
          <a:bodyPr/>
          <a:lstStyle/>
          <a:p>
            <a:fld id="{7071FCBB-383B-4DE0-A083-5980A79CB2D7}" type="slidenum">
              <a:rPr lang="en-IE" smtClean="0"/>
              <a:t>58</a:t>
            </a:fld>
            <a:endParaRPr lang="en-IE"/>
          </a:p>
        </p:txBody>
      </p:sp>
    </p:spTree>
    <p:extLst>
      <p:ext uri="{BB962C8B-B14F-4D97-AF65-F5344CB8AC3E}">
        <p14:creationId xmlns:p14="http://schemas.microsoft.com/office/powerpoint/2010/main" val="22890831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19CD7E-4F7A-9B44-863C-1B45C56F48EF}" type="slidenum">
              <a:rPr lang="en-US"/>
              <a:pPr/>
              <a:t>10</a:t>
            </a:fld>
            <a:endParaRPr lang="en-US" dirty="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09" charset="0"/>
                <a:ea typeface="+mn-ea"/>
                <a:cs typeface="+mn-cs"/>
              </a:rPr>
              <a:t>Both the structure and functioning of a computer are, in essence, simple. Figure 1.1</a:t>
            </a:r>
          </a:p>
          <a:p>
            <a:r>
              <a:rPr kumimoji="1" lang="en-US" sz="1200" kern="1200" baseline="0" dirty="0">
                <a:solidFill>
                  <a:schemeClr val="tx1"/>
                </a:solidFill>
                <a:latin typeface="Times New Roman" pitchFamily="-109" charset="0"/>
                <a:ea typeface="+mn-ea"/>
                <a:cs typeface="+mn-cs"/>
              </a:rPr>
              <a:t>depicts the basic functions that a computer can perform. In general terms, there are</a:t>
            </a:r>
          </a:p>
          <a:p>
            <a:r>
              <a:rPr kumimoji="1" lang="en-US" sz="1200" kern="1200" baseline="0" dirty="0">
                <a:solidFill>
                  <a:schemeClr val="tx1"/>
                </a:solidFill>
                <a:latin typeface="Times New Roman" pitchFamily="-109" charset="0"/>
                <a:ea typeface="+mn-ea"/>
                <a:cs typeface="+mn-cs"/>
              </a:rPr>
              <a:t>only four:</a:t>
            </a:r>
          </a:p>
          <a:p>
            <a:endParaRPr kumimoji="1" lang="en-US" sz="1200" kern="1200" baseline="0" dirty="0">
              <a:solidFill>
                <a:schemeClr val="tx1"/>
              </a:solidFill>
              <a:latin typeface="Times New Roman" pitchFamily="-109" charset="0"/>
              <a:ea typeface="+mn-ea"/>
              <a:cs typeface="+mn-cs"/>
            </a:endParaRPr>
          </a:p>
          <a:p>
            <a:r>
              <a:rPr kumimoji="1" lang="en-US" sz="1200" b="1" kern="1200" baseline="0" dirty="0">
                <a:solidFill>
                  <a:schemeClr val="tx1"/>
                </a:solidFill>
                <a:latin typeface="Times New Roman" pitchFamily="-109" charset="0"/>
                <a:ea typeface="+mn-ea"/>
                <a:cs typeface="+mn-cs"/>
              </a:rPr>
              <a:t>Data Processing. </a:t>
            </a:r>
            <a:r>
              <a:rPr kumimoji="1" lang="en-US" sz="1200" b="0" kern="1200" baseline="0" dirty="0">
                <a:solidFill>
                  <a:schemeClr val="tx1"/>
                </a:solidFill>
                <a:latin typeface="Times New Roman" pitchFamily="-109" charset="0"/>
                <a:ea typeface="+mn-ea"/>
                <a:cs typeface="+mn-cs"/>
              </a:rPr>
              <a:t>The data may take a wide</a:t>
            </a:r>
          </a:p>
          <a:p>
            <a:r>
              <a:rPr kumimoji="1" lang="en-US" sz="1200" kern="1200" baseline="0" dirty="0">
                <a:solidFill>
                  <a:schemeClr val="tx1"/>
                </a:solidFill>
                <a:latin typeface="Times New Roman" pitchFamily="-109" charset="0"/>
                <a:ea typeface="+mn-ea"/>
                <a:cs typeface="+mn-cs"/>
              </a:rPr>
              <a:t>variety of forms, and the range of processing requirements is broad. However, we</a:t>
            </a:r>
          </a:p>
          <a:p>
            <a:r>
              <a:rPr kumimoji="1" lang="en-US" sz="1200" kern="1200" baseline="0" dirty="0">
                <a:solidFill>
                  <a:schemeClr val="tx1"/>
                </a:solidFill>
                <a:latin typeface="Times New Roman" pitchFamily="-109" charset="0"/>
                <a:ea typeface="+mn-ea"/>
                <a:cs typeface="+mn-cs"/>
              </a:rPr>
              <a:t>shall see that there are only a few fundamental methods or types of data processing.</a:t>
            </a:r>
          </a:p>
          <a:p>
            <a:endParaRPr kumimoji="1" lang="en-US" sz="1200" kern="1200" baseline="0" dirty="0">
              <a:solidFill>
                <a:schemeClr val="tx1"/>
              </a:solidFill>
              <a:latin typeface="Times New Roman" pitchFamily="-109" charset="0"/>
              <a:ea typeface="+mn-ea"/>
              <a:cs typeface="+mn-cs"/>
            </a:endParaRPr>
          </a:p>
          <a:p>
            <a:r>
              <a:rPr kumimoji="1" lang="en-US" sz="1200" b="1" kern="1200" baseline="0" dirty="0">
                <a:solidFill>
                  <a:schemeClr val="tx1"/>
                </a:solidFill>
                <a:latin typeface="Times New Roman" pitchFamily="-109" charset="0"/>
                <a:ea typeface="+mn-ea"/>
                <a:cs typeface="+mn-cs"/>
              </a:rPr>
              <a:t>Data Storage. </a:t>
            </a:r>
            <a:r>
              <a:rPr kumimoji="1" lang="en-US" sz="1200" b="0" kern="1200" baseline="0" dirty="0">
                <a:solidFill>
                  <a:schemeClr val="tx1"/>
                </a:solidFill>
                <a:latin typeface="Times New Roman" pitchFamily="-109" charset="0"/>
                <a:ea typeface="+mn-ea"/>
                <a:cs typeface="+mn-cs"/>
              </a:rPr>
              <a:t>Even if the computer is processing</a:t>
            </a:r>
          </a:p>
          <a:p>
            <a:r>
              <a:rPr kumimoji="1" lang="en-US" sz="1200" kern="1200" baseline="0" dirty="0">
                <a:solidFill>
                  <a:schemeClr val="tx1"/>
                </a:solidFill>
                <a:latin typeface="Times New Roman" pitchFamily="-109" charset="0"/>
                <a:ea typeface="+mn-ea"/>
                <a:cs typeface="+mn-cs"/>
              </a:rPr>
              <a:t>data on the fly (i.e., data come in and get processed, and the results go out</a:t>
            </a:r>
          </a:p>
          <a:p>
            <a:r>
              <a:rPr kumimoji="1" lang="en-US" sz="1200" kern="1200" baseline="0" dirty="0">
                <a:solidFill>
                  <a:schemeClr val="tx1"/>
                </a:solidFill>
                <a:latin typeface="Times New Roman" pitchFamily="-109" charset="0"/>
                <a:ea typeface="+mn-ea"/>
                <a:cs typeface="+mn-cs"/>
              </a:rPr>
              <a:t>immediately), the computer must temporarily store at least those pieces of data</a:t>
            </a:r>
          </a:p>
          <a:p>
            <a:r>
              <a:rPr kumimoji="1" lang="en-US" sz="1200" kern="1200" baseline="0" dirty="0">
                <a:solidFill>
                  <a:schemeClr val="tx1"/>
                </a:solidFill>
                <a:latin typeface="Times New Roman" pitchFamily="-109" charset="0"/>
                <a:ea typeface="+mn-ea"/>
                <a:cs typeface="+mn-cs"/>
              </a:rPr>
              <a:t>that are being worked on at any given moment. Thus, there is at least a short-term</a:t>
            </a:r>
          </a:p>
          <a:p>
            <a:r>
              <a:rPr kumimoji="1" lang="en-US" sz="1200" kern="1200" baseline="0" dirty="0">
                <a:solidFill>
                  <a:schemeClr val="tx1"/>
                </a:solidFill>
                <a:latin typeface="Times New Roman" pitchFamily="-109" charset="0"/>
                <a:ea typeface="+mn-ea"/>
                <a:cs typeface="+mn-cs"/>
              </a:rPr>
              <a:t>data storage function. Equally important, the computer performs a long-term data</a:t>
            </a:r>
          </a:p>
          <a:p>
            <a:r>
              <a:rPr kumimoji="1" lang="en-US" sz="1200" kern="1200" baseline="0" dirty="0">
                <a:solidFill>
                  <a:schemeClr val="tx1"/>
                </a:solidFill>
                <a:latin typeface="Times New Roman" pitchFamily="-109" charset="0"/>
                <a:ea typeface="+mn-ea"/>
                <a:cs typeface="+mn-cs"/>
              </a:rPr>
              <a:t>storage function. Files of data are stored on the computer for subsequent retrieval</a:t>
            </a:r>
          </a:p>
          <a:p>
            <a:r>
              <a:rPr kumimoji="1" lang="en-US" sz="1200" kern="1200" baseline="0" dirty="0">
                <a:solidFill>
                  <a:schemeClr val="tx1"/>
                </a:solidFill>
                <a:latin typeface="Times New Roman" pitchFamily="-109" charset="0"/>
                <a:ea typeface="+mn-ea"/>
                <a:cs typeface="+mn-cs"/>
              </a:rPr>
              <a:t>and update.</a:t>
            </a:r>
          </a:p>
          <a:p>
            <a:endParaRPr kumimoji="1" lang="en-US" sz="1200" kern="1200" baseline="0" dirty="0">
              <a:solidFill>
                <a:schemeClr val="tx1"/>
              </a:solidFill>
              <a:latin typeface="Times New Roman" pitchFamily="-109" charset="0"/>
              <a:ea typeface="+mn-ea"/>
              <a:cs typeface="+mn-cs"/>
            </a:endParaRPr>
          </a:p>
        </p:txBody>
      </p:sp>
      <p:sp>
        <p:nvSpPr>
          <p:cNvPr id="2" name="Footer Placeholder 1"/>
          <p:cNvSpPr>
            <a:spLocks noGrp="1"/>
          </p:cNvSpPr>
          <p:nvPr>
            <p:ph type="ftr" sz="quarter" idx="10"/>
          </p:nvPr>
        </p:nvSpPr>
        <p:spPr/>
        <p:txBody>
          <a:bodyPr/>
          <a:lstStyle/>
          <a:p>
            <a:r>
              <a:rPr lang="en-US" dirty="0"/>
              <a:t>© 2016 Pearson Education, Inc., Hoboken, NJ. All rights reserved.</a:t>
            </a:r>
          </a:p>
        </p:txBody>
      </p:sp>
    </p:spTree>
    <p:extLst>
      <p:ext uri="{BB962C8B-B14F-4D97-AF65-F5344CB8AC3E}">
        <p14:creationId xmlns:p14="http://schemas.microsoft.com/office/powerpoint/2010/main" val="28210438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1" kern="1200" baseline="0" dirty="0" smtClean="0">
                <a:solidFill>
                  <a:schemeClr val="tx1"/>
                </a:solidFill>
                <a:latin typeface="Times New Roman" pitchFamily="-109" charset="0"/>
                <a:ea typeface="+mn-ea"/>
                <a:cs typeface="+mn-cs"/>
              </a:rPr>
              <a:t>Data Movement. </a:t>
            </a:r>
            <a:r>
              <a:rPr kumimoji="1" lang="en-US" sz="1200" kern="1200" baseline="0" dirty="0" smtClean="0">
                <a:solidFill>
                  <a:schemeClr val="tx1"/>
                </a:solidFill>
                <a:latin typeface="Times New Roman" pitchFamily="-109" charset="0"/>
                <a:ea typeface="+mn-ea"/>
                <a:cs typeface="+mn-cs"/>
              </a:rPr>
              <a:t>The computer’s operating environment consists of devices that serve as</a:t>
            </a:r>
          </a:p>
          <a:p>
            <a:r>
              <a:rPr kumimoji="1" lang="en-US" sz="1200" kern="1200" baseline="0" dirty="0" smtClean="0">
                <a:solidFill>
                  <a:schemeClr val="tx1"/>
                </a:solidFill>
                <a:latin typeface="Times New Roman" pitchFamily="-109" charset="0"/>
                <a:ea typeface="+mn-ea"/>
                <a:cs typeface="+mn-cs"/>
              </a:rPr>
              <a:t>either sources or destinations of data. When data are received from or delivered to</a:t>
            </a:r>
          </a:p>
          <a:p>
            <a:r>
              <a:rPr kumimoji="1" lang="en-US" sz="1200" kern="1200" baseline="0" dirty="0" smtClean="0">
                <a:solidFill>
                  <a:schemeClr val="tx1"/>
                </a:solidFill>
                <a:latin typeface="Times New Roman" pitchFamily="-109" charset="0"/>
                <a:ea typeface="+mn-ea"/>
                <a:cs typeface="+mn-cs"/>
              </a:rPr>
              <a:t>a device that is directly connected to the computer, the process is known as </a:t>
            </a:r>
            <a:r>
              <a:rPr kumimoji="1" lang="en-US" sz="1200" i="1" kern="1200" baseline="0" dirty="0" smtClean="0">
                <a:solidFill>
                  <a:schemeClr val="tx1"/>
                </a:solidFill>
                <a:latin typeface="Times New Roman" pitchFamily="-109" charset="0"/>
                <a:ea typeface="+mn-ea"/>
                <a:cs typeface="+mn-cs"/>
              </a:rPr>
              <a:t>input–</a:t>
            </a:r>
          </a:p>
          <a:p>
            <a:r>
              <a:rPr kumimoji="1" lang="en-US" sz="1200" i="1" kern="1200" baseline="0" dirty="0" smtClean="0">
                <a:solidFill>
                  <a:schemeClr val="tx1"/>
                </a:solidFill>
                <a:latin typeface="Times New Roman" pitchFamily="-109" charset="0"/>
                <a:ea typeface="+mn-ea"/>
                <a:cs typeface="+mn-cs"/>
              </a:rPr>
              <a:t>output (I/O), and the device is referred to as a peripheral. When data are moved</a:t>
            </a:r>
          </a:p>
          <a:p>
            <a:r>
              <a:rPr kumimoji="1" lang="en-US" sz="1200" kern="1200" baseline="0" dirty="0" smtClean="0">
                <a:solidFill>
                  <a:schemeClr val="tx1"/>
                </a:solidFill>
                <a:latin typeface="Times New Roman" pitchFamily="-109" charset="0"/>
                <a:ea typeface="+mn-ea"/>
                <a:cs typeface="+mn-cs"/>
              </a:rPr>
              <a:t>over longer distances, to or from a remote device, the process is known as </a:t>
            </a:r>
            <a:r>
              <a:rPr kumimoji="1" lang="en-US" sz="1200" i="1" kern="1200" baseline="0" dirty="0" smtClean="0">
                <a:solidFill>
                  <a:schemeClr val="tx1"/>
                </a:solidFill>
                <a:latin typeface="Times New Roman" pitchFamily="-109" charset="0"/>
                <a:ea typeface="+mn-ea"/>
                <a:cs typeface="+mn-cs"/>
              </a:rPr>
              <a:t>data</a:t>
            </a:r>
          </a:p>
          <a:p>
            <a:r>
              <a:rPr kumimoji="1" lang="en-US" sz="1200" i="1" kern="1200" baseline="0" dirty="0" smtClean="0">
                <a:solidFill>
                  <a:schemeClr val="tx1"/>
                </a:solidFill>
                <a:latin typeface="Times New Roman" pitchFamily="-109" charset="0"/>
                <a:ea typeface="+mn-ea"/>
                <a:cs typeface="+mn-cs"/>
              </a:rPr>
              <a:t>communications.</a:t>
            </a:r>
          </a:p>
          <a:p>
            <a:endParaRPr kumimoji="1" lang="en-US" sz="1200" kern="1200" baseline="0" dirty="0" smtClean="0">
              <a:solidFill>
                <a:schemeClr val="tx1"/>
              </a:solidFill>
              <a:latin typeface="Times New Roman" pitchFamily="-109" charset="0"/>
              <a:ea typeface="+mn-ea"/>
              <a:cs typeface="+mn-cs"/>
            </a:endParaRPr>
          </a:p>
          <a:p>
            <a:r>
              <a:rPr kumimoji="1" lang="en-US" sz="1200" b="1" kern="1200" baseline="0" dirty="0" smtClean="0">
                <a:solidFill>
                  <a:schemeClr val="tx1"/>
                </a:solidFill>
                <a:latin typeface="Times New Roman" pitchFamily="-109" charset="0"/>
                <a:ea typeface="+mn-ea"/>
                <a:cs typeface="+mn-cs"/>
              </a:rPr>
              <a:t>Control. </a:t>
            </a:r>
            <a:r>
              <a:rPr kumimoji="1" lang="en-US" sz="1200" kern="1200" baseline="0" dirty="0" smtClean="0">
                <a:solidFill>
                  <a:schemeClr val="tx1"/>
                </a:solidFill>
                <a:latin typeface="Times New Roman" pitchFamily="-109" charset="0"/>
                <a:ea typeface="+mn-ea"/>
                <a:cs typeface="+mn-cs"/>
              </a:rPr>
              <a:t>Within the computer, a control unit manages the computer’s resources and orchestrates the</a:t>
            </a:r>
          </a:p>
          <a:p>
            <a:r>
              <a:rPr kumimoji="1" lang="en-US" sz="1200" kern="1200" baseline="0" dirty="0" smtClean="0">
                <a:solidFill>
                  <a:schemeClr val="tx1"/>
                </a:solidFill>
                <a:latin typeface="Times New Roman" pitchFamily="-109" charset="0"/>
                <a:ea typeface="+mn-ea"/>
                <a:cs typeface="+mn-cs"/>
              </a:rPr>
              <a:t>performance of its functional parts in response to those instructions.</a:t>
            </a:r>
            <a:endParaRPr lang="en-GB" dirty="0" smtClean="0"/>
          </a:p>
          <a:p>
            <a:endParaRPr lang="en-IE" dirty="0"/>
          </a:p>
        </p:txBody>
      </p:sp>
      <p:sp>
        <p:nvSpPr>
          <p:cNvPr id="4" name="Slide Number Placeholder 3"/>
          <p:cNvSpPr>
            <a:spLocks noGrp="1"/>
          </p:cNvSpPr>
          <p:nvPr>
            <p:ph type="sldNum" sz="quarter" idx="10"/>
          </p:nvPr>
        </p:nvSpPr>
        <p:spPr/>
        <p:txBody>
          <a:bodyPr/>
          <a:lstStyle/>
          <a:p>
            <a:fld id="{7071FCBB-383B-4DE0-A083-5980A79CB2D7}" type="slidenum">
              <a:rPr lang="en-IE" smtClean="0"/>
              <a:t>11</a:t>
            </a:fld>
            <a:endParaRPr lang="en-IE"/>
          </a:p>
        </p:txBody>
      </p:sp>
    </p:spTree>
    <p:extLst>
      <p:ext uri="{BB962C8B-B14F-4D97-AF65-F5344CB8AC3E}">
        <p14:creationId xmlns:p14="http://schemas.microsoft.com/office/powerpoint/2010/main" val="20651295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b="0" i="0" u="none" strike="noStrike" kern="1200" baseline="0" dirty="0">
                <a:solidFill>
                  <a:schemeClr val="tx1"/>
                </a:solidFill>
                <a:latin typeface="Times New Roman" pitchFamily="-109" charset="0"/>
                <a:ea typeface="+mn-ea"/>
                <a:cs typeface="+mn-cs"/>
              </a:rPr>
              <a:t> We now look in a general way at the internal structure of a computer. We begin with</a:t>
            </a:r>
          </a:p>
          <a:p>
            <a:r>
              <a:rPr kumimoji="1" lang="en-US" sz="1200" b="0" i="0" u="none" strike="noStrike" kern="1200" baseline="0" dirty="0">
                <a:solidFill>
                  <a:schemeClr val="tx1"/>
                </a:solidFill>
                <a:latin typeface="Times New Roman" pitchFamily="-109" charset="0"/>
                <a:ea typeface="+mn-ea"/>
                <a:cs typeface="+mn-cs"/>
              </a:rPr>
              <a:t>a traditional computer with a single processor that employs a </a:t>
            </a:r>
            <a:r>
              <a:rPr kumimoji="1" lang="en-US" sz="1200" b="0" i="0" u="none" strike="noStrike" kern="1200" baseline="0" dirty="0" err="1">
                <a:solidFill>
                  <a:schemeClr val="tx1"/>
                </a:solidFill>
                <a:latin typeface="Times New Roman" pitchFamily="-109" charset="0"/>
                <a:ea typeface="+mn-ea"/>
                <a:cs typeface="+mn-cs"/>
              </a:rPr>
              <a:t>microprogrammed</a:t>
            </a:r>
            <a:endParaRPr kumimoji="1" lang="en-US" sz="1200" b="0" i="0" u="none" strike="noStrike" kern="1200" baseline="0" dirty="0">
              <a:solidFill>
                <a:schemeClr val="tx1"/>
              </a:solidFill>
              <a:latin typeface="Times New Roman" pitchFamily="-109" charset="0"/>
              <a:ea typeface="+mn-ea"/>
              <a:cs typeface="+mn-cs"/>
            </a:endParaRPr>
          </a:p>
          <a:p>
            <a:r>
              <a:rPr kumimoji="1" lang="en-US" sz="1200" b="0" i="0" u="none" strike="noStrike" kern="1200" baseline="0" dirty="0">
                <a:solidFill>
                  <a:schemeClr val="tx1"/>
                </a:solidFill>
                <a:latin typeface="Times New Roman" pitchFamily="-109" charset="0"/>
                <a:ea typeface="+mn-ea"/>
                <a:cs typeface="+mn-cs"/>
              </a:rPr>
              <a:t>control unit, then examine a typical multicore structure.</a:t>
            </a:r>
          </a:p>
          <a:p>
            <a:endParaRPr kumimoji="1" lang="en-US" sz="1200" b="0" i="0" u="none" strike="noStrike" kern="1200" baseline="0" dirty="0">
              <a:solidFill>
                <a:schemeClr val="tx1"/>
              </a:solidFill>
              <a:latin typeface="Times New Roman" pitchFamily="-109" charset="0"/>
              <a:ea typeface="+mn-ea"/>
              <a:cs typeface="+mn-cs"/>
            </a:endParaRPr>
          </a:p>
          <a:p>
            <a:r>
              <a:rPr kumimoji="1" lang="en-US" sz="1200" b="0" i="0" u="none" strike="noStrike" kern="1200" baseline="0" dirty="0">
                <a:solidFill>
                  <a:schemeClr val="tx1"/>
                </a:solidFill>
                <a:latin typeface="Times New Roman" pitchFamily="-109" charset="0"/>
                <a:ea typeface="+mn-ea"/>
                <a:cs typeface="+mn-cs"/>
              </a:rPr>
              <a:t> Figure 1.1 provides a hierarchical view</a:t>
            </a:r>
          </a:p>
          <a:p>
            <a:r>
              <a:rPr kumimoji="1" lang="en-US" sz="1200" b="0" i="0" u="none" strike="noStrike" kern="1200" baseline="0" dirty="0">
                <a:solidFill>
                  <a:schemeClr val="tx1"/>
                </a:solidFill>
                <a:latin typeface="Times New Roman" pitchFamily="-109" charset="0"/>
                <a:ea typeface="+mn-ea"/>
                <a:cs typeface="+mn-cs"/>
              </a:rPr>
              <a:t>of the internal structure of a traditional single-processor computer.</a:t>
            </a:r>
            <a:endParaRPr lang="en-US" dirty="0"/>
          </a:p>
        </p:txBody>
      </p:sp>
      <p:sp>
        <p:nvSpPr>
          <p:cNvPr id="4" name="Slide Number Placeholder 3"/>
          <p:cNvSpPr>
            <a:spLocks noGrp="1"/>
          </p:cNvSpPr>
          <p:nvPr>
            <p:ph type="sldNum" sz="quarter" idx="10"/>
          </p:nvPr>
        </p:nvSpPr>
        <p:spPr/>
        <p:txBody>
          <a:bodyPr/>
          <a:lstStyle/>
          <a:p>
            <a:fld id="{426AC9EA-110C-D44B-81A3-E5165EEE361B}" type="slidenum">
              <a:rPr lang="en-US" smtClean="0"/>
              <a:pPr/>
              <a:t>12</a:t>
            </a:fld>
            <a:endParaRPr lang="en-US" dirty="0"/>
          </a:p>
        </p:txBody>
      </p:sp>
      <p:sp>
        <p:nvSpPr>
          <p:cNvPr id="5" name="Footer Placeholder 4"/>
          <p:cNvSpPr>
            <a:spLocks noGrp="1"/>
          </p:cNvSpPr>
          <p:nvPr>
            <p:ph type="ftr" sz="quarter" idx="11"/>
          </p:nvPr>
        </p:nvSpPr>
        <p:spPr/>
        <p:txBody>
          <a:bodyPr/>
          <a:lstStyle/>
          <a:p>
            <a:r>
              <a:rPr lang="en-US" dirty="0"/>
              <a:t>© 2016 Pearson Education, Inc., Hoboken, NJ. All rights reserved.</a:t>
            </a:r>
          </a:p>
        </p:txBody>
      </p:sp>
    </p:spTree>
    <p:extLst>
      <p:ext uri="{BB962C8B-B14F-4D97-AF65-F5344CB8AC3E}">
        <p14:creationId xmlns:p14="http://schemas.microsoft.com/office/powerpoint/2010/main" val="20168000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109" charset="0"/>
                <a:ea typeface="+mn-ea"/>
                <a:cs typeface="+mn-cs"/>
              </a:rPr>
              <a:t>There are four main structural components:</a:t>
            </a:r>
          </a:p>
          <a:p>
            <a:endParaRPr kumimoji="1" lang="en-US" sz="1200" kern="1200" baseline="0" dirty="0">
              <a:solidFill>
                <a:schemeClr val="tx1"/>
              </a:solidFill>
              <a:latin typeface="Times New Roman" pitchFamily="-109" charset="0"/>
              <a:ea typeface="+mn-ea"/>
              <a:cs typeface="+mn-cs"/>
            </a:endParaRPr>
          </a:p>
          <a:p>
            <a:r>
              <a:rPr kumimoji="1" lang="en-US" sz="1200" kern="1200" baseline="0" dirty="0">
                <a:solidFill>
                  <a:schemeClr val="tx1"/>
                </a:solidFill>
                <a:latin typeface="Times New Roman" pitchFamily="-109" charset="0"/>
                <a:ea typeface="+mn-ea"/>
                <a:cs typeface="+mn-cs"/>
              </a:rPr>
              <a:t>• </a:t>
            </a:r>
            <a:r>
              <a:rPr kumimoji="1" lang="en-US" sz="1200" b="1" kern="1200" baseline="0" dirty="0">
                <a:solidFill>
                  <a:schemeClr val="tx1"/>
                </a:solidFill>
                <a:latin typeface="Times New Roman" pitchFamily="-109" charset="0"/>
                <a:ea typeface="+mn-ea"/>
                <a:cs typeface="+mn-cs"/>
              </a:rPr>
              <a:t>Central processing unit (CPU): </a:t>
            </a:r>
            <a:r>
              <a:rPr kumimoji="1" lang="en-US" sz="1200" b="0" kern="1200" baseline="0" dirty="0">
                <a:solidFill>
                  <a:schemeClr val="tx1"/>
                </a:solidFill>
                <a:latin typeface="Times New Roman" pitchFamily="-109" charset="0"/>
                <a:ea typeface="+mn-ea"/>
                <a:cs typeface="+mn-cs"/>
              </a:rPr>
              <a:t>Controls the operation of the computer and</a:t>
            </a:r>
          </a:p>
          <a:p>
            <a:r>
              <a:rPr kumimoji="1" lang="en-US" sz="1200" kern="1200" baseline="0" dirty="0">
                <a:solidFill>
                  <a:schemeClr val="tx1"/>
                </a:solidFill>
                <a:latin typeface="Times New Roman" pitchFamily="-109" charset="0"/>
                <a:ea typeface="+mn-ea"/>
                <a:cs typeface="+mn-cs"/>
              </a:rPr>
              <a:t>performs its data processing functions; often simply referred to as </a:t>
            </a:r>
            <a:r>
              <a:rPr kumimoji="1" lang="en-US" sz="1200" b="1" kern="1200" baseline="0" dirty="0">
                <a:solidFill>
                  <a:schemeClr val="tx1"/>
                </a:solidFill>
                <a:latin typeface="Times New Roman" pitchFamily="-109" charset="0"/>
                <a:ea typeface="+mn-ea"/>
                <a:cs typeface="+mn-cs"/>
              </a:rPr>
              <a:t>processor.</a:t>
            </a:r>
          </a:p>
          <a:p>
            <a:endParaRPr kumimoji="1" lang="en-US" sz="1200" kern="1200" baseline="0" dirty="0">
              <a:solidFill>
                <a:schemeClr val="tx1"/>
              </a:solidFill>
              <a:latin typeface="Times New Roman" pitchFamily="-109" charset="0"/>
              <a:ea typeface="+mn-ea"/>
              <a:cs typeface="+mn-cs"/>
            </a:endParaRPr>
          </a:p>
          <a:p>
            <a:r>
              <a:rPr kumimoji="1" lang="en-US" sz="1200" kern="1200" baseline="0" dirty="0">
                <a:solidFill>
                  <a:schemeClr val="tx1"/>
                </a:solidFill>
                <a:latin typeface="Times New Roman" pitchFamily="-109" charset="0"/>
                <a:ea typeface="+mn-ea"/>
                <a:cs typeface="+mn-cs"/>
              </a:rPr>
              <a:t>• </a:t>
            </a:r>
            <a:r>
              <a:rPr kumimoji="1" lang="en-US" sz="1200" b="1" kern="1200" baseline="0" dirty="0">
                <a:solidFill>
                  <a:schemeClr val="tx1"/>
                </a:solidFill>
                <a:latin typeface="Times New Roman" pitchFamily="-109" charset="0"/>
                <a:ea typeface="+mn-ea"/>
                <a:cs typeface="+mn-cs"/>
              </a:rPr>
              <a:t>Main memory: </a:t>
            </a:r>
            <a:r>
              <a:rPr kumimoji="1" lang="en-US" sz="1200" b="0" kern="1200" baseline="0" dirty="0">
                <a:solidFill>
                  <a:schemeClr val="tx1"/>
                </a:solidFill>
                <a:latin typeface="Times New Roman" pitchFamily="-109" charset="0"/>
                <a:ea typeface="+mn-ea"/>
                <a:cs typeface="+mn-cs"/>
              </a:rPr>
              <a:t>Stores data.</a:t>
            </a:r>
          </a:p>
          <a:p>
            <a:endParaRPr kumimoji="1" lang="en-US" sz="1200" kern="1200" baseline="0" dirty="0">
              <a:solidFill>
                <a:schemeClr val="tx1"/>
              </a:solidFill>
              <a:latin typeface="Times New Roman" pitchFamily="-109" charset="0"/>
              <a:ea typeface="+mn-ea"/>
              <a:cs typeface="+mn-cs"/>
            </a:endParaRPr>
          </a:p>
          <a:p>
            <a:r>
              <a:rPr kumimoji="1" lang="en-US" sz="1200" kern="1200" baseline="0" dirty="0">
                <a:solidFill>
                  <a:schemeClr val="tx1"/>
                </a:solidFill>
                <a:latin typeface="Times New Roman" pitchFamily="-109" charset="0"/>
                <a:ea typeface="+mn-ea"/>
                <a:cs typeface="+mn-cs"/>
              </a:rPr>
              <a:t>• </a:t>
            </a:r>
            <a:r>
              <a:rPr kumimoji="1" lang="en-US" sz="1200" b="1" kern="1200" baseline="0" dirty="0">
                <a:solidFill>
                  <a:schemeClr val="tx1"/>
                </a:solidFill>
                <a:latin typeface="Times New Roman" pitchFamily="-109" charset="0"/>
                <a:ea typeface="+mn-ea"/>
                <a:cs typeface="+mn-cs"/>
              </a:rPr>
              <a:t>I/O: </a:t>
            </a:r>
            <a:r>
              <a:rPr kumimoji="1" lang="en-US" sz="1200" b="0" kern="1200" baseline="0" dirty="0">
                <a:solidFill>
                  <a:schemeClr val="tx1"/>
                </a:solidFill>
                <a:latin typeface="Times New Roman" pitchFamily="-109" charset="0"/>
                <a:ea typeface="+mn-ea"/>
                <a:cs typeface="+mn-cs"/>
              </a:rPr>
              <a:t>Moves data between the computer and its external environment.</a:t>
            </a:r>
          </a:p>
          <a:p>
            <a:endParaRPr kumimoji="1" lang="en-US" sz="1200" kern="1200" baseline="0" dirty="0">
              <a:solidFill>
                <a:schemeClr val="tx1"/>
              </a:solidFill>
              <a:latin typeface="Times New Roman" pitchFamily="-109" charset="0"/>
              <a:ea typeface="+mn-ea"/>
              <a:cs typeface="+mn-cs"/>
            </a:endParaRPr>
          </a:p>
          <a:p>
            <a:r>
              <a:rPr kumimoji="1" lang="en-US" sz="1200" kern="1200" baseline="0" dirty="0">
                <a:solidFill>
                  <a:schemeClr val="tx1"/>
                </a:solidFill>
                <a:latin typeface="Times New Roman" pitchFamily="-109" charset="0"/>
                <a:ea typeface="+mn-ea"/>
                <a:cs typeface="+mn-cs"/>
              </a:rPr>
              <a:t>• </a:t>
            </a:r>
            <a:r>
              <a:rPr kumimoji="1" lang="en-US" sz="1200" b="1" kern="1200" baseline="0" dirty="0">
                <a:solidFill>
                  <a:schemeClr val="tx1"/>
                </a:solidFill>
                <a:latin typeface="Times New Roman" pitchFamily="-109" charset="0"/>
                <a:ea typeface="+mn-ea"/>
                <a:cs typeface="+mn-cs"/>
              </a:rPr>
              <a:t>System interconnection: </a:t>
            </a:r>
            <a:r>
              <a:rPr kumimoji="1" lang="en-US" sz="1200" b="0" kern="1200" baseline="0" dirty="0">
                <a:solidFill>
                  <a:schemeClr val="tx1"/>
                </a:solidFill>
                <a:latin typeface="Times New Roman" pitchFamily="-109" charset="0"/>
                <a:ea typeface="+mn-ea"/>
                <a:cs typeface="+mn-cs"/>
              </a:rPr>
              <a:t>Some mechanism that provides for communication</a:t>
            </a:r>
          </a:p>
          <a:p>
            <a:r>
              <a:rPr kumimoji="1" lang="en-US" sz="1200" kern="1200" baseline="0" dirty="0">
                <a:solidFill>
                  <a:schemeClr val="tx1"/>
                </a:solidFill>
                <a:latin typeface="Times New Roman" pitchFamily="-109" charset="0"/>
                <a:ea typeface="+mn-ea"/>
                <a:cs typeface="+mn-cs"/>
              </a:rPr>
              <a:t>among CPU, main memory, and I/O. A common example of system interconnection</a:t>
            </a:r>
          </a:p>
          <a:p>
            <a:r>
              <a:rPr kumimoji="1" lang="en-US" sz="1200" kern="1200" baseline="0" dirty="0">
                <a:solidFill>
                  <a:schemeClr val="tx1"/>
                </a:solidFill>
                <a:latin typeface="Times New Roman" pitchFamily="-109" charset="0"/>
                <a:ea typeface="+mn-ea"/>
                <a:cs typeface="+mn-cs"/>
              </a:rPr>
              <a:t>is by means of a </a:t>
            </a:r>
            <a:r>
              <a:rPr kumimoji="1" lang="en-US" sz="1200" b="1" kern="1200" baseline="0" dirty="0">
                <a:solidFill>
                  <a:schemeClr val="tx1"/>
                </a:solidFill>
                <a:latin typeface="Times New Roman" pitchFamily="-109" charset="0"/>
                <a:ea typeface="+mn-ea"/>
                <a:cs typeface="+mn-cs"/>
              </a:rPr>
              <a:t>system bus, </a:t>
            </a:r>
            <a:r>
              <a:rPr kumimoji="1" lang="en-US" sz="1200" b="0" kern="1200" baseline="0" dirty="0">
                <a:solidFill>
                  <a:schemeClr val="tx1"/>
                </a:solidFill>
                <a:latin typeface="Times New Roman" pitchFamily="-109" charset="0"/>
                <a:ea typeface="+mn-ea"/>
                <a:cs typeface="+mn-cs"/>
              </a:rPr>
              <a:t>consisting of a number of conducting</a:t>
            </a:r>
          </a:p>
          <a:p>
            <a:r>
              <a:rPr kumimoji="1" lang="en-US" sz="1200" kern="1200" baseline="0" dirty="0">
                <a:solidFill>
                  <a:schemeClr val="tx1"/>
                </a:solidFill>
                <a:latin typeface="Times New Roman" pitchFamily="-109" charset="0"/>
                <a:ea typeface="+mn-ea"/>
                <a:cs typeface="+mn-cs"/>
              </a:rPr>
              <a:t>wires to which all the other components attach.</a:t>
            </a:r>
            <a:endParaRPr lang="en-US" dirty="0"/>
          </a:p>
        </p:txBody>
      </p:sp>
      <p:sp>
        <p:nvSpPr>
          <p:cNvPr id="4" name="Slide Number Placeholder 3"/>
          <p:cNvSpPr>
            <a:spLocks noGrp="1"/>
          </p:cNvSpPr>
          <p:nvPr>
            <p:ph type="sldNum" sz="quarter" idx="10"/>
          </p:nvPr>
        </p:nvSpPr>
        <p:spPr/>
        <p:txBody>
          <a:bodyPr/>
          <a:lstStyle/>
          <a:p>
            <a:fld id="{426AC9EA-110C-D44B-81A3-E5165EEE361B}" type="slidenum">
              <a:rPr lang="en-US" smtClean="0"/>
              <a:pPr/>
              <a:t>13</a:t>
            </a:fld>
            <a:endParaRPr lang="en-US" dirty="0"/>
          </a:p>
        </p:txBody>
      </p:sp>
      <p:sp>
        <p:nvSpPr>
          <p:cNvPr id="5" name="Footer Placeholder 4"/>
          <p:cNvSpPr>
            <a:spLocks noGrp="1"/>
          </p:cNvSpPr>
          <p:nvPr>
            <p:ph type="ftr" sz="quarter" idx="11"/>
          </p:nvPr>
        </p:nvSpPr>
        <p:spPr/>
        <p:txBody>
          <a:bodyPr/>
          <a:lstStyle/>
          <a:p>
            <a:r>
              <a:rPr lang="en-US" dirty="0"/>
              <a:t>© 2016 Pearson Education, Inc., Hoboken, NJ. All rights reserved.</a:t>
            </a:r>
          </a:p>
        </p:txBody>
      </p:sp>
    </p:spTree>
    <p:extLst>
      <p:ext uri="{BB962C8B-B14F-4D97-AF65-F5344CB8AC3E}">
        <p14:creationId xmlns:p14="http://schemas.microsoft.com/office/powerpoint/2010/main" val="4600699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kumimoji="1" lang="en-US" sz="1200" kern="1200" baseline="0" dirty="0">
                <a:solidFill>
                  <a:schemeClr val="tx1"/>
                </a:solidFill>
                <a:latin typeface="Times New Roman" pitchFamily="-109" charset="0"/>
                <a:ea typeface="+mn-ea"/>
                <a:cs typeface="+mn-cs"/>
              </a:rPr>
              <a:t>There may be one or more of each of the aforementioned components.</a:t>
            </a:r>
          </a:p>
          <a:p>
            <a:r>
              <a:rPr kumimoji="1" lang="en-US" sz="1200" kern="1200" baseline="0" dirty="0">
                <a:solidFill>
                  <a:schemeClr val="tx1"/>
                </a:solidFill>
                <a:latin typeface="Times New Roman" pitchFamily="-109" charset="0"/>
                <a:ea typeface="+mn-ea"/>
                <a:cs typeface="+mn-cs"/>
              </a:rPr>
              <a:t>Traditionally, there has been just a single processor. In recent years, there has been</a:t>
            </a:r>
          </a:p>
          <a:p>
            <a:r>
              <a:rPr kumimoji="1" lang="en-US" sz="1200" kern="1200" baseline="0" dirty="0">
                <a:solidFill>
                  <a:schemeClr val="tx1"/>
                </a:solidFill>
                <a:latin typeface="Times New Roman" pitchFamily="-109" charset="0"/>
                <a:ea typeface="+mn-ea"/>
                <a:cs typeface="+mn-cs"/>
              </a:rPr>
              <a:t>increasing use of multiple processors in a single computer. Some design issues relating</a:t>
            </a:r>
          </a:p>
          <a:p>
            <a:r>
              <a:rPr kumimoji="1" lang="en-US" sz="1200" kern="1200" baseline="0" dirty="0">
                <a:solidFill>
                  <a:schemeClr val="tx1"/>
                </a:solidFill>
                <a:latin typeface="Times New Roman" pitchFamily="-109" charset="0"/>
                <a:ea typeface="+mn-ea"/>
                <a:cs typeface="+mn-cs"/>
              </a:rPr>
              <a:t>to multiple processors crop up and are discussed as the text proceeds; Part Five</a:t>
            </a:r>
          </a:p>
          <a:p>
            <a:r>
              <a:rPr kumimoji="1" lang="en-US" sz="1200" kern="1200" baseline="0" dirty="0">
                <a:solidFill>
                  <a:schemeClr val="tx1"/>
                </a:solidFill>
                <a:latin typeface="Times New Roman" pitchFamily="-109" charset="0"/>
                <a:ea typeface="+mn-ea"/>
                <a:cs typeface="+mn-cs"/>
              </a:rPr>
              <a:t>focuses on such computers.</a:t>
            </a:r>
          </a:p>
          <a:p>
            <a:endParaRPr kumimoji="1" lang="en-US" sz="1200" kern="1200" baseline="0" dirty="0">
              <a:solidFill>
                <a:schemeClr val="tx1"/>
              </a:solidFill>
              <a:latin typeface="Times New Roman" pitchFamily="-109" charset="0"/>
              <a:ea typeface="+mn-ea"/>
              <a:cs typeface="+mn-cs"/>
            </a:endParaRPr>
          </a:p>
          <a:p>
            <a:r>
              <a:rPr kumimoji="1" lang="en-US" sz="1200" kern="1200" baseline="0" dirty="0">
                <a:solidFill>
                  <a:schemeClr val="tx1"/>
                </a:solidFill>
                <a:latin typeface="Times New Roman" pitchFamily="-109" charset="0"/>
                <a:ea typeface="+mn-ea"/>
                <a:cs typeface="+mn-cs"/>
              </a:rPr>
              <a:t>Each of these components will be examined in some detail in Part Two.</a:t>
            </a:r>
          </a:p>
          <a:p>
            <a:r>
              <a:rPr kumimoji="1" lang="en-US" sz="1200" kern="1200" baseline="0" dirty="0">
                <a:solidFill>
                  <a:schemeClr val="tx1"/>
                </a:solidFill>
                <a:latin typeface="Times New Roman" pitchFamily="-109" charset="0"/>
                <a:ea typeface="+mn-ea"/>
                <a:cs typeface="+mn-cs"/>
              </a:rPr>
              <a:t>However, for our purposes, the most interesting and in some ways the most complex</a:t>
            </a:r>
          </a:p>
          <a:p>
            <a:r>
              <a:rPr kumimoji="1" lang="en-US" sz="1200" kern="1200" baseline="0" dirty="0">
                <a:solidFill>
                  <a:schemeClr val="tx1"/>
                </a:solidFill>
                <a:latin typeface="Times New Roman" pitchFamily="-109" charset="0"/>
                <a:ea typeface="+mn-ea"/>
                <a:cs typeface="+mn-cs"/>
              </a:rPr>
              <a:t>component is the CPU. Its major structural components are as follows:</a:t>
            </a:r>
          </a:p>
          <a:p>
            <a:endParaRPr kumimoji="1" lang="en-US" sz="1200" kern="1200" baseline="0" dirty="0">
              <a:solidFill>
                <a:schemeClr val="tx1"/>
              </a:solidFill>
              <a:latin typeface="Times New Roman" pitchFamily="-109" charset="0"/>
              <a:ea typeface="+mn-ea"/>
              <a:cs typeface="+mn-cs"/>
            </a:endParaRPr>
          </a:p>
          <a:p>
            <a:r>
              <a:rPr kumimoji="1" lang="en-US" sz="1200" kern="1200" baseline="0" dirty="0">
                <a:solidFill>
                  <a:schemeClr val="tx1"/>
                </a:solidFill>
                <a:latin typeface="Times New Roman" pitchFamily="-109" charset="0"/>
                <a:ea typeface="+mn-ea"/>
                <a:cs typeface="+mn-cs"/>
              </a:rPr>
              <a:t>• </a:t>
            </a:r>
            <a:r>
              <a:rPr kumimoji="1" lang="en-US" sz="1200" b="1" kern="1200" baseline="0" dirty="0">
                <a:solidFill>
                  <a:schemeClr val="tx1"/>
                </a:solidFill>
                <a:latin typeface="Times New Roman" pitchFamily="-109" charset="0"/>
                <a:ea typeface="+mn-ea"/>
                <a:cs typeface="+mn-cs"/>
              </a:rPr>
              <a:t>Control unit: </a:t>
            </a:r>
            <a:r>
              <a:rPr kumimoji="1" lang="en-US" sz="1200" b="0" kern="1200" baseline="0" dirty="0">
                <a:solidFill>
                  <a:schemeClr val="tx1"/>
                </a:solidFill>
                <a:latin typeface="Times New Roman" pitchFamily="-109" charset="0"/>
                <a:ea typeface="+mn-ea"/>
                <a:cs typeface="+mn-cs"/>
              </a:rPr>
              <a:t>Controls the operation of the CPU and hence the computer.</a:t>
            </a:r>
          </a:p>
          <a:p>
            <a:endParaRPr kumimoji="1" lang="en-US" sz="1200" kern="1200" baseline="0" dirty="0">
              <a:solidFill>
                <a:schemeClr val="tx1"/>
              </a:solidFill>
              <a:latin typeface="Times New Roman" pitchFamily="-109" charset="0"/>
              <a:ea typeface="+mn-ea"/>
              <a:cs typeface="+mn-cs"/>
            </a:endParaRPr>
          </a:p>
          <a:p>
            <a:r>
              <a:rPr kumimoji="1" lang="en-US" sz="1200" kern="1200" baseline="0" dirty="0">
                <a:solidFill>
                  <a:schemeClr val="tx1"/>
                </a:solidFill>
                <a:latin typeface="Times New Roman" pitchFamily="-109" charset="0"/>
                <a:ea typeface="+mn-ea"/>
                <a:cs typeface="+mn-cs"/>
              </a:rPr>
              <a:t>• </a:t>
            </a:r>
            <a:r>
              <a:rPr kumimoji="1" lang="en-US" sz="1200" b="1" kern="1200" baseline="0" dirty="0">
                <a:solidFill>
                  <a:schemeClr val="tx1"/>
                </a:solidFill>
                <a:latin typeface="Times New Roman" pitchFamily="-109" charset="0"/>
                <a:ea typeface="+mn-ea"/>
                <a:cs typeface="+mn-cs"/>
              </a:rPr>
              <a:t>Arithmetic and logic unit (ALU): </a:t>
            </a:r>
            <a:r>
              <a:rPr kumimoji="1" lang="en-US" sz="1200" b="0" kern="1200" baseline="0" dirty="0">
                <a:solidFill>
                  <a:schemeClr val="tx1"/>
                </a:solidFill>
                <a:latin typeface="Times New Roman" pitchFamily="-109" charset="0"/>
                <a:ea typeface="+mn-ea"/>
                <a:cs typeface="+mn-cs"/>
              </a:rPr>
              <a:t>Performs the computer’s data processing</a:t>
            </a:r>
          </a:p>
          <a:p>
            <a:r>
              <a:rPr kumimoji="1" lang="en-US" sz="1200" b="0" kern="1200" baseline="0" dirty="0">
                <a:solidFill>
                  <a:schemeClr val="tx1"/>
                </a:solidFill>
                <a:latin typeface="Times New Roman" pitchFamily="-109" charset="0"/>
                <a:ea typeface="+mn-ea"/>
                <a:cs typeface="+mn-cs"/>
              </a:rPr>
              <a:t>functions.</a:t>
            </a:r>
          </a:p>
          <a:p>
            <a:endParaRPr kumimoji="1" lang="en-US" sz="1200" kern="1200" baseline="0" dirty="0">
              <a:solidFill>
                <a:schemeClr val="tx1"/>
              </a:solidFill>
              <a:latin typeface="Times New Roman" pitchFamily="-109" charset="0"/>
              <a:ea typeface="+mn-ea"/>
              <a:cs typeface="+mn-cs"/>
            </a:endParaRPr>
          </a:p>
          <a:p>
            <a:r>
              <a:rPr kumimoji="1" lang="en-US" sz="1200" kern="1200" baseline="0" dirty="0">
                <a:solidFill>
                  <a:schemeClr val="tx1"/>
                </a:solidFill>
                <a:latin typeface="Times New Roman" pitchFamily="-109" charset="0"/>
                <a:ea typeface="+mn-ea"/>
                <a:cs typeface="+mn-cs"/>
              </a:rPr>
              <a:t>• </a:t>
            </a:r>
            <a:r>
              <a:rPr kumimoji="1" lang="en-US" sz="1200" b="1" kern="1200" baseline="0" dirty="0">
                <a:solidFill>
                  <a:schemeClr val="tx1"/>
                </a:solidFill>
                <a:latin typeface="Times New Roman" pitchFamily="-109" charset="0"/>
                <a:ea typeface="+mn-ea"/>
                <a:cs typeface="+mn-cs"/>
              </a:rPr>
              <a:t>Registers: </a:t>
            </a:r>
            <a:r>
              <a:rPr kumimoji="1" lang="en-US" sz="1200" b="0" kern="1200" baseline="0" dirty="0">
                <a:solidFill>
                  <a:schemeClr val="tx1"/>
                </a:solidFill>
                <a:latin typeface="Times New Roman" pitchFamily="-109" charset="0"/>
                <a:ea typeface="+mn-ea"/>
                <a:cs typeface="+mn-cs"/>
              </a:rPr>
              <a:t>Provides storage internal to the CPU.</a:t>
            </a:r>
          </a:p>
          <a:p>
            <a:endParaRPr kumimoji="1" lang="en-US" sz="1200" kern="1200" baseline="0" dirty="0">
              <a:solidFill>
                <a:schemeClr val="tx1"/>
              </a:solidFill>
              <a:latin typeface="Times New Roman" pitchFamily="-109" charset="0"/>
              <a:ea typeface="+mn-ea"/>
              <a:cs typeface="+mn-cs"/>
            </a:endParaRPr>
          </a:p>
          <a:p>
            <a:r>
              <a:rPr kumimoji="1" lang="en-US" sz="1200" kern="1200" baseline="0" dirty="0">
                <a:solidFill>
                  <a:schemeClr val="tx1"/>
                </a:solidFill>
                <a:latin typeface="Times New Roman" pitchFamily="-109" charset="0"/>
                <a:ea typeface="+mn-ea"/>
                <a:cs typeface="+mn-cs"/>
              </a:rPr>
              <a:t>• </a:t>
            </a:r>
            <a:r>
              <a:rPr kumimoji="1" lang="en-US" sz="1200" b="1" kern="1200" baseline="0" dirty="0">
                <a:solidFill>
                  <a:schemeClr val="tx1"/>
                </a:solidFill>
                <a:latin typeface="Times New Roman" pitchFamily="-109" charset="0"/>
                <a:ea typeface="+mn-ea"/>
                <a:cs typeface="+mn-cs"/>
              </a:rPr>
              <a:t>CPU interconnection: </a:t>
            </a:r>
            <a:r>
              <a:rPr kumimoji="1" lang="en-US" sz="1200" b="0" kern="1200" baseline="0" dirty="0">
                <a:solidFill>
                  <a:schemeClr val="tx1"/>
                </a:solidFill>
                <a:latin typeface="Times New Roman" pitchFamily="-109" charset="0"/>
                <a:ea typeface="+mn-ea"/>
                <a:cs typeface="+mn-cs"/>
              </a:rPr>
              <a:t>Some mechanism that provides for communication</a:t>
            </a:r>
          </a:p>
          <a:p>
            <a:r>
              <a:rPr kumimoji="1" lang="en-US" sz="1200" kern="1200" baseline="0" dirty="0">
                <a:solidFill>
                  <a:schemeClr val="tx1"/>
                </a:solidFill>
                <a:latin typeface="Times New Roman" pitchFamily="-109" charset="0"/>
                <a:ea typeface="+mn-ea"/>
                <a:cs typeface="+mn-cs"/>
              </a:rPr>
              <a:t>among the control unit, ALU, and registers.</a:t>
            </a:r>
          </a:p>
          <a:p>
            <a:endParaRPr kumimoji="1" lang="en-US" sz="1200" kern="1200" baseline="0" dirty="0">
              <a:solidFill>
                <a:schemeClr val="tx1"/>
              </a:solidFill>
              <a:latin typeface="Times New Roman" pitchFamily="-109" charset="0"/>
              <a:ea typeface="+mn-ea"/>
              <a:cs typeface="+mn-cs"/>
            </a:endParaRPr>
          </a:p>
          <a:p>
            <a:r>
              <a:rPr kumimoji="1" lang="en-US" sz="1200" b="0" i="0" u="none" strike="noStrike" kern="1200" baseline="0" dirty="0">
                <a:solidFill>
                  <a:schemeClr val="tx1"/>
                </a:solidFill>
                <a:latin typeface="Times New Roman" pitchFamily="-109" charset="0"/>
                <a:ea typeface="+mn-ea"/>
                <a:cs typeface="+mn-cs"/>
              </a:rPr>
              <a:t> Part Three covers these components, where we will see that complexity is added by</a:t>
            </a:r>
          </a:p>
          <a:p>
            <a:r>
              <a:rPr kumimoji="1" lang="en-US" sz="1200" b="0" i="0" u="none" strike="noStrike" kern="1200" baseline="0" dirty="0">
                <a:solidFill>
                  <a:schemeClr val="tx1"/>
                </a:solidFill>
                <a:latin typeface="Times New Roman" pitchFamily="-109" charset="0"/>
                <a:ea typeface="+mn-ea"/>
                <a:cs typeface="+mn-cs"/>
              </a:rPr>
              <a:t>the use of parallel and pipelined organizational techniques. Finally, there are several</a:t>
            </a:r>
          </a:p>
          <a:p>
            <a:r>
              <a:rPr kumimoji="1" lang="en-US" sz="1200" b="0" i="0" u="none" strike="noStrike" kern="1200" baseline="0" dirty="0">
                <a:solidFill>
                  <a:schemeClr val="tx1"/>
                </a:solidFill>
                <a:latin typeface="Times New Roman" pitchFamily="-109" charset="0"/>
                <a:ea typeface="+mn-ea"/>
                <a:cs typeface="+mn-cs"/>
              </a:rPr>
              <a:t>approaches to the implementation of the control unit; one common approach is</a:t>
            </a:r>
          </a:p>
          <a:p>
            <a:r>
              <a:rPr kumimoji="1" lang="en-US" sz="1200" b="0" i="0" u="none" strike="noStrike" kern="1200" baseline="0" dirty="0">
                <a:solidFill>
                  <a:schemeClr val="tx1"/>
                </a:solidFill>
                <a:latin typeface="Times New Roman" pitchFamily="-109" charset="0"/>
                <a:ea typeface="+mn-ea"/>
                <a:cs typeface="+mn-cs"/>
              </a:rPr>
              <a:t>a </a:t>
            </a:r>
            <a:r>
              <a:rPr kumimoji="1" lang="en-US" sz="1200" b="0" i="0" u="none" strike="noStrike" kern="1200" baseline="0" dirty="0" err="1">
                <a:solidFill>
                  <a:schemeClr val="tx1"/>
                </a:solidFill>
                <a:latin typeface="Times New Roman" pitchFamily="-109" charset="0"/>
                <a:ea typeface="+mn-ea"/>
                <a:cs typeface="+mn-cs"/>
              </a:rPr>
              <a:t>microprogrammed</a:t>
            </a:r>
            <a:r>
              <a:rPr kumimoji="1" lang="en-US" sz="1200" b="0" i="0" u="none" strike="noStrike" kern="1200" baseline="0" dirty="0">
                <a:solidFill>
                  <a:schemeClr val="tx1"/>
                </a:solidFill>
                <a:latin typeface="Times New Roman" pitchFamily="-109" charset="0"/>
                <a:ea typeface="+mn-ea"/>
                <a:cs typeface="+mn-cs"/>
              </a:rPr>
              <a:t>  implementation. In essence, a </a:t>
            </a:r>
            <a:r>
              <a:rPr kumimoji="1" lang="en-US" sz="1200" b="0" i="0" u="none" strike="noStrike" kern="1200" baseline="0" dirty="0" err="1">
                <a:solidFill>
                  <a:schemeClr val="tx1"/>
                </a:solidFill>
                <a:latin typeface="Times New Roman" pitchFamily="-109" charset="0"/>
                <a:ea typeface="+mn-ea"/>
                <a:cs typeface="+mn-cs"/>
              </a:rPr>
              <a:t>microprogrammed</a:t>
            </a:r>
            <a:r>
              <a:rPr kumimoji="1" lang="en-US" sz="1200" b="0" i="0" u="none" strike="noStrike" kern="1200" baseline="0" dirty="0">
                <a:solidFill>
                  <a:schemeClr val="tx1"/>
                </a:solidFill>
                <a:latin typeface="Times New Roman" pitchFamily="-109" charset="0"/>
                <a:ea typeface="+mn-ea"/>
                <a:cs typeface="+mn-cs"/>
              </a:rPr>
              <a:t> control unit</a:t>
            </a:r>
          </a:p>
          <a:p>
            <a:r>
              <a:rPr kumimoji="1" lang="en-US" sz="1200" b="0" i="0" u="none" strike="noStrike" kern="1200" baseline="0" dirty="0">
                <a:solidFill>
                  <a:schemeClr val="tx1"/>
                </a:solidFill>
                <a:latin typeface="Times New Roman" pitchFamily="-109" charset="0"/>
                <a:ea typeface="+mn-ea"/>
                <a:cs typeface="+mn-cs"/>
              </a:rPr>
              <a:t>operates by executing microinstructions that define the functionality of the control</a:t>
            </a:r>
          </a:p>
          <a:p>
            <a:r>
              <a:rPr kumimoji="1" lang="en-US" sz="1200" b="0" i="0" u="none" strike="noStrike" kern="1200" baseline="0" dirty="0">
                <a:solidFill>
                  <a:schemeClr val="tx1"/>
                </a:solidFill>
                <a:latin typeface="Times New Roman" pitchFamily="-109" charset="0"/>
                <a:ea typeface="+mn-ea"/>
                <a:cs typeface="+mn-cs"/>
              </a:rPr>
              <a:t>unit. With this approach, the structure of the control unit can be depicted, as in</a:t>
            </a:r>
          </a:p>
          <a:p>
            <a:r>
              <a:rPr kumimoji="1" lang="en-US" sz="1200" b="0" i="0" u="none" strike="noStrike" kern="1200" baseline="0" dirty="0">
                <a:solidFill>
                  <a:schemeClr val="tx1"/>
                </a:solidFill>
                <a:latin typeface="Times New Roman" pitchFamily="-109" charset="0"/>
                <a:ea typeface="+mn-ea"/>
                <a:cs typeface="+mn-cs"/>
              </a:rPr>
              <a:t>Figure 1.1. This structure is examined in Part Four.</a:t>
            </a:r>
            <a:endParaRPr lang="en-US" dirty="0"/>
          </a:p>
        </p:txBody>
      </p:sp>
      <p:sp>
        <p:nvSpPr>
          <p:cNvPr id="4" name="Slide Number Placeholder 3"/>
          <p:cNvSpPr>
            <a:spLocks noGrp="1"/>
          </p:cNvSpPr>
          <p:nvPr>
            <p:ph type="sldNum" sz="quarter" idx="10"/>
          </p:nvPr>
        </p:nvSpPr>
        <p:spPr/>
        <p:txBody>
          <a:bodyPr/>
          <a:lstStyle/>
          <a:p>
            <a:fld id="{426AC9EA-110C-D44B-81A3-E5165EEE361B}" type="slidenum">
              <a:rPr lang="en-US" smtClean="0"/>
              <a:pPr/>
              <a:t>14</a:t>
            </a:fld>
            <a:endParaRPr lang="en-US" dirty="0"/>
          </a:p>
        </p:txBody>
      </p:sp>
      <p:sp>
        <p:nvSpPr>
          <p:cNvPr id="5" name="Footer Placeholder 4"/>
          <p:cNvSpPr>
            <a:spLocks noGrp="1"/>
          </p:cNvSpPr>
          <p:nvPr>
            <p:ph type="ftr" sz="quarter" idx="11"/>
          </p:nvPr>
        </p:nvSpPr>
        <p:spPr/>
        <p:txBody>
          <a:bodyPr/>
          <a:lstStyle/>
          <a:p>
            <a:r>
              <a:rPr lang="en-US" dirty="0"/>
              <a:t>© 2016 Pearson Education, Inc., Hoboken, NJ. All rights reserved.</a:t>
            </a:r>
          </a:p>
        </p:txBody>
      </p:sp>
    </p:spTree>
    <p:extLst>
      <p:ext uri="{BB962C8B-B14F-4D97-AF65-F5344CB8AC3E}">
        <p14:creationId xmlns:p14="http://schemas.microsoft.com/office/powerpoint/2010/main" val="2656277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E"/>
          </a:p>
        </p:txBody>
      </p:sp>
      <p:sp>
        <p:nvSpPr>
          <p:cNvPr id="4" name="Date Placeholder 3"/>
          <p:cNvSpPr>
            <a:spLocks noGrp="1"/>
          </p:cNvSpPr>
          <p:nvPr>
            <p:ph type="dt" sz="half" idx="10"/>
          </p:nvPr>
        </p:nvSpPr>
        <p:spPr/>
        <p:txBody>
          <a:bodyPr/>
          <a:lstStyle/>
          <a:p>
            <a:fld id="{C08C19F5-A400-439D-93F6-2033431D7620}" type="datetimeFigureOut">
              <a:rPr lang="en-IE" smtClean="0"/>
              <a:t>11/03/2021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39A304C4-49FE-47FF-9081-7CB53AED76C9}" type="slidenum">
              <a:rPr lang="en-IE" smtClean="0"/>
              <a:t>‹#›</a:t>
            </a:fld>
            <a:endParaRPr lang="en-IE"/>
          </a:p>
        </p:txBody>
      </p:sp>
    </p:spTree>
    <p:extLst>
      <p:ext uri="{BB962C8B-B14F-4D97-AF65-F5344CB8AC3E}">
        <p14:creationId xmlns:p14="http://schemas.microsoft.com/office/powerpoint/2010/main" val="3095380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C08C19F5-A400-439D-93F6-2033431D7620}" type="datetimeFigureOut">
              <a:rPr lang="en-IE" smtClean="0"/>
              <a:t>11/03/2021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39A304C4-49FE-47FF-9081-7CB53AED76C9}" type="slidenum">
              <a:rPr lang="en-IE" smtClean="0"/>
              <a:t>‹#›</a:t>
            </a:fld>
            <a:endParaRPr lang="en-IE"/>
          </a:p>
        </p:txBody>
      </p:sp>
    </p:spTree>
    <p:extLst>
      <p:ext uri="{BB962C8B-B14F-4D97-AF65-F5344CB8AC3E}">
        <p14:creationId xmlns:p14="http://schemas.microsoft.com/office/powerpoint/2010/main" val="1581385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C08C19F5-A400-439D-93F6-2033431D7620}" type="datetimeFigureOut">
              <a:rPr lang="en-IE" smtClean="0"/>
              <a:t>11/03/2021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39A304C4-49FE-47FF-9081-7CB53AED76C9}" type="slidenum">
              <a:rPr lang="en-IE" smtClean="0"/>
              <a:t>‹#›</a:t>
            </a:fld>
            <a:endParaRPr lang="en-IE"/>
          </a:p>
        </p:txBody>
      </p:sp>
    </p:spTree>
    <p:extLst>
      <p:ext uri="{BB962C8B-B14F-4D97-AF65-F5344CB8AC3E}">
        <p14:creationId xmlns:p14="http://schemas.microsoft.com/office/powerpoint/2010/main" val="15434933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3 Pictures with Caption">
    <p:spTree>
      <p:nvGrpSpPr>
        <p:cNvPr id="1" name=""/>
        <p:cNvGrpSpPr/>
        <p:nvPr/>
      </p:nvGrpSpPr>
      <p:grpSpPr>
        <a:xfrm>
          <a:off x="0" y="0"/>
          <a:ext cx="0" cy="0"/>
          <a:chOff x="0" y="0"/>
          <a:chExt cx="0" cy="0"/>
        </a:xfrm>
      </p:grpSpPr>
      <p:sp>
        <p:nvSpPr>
          <p:cNvPr id="8" name="Rectangle 7"/>
          <p:cNvSpPr/>
          <p:nvPr/>
        </p:nvSpPr>
        <p:spPr>
          <a:xfrm>
            <a:off x="376767" y="228600"/>
            <a:ext cx="56472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 name="Title 1"/>
          <p:cNvSpPr>
            <a:spLocks noGrp="1"/>
          </p:cNvSpPr>
          <p:nvPr>
            <p:ph type="title"/>
          </p:nvPr>
        </p:nvSpPr>
        <p:spPr>
          <a:xfrm>
            <a:off x="507406" y="2571750"/>
            <a:ext cx="5355511"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508125" y="3733801"/>
            <a:ext cx="5353739"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064000" y="6235608"/>
            <a:ext cx="1797864" cy="365125"/>
          </a:xfrm>
        </p:spPr>
        <p:txBody>
          <a:bodyPr/>
          <a:lstStyle>
            <a:lvl1pPr>
              <a:defRPr>
                <a:solidFill>
                  <a:schemeClr val="bg1"/>
                </a:solidFill>
              </a:defRPr>
            </a:lvl1pPr>
          </a:lstStyle>
          <a:p>
            <a:endParaRPr/>
          </a:p>
        </p:txBody>
      </p:sp>
      <p:sp>
        <p:nvSpPr>
          <p:cNvPr id="6" name="Footer Placeholder 5"/>
          <p:cNvSpPr>
            <a:spLocks noGrp="1"/>
          </p:cNvSpPr>
          <p:nvPr>
            <p:ph type="ftr" sz="quarter" idx="11"/>
          </p:nvPr>
        </p:nvSpPr>
        <p:spPr>
          <a:xfrm>
            <a:off x="508128" y="6235608"/>
            <a:ext cx="3454273" cy="365125"/>
          </a:xfrm>
        </p:spPr>
        <p:txBody>
          <a:bodyPr/>
          <a:lstStyle>
            <a:lvl1pPr>
              <a:defRPr>
                <a:solidFill>
                  <a:schemeClr val="bg1"/>
                </a:solidFill>
              </a:defRPr>
            </a:lvl1pPr>
          </a:lstStyle>
          <a:p>
            <a:r>
              <a:rPr lang="en-US" dirty="0"/>
              <a:t>© 2016 Pearson Education, Inc., Hoboken, NJ. All rights reserved.</a:t>
            </a:r>
            <a:endParaRPr dirty="0"/>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566522" y="174813"/>
            <a:ext cx="55107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9069917" y="228600"/>
            <a:ext cx="27432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6165851" y="4534726"/>
            <a:ext cx="27432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Picture Placeholder 12"/>
          <p:cNvSpPr>
            <a:spLocks noGrp="1"/>
          </p:cNvSpPr>
          <p:nvPr>
            <p:ph type="pic" sz="quarter" idx="13"/>
          </p:nvPr>
        </p:nvSpPr>
        <p:spPr>
          <a:xfrm>
            <a:off x="6165851" y="228600"/>
            <a:ext cx="2743200" cy="2039112"/>
          </a:xfrm>
        </p:spPr>
        <p:txBody>
          <a:bodyPr/>
          <a:lstStyle>
            <a:lvl1pPr>
              <a:buNone/>
              <a:defRPr/>
            </a:lvl1pPr>
          </a:lstStyle>
          <a:p>
            <a:r>
              <a:rPr lang="en-US"/>
              <a:t>Click icon to add picture</a:t>
            </a:r>
            <a:endParaRPr/>
          </a:p>
        </p:txBody>
      </p:sp>
      <p:sp>
        <p:nvSpPr>
          <p:cNvPr id="13" name="Picture Placeholder 12"/>
          <p:cNvSpPr>
            <a:spLocks noGrp="1"/>
          </p:cNvSpPr>
          <p:nvPr>
            <p:ph type="pic" sz="quarter" idx="14"/>
          </p:nvPr>
        </p:nvSpPr>
        <p:spPr>
          <a:xfrm>
            <a:off x="6165851" y="2381663"/>
            <a:ext cx="2743200" cy="2039112"/>
          </a:xfrm>
        </p:spPr>
        <p:txBody>
          <a:bodyPr/>
          <a:lstStyle>
            <a:lvl1pPr>
              <a:buNone/>
              <a:defRPr/>
            </a:lvl1pPr>
          </a:lstStyle>
          <a:p>
            <a:r>
              <a:rPr lang="en-US"/>
              <a:t>Click icon to add picture</a:t>
            </a:r>
            <a:endParaRPr/>
          </a:p>
        </p:txBody>
      </p:sp>
      <p:sp>
        <p:nvSpPr>
          <p:cNvPr id="14" name="Picture Placeholder 12"/>
          <p:cNvSpPr>
            <a:spLocks noGrp="1"/>
          </p:cNvSpPr>
          <p:nvPr>
            <p:ph type="pic" sz="quarter" idx="15"/>
          </p:nvPr>
        </p:nvSpPr>
        <p:spPr>
          <a:xfrm>
            <a:off x="9070848" y="2381662"/>
            <a:ext cx="2743200" cy="4187952"/>
          </a:xfr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3971778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C08C19F5-A400-439D-93F6-2033431D7620}" type="datetimeFigureOut">
              <a:rPr lang="en-IE" smtClean="0"/>
              <a:t>11/03/2021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39A304C4-49FE-47FF-9081-7CB53AED76C9}" type="slidenum">
              <a:rPr lang="en-IE" smtClean="0"/>
              <a:t>‹#›</a:t>
            </a:fld>
            <a:endParaRPr lang="en-IE"/>
          </a:p>
        </p:txBody>
      </p:sp>
    </p:spTree>
    <p:extLst>
      <p:ext uri="{BB962C8B-B14F-4D97-AF65-F5344CB8AC3E}">
        <p14:creationId xmlns:p14="http://schemas.microsoft.com/office/powerpoint/2010/main" val="1630032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8C19F5-A400-439D-93F6-2033431D7620}" type="datetimeFigureOut">
              <a:rPr lang="en-IE" smtClean="0"/>
              <a:t>11/03/2021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39A304C4-49FE-47FF-9081-7CB53AED76C9}" type="slidenum">
              <a:rPr lang="en-IE" smtClean="0"/>
              <a:t>‹#›</a:t>
            </a:fld>
            <a:endParaRPr lang="en-IE"/>
          </a:p>
        </p:txBody>
      </p:sp>
    </p:spTree>
    <p:extLst>
      <p:ext uri="{BB962C8B-B14F-4D97-AF65-F5344CB8AC3E}">
        <p14:creationId xmlns:p14="http://schemas.microsoft.com/office/powerpoint/2010/main" val="1688173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p:cNvSpPr>
            <a:spLocks noGrp="1"/>
          </p:cNvSpPr>
          <p:nvPr>
            <p:ph type="dt" sz="half" idx="10"/>
          </p:nvPr>
        </p:nvSpPr>
        <p:spPr/>
        <p:txBody>
          <a:bodyPr/>
          <a:lstStyle/>
          <a:p>
            <a:fld id="{C08C19F5-A400-439D-93F6-2033431D7620}" type="datetimeFigureOut">
              <a:rPr lang="en-IE" smtClean="0"/>
              <a:t>11/03/2021</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39A304C4-49FE-47FF-9081-7CB53AED76C9}" type="slidenum">
              <a:rPr lang="en-IE" smtClean="0"/>
              <a:t>‹#›</a:t>
            </a:fld>
            <a:endParaRPr lang="en-IE"/>
          </a:p>
        </p:txBody>
      </p:sp>
    </p:spTree>
    <p:extLst>
      <p:ext uri="{BB962C8B-B14F-4D97-AF65-F5344CB8AC3E}">
        <p14:creationId xmlns:p14="http://schemas.microsoft.com/office/powerpoint/2010/main" val="1154618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p:cNvSpPr>
            <a:spLocks noGrp="1"/>
          </p:cNvSpPr>
          <p:nvPr>
            <p:ph type="dt" sz="half" idx="10"/>
          </p:nvPr>
        </p:nvSpPr>
        <p:spPr/>
        <p:txBody>
          <a:bodyPr/>
          <a:lstStyle/>
          <a:p>
            <a:fld id="{C08C19F5-A400-439D-93F6-2033431D7620}" type="datetimeFigureOut">
              <a:rPr lang="en-IE" smtClean="0"/>
              <a:t>11/03/2021</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39A304C4-49FE-47FF-9081-7CB53AED76C9}" type="slidenum">
              <a:rPr lang="en-IE" smtClean="0"/>
              <a:t>‹#›</a:t>
            </a:fld>
            <a:endParaRPr lang="en-IE"/>
          </a:p>
        </p:txBody>
      </p:sp>
    </p:spTree>
    <p:extLst>
      <p:ext uri="{BB962C8B-B14F-4D97-AF65-F5344CB8AC3E}">
        <p14:creationId xmlns:p14="http://schemas.microsoft.com/office/powerpoint/2010/main" val="2596645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Date Placeholder 2"/>
          <p:cNvSpPr>
            <a:spLocks noGrp="1"/>
          </p:cNvSpPr>
          <p:nvPr>
            <p:ph type="dt" sz="half" idx="10"/>
          </p:nvPr>
        </p:nvSpPr>
        <p:spPr/>
        <p:txBody>
          <a:bodyPr/>
          <a:lstStyle/>
          <a:p>
            <a:fld id="{C08C19F5-A400-439D-93F6-2033431D7620}" type="datetimeFigureOut">
              <a:rPr lang="en-IE" smtClean="0"/>
              <a:t>11/03/2021</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39A304C4-49FE-47FF-9081-7CB53AED76C9}" type="slidenum">
              <a:rPr lang="en-IE" smtClean="0"/>
              <a:t>‹#›</a:t>
            </a:fld>
            <a:endParaRPr lang="en-IE"/>
          </a:p>
        </p:txBody>
      </p:sp>
    </p:spTree>
    <p:extLst>
      <p:ext uri="{BB962C8B-B14F-4D97-AF65-F5344CB8AC3E}">
        <p14:creationId xmlns:p14="http://schemas.microsoft.com/office/powerpoint/2010/main" val="3417698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8C19F5-A400-439D-93F6-2033431D7620}" type="datetimeFigureOut">
              <a:rPr lang="en-IE" smtClean="0"/>
              <a:t>11/03/2021</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39A304C4-49FE-47FF-9081-7CB53AED76C9}" type="slidenum">
              <a:rPr lang="en-IE" smtClean="0"/>
              <a:t>‹#›</a:t>
            </a:fld>
            <a:endParaRPr lang="en-IE"/>
          </a:p>
        </p:txBody>
      </p:sp>
    </p:spTree>
    <p:extLst>
      <p:ext uri="{BB962C8B-B14F-4D97-AF65-F5344CB8AC3E}">
        <p14:creationId xmlns:p14="http://schemas.microsoft.com/office/powerpoint/2010/main" val="3768449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08C19F5-A400-439D-93F6-2033431D7620}" type="datetimeFigureOut">
              <a:rPr lang="en-IE" smtClean="0"/>
              <a:t>11/03/2021</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39A304C4-49FE-47FF-9081-7CB53AED76C9}" type="slidenum">
              <a:rPr lang="en-IE" smtClean="0"/>
              <a:t>‹#›</a:t>
            </a:fld>
            <a:endParaRPr lang="en-IE"/>
          </a:p>
        </p:txBody>
      </p:sp>
    </p:spTree>
    <p:extLst>
      <p:ext uri="{BB962C8B-B14F-4D97-AF65-F5344CB8AC3E}">
        <p14:creationId xmlns:p14="http://schemas.microsoft.com/office/powerpoint/2010/main" val="2827341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08C19F5-A400-439D-93F6-2033431D7620}" type="datetimeFigureOut">
              <a:rPr lang="en-IE" smtClean="0"/>
              <a:t>11/03/2021</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39A304C4-49FE-47FF-9081-7CB53AED76C9}" type="slidenum">
              <a:rPr lang="en-IE" smtClean="0"/>
              <a:t>‹#›</a:t>
            </a:fld>
            <a:endParaRPr lang="en-IE"/>
          </a:p>
        </p:txBody>
      </p:sp>
    </p:spTree>
    <p:extLst>
      <p:ext uri="{BB962C8B-B14F-4D97-AF65-F5344CB8AC3E}">
        <p14:creationId xmlns:p14="http://schemas.microsoft.com/office/powerpoint/2010/main" val="594844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8C19F5-A400-439D-93F6-2033431D7620}" type="datetimeFigureOut">
              <a:rPr lang="en-IE" smtClean="0"/>
              <a:t>11/03/2021</a:t>
            </a:fld>
            <a:endParaRPr lang="en-I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A304C4-49FE-47FF-9081-7CB53AED76C9}" type="slidenum">
              <a:rPr lang="en-IE" smtClean="0"/>
              <a:t>‹#›</a:t>
            </a:fld>
            <a:endParaRPr lang="en-IE"/>
          </a:p>
        </p:txBody>
      </p:sp>
    </p:spTree>
    <p:extLst>
      <p:ext uri="{BB962C8B-B14F-4D97-AF65-F5344CB8AC3E}">
        <p14:creationId xmlns:p14="http://schemas.microsoft.com/office/powerpoint/2010/main" val="20234300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Obinna.Izima@dbs.i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1.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5248" y="766104"/>
            <a:ext cx="9144000" cy="1371455"/>
          </a:xfrm>
        </p:spPr>
        <p:txBody>
          <a:bodyPr/>
          <a:lstStyle/>
          <a:p>
            <a:r>
              <a:rPr lang="en-IE" dirty="0" smtClean="0"/>
              <a:t>B8IT143</a:t>
            </a:r>
            <a:endParaRPr lang="en-IE" dirty="0"/>
          </a:p>
        </p:txBody>
      </p:sp>
      <p:sp>
        <p:nvSpPr>
          <p:cNvPr id="3" name="Subtitle 2"/>
          <p:cNvSpPr>
            <a:spLocks noGrp="1"/>
          </p:cNvSpPr>
          <p:nvPr>
            <p:ph type="subTitle" idx="1"/>
          </p:nvPr>
        </p:nvSpPr>
        <p:spPr>
          <a:xfrm>
            <a:off x="1535875" y="2521383"/>
            <a:ext cx="9144000" cy="1655762"/>
          </a:xfrm>
        </p:spPr>
        <p:txBody>
          <a:bodyPr>
            <a:normAutofit/>
          </a:bodyPr>
          <a:lstStyle/>
          <a:p>
            <a:r>
              <a:rPr lang="en-IE" sz="4800" dirty="0" smtClean="0"/>
              <a:t>Operating Systems and Networks</a:t>
            </a:r>
          </a:p>
          <a:p>
            <a:r>
              <a:rPr lang="en-IE" sz="4800" dirty="0" smtClean="0"/>
              <a:t>Obinna Izima</a:t>
            </a:r>
          </a:p>
        </p:txBody>
      </p:sp>
    </p:spTree>
    <p:extLst>
      <p:ext uri="{BB962C8B-B14F-4D97-AF65-F5344CB8AC3E}">
        <p14:creationId xmlns:p14="http://schemas.microsoft.com/office/powerpoint/2010/main" val="35544670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noFill/>
        </p:spPr>
        <p:txBody>
          <a:bodyPr/>
          <a:lstStyle/>
          <a:p>
            <a:r>
              <a:rPr lang="en-GB" dirty="0"/>
              <a:t>Function</a:t>
            </a:r>
          </a:p>
        </p:txBody>
      </p:sp>
      <p:sp>
        <p:nvSpPr>
          <p:cNvPr id="8" name="Content Placeholder 7"/>
          <p:cNvSpPr>
            <a:spLocks noGrp="1"/>
          </p:cNvSpPr>
          <p:nvPr>
            <p:ph idx="1"/>
          </p:nvPr>
        </p:nvSpPr>
        <p:spPr>
          <a:xfrm>
            <a:off x="838200" y="1556792"/>
            <a:ext cx="10515599" cy="4968552"/>
          </a:xfrm>
        </p:spPr>
        <p:txBody>
          <a:bodyPr>
            <a:noAutofit/>
          </a:bodyPr>
          <a:lstStyle/>
          <a:p>
            <a:r>
              <a:rPr lang="en-US" sz="4000" dirty="0"/>
              <a:t>There are four basic functions that a computer can perform:</a:t>
            </a:r>
          </a:p>
          <a:p>
            <a:pPr lvl="1"/>
            <a:r>
              <a:rPr lang="en-US" sz="3600" dirty="0"/>
              <a:t>Data processing</a:t>
            </a:r>
          </a:p>
          <a:p>
            <a:pPr lvl="2"/>
            <a:r>
              <a:rPr lang="en-US" sz="3200" dirty="0"/>
              <a:t>Data may take a wide variety of forms and the range of processing requirements is broad</a:t>
            </a:r>
          </a:p>
          <a:p>
            <a:pPr lvl="1"/>
            <a:r>
              <a:rPr lang="en-US" sz="3600" dirty="0"/>
              <a:t>Data storage</a:t>
            </a:r>
          </a:p>
          <a:p>
            <a:pPr lvl="2"/>
            <a:r>
              <a:rPr lang="en-US" sz="3200" dirty="0"/>
              <a:t>Short-term</a:t>
            </a:r>
          </a:p>
          <a:p>
            <a:pPr lvl="2"/>
            <a:r>
              <a:rPr lang="en-US" sz="3200" dirty="0"/>
              <a:t>Long-term</a:t>
            </a:r>
          </a:p>
        </p:txBody>
      </p:sp>
      <p:sp>
        <p:nvSpPr>
          <p:cNvPr id="12" name="Minus 11"/>
          <p:cNvSpPr/>
          <p:nvPr/>
        </p:nvSpPr>
        <p:spPr>
          <a:xfrm>
            <a:off x="1775520" y="1268760"/>
            <a:ext cx="1828800" cy="137160"/>
          </a:xfrm>
          <a:prstGeom prst="mathMinus">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39266222"/>
      </p:ext>
    </p:extLst>
  </p:cSld>
  <p:clrMapOvr>
    <a:masterClrMapping/>
  </p:clrMapOvr>
  <p:transition spd="med">
    <p:split orient="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Function</a:t>
            </a:r>
          </a:p>
        </p:txBody>
      </p:sp>
      <p:sp>
        <p:nvSpPr>
          <p:cNvPr id="3" name="Content Placeholder 2"/>
          <p:cNvSpPr>
            <a:spLocks noGrp="1"/>
          </p:cNvSpPr>
          <p:nvPr>
            <p:ph idx="1"/>
          </p:nvPr>
        </p:nvSpPr>
        <p:spPr/>
        <p:txBody>
          <a:bodyPr>
            <a:normAutofit lnSpcReduction="10000"/>
          </a:bodyPr>
          <a:lstStyle/>
          <a:p>
            <a:pPr lvl="1"/>
            <a:r>
              <a:rPr lang="en-US" sz="3600" dirty="0"/>
              <a:t>Data movement</a:t>
            </a:r>
          </a:p>
          <a:p>
            <a:pPr lvl="2"/>
            <a:r>
              <a:rPr lang="en-US" sz="3200" dirty="0"/>
              <a:t>Input-output (I/O) - when data are received from or delivered to a device (peripheral) that is directly connected to the computer</a:t>
            </a:r>
          </a:p>
          <a:p>
            <a:pPr lvl="2"/>
            <a:r>
              <a:rPr lang="en-US" sz="3200" dirty="0"/>
              <a:t>Data communications – when data are moved over longer distances, to or from a remote device</a:t>
            </a:r>
          </a:p>
          <a:p>
            <a:pPr lvl="1"/>
            <a:r>
              <a:rPr lang="en-US" sz="3600" dirty="0"/>
              <a:t>Control</a:t>
            </a:r>
          </a:p>
          <a:p>
            <a:pPr lvl="2"/>
            <a:r>
              <a:rPr lang="en-US" sz="3200" dirty="0"/>
              <a:t>A control unit manages the computer’s resources and </a:t>
            </a:r>
            <a:r>
              <a:rPr lang="en-US" sz="3200" dirty="0" err="1"/>
              <a:t>organise</a:t>
            </a:r>
            <a:r>
              <a:rPr lang="en-US" sz="3200" dirty="0"/>
              <a:t> the performance of its functional parts in response to instructions</a:t>
            </a:r>
          </a:p>
          <a:p>
            <a:endParaRPr lang="en-IE" dirty="0"/>
          </a:p>
        </p:txBody>
      </p:sp>
    </p:spTree>
    <p:extLst>
      <p:ext uri="{BB962C8B-B14F-4D97-AF65-F5344CB8AC3E}">
        <p14:creationId xmlns:p14="http://schemas.microsoft.com/office/powerpoint/2010/main" val="30555223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135560" y="2708920"/>
            <a:ext cx="7556500" cy="1116012"/>
          </a:xfrm>
        </p:spPr>
        <p:txBody>
          <a:bodyPr/>
          <a:lstStyle/>
          <a:p>
            <a:r>
              <a:rPr lang="en-US" sz="4000" dirty="0">
                <a:effectLst>
                  <a:outerShdw blurRad="38100" dist="38100" dir="2700000" algn="tl">
                    <a:srgbClr val="000000">
                      <a:alpha val="43137"/>
                    </a:srgbClr>
                  </a:outerShdw>
                </a:effectLst>
              </a:rPr>
              <a:t>Structure</a:t>
            </a:r>
          </a:p>
        </p:txBody>
      </p:sp>
      <p:sp>
        <p:nvSpPr>
          <p:cNvPr id="4" name="Footer Placeholder 3"/>
          <p:cNvSpPr>
            <a:spLocks noGrp="1"/>
          </p:cNvSpPr>
          <p:nvPr>
            <p:ph type="ftr" sz="quarter" idx="11"/>
          </p:nvPr>
        </p:nvSpPr>
        <p:spPr>
          <a:xfrm>
            <a:off x="1524000" y="6492876"/>
            <a:ext cx="6122894" cy="365125"/>
          </a:xfrm>
        </p:spPr>
        <p:txBody>
          <a:bodyPr/>
          <a:lstStyle/>
          <a:p>
            <a:r>
              <a:rPr lang="en-US" dirty="0"/>
              <a:t>© 2016 Pearson Education, Inc., All rights reserved.</a:t>
            </a:r>
          </a:p>
        </p:txBody>
      </p:sp>
      <p:pic>
        <p:nvPicPr>
          <p:cNvPr id="5" name="Picture 4"/>
          <p:cNvPicPr>
            <a:picLocks noChangeAspect="1"/>
          </p:cNvPicPr>
          <p:nvPr/>
        </p:nvPicPr>
        <p:blipFill>
          <a:blip r:embed="rId3"/>
          <a:stretch>
            <a:fillRect/>
          </a:stretch>
        </p:blipFill>
        <p:spPr>
          <a:xfrm>
            <a:off x="4870356" y="330201"/>
            <a:ext cx="5553075" cy="6162675"/>
          </a:xfrm>
          <a:prstGeom prst="rect">
            <a:avLst/>
          </a:prstGeom>
        </p:spPr>
      </p:pic>
    </p:spTree>
    <p:extLst>
      <p:ext uri="{BB962C8B-B14F-4D97-AF65-F5344CB8AC3E}">
        <p14:creationId xmlns:p14="http://schemas.microsoft.com/office/powerpoint/2010/main" val="4214480529"/>
      </p:ext>
    </p:extLst>
  </p:cSld>
  <p:clrMapOvr>
    <a:masterClrMapping/>
  </p:clrMapOvr>
  <p:transition spd="med">
    <p:plus/>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Placeholder 24"/>
          <p:cNvSpPr>
            <a:spLocks noGrp="1"/>
          </p:cNvSpPr>
          <p:nvPr>
            <p:ph idx="1"/>
          </p:nvPr>
        </p:nvSpPr>
        <p:spPr>
          <a:xfrm>
            <a:off x="4818184" y="603738"/>
            <a:ext cx="5799993" cy="6477000"/>
          </a:xfrm>
        </p:spPr>
        <p:txBody>
          <a:bodyPr>
            <a:noAutofit/>
          </a:bodyPr>
          <a:lstStyle/>
          <a:p>
            <a:pPr>
              <a:buClr>
                <a:schemeClr val="accent1">
                  <a:lumMod val="75000"/>
                </a:schemeClr>
              </a:buClr>
              <a:buSzPct val="128000"/>
              <a:buFont typeface="Wingdings" charset="2"/>
              <a:buChar char=""/>
            </a:pPr>
            <a:r>
              <a:rPr lang="en-US" sz="2400" dirty="0"/>
              <a:t> </a:t>
            </a:r>
            <a:r>
              <a:rPr lang="en-US" sz="2800" dirty="0"/>
              <a:t>CPU – controls the operation of the computer and performs its data processing functions </a:t>
            </a:r>
          </a:p>
          <a:p>
            <a:pPr>
              <a:buClr>
                <a:schemeClr val="accent1">
                  <a:lumMod val="75000"/>
                </a:schemeClr>
              </a:buClr>
              <a:buSzPct val="128000"/>
              <a:buFont typeface="Wingdings" charset="2"/>
              <a:buChar char=""/>
            </a:pPr>
            <a:r>
              <a:rPr lang="en-US" sz="2800" dirty="0"/>
              <a:t> Main Memory – stores data</a:t>
            </a:r>
          </a:p>
          <a:p>
            <a:pPr>
              <a:buClr>
                <a:schemeClr val="accent1">
                  <a:lumMod val="75000"/>
                </a:schemeClr>
              </a:buClr>
              <a:buSzPct val="128000"/>
              <a:buFont typeface="Wingdings" charset="2"/>
              <a:buChar char=""/>
            </a:pPr>
            <a:r>
              <a:rPr lang="en-US" sz="2800" dirty="0"/>
              <a:t> I/O – moves data between the computer and its external environment</a:t>
            </a:r>
          </a:p>
          <a:p>
            <a:pPr>
              <a:buClr>
                <a:schemeClr val="accent1">
                  <a:lumMod val="75000"/>
                </a:schemeClr>
              </a:buClr>
              <a:buSzPct val="128000"/>
              <a:buFont typeface="Wingdings" charset="2"/>
              <a:buChar char=""/>
            </a:pPr>
            <a:r>
              <a:rPr lang="en-US" sz="2800" dirty="0"/>
              <a:t> System Interconnection – some mechanism that provides for communication among CPU, main memory, and I/O</a:t>
            </a:r>
          </a:p>
        </p:txBody>
      </p:sp>
      <p:sp>
        <p:nvSpPr>
          <p:cNvPr id="6" name="Title 1"/>
          <p:cNvSpPr>
            <a:spLocks noGrp="1"/>
          </p:cNvSpPr>
          <p:nvPr>
            <p:ph type="title" idx="4294967295"/>
          </p:nvPr>
        </p:nvSpPr>
        <p:spPr>
          <a:xfrm>
            <a:off x="2135560" y="2708920"/>
            <a:ext cx="2594702" cy="1116012"/>
          </a:xfrm>
        </p:spPr>
        <p:txBody>
          <a:bodyPr/>
          <a:lstStyle/>
          <a:p>
            <a:r>
              <a:rPr lang="en-US" sz="4000" dirty="0">
                <a:effectLst>
                  <a:outerShdw blurRad="38100" dist="38100" dir="2700000" algn="tl">
                    <a:srgbClr val="000000">
                      <a:alpha val="43137"/>
                    </a:srgbClr>
                  </a:outerShdw>
                </a:effectLst>
              </a:rPr>
              <a:t>Function</a:t>
            </a:r>
          </a:p>
        </p:txBody>
      </p:sp>
    </p:spTree>
    <p:extLst>
      <p:ext uri="{BB962C8B-B14F-4D97-AF65-F5344CB8AC3E}">
        <p14:creationId xmlns:p14="http://schemas.microsoft.com/office/powerpoint/2010/main" val="14468674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578" y="228294"/>
            <a:ext cx="3255264" cy="1162050"/>
          </a:xfrm>
        </p:spPr>
        <p:txBody>
          <a:bodyPr>
            <a:normAutofit/>
          </a:bodyPr>
          <a:lstStyle/>
          <a:p>
            <a:pPr algn="ctr"/>
            <a:r>
              <a:rPr lang="en-US" sz="4000" dirty="0"/>
              <a:t>CPU</a:t>
            </a:r>
          </a:p>
        </p:txBody>
      </p:sp>
      <p:sp>
        <p:nvSpPr>
          <p:cNvPr id="3" name="Content Placeholder 2"/>
          <p:cNvSpPr>
            <a:spLocks noGrp="1"/>
          </p:cNvSpPr>
          <p:nvPr>
            <p:ph idx="1"/>
          </p:nvPr>
        </p:nvSpPr>
        <p:spPr>
          <a:xfrm>
            <a:off x="4774223" y="328246"/>
            <a:ext cx="7174523" cy="5791200"/>
          </a:xfrm>
        </p:spPr>
        <p:txBody>
          <a:bodyPr>
            <a:noAutofit/>
          </a:bodyPr>
          <a:lstStyle/>
          <a:p>
            <a:r>
              <a:rPr lang="en-US" sz="3600" dirty="0">
                <a:solidFill>
                  <a:srgbClr val="000000"/>
                </a:solidFill>
              </a:rPr>
              <a:t>Control Unit</a:t>
            </a:r>
          </a:p>
          <a:p>
            <a:pPr lvl="1"/>
            <a:r>
              <a:rPr lang="en-US" sz="3200" dirty="0">
                <a:solidFill>
                  <a:srgbClr val="000000"/>
                </a:solidFill>
              </a:rPr>
              <a:t>Controls the operation of the CPU and hence the computer</a:t>
            </a:r>
          </a:p>
          <a:p>
            <a:pPr marL="228600" lvl="1">
              <a:spcBef>
                <a:spcPts val="2000"/>
              </a:spcBef>
              <a:buClr>
                <a:schemeClr val="accent1"/>
              </a:buClr>
            </a:pPr>
            <a:r>
              <a:rPr lang="en-US" sz="3200" dirty="0">
                <a:solidFill>
                  <a:srgbClr val="000000"/>
                </a:solidFill>
              </a:rPr>
              <a:t>Arithmetic and Logic Unit (ALU)</a:t>
            </a:r>
          </a:p>
          <a:p>
            <a:pPr lvl="1"/>
            <a:r>
              <a:rPr lang="en-US" sz="3200" dirty="0">
                <a:solidFill>
                  <a:srgbClr val="000000"/>
                </a:solidFill>
              </a:rPr>
              <a:t>Performs the computer’s data processing function</a:t>
            </a:r>
          </a:p>
          <a:p>
            <a:pPr marL="228600" lvl="1">
              <a:spcBef>
                <a:spcPts val="2000"/>
              </a:spcBef>
              <a:buClr>
                <a:schemeClr val="accent1"/>
              </a:buClr>
            </a:pPr>
            <a:r>
              <a:rPr lang="en-US" sz="3200" dirty="0">
                <a:solidFill>
                  <a:srgbClr val="000000"/>
                </a:solidFill>
              </a:rPr>
              <a:t>Registers</a:t>
            </a:r>
          </a:p>
          <a:p>
            <a:pPr lvl="1"/>
            <a:r>
              <a:rPr lang="en-US" sz="3200" dirty="0">
                <a:solidFill>
                  <a:srgbClr val="000000"/>
                </a:solidFill>
              </a:rPr>
              <a:t>Provide storage internal to the CPU</a:t>
            </a:r>
          </a:p>
          <a:p>
            <a:pPr marL="228600" lvl="1">
              <a:spcBef>
                <a:spcPts val="2000"/>
              </a:spcBef>
              <a:buClr>
                <a:schemeClr val="accent1"/>
              </a:buClr>
            </a:pPr>
            <a:r>
              <a:rPr lang="en-US" sz="3200" dirty="0">
                <a:solidFill>
                  <a:srgbClr val="000000"/>
                </a:solidFill>
              </a:rPr>
              <a:t>CPU Interconnection</a:t>
            </a:r>
          </a:p>
          <a:p>
            <a:pPr lvl="1"/>
            <a:r>
              <a:rPr lang="en-US" sz="3200" dirty="0">
                <a:solidFill>
                  <a:srgbClr val="000000"/>
                </a:solidFill>
              </a:rPr>
              <a:t>Some mechanism that provides for communication among the control unit, ALU, and registers</a:t>
            </a:r>
          </a:p>
        </p:txBody>
      </p:sp>
      <p:sp>
        <p:nvSpPr>
          <p:cNvPr id="4" name="Text Placeholder 3"/>
          <p:cNvSpPr>
            <a:spLocks noGrp="1"/>
          </p:cNvSpPr>
          <p:nvPr>
            <p:ph type="body" sz="half" idx="2"/>
          </p:nvPr>
        </p:nvSpPr>
        <p:spPr>
          <a:xfrm>
            <a:off x="550985" y="1632440"/>
            <a:ext cx="3255264" cy="2392363"/>
          </a:xfrm>
        </p:spPr>
        <p:txBody>
          <a:bodyPr>
            <a:normAutofit/>
          </a:bodyPr>
          <a:lstStyle/>
          <a:p>
            <a:pPr algn="ctr">
              <a:spcBef>
                <a:spcPct val="0"/>
              </a:spcBef>
            </a:pPr>
            <a:r>
              <a:rPr lang="en-US" sz="3200" dirty="0">
                <a:latin typeface="+mj-lt"/>
                <a:ea typeface="+mj-ea"/>
                <a:cs typeface="+mj-cs"/>
              </a:rPr>
              <a:t>Major structural components:</a:t>
            </a:r>
          </a:p>
        </p:txBody>
      </p:sp>
      <p:pic>
        <p:nvPicPr>
          <p:cNvPr id="7" name="Picture 6"/>
          <p:cNvPicPr>
            <a:picLocks noChangeAspect="1"/>
          </p:cNvPicPr>
          <p:nvPr/>
        </p:nvPicPr>
        <p:blipFill>
          <a:blip r:embed="rId3"/>
          <a:stretch>
            <a:fillRect/>
          </a:stretch>
        </p:blipFill>
        <p:spPr>
          <a:xfrm rot="20844596">
            <a:off x="3276601" y="4724401"/>
            <a:ext cx="1599971" cy="1599971"/>
          </a:xfrm>
          <a:prstGeom prst="rect">
            <a:avLst/>
          </a:prstGeom>
        </p:spPr>
      </p:pic>
      <p:pic>
        <p:nvPicPr>
          <p:cNvPr id="8" name="Picture 7"/>
          <p:cNvPicPr>
            <a:picLocks noChangeAspect="1"/>
          </p:cNvPicPr>
          <p:nvPr/>
        </p:nvPicPr>
        <p:blipFill>
          <a:blip r:embed="rId4"/>
          <a:stretch>
            <a:fillRect/>
          </a:stretch>
        </p:blipFill>
        <p:spPr>
          <a:xfrm rot="1677974">
            <a:off x="2112811" y="2951012"/>
            <a:ext cx="1612900" cy="1612900"/>
          </a:xfrm>
          <a:prstGeom prst="rect">
            <a:avLst/>
          </a:prstGeom>
        </p:spPr>
      </p:pic>
    </p:spTree>
    <p:extLst>
      <p:ext uri="{BB962C8B-B14F-4D97-AF65-F5344CB8AC3E}">
        <p14:creationId xmlns:p14="http://schemas.microsoft.com/office/powerpoint/2010/main" val="20667388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Multicore Computer Structure</a:t>
            </a:r>
          </a:p>
        </p:txBody>
      </p:sp>
      <p:sp>
        <p:nvSpPr>
          <p:cNvPr id="3" name="Content Placeholder 2"/>
          <p:cNvSpPr>
            <a:spLocks noGrp="1"/>
          </p:cNvSpPr>
          <p:nvPr>
            <p:ph idx="1"/>
          </p:nvPr>
        </p:nvSpPr>
        <p:spPr>
          <a:xfrm>
            <a:off x="685800" y="1772817"/>
            <a:ext cx="10295792" cy="4353347"/>
          </a:xfrm>
        </p:spPr>
        <p:txBody>
          <a:bodyPr>
            <a:noAutofit/>
          </a:bodyPr>
          <a:lstStyle/>
          <a:p>
            <a:r>
              <a:rPr lang="en-US" sz="3600" dirty="0"/>
              <a:t>Central processing unit (CPU)</a:t>
            </a:r>
          </a:p>
          <a:p>
            <a:pPr lvl="1"/>
            <a:r>
              <a:rPr lang="en-US" sz="3200" dirty="0"/>
              <a:t>Portion of the computer that fetches and executes instructions</a:t>
            </a:r>
          </a:p>
          <a:p>
            <a:pPr lvl="1"/>
            <a:r>
              <a:rPr lang="en-US" sz="3200" dirty="0"/>
              <a:t>Consists of an ALU, a control unit, and </a:t>
            </a:r>
            <a:r>
              <a:rPr lang="en-US" sz="3200" dirty="0" smtClean="0"/>
              <a:t>registers (interconnection)</a:t>
            </a:r>
            <a:endParaRPr lang="en-US" sz="3200" dirty="0"/>
          </a:p>
          <a:p>
            <a:pPr lvl="1"/>
            <a:r>
              <a:rPr lang="en-US" sz="3200" dirty="0"/>
              <a:t>Referred to as a processor in a system with a single processing unit</a:t>
            </a:r>
          </a:p>
        </p:txBody>
      </p:sp>
    </p:spTree>
    <p:extLst>
      <p:ext uri="{BB962C8B-B14F-4D97-AF65-F5344CB8AC3E}">
        <p14:creationId xmlns:p14="http://schemas.microsoft.com/office/powerpoint/2010/main" val="6377848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Multicore Computer Structure</a:t>
            </a:r>
            <a:endParaRPr lang="en-IE" dirty="0"/>
          </a:p>
        </p:txBody>
      </p:sp>
      <p:sp>
        <p:nvSpPr>
          <p:cNvPr id="3" name="Content Placeholder 2"/>
          <p:cNvSpPr>
            <a:spLocks noGrp="1"/>
          </p:cNvSpPr>
          <p:nvPr>
            <p:ph idx="1"/>
          </p:nvPr>
        </p:nvSpPr>
        <p:spPr/>
        <p:txBody>
          <a:bodyPr>
            <a:normAutofit fontScale="92500" lnSpcReduction="20000"/>
          </a:bodyPr>
          <a:lstStyle/>
          <a:p>
            <a:r>
              <a:rPr lang="en-US" sz="3600" dirty="0"/>
              <a:t>Core</a:t>
            </a:r>
          </a:p>
          <a:p>
            <a:pPr lvl="1"/>
            <a:r>
              <a:rPr lang="en-US" sz="3200" dirty="0"/>
              <a:t>An individual processing unit on a processor chip</a:t>
            </a:r>
          </a:p>
          <a:p>
            <a:pPr lvl="1"/>
            <a:r>
              <a:rPr lang="en-US" sz="3200" dirty="0"/>
              <a:t>May be equivalent in functionality to a CPU on a single-CPU system</a:t>
            </a:r>
          </a:p>
          <a:p>
            <a:pPr lvl="1"/>
            <a:r>
              <a:rPr lang="en-US" sz="3200" dirty="0"/>
              <a:t>Specialized processing units are also referred to as cores</a:t>
            </a:r>
          </a:p>
          <a:p>
            <a:r>
              <a:rPr lang="en-US" sz="3600" dirty="0"/>
              <a:t>Processor </a:t>
            </a:r>
          </a:p>
          <a:p>
            <a:pPr lvl="1"/>
            <a:r>
              <a:rPr lang="en-US" sz="3200" dirty="0"/>
              <a:t>A physical piece of silicon containing one or more cores</a:t>
            </a:r>
          </a:p>
          <a:p>
            <a:pPr lvl="1"/>
            <a:r>
              <a:rPr lang="en-US" sz="3200" dirty="0"/>
              <a:t>Is the computer component that interprets and executes instructions</a:t>
            </a:r>
          </a:p>
          <a:p>
            <a:pPr lvl="1"/>
            <a:r>
              <a:rPr lang="en-US" sz="3200" dirty="0"/>
              <a:t>Referred to as a </a:t>
            </a:r>
            <a:r>
              <a:rPr lang="en-US" sz="3200" i="1" dirty="0"/>
              <a:t>multicore processor </a:t>
            </a:r>
            <a:r>
              <a:rPr lang="en-US" sz="3200" dirty="0"/>
              <a:t>if it contains multiple cores</a:t>
            </a:r>
          </a:p>
          <a:p>
            <a:endParaRPr lang="en-IE" dirty="0"/>
          </a:p>
        </p:txBody>
      </p:sp>
    </p:spTree>
    <p:extLst>
      <p:ext uri="{BB962C8B-B14F-4D97-AF65-F5344CB8AC3E}">
        <p14:creationId xmlns:p14="http://schemas.microsoft.com/office/powerpoint/2010/main" val="18897689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Memory</a:t>
            </a:r>
          </a:p>
        </p:txBody>
      </p:sp>
      <p:sp>
        <p:nvSpPr>
          <p:cNvPr id="3" name="Content Placeholder 2"/>
          <p:cNvSpPr>
            <a:spLocks noGrp="1"/>
          </p:cNvSpPr>
          <p:nvPr>
            <p:ph idx="1"/>
          </p:nvPr>
        </p:nvSpPr>
        <p:spPr>
          <a:xfrm>
            <a:off x="838200" y="1605817"/>
            <a:ext cx="10515600" cy="4351338"/>
          </a:xfrm>
        </p:spPr>
        <p:txBody>
          <a:bodyPr>
            <a:noAutofit/>
          </a:bodyPr>
          <a:lstStyle/>
          <a:p>
            <a:r>
              <a:rPr lang="en-IE" dirty="0"/>
              <a:t>The data or contents of the main memory that are used frequently by CPU are stored in the cache memory so that the processor can easily access that data in a shorter time. </a:t>
            </a:r>
            <a:endParaRPr lang="en-IE" dirty="0" smtClean="0"/>
          </a:p>
          <a:p>
            <a:r>
              <a:rPr lang="en-IE" dirty="0" smtClean="0"/>
              <a:t>Whenever </a:t>
            </a:r>
            <a:r>
              <a:rPr lang="en-IE" dirty="0"/>
              <a:t>the CPU requires accessing memory, it first checks the required data into the cache memory. If the data is found in the cache memory, it is read from the fast memory. </a:t>
            </a:r>
            <a:endParaRPr lang="en-IE" dirty="0" smtClean="0"/>
          </a:p>
          <a:p>
            <a:r>
              <a:rPr lang="en-IE" dirty="0" smtClean="0"/>
              <a:t>Otherwise</a:t>
            </a:r>
            <a:r>
              <a:rPr lang="en-IE" dirty="0"/>
              <a:t>, the CPU moves onto the main memory for the required data</a:t>
            </a:r>
            <a:r>
              <a:rPr lang="en-IE" dirty="0" smtClean="0"/>
              <a:t>.</a:t>
            </a:r>
          </a:p>
          <a:p>
            <a:r>
              <a:rPr lang="en-US" dirty="0"/>
              <a:t>Is smaller and faster than main memory</a:t>
            </a:r>
          </a:p>
          <a:p>
            <a:r>
              <a:rPr lang="en-US" dirty="0"/>
              <a:t>Used to speed up memory access by placing in the cache data from main memory that is likely to be used in the near future</a:t>
            </a:r>
          </a:p>
        </p:txBody>
      </p:sp>
    </p:spTree>
    <p:extLst>
      <p:ext uri="{BB962C8B-B14F-4D97-AF65-F5344CB8AC3E}">
        <p14:creationId xmlns:p14="http://schemas.microsoft.com/office/powerpoint/2010/main" val="15677589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Cache Memory -</a:t>
            </a:r>
            <a:r>
              <a:rPr lang="en-IE" dirty="0" err="1" smtClean="0"/>
              <a:t>contd</a:t>
            </a:r>
            <a:endParaRPr lang="en-IE" dirty="0"/>
          </a:p>
        </p:txBody>
      </p:sp>
      <p:sp>
        <p:nvSpPr>
          <p:cNvPr id="3" name="Content Placeholder 2"/>
          <p:cNvSpPr>
            <a:spLocks noGrp="1"/>
          </p:cNvSpPr>
          <p:nvPr>
            <p:ph idx="1"/>
          </p:nvPr>
        </p:nvSpPr>
        <p:spPr/>
        <p:txBody>
          <a:bodyPr/>
          <a:lstStyle/>
          <a:p>
            <a:r>
              <a:rPr lang="en-IE" dirty="0" smtClean="0"/>
              <a:t>Small and very fast temporary storage memory</a:t>
            </a:r>
          </a:p>
          <a:p>
            <a:r>
              <a:rPr lang="en-IE" dirty="0" smtClean="0"/>
              <a:t>Designed to speed up the transfer of data and instructions</a:t>
            </a:r>
          </a:p>
          <a:p>
            <a:r>
              <a:rPr lang="en-IE" dirty="0" smtClean="0"/>
              <a:t>Located inside or close to the CPU chip</a:t>
            </a:r>
          </a:p>
          <a:p>
            <a:r>
              <a:rPr lang="en-IE" dirty="0" smtClean="0"/>
              <a:t>Faster than the RAM and houses data/instructions that are most recently or most frequently used by the CPU</a:t>
            </a:r>
            <a:endParaRPr lang="en-IE" dirty="0"/>
          </a:p>
        </p:txBody>
      </p:sp>
    </p:spTree>
    <p:extLst>
      <p:ext uri="{BB962C8B-B14F-4D97-AF65-F5344CB8AC3E}">
        <p14:creationId xmlns:p14="http://schemas.microsoft.com/office/powerpoint/2010/main" val="13563684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Types/Levels of Cache Memory</a:t>
            </a:r>
            <a:endParaRPr lang="en-IE" dirty="0"/>
          </a:p>
        </p:txBody>
      </p:sp>
      <p:sp>
        <p:nvSpPr>
          <p:cNvPr id="3" name="Content Placeholder 2"/>
          <p:cNvSpPr>
            <a:spLocks noGrp="1"/>
          </p:cNvSpPr>
          <p:nvPr>
            <p:ph idx="1"/>
          </p:nvPr>
        </p:nvSpPr>
        <p:spPr/>
        <p:txBody>
          <a:bodyPr>
            <a:normAutofit fontScale="85000" lnSpcReduction="20000"/>
          </a:bodyPr>
          <a:lstStyle/>
          <a:p>
            <a:r>
              <a:rPr lang="en-IE" dirty="0"/>
              <a:t>Level 1 (L1) Cache</a:t>
            </a:r>
          </a:p>
          <a:p>
            <a:r>
              <a:rPr lang="en-IE" dirty="0"/>
              <a:t>It is also called primary or internal cache. It is built directly into the processor chip. It has small capacity from </a:t>
            </a:r>
            <a:r>
              <a:rPr lang="en-IE" dirty="0" smtClean="0"/>
              <a:t>2 kb to 64 </a:t>
            </a:r>
            <a:r>
              <a:rPr lang="en-IE" dirty="0"/>
              <a:t>Kb.</a:t>
            </a:r>
          </a:p>
          <a:p>
            <a:endParaRPr lang="en-IE" dirty="0"/>
          </a:p>
          <a:p>
            <a:r>
              <a:rPr lang="en-IE" dirty="0"/>
              <a:t>Level 2 (L2) Cache</a:t>
            </a:r>
          </a:p>
          <a:p>
            <a:r>
              <a:rPr lang="en-IE" dirty="0"/>
              <a:t>It is slower than L1 cache. Its storage capacity is more, </a:t>
            </a:r>
            <a:r>
              <a:rPr lang="en-IE" dirty="0" err="1"/>
              <a:t>i</a:t>
            </a:r>
            <a:r>
              <a:rPr lang="en-IE" dirty="0"/>
              <a:t>-e. From 64 Kb to </a:t>
            </a:r>
            <a:r>
              <a:rPr lang="en-IE" dirty="0" smtClean="0"/>
              <a:t>2 MB</a:t>
            </a:r>
            <a:r>
              <a:rPr lang="en-IE" dirty="0"/>
              <a:t>. The current processors contain advanced transfer cache on processor chip that is a type of L2 cache. The common size of this cache is from 512 kb to 8 Mb.</a:t>
            </a:r>
          </a:p>
          <a:p>
            <a:endParaRPr lang="en-IE" dirty="0"/>
          </a:p>
          <a:p>
            <a:r>
              <a:rPr lang="en-IE" dirty="0"/>
              <a:t>Level 3 (L3) Cache</a:t>
            </a:r>
          </a:p>
          <a:p>
            <a:r>
              <a:rPr lang="en-IE" dirty="0"/>
              <a:t>This cache is separate from processor chip on the motherboard. It exists on the computer that uses L2 advanced transfer cache. It is slower than L1 and L2 cache. The personal computer often has up to 8 MB of L3 cache.</a:t>
            </a:r>
          </a:p>
        </p:txBody>
      </p:sp>
    </p:spTree>
    <p:extLst>
      <p:ext uri="{BB962C8B-B14F-4D97-AF65-F5344CB8AC3E}">
        <p14:creationId xmlns:p14="http://schemas.microsoft.com/office/powerpoint/2010/main" val="6575074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My Details</a:t>
            </a:r>
            <a:endParaRPr lang="en-IE" dirty="0"/>
          </a:p>
        </p:txBody>
      </p:sp>
      <p:sp>
        <p:nvSpPr>
          <p:cNvPr id="3" name="Content Placeholder 2"/>
          <p:cNvSpPr>
            <a:spLocks noGrp="1"/>
          </p:cNvSpPr>
          <p:nvPr>
            <p:ph idx="1"/>
          </p:nvPr>
        </p:nvSpPr>
        <p:spPr/>
        <p:txBody>
          <a:bodyPr/>
          <a:lstStyle/>
          <a:p>
            <a:r>
              <a:rPr lang="en-IE" dirty="0" smtClean="0"/>
              <a:t>Name:	Obinna Izima</a:t>
            </a:r>
          </a:p>
          <a:p>
            <a:r>
              <a:rPr lang="en-IE" dirty="0" smtClean="0"/>
              <a:t>Email:	</a:t>
            </a:r>
            <a:r>
              <a:rPr lang="en-IE" dirty="0" smtClean="0">
                <a:hlinkClick r:id="rId2"/>
              </a:rPr>
              <a:t>Obinna.Izima@dbs.ie</a:t>
            </a:r>
            <a:endParaRPr lang="en-IE" dirty="0" smtClean="0"/>
          </a:p>
          <a:p>
            <a:pPr marL="1828800" lvl="4" indent="0">
              <a:buNone/>
            </a:pPr>
            <a:endParaRPr lang="en-IE" sz="2800" dirty="0"/>
          </a:p>
          <a:p>
            <a:pPr marL="1828800" lvl="4" indent="0">
              <a:buNone/>
            </a:pPr>
            <a:r>
              <a:rPr lang="en-IE" sz="2800" dirty="0" smtClean="0"/>
              <a:t>Any questions, Please email me.</a:t>
            </a:r>
            <a:endParaRPr lang="en-IE" sz="2800" dirty="0"/>
          </a:p>
        </p:txBody>
      </p:sp>
    </p:spTree>
    <p:extLst>
      <p:ext uri="{BB962C8B-B14F-4D97-AF65-F5344CB8AC3E}">
        <p14:creationId xmlns:p14="http://schemas.microsoft.com/office/powerpoint/2010/main" val="38268465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703512" y="6492876"/>
            <a:ext cx="6122894" cy="365125"/>
          </a:xfrm>
        </p:spPr>
        <p:txBody>
          <a:bodyPr/>
          <a:lstStyle/>
          <a:p>
            <a:r>
              <a:rPr lang="en-US" dirty="0"/>
              <a:t>© 2016 Pearson Education, Inc.,  All rights reserved.</a:t>
            </a:r>
          </a:p>
        </p:txBody>
      </p:sp>
      <p:pic>
        <p:nvPicPr>
          <p:cNvPr id="5" name="Picture 4"/>
          <p:cNvPicPr>
            <a:picLocks noChangeAspect="1"/>
          </p:cNvPicPr>
          <p:nvPr/>
        </p:nvPicPr>
        <p:blipFill>
          <a:blip r:embed="rId3"/>
          <a:stretch>
            <a:fillRect/>
          </a:stretch>
        </p:blipFill>
        <p:spPr>
          <a:xfrm>
            <a:off x="1952625" y="428625"/>
            <a:ext cx="8286750" cy="6000750"/>
          </a:xfrm>
          <a:prstGeom prst="rect">
            <a:avLst/>
          </a:prstGeom>
        </p:spPr>
      </p:pic>
    </p:spTree>
    <p:extLst>
      <p:ext uri="{BB962C8B-B14F-4D97-AF65-F5344CB8AC3E}">
        <p14:creationId xmlns:p14="http://schemas.microsoft.com/office/powerpoint/2010/main" val="1679778692"/>
      </p:ext>
    </p:extLst>
  </p:cSld>
  <p:clrMapOvr>
    <a:masterClrMapping/>
  </p:clrMapOvr>
  <p:transition spd="med">
    <p:zo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1703512" y="6492876"/>
            <a:ext cx="6122894" cy="365125"/>
          </a:xfrm>
        </p:spPr>
        <p:txBody>
          <a:bodyPr/>
          <a:lstStyle/>
          <a:p>
            <a:r>
              <a:rPr lang="en-US" dirty="0"/>
              <a:t>© 2016 Pearson Education, Inc., All rights reserved.</a:t>
            </a:r>
          </a:p>
        </p:txBody>
      </p:sp>
      <p:pic>
        <p:nvPicPr>
          <p:cNvPr id="3" name="Picture 2"/>
          <p:cNvPicPr>
            <a:picLocks noChangeAspect="1"/>
          </p:cNvPicPr>
          <p:nvPr/>
        </p:nvPicPr>
        <p:blipFill>
          <a:blip r:embed="rId3"/>
          <a:stretch>
            <a:fillRect/>
          </a:stretch>
        </p:blipFill>
        <p:spPr>
          <a:xfrm>
            <a:off x="5295900" y="257175"/>
            <a:ext cx="5467350" cy="6000750"/>
          </a:xfrm>
          <a:prstGeom prst="rect">
            <a:avLst/>
          </a:prstGeom>
        </p:spPr>
      </p:pic>
      <p:sp>
        <p:nvSpPr>
          <p:cNvPr id="4" name="TextBox 3"/>
          <p:cNvSpPr txBox="1"/>
          <p:nvPr/>
        </p:nvSpPr>
        <p:spPr>
          <a:xfrm flipH="1">
            <a:off x="1569718" y="2143125"/>
            <a:ext cx="2351650" cy="1815882"/>
          </a:xfrm>
          <a:prstGeom prst="rect">
            <a:avLst/>
          </a:prstGeom>
          <a:noFill/>
        </p:spPr>
        <p:txBody>
          <a:bodyPr wrap="square" rtlCol="0">
            <a:spAutoFit/>
          </a:bodyPr>
          <a:lstStyle/>
          <a:p>
            <a:r>
              <a:rPr lang="en-IE" sz="2800" dirty="0"/>
              <a:t>Simplified View of a multi-core computer</a:t>
            </a:r>
          </a:p>
        </p:txBody>
      </p:sp>
    </p:spTree>
    <p:extLst>
      <p:ext uri="{BB962C8B-B14F-4D97-AF65-F5344CB8AC3E}">
        <p14:creationId xmlns:p14="http://schemas.microsoft.com/office/powerpoint/2010/main" val="13632441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5B56F48-AE6A-4EC6-9EF8-30A8DEA3DC40}" type="slidenum">
              <a:rPr lang="en-US" altLang="en-US"/>
              <a:pPr/>
              <a:t>22</a:t>
            </a:fld>
            <a:endParaRPr lang="en-US" altLang="en-US"/>
          </a:p>
        </p:txBody>
      </p:sp>
      <p:sp>
        <p:nvSpPr>
          <p:cNvPr id="149506" name="Rectangle 2"/>
          <p:cNvSpPr>
            <a:spLocks noGrp="1" noChangeArrowheads="1"/>
          </p:cNvSpPr>
          <p:nvPr>
            <p:ph type="title"/>
          </p:nvPr>
        </p:nvSpPr>
        <p:spPr/>
        <p:txBody>
          <a:bodyPr/>
          <a:lstStyle/>
          <a:p>
            <a:r>
              <a:rPr lang="en-US" altLang="en-US"/>
              <a:t>Processor</a:t>
            </a:r>
          </a:p>
        </p:txBody>
      </p:sp>
      <p:sp>
        <p:nvSpPr>
          <p:cNvPr id="149507" name="Rectangle 3"/>
          <p:cNvSpPr>
            <a:spLocks noGrp="1" noChangeArrowheads="1"/>
          </p:cNvSpPr>
          <p:nvPr>
            <p:ph type="body" idx="1"/>
          </p:nvPr>
        </p:nvSpPr>
        <p:spPr/>
        <p:txBody>
          <a:bodyPr>
            <a:normAutofit/>
          </a:bodyPr>
          <a:lstStyle/>
          <a:p>
            <a:r>
              <a:rPr lang="en-US" altLang="en-US" sz="3600" dirty="0"/>
              <a:t>Two internal registers</a:t>
            </a:r>
          </a:p>
          <a:p>
            <a:pPr lvl="1"/>
            <a:r>
              <a:rPr lang="en-US" altLang="en-US" sz="3200" dirty="0"/>
              <a:t>Memory address register (MAR)</a:t>
            </a:r>
          </a:p>
          <a:p>
            <a:pPr lvl="2"/>
            <a:r>
              <a:rPr lang="en-US" altLang="en-US" sz="2800" dirty="0"/>
              <a:t>Specifies the address for the next read or write</a:t>
            </a:r>
          </a:p>
          <a:p>
            <a:pPr lvl="1"/>
            <a:r>
              <a:rPr lang="en-US" altLang="en-US" sz="3200" dirty="0"/>
              <a:t>Memory buffer register (MBR)</a:t>
            </a:r>
          </a:p>
          <a:p>
            <a:pPr lvl="2"/>
            <a:r>
              <a:rPr lang="en-US" altLang="en-US" sz="2800" dirty="0"/>
              <a:t>Contains data written into memory or receives data read from memory</a:t>
            </a:r>
          </a:p>
          <a:p>
            <a:pPr lvl="1"/>
            <a:r>
              <a:rPr lang="en-US" altLang="en-US" sz="3200" dirty="0"/>
              <a:t>I/O address register</a:t>
            </a:r>
          </a:p>
          <a:p>
            <a:pPr lvl="1"/>
            <a:r>
              <a:rPr lang="en-US" altLang="en-US" sz="3200" dirty="0"/>
              <a:t>I/O buffer register</a:t>
            </a:r>
          </a:p>
        </p:txBody>
      </p:sp>
    </p:spTree>
    <p:extLst>
      <p:ext uri="{BB962C8B-B14F-4D97-AF65-F5344CB8AC3E}">
        <p14:creationId xmlns:p14="http://schemas.microsoft.com/office/powerpoint/2010/main" val="11991144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35EB967-9301-4E00-B206-24569034283D}" type="slidenum">
              <a:rPr lang="en-US" altLang="en-US"/>
              <a:pPr/>
              <a:t>23</a:t>
            </a:fld>
            <a:endParaRPr lang="en-US" altLang="en-US"/>
          </a:p>
        </p:txBody>
      </p:sp>
      <p:sp>
        <p:nvSpPr>
          <p:cNvPr id="94210" name="Rectangle 2"/>
          <p:cNvSpPr>
            <a:spLocks noGrp="1" noChangeArrowheads="1"/>
          </p:cNvSpPr>
          <p:nvPr>
            <p:ph type="title"/>
          </p:nvPr>
        </p:nvSpPr>
        <p:spPr/>
        <p:txBody>
          <a:bodyPr/>
          <a:lstStyle/>
          <a:p>
            <a:r>
              <a:rPr lang="en-US" altLang="en-US"/>
              <a:t>Top-Level Components</a:t>
            </a:r>
          </a:p>
        </p:txBody>
      </p:sp>
      <p:pic>
        <p:nvPicPr>
          <p:cNvPr id="3" name="Picture 2"/>
          <p:cNvPicPr>
            <a:picLocks noChangeAspect="1"/>
          </p:cNvPicPr>
          <p:nvPr/>
        </p:nvPicPr>
        <p:blipFill>
          <a:blip r:embed="rId3"/>
          <a:stretch>
            <a:fillRect/>
          </a:stretch>
        </p:blipFill>
        <p:spPr>
          <a:xfrm>
            <a:off x="3504548" y="1973588"/>
            <a:ext cx="4724400" cy="4333875"/>
          </a:xfrm>
          <a:prstGeom prst="rect">
            <a:avLst/>
          </a:prstGeom>
        </p:spPr>
      </p:pic>
      <p:sp>
        <p:nvSpPr>
          <p:cNvPr id="7" name="Footer Placeholder 3"/>
          <p:cNvSpPr>
            <a:spLocks noGrp="1"/>
          </p:cNvSpPr>
          <p:nvPr>
            <p:ph type="ftr" sz="quarter" idx="11"/>
          </p:nvPr>
        </p:nvSpPr>
        <p:spPr>
          <a:xfrm>
            <a:off x="1524000" y="6492876"/>
            <a:ext cx="6122894" cy="365125"/>
          </a:xfrm>
        </p:spPr>
        <p:txBody>
          <a:bodyPr/>
          <a:lstStyle/>
          <a:p>
            <a:r>
              <a:rPr lang="en-US" dirty="0"/>
              <a:t>© 2016 Pearson Education, Inc., All rights reserved.</a:t>
            </a:r>
          </a:p>
        </p:txBody>
      </p:sp>
    </p:spTree>
    <p:extLst>
      <p:ext uri="{BB962C8B-B14F-4D97-AF65-F5344CB8AC3E}">
        <p14:creationId xmlns:p14="http://schemas.microsoft.com/office/powerpoint/2010/main" val="40637018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8361FFD-8C27-4CFD-8922-8E5211FE8CCD}" type="slidenum">
              <a:rPr lang="en-US" altLang="en-US"/>
              <a:pPr/>
              <a:t>24</a:t>
            </a:fld>
            <a:endParaRPr lang="en-US" altLang="en-US"/>
          </a:p>
        </p:txBody>
      </p:sp>
      <p:sp>
        <p:nvSpPr>
          <p:cNvPr id="100354" name="Rectangle 2"/>
          <p:cNvSpPr>
            <a:spLocks noGrp="1" noChangeArrowheads="1"/>
          </p:cNvSpPr>
          <p:nvPr>
            <p:ph type="title"/>
          </p:nvPr>
        </p:nvSpPr>
        <p:spPr/>
        <p:txBody>
          <a:bodyPr/>
          <a:lstStyle/>
          <a:p>
            <a:r>
              <a:rPr lang="en-US" altLang="en-US"/>
              <a:t>Instruction Cycle</a:t>
            </a:r>
          </a:p>
        </p:txBody>
      </p:sp>
      <p:pic>
        <p:nvPicPr>
          <p:cNvPr id="3" name="Picture 2"/>
          <p:cNvPicPr>
            <a:picLocks noChangeAspect="1"/>
          </p:cNvPicPr>
          <p:nvPr/>
        </p:nvPicPr>
        <p:blipFill>
          <a:blip r:embed="rId2"/>
          <a:stretch>
            <a:fillRect/>
          </a:stretch>
        </p:blipFill>
        <p:spPr>
          <a:xfrm>
            <a:off x="909637" y="2466975"/>
            <a:ext cx="9384014" cy="2838450"/>
          </a:xfrm>
          <a:prstGeom prst="rect">
            <a:avLst/>
          </a:prstGeom>
        </p:spPr>
      </p:pic>
      <p:sp>
        <p:nvSpPr>
          <p:cNvPr id="7" name="Footer Placeholder 3"/>
          <p:cNvSpPr>
            <a:spLocks noGrp="1"/>
          </p:cNvSpPr>
          <p:nvPr>
            <p:ph type="ftr" sz="quarter" idx="11"/>
          </p:nvPr>
        </p:nvSpPr>
        <p:spPr>
          <a:xfrm>
            <a:off x="1532792" y="6492876"/>
            <a:ext cx="6122894" cy="365125"/>
          </a:xfrm>
        </p:spPr>
        <p:txBody>
          <a:bodyPr/>
          <a:lstStyle/>
          <a:p>
            <a:r>
              <a:rPr lang="en-US" dirty="0"/>
              <a:t>© 2016 Pearson Education, Inc., All rights reserved.</a:t>
            </a:r>
          </a:p>
        </p:txBody>
      </p:sp>
    </p:spTree>
    <p:extLst>
      <p:ext uri="{BB962C8B-B14F-4D97-AF65-F5344CB8AC3E}">
        <p14:creationId xmlns:p14="http://schemas.microsoft.com/office/powerpoint/2010/main" val="31972953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2209801" y="533400"/>
            <a:ext cx="7556313" cy="1116106"/>
          </a:xfrm>
        </p:spPr>
        <p:txBody>
          <a:bodyPr/>
          <a:lstStyle/>
          <a:p>
            <a:r>
              <a:rPr lang="en-US" dirty="0">
                <a:effectLst>
                  <a:outerShdw blurRad="38100" dist="38100" dir="2700000" algn="tl">
                    <a:srgbClr val="000000">
                      <a:alpha val="43137"/>
                    </a:srgbClr>
                  </a:outerShdw>
                </a:effectLst>
              </a:rPr>
              <a:t>Fetch Cycle</a:t>
            </a:r>
          </a:p>
        </p:txBody>
      </p:sp>
      <p:sp>
        <p:nvSpPr>
          <p:cNvPr id="48131" name="Rectangle 3"/>
          <p:cNvSpPr>
            <a:spLocks noGrp="1" noChangeArrowheads="1"/>
          </p:cNvSpPr>
          <p:nvPr>
            <p:ph idx="1"/>
          </p:nvPr>
        </p:nvSpPr>
        <p:spPr>
          <a:xfrm>
            <a:off x="835269" y="1600200"/>
            <a:ext cx="8613531" cy="4953000"/>
          </a:xfrm>
        </p:spPr>
        <p:txBody>
          <a:bodyPr>
            <a:normAutofit/>
          </a:bodyPr>
          <a:lstStyle/>
          <a:p>
            <a:r>
              <a:rPr lang="en-US" sz="3200" dirty="0"/>
              <a:t>At the beginning of each instruction cycle the processor fetches an instruction from memory</a:t>
            </a:r>
          </a:p>
          <a:p>
            <a:pPr marL="228600" lvl="1">
              <a:spcBef>
                <a:spcPts val="2000"/>
              </a:spcBef>
              <a:buClr>
                <a:schemeClr val="accent1"/>
              </a:buClr>
            </a:pPr>
            <a:r>
              <a:rPr lang="en-US" dirty="0"/>
              <a:t>The program counter (PC) holds the address of the instruction to be fetched next</a:t>
            </a:r>
          </a:p>
          <a:p>
            <a:pPr marL="228600" lvl="1">
              <a:spcBef>
                <a:spcPts val="2000"/>
              </a:spcBef>
              <a:buClr>
                <a:schemeClr val="accent1"/>
              </a:buClr>
            </a:pPr>
            <a:r>
              <a:rPr lang="en-US" dirty="0"/>
              <a:t>The processor increments the PC after each instruction fetch so that it will fetch the next instruction in sequence</a:t>
            </a:r>
          </a:p>
          <a:p>
            <a:r>
              <a:rPr lang="en-US" sz="3200" dirty="0"/>
              <a:t>The fetched instruction is loaded into the instruction register (IR)</a:t>
            </a:r>
          </a:p>
          <a:p>
            <a:pPr marL="228600" lvl="1">
              <a:spcBef>
                <a:spcPts val="2000"/>
              </a:spcBef>
              <a:buClr>
                <a:schemeClr val="accent1"/>
              </a:buClr>
            </a:pPr>
            <a:r>
              <a:rPr lang="en-US" dirty="0"/>
              <a:t>The processor interprets the instruction and performs the required action</a:t>
            </a:r>
          </a:p>
        </p:txBody>
      </p:sp>
    </p:spTree>
    <p:extLst>
      <p:ext uri="{BB962C8B-B14F-4D97-AF65-F5344CB8AC3E}">
        <p14:creationId xmlns:p14="http://schemas.microsoft.com/office/powerpoint/2010/main" val="41453438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333D2E4-B5E6-4D1A-A6D3-F4BBB51E736F}" type="slidenum">
              <a:rPr lang="en-US" altLang="en-US"/>
              <a:pPr/>
              <a:t>26</a:t>
            </a:fld>
            <a:endParaRPr lang="en-US" altLang="en-US"/>
          </a:p>
        </p:txBody>
      </p:sp>
      <p:sp>
        <p:nvSpPr>
          <p:cNvPr id="101378" name="Rectangle 2"/>
          <p:cNvSpPr>
            <a:spLocks noGrp="1" noChangeArrowheads="1"/>
          </p:cNvSpPr>
          <p:nvPr>
            <p:ph type="title"/>
          </p:nvPr>
        </p:nvSpPr>
        <p:spPr/>
        <p:txBody>
          <a:bodyPr/>
          <a:lstStyle/>
          <a:p>
            <a:r>
              <a:rPr lang="en-US" altLang="en-US"/>
              <a:t>Instruction Fetch and Execute</a:t>
            </a:r>
          </a:p>
        </p:txBody>
      </p:sp>
      <p:sp>
        <p:nvSpPr>
          <p:cNvPr id="101379" name="Rectangle 3"/>
          <p:cNvSpPr>
            <a:spLocks noGrp="1" noChangeArrowheads="1"/>
          </p:cNvSpPr>
          <p:nvPr>
            <p:ph type="body" idx="1"/>
          </p:nvPr>
        </p:nvSpPr>
        <p:spPr/>
        <p:txBody>
          <a:bodyPr/>
          <a:lstStyle/>
          <a:p>
            <a:r>
              <a:rPr lang="en-US" altLang="en-US"/>
              <a:t>The processor fetches the instruction from memory</a:t>
            </a:r>
          </a:p>
          <a:p>
            <a:r>
              <a:rPr lang="en-US" altLang="en-US"/>
              <a:t>Program counter (PC) holds address of the instruction to be fetched next</a:t>
            </a:r>
          </a:p>
          <a:p>
            <a:r>
              <a:rPr lang="en-US" altLang="en-US"/>
              <a:t>Program counter is incremented after each fetch</a:t>
            </a:r>
          </a:p>
        </p:txBody>
      </p:sp>
    </p:spTree>
    <p:extLst>
      <p:ext uri="{BB962C8B-B14F-4D97-AF65-F5344CB8AC3E}">
        <p14:creationId xmlns:p14="http://schemas.microsoft.com/office/powerpoint/2010/main" val="35793806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4F937C2-EFF7-42BF-9CEA-954A676EE7FD}" type="slidenum">
              <a:rPr lang="en-US" altLang="en-US"/>
              <a:pPr/>
              <a:t>27</a:t>
            </a:fld>
            <a:endParaRPr lang="en-US" altLang="en-US"/>
          </a:p>
        </p:txBody>
      </p:sp>
      <p:sp>
        <p:nvSpPr>
          <p:cNvPr id="102402" name="Rectangle 2"/>
          <p:cNvSpPr>
            <a:spLocks noGrp="1" noChangeArrowheads="1"/>
          </p:cNvSpPr>
          <p:nvPr>
            <p:ph type="title"/>
          </p:nvPr>
        </p:nvSpPr>
        <p:spPr/>
        <p:txBody>
          <a:bodyPr/>
          <a:lstStyle/>
          <a:p>
            <a:r>
              <a:rPr lang="en-US" altLang="en-US"/>
              <a:t>Instruction Register</a:t>
            </a:r>
          </a:p>
        </p:txBody>
      </p:sp>
      <p:sp>
        <p:nvSpPr>
          <p:cNvPr id="102403" name="Rectangle 3"/>
          <p:cNvSpPr>
            <a:spLocks noGrp="1" noChangeArrowheads="1"/>
          </p:cNvSpPr>
          <p:nvPr>
            <p:ph type="body" idx="1"/>
          </p:nvPr>
        </p:nvSpPr>
        <p:spPr/>
        <p:txBody>
          <a:bodyPr/>
          <a:lstStyle/>
          <a:p>
            <a:pPr>
              <a:lnSpc>
                <a:spcPct val="90000"/>
              </a:lnSpc>
            </a:pPr>
            <a:r>
              <a:rPr lang="en-US" altLang="en-US"/>
              <a:t>Fetched instruction is placed in the instruction register</a:t>
            </a:r>
          </a:p>
          <a:p>
            <a:pPr>
              <a:lnSpc>
                <a:spcPct val="90000"/>
              </a:lnSpc>
            </a:pPr>
            <a:r>
              <a:rPr lang="en-US" altLang="en-US"/>
              <a:t>Categories</a:t>
            </a:r>
          </a:p>
          <a:p>
            <a:pPr lvl="1">
              <a:lnSpc>
                <a:spcPct val="90000"/>
              </a:lnSpc>
            </a:pPr>
            <a:r>
              <a:rPr lang="en-US" altLang="en-US"/>
              <a:t>Processor-memory</a:t>
            </a:r>
          </a:p>
          <a:p>
            <a:pPr lvl="2">
              <a:lnSpc>
                <a:spcPct val="90000"/>
              </a:lnSpc>
            </a:pPr>
            <a:r>
              <a:rPr lang="en-US" altLang="en-US"/>
              <a:t>Transfer data between processor and memory</a:t>
            </a:r>
          </a:p>
          <a:p>
            <a:pPr lvl="1">
              <a:lnSpc>
                <a:spcPct val="90000"/>
              </a:lnSpc>
            </a:pPr>
            <a:r>
              <a:rPr lang="en-US" altLang="en-US"/>
              <a:t>Processor-I/O</a:t>
            </a:r>
          </a:p>
          <a:p>
            <a:pPr lvl="2">
              <a:lnSpc>
                <a:spcPct val="90000"/>
              </a:lnSpc>
            </a:pPr>
            <a:r>
              <a:rPr lang="en-US" altLang="en-US"/>
              <a:t>Data transferred to or from a peripheral device</a:t>
            </a:r>
          </a:p>
          <a:p>
            <a:pPr lvl="1">
              <a:lnSpc>
                <a:spcPct val="90000"/>
              </a:lnSpc>
            </a:pPr>
            <a:r>
              <a:rPr lang="en-US" altLang="en-US"/>
              <a:t>Data processing</a:t>
            </a:r>
          </a:p>
          <a:p>
            <a:pPr lvl="2">
              <a:lnSpc>
                <a:spcPct val="90000"/>
              </a:lnSpc>
            </a:pPr>
            <a:r>
              <a:rPr lang="en-US" altLang="en-US"/>
              <a:t>Arithmetic or logic operation on data</a:t>
            </a:r>
          </a:p>
          <a:p>
            <a:pPr lvl="1">
              <a:lnSpc>
                <a:spcPct val="90000"/>
              </a:lnSpc>
            </a:pPr>
            <a:r>
              <a:rPr lang="en-US" altLang="en-US"/>
              <a:t>Control</a:t>
            </a:r>
          </a:p>
          <a:p>
            <a:pPr lvl="2">
              <a:lnSpc>
                <a:spcPct val="90000"/>
              </a:lnSpc>
            </a:pPr>
            <a:r>
              <a:rPr lang="en-US" altLang="en-US"/>
              <a:t>Alter sequence of execution</a:t>
            </a:r>
          </a:p>
          <a:p>
            <a:pPr>
              <a:lnSpc>
                <a:spcPct val="90000"/>
              </a:lnSpc>
            </a:pPr>
            <a:endParaRPr lang="en-US" altLang="en-US"/>
          </a:p>
        </p:txBody>
      </p:sp>
    </p:spTree>
    <p:extLst>
      <p:ext uri="{BB962C8B-B14F-4D97-AF65-F5344CB8AC3E}">
        <p14:creationId xmlns:p14="http://schemas.microsoft.com/office/powerpoint/2010/main" val="41201922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847528" y="116633"/>
            <a:ext cx="7708900" cy="1116013"/>
          </a:xfrm>
        </p:spPr>
        <p:txBody>
          <a:bodyPr/>
          <a:lstStyle/>
          <a:p>
            <a:r>
              <a:rPr lang="en-US" dirty="0">
                <a:effectLst>
                  <a:outerShdw blurRad="38100" dist="38100" dir="2700000" algn="tl">
                    <a:srgbClr val="000000">
                      <a:alpha val="43137"/>
                    </a:srgbClr>
                  </a:outerShdw>
                </a:effectLst>
              </a:rPr>
              <a:t>Action Categories</a:t>
            </a:r>
          </a:p>
        </p:txBody>
      </p:sp>
      <p:graphicFrame>
        <p:nvGraphicFramePr>
          <p:cNvPr id="25" name="Content Placeholder 24"/>
          <p:cNvGraphicFramePr>
            <a:graphicFrameLocks noGrp="1"/>
          </p:cNvGraphicFramePr>
          <p:nvPr>
            <p:ph idx="4294967295"/>
            <p:extLst/>
          </p:nvPr>
        </p:nvGraphicFramePr>
        <p:xfrm>
          <a:off x="2063553" y="908720"/>
          <a:ext cx="7920879" cy="54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p:cNvSpPr>
            <a:spLocks noGrp="1"/>
          </p:cNvSpPr>
          <p:nvPr>
            <p:ph type="ftr" sz="quarter" idx="11"/>
          </p:nvPr>
        </p:nvSpPr>
        <p:spPr/>
        <p:txBody>
          <a:bodyPr/>
          <a:lstStyle/>
          <a:p>
            <a:r>
              <a:rPr lang="en-US" dirty="0"/>
              <a:t>© 2016 Pearson Education, Inc., All rights reserved.</a:t>
            </a:r>
          </a:p>
        </p:txBody>
      </p:sp>
    </p:spTree>
    <p:extLst>
      <p:ext uri="{BB962C8B-B14F-4D97-AF65-F5344CB8AC3E}">
        <p14:creationId xmlns:p14="http://schemas.microsoft.com/office/powerpoint/2010/main" val="24451986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13C9033-094E-490E-84D4-DE0885FB8350}" type="slidenum">
              <a:rPr lang="en-US" altLang="en-US"/>
              <a:pPr/>
              <a:t>29</a:t>
            </a:fld>
            <a:endParaRPr lang="en-US" altLang="en-US"/>
          </a:p>
        </p:txBody>
      </p:sp>
      <p:sp>
        <p:nvSpPr>
          <p:cNvPr id="103426" name="Rectangle 2"/>
          <p:cNvSpPr>
            <a:spLocks noGrp="1" noChangeArrowheads="1"/>
          </p:cNvSpPr>
          <p:nvPr>
            <p:ph type="title"/>
          </p:nvPr>
        </p:nvSpPr>
        <p:spPr/>
        <p:txBody>
          <a:bodyPr/>
          <a:lstStyle/>
          <a:p>
            <a:r>
              <a:rPr lang="en-US" altLang="en-US"/>
              <a:t>Characteristics of a Hypothetical Machine</a:t>
            </a:r>
          </a:p>
        </p:txBody>
      </p:sp>
      <p:sp>
        <p:nvSpPr>
          <p:cNvPr id="5" name="Footer Placeholder 3"/>
          <p:cNvSpPr>
            <a:spLocks noGrp="1"/>
          </p:cNvSpPr>
          <p:nvPr>
            <p:ph type="ftr" sz="quarter" idx="11"/>
          </p:nvPr>
        </p:nvSpPr>
        <p:spPr>
          <a:xfrm>
            <a:off x="1524000" y="6492876"/>
            <a:ext cx="6122894" cy="365125"/>
          </a:xfrm>
        </p:spPr>
        <p:txBody>
          <a:bodyPr/>
          <a:lstStyle/>
          <a:p>
            <a:r>
              <a:rPr lang="en-US" dirty="0"/>
              <a:t>© 2016 Pearson Education, Inc., All rights reserved.</a:t>
            </a:r>
          </a:p>
        </p:txBody>
      </p:sp>
      <p:pic>
        <p:nvPicPr>
          <p:cNvPr id="3" name="Picture 2"/>
          <p:cNvPicPr>
            <a:picLocks noChangeAspect="1"/>
          </p:cNvPicPr>
          <p:nvPr/>
        </p:nvPicPr>
        <p:blipFill>
          <a:blip r:embed="rId2"/>
          <a:stretch>
            <a:fillRect/>
          </a:stretch>
        </p:blipFill>
        <p:spPr>
          <a:xfrm>
            <a:off x="2842111" y="1347787"/>
            <a:ext cx="5811351" cy="4729163"/>
          </a:xfrm>
          <a:prstGeom prst="rect">
            <a:avLst/>
          </a:prstGeom>
        </p:spPr>
      </p:pic>
    </p:spTree>
    <p:extLst>
      <p:ext uri="{BB962C8B-B14F-4D97-AF65-F5344CB8AC3E}">
        <p14:creationId xmlns:p14="http://schemas.microsoft.com/office/powerpoint/2010/main" val="3212284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Learning Outcomes</a:t>
            </a:r>
            <a:endParaRPr lang="en-IE" dirty="0"/>
          </a:p>
        </p:txBody>
      </p:sp>
      <p:sp>
        <p:nvSpPr>
          <p:cNvPr id="3" name="Content Placeholder 2"/>
          <p:cNvSpPr>
            <a:spLocks noGrp="1"/>
          </p:cNvSpPr>
          <p:nvPr>
            <p:ph idx="1"/>
          </p:nvPr>
        </p:nvSpPr>
        <p:spPr/>
        <p:txBody>
          <a:bodyPr/>
          <a:lstStyle/>
          <a:p>
            <a:r>
              <a:rPr lang="en-US" dirty="0"/>
              <a:t>1. Describe the architecture and organization of a computer system.</a:t>
            </a:r>
            <a:endParaRPr lang="en-IE" dirty="0"/>
          </a:p>
          <a:p>
            <a:r>
              <a:rPr lang="en-US" dirty="0"/>
              <a:t>2. Explain operating systems concepts such as process, memory, file and device management.</a:t>
            </a:r>
            <a:endParaRPr lang="en-IE" dirty="0"/>
          </a:p>
          <a:p>
            <a:r>
              <a:rPr lang="en-US" dirty="0"/>
              <a:t>3. Demonstrate practical skills in graphical and command line operation of Windows and Linux.</a:t>
            </a:r>
            <a:endParaRPr lang="en-IE" dirty="0"/>
          </a:p>
          <a:p>
            <a:r>
              <a:rPr lang="en-US" dirty="0"/>
              <a:t>4. Illustrate mechanisms of data communications and typical network architectures/topologies.</a:t>
            </a:r>
            <a:endParaRPr lang="en-IE" dirty="0"/>
          </a:p>
          <a:p>
            <a:endParaRPr lang="en-IE" dirty="0"/>
          </a:p>
        </p:txBody>
      </p:sp>
    </p:spTree>
    <p:extLst>
      <p:ext uri="{BB962C8B-B14F-4D97-AF65-F5344CB8AC3E}">
        <p14:creationId xmlns:p14="http://schemas.microsoft.com/office/powerpoint/2010/main" val="3184481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CE9CE82-FCBD-4A60-A5F0-D94DBFEFBEB8}" type="slidenum">
              <a:rPr lang="en-US" altLang="en-US"/>
              <a:pPr/>
              <a:t>30</a:t>
            </a:fld>
            <a:endParaRPr lang="en-US" altLang="en-US"/>
          </a:p>
        </p:txBody>
      </p:sp>
      <p:sp>
        <p:nvSpPr>
          <p:cNvPr id="153602" name="Rectangle 2"/>
          <p:cNvSpPr>
            <a:spLocks noGrp="1" noChangeArrowheads="1"/>
          </p:cNvSpPr>
          <p:nvPr>
            <p:ph type="title"/>
          </p:nvPr>
        </p:nvSpPr>
        <p:spPr/>
        <p:txBody>
          <a:bodyPr/>
          <a:lstStyle/>
          <a:p>
            <a:r>
              <a:rPr lang="en-US" altLang="en-US" sz="4000" dirty="0"/>
              <a:t>Example of Program Execution</a:t>
            </a:r>
          </a:p>
        </p:txBody>
      </p:sp>
      <p:sp>
        <p:nvSpPr>
          <p:cNvPr id="5" name="Footer Placeholder 3"/>
          <p:cNvSpPr>
            <a:spLocks noGrp="1"/>
          </p:cNvSpPr>
          <p:nvPr>
            <p:ph type="ftr" sz="quarter" idx="11"/>
          </p:nvPr>
        </p:nvSpPr>
        <p:spPr>
          <a:xfrm>
            <a:off x="1524000" y="6492876"/>
            <a:ext cx="6122894" cy="365125"/>
          </a:xfrm>
        </p:spPr>
        <p:txBody>
          <a:bodyPr/>
          <a:lstStyle/>
          <a:p>
            <a:r>
              <a:rPr lang="en-US" dirty="0"/>
              <a:t>© 2016 Pearson Education, Inc., All rights reserved.</a:t>
            </a:r>
          </a:p>
        </p:txBody>
      </p:sp>
      <p:pic>
        <p:nvPicPr>
          <p:cNvPr id="3" name="Picture 2"/>
          <p:cNvPicPr>
            <a:picLocks noChangeAspect="1"/>
          </p:cNvPicPr>
          <p:nvPr/>
        </p:nvPicPr>
        <p:blipFill>
          <a:blip r:embed="rId2"/>
          <a:stretch>
            <a:fillRect/>
          </a:stretch>
        </p:blipFill>
        <p:spPr>
          <a:xfrm>
            <a:off x="2876550" y="1228724"/>
            <a:ext cx="5424487" cy="5412771"/>
          </a:xfrm>
          <a:prstGeom prst="rect">
            <a:avLst/>
          </a:prstGeom>
        </p:spPr>
      </p:pic>
    </p:spTree>
    <p:extLst>
      <p:ext uri="{BB962C8B-B14F-4D97-AF65-F5344CB8AC3E}">
        <p14:creationId xmlns:p14="http://schemas.microsoft.com/office/powerpoint/2010/main" val="17712779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838200" y="74979"/>
            <a:ext cx="10515600" cy="1325563"/>
          </a:xfrm>
        </p:spPr>
        <p:txBody>
          <a:bodyPr/>
          <a:lstStyle/>
          <a:p>
            <a:pPr algn="ctr"/>
            <a:r>
              <a:rPr lang="en-GB" dirty="0" smtClean="0">
                <a:effectLst>
                  <a:outerShdw blurRad="38100" dist="38100" dir="2700000" algn="tl">
                    <a:srgbClr val="000000">
                      <a:alpha val="43137"/>
                    </a:srgbClr>
                  </a:outerShdw>
                </a:effectLst>
              </a:rPr>
              <a:t>Memory </a:t>
            </a:r>
            <a:r>
              <a:rPr lang="en-GB" dirty="0">
                <a:effectLst>
                  <a:outerShdw blurRad="38100" dist="38100" dir="2700000" algn="tl">
                    <a:srgbClr val="000000">
                      <a:alpha val="43137"/>
                    </a:srgbClr>
                  </a:outerShdw>
                </a:effectLst>
              </a:rPr>
              <a:t>Systems</a:t>
            </a:r>
          </a:p>
        </p:txBody>
      </p:sp>
      <p:sp>
        <p:nvSpPr>
          <p:cNvPr id="8195" name="Rectangle 3"/>
          <p:cNvSpPr>
            <a:spLocks noGrp="1" noChangeArrowheads="1"/>
          </p:cNvSpPr>
          <p:nvPr>
            <p:ph idx="1"/>
          </p:nvPr>
        </p:nvSpPr>
        <p:spPr>
          <a:xfrm>
            <a:off x="838200" y="1324464"/>
            <a:ext cx="10515600" cy="4351338"/>
          </a:xfrm>
        </p:spPr>
        <p:txBody>
          <a:bodyPr>
            <a:noAutofit/>
          </a:bodyPr>
          <a:lstStyle/>
          <a:p>
            <a:r>
              <a:rPr lang="en-GB" sz="3200" dirty="0"/>
              <a:t>Location</a:t>
            </a:r>
          </a:p>
          <a:p>
            <a:pPr lvl="1"/>
            <a:r>
              <a:rPr lang="en-GB" sz="2800" dirty="0"/>
              <a:t>Refers to whether memory is internal and external to the computer</a:t>
            </a:r>
          </a:p>
          <a:p>
            <a:pPr lvl="1"/>
            <a:r>
              <a:rPr lang="en-GB" sz="2800" dirty="0"/>
              <a:t>Internal memory is often equated with main memory</a:t>
            </a:r>
          </a:p>
          <a:p>
            <a:pPr lvl="1"/>
            <a:r>
              <a:rPr lang="en-GB" sz="2800" dirty="0"/>
              <a:t>Processor requires its own local memory, in the form of registers</a:t>
            </a:r>
          </a:p>
          <a:p>
            <a:pPr lvl="1"/>
            <a:r>
              <a:rPr lang="en-GB" sz="2800" dirty="0"/>
              <a:t>Cache is another form of internal memory</a:t>
            </a:r>
          </a:p>
          <a:p>
            <a:pPr lvl="1"/>
            <a:r>
              <a:rPr lang="en-GB" sz="2800" dirty="0"/>
              <a:t>External memory consists of peripheral storage devices that are accessible to the processor via I/O controllers</a:t>
            </a:r>
          </a:p>
        </p:txBody>
      </p:sp>
    </p:spTree>
    <p:extLst>
      <p:ext uri="{BB962C8B-B14F-4D97-AF65-F5344CB8AC3E}">
        <p14:creationId xmlns:p14="http://schemas.microsoft.com/office/powerpoint/2010/main" val="7188397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effectLst>
                  <a:outerShdw blurRad="38100" dist="38100" dir="2700000" algn="tl">
                    <a:srgbClr val="000000">
                      <a:alpha val="43137"/>
                    </a:srgbClr>
                  </a:outerShdw>
                </a:effectLst>
              </a:rPr>
              <a:t>Characteristics of Memory Systems</a:t>
            </a:r>
            <a:endParaRPr lang="en-IE" dirty="0"/>
          </a:p>
        </p:txBody>
      </p:sp>
      <p:sp>
        <p:nvSpPr>
          <p:cNvPr id="3" name="Content Placeholder 2"/>
          <p:cNvSpPr>
            <a:spLocks noGrp="1"/>
          </p:cNvSpPr>
          <p:nvPr>
            <p:ph idx="1"/>
          </p:nvPr>
        </p:nvSpPr>
        <p:spPr>
          <a:xfrm>
            <a:off x="838200" y="1528742"/>
            <a:ext cx="10515600" cy="4351338"/>
          </a:xfrm>
        </p:spPr>
        <p:txBody>
          <a:bodyPr>
            <a:normAutofit/>
          </a:bodyPr>
          <a:lstStyle/>
          <a:p>
            <a:r>
              <a:rPr lang="en-GB" sz="3200" dirty="0"/>
              <a:t>Capacity</a:t>
            </a:r>
          </a:p>
          <a:p>
            <a:pPr lvl="1"/>
            <a:r>
              <a:rPr lang="en-GB" sz="2800" dirty="0"/>
              <a:t>Memory is typically expressed in terms of </a:t>
            </a:r>
            <a:r>
              <a:rPr lang="en-GB" sz="2800" dirty="0" smtClean="0"/>
              <a:t>bytes (1 byte = 8 bits)</a:t>
            </a:r>
            <a:endParaRPr lang="en-GB" sz="2800" dirty="0"/>
          </a:p>
          <a:p>
            <a:r>
              <a:rPr lang="en-GB" sz="3200" dirty="0"/>
              <a:t>Unit of transfer</a:t>
            </a:r>
          </a:p>
          <a:p>
            <a:pPr lvl="1"/>
            <a:r>
              <a:rPr lang="en-GB" sz="2800" dirty="0"/>
              <a:t>For internal memory the unit of transfer is equal to the number of electrical lines into and out of the memory </a:t>
            </a:r>
            <a:r>
              <a:rPr lang="en-GB" sz="2800" dirty="0" smtClean="0"/>
              <a:t>module</a:t>
            </a:r>
          </a:p>
          <a:p>
            <a:r>
              <a:rPr lang="en-GB" dirty="0" smtClean="0"/>
              <a:t>Physical </a:t>
            </a:r>
            <a:r>
              <a:rPr lang="en-GB" dirty="0"/>
              <a:t>Characteristics: Volatile/non-volatile; </a:t>
            </a:r>
            <a:r>
              <a:rPr lang="en-GB" dirty="0" smtClean="0"/>
              <a:t>erasable/nonerasable</a:t>
            </a:r>
          </a:p>
          <a:p>
            <a:pPr lvl="1"/>
            <a:r>
              <a:rPr lang="en-GB" sz="2800" dirty="0" smtClean="0"/>
              <a:t>Volatile(electricity dependent) – RAM</a:t>
            </a:r>
          </a:p>
          <a:p>
            <a:pPr lvl="1"/>
            <a:r>
              <a:rPr lang="en-GB" sz="2800" dirty="0" smtClean="0"/>
              <a:t>Non-volatile(information remains until deliberate change) ROM</a:t>
            </a:r>
            <a:endParaRPr lang="en-GB" sz="2800" dirty="0"/>
          </a:p>
          <a:p>
            <a:endParaRPr lang="en-GB" dirty="0"/>
          </a:p>
        </p:txBody>
      </p:sp>
    </p:spTree>
    <p:extLst>
      <p:ext uri="{BB962C8B-B14F-4D97-AF65-F5344CB8AC3E}">
        <p14:creationId xmlns:p14="http://schemas.microsoft.com/office/powerpoint/2010/main" val="33560248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effectLst>
                  <a:outerShdw blurRad="38100" dist="38100" dir="2700000" algn="tl">
                    <a:srgbClr val="000000">
                      <a:alpha val="43137"/>
                    </a:srgbClr>
                  </a:outerShdw>
                </a:effectLst>
              </a:rPr>
              <a:t>Characteristics of Memory </a:t>
            </a:r>
            <a:r>
              <a:rPr lang="en-GB" dirty="0" smtClean="0">
                <a:effectLst>
                  <a:outerShdw blurRad="38100" dist="38100" dir="2700000" algn="tl">
                    <a:srgbClr val="000000">
                      <a:alpha val="43137"/>
                    </a:srgbClr>
                  </a:outerShdw>
                </a:effectLst>
              </a:rPr>
              <a:t>Systems - 2</a:t>
            </a:r>
            <a:endParaRPr lang="en-IE" dirty="0"/>
          </a:p>
        </p:txBody>
      </p:sp>
      <p:sp>
        <p:nvSpPr>
          <p:cNvPr id="3" name="Content Placeholder 2"/>
          <p:cNvSpPr>
            <a:spLocks noGrp="1"/>
          </p:cNvSpPr>
          <p:nvPr>
            <p:ph idx="1"/>
          </p:nvPr>
        </p:nvSpPr>
        <p:spPr>
          <a:xfrm>
            <a:off x="838200" y="1528742"/>
            <a:ext cx="10515600" cy="4351338"/>
          </a:xfrm>
        </p:spPr>
        <p:txBody>
          <a:bodyPr>
            <a:normAutofit/>
          </a:bodyPr>
          <a:lstStyle/>
          <a:p>
            <a:r>
              <a:rPr lang="en-GB" sz="3200" b="1" dirty="0" smtClean="0"/>
              <a:t>Bit size:</a:t>
            </a:r>
            <a:r>
              <a:rPr lang="en-IE" sz="3200" dirty="0"/>
              <a:t>The bit size of a CPU tells you how many bytes of information it can access from RAM at the same time. For example, a 16-bit CPU can process 2 bytes at a time (1 byte = 8 bits, so 16 bits = 2 bytes), and a 64-bit CPU can process 8 bytes at a time.</a:t>
            </a:r>
          </a:p>
          <a:p>
            <a:r>
              <a:rPr lang="en-GB" sz="3200" dirty="0" smtClean="0"/>
              <a:t>Speed</a:t>
            </a:r>
            <a:endParaRPr lang="en-GB" sz="3200" dirty="0"/>
          </a:p>
          <a:p>
            <a:pPr lvl="1"/>
            <a:r>
              <a:rPr lang="en-IE" b="1" dirty="0"/>
              <a:t>Megahertz</a:t>
            </a:r>
            <a:r>
              <a:rPr lang="en-IE" dirty="0"/>
              <a:t> (MHz) is a measure of a CPU's processing speed, or </a:t>
            </a:r>
            <a:r>
              <a:rPr lang="en-IE" b="1" dirty="0"/>
              <a:t>clock cycle</a:t>
            </a:r>
            <a:r>
              <a:rPr lang="en-IE" dirty="0"/>
              <a:t>, in millions per second. So, a 32-bit 800-MHz Pentium III can potentially process 4 bytes simultaneously, 800 million times per second (possibly more based on pipelining)! The goal of the memory system is to meet those requirements.</a:t>
            </a:r>
            <a:endParaRPr lang="en-GB" dirty="0"/>
          </a:p>
        </p:txBody>
      </p:sp>
    </p:spTree>
    <p:extLst>
      <p:ext uri="{BB962C8B-B14F-4D97-AF65-F5344CB8AC3E}">
        <p14:creationId xmlns:p14="http://schemas.microsoft.com/office/powerpoint/2010/main" val="1100478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1585" y="260648"/>
            <a:ext cx="7368987" cy="1116106"/>
          </a:xfrm>
        </p:spPr>
        <p:txBody>
          <a:bodyPr/>
          <a:lstStyle/>
          <a:p>
            <a:r>
              <a:rPr lang="en-US" dirty="0">
                <a:effectLst>
                  <a:outerShdw blurRad="38100" dist="38100" dir="2700000" algn="tl">
                    <a:srgbClr val="000000">
                      <a:alpha val="43137"/>
                    </a:srgbClr>
                  </a:outerShdw>
                </a:effectLst>
              </a:rPr>
              <a:t>Memory</a:t>
            </a:r>
          </a:p>
        </p:txBody>
      </p:sp>
      <p:sp>
        <p:nvSpPr>
          <p:cNvPr id="3" name="Content Placeholder 2"/>
          <p:cNvSpPr>
            <a:spLocks noGrp="1"/>
          </p:cNvSpPr>
          <p:nvPr>
            <p:ph idx="1"/>
          </p:nvPr>
        </p:nvSpPr>
        <p:spPr>
          <a:xfrm>
            <a:off x="762733" y="1447800"/>
            <a:ext cx="10287000" cy="3562350"/>
          </a:xfrm>
        </p:spPr>
        <p:txBody>
          <a:bodyPr>
            <a:noAutofit/>
          </a:bodyPr>
          <a:lstStyle/>
          <a:p>
            <a:pPr marL="228600" lvl="1">
              <a:spcBef>
                <a:spcPts val="2000"/>
              </a:spcBef>
              <a:buClr>
                <a:schemeClr val="accent1"/>
              </a:buClr>
            </a:pPr>
            <a:r>
              <a:rPr lang="en-US" sz="4000" dirty="0"/>
              <a:t>The most common forms are: </a:t>
            </a:r>
          </a:p>
          <a:p>
            <a:pPr lvl="1"/>
            <a:r>
              <a:rPr lang="en-US" sz="3200" dirty="0"/>
              <a:t>Semiconductor memory</a:t>
            </a:r>
          </a:p>
          <a:p>
            <a:pPr lvl="1"/>
            <a:endParaRPr lang="en-US" sz="3200" dirty="0"/>
          </a:p>
          <a:p>
            <a:pPr lvl="1"/>
            <a:r>
              <a:rPr lang="en-US" sz="3200" dirty="0"/>
              <a:t>Magnetic surface memory </a:t>
            </a:r>
          </a:p>
          <a:p>
            <a:pPr lvl="1"/>
            <a:endParaRPr lang="en-US" sz="3200" dirty="0"/>
          </a:p>
          <a:p>
            <a:pPr lvl="1"/>
            <a:r>
              <a:rPr lang="en-US" sz="3200" dirty="0"/>
              <a:t>Optical</a:t>
            </a:r>
          </a:p>
          <a:p>
            <a:pPr lvl="1"/>
            <a:endParaRPr lang="en-US" sz="3200" dirty="0"/>
          </a:p>
          <a:p>
            <a:pPr lvl="1"/>
            <a:r>
              <a:rPr lang="en-US" sz="3200" dirty="0"/>
              <a:t>Magneto-optical</a:t>
            </a:r>
          </a:p>
        </p:txBody>
      </p:sp>
    </p:spTree>
    <p:extLst>
      <p:ext uri="{BB962C8B-B14F-4D97-AF65-F5344CB8AC3E}">
        <p14:creationId xmlns:p14="http://schemas.microsoft.com/office/powerpoint/2010/main" val="280434090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Memory</a:t>
            </a:r>
          </a:p>
        </p:txBody>
      </p:sp>
      <p:sp>
        <p:nvSpPr>
          <p:cNvPr id="3" name="Content Placeholder 2"/>
          <p:cNvSpPr>
            <a:spLocks noGrp="1"/>
          </p:cNvSpPr>
          <p:nvPr>
            <p:ph idx="1"/>
          </p:nvPr>
        </p:nvSpPr>
        <p:spPr>
          <a:xfrm>
            <a:off x="838200" y="1605818"/>
            <a:ext cx="10515600" cy="4351338"/>
          </a:xfrm>
        </p:spPr>
        <p:txBody>
          <a:bodyPr>
            <a:noAutofit/>
          </a:bodyPr>
          <a:lstStyle/>
          <a:p>
            <a:pPr marL="228600" lvl="1">
              <a:spcBef>
                <a:spcPts val="2000"/>
              </a:spcBef>
              <a:buClr>
                <a:schemeClr val="accent1"/>
              </a:buClr>
            </a:pPr>
            <a:r>
              <a:rPr lang="en-US" dirty="0"/>
              <a:t>Several physical characteristics of data storage are important:</a:t>
            </a:r>
          </a:p>
          <a:p>
            <a:pPr lvl="1"/>
            <a:r>
              <a:rPr lang="en-US" sz="2800" dirty="0"/>
              <a:t>Volatile memory </a:t>
            </a:r>
          </a:p>
          <a:p>
            <a:pPr lvl="2"/>
            <a:r>
              <a:rPr lang="en-US" dirty="0"/>
              <a:t>Information decays naturally or is lost when electrical power is switched off</a:t>
            </a:r>
          </a:p>
          <a:p>
            <a:pPr lvl="1"/>
            <a:r>
              <a:rPr lang="en-US" sz="2800" dirty="0"/>
              <a:t>Nonvolatile memory </a:t>
            </a:r>
          </a:p>
          <a:p>
            <a:pPr lvl="2"/>
            <a:r>
              <a:rPr lang="en-US" dirty="0"/>
              <a:t>Once recorded, information remains without deterioration until deliberately changed</a:t>
            </a:r>
          </a:p>
          <a:p>
            <a:pPr lvl="2"/>
            <a:r>
              <a:rPr lang="en-US" dirty="0"/>
              <a:t>No electrical power is needed to retain information</a:t>
            </a:r>
          </a:p>
          <a:p>
            <a:pPr lvl="1"/>
            <a:r>
              <a:rPr lang="en-US" sz="2800" dirty="0"/>
              <a:t>Magnetic-surface memories </a:t>
            </a:r>
          </a:p>
          <a:p>
            <a:pPr lvl="2"/>
            <a:r>
              <a:rPr lang="en-US" dirty="0"/>
              <a:t>Are nonvolatile</a:t>
            </a:r>
          </a:p>
          <a:p>
            <a:pPr lvl="1"/>
            <a:r>
              <a:rPr lang="en-US" sz="2800" dirty="0"/>
              <a:t>Semiconductor memory </a:t>
            </a:r>
          </a:p>
          <a:p>
            <a:pPr lvl="2"/>
            <a:r>
              <a:rPr lang="en-US" dirty="0"/>
              <a:t>May be either volatile or nonvolatile</a:t>
            </a:r>
          </a:p>
          <a:p>
            <a:pPr lvl="1"/>
            <a:r>
              <a:rPr lang="en-US" sz="2800" dirty="0"/>
              <a:t>Nonerasable memory</a:t>
            </a:r>
          </a:p>
          <a:p>
            <a:pPr lvl="2"/>
            <a:r>
              <a:rPr lang="en-US" dirty="0"/>
              <a:t>Cannot be altered, except by destroying the storage unit</a:t>
            </a:r>
          </a:p>
          <a:p>
            <a:pPr lvl="2"/>
            <a:r>
              <a:rPr lang="en-US" dirty="0"/>
              <a:t>Semiconductor memory of this type is known as read-only memory (ROM)</a:t>
            </a:r>
          </a:p>
          <a:p>
            <a:endParaRPr lang="en-IE" dirty="0"/>
          </a:p>
        </p:txBody>
      </p:sp>
    </p:spTree>
    <p:extLst>
      <p:ext uri="{BB962C8B-B14F-4D97-AF65-F5344CB8AC3E}">
        <p14:creationId xmlns:p14="http://schemas.microsoft.com/office/powerpoint/2010/main" val="10557935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Memory Hierarchy</a:t>
            </a:r>
          </a:p>
        </p:txBody>
      </p:sp>
      <p:sp>
        <p:nvSpPr>
          <p:cNvPr id="3" name="Content Placeholder 2"/>
          <p:cNvSpPr>
            <a:spLocks noGrp="1"/>
          </p:cNvSpPr>
          <p:nvPr>
            <p:ph idx="1"/>
          </p:nvPr>
        </p:nvSpPr>
        <p:spPr>
          <a:xfrm>
            <a:off x="914400" y="1828800"/>
            <a:ext cx="10119945" cy="4724400"/>
          </a:xfrm>
        </p:spPr>
        <p:txBody>
          <a:bodyPr>
            <a:normAutofit/>
          </a:bodyPr>
          <a:lstStyle/>
          <a:p>
            <a:r>
              <a:rPr lang="en-US" dirty="0"/>
              <a:t>Design constraints on a computer’s memory can be summed up by three questions:</a:t>
            </a:r>
          </a:p>
          <a:p>
            <a:pPr lvl="1"/>
            <a:r>
              <a:rPr lang="en-US" dirty="0"/>
              <a:t>How much, how fast, how expensive</a:t>
            </a:r>
          </a:p>
          <a:p>
            <a:r>
              <a:rPr lang="en-US" dirty="0"/>
              <a:t>There is a trade-off among capacity, access time, and cost</a:t>
            </a:r>
          </a:p>
          <a:p>
            <a:pPr lvl="1"/>
            <a:r>
              <a:rPr lang="en-US" dirty="0"/>
              <a:t>Faster access time, greater cost per bit</a:t>
            </a:r>
          </a:p>
          <a:p>
            <a:pPr lvl="1"/>
            <a:r>
              <a:rPr lang="en-US" dirty="0"/>
              <a:t>Greater capacity, smaller cost per bit</a:t>
            </a:r>
          </a:p>
          <a:p>
            <a:pPr lvl="1"/>
            <a:r>
              <a:rPr lang="en-US" dirty="0"/>
              <a:t>Greater capacity, slower access time</a:t>
            </a:r>
          </a:p>
          <a:p>
            <a:r>
              <a:rPr lang="en-US" dirty="0"/>
              <a:t>The way out of the memory dilemma is not to rely on a single memory component or technology, but to employ a memory hierarchy</a:t>
            </a:r>
          </a:p>
          <a:p>
            <a:endParaRPr lang="en-US" dirty="0"/>
          </a:p>
        </p:txBody>
      </p:sp>
    </p:spTree>
    <p:extLst>
      <p:ext uri="{BB962C8B-B14F-4D97-AF65-F5344CB8AC3E}">
        <p14:creationId xmlns:p14="http://schemas.microsoft.com/office/powerpoint/2010/main" val="20706143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2738437" y="442912"/>
            <a:ext cx="6715125" cy="5972175"/>
          </a:xfrm>
          <a:prstGeom prst="rect">
            <a:avLst/>
          </a:prstGeom>
        </p:spPr>
      </p:pic>
      <p:sp>
        <p:nvSpPr>
          <p:cNvPr id="6" name="Footer Placeholder 1"/>
          <p:cNvSpPr>
            <a:spLocks noGrp="1"/>
          </p:cNvSpPr>
          <p:nvPr>
            <p:ph type="ftr" sz="quarter" idx="11"/>
          </p:nvPr>
        </p:nvSpPr>
        <p:spPr>
          <a:xfrm>
            <a:off x="4038600" y="6356350"/>
            <a:ext cx="4114800" cy="365125"/>
          </a:xfrm>
        </p:spPr>
        <p:txBody>
          <a:bodyPr/>
          <a:lstStyle/>
          <a:p>
            <a:r>
              <a:rPr lang="en-US" dirty="0"/>
              <a:t>© 2016 Pearson Education, Inc., All rights reserved.</a:t>
            </a:r>
          </a:p>
        </p:txBody>
      </p:sp>
    </p:spTree>
    <p:extLst>
      <p:ext uri="{BB962C8B-B14F-4D97-AF65-F5344CB8AC3E}">
        <p14:creationId xmlns:p14="http://schemas.microsoft.com/office/powerpoint/2010/main" val="752167211"/>
      </p:ext>
    </p:extLst>
  </p:cSld>
  <p:clrMapOvr>
    <a:masterClrMapping/>
  </p:clrMapOvr>
  <mc:AlternateContent xmlns:mc="http://schemas.openxmlformats.org/markup-compatibility/2006" xmlns:p14="http://schemas.microsoft.com/office/powerpoint/2010/main">
    <mc:Choice Requires="p14">
      <p:transition spd="med">
        <p14:prism dir="r"/>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a:t>
            </a:r>
          </a:p>
        </p:txBody>
      </p:sp>
      <p:sp>
        <p:nvSpPr>
          <p:cNvPr id="3" name="Content Placeholder 2"/>
          <p:cNvSpPr>
            <a:spLocks noGrp="1"/>
          </p:cNvSpPr>
          <p:nvPr>
            <p:ph idx="1"/>
          </p:nvPr>
        </p:nvSpPr>
        <p:spPr>
          <a:xfrm>
            <a:off x="838200" y="1556792"/>
            <a:ext cx="9853245" cy="4968552"/>
          </a:xfrm>
        </p:spPr>
        <p:txBody>
          <a:bodyPr>
            <a:normAutofit fontScale="92500"/>
          </a:bodyPr>
          <a:lstStyle/>
          <a:p>
            <a:r>
              <a:rPr lang="en-US" dirty="0"/>
              <a:t>The use of three levels exploits the fact that semiconductor memory comes in a variety of types which differ in speed and cost</a:t>
            </a:r>
          </a:p>
          <a:p>
            <a:r>
              <a:rPr lang="en-US" dirty="0"/>
              <a:t>Data are stored more permanently on external mass storage devices</a:t>
            </a:r>
          </a:p>
          <a:p>
            <a:r>
              <a:rPr lang="en-US" dirty="0"/>
              <a:t>External, nonvolatile memory is also referred to as </a:t>
            </a:r>
            <a:r>
              <a:rPr lang="en-US" b="1" dirty="0"/>
              <a:t>secondary </a:t>
            </a:r>
            <a:r>
              <a:rPr lang="en-US" dirty="0"/>
              <a:t>memory</a:t>
            </a:r>
            <a:r>
              <a:rPr lang="en-US" b="1" dirty="0"/>
              <a:t> </a:t>
            </a:r>
            <a:r>
              <a:rPr lang="en-US" dirty="0"/>
              <a:t>or </a:t>
            </a:r>
            <a:r>
              <a:rPr lang="en-US" b="1" dirty="0"/>
              <a:t>auxiliary </a:t>
            </a:r>
            <a:r>
              <a:rPr lang="en-US" dirty="0"/>
              <a:t>memory</a:t>
            </a:r>
          </a:p>
          <a:p>
            <a:r>
              <a:rPr lang="en-US" dirty="0"/>
              <a:t>Disk cache</a:t>
            </a:r>
          </a:p>
          <a:p>
            <a:pPr lvl="1"/>
            <a:r>
              <a:rPr lang="en-US" dirty="0"/>
              <a:t>A portion of main memory can be used as a buffer to hold data temporarily that is to be read out to disk</a:t>
            </a:r>
          </a:p>
          <a:p>
            <a:pPr lvl="1"/>
            <a:r>
              <a:rPr lang="en-US" dirty="0"/>
              <a:t>A few large transfers of data can be used instead of many small transfers of data</a:t>
            </a:r>
          </a:p>
          <a:p>
            <a:pPr lvl="1"/>
            <a:r>
              <a:rPr lang="en-US" dirty="0"/>
              <a:t>Data can be retrieved rapidly from the software cache rather than slowly from the disk</a:t>
            </a:r>
          </a:p>
        </p:txBody>
      </p:sp>
    </p:spTree>
    <p:extLst>
      <p:ext uri="{BB962C8B-B14F-4D97-AF65-F5344CB8AC3E}">
        <p14:creationId xmlns:p14="http://schemas.microsoft.com/office/powerpoint/2010/main" val="243583615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703512" y="6492876"/>
            <a:ext cx="6122894" cy="365125"/>
          </a:xfrm>
        </p:spPr>
        <p:txBody>
          <a:bodyPr/>
          <a:lstStyle/>
          <a:p>
            <a:r>
              <a:rPr lang="en-US" dirty="0"/>
              <a:t>© 2016 Pearson Education, Inc.,  All rights reserved.</a:t>
            </a:r>
          </a:p>
        </p:txBody>
      </p:sp>
      <p:pic>
        <p:nvPicPr>
          <p:cNvPr id="5" name="Picture 4"/>
          <p:cNvPicPr>
            <a:picLocks noChangeAspect="1"/>
          </p:cNvPicPr>
          <p:nvPr/>
        </p:nvPicPr>
        <p:blipFill>
          <a:blip r:embed="rId3"/>
          <a:stretch>
            <a:fillRect/>
          </a:stretch>
        </p:blipFill>
        <p:spPr>
          <a:xfrm>
            <a:off x="1952625" y="428625"/>
            <a:ext cx="8286750" cy="6000750"/>
          </a:xfrm>
          <a:prstGeom prst="rect">
            <a:avLst/>
          </a:prstGeom>
        </p:spPr>
      </p:pic>
    </p:spTree>
    <p:extLst>
      <p:ext uri="{BB962C8B-B14F-4D97-AF65-F5344CB8AC3E}">
        <p14:creationId xmlns:p14="http://schemas.microsoft.com/office/powerpoint/2010/main" val="1662457186"/>
      </p:ext>
    </p:extLst>
  </p:cSld>
  <p:clrMapOvr>
    <a:masterClrMapping/>
  </p:clrMapOvr>
  <p:transition spd="med">
    <p:zo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b="1" dirty="0" smtClean="0"/>
              <a:t>Course Details</a:t>
            </a:r>
            <a:endParaRPr lang="en-IE" b="1" dirty="0"/>
          </a:p>
        </p:txBody>
      </p:sp>
      <p:sp>
        <p:nvSpPr>
          <p:cNvPr id="3" name="Content Placeholder 2"/>
          <p:cNvSpPr>
            <a:spLocks noGrp="1"/>
          </p:cNvSpPr>
          <p:nvPr>
            <p:ph idx="1"/>
          </p:nvPr>
        </p:nvSpPr>
        <p:spPr/>
        <p:txBody>
          <a:bodyPr/>
          <a:lstStyle/>
          <a:p>
            <a:r>
              <a:rPr lang="en-IE" dirty="0"/>
              <a:t>Days:	</a:t>
            </a:r>
            <a:r>
              <a:rPr lang="en-IE" dirty="0" smtClean="0"/>
              <a:t>Thursday 6.15pm </a:t>
            </a:r>
            <a:r>
              <a:rPr lang="en-IE" dirty="0"/>
              <a:t>– </a:t>
            </a:r>
            <a:r>
              <a:rPr lang="en-IE" dirty="0" smtClean="0"/>
              <a:t>9.30pm</a:t>
            </a:r>
            <a:endParaRPr lang="en-IE" dirty="0"/>
          </a:p>
          <a:p>
            <a:pPr marL="1828800" lvl="4" indent="0">
              <a:buNone/>
            </a:pPr>
            <a:r>
              <a:rPr lang="en-IE" dirty="0"/>
              <a:t> </a:t>
            </a:r>
            <a:r>
              <a:rPr lang="en-IE" sz="2800" dirty="0" smtClean="0"/>
              <a:t>Saturday </a:t>
            </a:r>
            <a:r>
              <a:rPr lang="en-IE" sz="2800" dirty="0" smtClean="0"/>
              <a:t>March</a:t>
            </a:r>
            <a:r>
              <a:rPr lang="en-IE" sz="2800" dirty="0" smtClean="0"/>
              <a:t> 27</a:t>
            </a:r>
            <a:r>
              <a:rPr lang="en-IE" sz="2800" dirty="0" smtClean="0"/>
              <a:t>, </a:t>
            </a:r>
            <a:r>
              <a:rPr lang="en-IE" sz="2800" dirty="0" smtClean="0"/>
              <a:t>2021 </a:t>
            </a:r>
            <a:r>
              <a:rPr lang="en-IE" sz="2800" dirty="0" smtClean="0"/>
              <a:t>(10:00 – 17:00)</a:t>
            </a:r>
            <a:endParaRPr lang="en-IE" sz="2800" dirty="0"/>
          </a:p>
          <a:p>
            <a:pPr marL="342900" lvl="0" indent="-342900" algn="just">
              <a:lnSpc>
                <a:spcPct val="115000"/>
              </a:lnSpc>
              <a:spcAft>
                <a:spcPts val="0"/>
              </a:spcAft>
              <a:buFont typeface="Symbol" panose="05050102010706020507" pitchFamily="18" charset="2"/>
              <a:buChar char=""/>
            </a:pPr>
            <a:r>
              <a:rPr lang="en-GB" spc="-15" dirty="0" smtClean="0">
                <a:latin typeface="Calibri" panose="020F0502020204030204" pitchFamily="34" charset="0"/>
                <a:ea typeface="Times New Roman" panose="02020603050405020304" pitchFamily="18" charset="0"/>
              </a:rPr>
              <a:t>CA - 50</a:t>
            </a:r>
            <a:r>
              <a:rPr lang="en-GB" spc="-15" dirty="0">
                <a:latin typeface="Calibri" panose="020F0502020204030204" pitchFamily="34" charset="0"/>
                <a:ea typeface="Times New Roman" panose="02020603050405020304" pitchFamily="18" charset="0"/>
              </a:rPr>
              <a:t>%</a:t>
            </a:r>
            <a:endParaRPr lang="en-IE" sz="3200" dirty="0">
              <a:latin typeface="Times New Roman" panose="02020603050405020304" pitchFamily="18" charset="0"/>
              <a:ea typeface="Times New Roman" panose="02020603050405020304" pitchFamily="18" charset="0"/>
            </a:endParaRPr>
          </a:p>
          <a:p>
            <a:pPr marL="342900" lvl="0" indent="-342900" algn="just">
              <a:lnSpc>
                <a:spcPct val="115000"/>
              </a:lnSpc>
              <a:spcAft>
                <a:spcPts val="0"/>
              </a:spcAft>
              <a:buFont typeface="Symbol" panose="05050102010706020507" pitchFamily="18" charset="2"/>
              <a:buChar char=""/>
            </a:pPr>
            <a:r>
              <a:rPr lang="en-GB" spc="-15" dirty="0" smtClean="0">
                <a:latin typeface="Calibri" panose="020F0502020204030204" pitchFamily="34" charset="0"/>
                <a:ea typeface="Times New Roman" panose="02020603050405020304" pitchFamily="18" charset="0"/>
              </a:rPr>
              <a:t>End </a:t>
            </a:r>
            <a:r>
              <a:rPr lang="en-GB" spc="-15" dirty="0">
                <a:latin typeface="Calibri" panose="020F0502020204030204" pitchFamily="34" charset="0"/>
                <a:ea typeface="Times New Roman" panose="02020603050405020304" pitchFamily="18" charset="0"/>
              </a:rPr>
              <a:t>of Semester Final Exam - 50</a:t>
            </a:r>
            <a:r>
              <a:rPr lang="en-GB" spc="-15" dirty="0" smtClean="0">
                <a:latin typeface="Calibri" panose="020F0502020204030204" pitchFamily="34" charset="0"/>
                <a:ea typeface="Times New Roman" panose="02020603050405020304" pitchFamily="18" charset="0"/>
              </a:rPr>
              <a:t>%</a:t>
            </a:r>
          </a:p>
          <a:p>
            <a:pPr marL="0" lvl="0" indent="0" algn="just">
              <a:lnSpc>
                <a:spcPct val="115000"/>
              </a:lnSpc>
              <a:spcAft>
                <a:spcPts val="0"/>
              </a:spcAft>
              <a:buNone/>
            </a:pPr>
            <a:endParaRPr lang="en-IE" sz="3200" dirty="0">
              <a:latin typeface="Times New Roman" panose="02020603050405020304" pitchFamily="18" charset="0"/>
              <a:ea typeface="Times New Roman" panose="02020603050405020304" pitchFamily="18" charset="0"/>
            </a:endParaRPr>
          </a:p>
          <a:p>
            <a:endParaRPr lang="en-IE" dirty="0"/>
          </a:p>
        </p:txBody>
      </p:sp>
    </p:spTree>
    <p:extLst>
      <p:ext uri="{BB962C8B-B14F-4D97-AF65-F5344CB8AC3E}">
        <p14:creationId xmlns:p14="http://schemas.microsoft.com/office/powerpoint/2010/main" val="422287918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Memory</a:t>
            </a:r>
            <a:endParaRPr lang="en-IE" dirty="0"/>
          </a:p>
        </p:txBody>
      </p:sp>
      <p:sp>
        <p:nvSpPr>
          <p:cNvPr id="3" name="Content Placeholder 2"/>
          <p:cNvSpPr>
            <a:spLocks noGrp="1"/>
          </p:cNvSpPr>
          <p:nvPr>
            <p:ph idx="1"/>
          </p:nvPr>
        </p:nvSpPr>
        <p:spPr/>
        <p:txBody>
          <a:bodyPr/>
          <a:lstStyle/>
          <a:p>
            <a:r>
              <a:rPr lang="en-IE" dirty="0"/>
              <a:t>RAM</a:t>
            </a:r>
          </a:p>
          <a:p>
            <a:r>
              <a:rPr lang="en-IE" dirty="0"/>
              <a:t>ROM</a:t>
            </a:r>
          </a:p>
          <a:p>
            <a:r>
              <a:rPr lang="en-IE" dirty="0"/>
              <a:t>Cache</a:t>
            </a:r>
          </a:p>
          <a:p>
            <a:r>
              <a:rPr lang="en-IE" dirty="0"/>
              <a:t>Dynamic RAM</a:t>
            </a:r>
          </a:p>
          <a:p>
            <a:r>
              <a:rPr lang="en-IE" dirty="0"/>
              <a:t>Static RAM</a:t>
            </a:r>
          </a:p>
          <a:p>
            <a:r>
              <a:rPr lang="en-IE" dirty="0"/>
              <a:t>Flash memory</a:t>
            </a:r>
          </a:p>
          <a:p>
            <a:r>
              <a:rPr lang="en-IE" dirty="0" smtClean="0"/>
              <a:t>Virtual memory</a:t>
            </a:r>
          </a:p>
          <a:p>
            <a:r>
              <a:rPr lang="en-IE" dirty="0" smtClean="0"/>
              <a:t>Hard drive</a:t>
            </a:r>
            <a:endParaRPr lang="en-IE" dirty="0"/>
          </a:p>
        </p:txBody>
      </p:sp>
    </p:spTree>
    <p:extLst>
      <p:ext uri="{BB962C8B-B14F-4D97-AF65-F5344CB8AC3E}">
        <p14:creationId xmlns:p14="http://schemas.microsoft.com/office/powerpoint/2010/main" val="19843428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703512" y="6492876"/>
            <a:ext cx="6122894" cy="365125"/>
          </a:xfrm>
        </p:spPr>
        <p:txBody>
          <a:bodyPr/>
          <a:lstStyle/>
          <a:p>
            <a:r>
              <a:rPr lang="en-US" dirty="0"/>
              <a:t>© 2016 Pearson Education, Inc., All rights reserved.</a:t>
            </a:r>
          </a:p>
        </p:txBody>
      </p:sp>
      <p:pic>
        <p:nvPicPr>
          <p:cNvPr id="4" name="Picture 3"/>
          <p:cNvPicPr>
            <a:picLocks noChangeAspect="1"/>
          </p:cNvPicPr>
          <p:nvPr/>
        </p:nvPicPr>
        <p:blipFill>
          <a:blip r:embed="rId3"/>
          <a:stretch>
            <a:fillRect/>
          </a:stretch>
        </p:blipFill>
        <p:spPr>
          <a:xfrm>
            <a:off x="3052762" y="461962"/>
            <a:ext cx="6086475" cy="5934075"/>
          </a:xfrm>
          <a:prstGeom prst="rect">
            <a:avLst/>
          </a:prstGeom>
        </p:spPr>
      </p:pic>
    </p:spTree>
    <p:extLst>
      <p:ext uri="{BB962C8B-B14F-4D97-AF65-F5344CB8AC3E}">
        <p14:creationId xmlns:p14="http://schemas.microsoft.com/office/powerpoint/2010/main" val="4249409792"/>
      </p:ext>
    </p:extLst>
  </p:cSld>
  <p:clrMapOvr>
    <a:masterClrMapping/>
  </p:clrMapOvr>
  <mc:AlternateContent xmlns:mc="http://schemas.openxmlformats.org/markup-compatibility/2006" xmlns:p14="http://schemas.microsoft.com/office/powerpoint/2010/main">
    <mc:Choice Requires="p14">
      <p:transition spd="med">
        <p14:flip dir="l"/>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1703512" y="6497722"/>
            <a:ext cx="6122894" cy="365125"/>
          </a:xfrm>
        </p:spPr>
        <p:txBody>
          <a:bodyPr/>
          <a:lstStyle/>
          <a:p>
            <a:r>
              <a:rPr lang="en-US" dirty="0"/>
              <a:t>© 2016 Pearson Education, </a:t>
            </a:r>
            <a:r>
              <a:rPr lang="en-US" dirty="0" err="1"/>
              <a:t>Inc.,All</a:t>
            </a:r>
            <a:r>
              <a:rPr lang="en-US" dirty="0"/>
              <a:t> rights reserved.</a:t>
            </a:r>
          </a:p>
        </p:txBody>
      </p:sp>
      <p:pic>
        <p:nvPicPr>
          <p:cNvPr id="4" name="Picture 3"/>
          <p:cNvPicPr>
            <a:picLocks noChangeAspect="1"/>
          </p:cNvPicPr>
          <p:nvPr/>
        </p:nvPicPr>
        <p:blipFill>
          <a:blip r:embed="rId3"/>
          <a:stretch>
            <a:fillRect/>
          </a:stretch>
        </p:blipFill>
        <p:spPr>
          <a:xfrm>
            <a:off x="2252662" y="623887"/>
            <a:ext cx="7686675" cy="5610225"/>
          </a:xfrm>
          <a:prstGeom prst="rect">
            <a:avLst/>
          </a:prstGeom>
        </p:spPr>
      </p:pic>
    </p:spTree>
    <p:extLst>
      <p:ext uri="{BB962C8B-B14F-4D97-AF65-F5344CB8AC3E}">
        <p14:creationId xmlns:p14="http://schemas.microsoft.com/office/powerpoint/2010/main" val="126354687"/>
      </p:ext>
    </p:extLst>
  </p:cSld>
  <p:clrMapOvr>
    <a:masterClrMapping/>
  </p:clrMapOvr>
  <mc:AlternateContent xmlns:mc="http://schemas.openxmlformats.org/markup-compatibility/2006" xmlns:p14="http://schemas.microsoft.com/office/powerpoint/2010/main">
    <mc:Choice Requires="p14">
      <p:transition spd="med">
        <p14:prism dir="r"/>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Internal Memory</a:t>
            </a:r>
          </a:p>
        </p:txBody>
      </p:sp>
      <p:sp>
        <p:nvSpPr>
          <p:cNvPr id="3" name="Content Placeholder 2"/>
          <p:cNvSpPr>
            <a:spLocks noGrp="1"/>
          </p:cNvSpPr>
          <p:nvPr>
            <p:ph idx="1"/>
          </p:nvPr>
        </p:nvSpPr>
        <p:spPr/>
        <p:txBody>
          <a:bodyPr>
            <a:normAutofit/>
          </a:bodyPr>
          <a:lstStyle/>
          <a:p>
            <a:r>
              <a:rPr lang="en-IE" sz="3600" dirty="0"/>
              <a:t>Semi-conductor memory Types</a:t>
            </a:r>
          </a:p>
          <a:p>
            <a:pPr lvl="1"/>
            <a:r>
              <a:rPr lang="en-IE" sz="3200" dirty="0"/>
              <a:t>Random Access Memory (RAM)</a:t>
            </a:r>
          </a:p>
          <a:p>
            <a:pPr lvl="1"/>
            <a:r>
              <a:rPr lang="en-IE" sz="3200" dirty="0"/>
              <a:t>Read Only Memory (ROM)</a:t>
            </a:r>
          </a:p>
          <a:p>
            <a:pPr lvl="1"/>
            <a:r>
              <a:rPr lang="en-IE" sz="3200" dirty="0"/>
              <a:t>Programmable ROM (PROM)</a:t>
            </a:r>
          </a:p>
          <a:p>
            <a:pPr lvl="1"/>
            <a:r>
              <a:rPr lang="en-IE" sz="3200" dirty="0"/>
              <a:t>Erasable PROM (EPROM)</a:t>
            </a:r>
          </a:p>
          <a:p>
            <a:pPr lvl="1"/>
            <a:r>
              <a:rPr lang="en-IE" sz="3200" dirty="0"/>
              <a:t>Electrically Erasable PROM (EEPROM)</a:t>
            </a:r>
          </a:p>
          <a:p>
            <a:pPr lvl="1"/>
            <a:r>
              <a:rPr lang="en-IE" sz="3200" dirty="0"/>
              <a:t>Flash Memory</a:t>
            </a:r>
          </a:p>
        </p:txBody>
      </p:sp>
    </p:spTree>
    <p:extLst>
      <p:ext uri="{BB962C8B-B14F-4D97-AF65-F5344CB8AC3E}">
        <p14:creationId xmlns:p14="http://schemas.microsoft.com/office/powerpoint/2010/main" val="105229217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Random Access Memory</a:t>
            </a:r>
            <a:endParaRPr lang="en-IE" dirty="0"/>
          </a:p>
        </p:txBody>
      </p:sp>
      <p:sp>
        <p:nvSpPr>
          <p:cNvPr id="3" name="Content Placeholder 2"/>
          <p:cNvSpPr>
            <a:spLocks noGrp="1"/>
          </p:cNvSpPr>
          <p:nvPr>
            <p:ph idx="1"/>
          </p:nvPr>
        </p:nvSpPr>
        <p:spPr/>
        <p:txBody>
          <a:bodyPr>
            <a:normAutofit fontScale="92500"/>
          </a:bodyPr>
          <a:lstStyle/>
          <a:p>
            <a:pPr algn="just"/>
            <a:r>
              <a:rPr lang="en-IE" dirty="0" smtClean="0"/>
              <a:t>A semiconductor </a:t>
            </a:r>
            <a:r>
              <a:rPr lang="en-IE" dirty="0"/>
              <a:t>device internal to the integrated chip that stores the processor that a microcontroller or other processor will use constantly to store variables used in operations while performing calculations. </a:t>
            </a:r>
            <a:endParaRPr lang="en-IE" dirty="0" smtClean="0"/>
          </a:p>
          <a:p>
            <a:pPr algn="just"/>
            <a:r>
              <a:rPr lang="en-IE" dirty="0" smtClean="0"/>
              <a:t>RAM </a:t>
            </a:r>
            <a:r>
              <a:rPr lang="en-IE" dirty="0"/>
              <a:t>refers to the hardware that provides the memory locations referred to in software as </a:t>
            </a:r>
            <a:r>
              <a:rPr lang="en-IE" i="1" dirty="0"/>
              <a:t>registers</a:t>
            </a:r>
            <a:r>
              <a:rPr lang="en-IE" dirty="0"/>
              <a:t>. </a:t>
            </a:r>
            <a:endParaRPr lang="en-IE" dirty="0" smtClean="0"/>
          </a:p>
          <a:p>
            <a:pPr algn="just"/>
            <a:r>
              <a:rPr lang="en-IE" dirty="0" smtClean="0"/>
              <a:t>RAM </a:t>
            </a:r>
            <a:r>
              <a:rPr lang="en-IE" dirty="0"/>
              <a:t>is volatile, which means that everything in volatile memory is lost when power is removed. You can think of RAM as working memory where variables are stored while the CPU performs calculations. </a:t>
            </a:r>
            <a:endParaRPr lang="en-IE" dirty="0" smtClean="0"/>
          </a:p>
          <a:p>
            <a:pPr algn="just"/>
            <a:r>
              <a:rPr lang="en-IE" dirty="0" smtClean="0"/>
              <a:t>RAM </a:t>
            </a:r>
            <a:r>
              <a:rPr lang="en-IE" dirty="0"/>
              <a:t>is much faster to access than external memory and is a critical component to the speed of the processor chip.</a:t>
            </a:r>
          </a:p>
        </p:txBody>
      </p:sp>
    </p:spTree>
    <p:extLst>
      <p:ext uri="{BB962C8B-B14F-4D97-AF65-F5344CB8AC3E}">
        <p14:creationId xmlns:p14="http://schemas.microsoft.com/office/powerpoint/2010/main" val="23190427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4"/>
          <p:cNvSpPr>
            <a:spLocks noGrp="1" noChangeArrowheads="1"/>
          </p:cNvSpPr>
          <p:nvPr>
            <p:ph type="title"/>
          </p:nvPr>
        </p:nvSpPr>
        <p:spPr>
          <a:xfrm>
            <a:off x="2133601" y="533400"/>
            <a:ext cx="7556313" cy="1116106"/>
          </a:xfrm>
        </p:spPr>
        <p:txBody>
          <a:bodyPr/>
          <a:lstStyle/>
          <a:p>
            <a:r>
              <a:rPr lang="en-GB" dirty="0">
                <a:effectLst>
                  <a:outerShdw blurRad="38100" dist="38100" dir="2700000" algn="tl">
                    <a:srgbClr val="000000">
                      <a:alpha val="43137"/>
                    </a:srgbClr>
                  </a:outerShdw>
                </a:effectLst>
              </a:rPr>
              <a:t>Dynamic RAM (DRAM)</a:t>
            </a:r>
          </a:p>
        </p:txBody>
      </p:sp>
      <p:sp>
        <p:nvSpPr>
          <p:cNvPr id="21509" name="Rectangle 5"/>
          <p:cNvSpPr>
            <a:spLocks noGrp="1" noChangeArrowheads="1"/>
          </p:cNvSpPr>
          <p:nvPr>
            <p:ph idx="1"/>
          </p:nvPr>
        </p:nvSpPr>
        <p:spPr>
          <a:xfrm>
            <a:off x="838200" y="1825624"/>
            <a:ext cx="10515600" cy="4636721"/>
          </a:xfrm>
        </p:spPr>
        <p:txBody>
          <a:bodyPr>
            <a:normAutofit fontScale="92500" lnSpcReduction="10000"/>
          </a:bodyPr>
          <a:lstStyle/>
          <a:p>
            <a:r>
              <a:rPr lang="en-GB" dirty="0"/>
              <a:t>RAM technology is divided into two technologies:</a:t>
            </a:r>
          </a:p>
          <a:p>
            <a:pPr lvl="1"/>
            <a:r>
              <a:rPr lang="en-GB" dirty="0"/>
              <a:t>Dynamic RAM (DRAM)</a:t>
            </a:r>
          </a:p>
          <a:p>
            <a:pPr lvl="1"/>
            <a:r>
              <a:rPr lang="en-GB" dirty="0"/>
              <a:t>Static RAM (SRAM)</a:t>
            </a:r>
          </a:p>
          <a:p>
            <a:pPr marL="0" lvl="1" indent="0">
              <a:spcBef>
                <a:spcPts val="2000"/>
              </a:spcBef>
              <a:buClr>
                <a:schemeClr val="accent1"/>
              </a:buClr>
              <a:buNone/>
            </a:pPr>
            <a:r>
              <a:rPr lang="en-GB" sz="2800" b="1" u="sng" dirty="0"/>
              <a:t>DRAM</a:t>
            </a:r>
          </a:p>
          <a:p>
            <a:pPr marL="457200" lvl="2">
              <a:spcBef>
                <a:spcPts val="2000"/>
              </a:spcBef>
            </a:pPr>
            <a:r>
              <a:rPr lang="en-GB" sz="2800" dirty="0"/>
              <a:t>Made with cells that store data as charge on capacitors</a:t>
            </a:r>
          </a:p>
          <a:p>
            <a:pPr marL="457200" lvl="2">
              <a:spcBef>
                <a:spcPts val="2000"/>
              </a:spcBef>
            </a:pPr>
            <a:r>
              <a:rPr lang="en-GB" sz="2800" dirty="0"/>
              <a:t>Presence or absence of charge in a capacitor is interpreted as a binary 1 or 0</a:t>
            </a:r>
          </a:p>
          <a:p>
            <a:pPr marL="457200" lvl="2">
              <a:spcBef>
                <a:spcPts val="2000"/>
              </a:spcBef>
            </a:pPr>
            <a:r>
              <a:rPr lang="en-GB" sz="2800" dirty="0"/>
              <a:t>Requires periodic charge refreshing to maintain data storage</a:t>
            </a:r>
          </a:p>
          <a:p>
            <a:pPr marL="457200" lvl="2">
              <a:spcBef>
                <a:spcPts val="2000"/>
              </a:spcBef>
            </a:pPr>
            <a:r>
              <a:rPr lang="en-GB" sz="2800" dirty="0"/>
              <a:t>The term </a:t>
            </a:r>
            <a:r>
              <a:rPr lang="en-GB" sz="2800" i="1" dirty="0"/>
              <a:t>dynamic </a:t>
            </a:r>
            <a:r>
              <a:rPr lang="en-GB" sz="2800" dirty="0"/>
              <a:t>refers to tendency of the stored charge to leak away, even with power continuously </a:t>
            </a:r>
            <a:r>
              <a:rPr lang="en-GB" sz="2800" dirty="0" smtClean="0"/>
              <a:t>applied.</a:t>
            </a:r>
            <a:endParaRPr lang="en-GB" sz="2800" dirty="0"/>
          </a:p>
        </p:txBody>
      </p:sp>
    </p:spTree>
    <p:extLst>
      <p:ext uri="{BB962C8B-B14F-4D97-AF65-F5344CB8AC3E}">
        <p14:creationId xmlns:p14="http://schemas.microsoft.com/office/powerpoint/2010/main" val="30919764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DRAM</a:t>
            </a:r>
            <a:endParaRPr lang="en-IE" dirty="0"/>
          </a:p>
        </p:txBody>
      </p:sp>
      <p:sp>
        <p:nvSpPr>
          <p:cNvPr id="3" name="Content Placeholder 2"/>
          <p:cNvSpPr>
            <a:spLocks noGrp="1"/>
          </p:cNvSpPr>
          <p:nvPr>
            <p:ph idx="1"/>
          </p:nvPr>
        </p:nvSpPr>
        <p:spPr/>
        <p:txBody>
          <a:bodyPr/>
          <a:lstStyle/>
          <a:p>
            <a:r>
              <a:rPr lang="en-IE" dirty="0"/>
              <a:t>DRAM uses capacitors that lose charge over time due to leakage, even if the supply voltage is maintained. </a:t>
            </a:r>
            <a:endParaRPr lang="en-IE" dirty="0" smtClean="0"/>
          </a:p>
          <a:p>
            <a:r>
              <a:rPr lang="en-IE" dirty="0" smtClean="0"/>
              <a:t>Since </a:t>
            </a:r>
            <a:r>
              <a:rPr lang="en-IE" dirty="0"/>
              <a:t>the charge on a capacitor decays when a voltage is removed, DRAM must be supplied with a voltage to retain memory (and is thus volatile). </a:t>
            </a:r>
            <a:endParaRPr lang="en-IE" dirty="0" smtClean="0"/>
          </a:p>
          <a:p>
            <a:r>
              <a:rPr lang="en-IE" dirty="0" smtClean="0"/>
              <a:t>Capacitors </a:t>
            </a:r>
            <a:r>
              <a:rPr lang="en-IE" dirty="0"/>
              <a:t>can lose their charge a bit even when supplied with voltage if they have devices nearby (like transistors) that draw a little current even if they are in an “off” state; this is called </a:t>
            </a:r>
            <a:r>
              <a:rPr lang="en-IE" i="1" dirty="0"/>
              <a:t>capacitor leakage</a:t>
            </a:r>
            <a:r>
              <a:rPr lang="en-IE" dirty="0"/>
              <a:t>. </a:t>
            </a:r>
            <a:endParaRPr lang="en-IE" dirty="0" smtClean="0"/>
          </a:p>
          <a:p>
            <a:r>
              <a:rPr lang="en-IE" dirty="0" smtClean="0"/>
              <a:t>Due </a:t>
            </a:r>
            <a:r>
              <a:rPr lang="en-IE" dirty="0"/>
              <a:t>to capacitor leakage, DRAM needs to be refreshed often.</a:t>
            </a:r>
          </a:p>
        </p:txBody>
      </p:sp>
    </p:spTree>
    <p:extLst>
      <p:ext uri="{BB962C8B-B14F-4D97-AF65-F5344CB8AC3E}">
        <p14:creationId xmlns:p14="http://schemas.microsoft.com/office/powerpoint/2010/main" val="26008964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Static Random Access Memory</a:t>
            </a:r>
            <a:endParaRPr lang="en-IE" dirty="0"/>
          </a:p>
        </p:txBody>
      </p:sp>
      <p:sp>
        <p:nvSpPr>
          <p:cNvPr id="3" name="Content Placeholder 2"/>
          <p:cNvSpPr>
            <a:spLocks noGrp="1"/>
          </p:cNvSpPr>
          <p:nvPr>
            <p:ph idx="1"/>
          </p:nvPr>
        </p:nvSpPr>
        <p:spPr/>
        <p:txBody>
          <a:bodyPr>
            <a:normAutofit/>
          </a:bodyPr>
          <a:lstStyle/>
          <a:p>
            <a:r>
              <a:rPr lang="en-IE" dirty="0" smtClean="0"/>
              <a:t>Used for cache memory</a:t>
            </a:r>
            <a:endParaRPr lang="en-IE" dirty="0"/>
          </a:p>
          <a:p>
            <a:r>
              <a:rPr lang="en-IE" dirty="0"/>
              <a:t>SRAM uses multiple transistors, typically </a:t>
            </a:r>
            <a:r>
              <a:rPr lang="en-IE" dirty="0" smtClean="0"/>
              <a:t>4 to 6, </a:t>
            </a:r>
            <a:r>
              <a:rPr lang="en-IE" dirty="0"/>
              <a:t>for each memory cell. </a:t>
            </a:r>
            <a:endParaRPr lang="en-IE" dirty="0" smtClean="0"/>
          </a:p>
          <a:p>
            <a:r>
              <a:rPr lang="en-IE" dirty="0" smtClean="0"/>
              <a:t>It </a:t>
            </a:r>
            <a:r>
              <a:rPr lang="en-IE" dirty="0"/>
              <a:t>has an external gate array known as a </a:t>
            </a:r>
            <a:r>
              <a:rPr lang="en-IE" dirty="0" err="1"/>
              <a:t>bistable</a:t>
            </a:r>
            <a:r>
              <a:rPr lang="en-IE" dirty="0"/>
              <a:t> </a:t>
            </a:r>
            <a:r>
              <a:rPr lang="en-IE" dirty="0" err="1"/>
              <a:t>multivibrator</a:t>
            </a:r>
            <a:r>
              <a:rPr lang="en-IE" dirty="0"/>
              <a:t> that switches, or flip-flops, between two states. </a:t>
            </a:r>
            <a:endParaRPr lang="en-IE" dirty="0" smtClean="0"/>
          </a:p>
          <a:p>
            <a:r>
              <a:rPr lang="en-IE" dirty="0" smtClean="0"/>
              <a:t>This </a:t>
            </a:r>
            <a:r>
              <a:rPr lang="en-IE" dirty="0"/>
              <a:t>means that it does not have to be continually refreshed like DRAM. Each cell will maintain its data as long as it has power. Without the need for constant refreshing, SRAM can operate extremely quickly. </a:t>
            </a:r>
            <a:endParaRPr lang="en-IE" dirty="0" smtClean="0"/>
          </a:p>
        </p:txBody>
      </p:sp>
    </p:spTree>
    <p:extLst>
      <p:ext uri="{BB962C8B-B14F-4D97-AF65-F5344CB8AC3E}">
        <p14:creationId xmlns:p14="http://schemas.microsoft.com/office/powerpoint/2010/main" val="16954439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4"/>
          <p:cNvSpPr>
            <a:spLocks noGrp="1" noChangeArrowheads="1"/>
          </p:cNvSpPr>
          <p:nvPr>
            <p:ph type="title"/>
          </p:nvPr>
        </p:nvSpPr>
        <p:spPr>
          <a:xfrm>
            <a:off x="160867" y="474132"/>
            <a:ext cx="4016633" cy="1068917"/>
          </a:xfrm>
        </p:spPr>
        <p:txBody>
          <a:bodyPr>
            <a:noAutofit/>
          </a:bodyPr>
          <a:lstStyle/>
          <a:p>
            <a:pPr algn="ctr"/>
            <a:r>
              <a:rPr lang="en-GB" sz="4400" dirty="0">
                <a:effectLst>
                  <a:outerShdw blurRad="38100" dist="38100" dir="2700000" algn="tl">
                    <a:srgbClr val="000000">
                      <a:alpha val="43137"/>
                    </a:srgbClr>
                  </a:outerShdw>
                </a:effectLst>
              </a:rPr>
              <a:t>Static RAM (SRAM)</a:t>
            </a:r>
          </a:p>
        </p:txBody>
      </p:sp>
      <p:sp>
        <p:nvSpPr>
          <p:cNvPr id="21509" name="Rectangle 5"/>
          <p:cNvSpPr>
            <a:spLocks noGrp="1" noChangeArrowheads="1"/>
          </p:cNvSpPr>
          <p:nvPr>
            <p:ph type="body" sz="half" idx="2"/>
          </p:nvPr>
        </p:nvSpPr>
        <p:spPr>
          <a:xfrm>
            <a:off x="714376" y="1543049"/>
            <a:ext cx="5059892" cy="4773084"/>
          </a:xfrm>
        </p:spPr>
        <p:txBody>
          <a:bodyPr>
            <a:normAutofit/>
          </a:bodyPr>
          <a:lstStyle/>
          <a:p>
            <a:pPr marL="228600" lvl="1" indent="-182880" algn="just">
              <a:spcBef>
                <a:spcPts val="2000"/>
              </a:spcBef>
              <a:buClr>
                <a:schemeClr val="bg2"/>
              </a:buClr>
              <a:buFont typeface="Wingdings" charset="2"/>
              <a:buChar char="§"/>
            </a:pPr>
            <a:r>
              <a:rPr lang="en-IE" sz="2800" dirty="0">
                <a:solidFill>
                  <a:schemeClr val="bg1"/>
                </a:solidFill>
              </a:rPr>
              <a:t>SRAM does not use capacitors</a:t>
            </a:r>
            <a:r>
              <a:rPr lang="en-IE" sz="2800" dirty="0" smtClean="0">
                <a:solidFill>
                  <a:schemeClr val="bg1"/>
                </a:solidFill>
              </a:rPr>
              <a:t>.</a:t>
            </a:r>
          </a:p>
          <a:p>
            <a:pPr marL="228600" lvl="1" indent="-182880" algn="just">
              <a:spcBef>
                <a:spcPts val="2000"/>
              </a:spcBef>
              <a:buClr>
                <a:schemeClr val="bg2"/>
              </a:buClr>
              <a:buFont typeface="Wingdings" charset="2"/>
              <a:buChar char="§"/>
            </a:pPr>
            <a:r>
              <a:rPr lang="en-IE" sz="2800" dirty="0" smtClean="0">
                <a:solidFill>
                  <a:schemeClr val="bg1"/>
                </a:solidFill>
              </a:rPr>
              <a:t> </a:t>
            </a:r>
            <a:r>
              <a:rPr lang="en-IE" sz="2800" dirty="0">
                <a:solidFill>
                  <a:schemeClr val="bg1"/>
                </a:solidFill>
              </a:rPr>
              <a:t>SRAM uses several transistors in a cross-coupled flip-flop configuration and does not have the leakage issue and does not need to be refreshed</a:t>
            </a:r>
            <a:r>
              <a:rPr lang="en-IE" dirty="0"/>
              <a:t>.</a:t>
            </a:r>
            <a:r>
              <a:rPr lang="en-GB" sz="2800" dirty="0" smtClean="0">
                <a:solidFill>
                  <a:schemeClr val="bg1"/>
                </a:solidFill>
              </a:rPr>
              <a:t> </a:t>
            </a:r>
            <a:r>
              <a:rPr lang="en-GB" sz="2800" dirty="0">
                <a:solidFill>
                  <a:schemeClr val="bg1"/>
                </a:solidFill>
              </a:rPr>
              <a:t>device that uses the same logic elements used in the processor</a:t>
            </a:r>
          </a:p>
          <a:p>
            <a:pPr marL="228600" lvl="1" indent="-182880" algn="just">
              <a:spcBef>
                <a:spcPts val="2000"/>
              </a:spcBef>
              <a:buClr>
                <a:schemeClr val="bg2"/>
              </a:buClr>
              <a:buFont typeface="Wingdings" charset="2"/>
              <a:buChar char="§"/>
            </a:pPr>
            <a:r>
              <a:rPr lang="en-GB" sz="2800" dirty="0">
                <a:solidFill>
                  <a:schemeClr val="bg1"/>
                </a:solidFill>
              </a:rPr>
              <a:t>Will hold its data as long as power is supplied to it</a:t>
            </a:r>
          </a:p>
          <a:p>
            <a:pPr marL="228600" lvl="1" algn="just">
              <a:spcBef>
                <a:spcPts val="2000"/>
              </a:spcBef>
              <a:buClr>
                <a:schemeClr val="accent1"/>
              </a:buClr>
            </a:pPr>
            <a:endParaRPr lang="en-GB" sz="2400" dirty="0"/>
          </a:p>
        </p:txBody>
      </p:sp>
      <p:pic>
        <p:nvPicPr>
          <p:cNvPr id="4" name="Picture 3"/>
          <p:cNvPicPr>
            <a:picLocks noChangeAspect="1"/>
          </p:cNvPicPr>
          <p:nvPr/>
        </p:nvPicPr>
        <p:blipFill>
          <a:blip r:embed="rId3"/>
          <a:stretch>
            <a:fillRect/>
          </a:stretch>
        </p:blipFill>
        <p:spPr>
          <a:xfrm>
            <a:off x="6138333" y="2252135"/>
            <a:ext cx="3123192" cy="2165413"/>
          </a:xfrm>
          <a:prstGeom prst="rect">
            <a:avLst/>
          </a:prstGeom>
          <a:effectLst>
            <a:softEdge rad="203200"/>
          </a:effectLst>
        </p:spPr>
      </p:pic>
    </p:spTree>
    <p:extLst>
      <p:ext uri="{BB962C8B-B14F-4D97-AF65-F5344CB8AC3E}">
        <p14:creationId xmlns:p14="http://schemas.microsoft.com/office/powerpoint/2010/main" val="1947616950"/>
      </p:ext>
    </p:extLst>
  </p:cSld>
  <p:clrMapOvr>
    <a:masterClrMapping/>
  </p:clrMapOvr>
  <p:transition spd="med">
    <p:spli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DRAM vs SRAM</a:t>
            </a:r>
            <a:endParaRPr lang="en-IE" dirty="0"/>
          </a:p>
        </p:txBody>
      </p:sp>
      <p:sp>
        <p:nvSpPr>
          <p:cNvPr id="3" name="Content Placeholder 2"/>
          <p:cNvSpPr>
            <a:spLocks noGrp="1"/>
          </p:cNvSpPr>
          <p:nvPr>
            <p:ph idx="1"/>
          </p:nvPr>
        </p:nvSpPr>
        <p:spPr/>
        <p:txBody>
          <a:bodyPr>
            <a:normAutofit/>
          </a:bodyPr>
          <a:lstStyle/>
          <a:p>
            <a:r>
              <a:rPr lang="en-IE" dirty="0"/>
              <a:t>But SRAM still needs constant power to maintain the state of charge and thus is volatile like DRAM. </a:t>
            </a:r>
            <a:endParaRPr lang="en-IE" dirty="0" smtClean="0"/>
          </a:p>
          <a:p>
            <a:r>
              <a:rPr lang="en-IE" dirty="0" smtClean="0"/>
              <a:t>Since </a:t>
            </a:r>
            <a:r>
              <a:rPr lang="en-IE" dirty="0"/>
              <a:t>SRAM uses several transistors </a:t>
            </a:r>
            <a:r>
              <a:rPr lang="en-IE" dirty="0" smtClean="0"/>
              <a:t>per </a:t>
            </a:r>
            <a:r>
              <a:rPr lang="en-IE" dirty="0"/>
              <a:t>bit of memory versus DRAM, which uses one transistor and capacitor per bit, DRAM is less expensive.  </a:t>
            </a:r>
            <a:endParaRPr lang="en-IE" dirty="0" smtClean="0"/>
          </a:p>
          <a:p>
            <a:r>
              <a:rPr lang="en-IE" dirty="0" smtClean="0"/>
              <a:t>DRAM </a:t>
            </a:r>
            <a:r>
              <a:rPr lang="en-IE" dirty="0"/>
              <a:t>is at least ten times slower than SRAM. SRAM is faster and typically used for cache, DRAM is less expensive and has a higher density and has a primary use as main processor memory.</a:t>
            </a:r>
          </a:p>
          <a:p>
            <a:pPr marL="0" indent="0">
              <a:buNone/>
            </a:pPr>
            <a:endParaRPr lang="en-IE" dirty="0"/>
          </a:p>
          <a:p>
            <a:endParaRPr lang="en-IE" dirty="0"/>
          </a:p>
        </p:txBody>
      </p:sp>
    </p:spTree>
    <p:extLst>
      <p:ext uri="{BB962C8B-B14F-4D97-AF65-F5344CB8AC3E}">
        <p14:creationId xmlns:p14="http://schemas.microsoft.com/office/powerpoint/2010/main" val="2015466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a:t>Computer Architecture: Basic Concepts</a:t>
            </a:r>
          </a:p>
        </p:txBody>
      </p:sp>
      <p:sp>
        <p:nvSpPr>
          <p:cNvPr id="3" name="Subtitle 2"/>
          <p:cNvSpPr>
            <a:spLocks noGrp="1"/>
          </p:cNvSpPr>
          <p:nvPr>
            <p:ph type="subTitle" idx="1"/>
          </p:nvPr>
        </p:nvSpPr>
        <p:spPr>
          <a:xfrm>
            <a:off x="1524000" y="3509963"/>
            <a:ext cx="9144000" cy="1655762"/>
          </a:xfrm>
        </p:spPr>
        <p:txBody>
          <a:bodyPr>
            <a:normAutofit lnSpcReduction="10000"/>
          </a:bodyPr>
          <a:lstStyle/>
          <a:p>
            <a:endParaRPr lang="en-IE" dirty="0"/>
          </a:p>
          <a:p>
            <a:endParaRPr lang="en-IE" dirty="0"/>
          </a:p>
          <a:p>
            <a:endParaRPr lang="en-IE" dirty="0"/>
          </a:p>
          <a:p>
            <a:r>
              <a:rPr lang="en-IE" dirty="0" smtClean="0"/>
              <a:t>Obinna Izima	</a:t>
            </a:r>
            <a:endParaRPr lang="en-IE" dirty="0"/>
          </a:p>
        </p:txBody>
      </p:sp>
    </p:spTree>
    <p:extLst>
      <p:ext uri="{BB962C8B-B14F-4D97-AF65-F5344CB8AC3E}">
        <p14:creationId xmlns:p14="http://schemas.microsoft.com/office/powerpoint/2010/main" val="351954076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2362201" y="304800"/>
            <a:ext cx="5886357" cy="833718"/>
          </a:xfrm>
        </p:spPr>
        <p:txBody>
          <a:bodyPr>
            <a:normAutofit/>
          </a:bodyPr>
          <a:lstStyle/>
          <a:p>
            <a:r>
              <a:rPr lang="en-GB" sz="4000" dirty="0">
                <a:effectLst>
                  <a:outerShdw blurRad="38100" dist="38100" dir="2700000" algn="tl">
                    <a:srgbClr val="000000">
                      <a:alpha val="43137"/>
                    </a:srgbClr>
                  </a:outerShdw>
                </a:effectLst>
              </a:rPr>
              <a:t>SRAM </a:t>
            </a:r>
            <a:r>
              <a:rPr lang="en-GB" sz="4000" dirty="0">
                <a:solidFill>
                  <a:schemeClr val="accent3"/>
                </a:solidFill>
                <a:effectLst>
                  <a:outerShdw blurRad="38100" dist="38100" dir="2700000" algn="tl">
                    <a:srgbClr val="000000">
                      <a:alpha val="43137"/>
                    </a:srgbClr>
                  </a:outerShdw>
                </a:effectLst>
              </a:rPr>
              <a:t>versus</a:t>
            </a:r>
            <a:r>
              <a:rPr lang="en-GB" sz="4000" dirty="0">
                <a:effectLst>
                  <a:outerShdw blurRad="38100" dist="38100" dir="2700000" algn="tl">
                    <a:srgbClr val="000000">
                      <a:alpha val="43137"/>
                    </a:srgbClr>
                  </a:outerShdw>
                </a:effectLst>
              </a:rPr>
              <a:t> DRAM</a:t>
            </a:r>
          </a:p>
        </p:txBody>
      </p:sp>
      <p:sp>
        <p:nvSpPr>
          <p:cNvPr id="158723" name="Rectangle 3"/>
          <p:cNvSpPr>
            <a:spLocks noGrp="1" noChangeArrowheads="1"/>
          </p:cNvSpPr>
          <p:nvPr>
            <p:ph type="body" sz="half" idx="2"/>
          </p:nvPr>
        </p:nvSpPr>
        <p:spPr>
          <a:xfrm>
            <a:off x="773723" y="1447801"/>
            <a:ext cx="7939454" cy="5105399"/>
          </a:xfrm>
        </p:spPr>
        <p:txBody>
          <a:bodyPr>
            <a:normAutofit/>
          </a:bodyPr>
          <a:lstStyle/>
          <a:p>
            <a:pPr marL="228600" indent="-228600">
              <a:spcBef>
                <a:spcPts val="2000"/>
              </a:spcBef>
              <a:buFont typeface="Wingdings" pitchFamily="2" charset="2"/>
              <a:buChar char="n"/>
            </a:pPr>
            <a:r>
              <a:rPr lang="en-GB" sz="2400" dirty="0"/>
              <a:t>Both volatile</a:t>
            </a:r>
          </a:p>
          <a:p>
            <a:pPr lvl="1" indent="-228600">
              <a:buFont typeface="Wingdings" pitchFamily="2" charset="2"/>
              <a:buChar char="n"/>
            </a:pPr>
            <a:r>
              <a:rPr lang="en-GB" sz="2000" dirty="0"/>
              <a:t>Power must be continuously supplied to the memory to preserve the bit values</a:t>
            </a:r>
          </a:p>
          <a:p>
            <a:pPr marL="228600" indent="-228600">
              <a:spcBef>
                <a:spcPts val="2000"/>
              </a:spcBef>
              <a:buFont typeface="Wingdings" pitchFamily="2" charset="2"/>
              <a:buChar char="n"/>
            </a:pPr>
            <a:r>
              <a:rPr lang="en-GB" sz="2400" dirty="0"/>
              <a:t>Dynamic cell </a:t>
            </a:r>
          </a:p>
          <a:p>
            <a:pPr lvl="1" indent="-228600">
              <a:buFont typeface="Wingdings" pitchFamily="2" charset="2"/>
              <a:buChar char="n"/>
            </a:pPr>
            <a:r>
              <a:rPr lang="en-GB" sz="2000" dirty="0"/>
              <a:t>Simpler to build, smaller</a:t>
            </a:r>
          </a:p>
          <a:p>
            <a:pPr lvl="1" indent="-228600">
              <a:buFont typeface="Wingdings" pitchFamily="2" charset="2"/>
              <a:buChar char="n"/>
            </a:pPr>
            <a:r>
              <a:rPr lang="en-GB" sz="2000" dirty="0"/>
              <a:t>More dense (smaller cells = more cells per unit area)</a:t>
            </a:r>
          </a:p>
          <a:p>
            <a:pPr lvl="1" indent="-228600">
              <a:buFont typeface="Wingdings" pitchFamily="2" charset="2"/>
              <a:buChar char="n"/>
            </a:pPr>
            <a:r>
              <a:rPr lang="en-GB" sz="2000" dirty="0"/>
              <a:t>Less expensive</a:t>
            </a:r>
          </a:p>
          <a:p>
            <a:pPr lvl="1" indent="-228600">
              <a:buFont typeface="Wingdings" pitchFamily="2" charset="2"/>
              <a:buChar char="n"/>
            </a:pPr>
            <a:r>
              <a:rPr lang="en-GB" sz="2000" dirty="0"/>
              <a:t>Requires the supporting refresh circuitry</a:t>
            </a:r>
          </a:p>
          <a:p>
            <a:pPr lvl="1" indent="-228600">
              <a:buFont typeface="Wingdings" pitchFamily="2" charset="2"/>
              <a:buChar char="n"/>
            </a:pPr>
            <a:r>
              <a:rPr lang="en-GB" sz="2000" dirty="0"/>
              <a:t>Tend to be favored for large memory requirements</a:t>
            </a:r>
          </a:p>
          <a:p>
            <a:pPr lvl="1" indent="-228600">
              <a:buFont typeface="Wingdings" pitchFamily="2" charset="2"/>
              <a:buChar char="n"/>
            </a:pPr>
            <a:r>
              <a:rPr lang="en-GB" sz="2000" dirty="0"/>
              <a:t>Used for main memory</a:t>
            </a:r>
          </a:p>
          <a:p>
            <a:pPr marL="228600" indent="-228600">
              <a:spcBef>
                <a:spcPts val="2000"/>
              </a:spcBef>
              <a:buFont typeface="Wingdings" pitchFamily="2" charset="2"/>
              <a:buChar char="n"/>
            </a:pPr>
            <a:r>
              <a:rPr lang="en-GB" sz="2400" dirty="0"/>
              <a:t>Static</a:t>
            </a:r>
          </a:p>
          <a:p>
            <a:pPr lvl="1" indent="-228600">
              <a:buFont typeface="Wingdings" pitchFamily="2" charset="2"/>
              <a:buChar char="n"/>
            </a:pPr>
            <a:r>
              <a:rPr lang="en-GB" sz="2000" dirty="0"/>
              <a:t>Faster</a:t>
            </a:r>
          </a:p>
          <a:p>
            <a:pPr lvl="1" indent="-228600">
              <a:buFont typeface="Wingdings" pitchFamily="2" charset="2"/>
              <a:buChar char="n"/>
            </a:pPr>
            <a:r>
              <a:rPr lang="en-GB" sz="2000" dirty="0"/>
              <a:t>Used for cache memory (both on and off chip)</a:t>
            </a:r>
          </a:p>
          <a:p>
            <a:endParaRPr lang="en-GB" sz="1800" dirty="0"/>
          </a:p>
        </p:txBody>
      </p:sp>
      <p:sp>
        <p:nvSpPr>
          <p:cNvPr id="8" name="Rectangle 7"/>
          <p:cNvSpPr/>
          <p:nvPr/>
        </p:nvSpPr>
        <p:spPr>
          <a:xfrm>
            <a:off x="8610600" y="838200"/>
            <a:ext cx="1410964" cy="707886"/>
          </a:xfrm>
          <a:prstGeom prst="rect">
            <a:avLst/>
          </a:prstGeom>
        </p:spPr>
        <p:txBody>
          <a:bodyPr wrap="none">
            <a:spAutoFit/>
          </a:bodyPr>
          <a:lstStyle/>
          <a:p>
            <a:r>
              <a:rPr lang="en-GB" sz="4000" dirty="0">
                <a:solidFill>
                  <a:schemeClr val="accent1"/>
                </a:solidFill>
                <a:effectLst>
                  <a:outerShdw blurRad="38100" dist="38100" dir="2700000" algn="tl">
                    <a:srgbClr val="000000">
                      <a:alpha val="43137"/>
                    </a:srgbClr>
                  </a:outerShdw>
                </a:effectLst>
                <a:latin typeface="+mj-lt"/>
                <a:ea typeface="+mj-ea"/>
                <a:cs typeface="+mj-cs"/>
              </a:rPr>
              <a:t>SRAM</a:t>
            </a:r>
            <a:endParaRPr lang="en-US" sz="4000" dirty="0">
              <a:solidFill>
                <a:schemeClr val="accent1"/>
              </a:solidFill>
              <a:effectLst>
                <a:outerShdw blurRad="38100" dist="38100" dir="2700000" algn="tl">
                  <a:srgbClr val="000000">
                    <a:alpha val="43137"/>
                  </a:srgbClr>
                </a:outerShdw>
              </a:effectLst>
              <a:latin typeface="+mj-lt"/>
              <a:ea typeface="+mj-ea"/>
              <a:cs typeface="+mj-cs"/>
            </a:endParaRPr>
          </a:p>
        </p:txBody>
      </p:sp>
      <p:sp>
        <p:nvSpPr>
          <p:cNvPr id="9" name="Rectangle 8"/>
          <p:cNvSpPr/>
          <p:nvPr/>
        </p:nvSpPr>
        <p:spPr>
          <a:xfrm>
            <a:off x="8610600" y="2971800"/>
            <a:ext cx="1489510" cy="707886"/>
          </a:xfrm>
          <a:prstGeom prst="rect">
            <a:avLst/>
          </a:prstGeom>
        </p:spPr>
        <p:txBody>
          <a:bodyPr wrap="none">
            <a:spAutoFit/>
          </a:bodyPr>
          <a:lstStyle/>
          <a:p>
            <a:r>
              <a:rPr lang="en-GB" sz="4000" dirty="0">
                <a:solidFill>
                  <a:srgbClr val="FFFFFF"/>
                </a:solidFill>
                <a:effectLst>
                  <a:outerShdw blurRad="38100" dist="38100" dir="2700000" algn="tl">
                    <a:srgbClr val="000000">
                      <a:alpha val="43137"/>
                    </a:srgbClr>
                  </a:outerShdw>
                </a:effectLst>
                <a:latin typeface="+mj-lt"/>
                <a:ea typeface="+mj-ea"/>
                <a:cs typeface="+mj-cs"/>
              </a:rPr>
              <a:t>DRAM</a:t>
            </a:r>
            <a:endParaRPr lang="en-US" sz="4000" dirty="0">
              <a:solidFill>
                <a:srgbClr val="FFFFFF"/>
              </a:solidFill>
              <a:effectLst>
                <a:outerShdw blurRad="38100" dist="38100" dir="2700000" algn="tl">
                  <a:srgbClr val="000000">
                    <a:alpha val="43137"/>
                  </a:srgbClr>
                </a:outerShdw>
              </a:effectLst>
              <a:latin typeface="+mj-lt"/>
              <a:ea typeface="+mj-ea"/>
              <a:cs typeface="+mj-cs"/>
            </a:endParaRPr>
          </a:p>
        </p:txBody>
      </p:sp>
      <p:sp>
        <p:nvSpPr>
          <p:cNvPr id="2" name="Footer Placeholder 1"/>
          <p:cNvSpPr>
            <a:spLocks noGrp="1"/>
          </p:cNvSpPr>
          <p:nvPr>
            <p:ph type="ftr" sz="quarter" idx="11"/>
          </p:nvPr>
        </p:nvSpPr>
        <p:spPr/>
        <p:txBody>
          <a:bodyPr/>
          <a:lstStyle/>
          <a:p>
            <a:r>
              <a:rPr lang="en-US" dirty="0"/>
              <a:t>© 2016 Pearson Education, Inc., Hoboken, NJ. All rights reserved.</a:t>
            </a:r>
          </a:p>
        </p:txBody>
      </p:sp>
    </p:spTree>
    <p:extLst>
      <p:ext uri="{BB962C8B-B14F-4D97-AF65-F5344CB8AC3E}">
        <p14:creationId xmlns:p14="http://schemas.microsoft.com/office/powerpoint/2010/main" val="70964560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4"/>
          <p:cNvSpPr>
            <a:spLocks noGrp="1" noChangeArrowheads="1"/>
          </p:cNvSpPr>
          <p:nvPr>
            <p:ph type="title"/>
          </p:nvPr>
        </p:nvSpPr>
        <p:spPr>
          <a:xfrm>
            <a:off x="2209801" y="609600"/>
            <a:ext cx="7556313" cy="1116106"/>
          </a:xfrm>
        </p:spPr>
        <p:txBody>
          <a:bodyPr/>
          <a:lstStyle/>
          <a:p>
            <a:r>
              <a:rPr lang="en-US" dirty="0">
                <a:effectLst>
                  <a:outerShdw blurRad="38100" dist="38100" dir="2700000" algn="tl">
                    <a:srgbClr val="000000">
                      <a:alpha val="43137"/>
                    </a:srgbClr>
                  </a:outerShdw>
                </a:effectLst>
              </a:rPr>
              <a:t>Read Only Memory (ROM)</a:t>
            </a:r>
          </a:p>
        </p:txBody>
      </p:sp>
      <p:sp>
        <p:nvSpPr>
          <p:cNvPr id="68613" name="Rectangle 5"/>
          <p:cNvSpPr>
            <a:spLocks noGrp="1" noChangeArrowheads="1"/>
          </p:cNvSpPr>
          <p:nvPr>
            <p:ph idx="1"/>
          </p:nvPr>
        </p:nvSpPr>
        <p:spPr>
          <a:xfrm>
            <a:off x="888023" y="1676400"/>
            <a:ext cx="9812215" cy="4800600"/>
          </a:xfrm>
        </p:spPr>
        <p:txBody>
          <a:bodyPr>
            <a:normAutofit lnSpcReduction="10000"/>
          </a:bodyPr>
          <a:lstStyle/>
          <a:p>
            <a:r>
              <a:rPr lang="en-US" dirty="0"/>
              <a:t>Contains a permanent pattern of data that cannot be  changed or added to</a:t>
            </a:r>
          </a:p>
          <a:p>
            <a:r>
              <a:rPr lang="en-US" dirty="0"/>
              <a:t>No power source is required to maintain the bit values in memory</a:t>
            </a:r>
          </a:p>
          <a:p>
            <a:r>
              <a:rPr lang="en-US" dirty="0"/>
              <a:t>Data or program is permanently in main memory and never needs to be loaded from a secondary storage device</a:t>
            </a:r>
          </a:p>
          <a:p>
            <a:r>
              <a:rPr lang="en-US" dirty="0"/>
              <a:t>Data is actually wired into the chip as part of the fabrication process</a:t>
            </a:r>
          </a:p>
          <a:p>
            <a:pPr lvl="1"/>
            <a:r>
              <a:rPr lang="en-US" dirty="0"/>
              <a:t>Disadvantages of this:</a:t>
            </a:r>
          </a:p>
          <a:p>
            <a:pPr lvl="2"/>
            <a:r>
              <a:rPr lang="en-US" dirty="0"/>
              <a:t>No room for error, if one bit is wrong the whole batch of ROMs must be thrown out</a:t>
            </a:r>
          </a:p>
          <a:p>
            <a:pPr lvl="2"/>
            <a:r>
              <a:rPr lang="en-US" dirty="0"/>
              <a:t>Data insertion step includes a relatively large fixed cost</a:t>
            </a:r>
          </a:p>
          <a:p>
            <a:endParaRPr lang="en-US" dirty="0"/>
          </a:p>
        </p:txBody>
      </p:sp>
    </p:spTree>
    <p:extLst>
      <p:ext uri="{BB962C8B-B14F-4D97-AF65-F5344CB8AC3E}">
        <p14:creationId xmlns:p14="http://schemas.microsoft.com/office/powerpoint/2010/main" val="299961883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1" y="533400"/>
            <a:ext cx="7556313" cy="1116106"/>
          </a:xfrm>
        </p:spPr>
        <p:txBody>
          <a:bodyPr/>
          <a:lstStyle/>
          <a:p>
            <a:r>
              <a:rPr lang="en-US" dirty="0">
                <a:effectLst>
                  <a:outerShdw blurRad="38100" dist="38100" dir="2700000" algn="tl">
                    <a:srgbClr val="000000">
                      <a:alpha val="43137"/>
                    </a:srgbClr>
                  </a:outerShdw>
                </a:effectLst>
              </a:rPr>
              <a:t>Programmable ROM (PROM)</a:t>
            </a:r>
          </a:p>
        </p:txBody>
      </p:sp>
      <p:sp>
        <p:nvSpPr>
          <p:cNvPr id="3" name="Content Placeholder 2"/>
          <p:cNvSpPr>
            <a:spLocks noGrp="1"/>
          </p:cNvSpPr>
          <p:nvPr>
            <p:ph idx="1"/>
          </p:nvPr>
        </p:nvSpPr>
        <p:spPr/>
        <p:txBody>
          <a:bodyPr/>
          <a:lstStyle/>
          <a:p>
            <a:r>
              <a:rPr lang="en-US" dirty="0"/>
              <a:t>Less expensive alternative</a:t>
            </a:r>
          </a:p>
          <a:p>
            <a:r>
              <a:rPr lang="en-US" dirty="0"/>
              <a:t>Nonvolatile and may be written into only once</a:t>
            </a:r>
          </a:p>
          <a:p>
            <a:r>
              <a:rPr lang="en-US" dirty="0"/>
              <a:t>Writing process is performed electrically and may be performed by supplier or customer at a time later than the original chip fabrication</a:t>
            </a:r>
          </a:p>
          <a:p>
            <a:r>
              <a:rPr lang="en-US" dirty="0"/>
              <a:t>Special equipment is required for the writing process</a:t>
            </a:r>
          </a:p>
          <a:p>
            <a:r>
              <a:rPr lang="en-US" dirty="0"/>
              <a:t>Provides flexibility and convenience</a:t>
            </a:r>
          </a:p>
          <a:p>
            <a:r>
              <a:rPr lang="en-US" dirty="0"/>
              <a:t>Attractive for high volume production runs </a:t>
            </a:r>
          </a:p>
        </p:txBody>
      </p:sp>
    </p:spTree>
    <p:extLst>
      <p:ext uri="{BB962C8B-B14F-4D97-AF65-F5344CB8AC3E}">
        <p14:creationId xmlns:p14="http://schemas.microsoft.com/office/powerpoint/2010/main" val="6170605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b="1" dirty="0"/>
              <a:t>Erasable programmable read-only memory</a:t>
            </a:r>
            <a:r>
              <a:rPr lang="en-IE" dirty="0"/>
              <a:t> (EPROM)</a:t>
            </a:r>
          </a:p>
        </p:txBody>
      </p:sp>
      <p:sp>
        <p:nvSpPr>
          <p:cNvPr id="3" name="Content Placeholder 2"/>
          <p:cNvSpPr>
            <a:spLocks noGrp="1"/>
          </p:cNvSpPr>
          <p:nvPr>
            <p:ph idx="1"/>
          </p:nvPr>
        </p:nvSpPr>
        <p:spPr/>
        <p:txBody>
          <a:bodyPr/>
          <a:lstStyle/>
          <a:p>
            <a:r>
              <a:rPr lang="en-IE" dirty="0"/>
              <a:t>EPROM chips can be rewritten many </a:t>
            </a:r>
            <a:r>
              <a:rPr lang="en-IE" dirty="0" smtClean="0"/>
              <a:t>times.</a:t>
            </a:r>
          </a:p>
          <a:p>
            <a:r>
              <a:rPr lang="en-IE" dirty="0"/>
              <a:t>Erasing an EPROM requires a special tool that emits a certain frequency of ultraviolet (UV) light. </a:t>
            </a:r>
            <a:endParaRPr lang="en-IE" dirty="0" smtClean="0"/>
          </a:p>
          <a:p>
            <a:r>
              <a:rPr lang="en-IE" dirty="0" smtClean="0"/>
              <a:t>EPROMs </a:t>
            </a:r>
            <a:r>
              <a:rPr lang="en-IE" dirty="0"/>
              <a:t>are configured using an EPROM programmer that provides voltage at specified levels depending on the type of EPROM used</a:t>
            </a:r>
            <a:r>
              <a:rPr lang="en-IE" dirty="0" smtClean="0"/>
              <a:t>.</a:t>
            </a:r>
          </a:p>
          <a:p>
            <a:r>
              <a:rPr lang="en-IE" dirty="0" smtClean="0"/>
              <a:t>Note: To </a:t>
            </a:r>
            <a:r>
              <a:rPr lang="en-IE" dirty="0"/>
              <a:t>rewrite an EPROM, you must erase it first</a:t>
            </a:r>
            <a:r>
              <a:rPr lang="en-IE" dirty="0" smtClean="0"/>
              <a:t>. (with UV light at a frequency of about 253.7 for standard EPROM)</a:t>
            </a:r>
            <a:endParaRPr lang="en-IE" b="1" dirty="0"/>
          </a:p>
        </p:txBody>
      </p:sp>
    </p:spTree>
    <p:extLst>
      <p:ext uri="{BB962C8B-B14F-4D97-AF65-F5344CB8AC3E}">
        <p14:creationId xmlns:p14="http://schemas.microsoft.com/office/powerpoint/2010/main" val="5934507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b="1" dirty="0"/>
              <a:t>Electrically erasable programmable read-only memory</a:t>
            </a:r>
            <a:r>
              <a:rPr lang="en-IE" dirty="0"/>
              <a:t> (EEPROM)</a:t>
            </a:r>
          </a:p>
        </p:txBody>
      </p:sp>
      <p:sp>
        <p:nvSpPr>
          <p:cNvPr id="3" name="Content Placeholder 2"/>
          <p:cNvSpPr>
            <a:spLocks noGrp="1"/>
          </p:cNvSpPr>
          <p:nvPr>
            <p:ph idx="1"/>
          </p:nvPr>
        </p:nvSpPr>
        <p:spPr/>
        <p:txBody>
          <a:bodyPr>
            <a:normAutofit fontScale="92500" lnSpcReduction="10000"/>
          </a:bodyPr>
          <a:lstStyle/>
          <a:p>
            <a:r>
              <a:rPr lang="en-IE" dirty="0" smtClean="0"/>
              <a:t>The </a:t>
            </a:r>
            <a:r>
              <a:rPr lang="en-IE" dirty="0"/>
              <a:t>chip does not have to removed to be rewritten.</a:t>
            </a:r>
          </a:p>
          <a:p>
            <a:r>
              <a:rPr lang="en-IE" dirty="0"/>
              <a:t>The entire chip does not have to be completely erased to change a specific portion of it.</a:t>
            </a:r>
          </a:p>
          <a:p>
            <a:r>
              <a:rPr lang="en-IE" dirty="0"/>
              <a:t>Changing the contents does not require additional dedicated equipment.</a:t>
            </a:r>
          </a:p>
          <a:p>
            <a:r>
              <a:rPr lang="en-IE" dirty="0"/>
              <a:t>Instead of using UV light, you can return the electrons in the cells of an EEPROM to normal with the localized application of an </a:t>
            </a:r>
            <a:r>
              <a:rPr lang="en-IE" b="1" dirty="0"/>
              <a:t>electric field</a:t>
            </a:r>
            <a:r>
              <a:rPr lang="en-IE" dirty="0"/>
              <a:t> to each cell. This erases the targeted cells of the EEPROM, which can then be rewritten. </a:t>
            </a:r>
            <a:endParaRPr lang="en-IE" dirty="0" smtClean="0"/>
          </a:p>
          <a:p>
            <a:r>
              <a:rPr lang="en-IE" dirty="0" smtClean="0"/>
              <a:t>However, EEPROMs </a:t>
            </a:r>
            <a:r>
              <a:rPr lang="en-IE" dirty="0"/>
              <a:t>are changed 1 byte at a time, which makes them versatile but slow. In fact, EEPROM chips are too slow to use in many products that make quick changes to the data stored on the chip.</a:t>
            </a:r>
          </a:p>
          <a:p>
            <a:endParaRPr lang="en-IE" dirty="0"/>
          </a:p>
        </p:txBody>
      </p:sp>
    </p:spTree>
    <p:extLst>
      <p:ext uri="{BB962C8B-B14F-4D97-AF65-F5344CB8AC3E}">
        <p14:creationId xmlns:p14="http://schemas.microsoft.com/office/powerpoint/2010/main" val="37901627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Flash Memory</a:t>
            </a:r>
            <a:endParaRPr lang="en-IE" dirty="0"/>
          </a:p>
        </p:txBody>
      </p:sp>
      <p:sp>
        <p:nvSpPr>
          <p:cNvPr id="3" name="Content Placeholder 2"/>
          <p:cNvSpPr>
            <a:spLocks noGrp="1"/>
          </p:cNvSpPr>
          <p:nvPr>
            <p:ph idx="1"/>
          </p:nvPr>
        </p:nvSpPr>
        <p:spPr/>
        <p:txBody>
          <a:bodyPr/>
          <a:lstStyle/>
          <a:p>
            <a:r>
              <a:rPr lang="en-IE" b="1" dirty="0" smtClean="0"/>
              <a:t>Flash </a:t>
            </a:r>
            <a:r>
              <a:rPr lang="en-IE" b="1" dirty="0"/>
              <a:t>memory</a:t>
            </a:r>
            <a:r>
              <a:rPr lang="en-IE" dirty="0"/>
              <a:t>, a type of EEPROM that uses </a:t>
            </a:r>
            <a:r>
              <a:rPr lang="en-IE" b="1" dirty="0"/>
              <a:t>in-circuit wiring</a:t>
            </a:r>
            <a:r>
              <a:rPr lang="en-IE" dirty="0"/>
              <a:t> to erase by applying an electrical field to the entire chip or to predetermined sections of the chip called </a:t>
            </a:r>
            <a:r>
              <a:rPr lang="en-IE" b="1" dirty="0"/>
              <a:t>blocks</a:t>
            </a:r>
            <a:r>
              <a:rPr lang="en-IE" dirty="0"/>
              <a:t>. </a:t>
            </a:r>
            <a:endParaRPr lang="en-IE" dirty="0" smtClean="0"/>
          </a:p>
          <a:p>
            <a:r>
              <a:rPr lang="en-IE" dirty="0" smtClean="0"/>
              <a:t>Much faster </a:t>
            </a:r>
            <a:r>
              <a:rPr lang="en-IE" dirty="0"/>
              <a:t>than traditional EEPROMs because it writes data in chunks, usually 512 bytes in size, instead of 1 byte at a time. </a:t>
            </a:r>
            <a:endParaRPr lang="en-IE" dirty="0" smtClean="0"/>
          </a:p>
          <a:p>
            <a:r>
              <a:rPr lang="en-IE" dirty="0" smtClean="0"/>
              <a:t>Used in solid state drives.</a:t>
            </a:r>
            <a:endParaRPr lang="en-IE" dirty="0"/>
          </a:p>
        </p:txBody>
      </p:sp>
    </p:spTree>
    <p:extLst>
      <p:ext uri="{BB962C8B-B14F-4D97-AF65-F5344CB8AC3E}">
        <p14:creationId xmlns:p14="http://schemas.microsoft.com/office/powerpoint/2010/main" val="19716167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51142" y="116632"/>
            <a:ext cx="9144000" cy="995362"/>
          </a:xfrm>
        </p:spPr>
        <p:txBody>
          <a:bodyPr/>
          <a:lstStyle/>
          <a:p>
            <a:pPr algn="ctr"/>
            <a:r>
              <a:rPr lang="en-US" sz="4000" dirty="0">
                <a:effectLst>
                  <a:outerShdw blurRad="38100" dist="38100" dir="2700000" algn="tl">
                    <a:srgbClr val="000000">
                      <a:alpha val="43137"/>
                    </a:srgbClr>
                  </a:outerShdw>
                </a:effectLst>
                <a:latin typeface="+mn-lt"/>
              </a:rPr>
              <a:t>Read-Mostly Memory</a:t>
            </a:r>
          </a:p>
        </p:txBody>
      </p:sp>
      <p:graphicFrame>
        <p:nvGraphicFramePr>
          <p:cNvPr id="30" name="Content Placeholder 29"/>
          <p:cNvGraphicFramePr>
            <a:graphicFrameLocks noGrp="1"/>
          </p:cNvGraphicFramePr>
          <p:nvPr>
            <p:ph idx="4294967295"/>
            <p:extLst/>
          </p:nvPr>
        </p:nvGraphicFramePr>
        <p:xfrm>
          <a:off x="1828800" y="1086753"/>
          <a:ext cx="8443664" cy="52225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7462139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HDD vs SSD</a:t>
            </a:r>
            <a:endParaRPr lang="en-IE" dirty="0"/>
          </a:p>
        </p:txBody>
      </p:sp>
      <p:sp>
        <p:nvSpPr>
          <p:cNvPr id="3" name="Text Placeholder 2"/>
          <p:cNvSpPr>
            <a:spLocks noGrp="1"/>
          </p:cNvSpPr>
          <p:nvPr>
            <p:ph type="body" idx="1"/>
          </p:nvPr>
        </p:nvSpPr>
        <p:spPr/>
        <p:txBody>
          <a:bodyPr/>
          <a:lstStyle/>
          <a:p>
            <a:r>
              <a:rPr lang="en-IE" dirty="0" smtClean="0"/>
              <a:t>HDD</a:t>
            </a:r>
            <a:endParaRPr lang="en-IE" dirty="0"/>
          </a:p>
        </p:txBody>
      </p:sp>
      <p:sp>
        <p:nvSpPr>
          <p:cNvPr id="4" name="Content Placeholder 3"/>
          <p:cNvSpPr>
            <a:spLocks noGrp="1"/>
          </p:cNvSpPr>
          <p:nvPr>
            <p:ph sz="half" idx="2"/>
          </p:nvPr>
        </p:nvSpPr>
        <p:spPr/>
        <p:txBody>
          <a:bodyPr>
            <a:normAutofit fontScale="85000" lnSpcReduction="20000"/>
          </a:bodyPr>
          <a:lstStyle/>
          <a:p>
            <a:pPr fontAlgn="base"/>
            <a:r>
              <a:rPr lang="en-IE" dirty="0" smtClean="0"/>
              <a:t>Contains </a:t>
            </a:r>
            <a:r>
              <a:rPr lang="en-IE" dirty="0"/>
              <a:t>a circular disc – known as a </a:t>
            </a:r>
            <a:r>
              <a:rPr lang="en-IE" b="1" dirty="0"/>
              <a:t>platter</a:t>
            </a:r>
            <a:r>
              <a:rPr lang="en-IE" dirty="0"/>
              <a:t> – that stores your data. The disc spins, allowing the read-write arm to read data on the disc (or write data to it) as it passes.</a:t>
            </a:r>
          </a:p>
          <a:p>
            <a:pPr fontAlgn="base"/>
            <a:r>
              <a:rPr lang="en-IE" dirty="0"/>
              <a:t>The faster the platter spins, the faster the hard drive works, which can impact how quickly your operating system responds, and how long it takes applications installed on the drive to load and open.</a:t>
            </a:r>
          </a:p>
          <a:p>
            <a:pPr marL="0" indent="0">
              <a:buNone/>
            </a:pPr>
            <a:r>
              <a:rPr lang="en-IE" dirty="0"/>
              <a:t/>
            </a:r>
            <a:br>
              <a:rPr lang="en-IE" dirty="0"/>
            </a:br>
            <a:endParaRPr lang="en-IE" dirty="0"/>
          </a:p>
        </p:txBody>
      </p:sp>
      <p:sp>
        <p:nvSpPr>
          <p:cNvPr id="5" name="Text Placeholder 4"/>
          <p:cNvSpPr>
            <a:spLocks noGrp="1"/>
          </p:cNvSpPr>
          <p:nvPr>
            <p:ph type="body" sz="quarter" idx="3"/>
          </p:nvPr>
        </p:nvSpPr>
        <p:spPr/>
        <p:txBody>
          <a:bodyPr/>
          <a:lstStyle/>
          <a:p>
            <a:r>
              <a:rPr lang="en-IE" dirty="0" smtClean="0"/>
              <a:t>SSD</a:t>
            </a:r>
            <a:endParaRPr lang="en-IE" dirty="0"/>
          </a:p>
        </p:txBody>
      </p:sp>
      <p:sp>
        <p:nvSpPr>
          <p:cNvPr id="6" name="Content Placeholder 5"/>
          <p:cNvSpPr>
            <a:spLocks noGrp="1"/>
          </p:cNvSpPr>
          <p:nvPr>
            <p:ph sz="quarter" idx="4"/>
          </p:nvPr>
        </p:nvSpPr>
        <p:spPr/>
        <p:txBody>
          <a:bodyPr/>
          <a:lstStyle/>
          <a:p>
            <a:r>
              <a:rPr lang="en-IE" dirty="0" smtClean="0"/>
              <a:t>No moving parts, quieter</a:t>
            </a:r>
          </a:p>
          <a:p>
            <a:r>
              <a:rPr lang="en-IE" dirty="0" smtClean="0"/>
              <a:t>Uses NAND flash memory</a:t>
            </a:r>
            <a:endParaRPr lang="en-IE" dirty="0"/>
          </a:p>
          <a:p>
            <a:r>
              <a:rPr lang="en-IE" dirty="0" smtClean="0"/>
              <a:t>Takes up less space; even mounted directly on motherboard</a:t>
            </a:r>
          </a:p>
          <a:p>
            <a:r>
              <a:rPr lang="en-IE" dirty="0" smtClean="0"/>
              <a:t>SSD storage is much faster than its HDD equivalent</a:t>
            </a:r>
            <a:endParaRPr lang="en-IE" dirty="0"/>
          </a:p>
        </p:txBody>
      </p:sp>
    </p:spTree>
    <p:extLst>
      <p:ext uri="{BB962C8B-B14F-4D97-AF65-F5344CB8AC3E}">
        <p14:creationId xmlns:p14="http://schemas.microsoft.com/office/powerpoint/2010/main" val="38152944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6946" y="2193925"/>
            <a:ext cx="10515600" cy="1325563"/>
          </a:xfrm>
        </p:spPr>
        <p:txBody>
          <a:bodyPr/>
          <a:lstStyle/>
          <a:p>
            <a:r>
              <a:rPr lang="en-IE" dirty="0"/>
              <a:t>Questions?</a:t>
            </a:r>
          </a:p>
        </p:txBody>
      </p:sp>
    </p:spTree>
    <p:extLst>
      <p:ext uri="{BB962C8B-B14F-4D97-AF65-F5344CB8AC3E}">
        <p14:creationId xmlns:p14="http://schemas.microsoft.com/office/powerpoint/2010/main" val="39309300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1919536" y="116632"/>
            <a:ext cx="7556500" cy="995362"/>
          </a:xfrm>
        </p:spPr>
        <p:txBody>
          <a:bodyPr>
            <a:normAutofit/>
          </a:bodyPr>
          <a:lstStyle/>
          <a:p>
            <a:r>
              <a:rPr lang="en-GB" dirty="0">
                <a:effectLst>
                  <a:outerShdw blurRad="38100" dist="38100" dir="2700000" algn="tl">
                    <a:srgbClr val="000000">
                      <a:alpha val="43137"/>
                    </a:srgbClr>
                  </a:outerShdw>
                </a:effectLst>
              </a:rPr>
              <a:t>Computer Architecture</a:t>
            </a:r>
          </a:p>
        </p:txBody>
      </p:sp>
      <p:graphicFrame>
        <p:nvGraphicFramePr>
          <p:cNvPr id="25" name="Content Placeholder 24"/>
          <p:cNvGraphicFramePr>
            <a:graphicFrameLocks noGrp="1"/>
          </p:cNvGraphicFramePr>
          <p:nvPr>
            <p:ph idx="4294967295"/>
            <p:extLst>
              <p:ext uri="{D42A27DB-BD31-4B8C-83A1-F6EECF244321}">
                <p14:modId xmlns:p14="http://schemas.microsoft.com/office/powerpoint/2010/main" val="4042830116"/>
              </p:ext>
            </p:extLst>
          </p:nvPr>
        </p:nvGraphicFramePr>
        <p:xfrm>
          <a:off x="1840139" y="1441437"/>
          <a:ext cx="8547100" cy="50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0" name="Text Placeholder 29"/>
          <p:cNvSpPr>
            <a:spLocks noGrp="1"/>
          </p:cNvSpPr>
          <p:nvPr>
            <p:ph type="body" sz="half" idx="4294967295"/>
          </p:nvPr>
        </p:nvSpPr>
        <p:spPr>
          <a:xfrm>
            <a:off x="2711625" y="692696"/>
            <a:ext cx="7559675" cy="774700"/>
          </a:xfrm>
        </p:spPr>
        <p:txBody>
          <a:bodyPr>
            <a:normAutofit/>
          </a:bodyPr>
          <a:lstStyle/>
          <a:p>
            <a:pPr algn="r">
              <a:spcBef>
                <a:spcPct val="0"/>
              </a:spcBef>
              <a:buNone/>
            </a:pPr>
            <a:r>
              <a:rPr lang="en-US" sz="3600" dirty="0">
                <a:solidFill>
                  <a:schemeClr val="accent1"/>
                </a:solidFill>
                <a:effectLst>
                  <a:outerShdw blurRad="38100" dist="38100" dir="2700000" algn="tl">
                    <a:srgbClr val="000000">
                      <a:alpha val="43137"/>
                    </a:srgbClr>
                  </a:outerShdw>
                </a:effectLst>
              </a:rPr>
              <a:t>Computer Organization</a:t>
            </a:r>
          </a:p>
        </p:txBody>
      </p:sp>
    </p:spTree>
    <p:extLst>
      <p:ext uri="{BB962C8B-B14F-4D97-AF65-F5344CB8AC3E}">
        <p14:creationId xmlns:p14="http://schemas.microsoft.com/office/powerpoint/2010/main" val="8525618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Computer Organization vs Architecture - 1</a:t>
            </a:r>
          </a:p>
        </p:txBody>
      </p:sp>
      <p:sp>
        <p:nvSpPr>
          <p:cNvPr id="4" name="Content Placeholder 3"/>
          <p:cNvSpPr>
            <a:spLocks noGrp="1"/>
          </p:cNvSpPr>
          <p:nvPr>
            <p:ph idx="1"/>
          </p:nvPr>
        </p:nvSpPr>
        <p:spPr/>
        <p:txBody>
          <a:bodyPr/>
          <a:lstStyle/>
          <a:p>
            <a:endParaRPr lang="en-IE"/>
          </a:p>
        </p:txBody>
      </p:sp>
      <p:pic>
        <p:nvPicPr>
          <p:cNvPr id="5" name="Picture 4"/>
          <p:cNvPicPr>
            <a:picLocks noChangeAspect="1"/>
          </p:cNvPicPr>
          <p:nvPr/>
        </p:nvPicPr>
        <p:blipFill>
          <a:blip r:embed="rId3"/>
          <a:stretch>
            <a:fillRect/>
          </a:stretch>
        </p:blipFill>
        <p:spPr>
          <a:xfrm>
            <a:off x="744187" y="1690688"/>
            <a:ext cx="10609613" cy="4702629"/>
          </a:xfrm>
          <a:prstGeom prst="rect">
            <a:avLst/>
          </a:prstGeom>
        </p:spPr>
      </p:pic>
    </p:spTree>
    <p:extLst>
      <p:ext uri="{BB962C8B-B14F-4D97-AF65-F5344CB8AC3E}">
        <p14:creationId xmlns:p14="http://schemas.microsoft.com/office/powerpoint/2010/main" val="36717301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3"/>
          <a:stretch>
            <a:fillRect/>
          </a:stretch>
        </p:blipFill>
        <p:spPr>
          <a:xfrm>
            <a:off x="748145" y="1690688"/>
            <a:ext cx="10605655" cy="3625056"/>
          </a:xfrm>
          <a:prstGeom prst="rect">
            <a:avLst/>
          </a:prstGeom>
        </p:spPr>
      </p:pic>
      <p:sp>
        <p:nvSpPr>
          <p:cNvPr id="5" name="Title 4"/>
          <p:cNvSpPr>
            <a:spLocks noGrp="1"/>
          </p:cNvSpPr>
          <p:nvPr>
            <p:ph type="title"/>
          </p:nvPr>
        </p:nvSpPr>
        <p:spPr/>
        <p:txBody>
          <a:bodyPr/>
          <a:lstStyle/>
          <a:p>
            <a:r>
              <a:rPr lang="en-IE" dirty="0" smtClean="0"/>
              <a:t>Computer Organization vs Architecture - 2</a:t>
            </a:r>
            <a:endParaRPr lang="en-IE" dirty="0"/>
          </a:p>
        </p:txBody>
      </p:sp>
    </p:spTree>
    <p:extLst>
      <p:ext uri="{BB962C8B-B14F-4D97-AF65-F5344CB8AC3E}">
        <p14:creationId xmlns:p14="http://schemas.microsoft.com/office/powerpoint/2010/main" val="22862636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GB" dirty="0">
                <a:effectLst>
                  <a:outerShdw blurRad="38100" dist="38100" dir="2700000" algn="tl">
                    <a:srgbClr val="000000">
                      <a:alpha val="43137"/>
                    </a:srgbClr>
                  </a:outerShdw>
                </a:effectLst>
                <a:latin typeface="+mn-lt"/>
                <a:ea typeface="+mn-ea"/>
                <a:cs typeface="+mn-cs"/>
              </a:rPr>
              <a:t>Structure and Function</a:t>
            </a:r>
          </a:p>
        </p:txBody>
      </p:sp>
      <p:sp>
        <p:nvSpPr>
          <p:cNvPr id="25" name="Text Placeholder 24"/>
          <p:cNvSpPr>
            <a:spLocks noGrp="1"/>
          </p:cNvSpPr>
          <p:nvPr>
            <p:ph sz="half" idx="1"/>
          </p:nvPr>
        </p:nvSpPr>
        <p:spPr>
          <a:xfrm>
            <a:off x="1242645" y="1462088"/>
            <a:ext cx="5342793" cy="4710112"/>
          </a:xfrm>
        </p:spPr>
        <p:txBody>
          <a:bodyPr>
            <a:noAutofit/>
          </a:bodyPr>
          <a:lstStyle/>
          <a:p>
            <a:r>
              <a:rPr lang="en-US" sz="3200" dirty="0">
                <a:solidFill>
                  <a:srgbClr val="000000"/>
                </a:solidFill>
              </a:rPr>
              <a:t>Hierarchical system</a:t>
            </a:r>
          </a:p>
          <a:p>
            <a:pPr lvl="1"/>
            <a:r>
              <a:rPr lang="en-US" sz="2800" dirty="0">
                <a:solidFill>
                  <a:srgbClr val="000000"/>
                </a:solidFill>
              </a:rPr>
              <a:t>Set of interrelated subsystems</a:t>
            </a:r>
          </a:p>
          <a:p>
            <a:pPr marL="228600" lvl="1">
              <a:spcBef>
                <a:spcPts val="2000"/>
              </a:spcBef>
              <a:buClr>
                <a:schemeClr val="accent1"/>
              </a:buClr>
            </a:pPr>
            <a:r>
              <a:rPr lang="en-US" sz="2800" dirty="0">
                <a:solidFill>
                  <a:srgbClr val="000000"/>
                </a:solidFill>
              </a:rPr>
              <a:t>Hierarchical nature of complex systems is essential to both their design and their description</a:t>
            </a:r>
          </a:p>
          <a:p>
            <a:pPr marL="228600" lvl="1">
              <a:spcBef>
                <a:spcPts val="2000"/>
              </a:spcBef>
              <a:buClr>
                <a:schemeClr val="accent1"/>
              </a:buClr>
            </a:pPr>
            <a:r>
              <a:rPr lang="en-US" sz="2800" dirty="0">
                <a:solidFill>
                  <a:srgbClr val="000000"/>
                </a:solidFill>
              </a:rPr>
              <a:t>Designer need only deal with a particular level of the system at a time</a:t>
            </a:r>
          </a:p>
          <a:p>
            <a:pPr lvl="1"/>
            <a:r>
              <a:rPr lang="en-US" sz="2800" dirty="0">
                <a:solidFill>
                  <a:srgbClr val="000000"/>
                </a:solidFill>
              </a:rPr>
              <a:t>Concerned with structure and function at each level</a:t>
            </a:r>
          </a:p>
        </p:txBody>
      </p:sp>
      <p:sp>
        <p:nvSpPr>
          <p:cNvPr id="7171" name="Rectangle 3"/>
          <p:cNvSpPr>
            <a:spLocks noGrp="1" noChangeArrowheads="1"/>
          </p:cNvSpPr>
          <p:nvPr>
            <p:ph sz="half" idx="2"/>
          </p:nvPr>
        </p:nvSpPr>
        <p:spPr>
          <a:xfrm>
            <a:off x="7104183" y="1690688"/>
            <a:ext cx="4457701" cy="3352800"/>
          </a:xfrm>
        </p:spPr>
        <p:txBody>
          <a:bodyPr>
            <a:noAutofit/>
          </a:bodyPr>
          <a:lstStyle/>
          <a:p>
            <a:r>
              <a:rPr lang="en-GB" sz="3200" dirty="0">
                <a:solidFill>
                  <a:srgbClr val="000000"/>
                </a:solidFill>
              </a:rPr>
              <a:t>Structure</a:t>
            </a:r>
          </a:p>
          <a:p>
            <a:pPr lvl="1"/>
            <a:r>
              <a:rPr lang="en-GB" sz="2800" dirty="0">
                <a:solidFill>
                  <a:srgbClr val="000000"/>
                </a:solidFill>
              </a:rPr>
              <a:t>The way in which components relate to each other</a:t>
            </a:r>
          </a:p>
          <a:p>
            <a:r>
              <a:rPr lang="en-GB" sz="3200" dirty="0">
                <a:solidFill>
                  <a:srgbClr val="000000"/>
                </a:solidFill>
              </a:rPr>
              <a:t>Function</a:t>
            </a:r>
          </a:p>
          <a:p>
            <a:pPr lvl="1"/>
            <a:r>
              <a:rPr lang="en-GB" sz="2800" dirty="0">
                <a:solidFill>
                  <a:srgbClr val="000000"/>
                </a:solidFill>
              </a:rPr>
              <a:t>The operation of individual components as part of the structure</a:t>
            </a:r>
          </a:p>
        </p:txBody>
      </p:sp>
    </p:spTree>
    <p:extLst>
      <p:ext uri="{BB962C8B-B14F-4D97-AF65-F5344CB8AC3E}">
        <p14:creationId xmlns:p14="http://schemas.microsoft.com/office/powerpoint/2010/main" val="27722243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3605</TotalTime>
  <Words>10282</Words>
  <Application>Microsoft Office PowerPoint</Application>
  <PresentationFormat>Widescreen</PresentationFormat>
  <Paragraphs>1019</Paragraphs>
  <Slides>58</Slides>
  <Notes>43</Notes>
  <HiddenSlides>7</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58</vt:i4>
      </vt:variant>
    </vt:vector>
  </HeadingPairs>
  <TitlesOfParts>
    <vt:vector size="65" baseType="lpstr">
      <vt:lpstr>Arial</vt:lpstr>
      <vt:lpstr>Calibri</vt:lpstr>
      <vt:lpstr>Calibri Light</vt:lpstr>
      <vt:lpstr>Symbol</vt:lpstr>
      <vt:lpstr>Times New Roman</vt:lpstr>
      <vt:lpstr>Wingdings</vt:lpstr>
      <vt:lpstr>Office Theme</vt:lpstr>
      <vt:lpstr>B8IT143</vt:lpstr>
      <vt:lpstr>My Details</vt:lpstr>
      <vt:lpstr>Learning Outcomes</vt:lpstr>
      <vt:lpstr>Course Details</vt:lpstr>
      <vt:lpstr>Computer Architecture: Basic Concepts</vt:lpstr>
      <vt:lpstr>Computer Architecture</vt:lpstr>
      <vt:lpstr>Computer Organization vs Architecture - 1</vt:lpstr>
      <vt:lpstr>Computer Organization vs Architecture - 2</vt:lpstr>
      <vt:lpstr>Structure and Function</vt:lpstr>
      <vt:lpstr>Function</vt:lpstr>
      <vt:lpstr>Function</vt:lpstr>
      <vt:lpstr>Structure</vt:lpstr>
      <vt:lpstr>Function</vt:lpstr>
      <vt:lpstr>CPU</vt:lpstr>
      <vt:lpstr>Multicore Computer Structure</vt:lpstr>
      <vt:lpstr>Multicore Computer Structure</vt:lpstr>
      <vt:lpstr>Cache Memory</vt:lpstr>
      <vt:lpstr>Cache Memory -contd</vt:lpstr>
      <vt:lpstr>Types/Levels of Cache Memory</vt:lpstr>
      <vt:lpstr>PowerPoint Presentation</vt:lpstr>
      <vt:lpstr>PowerPoint Presentation</vt:lpstr>
      <vt:lpstr>Processor</vt:lpstr>
      <vt:lpstr>Top-Level Components</vt:lpstr>
      <vt:lpstr>Instruction Cycle</vt:lpstr>
      <vt:lpstr>Fetch Cycle</vt:lpstr>
      <vt:lpstr>Instruction Fetch and Execute</vt:lpstr>
      <vt:lpstr>Instruction Register</vt:lpstr>
      <vt:lpstr>Action Categories</vt:lpstr>
      <vt:lpstr>Characteristics of a Hypothetical Machine</vt:lpstr>
      <vt:lpstr>Example of Program Execution</vt:lpstr>
      <vt:lpstr>Memory Systems</vt:lpstr>
      <vt:lpstr>Characteristics of Memory Systems</vt:lpstr>
      <vt:lpstr>Characteristics of Memory Systems - 2</vt:lpstr>
      <vt:lpstr>Memory</vt:lpstr>
      <vt:lpstr>Memory</vt:lpstr>
      <vt:lpstr>Memory Hierarchy</vt:lpstr>
      <vt:lpstr>PowerPoint Presentation</vt:lpstr>
      <vt:lpstr>Memory </vt:lpstr>
      <vt:lpstr>PowerPoint Presentation</vt:lpstr>
      <vt:lpstr>Memory</vt:lpstr>
      <vt:lpstr>PowerPoint Presentation</vt:lpstr>
      <vt:lpstr>PowerPoint Presentation</vt:lpstr>
      <vt:lpstr>Internal Memory</vt:lpstr>
      <vt:lpstr>Random Access Memory</vt:lpstr>
      <vt:lpstr>Dynamic RAM (DRAM)</vt:lpstr>
      <vt:lpstr>DRAM</vt:lpstr>
      <vt:lpstr>Static Random Access Memory</vt:lpstr>
      <vt:lpstr>Static RAM (SRAM)</vt:lpstr>
      <vt:lpstr>DRAM vs SRAM</vt:lpstr>
      <vt:lpstr>SRAM versus DRAM</vt:lpstr>
      <vt:lpstr>Read Only Memory (ROM)</vt:lpstr>
      <vt:lpstr>Programmable ROM (PROM)</vt:lpstr>
      <vt:lpstr>Erasable programmable read-only memory (EPROM)</vt:lpstr>
      <vt:lpstr>Electrically erasable programmable read-only memory (EEPROM)</vt:lpstr>
      <vt:lpstr>Flash Memory</vt:lpstr>
      <vt:lpstr>Read-Mostly Memory</vt:lpstr>
      <vt:lpstr>HDD vs SSD</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Architecture: Basic Concepts</dc:title>
  <dc:creator>Dr. Shazia A Afzal</dc:creator>
  <cp:lastModifiedBy>Obinna Izima</cp:lastModifiedBy>
  <cp:revision>79</cp:revision>
  <dcterms:created xsi:type="dcterms:W3CDTF">2017-06-05T22:40:11Z</dcterms:created>
  <dcterms:modified xsi:type="dcterms:W3CDTF">2021-03-11T11:14:53Z</dcterms:modified>
</cp:coreProperties>
</file>