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37"/>
  </p:handoutMasterIdLst>
  <p:sldIdLst>
    <p:sldId id="354" r:id="rId5"/>
    <p:sldId id="350" r:id="rId6"/>
    <p:sldId id="352" r:id="rId7"/>
    <p:sldId id="353" r:id="rId8"/>
    <p:sldId id="355" r:id="rId9"/>
    <p:sldId id="356" r:id="rId10"/>
    <p:sldId id="357" r:id="rId11"/>
    <p:sldId id="358" r:id="rId12"/>
    <p:sldId id="359" r:id="rId13"/>
    <p:sldId id="360" r:id="rId14"/>
    <p:sldId id="361" r:id="rId15"/>
    <p:sldId id="362" r:id="rId16"/>
    <p:sldId id="363" r:id="rId17"/>
    <p:sldId id="364" r:id="rId18"/>
    <p:sldId id="365" r:id="rId19"/>
    <p:sldId id="366" r:id="rId20"/>
    <p:sldId id="369" r:id="rId21"/>
    <p:sldId id="367" r:id="rId22"/>
    <p:sldId id="368" r:id="rId23"/>
    <p:sldId id="370" r:id="rId24"/>
    <p:sldId id="371" r:id="rId25"/>
    <p:sldId id="373" r:id="rId26"/>
    <p:sldId id="374" r:id="rId27"/>
    <p:sldId id="375" r:id="rId28"/>
    <p:sldId id="376" r:id="rId29"/>
    <p:sldId id="377" r:id="rId30"/>
    <p:sldId id="378" r:id="rId31"/>
    <p:sldId id="379" r:id="rId32"/>
    <p:sldId id="380" r:id="rId33"/>
    <p:sldId id="381" r:id="rId34"/>
    <p:sldId id="382" r:id="rId35"/>
    <p:sldId id="38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clrMode="gray" frameSlides="1"/>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autoAdjust="0"/>
    <p:restoredTop sz="94660"/>
  </p:normalViewPr>
  <p:slideViewPr>
    <p:cSldViewPr snapToGrid="0">
      <p:cViewPr varScale="1">
        <p:scale>
          <a:sx n="122" d="100"/>
          <a:sy n="122" d="100"/>
        </p:scale>
        <p:origin x="-72" y="-28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a:off x="-1" y="-36095"/>
            <a:ext cx="12204055" cy="6915764"/>
          </a:xfrm>
          <a:prstGeom prst="rect">
            <a:avLst/>
          </a:prstGeom>
          <a:blipFill dpi="0" rotWithShape="1">
            <a:blip r:embed="rId2" cstate="print">
              <a:extLst>
                <a:ext uri="{28A0092B-C50C-407E-A947-70E740481C1C}">
                  <a14:useLocalDpi xmlns:a14="http://schemas.microsoft.com/office/drawing/2010/main" xmlns="" val="0"/>
                </a:ext>
              </a:extLst>
            </a:blip>
            <a:srcRect/>
            <a:stretch>
              <a:fillRect l="-77583" t="-48739" r="-8373" b="-19287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Rectangle 1"/>
          <p:cNvSpPr/>
          <p:nvPr userDrawn="1"/>
        </p:nvSpPr>
        <p:spPr>
          <a:xfrm flipH="1">
            <a:off x="9065832" y="-104461"/>
            <a:ext cx="3138222" cy="2153653"/>
          </a:xfrm>
          <a:custGeom>
            <a:avLst/>
            <a:gdLst>
              <a:gd name="connsiteX0" fmla="*/ 0 w 2961798"/>
              <a:gd name="connsiteY0" fmla="*/ 0 h 1936666"/>
              <a:gd name="connsiteX1" fmla="*/ 2961798 w 2961798"/>
              <a:gd name="connsiteY1" fmla="*/ 0 h 1936666"/>
              <a:gd name="connsiteX2" fmla="*/ 2961798 w 2961798"/>
              <a:gd name="connsiteY2" fmla="*/ 1936666 h 1936666"/>
              <a:gd name="connsiteX3" fmla="*/ 0 w 2961798"/>
              <a:gd name="connsiteY3" fmla="*/ 1936666 h 1936666"/>
              <a:gd name="connsiteX4" fmla="*/ 0 w 2961798"/>
              <a:gd name="connsiteY4" fmla="*/ 0 h 1936666"/>
              <a:gd name="connsiteX0" fmla="*/ 0 w 4020577"/>
              <a:gd name="connsiteY0" fmla="*/ 0 h 1936666"/>
              <a:gd name="connsiteX1" fmla="*/ 4020577 w 4020577"/>
              <a:gd name="connsiteY1" fmla="*/ 12032 h 1936666"/>
              <a:gd name="connsiteX2" fmla="*/ 2961798 w 4020577"/>
              <a:gd name="connsiteY2" fmla="*/ 1936666 h 1936666"/>
              <a:gd name="connsiteX3" fmla="*/ 0 w 4020577"/>
              <a:gd name="connsiteY3" fmla="*/ 1936666 h 1936666"/>
              <a:gd name="connsiteX4" fmla="*/ 0 w 4020577"/>
              <a:gd name="connsiteY4" fmla="*/ 0 h 1936666"/>
              <a:gd name="connsiteX0" fmla="*/ 0 w 4020577"/>
              <a:gd name="connsiteY0" fmla="*/ 0 h 2634497"/>
              <a:gd name="connsiteX1" fmla="*/ 4020577 w 4020577"/>
              <a:gd name="connsiteY1" fmla="*/ 12032 h 2634497"/>
              <a:gd name="connsiteX2" fmla="*/ 2961798 w 4020577"/>
              <a:gd name="connsiteY2" fmla="*/ 1936666 h 2634497"/>
              <a:gd name="connsiteX3" fmla="*/ 0 w 4020577"/>
              <a:gd name="connsiteY3" fmla="*/ 2634497 h 2634497"/>
              <a:gd name="connsiteX4" fmla="*/ 0 w 4020577"/>
              <a:gd name="connsiteY4" fmla="*/ 0 h 2634497"/>
              <a:gd name="connsiteX0" fmla="*/ 0 w 4020577"/>
              <a:gd name="connsiteY0" fmla="*/ 12031 h 2646528"/>
              <a:gd name="connsiteX1" fmla="*/ 4020577 w 4020577"/>
              <a:gd name="connsiteY1" fmla="*/ 0 h 2646528"/>
              <a:gd name="connsiteX2" fmla="*/ 2961798 w 4020577"/>
              <a:gd name="connsiteY2" fmla="*/ 1948697 h 2646528"/>
              <a:gd name="connsiteX3" fmla="*/ 0 w 4020577"/>
              <a:gd name="connsiteY3" fmla="*/ 2646528 h 2646528"/>
              <a:gd name="connsiteX4" fmla="*/ 0 w 4020577"/>
              <a:gd name="connsiteY4" fmla="*/ 12031 h 2646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0577" h="2646528">
                <a:moveTo>
                  <a:pt x="0" y="12031"/>
                </a:moveTo>
                <a:lnTo>
                  <a:pt x="4020577" y="0"/>
                </a:lnTo>
                <a:lnTo>
                  <a:pt x="2961798" y="1948697"/>
                </a:lnTo>
                <a:lnTo>
                  <a:pt x="0" y="2646528"/>
                </a:lnTo>
                <a:lnTo>
                  <a:pt x="0" y="120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l="7609" t="1851" b="-1"/>
          <a:stretch/>
        </p:blipFill>
        <p:spPr>
          <a:xfrm>
            <a:off x="10023656" y="40873"/>
            <a:ext cx="2022170" cy="1322261"/>
          </a:xfrm>
          <a:prstGeom prst="rect">
            <a:avLst/>
          </a:prstGeom>
        </p:spPr>
      </p:pic>
    </p:spTree>
    <p:extLst>
      <p:ext uri="{BB962C8B-B14F-4D97-AF65-F5344CB8AC3E}">
        <p14:creationId xmlns:p14="http://schemas.microsoft.com/office/powerpoint/2010/main" xmlns="" val="1625821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0C0DCB9-0CC6-4FA5-BF31-7A5A57F61D5A}" type="datetimeFigureOut">
              <a:rPr lang="en-IE" smtClean="0"/>
              <a:pPr/>
              <a:t>13/07/2020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E328139-D471-4192-9B76-CDA7198A1361}" type="slidenum">
              <a:rPr lang="en-IE" smtClean="0"/>
              <a:pPr/>
              <a:t>‹#›</a:t>
            </a:fld>
            <a:endParaRPr lang="en-IE"/>
          </a:p>
        </p:txBody>
      </p:sp>
    </p:spTree>
    <p:extLst>
      <p:ext uri="{BB962C8B-B14F-4D97-AF65-F5344CB8AC3E}">
        <p14:creationId xmlns:p14="http://schemas.microsoft.com/office/powerpoint/2010/main" xmlns="" val="1517294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0C0DCB9-0CC6-4FA5-BF31-7A5A57F61D5A}" type="datetimeFigureOut">
              <a:rPr lang="en-IE" smtClean="0"/>
              <a:pPr/>
              <a:t>13/07/2020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E328139-D471-4192-9B76-CDA7198A1361}" type="slidenum">
              <a:rPr lang="en-IE" smtClean="0"/>
              <a:pPr/>
              <a:t>‹#›</a:t>
            </a:fld>
            <a:endParaRPr lang="en-IE"/>
          </a:p>
        </p:txBody>
      </p:sp>
    </p:spTree>
    <p:extLst>
      <p:ext uri="{BB962C8B-B14F-4D97-AF65-F5344CB8AC3E}">
        <p14:creationId xmlns:p14="http://schemas.microsoft.com/office/powerpoint/2010/main" xmlns="" val="3511890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75000"/>
                    <a:lumOff val="25000"/>
                  </a:schemeClr>
                </a:solidFill>
              </a:defRPr>
            </a:lvl1pPr>
          </a:lstStyle>
          <a:p>
            <a:r>
              <a:rPr lang="en-US" dirty="0"/>
              <a:t>Click to edit Master title style</a:t>
            </a:r>
            <a:endParaRPr lang="en-IE" dirty="0"/>
          </a:p>
        </p:txBody>
      </p:sp>
      <p:sp>
        <p:nvSpPr>
          <p:cNvPr id="3" name="Content Placeholder 2"/>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l="7609" t="1851" b="-1"/>
          <a:stretch/>
        </p:blipFill>
        <p:spPr>
          <a:xfrm>
            <a:off x="111034" y="76945"/>
            <a:ext cx="1454331" cy="950961"/>
          </a:xfrm>
          <a:prstGeom prst="rect">
            <a:avLst/>
          </a:prstGeom>
        </p:spPr>
      </p:pic>
      <p:sp>
        <p:nvSpPr>
          <p:cNvPr id="8" name="Freeform 7"/>
          <p:cNvSpPr/>
          <p:nvPr userDrawn="1"/>
        </p:nvSpPr>
        <p:spPr>
          <a:xfrm>
            <a:off x="0" y="5614737"/>
            <a:ext cx="12208042" cy="1264932"/>
          </a:xfrm>
          <a:custGeom>
            <a:avLst/>
            <a:gdLst>
              <a:gd name="connsiteX0" fmla="*/ 0 w 12272211"/>
              <a:gd name="connsiteY0" fmla="*/ 3031958 h 3031958"/>
              <a:gd name="connsiteX1" fmla="*/ 0 w 12272211"/>
              <a:gd name="connsiteY1" fmla="*/ 721895 h 3031958"/>
              <a:gd name="connsiteX2" fmla="*/ 2967789 w 12272211"/>
              <a:gd name="connsiteY2" fmla="*/ 2294021 h 3031958"/>
              <a:gd name="connsiteX3" fmla="*/ 12208042 w 12272211"/>
              <a:gd name="connsiteY3" fmla="*/ 0 h 3031958"/>
              <a:gd name="connsiteX4" fmla="*/ 12272211 w 12272211"/>
              <a:gd name="connsiteY4" fmla="*/ 3031958 h 3031958"/>
              <a:gd name="connsiteX5" fmla="*/ 0 w 12272211"/>
              <a:gd name="connsiteY5" fmla="*/ 3031958 h 3031958"/>
              <a:gd name="connsiteX0" fmla="*/ 0 w 12208042"/>
              <a:gd name="connsiteY0" fmla="*/ 3031958 h 3045606"/>
              <a:gd name="connsiteX1" fmla="*/ 0 w 12208042"/>
              <a:gd name="connsiteY1" fmla="*/ 721895 h 3045606"/>
              <a:gd name="connsiteX2" fmla="*/ 2967789 w 12208042"/>
              <a:gd name="connsiteY2" fmla="*/ 2294021 h 3045606"/>
              <a:gd name="connsiteX3" fmla="*/ 12208042 w 12208042"/>
              <a:gd name="connsiteY3" fmla="*/ 0 h 3045606"/>
              <a:gd name="connsiteX4" fmla="*/ 12203972 w 12208042"/>
              <a:gd name="connsiteY4" fmla="*/ 3045606 h 3045606"/>
              <a:gd name="connsiteX5" fmla="*/ 0 w 12208042"/>
              <a:gd name="connsiteY5" fmla="*/ 3031958 h 3045606"/>
              <a:gd name="connsiteX0" fmla="*/ 0 w 12208042"/>
              <a:gd name="connsiteY0" fmla="*/ 3031958 h 3045606"/>
              <a:gd name="connsiteX1" fmla="*/ 0 w 12208042"/>
              <a:gd name="connsiteY1" fmla="*/ 2149643 h 3045606"/>
              <a:gd name="connsiteX2" fmla="*/ 2967789 w 12208042"/>
              <a:gd name="connsiteY2" fmla="*/ 2294021 h 3045606"/>
              <a:gd name="connsiteX3" fmla="*/ 12208042 w 12208042"/>
              <a:gd name="connsiteY3" fmla="*/ 0 h 3045606"/>
              <a:gd name="connsiteX4" fmla="*/ 12203972 w 12208042"/>
              <a:gd name="connsiteY4" fmla="*/ 3045606 h 3045606"/>
              <a:gd name="connsiteX5" fmla="*/ 0 w 12208042"/>
              <a:gd name="connsiteY5" fmla="*/ 3031958 h 3045606"/>
              <a:gd name="connsiteX0" fmla="*/ 0 w 12208042"/>
              <a:gd name="connsiteY0" fmla="*/ 3031958 h 3045606"/>
              <a:gd name="connsiteX1" fmla="*/ 0 w 12208042"/>
              <a:gd name="connsiteY1" fmla="*/ 2149643 h 3045606"/>
              <a:gd name="connsiteX2" fmla="*/ 2951747 w 12208042"/>
              <a:gd name="connsiteY2" fmla="*/ 2534653 h 3045606"/>
              <a:gd name="connsiteX3" fmla="*/ 12208042 w 12208042"/>
              <a:gd name="connsiteY3" fmla="*/ 0 h 3045606"/>
              <a:gd name="connsiteX4" fmla="*/ 12203972 w 12208042"/>
              <a:gd name="connsiteY4" fmla="*/ 3045606 h 3045606"/>
              <a:gd name="connsiteX5" fmla="*/ 0 w 12208042"/>
              <a:gd name="connsiteY5" fmla="*/ 3031958 h 3045606"/>
              <a:gd name="connsiteX0" fmla="*/ 0 w 12208042"/>
              <a:gd name="connsiteY0" fmla="*/ 1251284 h 1264932"/>
              <a:gd name="connsiteX1" fmla="*/ 0 w 12208042"/>
              <a:gd name="connsiteY1" fmla="*/ 368969 h 1264932"/>
              <a:gd name="connsiteX2" fmla="*/ 2951747 w 12208042"/>
              <a:gd name="connsiteY2" fmla="*/ 753979 h 1264932"/>
              <a:gd name="connsiteX3" fmla="*/ 12208042 w 12208042"/>
              <a:gd name="connsiteY3" fmla="*/ 0 h 1264932"/>
              <a:gd name="connsiteX4" fmla="*/ 12203972 w 12208042"/>
              <a:gd name="connsiteY4" fmla="*/ 1264932 h 1264932"/>
              <a:gd name="connsiteX5" fmla="*/ 0 w 12208042"/>
              <a:gd name="connsiteY5" fmla="*/ 1251284 h 126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8042" h="1264932">
                <a:moveTo>
                  <a:pt x="0" y="1251284"/>
                </a:moveTo>
                <a:lnTo>
                  <a:pt x="0" y="368969"/>
                </a:lnTo>
                <a:lnTo>
                  <a:pt x="2951747" y="753979"/>
                </a:lnTo>
                <a:lnTo>
                  <a:pt x="12208042" y="0"/>
                </a:lnTo>
                <a:cubicBezTo>
                  <a:pt x="12206685" y="1015202"/>
                  <a:pt x="12205329" y="249730"/>
                  <a:pt x="12203972" y="1264932"/>
                </a:cubicBezTo>
                <a:lnTo>
                  <a:pt x="0" y="1251284"/>
                </a:lnTo>
                <a:close/>
              </a:path>
            </a:pathLst>
          </a:custGeom>
          <a:blipFill dpi="0" rotWithShape="1">
            <a:blip r:embed="rId3" cstate="print">
              <a:extLst>
                <a:ext uri="{28A0092B-C50C-407E-A947-70E740481C1C}">
                  <a14:useLocalDpi xmlns:a14="http://schemas.microsoft.com/office/drawing/2010/main" xmlns="" val="0"/>
                </a:ext>
              </a:extLst>
            </a:blip>
            <a:srcRect/>
            <a:stretch>
              <a:fillRect l="-85152" t="-217860" r="-804" b="-40575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xmlns="" val="1130699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C0DCB9-0CC6-4FA5-BF31-7A5A57F61D5A}" type="datetimeFigureOut">
              <a:rPr lang="en-IE" smtClean="0"/>
              <a:pPr/>
              <a:t>13/07/2020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E328139-D471-4192-9B76-CDA7198A1361}" type="slidenum">
              <a:rPr lang="en-IE" smtClean="0"/>
              <a:pPr/>
              <a:t>‹#›</a:t>
            </a:fld>
            <a:endParaRPr lang="en-IE"/>
          </a:p>
        </p:txBody>
      </p:sp>
    </p:spTree>
    <p:extLst>
      <p:ext uri="{BB962C8B-B14F-4D97-AF65-F5344CB8AC3E}">
        <p14:creationId xmlns:p14="http://schemas.microsoft.com/office/powerpoint/2010/main" xmlns="" val="1552427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B0C0DCB9-0CC6-4FA5-BF31-7A5A57F61D5A}" type="datetimeFigureOut">
              <a:rPr lang="en-IE" smtClean="0"/>
              <a:pPr/>
              <a:t>13/07/2020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E328139-D471-4192-9B76-CDA7198A1361}" type="slidenum">
              <a:rPr lang="en-IE" smtClean="0"/>
              <a:pPr/>
              <a:t>‹#›</a:t>
            </a:fld>
            <a:endParaRPr lang="en-IE"/>
          </a:p>
        </p:txBody>
      </p:sp>
    </p:spTree>
    <p:extLst>
      <p:ext uri="{BB962C8B-B14F-4D97-AF65-F5344CB8AC3E}">
        <p14:creationId xmlns:p14="http://schemas.microsoft.com/office/powerpoint/2010/main" xmlns="" val="3296904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B0C0DCB9-0CC6-4FA5-BF31-7A5A57F61D5A}" type="datetimeFigureOut">
              <a:rPr lang="en-IE" smtClean="0"/>
              <a:pPr/>
              <a:t>13/07/2020</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5E328139-D471-4192-9B76-CDA7198A1361}" type="slidenum">
              <a:rPr lang="en-IE" smtClean="0"/>
              <a:pPr/>
              <a:t>‹#›</a:t>
            </a:fld>
            <a:endParaRPr lang="en-IE"/>
          </a:p>
        </p:txBody>
      </p:sp>
    </p:spTree>
    <p:extLst>
      <p:ext uri="{BB962C8B-B14F-4D97-AF65-F5344CB8AC3E}">
        <p14:creationId xmlns:p14="http://schemas.microsoft.com/office/powerpoint/2010/main" xmlns="" val="3768784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B0C0DCB9-0CC6-4FA5-BF31-7A5A57F61D5A}" type="datetimeFigureOut">
              <a:rPr lang="en-IE" smtClean="0"/>
              <a:pPr/>
              <a:t>13/07/2020</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5E328139-D471-4192-9B76-CDA7198A1361}" type="slidenum">
              <a:rPr lang="en-IE" smtClean="0"/>
              <a:pPr/>
              <a:t>‹#›</a:t>
            </a:fld>
            <a:endParaRPr lang="en-IE"/>
          </a:p>
        </p:txBody>
      </p:sp>
    </p:spTree>
    <p:extLst>
      <p:ext uri="{BB962C8B-B14F-4D97-AF65-F5344CB8AC3E}">
        <p14:creationId xmlns:p14="http://schemas.microsoft.com/office/powerpoint/2010/main" xmlns="" val="2717151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C0DCB9-0CC6-4FA5-BF31-7A5A57F61D5A}" type="datetimeFigureOut">
              <a:rPr lang="en-IE" smtClean="0"/>
              <a:pPr/>
              <a:t>13/07/2020</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5E328139-D471-4192-9B76-CDA7198A1361}" type="slidenum">
              <a:rPr lang="en-IE" smtClean="0"/>
              <a:pPr/>
              <a:t>‹#›</a:t>
            </a:fld>
            <a:endParaRPr lang="en-IE"/>
          </a:p>
        </p:txBody>
      </p:sp>
    </p:spTree>
    <p:extLst>
      <p:ext uri="{BB962C8B-B14F-4D97-AF65-F5344CB8AC3E}">
        <p14:creationId xmlns:p14="http://schemas.microsoft.com/office/powerpoint/2010/main" xmlns="" val="1581193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C0DCB9-0CC6-4FA5-BF31-7A5A57F61D5A}" type="datetimeFigureOut">
              <a:rPr lang="en-IE" smtClean="0"/>
              <a:pPr/>
              <a:t>13/07/2020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E328139-D471-4192-9B76-CDA7198A1361}" type="slidenum">
              <a:rPr lang="en-IE" smtClean="0"/>
              <a:pPr/>
              <a:t>‹#›</a:t>
            </a:fld>
            <a:endParaRPr lang="en-IE"/>
          </a:p>
        </p:txBody>
      </p:sp>
    </p:spTree>
    <p:extLst>
      <p:ext uri="{BB962C8B-B14F-4D97-AF65-F5344CB8AC3E}">
        <p14:creationId xmlns:p14="http://schemas.microsoft.com/office/powerpoint/2010/main" xmlns="" val="2024137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C0DCB9-0CC6-4FA5-BF31-7A5A57F61D5A}" type="datetimeFigureOut">
              <a:rPr lang="en-IE" smtClean="0"/>
              <a:pPr/>
              <a:t>13/07/2020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E328139-D471-4192-9B76-CDA7198A1361}" type="slidenum">
              <a:rPr lang="en-IE" smtClean="0"/>
              <a:pPr/>
              <a:t>‹#›</a:t>
            </a:fld>
            <a:endParaRPr lang="en-IE"/>
          </a:p>
        </p:txBody>
      </p:sp>
    </p:spTree>
    <p:extLst>
      <p:ext uri="{BB962C8B-B14F-4D97-AF65-F5344CB8AC3E}">
        <p14:creationId xmlns:p14="http://schemas.microsoft.com/office/powerpoint/2010/main" xmlns="" val="1451752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C0DCB9-0CC6-4FA5-BF31-7A5A57F61D5A}" type="datetimeFigureOut">
              <a:rPr lang="en-IE" smtClean="0"/>
              <a:pPr/>
              <a:t>13/07/2020</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328139-D471-4192-9B76-CDA7198A1361}" type="slidenum">
              <a:rPr lang="en-IE" smtClean="0"/>
              <a:pPr/>
              <a:t>‹#›</a:t>
            </a:fld>
            <a:endParaRPr lang="en-IE"/>
          </a:p>
        </p:txBody>
      </p:sp>
    </p:spTree>
    <p:extLst>
      <p:ext uri="{BB962C8B-B14F-4D97-AF65-F5344CB8AC3E}">
        <p14:creationId xmlns:p14="http://schemas.microsoft.com/office/powerpoint/2010/main" xmlns="" val="3181951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3006" y="1634705"/>
            <a:ext cx="4189545" cy="1446550"/>
          </a:xfrm>
          <a:prstGeom prst="rect">
            <a:avLst/>
          </a:prstGeom>
          <a:noFill/>
        </p:spPr>
        <p:txBody>
          <a:bodyPr wrap="none" rtlCol="0">
            <a:spAutoFit/>
          </a:bodyPr>
          <a:lstStyle/>
          <a:p>
            <a:r>
              <a:rPr lang="en-IE" sz="8800" dirty="0" smtClean="0">
                <a:solidFill>
                  <a:schemeClr val="bg1"/>
                </a:solidFill>
              </a:rPr>
              <a:t>Firewalls</a:t>
            </a:r>
            <a:endParaRPr lang="en-IE" sz="8800" b="1" i="1" dirty="0">
              <a:solidFill>
                <a:schemeClr val="bg1"/>
              </a:solidFill>
            </a:endParaRPr>
          </a:p>
        </p:txBody>
      </p:sp>
      <p:sp>
        <p:nvSpPr>
          <p:cNvPr id="3" name="TextBox 2"/>
          <p:cNvSpPr txBox="1"/>
          <p:nvPr/>
        </p:nvSpPr>
        <p:spPr>
          <a:xfrm>
            <a:off x="903006" y="4724552"/>
            <a:ext cx="3969035" cy="523220"/>
          </a:xfrm>
          <a:prstGeom prst="rect">
            <a:avLst/>
          </a:prstGeom>
          <a:noFill/>
        </p:spPr>
        <p:txBody>
          <a:bodyPr wrap="none" rtlCol="0">
            <a:spAutoFit/>
          </a:bodyPr>
          <a:lstStyle/>
          <a:p>
            <a:r>
              <a:rPr lang="en-IE" sz="2800" b="1" i="1" dirty="0">
                <a:solidFill>
                  <a:schemeClr val="bg1"/>
                </a:solidFill>
              </a:rPr>
              <a:t>At Dublin Business School</a:t>
            </a:r>
            <a:endParaRPr lang="en-IE" sz="2800" dirty="0"/>
          </a:p>
        </p:txBody>
      </p:sp>
    </p:spTree>
    <p:extLst>
      <p:ext uri="{BB962C8B-B14F-4D97-AF65-F5344CB8AC3E}">
        <p14:creationId xmlns:p14="http://schemas.microsoft.com/office/powerpoint/2010/main" xmlns="" val="2835962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52225" name="Picture 1"/>
          <p:cNvPicPr>
            <a:picLocks noGrp="1" noChangeAspect="1" noChangeArrowheads="1"/>
          </p:cNvPicPr>
          <p:nvPr>
            <p:ph idx="1"/>
          </p:nvPr>
        </p:nvPicPr>
        <p:blipFill>
          <a:blip r:embed="rId2"/>
          <a:srcRect/>
          <a:stretch>
            <a:fillRect/>
          </a:stretch>
        </p:blipFill>
        <p:spPr bwMode="auto">
          <a:xfrm>
            <a:off x="1340428" y="593013"/>
            <a:ext cx="7393132" cy="52986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Packet Filtering Routers pros and cons</a:t>
            </a:r>
            <a:endParaRPr lang="en-GB" b="1" dirty="0"/>
          </a:p>
        </p:txBody>
      </p:sp>
      <p:sp>
        <p:nvSpPr>
          <p:cNvPr id="3" name="Content Placeholder 2"/>
          <p:cNvSpPr>
            <a:spLocks noGrp="1"/>
          </p:cNvSpPr>
          <p:nvPr>
            <p:ph idx="1"/>
          </p:nvPr>
        </p:nvSpPr>
        <p:spPr/>
        <p:txBody>
          <a:bodyPr/>
          <a:lstStyle/>
          <a:p>
            <a:r>
              <a:rPr lang="en-GB" dirty="0" smtClean="0"/>
              <a:t>Advantages: </a:t>
            </a:r>
          </a:p>
          <a:p>
            <a:pPr lvl="1"/>
            <a:r>
              <a:rPr lang="en-GB" dirty="0" smtClean="0"/>
              <a:t>Simple </a:t>
            </a:r>
          </a:p>
          <a:p>
            <a:pPr lvl="1"/>
            <a:r>
              <a:rPr lang="en-GB" dirty="0" smtClean="0"/>
              <a:t>Low cost </a:t>
            </a:r>
          </a:p>
          <a:p>
            <a:pPr lvl="1"/>
            <a:r>
              <a:rPr lang="en-GB" dirty="0" smtClean="0"/>
              <a:t>Transparent to user </a:t>
            </a:r>
          </a:p>
          <a:p>
            <a:r>
              <a:rPr lang="en-GB" dirty="0" smtClean="0"/>
              <a:t>Disadvantages:</a:t>
            </a:r>
          </a:p>
          <a:p>
            <a:pPr lvl="1"/>
            <a:r>
              <a:rPr lang="en-GB" dirty="0" smtClean="0"/>
              <a:t>Hard to configure filtering rules </a:t>
            </a:r>
          </a:p>
          <a:p>
            <a:pPr lvl="1"/>
            <a:r>
              <a:rPr lang="en-GB" dirty="0" smtClean="0"/>
              <a:t>Hard to test filtering rules </a:t>
            </a:r>
          </a:p>
          <a:p>
            <a:pPr lvl="1"/>
            <a:r>
              <a:rPr lang="en-GB" dirty="0" smtClean="0"/>
              <a:t>Don’t hide network topology(due to transparency) </a:t>
            </a:r>
          </a:p>
          <a:p>
            <a:pPr lvl="1"/>
            <a:r>
              <a:rPr lang="en-GB" dirty="0" smtClean="0"/>
              <a:t>May not be able to provide enough control over traffic </a:t>
            </a:r>
          </a:p>
          <a:p>
            <a:pPr lvl="1"/>
            <a:r>
              <a:rPr lang="en-GB" dirty="0" smtClean="0"/>
              <a:t>Throughput of a router decreases as the number of filters increases</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Stateless Firewalls </a:t>
            </a:r>
            <a:endParaRPr lang="en-GB" b="1" dirty="0"/>
          </a:p>
        </p:txBody>
      </p:sp>
      <p:sp>
        <p:nvSpPr>
          <p:cNvPr id="3" name="Content Placeholder 2"/>
          <p:cNvSpPr>
            <a:spLocks noGrp="1"/>
          </p:cNvSpPr>
          <p:nvPr>
            <p:ph idx="1"/>
          </p:nvPr>
        </p:nvSpPr>
        <p:spPr/>
        <p:txBody>
          <a:bodyPr/>
          <a:lstStyle/>
          <a:p>
            <a:r>
              <a:rPr lang="en-GB" dirty="0" smtClean="0"/>
              <a:t>Stateless firewalls watch network traffic and restrict or block packets based on source and destination addresses or other static values.</a:t>
            </a:r>
          </a:p>
          <a:p>
            <a:r>
              <a:rPr lang="en-GB" dirty="0" smtClean="0"/>
              <a:t>They’re not ‘aware’ of traffic patterns or data flows. </a:t>
            </a:r>
          </a:p>
          <a:p>
            <a:r>
              <a:rPr lang="en-GB" dirty="0" smtClean="0"/>
              <a:t>A stateless firewall uses simple rule-sets that do not account for the possibility that a packet might be received by the firewall ‘pretending’ to be something you asked for.</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Stateless Firewall </a:t>
            </a:r>
            <a:endParaRPr lang="en-GB" b="1" dirty="0"/>
          </a:p>
        </p:txBody>
      </p:sp>
      <p:sp>
        <p:nvSpPr>
          <p:cNvPr id="3" name="Content Placeholder 2"/>
          <p:cNvSpPr>
            <a:spLocks noGrp="1"/>
          </p:cNvSpPr>
          <p:nvPr>
            <p:ph idx="1"/>
          </p:nvPr>
        </p:nvSpPr>
        <p:spPr/>
        <p:txBody>
          <a:bodyPr/>
          <a:lstStyle/>
          <a:p>
            <a:r>
              <a:rPr lang="en-GB" dirty="0" smtClean="0"/>
              <a:t>A stateless firewall filter, also known as an access control list (ACL), does not </a:t>
            </a:r>
            <a:r>
              <a:rPr lang="en-GB" dirty="0" err="1" smtClean="0"/>
              <a:t>statefully</a:t>
            </a:r>
            <a:r>
              <a:rPr lang="en-GB" dirty="0" smtClean="0"/>
              <a:t> inspect traffic. Instead, it evaluates packet contents statically and does not keep track of the state of network connections.</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smtClean="0"/>
              <a:t>Statefull</a:t>
            </a:r>
            <a:r>
              <a:rPr lang="en-GB" b="1" dirty="0" smtClean="0"/>
              <a:t> Firewalls</a:t>
            </a:r>
            <a:endParaRPr lang="en-GB" b="1" dirty="0"/>
          </a:p>
        </p:txBody>
      </p:sp>
      <p:sp>
        <p:nvSpPr>
          <p:cNvPr id="3" name="Content Placeholder 2"/>
          <p:cNvSpPr>
            <a:spLocks noGrp="1"/>
          </p:cNvSpPr>
          <p:nvPr>
            <p:ph idx="1"/>
          </p:nvPr>
        </p:nvSpPr>
        <p:spPr/>
        <p:txBody>
          <a:bodyPr/>
          <a:lstStyle/>
          <a:p>
            <a:r>
              <a:rPr lang="en-GB" dirty="0" smtClean="0"/>
              <a:t>• </a:t>
            </a:r>
            <a:r>
              <a:rPr lang="en-GB" dirty="0" err="1" smtClean="0"/>
              <a:t>Stateful</a:t>
            </a:r>
            <a:r>
              <a:rPr lang="en-GB" dirty="0" smtClean="0"/>
              <a:t> firewalls can watch traffic streams from end to end. This is often referred to as </a:t>
            </a:r>
            <a:r>
              <a:rPr lang="en-GB" dirty="0" err="1" smtClean="0"/>
              <a:t>Statefull</a:t>
            </a:r>
            <a:r>
              <a:rPr lang="en-GB" dirty="0" smtClean="0"/>
              <a:t> Packet Inspection (SPI). </a:t>
            </a:r>
          </a:p>
          <a:p>
            <a:r>
              <a:rPr lang="en-GB" dirty="0" smtClean="0"/>
              <a:t>They are aware of communication paths and can implement various IP Security (</a:t>
            </a:r>
            <a:r>
              <a:rPr lang="en-GB" dirty="0" err="1" smtClean="0"/>
              <a:t>IPsec</a:t>
            </a:r>
            <a:r>
              <a:rPr lang="en-GB" dirty="0" smtClean="0"/>
              <a:t>) functions such as tunnels and encryption. </a:t>
            </a:r>
          </a:p>
          <a:p>
            <a:r>
              <a:rPr lang="en-GB" dirty="0" smtClean="0"/>
              <a:t>In technical terms, this means that </a:t>
            </a:r>
            <a:r>
              <a:rPr lang="en-GB" dirty="0" err="1" smtClean="0"/>
              <a:t>stateful</a:t>
            </a:r>
            <a:r>
              <a:rPr lang="en-GB" dirty="0" smtClean="0"/>
              <a:t> firewalls can tell what stage a TCP connection is in (open, open sent, synchronized, synchronization acknowledge or established).</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Location of Firewalls</a:t>
            </a:r>
            <a:endParaRPr lang="en-GB" dirty="0"/>
          </a:p>
        </p:txBody>
      </p:sp>
      <p:sp>
        <p:nvSpPr>
          <p:cNvPr id="3" name="Content Placeholder 2"/>
          <p:cNvSpPr>
            <a:spLocks noGrp="1"/>
          </p:cNvSpPr>
          <p:nvPr>
            <p:ph idx="1"/>
          </p:nvPr>
        </p:nvSpPr>
        <p:spPr/>
        <p:txBody>
          <a:bodyPr/>
          <a:lstStyle/>
          <a:p>
            <a:r>
              <a:rPr lang="en-GB" b="1" dirty="0" smtClean="0"/>
              <a:t>Edge Firewall </a:t>
            </a:r>
          </a:p>
          <a:p>
            <a:r>
              <a:rPr lang="en-GB" dirty="0" smtClean="0"/>
              <a:t>An edge firewall is usually software running on a server or workstation. </a:t>
            </a:r>
          </a:p>
          <a:p>
            <a:r>
              <a:rPr lang="en-GB" dirty="0" smtClean="0"/>
              <a:t>An edge firewall protects a single computer from attacks directed against it. </a:t>
            </a:r>
          </a:p>
          <a:p>
            <a:pPr lvl="1"/>
            <a:r>
              <a:rPr lang="en-GB" dirty="0" smtClean="0"/>
              <a:t>Examples of these firewalls are: </a:t>
            </a:r>
          </a:p>
          <a:p>
            <a:pPr lvl="2"/>
            <a:r>
              <a:rPr lang="en-GB" dirty="0" err="1" smtClean="0"/>
              <a:t>ZoneAlarm</a:t>
            </a:r>
            <a:r>
              <a:rPr lang="en-GB" dirty="0" smtClean="0"/>
              <a:t> </a:t>
            </a:r>
          </a:p>
          <a:p>
            <a:pPr lvl="2"/>
            <a:r>
              <a:rPr lang="en-GB" dirty="0" err="1" smtClean="0"/>
              <a:t>IPTables</a:t>
            </a:r>
            <a:r>
              <a:rPr lang="en-GB" dirty="0" smtClean="0"/>
              <a:t> </a:t>
            </a:r>
          </a:p>
          <a:p>
            <a:pPr lvl="2"/>
            <a:r>
              <a:rPr lang="en-GB" dirty="0" smtClean="0"/>
              <a:t>MS Windows Firewall</a:t>
            </a:r>
            <a:endParaRPr lang="en-GB"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Edge Firewall </a:t>
            </a:r>
            <a:endParaRPr lang="en-GB" b="1" dirty="0"/>
          </a:p>
        </p:txBody>
      </p:sp>
      <p:sp>
        <p:nvSpPr>
          <p:cNvPr id="3" name="Content Placeholder 2"/>
          <p:cNvSpPr>
            <a:spLocks noGrp="1"/>
          </p:cNvSpPr>
          <p:nvPr>
            <p:ph idx="1"/>
          </p:nvPr>
        </p:nvSpPr>
        <p:spPr/>
        <p:txBody>
          <a:bodyPr/>
          <a:lstStyle/>
          <a:p>
            <a:endParaRPr lang="en-GB" dirty="0"/>
          </a:p>
        </p:txBody>
      </p:sp>
      <p:pic>
        <p:nvPicPr>
          <p:cNvPr id="65538" name="Picture 2" descr="Configuring Exchange 2010 Edge Transport Server Role - Adrian ..."/>
          <p:cNvPicPr>
            <a:picLocks noChangeAspect="1" noChangeArrowheads="1"/>
          </p:cNvPicPr>
          <p:nvPr/>
        </p:nvPicPr>
        <p:blipFill>
          <a:blip r:embed="rId2"/>
          <a:srcRect/>
          <a:stretch>
            <a:fillRect/>
          </a:stretch>
        </p:blipFill>
        <p:spPr bwMode="auto">
          <a:xfrm>
            <a:off x="1989570" y="1642053"/>
            <a:ext cx="7448550" cy="379095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Firewall Appliance</a:t>
            </a:r>
            <a:endParaRPr lang="en-GB" dirty="0"/>
          </a:p>
        </p:txBody>
      </p:sp>
      <p:sp>
        <p:nvSpPr>
          <p:cNvPr id="3" name="Content Placeholder 2"/>
          <p:cNvSpPr>
            <a:spLocks noGrp="1"/>
          </p:cNvSpPr>
          <p:nvPr>
            <p:ph idx="1"/>
          </p:nvPr>
        </p:nvSpPr>
        <p:spPr>
          <a:xfrm>
            <a:off x="838200" y="1825625"/>
            <a:ext cx="5666509" cy="4351338"/>
          </a:xfrm>
        </p:spPr>
        <p:txBody>
          <a:bodyPr/>
          <a:lstStyle/>
          <a:p>
            <a:r>
              <a:rPr lang="en-GB" dirty="0" smtClean="0"/>
              <a:t>An appliance firewall is a device whose sole function is to act as a firewall. </a:t>
            </a:r>
          </a:p>
          <a:p>
            <a:r>
              <a:rPr lang="en-GB" dirty="0" smtClean="0"/>
              <a:t>Examples of these firewalls are: </a:t>
            </a:r>
          </a:p>
          <a:p>
            <a:pPr lvl="1"/>
            <a:r>
              <a:rPr lang="en-GB" dirty="0" err="1" smtClean="0"/>
              <a:t>Fortinet</a:t>
            </a:r>
            <a:r>
              <a:rPr lang="en-GB" dirty="0" smtClean="0"/>
              <a:t> </a:t>
            </a:r>
          </a:p>
          <a:p>
            <a:pPr lvl="1"/>
            <a:r>
              <a:rPr lang="en-GB" dirty="0" smtClean="0"/>
              <a:t>Palo Alto </a:t>
            </a:r>
          </a:p>
          <a:p>
            <a:pPr lvl="1"/>
            <a:r>
              <a:rPr lang="en-GB" dirty="0" smtClean="0"/>
              <a:t>Cisco</a:t>
            </a:r>
            <a:endParaRPr lang="en-GB" dirty="0"/>
          </a:p>
        </p:txBody>
      </p:sp>
      <p:pic>
        <p:nvPicPr>
          <p:cNvPr id="70658" name="Picture 2" descr="Next Generation Firewall (NGFW) | Check Point Software"/>
          <p:cNvPicPr>
            <a:picLocks noChangeAspect="1" noChangeArrowheads="1"/>
          </p:cNvPicPr>
          <p:nvPr/>
        </p:nvPicPr>
        <p:blipFill>
          <a:blip r:embed="rId2"/>
          <a:srcRect/>
          <a:stretch>
            <a:fillRect/>
          </a:stretch>
        </p:blipFill>
        <p:spPr bwMode="auto">
          <a:xfrm>
            <a:off x="6400511" y="2210520"/>
            <a:ext cx="4857750" cy="2886076"/>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Router/Bridge based Firewall </a:t>
            </a:r>
          </a:p>
          <a:p>
            <a:pPr lvl="1"/>
            <a:r>
              <a:rPr lang="en-GB" dirty="0" smtClean="0"/>
              <a:t>A firewall running on a bridge or a router protects from a group of devices to an entire network. </a:t>
            </a:r>
          </a:p>
          <a:p>
            <a:pPr lvl="1"/>
            <a:r>
              <a:rPr lang="en-GB" dirty="0" smtClean="0"/>
              <a:t>Cisco has firewall feature sets in their IOS operating system. </a:t>
            </a:r>
          </a:p>
          <a:p>
            <a:r>
              <a:rPr lang="en-GB" dirty="0" smtClean="0"/>
              <a:t>Computer-based Network Firewall </a:t>
            </a:r>
          </a:p>
          <a:p>
            <a:pPr lvl="1"/>
            <a:r>
              <a:rPr lang="en-GB" dirty="0" smtClean="0"/>
              <a:t>A network firewall runs on a computer (such as a PC or Unix computer). ◦ These firewalls are some of the most flexible. </a:t>
            </a:r>
          </a:p>
          <a:p>
            <a:pPr lvl="1"/>
            <a:r>
              <a:rPr lang="en-GB" dirty="0" smtClean="0"/>
              <a:t>Many free products are available including </a:t>
            </a:r>
            <a:r>
              <a:rPr lang="en-GB" dirty="0" err="1" smtClean="0"/>
              <a:t>IPFilter</a:t>
            </a:r>
            <a:r>
              <a:rPr lang="en-GB" dirty="0" smtClean="0"/>
              <a:t>, PF and </a:t>
            </a:r>
            <a:r>
              <a:rPr lang="en-GB" dirty="0" err="1" smtClean="0"/>
              <a:t>IPTables</a:t>
            </a:r>
            <a:r>
              <a:rPr lang="en-GB" dirty="0" smtClean="0"/>
              <a:t>. </a:t>
            </a: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Protect a wide range of machines from general probes and many attacks. </a:t>
            </a:r>
          </a:p>
          <a:p>
            <a:r>
              <a:rPr lang="en-GB" dirty="0" smtClean="0"/>
              <a:t>Provides some protection for machines lacking in security. </a:t>
            </a:r>
          </a:p>
          <a:p>
            <a:r>
              <a:rPr lang="en-GB" dirty="0" smtClean="0"/>
              <a:t>Great First Line of </a:t>
            </a:r>
            <a:r>
              <a:rPr lang="en-GB" dirty="0" err="1" smtClean="0"/>
              <a:t>Defense</a:t>
            </a:r>
            <a:r>
              <a:rPr lang="en-GB" dirty="0" smtClean="0"/>
              <a:t>: </a:t>
            </a:r>
          </a:p>
          <a:p>
            <a:pPr lvl="1"/>
            <a:r>
              <a:rPr lang="en-GB" dirty="0" smtClean="0"/>
              <a:t>Having a firewall is a necessary evil. </a:t>
            </a:r>
          </a:p>
          <a:p>
            <a:pPr lvl="1"/>
            <a:r>
              <a:rPr lang="en-GB" dirty="0" smtClean="0"/>
              <a:t>It’s like living in a gated community. </a:t>
            </a:r>
          </a:p>
          <a:p>
            <a:pPr lvl="2"/>
            <a:r>
              <a:rPr lang="en-GB" dirty="0" smtClean="0"/>
              <a:t>The gate may stop 99% of unwanted visitors. The locks on your doors stop the remaining 1%. </a:t>
            </a:r>
          </a:p>
          <a:p>
            <a:pPr lvl="1"/>
            <a:r>
              <a:rPr lang="en-GB" dirty="0" smtClean="0"/>
              <a:t>Don’t let the firewall give you a false sense of security. </a:t>
            </a:r>
          </a:p>
          <a:p>
            <a:pPr lvl="1"/>
            <a:r>
              <a:rPr lang="en-GB" dirty="0" smtClean="0"/>
              <a:t>Harden your machines by turning off services you don’t need.</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Today we will look at firewalls, in particular: </a:t>
            </a:r>
          </a:p>
          <a:p>
            <a:r>
              <a:rPr lang="en-GB" dirty="0" smtClean="0"/>
              <a:t>Packet Filtering Firewalls </a:t>
            </a:r>
          </a:p>
          <a:p>
            <a:r>
              <a:rPr lang="en-GB" dirty="0" smtClean="0"/>
              <a:t>Firewall Rule Sets </a:t>
            </a:r>
          </a:p>
          <a:p>
            <a:r>
              <a:rPr lang="en-GB" dirty="0" smtClean="0"/>
              <a:t>Firewall Services</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How does a firewall work? </a:t>
            </a:r>
            <a:endParaRPr lang="en-GB" b="1" dirty="0"/>
          </a:p>
        </p:txBody>
      </p:sp>
      <p:sp>
        <p:nvSpPr>
          <p:cNvPr id="3" name="Content Placeholder 2"/>
          <p:cNvSpPr>
            <a:spLocks noGrp="1"/>
          </p:cNvSpPr>
          <p:nvPr>
            <p:ph idx="1"/>
          </p:nvPr>
        </p:nvSpPr>
        <p:spPr/>
        <p:txBody>
          <a:bodyPr/>
          <a:lstStyle/>
          <a:p>
            <a:r>
              <a:rPr lang="en-GB" dirty="0" smtClean="0"/>
              <a:t>Blocks packets based on: </a:t>
            </a:r>
          </a:p>
          <a:p>
            <a:pPr lvl="1"/>
            <a:r>
              <a:rPr lang="en-GB" dirty="0" smtClean="0"/>
              <a:t>Source IP Address or range of addresses. </a:t>
            </a:r>
          </a:p>
          <a:p>
            <a:pPr lvl="1"/>
            <a:r>
              <a:rPr lang="en-GB" dirty="0" smtClean="0"/>
              <a:t>Source IP Port </a:t>
            </a:r>
          </a:p>
          <a:p>
            <a:pPr lvl="1"/>
            <a:r>
              <a:rPr lang="en-GB" dirty="0" smtClean="0"/>
              <a:t>Destination IP Address or range of addresses. </a:t>
            </a:r>
          </a:p>
          <a:p>
            <a:pPr lvl="1"/>
            <a:r>
              <a:rPr lang="en-GB" dirty="0" smtClean="0"/>
              <a:t>Destination IP Port </a:t>
            </a:r>
          </a:p>
          <a:p>
            <a:pPr lvl="1"/>
            <a:r>
              <a:rPr lang="en-GB" dirty="0" smtClean="0"/>
              <a:t>Some allow higher layers up the OSI model. </a:t>
            </a:r>
          </a:p>
          <a:p>
            <a:pPr lvl="1"/>
            <a:r>
              <a:rPr lang="en-GB" dirty="0" smtClean="0"/>
              <a:t>Physical Interfaces (TO / FROM) </a:t>
            </a:r>
          </a:p>
          <a:p>
            <a:pPr lvl="1"/>
            <a:r>
              <a:rPr lang="en-GB" dirty="0" smtClean="0"/>
              <a:t>Other protocols </a:t>
            </a: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How does a firewall work? </a:t>
            </a:r>
            <a:endParaRPr lang="en-GB" b="1" dirty="0"/>
          </a:p>
        </p:txBody>
      </p:sp>
      <p:sp>
        <p:nvSpPr>
          <p:cNvPr id="3" name="Content Placeholder 2"/>
          <p:cNvSpPr>
            <a:spLocks noGrp="1"/>
          </p:cNvSpPr>
          <p:nvPr>
            <p:ph idx="1"/>
          </p:nvPr>
        </p:nvSpPr>
        <p:spPr/>
        <p:txBody>
          <a:bodyPr/>
          <a:lstStyle/>
          <a:p>
            <a:r>
              <a:rPr lang="en-GB" dirty="0" smtClean="0"/>
              <a:t>Common ports </a:t>
            </a:r>
          </a:p>
          <a:p>
            <a:pPr lvl="1"/>
            <a:r>
              <a:rPr lang="en-GB" dirty="0" smtClean="0"/>
              <a:t>80 HTTP </a:t>
            </a:r>
          </a:p>
          <a:p>
            <a:pPr lvl="1"/>
            <a:r>
              <a:rPr lang="en-GB" dirty="0" smtClean="0"/>
              <a:t>443 HTTPS </a:t>
            </a:r>
          </a:p>
          <a:p>
            <a:pPr lvl="1"/>
            <a:r>
              <a:rPr lang="en-GB" dirty="0" smtClean="0"/>
              <a:t>20 &amp; 21 FTP </a:t>
            </a:r>
          </a:p>
          <a:p>
            <a:pPr lvl="1"/>
            <a:r>
              <a:rPr lang="en-GB" dirty="0" smtClean="0"/>
              <a:t>23 Telnet </a:t>
            </a:r>
          </a:p>
          <a:p>
            <a:pPr lvl="1"/>
            <a:r>
              <a:rPr lang="en-GB" dirty="0" smtClean="0"/>
              <a:t>22 SSH </a:t>
            </a:r>
          </a:p>
          <a:p>
            <a:pPr lvl="1"/>
            <a:r>
              <a:rPr lang="en-GB" dirty="0" smtClean="0"/>
              <a:t>25 SMTP</a:t>
            </a: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 log or not to log…</a:t>
            </a:r>
            <a:endParaRPr lang="en-GB" dirty="0"/>
          </a:p>
        </p:txBody>
      </p:sp>
      <p:sp>
        <p:nvSpPr>
          <p:cNvPr id="3" name="Content Placeholder 2"/>
          <p:cNvSpPr>
            <a:spLocks noGrp="1"/>
          </p:cNvSpPr>
          <p:nvPr>
            <p:ph idx="1"/>
          </p:nvPr>
        </p:nvSpPr>
        <p:spPr/>
        <p:txBody>
          <a:bodyPr/>
          <a:lstStyle/>
          <a:p>
            <a:r>
              <a:rPr lang="en-GB" dirty="0" smtClean="0"/>
              <a:t>If you set your rules to log too much, your logs will not be examined. If you log too little, you won’t see things you need. If you don’t log, you have no information on how your firewall is operating</a:t>
            </a:r>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Where does a firewall fit in the security model?</a:t>
            </a:r>
            <a:endParaRPr lang="en-GB" b="1" dirty="0"/>
          </a:p>
        </p:txBody>
      </p:sp>
      <p:sp>
        <p:nvSpPr>
          <p:cNvPr id="3" name="Content Placeholder 2"/>
          <p:cNvSpPr>
            <a:spLocks noGrp="1"/>
          </p:cNvSpPr>
          <p:nvPr>
            <p:ph idx="1"/>
          </p:nvPr>
        </p:nvSpPr>
        <p:spPr/>
        <p:txBody>
          <a:bodyPr/>
          <a:lstStyle/>
          <a:p>
            <a:r>
              <a:rPr lang="en-GB" dirty="0" smtClean="0"/>
              <a:t>The firewall is the first layer of </a:t>
            </a:r>
            <a:r>
              <a:rPr lang="en-GB" dirty="0" err="1" smtClean="0"/>
              <a:t>defense</a:t>
            </a:r>
            <a:r>
              <a:rPr lang="en-GB" dirty="0" smtClean="0"/>
              <a:t> in any security model. </a:t>
            </a:r>
          </a:p>
          <a:p>
            <a:r>
              <a:rPr lang="en-GB" dirty="0" smtClean="0"/>
              <a:t>It should not be the only layer, think of </a:t>
            </a:r>
            <a:r>
              <a:rPr lang="en-GB" dirty="0" err="1" smtClean="0"/>
              <a:t>DiD</a:t>
            </a:r>
            <a:r>
              <a:rPr lang="en-GB" dirty="0" smtClean="0"/>
              <a:t>. </a:t>
            </a:r>
          </a:p>
          <a:p>
            <a:r>
              <a:rPr lang="en-GB" dirty="0" smtClean="0"/>
              <a:t>A firewall can stop many attacks from reaching target machines. If an attack can’t reach its target, the attack is defeated.</a:t>
            </a: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Designing a Rule Set </a:t>
            </a:r>
            <a:endParaRPr lang="en-GB" b="1" dirty="0"/>
          </a:p>
        </p:txBody>
      </p:sp>
      <p:sp>
        <p:nvSpPr>
          <p:cNvPr id="3" name="Content Placeholder 2"/>
          <p:cNvSpPr>
            <a:spLocks noGrp="1"/>
          </p:cNvSpPr>
          <p:nvPr>
            <p:ph idx="1"/>
          </p:nvPr>
        </p:nvSpPr>
        <p:spPr/>
        <p:txBody>
          <a:bodyPr/>
          <a:lstStyle/>
          <a:p>
            <a:r>
              <a:rPr lang="en-GB" b="1" dirty="0" err="1" smtClean="0"/>
              <a:t>Ruleset</a:t>
            </a:r>
            <a:r>
              <a:rPr lang="en-GB" b="1" dirty="0" smtClean="0"/>
              <a:t> design </a:t>
            </a:r>
          </a:p>
          <a:p>
            <a:r>
              <a:rPr lang="en-GB" dirty="0" smtClean="0"/>
              <a:t>A rule set is a collection of similar rules which allows ease of management by grouping similar rules/roles together, such as OUTBOUND, INBOUND, WEBACCESS, DMZ … etc </a:t>
            </a:r>
          </a:p>
          <a:p>
            <a:r>
              <a:rPr lang="en-GB" dirty="0" smtClean="0"/>
              <a:t>Two main approaches to designing a </a:t>
            </a:r>
            <a:r>
              <a:rPr lang="en-GB" dirty="0" err="1" smtClean="0"/>
              <a:t>ruleset</a:t>
            </a:r>
            <a:r>
              <a:rPr lang="en-GB" dirty="0" smtClean="0"/>
              <a:t> are: </a:t>
            </a:r>
          </a:p>
          <a:p>
            <a:r>
              <a:rPr lang="en-GB" dirty="0" smtClean="0"/>
              <a:t>1. Block everything then open holes. </a:t>
            </a:r>
          </a:p>
          <a:p>
            <a:r>
              <a:rPr lang="en-GB" dirty="0" smtClean="0"/>
              <a:t>2. Block nothing then close holes.</a:t>
            </a: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smtClean="0"/>
              <a:t>Ruleset</a:t>
            </a:r>
            <a:r>
              <a:rPr lang="en-GB" b="1" dirty="0" smtClean="0"/>
              <a:t> design – Block Everything</a:t>
            </a:r>
            <a:endParaRPr lang="en-GB" b="1" dirty="0"/>
          </a:p>
        </p:txBody>
      </p:sp>
      <p:sp>
        <p:nvSpPr>
          <p:cNvPr id="3" name="Content Placeholder 2"/>
          <p:cNvSpPr>
            <a:spLocks noGrp="1"/>
          </p:cNvSpPr>
          <p:nvPr>
            <p:ph idx="1"/>
          </p:nvPr>
        </p:nvSpPr>
        <p:spPr/>
        <p:txBody>
          <a:bodyPr/>
          <a:lstStyle/>
          <a:p>
            <a:r>
              <a:rPr lang="en-GB" dirty="0" smtClean="0"/>
              <a:t>Blocking everything provides the strongest security but the most inconvenience. Things break and people complain. </a:t>
            </a:r>
          </a:p>
          <a:p>
            <a:endParaRPr lang="en-GB" dirty="0" smtClean="0"/>
          </a:p>
          <a:p>
            <a:r>
              <a:rPr lang="en-GB" dirty="0" smtClean="0"/>
              <a:t>The block everything method covers all bases but creates more work in figuring out how to make some applications work then opening holes. </a:t>
            </a: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smtClean="0"/>
              <a:t>Ruleset</a:t>
            </a:r>
            <a:r>
              <a:rPr lang="en-GB" b="1" dirty="0" smtClean="0"/>
              <a:t> design – Block Nothing</a:t>
            </a:r>
            <a:endParaRPr lang="en-GB" b="1" dirty="0"/>
          </a:p>
        </p:txBody>
      </p:sp>
      <p:sp>
        <p:nvSpPr>
          <p:cNvPr id="3" name="Content Placeholder 2"/>
          <p:cNvSpPr>
            <a:spLocks noGrp="1"/>
          </p:cNvSpPr>
          <p:nvPr>
            <p:ph idx="1"/>
          </p:nvPr>
        </p:nvSpPr>
        <p:spPr/>
        <p:txBody>
          <a:bodyPr/>
          <a:lstStyle/>
          <a:p>
            <a:r>
              <a:rPr lang="en-GB" dirty="0" smtClean="0"/>
              <a:t>Blocking nothing provides minimal security by only closing holes you can identify. Blocking nothing provides the least inconvenience to our users. </a:t>
            </a:r>
          </a:p>
          <a:p>
            <a:r>
              <a:rPr lang="en-GB" dirty="0" smtClean="0"/>
              <a:t>Blocking nothing means you must spend time figuring out what you want to protect yourself from then closing each hole.</a:t>
            </a:r>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Filtering bad traffic</a:t>
            </a:r>
            <a:endParaRPr lang="en-GB" b="1" dirty="0"/>
          </a:p>
        </p:txBody>
      </p:sp>
      <p:sp>
        <p:nvSpPr>
          <p:cNvPr id="3" name="Content Placeholder 2"/>
          <p:cNvSpPr>
            <a:spLocks noGrp="1"/>
          </p:cNvSpPr>
          <p:nvPr>
            <p:ph idx="1"/>
          </p:nvPr>
        </p:nvSpPr>
        <p:spPr/>
        <p:txBody>
          <a:bodyPr/>
          <a:lstStyle/>
          <a:p>
            <a:r>
              <a:rPr lang="en-GB" dirty="0" smtClean="0"/>
              <a:t>Sending bad traffic or malformed packets is a form of attack easily blocked at a firewall. </a:t>
            </a:r>
          </a:p>
          <a:p>
            <a:r>
              <a:rPr lang="en-GB" dirty="0" smtClean="0"/>
              <a:t>The firewall inspects every packet and rejects those that are not properly formed or are intentionally malformed, protecting devices that may be susceptible.</a:t>
            </a:r>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Black hole or Return-RST</a:t>
            </a:r>
            <a:endParaRPr lang="en-GB" b="1" dirty="0"/>
          </a:p>
        </p:txBody>
      </p:sp>
      <p:sp>
        <p:nvSpPr>
          <p:cNvPr id="3" name="Content Placeholder 2"/>
          <p:cNvSpPr>
            <a:spLocks noGrp="1"/>
          </p:cNvSpPr>
          <p:nvPr>
            <p:ph idx="1"/>
          </p:nvPr>
        </p:nvSpPr>
        <p:spPr/>
        <p:txBody>
          <a:bodyPr/>
          <a:lstStyle/>
          <a:p>
            <a:r>
              <a:rPr lang="en-GB" dirty="0" smtClean="0"/>
              <a:t>Should you tell a sending machine that their traffic was blocked or let them wait until they timeout? </a:t>
            </a:r>
          </a:p>
          <a:p>
            <a:r>
              <a:rPr lang="en-GB" dirty="0" smtClean="0"/>
              <a:t>For some traffic, it’s better to let the sending machine wait. </a:t>
            </a:r>
          </a:p>
          <a:p>
            <a:pPr lvl="1"/>
            <a:r>
              <a:rPr lang="en-GB" dirty="0" smtClean="0"/>
              <a:t>This slows down the rate of attack. </a:t>
            </a:r>
          </a:p>
          <a:p>
            <a:r>
              <a:rPr lang="en-GB" dirty="0" smtClean="0"/>
              <a:t>For other traffic (such as SMTP) it may be nice to tell the sender that the SMTP port is closed.</a:t>
            </a:r>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Firewall Services</a:t>
            </a:r>
            <a:endParaRPr lang="en-GB" b="1" dirty="0"/>
          </a:p>
        </p:txBody>
      </p:sp>
      <p:sp>
        <p:nvSpPr>
          <p:cNvPr id="3" name="Content Placeholder 2"/>
          <p:cNvSpPr>
            <a:spLocks noGrp="1"/>
          </p:cNvSpPr>
          <p:nvPr>
            <p:ph idx="1"/>
          </p:nvPr>
        </p:nvSpPr>
        <p:spPr/>
        <p:txBody>
          <a:bodyPr>
            <a:normAutofit fontScale="92500"/>
          </a:bodyPr>
          <a:lstStyle/>
          <a:p>
            <a:r>
              <a:rPr lang="en-GB" dirty="0" smtClean="0"/>
              <a:t>Modern Firewall firewalls may run several services. These include: </a:t>
            </a:r>
            <a:r>
              <a:rPr lang="en-GB" b="1" dirty="0" smtClean="0"/>
              <a:t>Virtualisation</a:t>
            </a:r>
            <a:r>
              <a:rPr lang="en-GB" dirty="0" smtClean="0"/>
              <a:t>: With today’s firewall appliances, it often possible to create virtual firewalls on the appliance. For example, the firewall appliance could run 3,4 or 5 virtual firewalls. This is generally to facilitate multiple administrators in a tenant environment. </a:t>
            </a:r>
          </a:p>
          <a:p>
            <a:r>
              <a:rPr lang="en-GB" b="1" dirty="0" smtClean="0"/>
              <a:t>Anti-Virus</a:t>
            </a:r>
            <a:r>
              <a:rPr lang="en-GB" dirty="0" smtClean="0"/>
              <a:t>: Most modern firewalls will also use anti-virus. The anti-virus service scans network traffic real-time and blocks malicious traffic. </a:t>
            </a:r>
          </a:p>
          <a:p>
            <a:r>
              <a:rPr lang="en-GB" b="1" dirty="0" smtClean="0"/>
              <a:t>Web-Filtering</a:t>
            </a:r>
            <a:r>
              <a:rPr lang="en-GB" dirty="0" smtClean="0"/>
              <a:t>: It is common for firewalls to implement a web- filtering module. This allows firewalls to block website access based on category (such as adult, gambling, social media) as well as blocking well-known malicious websites.</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What is a Firewall?	</a:t>
            </a:r>
            <a:endParaRPr lang="en-GB" b="1" dirty="0"/>
          </a:p>
        </p:txBody>
      </p:sp>
      <p:sp>
        <p:nvSpPr>
          <p:cNvPr id="3" name="Content Placeholder 2"/>
          <p:cNvSpPr>
            <a:spLocks noGrp="1"/>
          </p:cNvSpPr>
          <p:nvPr>
            <p:ph idx="1"/>
          </p:nvPr>
        </p:nvSpPr>
        <p:spPr/>
        <p:txBody>
          <a:bodyPr/>
          <a:lstStyle/>
          <a:p>
            <a:endParaRPr lang="en-GB" dirty="0" smtClean="0"/>
          </a:p>
          <a:p>
            <a:r>
              <a:rPr lang="en-GB" dirty="0" smtClean="0"/>
              <a:t>A firewall is a device (or software feature) designed to control the flow of traffic into and out-of a network. </a:t>
            </a:r>
          </a:p>
          <a:p>
            <a:r>
              <a:rPr lang="en-GB" dirty="0" smtClean="0"/>
              <a:t>In general, firewalls are installed to prevent attacks. </a:t>
            </a: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Firewall Services </a:t>
            </a:r>
            <a:endParaRPr lang="en-GB" b="1" dirty="0"/>
          </a:p>
        </p:txBody>
      </p:sp>
      <p:sp>
        <p:nvSpPr>
          <p:cNvPr id="3" name="Content Placeholder 2"/>
          <p:cNvSpPr>
            <a:spLocks noGrp="1"/>
          </p:cNvSpPr>
          <p:nvPr>
            <p:ph idx="1"/>
          </p:nvPr>
        </p:nvSpPr>
        <p:spPr/>
        <p:txBody>
          <a:bodyPr/>
          <a:lstStyle/>
          <a:p>
            <a:r>
              <a:rPr lang="en-GB" b="1" dirty="0" smtClean="0"/>
              <a:t>VPN</a:t>
            </a:r>
            <a:r>
              <a:rPr lang="en-GB" dirty="0" smtClean="0"/>
              <a:t>: VPN (Virtual Private Network) is a common services that many firewalls offer. This allows remotes users access the LAN or the ability to connect a remote site to the main network. </a:t>
            </a:r>
          </a:p>
          <a:p>
            <a:r>
              <a:rPr lang="en-GB" b="1" dirty="0" smtClean="0"/>
              <a:t>Subscription</a:t>
            </a:r>
            <a:r>
              <a:rPr lang="en-GB" dirty="0" smtClean="0"/>
              <a:t>: Many firewall manufacturers offer subscription services; these include anti-virus subscriptions and threat intelligence subscriptions. </a:t>
            </a:r>
          </a:p>
          <a:p>
            <a:r>
              <a:rPr lang="en-GB" b="1" dirty="0" smtClean="0"/>
              <a:t>SSL/SSH Inspection</a:t>
            </a:r>
            <a:r>
              <a:rPr lang="en-GB" dirty="0" smtClean="0"/>
              <a:t>: This service allows the firewall to examine and inspect SSL and SSH packets. This often needs to be implemented via HR and well documented, such as AUP.</a:t>
            </a:r>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Firewall Services </a:t>
            </a:r>
            <a:endParaRPr lang="en-GB" b="1" dirty="0"/>
          </a:p>
        </p:txBody>
      </p:sp>
      <p:sp>
        <p:nvSpPr>
          <p:cNvPr id="3" name="Content Placeholder 2"/>
          <p:cNvSpPr>
            <a:spLocks noGrp="1"/>
          </p:cNvSpPr>
          <p:nvPr>
            <p:ph idx="1"/>
          </p:nvPr>
        </p:nvSpPr>
        <p:spPr/>
        <p:txBody>
          <a:bodyPr/>
          <a:lstStyle/>
          <a:p>
            <a:r>
              <a:rPr lang="en-GB" b="1" dirty="0" smtClean="0"/>
              <a:t>Sandbox</a:t>
            </a:r>
            <a:r>
              <a:rPr lang="en-GB" dirty="0" smtClean="0"/>
              <a:t>: This is a technique in which you create an isolated test environment, a “sandbox,” in which to execute or “detonate” a suspicious file or URL that is attached to an email or otherwise reaches your network and then observe what happens. </a:t>
            </a:r>
          </a:p>
          <a:p>
            <a:r>
              <a:rPr lang="en-GB" b="1" dirty="0" smtClean="0"/>
              <a:t>Network Services</a:t>
            </a:r>
            <a:r>
              <a:rPr lang="en-GB" dirty="0" smtClean="0"/>
              <a:t>: Firewalls will also provide network services such as routing and DHCP. </a:t>
            </a:r>
          </a:p>
          <a:p>
            <a:r>
              <a:rPr lang="en-GB" b="1" dirty="0" smtClean="0"/>
              <a:t>IDS/IPS</a:t>
            </a:r>
            <a:r>
              <a:rPr lang="en-GB" dirty="0" smtClean="0"/>
              <a:t>: It is common for firewalls to implement monitoring, this includes Intrusion Detection and Prevention technologies.</a:t>
            </a:r>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Today … Today we looked at firewalls, in particular: </a:t>
            </a:r>
          </a:p>
          <a:p>
            <a:r>
              <a:rPr lang="en-GB" dirty="0" smtClean="0"/>
              <a:t>Packet Filtering Firewalls </a:t>
            </a:r>
          </a:p>
          <a:p>
            <a:r>
              <a:rPr lang="en-GB" smtClean="0"/>
              <a:t>Firewall Rule Sets </a:t>
            </a:r>
          </a:p>
          <a:p>
            <a:r>
              <a:rPr lang="en-GB" smtClean="0"/>
              <a:t>Firewall Services</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What is an attack? </a:t>
            </a:r>
            <a:endParaRPr lang="en-GB" b="1" dirty="0"/>
          </a:p>
        </p:txBody>
      </p:sp>
      <p:sp>
        <p:nvSpPr>
          <p:cNvPr id="3" name="Content Placeholder 2"/>
          <p:cNvSpPr>
            <a:spLocks noGrp="1"/>
          </p:cNvSpPr>
          <p:nvPr>
            <p:ph idx="1"/>
          </p:nvPr>
        </p:nvSpPr>
        <p:spPr/>
        <p:txBody>
          <a:bodyPr/>
          <a:lstStyle/>
          <a:p>
            <a:r>
              <a:rPr lang="en-GB" dirty="0" smtClean="0"/>
              <a:t>‘Attack’ covers many things: </a:t>
            </a:r>
          </a:p>
          <a:p>
            <a:r>
              <a:rPr lang="en-GB" dirty="0" smtClean="0"/>
              <a:t>1. Someone probing a network for computers. </a:t>
            </a:r>
          </a:p>
          <a:p>
            <a:r>
              <a:rPr lang="en-GB" dirty="0" smtClean="0"/>
              <a:t>2. Someone attempting to crash services on a computer. </a:t>
            </a:r>
          </a:p>
          <a:p>
            <a:r>
              <a:rPr lang="en-GB" dirty="0" smtClean="0"/>
              <a:t>3. Someone attempting to crash a computer </a:t>
            </a:r>
          </a:p>
          <a:p>
            <a:r>
              <a:rPr lang="en-GB" dirty="0" smtClean="0"/>
              <a:t>4. Someone attempting to gain access to a computer, server and/or services to use resources or information.</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Firewalls DO </a:t>
            </a:r>
            <a:endParaRPr lang="en-GB" b="1" dirty="0"/>
          </a:p>
        </p:txBody>
      </p:sp>
      <p:sp>
        <p:nvSpPr>
          <p:cNvPr id="3" name="Content Placeholder 2"/>
          <p:cNvSpPr>
            <a:spLocks noGrp="1"/>
          </p:cNvSpPr>
          <p:nvPr>
            <p:ph idx="1"/>
          </p:nvPr>
        </p:nvSpPr>
        <p:spPr/>
        <p:txBody>
          <a:bodyPr/>
          <a:lstStyle/>
          <a:p>
            <a:endParaRPr lang="en-GB" dirty="0" smtClean="0"/>
          </a:p>
          <a:p>
            <a:r>
              <a:rPr lang="en-GB" dirty="0" smtClean="0"/>
              <a:t>Implement security policies at a single point </a:t>
            </a:r>
          </a:p>
          <a:p>
            <a:pPr>
              <a:buNone/>
            </a:pPr>
            <a:r>
              <a:rPr lang="en-GB" dirty="0" smtClean="0"/>
              <a:t>• Monitor security-related events (audit, log) </a:t>
            </a:r>
          </a:p>
          <a:p>
            <a:pPr>
              <a:buNone/>
            </a:pPr>
            <a:r>
              <a:rPr lang="en-GB" dirty="0" smtClean="0"/>
              <a:t>• Provide strong authentication </a:t>
            </a:r>
          </a:p>
          <a:p>
            <a:pPr>
              <a:buNone/>
            </a:pPr>
            <a:r>
              <a:rPr lang="en-GB" dirty="0" smtClean="0"/>
              <a:t>• Allow virtual private networks </a:t>
            </a:r>
          </a:p>
          <a:p>
            <a:pPr>
              <a:buNone/>
            </a:pPr>
            <a:r>
              <a:rPr lang="en-GB" dirty="0" smtClean="0"/>
              <a:t>• Have a specially hardened/secured operating system</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Firewalls DON’T </a:t>
            </a:r>
            <a:endParaRPr lang="en-GB" b="1" dirty="0"/>
          </a:p>
        </p:txBody>
      </p:sp>
      <p:sp>
        <p:nvSpPr>
          <p:cNvPr id="3" name="Content Placeholder 2"/>
          <p:cNvSpPr>
            <a:spLocks noGrp="1"/>
          </p:cNvSpPr>
          <p:nvPr>
            <p:ph idx="1"/>
          </p:nvPr>
        </p:nvSpPr>
        <p:spPr/>
        <p:txBody>
          <a:bodyPr/>
          <a:lstStyle/>
          <a:p>
            <a:r>
              <a:rPr lang="en-GB" dirty="0" smtClean="0"/>
              <a:t>Protect against attacks that bypass the firewall </a:t>
            </a:r>
          </a:p>
          <a:p>
            <a:pPr>
              <a:buNone/>
            </a:pPr>
            <a:r>
              <a:rPr lang="en-GB" dirty="0" smtClean="0"/>
              <a:t>	• Dial-out from internal host to an ISP </a:t>
            </a:r>
          </a:p>
          <a:p>
            <a:pPr>
              <a:buNone/>
            </a:pPr>
            <a:r>
              <a:rPr lang="en-GB" dirty="0" smtClean="0"/>
              <a:t>• Protect against internal threats </a:t>
            </a:r>
          </a:p>
          <a:p>
            <a:pPr lvl="1"/>
            <a:r>
              <a:rPr lang="en-GB" dirty="0" smtClean="0"/>
              <a:t>Disgruntled employee </a:t>
            </a:r>
          </a:p>
          <a:p>
            <a:pPr lvl="1"/>
            <a:r>
              <a:rPr lang="en-GB" dirty="0" smtClean="0"/>
              <a:t>Insider cooperation with an external attacker </a:t>
            </a:r>
          </a:p>
          <a:p>
            <a:pPr>
              <a:buNone/>
            </a:pPr>
            <a:r>
              <a:rPr lang="en-GB" dirty="0" smtClean="0"/>
              <a:t>• Protect against the transfer of virus-infected programs or files </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Types of Firewalls </a:t>
            </a:r>
            <a:endParaRPr lang="en-GB" b="1" dirty="0"/>
          </a:p>
        </p:txBody>
      </p:sp>
      <p:sp>
        <p:nvSpPr>
          <p:cNvPr id="3" name="Content Placeholder 2"/>
          <p:cNvSpPr>
            <a:spLocks noGrp="1"/>
          </p:cNvSpPr>
          <p:nvPr>
            <p:ph idx="1"/>
          </p:nvPr>
        </p:nvSpPr>
        <p:spPr/>
        <p:txBody>
          <a:bodyPr/>
          <a:lstStyle/>
          <a:p>
            <a:r>
              <a:rPr lang="en-GB" dirty="0" smtClean="0"/>
              <a:t>Packet-Filtering Router </a:t>
            </a:r>
          </a:p>
          <a:p>
            <a:r>
              <a:rPr lang="en-GB" dirty="0" smtClean="0"/>
              <a:t> Application-Level Gateway </a:t>
            </a:r>
          </a:p>
          <a:p>
            <a:r>
              <a:rPr lang="en-GB" dirty="0" smtClean="0"/>
              <a:t>Circuit-Level Gateway </a:t>
            </a:r>
          </a:p>
          <a:p>
            <a:r>
              <a:rPr lang="en-GB" dirty="0" smtClean="0"/>
              <a:t>Hybrid Firewalls</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Packet Filtering Routers </a:t>
            </a:r>
            <a:endParaRPr lang="en-GB" b="1" dirty="0"/>
          </a:p>
        </p:txBody>
      </p:sp>
      <p:sp>
        <p:nvSpPr>
          <p:cNvPr id="3" name="Content Placeholder 2"/>
          <p:cNvSpPr>
            <a:spLocks noGrp="1"/>
          </p:cNvSpPr>
          <p:nvPr>
            <p:ph idx="1"/>
          </p:nvPr>
        </p:nvSpPr>
        <p:spPr/>
        <p:txBody>
          <a:bodyPr/>
          <a:lstStyle/>
          <a:p>
            <a:r>
              <a:rPr lang="en-GB" dirty="0" smtClean="0"/>
              <a:t>Forward or discard IP packet according a set of rules </a:t>
            </a:r>
          </a:p>
          <a:p>
            <a:r>
              <a:rPr lang="en-GB" dirty="0" smtClean="0"/>
              <a:t>Filtering rules are based on fields in the IP and transport header</a:t>
            </a:r>
            <a:endParaRPr lang="en-GB" dirty="0"/>
          </a:p>
        </p:txBody>
      </p:sp>
      <p:pic>
        <p:nvPicPr>
          <p:cNvPr id="54276" name="Picture 4" descr="Security threats and network Hardware firewall Software firewall"/>
          <p:cNvPicPr>
            <a:picLocks noChangeAspect="1" noChangeArrowheads="1"/>
          </p:cNvPicPr>
          <p:nvPr/>
        </p:nvPicPr>
        <p:blipFill>
          <a:blip r:embed="rId2"/>
          <a:srcRect/>
          <a:stretch>
            <a:fillRect/>
          </a:stretch>
        </p:blipFill>
        <p:spPr bwMode="auto">
          <a:xfrm>
            <a:off x="2151734" y="3127664"/>
            <a:ext cx="6058366" cy="209896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What information is used for filtering decision?</a:t>
            </a:r>
            <a:endParaRPr lang="en-GB" b="1" dirty="0"/>
          </a:p>
        </p:txBody>
      </p:sp>
      <p:sp>
        <p:nvSpPr>
          <p:cNvPr id="3" name="Content Placeholder 2"/>
          <p:cNvSpPr>
            <a:spLocks noGrp="1"/>
          </p:cNvSpPr>
          <p:nvPr>
            <p:ph idx="1"/>
          </p:nvPr>
        </p:nvSpPr>
        <p:spPr/>
        <p:txBody>
          <a:bodyPr/>
          <a:lstStyle/>
          <a:p>
            <a:r>
              <a:rPr lang="en-GB" dirty="0" smtClean="0"/>
              <a:t>Source IP address (IP header) </a:t>
            </a:r>
          </a:p>
          <a:p>
            <a:r>
              <a:rPr lang="en-GB" dirty="0" smtClean="0"/>
              <a:t>Destination IP address (IP header) </a:t>
            </a:r>
          </a:p>
          <a:p>
            <a:r>
              <a:rPr lang="en-GB" dirty="0" smtClean="0"/>
              <a:t>Protocol Type </a:t>
            </a:r>
          </a:p>
          <a:p>
            <a:r>
              <a:rPr lang="en-GB" dirty="0" smtClean="0"/>
              <a:t>Source port (TCP or UDP header) </a:t>
            </a:r>
          </a:p>
          <a:p>
            <a:r>
              <a:rPr lang="en-GB" dirty="0" smtClean="0"/>
              <a:t>Destination port (TCP or UDP header)</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D8DF0463522D43A9F09AF08D75EA2C" ma:contentTypeVersion="9" ma:contentTypeDescription="Create a new document." ma:contentTypeScope="" ma:versionID="c16ec780fd4825b034b803cb95847fd5">
  <xsd:schema xmlns:xsd="http://www.w3.org/2001/XMLSchema" xmlns:xs="http://www.w3.org/2001/XMLSchema" xmlns:p="http://schemas.microsoft.com/office/2006/metadata/properties" xmlns:ns3="e76646ca-67a3-4c10-8874-6c2b88952b56" xmlns:ns4="479166c3-f774-4889-a736-f1bd753f84f4" targetNamespace="http://schemas.microsoft.com/office/2006/metadata/properties" ma:root="true" ma:fieldsID="c1fd451bd8bc2ac6ce1096328066ca8d" ns3:_="" ns4:_="">
    <xsd:import namespace="e76646ca-67a3-4c10-8874-6c2b88952b56"/>
    <xsd:import namespace="479166c3-f774-4889-a736-f1bd753f84f4"/>
    <xsd:element name="properties">
      <xsd:complexType>
        <xsd:sequence>
          <xsd:element name="documentManagement">
            <xsd:complexType>
              <xsd:all>
                <xsd:element ref="ns3:SharedWithUsers" minOccurs="0"/>
                <xsd:element ref="ns4:MediaServiceMetadata" minOccurs="0"/>
                <xsd:element ref="ns4:MediaServiceFastMetadata" minOccurs="0"/>
                <xsd:element ref="ns3:SharedWithDetails" minOccurs="0"/>
                <xsd:element ref="ns3:SharingHintHash" minOccurs="0"/>
                <xsd:element ref="ns4:MediaServiceAutoTags" minOccurs="0"/>
                <xsd:element ref="ns4:MediaServiceGenerationTime" minOccurs="0"/>
                <xsd:element ref="ns4:MediaServiceEventHashCode"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6646ca-67a3-4c10-8874-6c2b88952b5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9166c3-f774-4889-a736-f1bd753f84f4" elementFormDefault="qualified">
    <xsd:import namespace="http://schemas.microsoft.com/office/2006/documentManagement/types"/>
    <xsd:import namespace="http://schemas.microsoft.com/office/infopath/2007/PartnerControls"/>
    <xsd:element name="MediaServiceMetadata" ma:index="9" nillable="true" ma:displayName="MediaServiceMetadata" ma:description="" ma:hidden="true" ma:internalName="MediaServiceMetadata" ma:readOnly="true">
      <xsd:simpleType>
        <xsd:restriction base="dms:Note"/>
      </xsd:simpleType>
    </xsd:element>
    <xsd:element name="MediaServiceFastMetadata" ma:index="10" nillable="true" ma:displayName="MediaServiceFastMetadata" ma:description=""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25D1637-A19D-44AE-9CA6-E64AEA288A7C}">
  <ds:schemaRefs>
    <ds:schemaRef ds:uri="http://schemas.openxmlformats.org/package/2006/metadata/core-properties"/>
    <ds:schemaRef ds:uri="479166c3-f774-4889-a736-f1bd753f84f4"/>
    <ds:schemaRef ds:uri="http://purl.org/dc/dcmitype/"/>
    <ds:schemaRef ds:uri="http://schemas.microsoft.com/office/infopath/2007/PartnerControls"/>
    <ds:schemaRef ds:uri="http://purl.org/dc/elements/1.1/"/>
    <ds:schemaRef ds:uri="http://schemas.microsoft.com/office/2006/metadata/properties"/>
    <ds:schemaRef ds:uri="e76646ca-67a3-4c10-8874-6c2b88952b56"/>
    <ds:schemaRef ds:uri="http://schemas.microsoft.com/office/2006/documentManagement/types"/>
    <ds:schemaRef ds:uri="http://purl.org/dc/terms/"/>
    <ds:schemaRef ds:uri="http://www.w3.org/XML/1998/namespace"/>
  </ds:schemaRefs>
</ds:datastoreItem>
</file>

<file path=customXml/itemProps2.xml><?xml version="1.0" encoding="utf-8"?>
<ds:datastoreItem xmlns:ds="http://schemas.openxmlformats.org/officeDocument/2006/customXml" ds:itemID="{94FF6F12-86EB-4F6A-B006-C6A1EE45F7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6646ca-67a3-4c10-8874-6c2b88952b56"/>
    <ds:schemaRef ds:uri="479166c3-f774-4889-a736-f1bd753f84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263F8D6-F3F8-43D7-A18C-780113E784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1660</TotalTime>
  <Words>1485</Words>
  <Application>Microsoft Office PowerPoint</Application>
  <PresentationFormat>Custom</PresentationFormat>
  <Paragraphs>154</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Slide 1</vt:lpstr>
      <vt:lpstr>Slide 2</vt:lpstr>
      <vt:lpstr>What is a Firewall? </vt:lpstr>
      <vt:lpstr>What is an attack? </vt:lpstr>
      <vt:lpstr>Firewalls DO </vt:lpstr>
      <vt:lpstr>Firewalls DON’T </vt:lpstr>
      <vt:lpstr>Types of Firewalls </vt:lpstr>
      <vt:lpstr>Packet Filtering Routers </vt:lpstr>
      <vt:lpstr>What information is used for filtering decision?</vt:lpstr>
      <vt:lpstr>Slide 10</vt:lpstr>
      <vt:lpstr>Packet Filtering Routers pros and cons</vt:lpstr>
      <vt:lpstr>Stateless Firewalls </vt:lpstr>
      <vt:lpstr>Stateless Firewall </vt:lpstr>
      <vt:lpstr>Statefull Firewalls</vt:lpstr>
      <vt:lpstr>Location of Firewalls</vt:lpstr>
      <vt:lpstr>Edge Firewall </vt:lpstr>
      <vt:lpstr>Firewall Appliance</vt:lpstr>
      <vt:lpstr>Slide 18</vt:lpstr>
      <vt:lpstr>Slide 19</vt:lpstr>
      <vt:lpstr>How does a firewall work? </vt:lpstr>
      <vt:lpstr>How does a firewall work? </vt:lpstr>
      <vt:lpstr>To log or not to log…</vt:lpstr>
      <vt:lpstr>Where does a firewall fit in the security model?</vt:lpstr>
      <vt:lpstr>Designing a Rule Set </vt:lpstr>
      <vt:lpstr>Ruleset design – Block Everything</vt:lpstr>
      <vt:lpstr>Ruleset design – Block Nothing</vt:lpstr>
      <vt:lpstr>Filtering bad traffic</vt:lpstr>
      <vt:lpstr>Black hole or Return-RST</vt:lpstr>
      <vt:lpstr>Firewall Services</vt:lpstr>
      <vt:lpstr>Firewall Services </vt:lpstr>
      <vt:lpstr>Firewall Services </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Ennis</dc:creator>
  <cp:lastModifiedBy>Jerome T. Murray</cp:lastModifiedBy>
  <cp:revision>31</cp:revision>
  <dcterms:created xsi:type="dcterms:W3CDTF">2019-06-20T09:06:14Z</dcterms:created>
  <dcterms:modified xsi:type="dcterms:W3CDTF">2020-07-13T21:15:53Z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0x01010057D8DF0463522D43A9F09AF08D75EA2C</vt:lpwstr>
  </property>
</Properties>
</file>