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0"/>
  </p:notesMasterIdLst>
  <p:handoutMasterIdLst>
    <p:handoutMasterId r:id="rId51"/>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1" r:id="rId19"/>
    <p:sldId id="270" r:id="rId20"/>
    <p:sldId id="275" r:id="rId21"/>
    <p:sldId id="272" r:id="rId22"/>
    <p:sldId id="277" r:id="rId23"/>
    <p:sldId id="273" r:id="rId24"/>
    <p:sldId id="274" r:id="rId25"/>
    <p:sldId id="281" r:id="rId26"/>
    <p:sldId id="276" r:id="rId27"/>
    <p:sldId id="278" r:id="rId28"/>
    <p:sldId id="283" r:id="rId29"/>
    <p:sldId id="303" r:id="rId30"/>
    <p:sldId id="304" r:id="rId31"/>
    <p:sldId id="305" r:id="rId32"/>
    <p:sldId id="306" r:id="rId33"/>
    <p:sldId id="294" r:id="rId34"/>
    <p:sldId id="295" r:id="rId35"/>
    <p:sldId id="314" r:id="rId36"/>
    <p:sldId id="308" r:id="rId37"/>
    <p:sldId id="309" r:id="rId38"/>
    <p:sldId id="307" r:id="rId39"/>
    <p:sldId id="310" r:id="rId40"/>
    <p:sldId id="311" r:id="rId41"/>
    <p:sldId id="312" r:id="rId42"/>
    <p:sldId id="297" r:id="rId43"/>
    <p:sldId id="298" r:id="rId44"/>
    <p:sldId id="299" r:id="rId45"/>
    <p:sldId id="300" r:id="rId46"/>
    <p:sldId id="301" r:id="rId47"/>
    <p:sldId id="313" r:id="rId48"/>
    <p:sldId id="296"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clrMode="gray"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25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404" autoAdjust="0"/>
  </p:normalViewPr>
  <p:slideViewPr>
    <p:cSldViewPr snapToGrid="0">
      <p:cViewPr varScale="1">
        <p:scale>
          <a:sx n="113" d="100"/>
          <a:sy n="113" d="100"/>
        </p:scale>
        <p:origin x="456"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diagrams/_rels/data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100E503-A78B-4684-8493-3C227083A32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E9E7EB8-C9DB-425E-9970-8430006693E6}">
      <dgm:prSet/>
      <dgm:spPr/>
      <dgm:t>
        <a:bodyPr/>
        <a:lstStyle/>
        <a:p>
          <a:r>
            <a:rPr lang="en-US"/>
            <a:t>The </a:t>
          </a:r>
          <a:r>
            <a:rPr lang="en-US" b="0" i="0"/>
            <a:t>Internet Corporation for Assigned Names and Numbers (ICANN) is responsible for creating IP addresses. This non-profit organization helps maintain the security and usability of the internet. A division of ICANN called the Internet Assigned Numbers Authority (IANA) mathematically produces and allocates all the IP addresses in existence. </a:t>
          </a:r>
          <a:endParaRPr lang="en-US"/>
        </a:p>
      </dgm:t>
    </dgm:pt>
    <dgm:pt modelId="{6AE73714-91F2-4FDD-BC68-046E287BAB15}" type="parTrans" cxnId="{D77567DA-79FA-488F-8038-490DAAEFCA39}">
      <dgm:prSet/>
      <dgm:spPr/>
      <dgm:t>
        <a:bodyPr/>
        <a:lstStyle/>
        <a:p>
          <a:endParaRPr lang="en-US"/>
        </a:p>
      </dgm:t>
    </dgm:pt>
    <dgm:pt modelId="{0B8C16C5-A4D6-4ACA-B356-4F6B20FADEF0}" type="sibTrans" cxnId="{D77567DA-79FA-488F-8038-490DAAEFCA39}">
      <dgm:prSet/>
      <dgm:spPr/>
      <dgm:t>
        <a:bodyPr/>
        <a:lstStyle/>
        <a:p>
          <a:endParaRPr lang="en-US"/>
        </a:p>
      </dgm:t>
    </dgm:pt>
    <dgm:pt modelId="{136C711E-782F-4FCE-92B3-6A7A63B06B36}">
      <dgm:prSet/>
      <dgm:spPr/>
      <dgm:t>
        <a:bodyPr/>
        <a:lstStyle/>
        <a:p>
          <a:r>
            <a:rPr lang="en-US"/>
            <a:t>Once IP addresses are created, the IANA assigns blocks of IP addresses to Regional Internet Registries (RIRs), which are in charge of allocating and registering IP addresses throughout various world regions. </a:t>
          </a:r>
        </a:p>
      </dgm:t>
    </dgm:pt>
    <dgm:pt modelId="{079F70B9-14FC-48F1-87B8-73B9589AAB5F}" type="parTrans" cxnId="{5BF80C10-CDF5-4908-8BFB-A0C61BAD3087}">
      <dgm:prSet/>
      <dgm:spPr/>
      <dgm:t>
        <a:bodyPr/>
        <a:lstStyle/>
        <a:p>
          <a:endParaRPr lang="en-US"/>
        </a:p>
      </dgm:t>
    </dgm:pt>
    <dgm:pt modelId="{9D923F75-7CA7-4B98-A314-98924B5475B6}" type="sibTrans" cxnId="{5BF80C10-CDF5-4908-8BFB-A0C61BAD3087}">
      <dgm:prSet/>
      <dgm:spPr/>
      <dgm:t>
        <a:bodyPr/>
        <a:lstStyle/>
        <a:p>
          <a:endParaRPr lang="en-US"/>
        </a:p>
      </dgm:t>
    </dgm:pt>
    <dgm:pt modelId="{7375A91E-C0AA-4B24-912B-0CF9BBFA4540}">
      <dgm:prSet/>
      <dgm:spPr/>
      <dgm:t>
        <a:bodyPr/>
        <a:lstStyle/>
        <a:p>
          <a:r>
            <a:rPr lang="en-US"/>
            <a:t>These registries then lease out large blocks of IP addresses to large companies and Internet Service Providers (ISPs), who in turn lease smaller IP blocks out to businesses and individual consumers through their devices.</a:t>
          </a:r>
        </a:p>
      </dgm:t>
    </dgm:pt>
    <dgm:pt modelId="{5E9F0634-2D7B-4581-83E3-C8C9C3F96446}" type="parTrans" cxnId="{22A94EA0-CCC4-436A-B808-1FDF92C24378}">
      <dgm:prSet/>
      <dgm:spPr/>
      <dgm:t>
        <a:bodyPr/>
        <a:lstStyle/>
        <a:p>
          <a:endParaRPr lang="en-US"/>
        </a:p>
      </dgm:t>
    </dgm:pt>
    <dgm:pt modelId="{1C551556-C298-456D-8D85-B079CE0792A7}" type="sibTrans" cxnId="{22A94EA0-CCC4-436A-B808-1FDF92C24378}">
      <dgm:prSet/>
      <dgm:spPr/>
      <dgm:t>
        <a:bodyPr/>
        <a:lstStyle/>
        <a:p>
          <a:endParaRPr lang="en-US"/>
        </a:p>
      </dgm:t>
    </dgm:pt>
    <dgm:pt modelId="{39A0901D-0460-492B-989B-7A76E952F0BF}" type="pres">
      <dgm:prSet presAssocID="{9100E503-A78B-4684-8493-3C227083A324}" presName="root" presStyleCnt="0">
        <dgm:presLayoutVars>
          <dgm:dir/>
          <dgm:resizeHandles val="exact"/>
        </dgm:presLayoutVars>
      </dgm:prSet>
      <dgm:spPr/>
    </dgm:pt>
    <dgm:pt modelId="{A92419ED-38F1-4E3A-8EB8-76FB9048F7E9}" type="pres">
      <dgm:prSet presAssocID="{EE9E7EB8-C9DB-425E-9970-8430006693E6}" presName="compNode" presStyleCnt="0"/>
      <dgm:spPr/>
    </dgm:pt>
    <dgm:pt modelId="{D040D381-494F-408D-9760-49E805296637}" type="pres">
      <dgm:prSet presAssocID="{EE9E7EB8-C9DB-425E-9970-8430006693E6}" presName="bgRect" presStyleLbl="bgShp" presStyleIdx="0" presStyleCnt="3"/>
      <dgm:spPr/>
    </dgm:pt>
    <dgm:pt modelId="{66479B2F-20CD-4E82-A880-842B842EB5D9}" type="pres">
      <dgm:prSet presAssocID="{EE9E7EB8-C9DB-425E-9970-8430006693E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eting"/>
        </a:ext>
      </dgm:extLst>
    </dgm:pt>
    <dgm:pt modelId="{A048B477-DB3B-49FB-B578-AB4F972097AD}" type="pres">
      <dgm:prSet presAssocID="{EE9E7EB8-C9DB-425E-9970-8430006693E6}" presName="spaceRect" presStyleCnt="0"/>
      <dgm:spPr/>
    </dgm:pt>
    <dgm:pt modelId="{970409C5-1A11-4A7D-84AA-CD9AB9CB5560}" type="pres">
      <dgm:prSet presAssocID="{EE9E7EB8-C9DB-425E-9970-8430006693E6}" presName="parTx" presStyleLbl="revTx" presStyleIdx="0" presStyleCnt="3">
        <dgm:presLayoutVars>
          <dgm:chMax val="0"/>
          <dgm:chPref val="0"/>
        </dgm:presLayoutVars>
      </dgm:prSet>
      <dgm:spPr/>
    </dgm:pt>
    <dgm:pt modelId="{857CB11C-EE19-4E5D-A6A7-8C3EA21D0BC5}" type="pres">
      <dgm:prSet presAssocID="{0B8C16C5-A4D6-4ACA-B356-4F6B20FADEF0}" presName="sibTrans" presStyleCnt="0"/>
      <dgm:spPr/>
    </dgm:pt>
    <dgm:pt modelId="{D06DC938-4223-4627-B507-5ECF4D499B12}" type="pres">
      <dgm:prSet presAssocID="{136C711E-782F-4FCE-92B3-6A7A63B06B36}" presName="compNode" presStyleCnt="0"/>
      <dgm:spPr/>
    </dgm:pt>
    <dgm:pt modelId="{19B63702-BB0F-43B5-A6F0-9451F8A82F76}" type="pres">
      <dgm:prSet presAssocID="{136C711E-782F-4FCE-92B3-6A7A63B06B36}" presName="bgRect" presStyleLbl="bgShp" presStyleIdx="1" presStyleCnt="3"/>
      <dgm:spPr/>
    </dgm:pt>
    <dgm:pt modelId="{F9ADC0C4-180A-43C7-9B5F-25866EBB0FA9}" type="pres">
      <dgm:prSet presAssocID="{136C711E-782F-4FCE-92B3-6A7A63B06B3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B316484C-3F13-46AF-A6FF-DE59E5D98027}" type="pres">
      <dgm:prSet presAssocID="{136C711E-782F-4FCE-92B3-6A7A63B06B36}" presName="spaceRect" presStyleCnt="0"/>
      <dgm:spPr/>
    </dgm:pt>
    <dgm:pt modelId="{B13AC314-F85B-483C-8138-2BF086BD2AAD}" type="pres">
      <dgm:prSet presAssocID="{136C711E-782F-4FCE-92B3-6A7A63B06B36}" presName="parTx" presStyleLbl="revTx" presStyleIdx="1" presStyleCnt="3">
        <dgm:presLayoutVars>
          <dgm:chMax val="0"/>
          <dgm:chPref val="0"/>
        </dgm:presLayoutVars>
      </dgm:prSet>
      <dgm:spPr/>
    </dgm:pt>
    <dgm:pt modelId="{DFFE462E-DC2A-47CA-9FD1-C178A71D9E8E}" type="pres">
      <dgm:prSet presAssocID="{9D923F75-7CA7-4B98-A314-98924B5475B6}" presName="sibTrans" presStyleCnt="0"/>
      <dgm:spPr/>
    </dgm:pt>
    <dgm:pt modelId="{B84F5371-A4A8-40D4-9F29-FF5444374DA1}" type="pres">
      <dgm:prSet presAssocID="{7375A91E-C0AA-4B24-912B-0CF9BBFA4540}" presName="compNode" presStyleCnt="0"/>
      <dgm:spPr/>
    </dgm:pt>
    <dgm:pt modelId="{81A3BA82-5186-402E-8B5F-98AC8CE677CB}" type="pres">
      <dgm:prSet presAssocID="{7375A91E-C0AA-4B24-912B-0CF9BBFA4540}" presName="bgRect" presStyleLbl="bgShp" presStyleIdx="2" presStyleCnt="3"/>
      <dgm:spPr/>
    </dgm:pt>
    <dgm:pt modelId="{CFF986B4-9748-44C0-9202-11DFB444AF25}" type="pres">
      <dgm:prSet presAssocID="{7375A91E-C0AA-4B24-912B-0CF9BBFA454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reless router"/>
        </a:ext>
      </dgm:extLst>
    </dgm:pt>
    <dgm:pt modelId="{FF577CC7-FE8F-427F-97DD-56B75CE4F6A5}" type="pres">
      <dgm:prSet presAssocID="{7375A91E-C0AA-4B24-912B-0CF9BBFA4540}" presName="spaceRect" presStyleCnt="0"/>
      <dgm:spPr/>
    </dgm:pt>
    <dgm:pt modelId="{6909B0AC-84DE-4DBC-AE09-64053D6BDA68}" type="pres">
      <dgm:prSet presAssocID="{7375A91E-C0AA-4B24-912B-0CF9BBFA4540}" presName="parTx" presStyleLbl="revTx" presStyleIdx="2" presStyleCnt="3">
        <dgm:presLayoutVars>
          <dgm:chMax val="0"/>
          <dgm:chPref val="0"/>
        </dgm:presLayoutVars>
      </dgm:prSet>
      <dgm:spPr/>
    </dgm:pt>
  </dgm:ptLst>
  <dgm:cxnLst>
    <dgm:cxn modelId="{C6B7B609-4502-47A0-99AC-BDDAB7AA00C1}" type="presOf" srcId="{EE9E7EB8-C9DB-425E-9970-8430006693E6}" destId="{970409C5-1A11-4A7D-84AA-CD9AB9CB5560}" srcOrd="0" destOrd="0" presId="urn:microsoft.com/office/officeart/2018/2/layout/IconVerticalSolidList"/>
    <dgm:cxn modelId="{5BF80C10-CDF5-4908-8BFB-A0C61BAD3087}" srcId="{9100E503-A78B-4684-8493-3C227083A324}" destId="{136C711E-782F-4FCE-92B3-6A7A63B06B36}" srcOrd="1" destOrd="0" parTransId="{079F70B9-14FC-48F1-87B8-73B9589AAB5F}" sibTransId="{9D923F75-7CA7-4B98-A314-98924B5475B6}"/>
    <dgm:cxn modelId="{B0C7FD1E-7F80-4524-B290-C1332D0E62CB}" type="presOf" srcId="{7375A91E-C0AA-4B24-912B-0CF9BBFA4540}" destId="{6909B0AC-84DE-4DBC-AE09-64053D6BDA68}" srcOrd="0" destOrd="0" presId="urn:microsoft.com/office/officeart/2018/2/layout/IconVerticalSolidList"/>
    <dgm:cxn modelId="{116EB781-DD0E-4CCC-8693-38EF6C40A65D}" type="presOf" srcId="{9100E503-A78B-4684-8493-3C227083A324}" destId="{39A0901D-0460-492B-989B-7A76E952F0BF}" srcOrd="0" destOrd="0" presId="urn:microsoft.com/office/officeart/2018/2/layout/IconVerticalSolidList"/>
    <dgm:cxn modelId="{22A94EA0-CCC4-436A-B808-1FDF92C24378}" srcId="{9100E503-A78B-4684-8493-3C227083A324}" destId="{7375A91E-C0AA-4B24-912B-0CF9BBFA4540}" srcOrd="2" destOrd="0" parTransId="{5E9F0634-2D7B-4581-83E3-C8C9C3F96446}" sibTransId="{1C551556-C298-456D-8D85-B079CE0792A7}"/>
    <dgm:cxn modelId="{D5F9BBC6-1660-4FBF-B150-EFA2833BD241}" type="presOf" srcId="{136C711E-782F-4FCE-92B3-6A7A63B06B36}" destId="{B13AC314-F85B-483C-8138-2BF086BD2AAD}" srcOrd="0" destOrd="0" presId="urn:microsoft.com/office/officeart/2018/2/layout/IconVerticalSolidList"/>
    <dgm:cxn modelId="{D77567DA-79FA-488F-8038-490DAAEFCA39}" srcId="{9100E503-A78B-4684-8493-3C227083A324}" destId="{EE9E7EB8-C9DB-425E-9970-8430006693E6}" srcOrd="0" destOrd="0" parTransId="{6AE73714-91F2-4FDD-BC68-046E287BAB15}" sibTransId="{0B8C16C5-A4D6-4ACA-B356-4F6B20FADEF0}"/>
    <dgm:cxn modelId="{2125D76E-F846-4F27-80FE-D7CDA0FF14AE}" type="presParOf" srcId="{39A0901D-0460-492B-989B-7A76E952F0BF}" destId="{A92419ED-38F1-4E3A-8EB8-76FB9048F7E9}" srcOrd="0" destOrd="0" presId="urn:microsoft.com/office/officeart/2018/2/layout/IconVerticalSolidList"/>
    <dgm:cxn modelId="{08682342-B37E-4299-AA72-76D1982E816A}" type="presParOf" srcId="{A92419ED-38F1-4E3A-8EB8-76FB9048F7E9}" destId="{D040D381-494F-408D-9760-49E805296637}" srcOrd="0" destOrd="0" presId="urn:microsoft.com/office/officeart/2018/2/layout/IconVerticalSolidList"/>
    <dgm:cxn modelId="{C0571895-DF73-4364-9450-C22AD7D8FC4F}" type="presParOf" srcId="{A92419ED-38F1-4E3A-8EB8-76FB9048F7E9}" destId="{66479B2F-20CD-4E82-A880-842B842EB5D9}" srcOrd="1" destOrd="0" presId="urn:microsoft.com/office/officeart/2018/2/layout/IconVerticalSolidList"/>
    <dgm:cxn modelId="{F6E5335B-D678-44E0-B72F-39830422C662}" type="presParOf" srcId="{A92419ED-38F1-4E3A-8EB8-76FB9048F7E9}" destId="{A048B477-DB3B-49FB-B578-AB4F972097AD}" srcOrd="2" destOrd="0" presId="urn:microsoft.com/office/officeart/2018/2/layout/IconVerticalSolidList"/>
    <dgm:cxn modelId="{FC106BD5-81C8-4771-BFF3-EC1700F070DE}" type="presParOf" srcId="{A92419ED-38F1-4E3A-8EB8-76FB9048F7E9}" destId="{970409C5-1A11-4A7D-84AA-CD9AB9CB5560}" srcOrd="3" destOrd="0" presId="urn:microsoft.com/office/officeart/2018/2/layout/IconVerticalSolidList"/>
    <dgm:cxn modelId="{3CE739BC-573A-4D98-9F2B-0B2E3FBE58B9}" type="presParOf" srcId="{39A0901D-0460-492B-989B-7A76E952F0BF}" destId="{857CB11C-EE19-4E5D-A6A7-8C3EA21D0BC5}" srcOrd="1" destOrd="0" presId="urn:microsoft.com/office/officeart/2018/2/layout/IconVerticalSolidList"/>
    <dgm:cxn modelId="{AD79291E-497E-49DC-BE2B-82CDCE2E1AD6}" type="presParOf" srcId="{39A0901D-0460-492B-989B-7A76E952F0BF}" destId="{D06DC938-4223-4627-B507-5ECF4D499B12}" srcOrd="2" destOrd="0" presId="urn:microsoft.com/office/officeart/2018/2/layout/IconVerticalSolidList"/>
    <dgm:cxn modelId="{8E99201B-4FA0-41D3-B7A1-18A4385BB964}" type="presParOf" srcId="{D06DC938-4223-4627-B507-5ECF4D499B12}" destId="{19B63702-BB0F-43B5-A6F0-9451F8A82F76}" srcOrd="0" destOrd="0" presId="urn:microsoft.com/office/officeart/2018/2/layout/IconVerticalSolidList"/>
    <dgm:cxn modelId="{C235A1B3-2894-45CB-BDFF-F3781F50598F}" type="presParOf" srcId="{D06DC938-4223-4627-B507-5ECF4D499B12}" destId="{F9ADC0C4-180A-43C7-9B5F-25866EBB0FA9}" srcOrd="1" destOrd="0" presId="urn:microsoft.com/office/officeart/2018/2/layout/IconVerticalSolidList"/>
    <dgm:cxn modelId="{CDA63375-5CDB-4136-AA7B-44E68E9F5722}" type="presParOf" srcId="{D06DC938-4223-4627-B507-5ECF4D499B12}" destId="{B316484C-3F13-46AF-A6FF-DE59E5D98027}" srcOrd="2" destOrd="0" presId="urn:microsoft.com/office/officeart/2018/2/layout/IconVerticalSolidList"/>
    <dgm:cxn modelId="{09914216-5F2C-4465-9688-1553ED63AD0D}" type="presParOf" srcId="{D06DC938-4223-4627-B507-5ECF4D499B12}" destId="{B13AC314-F85B-483C-8138-2BF086BD2AAD}" srcOrd="3" destOrd="0" presId="urn:microsoft.com/office/officeart/2018/2/layout/IconVerticalSolidList"/>
    <dgm:cxn modelId="{F04BF595-C435-4DC8-8E7E-63F59B44B87D}" type="presParOf" srcId="{39A0901D-0460-492B-989B-7A76E952F0BF}" destId="{DFFE462E-DC2A-47CA-9FD1-C178A71D9E8E}" srcOrd="3" destOrd="0" presId="urn:microsoft.com/office/officeart/2018/2/layout/IconVerticalSolidList"/>
    <dgm:cxn modelId="{3555E503-8B45-4D09-BC5F-5DD415CF045C}" type="presParOf" srcId="{39A0901D-0460-492B-989B-7A76E952F0BF}" destId="{B84F5371-A4A8-40D4-9F29-FF5444374DA1}" srcOrd="4" destOrd="0" presId="urn:microsoft.com/office/officeart/2018/2/layout/IconVerticalSolidList"/>
    <dgm:cxn modelId="{1FBFEAB0-FFDB-41A5-8DDC-56C15E5BD044}" type="presParOf" srcId="{B84F5371-A4A8-40D4-9F29-FF5444374DA1}" destId="{81A3BA82-5186-402E-8B5F-98AC8CE677CB}" srcOrd="0" destOrd="0" presId="urn:microsoft.com/office/officeart/2018/2/layout/IconVerticalSolidList"/>
    <dgm:cxn modelId="{2C7CFED3-1018-4374-883C-90A1F29E81AA}" type="presParOf" srcId="{B84F5371-A4A8-40D4-9F29-FF5444374DA1}" destId="{CFF986B4-9748-44C0-9202-11DFB444AF25}" srcOrd="1" destOrd="0" presId="urn:microsoft.com/office/officeart/2018/2/layout/IconVerticalSolidList"/>
    <dgm:cxn modelId="{03F25D63-9B4E-4C25-AFCB-972243BE0810}" type="presParOf" srcId="{B84F5371-A4A8-40D4-9F29-FF5444374DA1}" destId="{FF577CC7-FE8F-427F-97DD-56B75CE4F6A5}" srcOrd="2" destOrd="0" presId="urn:microsoft.com/office/officeart/2018/2/layout/IconVerticalSolidList"/>
    <dgm:cxn modelId="{8954F1C1-80CA-4537-AE29-23B7A58B7309}" type="presParOf" srcId="{B84F5371-A4A8-40D4-9F29-FF5444374DA1}" destId="{6909B0AC-84DE-4DBC-AE09-64053D6BDA6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40D381-494F-408D-9760-49E805296637}">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479B2F-20CD-4E82-A880-842B842EB5D9}">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0409C5-1A11-4A7D-84AA-CD9AB9CB5560}">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a:t>The </a:t>
          </a:r>
          <a:r>
            <a:rPr lang="en-US" sz="1700" b="0" i="0" kern="1200"/>
            <a:t>Internet Corporation for Assigned Names and Numbers (ICANN) is responsible for creating IP addresses. This non-profit organization helps maintain the security and usability of the internet. A division of ICANN called the Internet Assigned Numbers Authority (IANA) mathematically produces and allocates all the IP addresses in existence. </a:t>
          </a:r>
          <a:endParaRPr lang="en-US" sz="1700" kern="1200"/>
        </a:p>
      </dsp:txBody>
      <dsp:txXfrm>
        <a:off x="1437631" y="531"/>
        <a:ext cx="9077968" cy="1244702"/>
      </dsp:txXfrm>
    </dsp:sp>
    <dsp:sp modelId="{19B63702-BB0F-43B5-A6F0-9451F8A82F76}">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ADC0C4-180A-43C7-9B5F-25866EBB0FA9}">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3AC314-F85B-483C-8138-2BF086BD2AAD}">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a:t>Once IP addresses are created, the IANA assigns blocks of IP addresses to Regional Internet Registries (RIRs), which are in charge of allocating and registering IP addresses throughout various world regions. </a:t>
          </a:r>
        </a:p>
      </dsp:txBody>
      <dsp:txXfrm>
        <a:off x="1437631" y="1556410"/>
        <a:ext cx="9077968" cy="1244702"/>
      </dsp:txXfrm>
    </dsp:sp>
    <dsp:sp modelId="{81A3BA82-5186-402E-8B5F-98AC8CE677CB}">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F986B4-9748-44C0-9202-11DFB444AF25}">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09B0AC-84DE-4DBC-AE09-64053D6BDA68}">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a:t>These registries then lease out large blocks of IP addresses to large companies and Internet Service Providers (ISPs), who in turn lease smaller IP blocks out to businesses and individual consumers through their devices.</a:t>
          </a:r>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94245C-4A8A-45EE-BD32-EC321DFE6F6D}" type="datetimeFigureOut">
              <a:rPr lang="en-IE" smtClean="0"/>
              <a:t>27/09/2024</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85727-E14B-4245-859B-B7B037E3CD02}" type="slidenum">
              <a:rPr lang="en-IE" smtClean="0"/>
              <a:t>‹#›</a:t>
            </a:fld>
            <a:endParaRPr lang="en-IE"/>
          </a:p>
        </p:txBody>
      </p:sp>
    </p:spTree>
    <p:extLst>
      <p:ext uri="{BB962C8B-B14F-4D97-AF65-F5344CB8AC3E}">
        <p14:creationId xmlns:p14="http://schemas.microsoft.com/office/powerpoint/2010/main" val="2873847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b="1" u="none" strike="noStrike" dirty="0">
                <a:solidFill>
                  <a:srgbClr val="2C3E50"/>
                </a:solidFill>
                <a:effectLst/>
              </a:rPr>
              <a:t>Code Bits(Flags)</a:t>
            </a:r>
          </a:p>
          <a:p>
            <a:pPr algn="just" rtl="0" fontAlgn="base"/>
            <a:r>
              <a:rPr lang="en-US" u="none" strike="noStrike" dirty="0">
                <a:effectLst/>
              </a:rPr>
              <a:t> There are 9 bits in this filed with each have a specific purpose. An example of the use of bits in this field is during TCP 3 Way Handshake (SYN, ACK) used establishing a connection between source and destination hosts before sending the data. Some of the fields are used while sending data and while the connection is terminated with the destination host. Each bit of the code bits is 1 bit long. Below are the details:</a:t>
            </a:r>
            <a:br>
              <a:rPr lang="en-US" u="none" strike="noStrike" dirty="0">
                <a:effectLst/>
              </a:rPr>
            </a:br>
            <a:endParaRPr lang="en-US" b="0" u="none" strike="noStrike" dirty="0">
              <a:effectLst/>
            </a:endParaRPr>
          </a:p>
          <a:p>
            <a:pPr algn="l" rtl="0" fontAlgn="base"/>
            <a:br>
              <a:rPr lang="en-US" b="1" u="none" strike="noStrike" dirty="0">
                <a:solidFill>
                  <a:srgbClr val="2C3E50"/>
                </a:solidFill>
                <a:effectLst/>
              </a:rPr>
            </a:br>
            <a:endParaRPr lang="en-US" b="1" u="none" strike="noStrike" dirty="0">
              <a:solidFill>
                <a:srgbClr val="2C3E50"/>
              </a:solidFill>
              <a:effectLst/>
            </a:endParaRPr>
          </a:p>
          <a:p>
            <a:pPr algn="l" rtl="0" fontAlgn="base"/>
            <a:r>
              <a:rPr lang="en-US" b="1" u="none" strike="noStrike" dirty="0">
                <a:solidFill>
                  <a:srgbClr val="2C3E50"/>
                </a:solidFill>
                <a:effectLst/>
              </a:rPr>
              <a:t>URG Bit</a:t>
            </a:r>
          </a:p>
          <a:p>
            <a:pPr algn="l" rtl="0" fontAlgn="base"/>
            <a:r>
              <a:rPr lang="en-US" u="none" strike="noStrike" dirty="0">
                <a:effectLst/>
              </a:rPr>
              <a:t>URG bit indicates that the Urgent pointer field is significant. When this bit is set, the data should be treated as a priority over other data.</a:t>
            </a:r>
          </a:p>
          <a:p>
            <a:pPr algn="just" rtl="0" fontAlgn="base"/>
            <a:br>
              <a:rPr lang="en-US" u="none" strike="noStrike" dirty="0">
                <a:effectLst/>
              </a:rPr>
            </a:br>
            <a:endParaRPr lang="en-US" u="none" strike="noStrike" dirty="0">
              <a:effectLst/>
            </a:endParaRPr>
          </a:p>
          <a:p>
            <a:pPr algn="l" rtl="0" fontAlgn="base"/>
            <a:r>
              <a:rPr lang="en-US" b="1" u="none" strike="noStrike" dirty="0">
                <a:solidFill>
                  <a:srgbClr val="2C3E50"/>
                </a:solidFill>
                <a:effectLst/>
              </a:rPr>
              <a:t>ACK Bit</a:t>
            </a:r>
          </a:p>
          <a:p>
            <a:pPr algn="l" rtl="0" fontAlgn="base"/>
            <a:r>
              <a:rPr lang="en-US" u="none" strike="noStrike" dirty="0">
                <a:effectLst/>
              </a:rPr>
              <a:t>ACK bit used for the acknowledgment of successful delivery of the previous segment.</a:t>
            </a:r>
          </a:p>
          <a:p>
            <a:pPr algn="just" rtl="0" fontAlgn="base"/>
            <a:br>
              <a:rPr lang="en-US" u="none" strike="noStrike" dirty="0">
                <a:effectLst/>
              </a:rPr>
            </a:br>
            <a:endParaRPr lang="en-US" u="none" strike="noStrike" dirty="0">
              <a:effectLst/>
            </a:endParaRPr>
          </a:p>
          <a:p>
            <a:pPr algn="l" rtl="0" fontAlgn="base"/>
            <a:r>
              <a:rPr lang="en-US" b="1" u="none" strike="noStrike" dirty="0">
                <a:solidFill>
                  <a:srgbClr val="2C3E50"/>
                </a:solidFill>
                <a:effectLst/>
              </a:rPr>
              <a:t>PSH Bit</a:t>
            </a:r>
          </a:p>
          <a:p>
            <a:pPr algn="l" rtl="0" fontAlgn="base"/>
            <a:r>
              <a:rPr lang="en-US" u="none" strike="noStrike" dirty="0">
                <a:effectLst/>
              </a:rPr>
              <a:t>PSH Bit is used for Push function. Updates the receiving host to push the buffered data to the receiving application.</a:t>
            </a:r>
          </a:p>
          <a:p>
            <a:pPr algn="just" rtl="0" fontAlgn="base"/>
            <a:br>
              <a:rPr lang="en-US" u="none" strike="noStrike" dirty="0">
                <a:effectLst/>
              </a:rPr>
            </a:br>
            <a:endParaRPr lang="en-US" u="none" strike="noStrike" dirty="0">
              <a:effectLst/>
            </a:endParaRPr>
          </a:p>
          <a:p>
            <a:pPr algn="l" rtl="0" fontAlgn="base"/>
            <a:r>
              <a:rPr lang="en-US" b="1" u="none" strike="noStrike" dirty="0">
                <a:solidFill>
                  <a:srgbClr val="2C3E50"/>
                </a:solidFill>
                <a:effectLst/>
              </a:rPr>
              <a:t>RST Bit</a:t>
            </a:r>
          </a:p>
          <a:p>
            <a:pPr algn="l" rtl="0" fontAlgn="base"/>
            <a:r>
              <a:rPr lang="en-US" u="none" strike="noStrike" dirty="0">
                <a:effectLst/>
              </a:rPr>
              <a:t>RST bit is used to reset the connection, when the TCP host receives the segment with RST bit set the connection is reset immediately. This bit is used when there are unrecoverable errors and it’s not a normal way to finish the TCP connection.</a:t>
            </a:r>
            <a:br>
              <a:rPr lang="en-US" u="none" strike="noStrike" dirty="0">
                <a:effectLst/>
              </a:rPr>
            </a:br>
            <a:br>
              <a:rPr lang="en-US" u="none" strike="noStrike" dirty="0">
                <a:effectLst/>
              </a:rPr>
            </a:br>
            <a:endParaRPr lang="en-US" u="none" strike="noStrike" dirty="0">
              <a:effectLst/>
            </a:endParaRPr>
          </a:p>
          <a:p>
            <a:pPr algn="l" fontAlgn="base"/>
            <a:r>
              <a:rPr lang="en-US" b="1" u="none" strike="noStrike" dirty="0">
                <a:solidFill>
                  <a:srgbClr val="2C3E50"/>
                </a:solidFill>
                <a:effectLst/>
              </a:rPr>
              <a:t>SYN Bit</a:t>
            </a:r>
          </a:p>
          <a:p>
            <a:pPr algn="l" rtl="0" fontAlgn="base"/>
            <a:r>
              <a:rPr lang="en-US" u="none" strike="noStrike" dirty="0">
                <a:effectLst/>
              </a:rPr>
              <a:t>SYN bit is used during TCP 3 Way handshake process.</a:t>
            </a:r>
            <a:br>
              <a:rPr lang="en-US" u="none" strike="noStrike" dirty="0">
                <a:effectLst/>
              </a:rPr>
            </a:br>
            <a:endParaRPr lang="en-US" u="none" strike="noStrike" dirty="0">
              <a:effectLst/>
            </a:endParaRPr>
          </a:p>
          <a:p>
            <a:pPr algn="l" fontAlgn="base"/>
            <a:br>
              <a:rPr lang="en-US" b="1" u="none" strike="noStrike" dirty="0">
                <a:solidFill>
                  <a:srgbClr val="2C3E50"/>
                </a:solidFill>
                <a:effectLst/>
              </a:rPr>
            </a:br>
            <a:endParaRPr lang="en-US" b="1" u="none" strike="noStrike" dirty="0">
              <a:solidFill>
                <a:srgbClr val="2C3E50"/>
              </a:solidFill>
              <a:effectLst/>
            </a:endParaRPr>
          </a:p>
          <a:p>
            <a:pPr algn="l" fontAlgn="base"/>
            <a:r>
              <a:rPr lang="en-US" b="1" u="none" strike="noStrike" dirty="0">
                <a:solidFill>
                  <a:srgbClr val="2C3E50"/>
                </a:solidFill>
                <a:effectLst/>
              </a:rPr>
              <a:t>FIN Bit</a:t>
            </a:r>
          </a:p>
          <a:p>
            <a:pPr algn="l" rtl="0" fontAlgn="base"/>
            <a:r>
              <a:rPr lang="en-US" u="none" strike="noStrike" dirty="0">
                <a:effectLst/>
              </a:rPr>
              <a:t>FIN  bit is used to finish end the TCP connection in a normal way by both sending and receiving hosts. This bit also specifies end of data.</a:t>
            </a:r>
          </a:p>
          <a:p>
            <a:pPr algn="just" rtl="0" fontAlgn="base"/>
            <a:br>
              <a:rPr lang="en-US" u="none" strike="noStrike" dirty="0">
                <a:effectLst/>
              </a:rPr>
            </a:br>
            <a:endParaRPr lang="en-US" u="none" strike="noStrike" dirty="0">
              <a:effectLst/>
            </a:endParaRPr>
          </a:p>
          <a:p>
            <a:pPr algn="l" rtl="0" fontAlgn="base"/>
            <a:r>
              <a:rPr lang="en-US" b="1" u="none" strike="noStrike" dirty="0">
                <a:solidFill>
                  <a:srgbClr val="2C3E50"/>
                </a:solidFill>
                <a:effectLst/>
              </a:rPr>
              <a:t>NS (1 bit), CWR (1 bit), ECE (1 bit) are used for Explicit Congestion notification along with IP header (TOS) field</a:t>
            </a:r>
          </a:p>
          <a:p>
            <a:br>
              <a:rPr lang="en-US" u="none" strike="noStrike" dirty="0">
                <a:effectLst/>
              </a:rPr>
            </a:br>
            <a:endParaRPr lang="en-IE" dirty="0"/>
          </a:p>
        </p:txBody>
      </p:sp>
      <p:sp>
        <p:nvSpPr>
          <p:cNvPr id="4" name="Slide Number Placeholder 3"/>
          <p:cNvSpPr>
            <a:spLocks noGrp="1"/>
          </p:cNvSpPr>
          <p:nvPr>
            <p:ph type="sldNum" sz="quarter" idx="5"/>
          </p:nvPr>
        </p:nvSpPr>
        <p:spPr/>
        <p:txBody>
          <a:bodyPr/>
          <a:lstStyle/>
          <a:p>
            <a:fld id="{DCF85727-E14B-4245-859B-B7B037E3CD02}" type="slidenum">
              <a:rPr lang="en-IE" smtClean="0"/>
              <a:t>36</a:t>
            </a:fld>
            <a:endParaRPr lang="en-IE"/>
          </a:p>
        </p:txBody>
      </p:sp>
    </p:spTree>
    <p:extLst>
      <p:ext uri="{BB962C8B-B14F-4D97-AF65-F5344CB8AC3E}">
        <p14:creationId xmlns:p14="http://schemas.microsoft.com/office/powerpoint/2010/main" val="5644587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p:cNvSpPr/>
          <p:nvPr userDrawn="1"/>
        </p:nvSpPr>
        <p:spPr>
          <a:xfrm>
            <a:off x="-1" y="-36095"/>
            <a:ext cx="12204055" cy="6915764"/>
          </a:xfrm>
          <a:prstGeom prst="rect">
            <a:avLst/>
          </a:prstGeom>
          <a:blipFill dpi="0" rotWithShape="1">
            <a:blip r:embed="rId2" cstate="print">
              <a:extLst>
                <a:ext uri="{28A0092B-C50C-407E-A947-70E740481C1C}">
                  <a14:useLocalDpi xmlns:a14="http://schemas.microsoft.com/office/drawing/2010/main" val="0"/>
                </a:ext>
              </a:extLst>
            </a:blip>
            <a:srcRect/>
            <a:stretch>
              <a:fillRect l="-77583" t="-48739" r="-8373" b="-19287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Rectangle 1"/>
          <p:cNvSpPr/>
          <p:nvPr userDrawn="1"/>
        </p:nvSpPr>
        <p:spPr>
          <a:xfrm flipH="1">
            <a:off x="9065832" y="-104461"/>
            <a:ext cx="3138222" cy="2153653"/>
          </a:xfrm>
          <a:custGeom>
            <a:avLst/>
            <a:gdLst>
              <a:gd name="connsiteX0" fmla="*/ 0 w 2961798"/>
              <a:gd name="connsiteY0" fmla="*/ 0 h 1936666"/>
              <a:gd name="connsiteX1" fmla="*/ 2961798 w 2961798"/>
              <a:gd name="connsiteY1" fmla="*/ 0 h 1936666"/>
              <a:gd name="connsiteX2" fmla="*/ 2961798 w 2961798"/>
              <a:gd name="connsiteY2" fmla="*/ 1936666 h 1936666"/>
              <a:gd name="connsiteX3" fmla="*/ 0 w 2961798"/>
              <a:gd name="connsiteY3" fmla="*/ 1936666 h 1936666"/>
              <a:gd name="connsiteX4" fmla="*/ 0 w 2961798"/>
              <a:gd name="connsiteY4" fmla="*/ 0 h 1936666"/>
              <a:gd name="connsiteX0" fmla="*/ 0 w 4020577"/>
              <a:gd name="connsiteY0" fmla="*/ 0 h 1936666"/>
              <a:gd name="connsiteX1" fmla="*/ 4020577 w 4020577"/>
              <a:gd name="connsiteY1" fmla="*/ 12032 h 1936666"/>
              <a:gd name="connsiteX2" fmla="*/ 2961798 w 4020577"/>
              <a:gd name="connsiteY2" fmla="*/ 1936666 h 1936666"/>
              <a:gd name="connsiteX3" fmla="*/ 0 w 4020577"/>
              <a:gd name="connsiteY3" fmla="*/ 1936666 h 1936666"/>
              <a:gd name="connsiteX4" fmla="*/ 0 w 4020577"/>
              <a:gd name="connsiteY4" fmla="*/ 0 h 1936666"/>
              <a:gd name="connsiteX0" fmla="*/ 0 w 4020577"/>
              <a:gd name="connsiteY0" fmla="*/ 0 h 2634497"/>
              <a:gd name="connsiteX1" fmla="*/ 4020577 w 4020577"/>
              <a:gd name="connsiteY1" fmla="*/ 12032 h 2634497"/>
              <a:gd name="connsiteX2" fmla="*/ 2961798 w 4020577"/>
              <a:gd name="connsiteY2" fmla="*/ 1936666 h 2634497"/>
              <a:gd name="connsiteX3" fmla="*/ 0 w 4020577"/>
              <a:gd name="connsiteY3" fmla="*/ 2634497 h 2634497"/>
              <a:gd name="connsiteX4" fmla="*/ 0 w 4020577"/>
              <a:gd name="connsiteY4" fmla="*/ 0 h 2634497"/>
              <a:gd name="connsiteX0" fmla="*/ 0 w 4020577"/>
              <a:gd name="connsiteY0" fmla="*/ 12031 h 2646528"/>
              <a:gd name="connsiteX1" fmla="*/ 4020577 w 4020577"/>
              <a:gd name="connsiteY1" fmla="*/ 0 h 2646528"/>
              <a:gd name="connsiteX2" fmla="*/ 2961798 w 4020577"/>
              <a:gd name="connsiteY2" fmla="*/ 1948697 h 2646528"/>
              <a:gd name="connsiteX3" fmla="*/ 0 w 4020577"/>
              <a:gd name="connsiteY3" fmla="*/ 2646528 h 2646528"/>
              <a:gd name="connsiteX4" fmla="*/ 0 w 4020577"/>
              <a:gd name="connsiteY4" fmla="*/ 12031 h 2646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0577" h="2646528">
                <a:moveTo>
                  <a:pt x="0" y="12031"/>
                </a:moveTo>
                <a:lnTo>
                  <a:pt x="4020577" y="0"/>
                </a:lnTo>
                <a:lnTo>
                  <a:pt x="2961798" y="1948697"/>
                </a:lnTo>
                <a:lnTo>
                  <a:pt x="0" y="2646528"/>
                </a:lnTo>
                <a:lnTo>
                  <a:pt x="0" y="120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9" name="Picture 8"/>
          <p:cNvPicPr>
            <a:picLocks noChangeAspect="1"/>
          </p:cNvPicPr>
          <p:nvPr userDrawn="1"/>
        </p:nvPicPr>
        <p:blipFill rotWithShape="1">
          <a:blip r:embed="rId3" cstate="print">
            <a:extLst>
              <a:ext uri="{28A0092B-C50C-407E-A947-70E740481C1C}">
                <a14:useLocalDpi xmlns:a14="http://schemas.microsoft.com/office/drawing/2010/main" val="0"/>
              </a:ext>
            </a:extLst>
          </a:blip>
          <a:srcRect l="7609" t="1851" b="-1"/>
          <a:stretch/>
        </p:blipFill>
        <p:spPr>
          <a:xfrm>
            <a:off x="10023656" y="40873"/>
            <a:ext cx="2022170" cy="1322261"/>
          </a:xfrm>
          <a:prstGeom prst="rect">
            <a:avLst/>
          </a:prstGeom>
        </p:spPr>
      </p:pic>
    </p:spTree>
    <p:extLst>
      <p:ext uri="{BB962C8B-B14F-4D97-AF65-F5344CB8AC3E}">
        <p14:creationId xmlns:p14="http://schemas.microsoft.com/office/powerpoint/2010/main" val="1625821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B0C0DCB9-0CC6-4FA5-BF31-7A5A57F61D5A}" type="datetimeFigureOut">
              <a:rPr lang="en-IE" smtClean="0"/>
              <a:pPr/>
              <a:t>27/09/2024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E328139-D471-4192-9B76-CDA7198A1361}" type="slidenum">
              <a:rPr lang="en-IE" smtClean="0"/>
              <a:pPr/>
              <a:t>‹#›</a:t>
            </a:fld>
            <a:endParaRPr lang="en-IE"/>
          </a:p>
        </p:txBody>
      </p:sp>
    </p:spTree>
    <p:extLst>
      <p:ext uri="{BB962C8B-B14F-4D97-AF65-F5344CB8AC3E}">
        <p14:creationId xmlns:p14="http://schemas.microsoft.com/office/powerpoint/2010/main" val="1517294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B0C0DCB9-0CC6-4FA5-BF31-7A5A57F61D5A}" type="datetimeFigureOut">
              <a:rPr lang="en-IE" smtClean="0"/>
              <a:pPr/>
              <a:t>27/09/2024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E328139-D471-4192-9B76-CDA7198A1361}" type="slidenum">
              <a:rPr lang="en-IE" smtClean="0"/>
              <a:pPr/>
              <a:t>‹#›</a:t>
            </a:fld>
            <a:endParaRPr lang="en-IE"/>
          </a:p>
        </p:txBody>
      </p:sp>
    </p:spTree>
    <p:extLst>
      <p:ext uri="{BB962C8B-B14F-4D97-AF65-F5344CB8AC3E}">
        <p14:creationId xmlns:p14="http://schemas.microsoft.com/office/powerpoint/2010/main" val="3511890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75000"/>
                    <a:lumOff val="25000"/>
                  </a:schemeClr>
                </a:solidFill>
              </a:defRPr>
            </a:lvl1pPr>
          </a:lstStyle>
          <a:p>
            <a:r>
              <a:rPr lang="en-US" dirty="0"/>
              <a:t>Click to edit Master title style</a:t>
            </a:r>
            <a:endParaRPr lang="en-IE" dirty="0"/>
          </a:p>
        </p:txBody>
      </p:sp>
      <p:sp>
        <p:nvSpPr>
          <p:cNvPr id="3" name="Content Placeholder 2"/>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7609" t="1851" b="-1"/>
          <a:stretch/>
        </p:blipFill>
        <p:spPr>
          <a:xfrm>
            <a:off x="111034" y="76945"/>
            <a:ext cx="1454331" cy="950961"/>
          </a:xfrm>
          <a:prstGeom prst="rect">
            <a:avLst/>
          </a:prstGeom>
        </p:spPr>
      </p:pic>
      <p:sp>
        <p:nvSpPr>
          <p:cNvPr id="8" name="Freeform 7"/>
          <p:cNvSpPr/>
          <p:nvPr userDrawn="1"/>
        </p:nvSpPr>
        <p:spPr>
          <a:xfrm>
            <a:off x="0" y="5614737"/>
            <a:ext cx="12208042" cy="1264932"/>
          </a:xfrm>
          <a:custGeom>
            <a:avLst/>
            <a:gdLst>
              <a:gd name="connsiteX0" fmla="*/ 0 w 12272211"/>
              <a:gd name="connsiteY0" fmla="*/ 3031958 h 3031958"/>
              <a:gd name="connsiteX1" fmla="*/ 0 w 12272211"/>
              <a:gd name="connsiteY1" fmla="*/ 721895 h 3031958"/>
              <a:gd name="connsiteX2" fmla="*/ 2967789 w 12272211"/>
              <a:gd name="connsiteY2" fmla="*/ 2294021 h 3031958"/>
              <a:gd name="connsiteX3" fmla="*/ 12208042 w 12272211"/>
              <a:gd name="connsiteY3" fmla="*/ 0 h 3031958"/>
              <a:gd name="connsiteX4" fmla="*/ 12272211 w 12272211"/>
              <a:gd name="connsiteY4" fmla="*/ 3031958 h 3031958"/>
              <a:gd name="connsiteX5" fmla="*/ 0 w 12272211"/>
              <a:gd name="connsiteY5" fmla="*/ 3031958 h 3031958"/>
              <a:gd name="connsiteX0" fmla="*/ 0 w 12208042"/>
              <a:gd name="connsiteY0" fmla="*/ 3031958 h 3045606"/>
              <a:gd name="connsiteX1" fmla="*/ 0 w 12208042"/>
              <a:gd name="connsiteY1" fmla="*/ 721895 h 3045606"/>
              <a:gd name="connsiteX2" fmla="*/ 2967789 w 12208042"/>
              <a:gd name="connsiteY2" fmla="*/ 2294021 h 3045606"/>
              <a:gd name="connsiteX3" fmla="*/ 12208042 w 12208042"/>
              <a:gd name="connsiteY3" fmla="*/ 0 h 3045606"/>
              <a:gd name="connsiteX4" fmla="*/ 12203972 w 12208042"/>
              <a:gd name="connsiteY4" fmla="*/ 3045606 h 3045606"/>
              <a:gd name="connsiteX5" fmla="*/ 0 w 12208042"/>
              <a:gd name="connsiteY5" fmla="*/ 3031958 h 3045606"/>
              <a:gd name="connsiteX0" fmla="*/ 0 w 12208042"/>
              <a:gd name="connsiteY0" fmla="*/ 3031958 h 3045606"/>
              <a:gd name="connsiteX1" fmla="*/ 0 w 12208042"/>
              <a:gd name="connsiteY1" fmla="*/ 2149643 h 3045606"/>
              <a:gd name="connsiteX2" fmla="*/ 2967789 w 12208042"/>
              <a:gd name="connsiteY2" fmla="*/ 2294021 h 3045606"/>
              <a:gd name="connsiteX3" fmla="*/ 12208042 w 12208042"/>
              <a:gd name="connsiteY3" fmla="*/ 0 h 3045606"/>
              <a:gd name="connsiteX4" fmla="*/ 12203972 w 12208042"/>
              <a:gd name="connsiteY4" fmla="*/ 3045606 h 3045606"/>
              <a:gd name="connsiteX5" fmla="*/ 0 w 12208042"/>
              <a:gd name="connsiteY5" fmla="*/ 3031958 h 3045606"/>
              <a:gd name="connsiteX0" fmla="*/ 0 w 12208042"/>
              <a:gd name="connsiteY0" fmla="*/ 3031958 h 3045606"/>
              <a:gd name="connsiteX1" fmla="*/ 0 w 12208042"/>
              <a:gd name="connsiteY1" fmla="*/ 2149643 h 3045606"/>
              <a:gd name="connsiteX2" fmla="*/ 2951747 w 12208042"/>
              <a:gd name="connsiteY2" fmla="*/ 2534653 h 3045606"/>
              <a:gd name="connsiteX3" fmla="*/ 12208042 w 12208042"/>
              <a:gd name="connsiteY3" fmla="*/ 0 h 3045606"/>
              <a:gd name="connsiteX4" fmla="*/ 12203972 w 12208042"/>
              <a:gd name="connsiteY4" fmla="*/ 3045606 h 3045606"/>
              <a:gd name="connsiteX5" fmla="*/ 0 w 12208042"/>
              <a:gd name="connsiteY5" fmla="*/ 3031958 h 3045606"/>
              <a:gd name="connsiteX0" fmla="*/ 0 w 12208042"/>
              <a:gd name="connsiteY0" fmla="*/ 1251284 h 1264932"/>
              <a:gd name="connsiteX1" fmla="*/ 0 w 12208042"/>
              <a:gd name="connsiteY1" fmla="*/ 368969 h 1264932"/>
              <a:gd name="connsiteX2" fmla="*/ 2951747 w 12208042"/>
              <a:gd name="connsiteY2" fmla="*/ 753979 h 1264932"/>
              <a:gd name="connsiteX3" fmla="*/ 12208042 w 12208042"/>
              <a:gd name="connsiteY3" fmla="*/ 0 h 1264932"/>
              <a:gd name="connsiteX4" fmla="*/ 12203972 w 12208042"/>
              <a:gd name="connsiteY4" fmla="*/ 1264932 h 1264932"/>
              <a:gd name="connsiteX5" fmla="*/ 0 w 12208042"/>
              <a:gd name="connsiteY5" fmla="*/ 1251284 h 126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8042" h="1264932">
                <a:moveTo>
                  <a:pt x="0" y="1251284"/>
                </a:moveTo>
                <a:lnTo>
                  <a:pt x="0" y="368969"/>
                </a:lnTo>
                <a:lnTo>
                  <a:pt x="2951747" y="753979"/>
                </a:lnTo>
                <a:lnTo>
                  <a:pt x="12208042" y="0"/>
                </a:lnTo>
                <a:cubicBezTo>
                  <a:pt x="12206685" y="1015202"/>
                  <a:pt x="12205329" y="249730"/>
                  <a:pt x="12203972" y="1264932"/>
                </a:cubicBezTo>
                <a:lnTo>
                  <a:pt x="0" y="1251284"/>
                </a:lnTo>
                <a:close/>
              </a:path>
            </a:pathLst>
          </a:custGeom>
          <a:blipFill dpi="0" rotWithShape="1">
            <a:blip r:embed="rId3" cstate="print">
              <a:extLst>
                <a:ext uri="{28A0092B-C50C-407E-A947-70E740481C1C}">
                  <a14:useLocalDpi xmlns:a14="http://schemas.microsoft.com/office/drawing/2010/main" val="0"/>
                </a:ext>
              </a:extLst>
            </a:blip>
            <a:srcRect/>
            <a:stretch>
              <a:fillRect l="-85152" t="-217860" r="-804" b="-40575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130699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C0DCB9-0CC6-4FA5-BF31-7A5A57F61D5A}" type="datetimeFigureOut">
              <a:rPr lang="en-IE" smtClean="0"/>
              <a:pPr/>
              <a:t>27/09/2024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E328139-D471-4192-9B76-CDA7198A1361}" type="slidenum">
              <a:rPr lang="en-IE" smtClean="0"/>
              <a:pPr/>
              <a:t>‹#›</a:t>
            </a:fld>
            <a:endParaRPr lang="en-IE"/>
          </a:p>
        </p:txBody>
      </p:sp>
    </p:spTree>
    <p:extLst>
      <p:ext uri="{BB962C8B-B14F-4D97-AF65-F5344CB8AC3E}">
        <p14:creationId xmlns:p14="http://schemas.microsoft.com/office/powerpoint/2010/main" val="1552427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B0C0DCB9-0CC6-4FA5-BF31-7A5A57F61D5A}" type="datetimeFigureOut">
              <a:rPr lang="en-IE" smtClean="0"/>
              <a:pPr/>
              <a:t>27/09/2024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5E328139-D471-4192-9B76-CDA7198A1361}" type="slidenum">
              <a:rPr lang="en-IE" smtClean="0"/>
              <a:pPr/>
              <a:t>‹#›</a:t>
            </a:fld>
            <a:endParaRPr lang="en-IE"/>
          </a:p>
        </p:txBody>
      </p:sp>
    </p:spTree>
    <p:extLst>
      <p:ext uri="{BB962C8B-B14F-4D97-AF65-F5344CB8AC3E}">
        <p14:creationId xmlns:p14="http://schemas.microsoft.com/office/powerpoint/2010/main" val="3296904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B0C0DCB9-0CC6-4FA5-BF31-7A5A57F61D5A}" type="datetimeFigureOut">
              <a:rPr lang="en-IE" smtClean="0"/>
              <a:pPr/>
              <a:t>27/09/2024</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5E328139-D471-4192-9B76-CDA7198A1361}" type="slidenum">
              <a:rPr lang="en-IE" smtClean="0"/>
              <a:pPr/>
              <a:t>‹#›</a:t>
            </a:fld>
            <a:endParaRPr lang="en-IE"/>
          </a:p>
        </p:txBody>
      </p:sp>
    </p:spTree>
    <p:extLst>
      <p:ext uri="{BB962C8B-B14F-4D97-AF65-F5344CB8AC3E}">
        <p14:creationId xmlns:p14="http://schemas.microsoft.com/office/powerpoint/2010/main" val="3768784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B0C0DCB9-0CC6-4FA5-BF31-7A5A57F61D5A}" type="datetimeFigureOut">
              <a:rPr lang="en-IE" smtClean="0"/>
              <a:pPr/>
              <a:t>27/09/2024</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5E328139-D471-4192-9B76-CDA7198A1361}" type="slidenum">
              <a:rPr lang="en-IE" smtClean="0"/>
              <a:pPr/>
              <a:t>‹#›</a:t>
            </a:fld>
            <a:endParaRPr lang="en-IE"/>
          </a:p>
        </p:txBody>
      </p:sp>
    </p:spTree>
    <p:extLst>
      <p:ext uri="{BB962C8B-B14F-4D97-AF65-F5344CB8AC3E}">
        <p14:creationId xmlns:p14="http://schemas.microsoft.com/office/powerpoint/2010/main" val="2717151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C0DCB9-0CC6-4FA5-BF31-7A5A57F61D5A}" type="datetimeFigureOut">
              <a:rPr lang="en-IE" smtClean="0"/>
              <a:pPr/>
              <a:t>27/09/2024</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5E328139-D471-4192-9B76-CDA7198A1361}" type="slidenum">
              <a:rPr lang="en-IE" smtClean="0"/>
              <a:pPr/>
              <a:t>‹#›</a:t>
            </a:fld>
            <a:endParaRPr lang="en-IE"/>
          </a:p>
        </p:txBody>
      </p:sp>
    </p:spTree>
    <p:extLst>
      <p:ext uri="{BB962C8B-B14F-4D97-AF65-F5344CB8AC3E}">
        <p14:creationId xmlns:p14="http://schemas.microsoft.com/office/powerpoint/2010/main" val="1581193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C0DCB9-0CC6-4FA5-BF31-7A5A57F61D5A}" type="datetimeFigureOut">
              <a:rPr lang="en-IE" smtClean="0"/>
              <a:pPr/>
              <a:t>27/09/2024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5E328139-D471-4192-9B76-CDA7198A1361}" type="slidenum">
              <a:rPr lang="en-IE" smtClean="0"/>
              <a:pPr/>
              <a:t>‹#›</a:t>
            </a:fld>
            <a:endParaRPr lang="en-IE"/>
          </a:p>
        </p:txBody>
      </p:sp>
    </p:spTree>
    <p:extLst>
      <p:ext uri="{BB962C8B-B14F-4D97-AF65-F5344CB8AC3E}">
        <p14:creationId xmlns:p14="http://schemas.microsoft.com/office/powerpoint/2010/main" val="2024137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C0DCB9-0CC6-4FA5-BF31-7A5A57F61D5A}" type="datetimeFigureOut">
              <a:rPr lang="en-IE" smtClean="0"/>
              <a:pPr/>
              <a:t>27/09/2024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5E328139-D471-4192-9B76-CDA7198A1361}" type="slidenum">
              <a:rPr lang="en-IE" smtClean="0"/>
              <a:pPr/>
              <a:t>‹#›</a:t>
            </a:fld>
            <a:endParaRPr lang="en-IE"/>
          </a:p>
        </p:txBody>
      </p:sp>
    </p:spTree>
    <p:extLst>
      <p:ext uri="{BB962C8B-B14F-4D97-AF65-F5344CB8AC3E}">
        <p14:creationId xmlns:p14="http://schemas.microsoft.com/office/powerpoint/2010/main" val="1451752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C0DCB9-0CC6-4FA5-BF31-7A5A57F61D5A}" type="datetimeFigureOut">
              <a:rPr lang="en-IE" smtClean="0"/>
              <a:pPr/>
              <a:t>27/09/2024</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328139-D471-4192-9B76-CDA7198A1361}" type="slidenum">
              <a:rPr lang="en-IE" smtClean="0"/>
              <a:pPr/>
              <a:t>‹#›</a:t>
            </a:fld>
            <a:endParaRPr lang="en-IE"/>
          </a:p>
        </p:txBody>
      </p:sp>
    </p:spTree>
    <p:extLst>
      <p:ext uri="{BB962C8B-B14F-4D97-AF65-F5344CB8AC3E}">
        <p14:creationId xmlns:p14="http://schemas.microsoft.com/office/powerpoint/2010/main" val="3181951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youtube.com/watch?v=6Aw4mTv7CYY"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subnetipv4.com/" TargetMode="Externa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3006" y="1634705"/>
            <a:ext cx="7188956" cy="1200329"/>
          </a:xfrm>
          <a:prstGeom prst="rect">
            <a:avLst/>
          </a:prstGeom>
          <a:noFill/>
        </p:spPr>
        <p:txBody>
          <a:bodyPr wrap="none" rtlCol="0">
            <a:spAutoFit/>
          </a:bodyPr>
          <a:lstStyle/>
          <a:p>
            <a:r>
              <a:rPr lang="en-IE" sz="7200" dirty="0">
                <a:solidFill>
                  <a:schemeClr val="bg1"/>
                </a:solidFill>
              </a:rPr>
              <a:t>Network Overview</a:t>
            </a:r>
            <a:endParaRPr lang="en-IE" sz="7200" b="1" i="1" dirty="0">
              <a:solidFill>
                <a:schemeClr val="bg1"/>
              </a:solidFill>
            </a:endParaRPr>
          </a:p>
        </p:txBody>
      </p:sp>
      <p:sp>
        <p:nvSpPr>
          <p:cNvPr id="3" name="TextBox 2"/>
          <p:cNvSpPr txBox="1"/>
          <p:nvPr/>
        </p:nvSpPr>
        <p:spPr>
          <a:xfrm>
            <a:off x="903006" y="4724552"/>
            <a:ext cx="3969035" cy="523220"/>
          </a:xfrm>
          <a:prstGeom prst="rect">
            <a:avLst/>
          </a:prstGeom>
          <a:noFill/>
        </p:spPr>
        <p:txBody>
          <a:bodyPr wrap="none" rtlCol="0">
            <a:spAutoFit/>
          </a:bodyPr>
          <a:lstStyle/>
          <a:p>
            <a:r>
              <a:rPr lang="en-IE" sz="2800" b="1" i="1" dirty="0">
                <a:solidFill>
                  <a:schemeClr val="bg1"/>
                </a:solidFill>
              </a:rPr>
              <a:t>At Dublin Business School</a:t>
            </a:r>
            <a:endParaRPr lang="en-IE" sz="2800" dirty="0"/>
          </a:p>
        </p:txBody>
      </p:sp>
    </p:spTree>
    <p:extLst>
      <p:ext uri="{BB962C8B-B14F-4D97-AF65-F5344CB8AC3E}">
        <p14:creationId xmlns:p14="http://schemas.microsoft.com/office/powerpoint/2010/main" val="2835962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WIRELESS</a:t>
            </a:r>
            <a:r>
              <a:rPr lang="en-GB" dirty="0"/>
              <a:t> LANS (WLANS) </a:t>
            </a:r>
          </a:p>
        </p:txBody>
      </p:sp>
      <p:sp>
        <p:nvSpPr>
          <p:cNvPr id="3" name="Content Placeholder 2"/>
          <p:cNvSpPr>
            <a:spLocks noGrp="1"/>
          </p:cNvSpPr>
          <p:nvPr>
            <p:ph idx="1"/>
          </p:nvPr>
        </p:nvSpPr>
        <p:spPr/>
        <p:txBody>
          <a:bodyPr/>
          <a:lstStyle/>
          <a:p>
            <a:r>
              <a:rPr lang="en-GB" dirty="0"/>
              <a:t>WLAN stands for Wireless Local Area Networks. </a:t>
            </a:r>
          </a:p>
          <a:p>
            <a:r>
              <a:rPr lang="en-GB" dirty="0"/>
              <a:t>It is a standard LAN that uses wireless technologies </a:t>
            </a:r>
          </a:p>
          <a:p>
            <a:r>
              <a:rPr lang="en-GB" dirty="0"/>
              <a:t>The WLAN technologies are often collectively referred to as Wi-Fi </a:t>
            </a:r>
          </a:p>
          <a:p>
            <a:r>
              <a:rPr lang="en-GB" dirty="0"/>
              <a:t>Wi-Fi technologies are defined by the IEEE 802.11 standard </a:t>
            </a:r>
          </a:p>
          <a:p>
            <a:pPr lvl="1"/>
            <a:r>
              <a:rPr lang="en-GB" dirty="0"/>
              <a:t>IEEE 802.11ac – is one the most common Wi-Fi standard in use. </a:t>
            </a:r>
          </a:p>
          <a:p>
            <a:pPr lvl="1"/>
            <a:r>
              <a:rPr lang="en-GB" dirty="0"/>
              <a:t>However, the IEEE 802.11ax standard is gaining popularity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PERSONAL AREA NETWORK (PAN) </a:t>
            </a:r>
          </a:p>
        </p:txBody>
      </p:sp>
      <p:sp>
        <p:nvSpPr>
          <p:cNvPr id="3" name="Content Placeholder 2"/>
          <p:cNvSpPr>
            <a:spLocks noGrp="1"/>
          </p:cNvSpPr>
          <p:nvPr>
            <p:ph idx="1"/>
          </p:nvPr>
        </p:nvSpPr>
        <p:spPr/>
        <p:txBody>
          <a:bodyPr/>
          <a:lstStyle/>
          <a:p>
            <a:r>
              <a:rPr lang="en-GB" dirty="0"/>
              <a:t>PAN stands for Personal Area Network </a:t>
            </a:r>
          </a:p>
          <a:p>
            <a:r>
              <a:rPr lang="en-GB" dirty="0"/>
              <a:t>Defined by the IEEE 802.15 standard group </a:t>
            </a:r>
          </a:p>
          <a:p>
            <a:pPr lvl="1"/>
            <a:r>
              <a:rPr lang="en-GB" dirty="0"/>
              <a:t>Note: it is not the same wireless standards as wi-fi </a:t>
            </a:r>
          </a:p>
          <a:p>
            <a:pPr lvl="1"/>
            <a:r>
              <a:rPr lang="en-GB" dirty="0"/>
              <a:t>Primarily uses Bluetooth technologies for connecting </a:t>
            </a:r>
          </a:p>
          <a:p>
            <a:r>
              <a:rPr lang="en-GB" dirty="0"/>
              <a:t>Limited range of less than 30 feet. </a:t>
            </a:r>
          </a:p>
          <a:p>
            <a:pPr lvl="1"/>
            <a:r>
              <a:rPr lang="en-GB" dirty="0"/>
              <a:t>Useful in terms power consumption </a:t>
            </a:r>
          </a:p>
          <a:p>
            <a:r>
              <a:rPr lang="en-GB" dirty="0"/>
              <a:t>Devices like keyboards and mice can use PANs to connect to a computer. </a:t>
            </a:r>
          </a:p>
          <a:p>
            <a:pPr lvl="1"/>
            <a:r>
              <a:rPr lang="en-GB" dirty="0"/>
              <a:t>Also - phone accessories, earbuds, smart watches, Infrared (IrDA)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Network Topologies</a:t>
            </a:r>
          </a:p>
        </p:txBody>
      </p:sp>
      <p:sp>
        <p:nvSpPr>
          <p:cNvPr id="3" name="Content Placeholder 2"/>
          <p:cNvSpPr>
            <a:spLocks noGrp="1"/>
          </p:cNvSpPr>
          <p:nvPr>
            <p:ph idx="1"/>
          </p:nvPr>
        </p:nvSpPr>
        <p:spPr/>
        <p:txBody>
          <a:bodyPr/>
          <a:lstStyle/>
          <a:p>
            <a:r>
              <a:rPr lang="en-GB" dirty="0"/>
              <a:t>We will consider the following topologies: </a:t>
            </a:r>
          </a:p>
          <a:p>
            <a:pPr lvl="1"/>
            <a:r>
              <a:rPr lang="en-GB" dirty="0"/>
              <a:t>Mesh </a:t>
            </a:r>
          </a:p>
          <a:p>
            <a:pPr lvl="1"/>
            <a:r>
              <a:rPr lang="en-GB" dirty="0"/>
              <a:t>Star </a:t>
            </a:r>
          </a:p>
          <a:p>
            <a:pPr lvl="1"/>
            <a:r>
              <a:rPr lang="en-GB" dirty="0"/>
              <a:t>Peer-to-Peer </a:t>
            </a:r>
          </a:p>
          <a:p>
            <a:pPr lvl="1"/>
            <a:r>
              <a:rPr lang="en-GB" dirty="0"/>
              <a:t>Client-Server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Mesh Topology</a:t>
            </a:r>
          </a:p>
        </p:txBody>
      </p:sp>
      <p:sp>
        <p:nvSpPr>
          <p:cNvPr id="21506" name="AutoShape 2" descr="A typical mesh topology of six computers in a network. | Downloa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21508" name="AutoShape 4" descr="A typical mesh topology of six computers in a network. | Downloa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21510" name="AutoShape 6" descr="A typical mesh topology of six computers in a network. | Downloa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21512" name="Picture 8" descr="Mesh Topology - The ITGS Wiki at BHS"/>
          <p:cNvPicPr>
            <a:picLocks noGrp="1" noChangeAspect="1" noChangeArrowheads="1"/>
          </p:cNvPicPr>
          <p:nvPr>
            <p:ph idx="1"/>
          </p:nvPr>
        </p:nvPicPr>
        <p:blipFill>
          <a:blip r:embed="rId2"/>
          <a:srcRect/>
          <a:stretch>
            <a:fillRect/>
          </a:stretch>
        </p:blipFill>
        <p:spPr bwMode="auto">
          <a:xfrm>
            <a:off x="3269954" y="1735294"/>
            <a:ext cx="6102646" cy="4098127"/>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Full Mesh</a:t>
            </a:r>
          </a:p>
        </p:txBody>
      </p:sp>
      <p:sp>
        <p:nvSpPr>
          <p:cNvPr id="3" name="Content Placeholder 2"/>
          <p:cNvSpPr>
            <a:spLocks noGrp="1"/>
          </p:cNvSpPr>
          <p:nvPr>
            <p:ph idx="1"/>
          </p:nvPr>
        </p:nvSpPr>
        <p:spPr>
          <a:xfrm>
            <a:off x="838200" y="1825625"/>
            <a:ext cx="5811982" cy="4351338"/>
          </a:xfrm>
        </p:spPr>
        <p:txBody>
          <a:bodyPr/>
          <a:lstStyle/>
          <a:p>
            <a:r>
              <a:rPr lang="en-GB" dirty="0"/>
              <a:t>Full Mesh</a:t>
            </a:r>
          </a:p>
          <a:p>
            <a:r>
              <a:rPr lang="en-GB" dirty="0"/>
              <a:t>All devices are directly connected to each other</a:t>
            </a:r>
          </a:p>
          <a:p>
            <a:r>
              <a:rPr lang="en-GB" dirty="0"/>
              <a:t>Provides full redundancy </a:t>
            </a:r>
          </a:p>
          <a:p>
            <a:r>
              <a:rPr lang="en-GB" dirty="0"/>
              <a:t>Most expensive type of topology </a:t>
            </a:r>
          </a:p>
          <a:p>
            <a:r>
              <a:rPr lang="en-GB" dirty="0"/>
              <a:t>Requires multiple NICs and cables for each node</a:t>
            </a:r>
          </a:p>
          <a:p>
            <a:r>
              <a:rPr lang="en-GB" dirty="0"/>
              <a:t>Most likely to be found in a WAN environment</a:t>
            </a:r>
          </a:p>
        </p:txBody>
      </p:sp>
      <p:pic>
        <p:nvPicPr>
          <p:cNvPr id="4" name="Picture 8" descr="Mesh Topology - The ITGS Wiki at BHS"/>
          <p:cNvPicPr>
            <a:picLocks noChangeAspect="1" noChangeArrowheads="1"/>
          </p:cNvPicPr>
          <p:nvPr/>
        </p:nvPicPr>
        <p:blipFill>
          <a:blip r:embed="rId2"/>
          <a:srcRect/>
          <a:stretch>
            <a:fillRect/>
          </a:stretch>
        </p:blipFill>
        <p:spPr bwMode="auto">
          <a:xfrm>
            <a:off x="7509766" y="1896342"/>
            <a:ext cx="4611078" cy="309649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Partial Mesh</a:t>
            </a:r>
          </a:p>
        </p:txBody>
      </p:sp>
      <p:sp>
        <p:nvSpPr>
          <p:cNvPr id="3" name="Content Placeholder 2"/>
          <p:cNvSpPr>
            <a:spLocks noGrp="1"/>
          </p:cNvSpPr>
          <p:nvPr>
            <p:ph idx="1"/>
          </p:nvPr>
        </p:nvSpPr>
        <p:spPr/>
        <p:txBody>
          <a:bodyPr/>
          <a:lstStyle/>
          <a:p>
            <a:endParaRPr lang="en-GB" dirty="0"/>
          </a:p>
        </p:txBody>
      </p:sp>
      <p:pic>
        <p:nvPicPr>
          <p:cNvPr id="29698" name="Picture 2" descr="Computer Learning Centre: Computer Network : Mesh Network Topology"/>
          <p:cNvPicPr>
            <a:picLocks noChangeAspect="1" noChangeArrowheads="1"/>
          </p:cNvPicPr>
          <p:nvPr/>
        </p:nvPicPr>
        <p:blipFill>
          <a:blip r:embed="rId2"/>
          <a:srcRect/>
          <a:stretch>
            <a:fillRect/>
          </a:stretch>
        </p:blipFill>
        <p:spPr bwMode="auto">
          <a:xfrm>
            <a:off x="3086106" y="1787255"/>
            <a:ext cx="5527957" cy="3984303"/>
          </a:xfrm>
          <a:prstGeom prst="rect">
            <a:avLst/>
          </a:prstGeom>
          <a:noFill/>
        </p:spPr>
      </p:pic>
      <p:cxnSp>
        <p:nvCxnSpPr>
          <p:cNvPr id="6" name="Straight Arrow Connector 5"/>
          <p:cNvCxnSpPr/>
          <p:nvPr/>
        </p:nvCxnSpPr>
        <p:spPr>
          <a:xfrm rot="10800000" flipV="1">
            <a:off x="5922820" y="3538105"/>
            <a:ext cx="2057398" cy="10390"/>
          </a:xfrm>
          <a:prstGeom prst="straightConnector1">
            <a:avLst/>
          </a:prstGeom>
          <a:ln w="3810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Partial Mesh Topology</a:t>
            </a:r>
          </a:p>
        </p:txBody>
      </p:sp>
      <p:sp>
        <p:nvSpPr>
          <p:cNvPr id="3" name="Content Placeholder 2"/>
          <p:cNvSpPr>
            <a:spLocks noGrp="1"/>
          </p:cNvSpPr>
          <p:nvPr>
            <p:ph idx="1"/>
          </p:nvPr>
        </p:nvSpPr>
        <p:spPr>
          <a:xfrm>
            <a:off x="838200" y="1825625"/>
            <a:ext cx="6326332" cy="4351338"/>
          </a:xfrm>
        </p:spPr>
        <p:txBody>
          <a:bodyPr/>
          <a:lstStyle/>
          <a:p>
            <a:r>
              <a:rPr lang="en-GB" dirty="0"/>
              <a:t>All devices directly connected to at least two other devices </a:t>
            </a:r>
          </a:p>
          <a:p>
            <a:r>
              <a:rPr lang="en-GB" dirty="0"/>
              <a:t>Provides strong redundancy but not full redundancy </a:t>
            </a:r>
          </a:p>
          <a:p>
            <a:r>
              <a:rPr lang="en-GB" dirty="0"/>
              <a:t>Not as expensive as a full mesh </a:t>
            </a:r>
          </a:p>
          <a:p>
            <a:r>
              <a:rPr lang="en-GB" dirty="0"/>
              <a:t>Multiple NICs and cable runs on each machine </a:t>
            </a:r>
          </a:p>
          <a:p>
            <a:r>
              <a:rPr lang="en-GB" dirty="0"/>
              <a:t>Most likely found in a WAN environment  </a:t>
            </a:r>
          </a:p>
          <a:p>
            <a:pPr lvl="1"/>
            <a:r>
              <a:rPr lang="en-GB" dirty="0"/>
              <a:t>The Internet is a partial mesh.</a:t>
            </a:r>
          </a:p>
        </p:txBody>
      </p:sp>
      <p:pic>
        <p:nvPicPr>
          <p:cNvPr id="4" name="Picture 2" descr="Computer Learning Centre: Computer Network : Mesh Network Topology"/>
          <p:cNvPicPr>
            <a:picLocks noChangeAspect="1" noChangeArrowheads="1"/>
          </p:cNvPicPr>
          <p:nvPr/>
        </p:nvPicPr>
        <p:blipFill>
          <a:blip r:embed="rId2"/>
          <a:srcRect/>
          <a:stretch>
            <a:fillRect/>
          </a:stretch>
        </p:blipFill>
        <p:spPr bwMode="auto">
          <a:xfrm>
            <a:off x="7518427" y="1808018"/>
            <a:ext cx="3646604" cy="2628308"/>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Hierarchical Star Topology</a:t>
            </a:r>
          </a:p>
        </p:txBody>
      </p:sp>
      <p:sp>
        <p:nvSpPr>
          <p:cNvPr id="3" name="Content Placeholder 2"/>
          <p:cNvSpPr>
            <a:spLocks noGrp="1"/>
          </p:cNvSpPr>
          <p:nvPr>
            <p:ph idx="1"/>
          </p:nvPr>
        </p:nvSpPr>
        <p:spPr/>
        <p:txBody>
          <a:bodyPr/>
          <a:lstStyle/>
          <a:p>
            <a:endParaRPr lang="en-GB" dirty="0"/>
          </a:p>
        </p:txBody>
      </p:sp>
      <p:pic>
        <p:nvPicPr>
          <p:cNvPr id="31752" name="Picture 8" descr="Chapter 5: Topology"/>
          <p:cNvPicPr>
            <a:picLocks noChangeAspect="1" noChangeArrowheads="1"/>
          </p:cNvPicPr>
          <p:nvPr/>
        </p:nvPicPr>
        <p:blipFill>
          <a:blip r:embed="rId2"/>
          <a:srcRect/>
          <a:stretch>
            <a:fillRect/>
          </a:stretch>
        </p:blipFill>
        <p:spPr bwMode="auto">
          <a:xfrm>
            <a:off x="3673186" y="1492996"/>
            <a:ext cx="5034396" cy="4327086"/>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Star Topology</a:t>
            </a:r>
          </a:p>
        </p:txBody>
      </p:sp>
      <p:sp>
        <p:nvSpPr>
          <p:cNvPr id="3" name="Content Placeholder 2"/>
          <p:cNvSpPr>
            <a:spLocks noGrp="1"/>
          </p:cNvSpPr>
          <p:nvPr>
            <p:ph idx="1"/>
          </p:nvPr>
        </p:nvSpPr>
        <p:spPr>
          <a:xfrm>
            <a:off x="838200" y="1825625"/>
            <a:ext cx="5489864" cy="4351338"/>
          </a:xfrm>
        </p:spPr>
        <p:txBody>
          <a:bodyPr/>
          <a:lstStyle/>
          <a:p>
            <a:r>
              <a:rPr lang="en-GB" dirty="0"/>
              <a:t>Most common topology used in LANs </a:t>
            </a:r>
          </a:p>
          <a:p>
            <a:r>
              <a:rPr lang="en-GB" dirty="0"/>
              <a:t>Won’t bring down the network with one damaged node </a:t>
            </a:r>
          </a:p>
          <a:p>
            <a:r>
              <a:rPr lang="en-GB" dirty="0"/>
              <a:t>All nodes connected to a central hub or switch </a:t>
            </a:r>
          </a:p>
          <a:p>
            <a:r>
              <a:rPr lang="en-GB" dirty="0"/>
              <a:t>Easy to troubleshoot</a:t>
            </a:r>
          </a:p>
        </p:txBody>
      </p:sp>
      <p:pic>
        <p:nvPicPr>
          <p:cNvPr id="4" name="Picture 8" descr="Chapter 5: Topology"/>
          <p:cNvPicPr>
            <a:picLocks noChangeAspect="1" noChangeArrowheads="1"/>
          </p:cNvPicPr>
          <p:nvPr/>
        </p:nvPicPr>
        <p:blipFill>
          <a:blip r:embed="rId2"/>
          <a:srcRect/>
          <a:stretch>
            <a:fillRect/>
          </a:stretch>
        </p:blipFill>
        <p:spPr bwMode="auto">
          <a:xfrm>
            <a:off x="7169263" y="1813213"/>
            <a:ext cx="3471028" cy="2983364"/>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Star Topology</a:t>
            </a:r>
          </a:p>
        </p:txBody>
      </p:sp>
      <p:sp>
        <p:nvSpPr>
          <p:cNvPr id="3" name="Content Placeholder 2"/>
          <p:cNvSpPr>
            <a:spLocks noGrp="1"/>
          </p:cNvSpPr>
          <p:nvPr>
            <p:ph idx="1"/>
          </p:nvPr>
        </p:nvSpPr>
        <p:spPr>
          <a:xfrm>
            <a:off x="838200" y="1825625"/>
            <a:ext cx="5489864" cy="4351338"/>
          </a:xfrm>
        </p:spPr>
        <p:txBody>
          <a:bodyPr/>
          <a:lstStyle/>
          <a:p>
            <a:r>
              <a:rPr lang="en-GB" dirty="0"/>
              <a:t>It’s susceptible to a single point of failure.</a:t>
            </a:r>
          </a:p>
          <a:p>
            <a:r>
              <a:rPr lang="en-GB" dirty="0"/>
              <a:t>If the whole network goes down, the central device is a problem.</a:t>
            </a:r>
          </a:p>
          <a:p>
            <a:r>
              <a:rPr lang="en-GB" dirty="0"/>
              <a:t>If only a single node goes down, that node is the problem.</a:t>
            </a:r>
          </a:p>
        </p:txBody>
      </p:sp>
      <p:pic>
        <p:nvPicPr>
          <p:cNvPr id="4" name="Picture 8" descr="Chapter 5: Topology"/>
          <p:cNvPicPr>
            <a:picLocks noChangeAspect="1" noChangeArrowheads="1"/>
          </p:cNvPicPr>
          <p:nvPr/>
        </p:nvPicPr>
        <p:blipFill>
          <a:blip r:embed="rId2"/>
          <a:srcRect/>
          <a:stretch>
            <a:fillRect/>
          </a:stretch>
        </p:blipFill>
        <p:spPr bwMode="auto">
          <a:xfrm>
            <a:off x="7169263" y="1813213"/>
            <a:ext cx="3471028" cy="2983364"/>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4250"/>
            <a:ext cx="10515600" cy="1325563"/>
          </a:xfrm>
        </p:spPr>
        <p:txBody>
          <a:bodyPr/>
          <a:lstStyle/>
          <a:p>
            <a:r>
              <a:rPr lang="en-IE" b="1" dirty="0"/>
              <a:t>Network Overview</a:t>
            </a:r>
          </a:p>
        </p:txBody>
      </p:sp>
      <p:sp>
        <p:nvSpPr>
          <p:cNvPr id="3" name="Content Placeholder 2"/>
          <p:cNvSpPr>
            <a:spLocks noGrp="1"/>
          </p:cNvSpPr>
          <p:nvPr>
            <p:ph idx="1"/>
          </p:nvPr>
        </p:nvSpPr>
        <p:spPr>
          <a:xfrm>
            <a:off x="838200" y="2584750"/>
            <a:ext cx="10515600" cy="4351338"/>
          </a:xfrm>
        </p:spPr>
        <p:txBody>
          <a:bodyPr/>
          <a:lstStyle/>
          <a:p>
            <a:r>
              <a:rPr lang="en-GB" dirty="0"/>
              <a:t>Introduction to Networking</a:t>
            </a:r>
          </a:p>
          <a:p>
            <a:r>
              <a:rPr lang="en-GB" dirty="0"/>
              <a:t>Network Implementations</a:t>
            </a:r>
          </a:p>
          <a:p>
            <a:r>
              <a:rPr lang="en-GB" dirty="0"/>
              <a:t>Network Topologies </a:t>
            </a:r>
          </a:p>
          <a:p>
            <a:r>
              <a:rPr lang="en-GB" dirty="0"/>
              <a:t>Network Connectivity </a:t>
            </a:r>
          </a:p>
          <a:p>
            <a:r>
              <a:rPr lang="en-GB" dirty="0"/>
              <a:t>Reference Models</a:t>
            </a:r>
            <a:endParaRPr lang="en-IE" dirty="0"/>
          </a:p>
        </p:txBody>
      </p:sp>
    </p:spTree>
    <p:extLst>
      <p:ext uri="{BB962C8B-B14F-4D97-AF65-F5344CB8AC3E}">
        <p14:creationId xmlns:p14="http://schemas.microsoft.com/office/powerpoint/2010/main" val="4064191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Peer-to-Peer</a:t>
            </a:r>
          </a:p>
        </p:txBody>
      </p:sp>
      <p:sp>
        <p:nvSpPr>
          <p:cNvPr id="3" name="Content Placeholder 2"/>
          <p:cNvSpPr>
            <a:spLocks noGrp="1"/>
          </p:cNvSpPr>
          <p:nvPr>
            <p:ph idx="1"/>
          </p:nvPr>
        </p:nvSpPr>
        <p:spPr/>
        <p:txBody>
          <a:bodyPr/>
          <a:lstStyle/>
          <a:p>
            <a:endParaRPr lang="en-GB" dirty="0"/>
          </a:p>
        </p:txBody>
      </p:sp>
      <p:pic>
        <p:nvPicPr>
          <p:cNvPr id="33794" name="Picture 2" descr="Peer-to-Peer Networks - Cyber Agents, Inc."/>
          <p:cNvPicPr>
            <a:picLocks noChangeAspect="1" noChangeArrowheads="1"/>
          </p:cNvPicPr>
          <p:nvPr/>
        </p:nvPicPr>
        <p:blipFill>
          <a:blip r:embed="rId2" cstate="print"/>
          <a:srcRect/>
          <a:stretch>
            <a:fillRect/>
          </a:stretch>
        </p:blipFill>
        <p:spPr bwMode="auto">
          <a:xfrm>
            <a:off x="2912572" y="2057400"/>
            <a:ext cx="5649537" cy="3809688"/>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Peer to Peer</a:t>
            </a:r>
          </a:p>
        </p:txBody>
      </p:sp>
      <p:sp>
        <p:nvSpPr>
          <p:cNvPr id="3" name="Content Placeholder 2"/>
          <p:cNvSpPr>
            <a:spLocks noGrp="1"/>
          </p:cNvSpPr>
          <p:nvPr>
            <p:ph idx="1"/>
          </p:nvPr>
        </p:nvSpPr>
        <p:spPr>
          <a:xfrm>
            <a:off x="838200" y="1825625"/>
            <a:ext cx="7193973" cy="4351338"/>
          </a:xfrm>
        </p:spPr>
        <p:txBody>
          <a:bodyPr>
            <a:normAutofit lnSpcReduction="10000"/>
          </a:bodyPr>
          <a:lstStyle/>
          <a:p>
            <a:r>
              <a:rPr lang="en-GB" dirty="0"/>
              <a:t>Each computer is responsible for its own security and management</a:t>
            </a:r>
          </a:p>
          <a:p>
            <a:r>
              <a:rPr lang="en-GB" dirty="0"/>
              <a:t>Each computer is managed as a separate device </a:t>
            </a:r>
          </a:p>
          <a:p>
            <a:pPr lvl="1"/>
            <a:r>
              <a:rPr lang="en-GB" dirty="0"/>
              <a:t>Therefore, management is built around individual computers </a:t>
            </a:r>
          </a:p>
          <a:p>
            <a:r>
              <a:rPr lang="en-GB" dirty="0"/>
              <a:t>Usually only used for very small networks </a:t>
            </a:r>
          </a:p>
          <a:p>
            <a:r>
              <a:rPr lang="en-GB" dirty="0"/>
              <a:t>A Microsoft peer-to-peer network is limited to 10 systems per network </a:t>
            </a:r>
          </a:p>
          <a:p>
            <a:r>
              <a:rPr lang="en-GB" dirty="0" err="1"/>
              <a:t>Homegroup</a:t>
            </a:r>
            <a:r>
              <a:rPr lang="en-GB" dirty="0"/>
              <a:t> and Workstation are peer-to-peer</a:t>
            </a:r>
          </a:p>
        </p:txBody>
      </p:sp>
      <p:pic>
        <p:nvPicPr>
          <p:cNvPr id="4" name="Picture 2" descr="Peer-to-Peer Networks - Cyber Agents, Inc."/>
          <p:cNvPicPr>
            <a:picLocks noChangeAspect="1" noChangeArrowheads="1"/>
          </p:cNvPicPr>
          <p:nvPr/>
        </p:nvPicPr>
        <p:blipFill>
          <a:blip r:embed="rId2" cstate="print"/>
          <a:srcRect/>
          <a:stretch>
            <a:fillRect/>
          </a:stretch>
        </p:blipFill>
        <p:spPr bwMode="auto">
          <a:xfrm>
            <a:off x="8084299" y="2000249"/>
            <a:ext cx="3361287" cy="2266638"/>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Peer to Peer</a:t>
            </a:r>
          </a:p>
        </p:txBody>
      </p:sp>
      <p:sp>
        <p:nvSpPr>
          <p:cNvPr id="3" name="Content Placeholder 2"/>
          <p:cNvSpPr>
            <a:spLocks noGrp="1"/>
          </p:cNvSpPr>
          <p:nvPr>
            <p:ph idx="1"/>
          </p:nvPr>
        </p:nvSpPr>
        <p:spPr>
          <a:xfrm>
            <a:off x="838200" y="1825625"/>
            <a:ext cx="7193973" cy="4351338"/>
          </a:xfrm>
        </p:spPr>
        <p:txBody>
          <a:bodyPr>
            <a:normAutofit/>
          </a:bodyPr>
          <a:lstStyle/>
          <a:p>
            <a:r>
              <a:rPr lang="en-GB" dirty="0"/>
              <a:t>It is typically used in a small business of two or three computers.</a:t>
            </a:r>
          </a:p>
          <a:p>
            <a:r>
              <a:rPr lang="en-GB" dirty="0"/>
              <a:t>Most home networks are peer-to-peer model.</a:t>
            </a:r>
          </a:p>
        </p:txBody>
      </p:sp>
      <p:pic>
        <p:nvPicPr>
          <p:cNvPr id="4" name="Picture 2" descr="Peer-to-Peer Networks - Cyber Agents, Inc."/>
          <p:cNvPicPr>
            <a:picLocks noChangeAspect="1" noChangeArrowheads="1"/>
          </p:cNvPicPr>
          <p:nvPr/>
        </p:nvPicPr>
        <p:blipFill>
          <a:blip r:embed="rId2" cstate="print"/>
          <a:srcRect/>
          <a:stretch>
            <a:fillRect/>
          </a:stretch>
        </p:blipFill>
        <p:spPr bwMode="auto">
          <a:xfrm>
            <a:off x="8084299" y="1911934"/>
            <a:ext cx="3361287" cy="2266638"/>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883" name="Rectangle 36882">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8882" y="639193"/>
            <a:ext cx="3571810" cy="3573516"/>
          </a:xfrm>
        </p:spPr>
        <p:txBody>
          <a:bodyPr vert="horz" lIns="91440" tIns="45720" rIns="91440" bIns="45720" rtlCol="0" anchor="b">
            <a:normAutofit/>
          </a:bodyPr>
          <a:lstStyle/>
          <a:p>
            <a:r>
              <a:rPr lang="en-US" sz="6600" b="1" kern="1200">
                <a:solidFill>
                  <a:schemeClr val="tx1"/>
                </a:solidFill>
                <a:latin typeface="+mj-lt"/>
                <a:ea typeface="+mj-ea"/>
                <a:cs typeface="+mj-cs"/>
              </a:rPr>
              <a:t>Client Server Network</a:t>
            </a:r>
          </a:p>
        </p:txBody>
      </p:sp>
      <p:sp>
        <p:nvSpPr>
          <p:cNvPr id="3688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878" name="Picture 14" descr="Client Server Network Examples, Security, Advantages and Disadvantages"/>
          <p:cNvPicPr>
            <a:picLocks noChangeAspect="1" noChangeArrowheads="1"/>
          </p:cNvPicPr>
          <p:nvPr/>
        </p:nvPicPr>
        <p:blipFill>
          <a:blip r:embed="rId2"/>
          <a:stretch>
            <a:fillRect/>
          </a:stretch>
        </p:blipFill>
        <p:spPr bwMode="auto">
          <a:xfrm>
            <a:off x="4159526" y="944278"/>
            <a:ext cx="7709386" cy="5637017"/>
          </a:xfrm>
          <a:prstGeom prst="rect">
            <a:avLst/>
          </a:prstGeom>
          <a:noFill/>
        </p:spPr>
      </p:pic>
      <p:sp>
        <p:nvSpPr>
          <p:cNvPr id="36866" name="AutoShape 2" descr="Client Server Networ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36868" name="AutoShape 4" descr="Client Server Networ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36870" name="AutoShape 6" descr="Client Server Networ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36872" name="AutoShape 8" descr="Client Server Networ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36874" name="AutoShape 10" descr="Client Server Networ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36876" name="AutoShape 12" descr="Client Server Networ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Client Server</a:t>
            </a:r>
          </a:p>
        </p:txBody>
      </p:sp>
      <p:sp>
        <p:nvSpPr>
          <p:cNvPr id="3" name="Content Placeholder 2"/>
          <p:cNvSpPr>
            <a:spLocks noGrp="1"/>
          </p:cNvSpPr>
          <p:nvPr>
            <p:ph idx="1"/>
          </p:nvPr>
        </p:nvSpPr>
        <p:spPr>
          <a:xfrm>
            <a:off x="838199" y="1825625"/>
            <a:ext cx="6331527" cy="4351338"/>
          </a:xfrm>
        </p:spPr>
        <p:txBody>
          <a:bodyPr/>
          <a:lstStyle/>
          <a:p>
            <a:r>
              <a:rPr lang="en-GB" dirty="0"/>
              <a:t>All devices access resources through a central server</a:t>
            </a:r>
          </a:p>
          <a:p>
            <a:r>
              <a:rPr lang="en-GB" dirty="0"/>
              <a:t>Devices needing access to the network are called Clients </a:t>
            </a:r>
          </a:p>
          <a:p>
            <a:pPr lvl="1"/>
            <a:r>
              <a:rPr lang="en-GB" dirty="0"/>
              <a:t>A Client consumes services / resources </a:t>
            </a:r>
          </a:p>
          <a:p>
            <a:r>
              <a:rPr lang="en-GB" dirty="0"/>
              <a:t>Devices (or device) controlling access are called Servers </a:t>
            </a:r>
          </a:p>
          <a:p>
            <a:pPr lvl="1"/>
            <a:r>
              <a:rPr lang="en-GB" dirty="0"/>
              <a:t>A Server provides services / resources for consumption</a:t>
            </a:r>
          </a:p>
        </p:txBody>
      </p:sp>
      <p:pic>
        <p:nvPicPr>
          <p:cNvPr id="4" name="Picture 14" descr="Client Server Network Examples, Security, Advantages and Disadvantages"/>
          <p:cNvPicPr>
            <a:picLocks noChangeAspect="1" noChangeArrowheads="1"/>
          </p:cNvPicPr>
          <p:nvPr/>
        </p:nvPicPr>
        <p:blipFill>
          <a:blip r:embed="rId2"/>
          <a:srcRect/>
          <a:stretch>
            <a:fillRect/>
          </a:stretch>
        </p:blipFill>
        <p:spPr bwMode="auto">
          <a:xfrm>
            <a:off x="7401293" y="1922318"/>
            <a:ext cx="3883233" cy="2657629"/>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Client Server</a:t>
            </a:r>
          </a:p>
        </p:txBody>
      </p:sp>
      <p:sp>
        <p:nvSpPr>
          <p:cNvPr id="3" name="Content Placeholder 2"/>
          <p:cNvSpPr>
            <a:spLocks noGrp="1"/>
          </p:cNvSpPr>
          <p:nvPr>
            <p:ph idx="1"/>
          </p:nvPr>
        </p:nvSpPr>
        <p:spPr>
          <a:xfrm>
            <a:off x="838199" y="1825625"/>
            <a:ext cx="6331527" cy="4351338"/>
          </a:xfrm>
        </p:spPr>
        <p:txBody>
          <a:bodyPr>
            <a:normAutofit fontScale="92500" lnSpcReduction="10000"/>
          </a:bodyPr>
          <a:lstStyle/>
          <a:p>
            <a:r>
              <a:rPr lang="en-GB" dirty="0"/>
              <a:t>Network management is overseen by a server, </a:t>
            </a:r>
          </a:p>
          <a:p>
            <a:pPr lvl="1"/>
            <a:r>
              <a:rPr lang="en-GB" dirty="0"/>
              <a:t>Authentication, Printing, Storage, Anti-Virus … etc </a:t>
            </a:r>
          </a:p>
          <a:p>
            <a:r>
              <a:rPr lang="en-GB" dirty="0"/>
              <a:t>Security is built around access to the server </a:t>
            </a:r>
          </a:p>
          <a:p>
            <a:r>
              <a:rPr lang="en-GB" dirty="0"/>
              <a:t>The Server allows or restricts access to network resources. </a:t>
            </a:r>
          </a:p>
          <a:p>
            <a:r>
              <a:rPr lang="en-GB" dirty="0"/>
              <a:t>The Server controls who is allowed to log on to the network. </a:t>
            </a:r>
          </a:p>
          <a:p>
            <a:r>
              <a:rPr lang="en-GB" dirty="0"/>
              <a:t>If the server goes down, no one is able to access the network.</a:t>
            </a:r>
          </a:p>
        </p:txBody>
      </p:sp>
      <p:pic>
        <p:nvPicPr>
          <p:cNvPr id="4" name="Picture 14" descr="Client Server Network Examples, Security, Advantages and Disadvantages"/>
          <p:cNvPicPr>
            <a:picLocks noChangeAspect="1" noChangeArrowheads="1"/>
          </p:cNvPicPr>
          <p:nvPr/>
        </p:nvPicPr>
        <p:blipFill>
          <a:blip r:embed="rId2"/>
          <a:srcRect/>
          <a:stretch>
            <a:fillRect/>
          </a:stretch>
        </p:blipFill>
        <p:spPr bwMode="auto">
          <a:xfrm>
            <a:off x="7401293" y="1922318"/>
            <a:ext cx="3883233" cy="2657629"/>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1072E6-D61A-4ED0-6C0E-2A4A43171A77}"/>
              </a:ext>
            </a:extLst>
          </p:cNvPr>
          <p:cNvSpPr>
            <a:spLocks noGrp="1"/>
          </p:cNvSpPr>
          <p:nvPr>
            <p:ph type="title"/>
          </p:nvPr>
        </p:nvSpPr>
        <p:spPr>
          <a:xfrm>
            <a:off x="841248" y="548640"/>
            <a:ext cx="3600860" cy="5431536"/>
          </a:xfrm>
        </p:spPr>
        <p:txBody>
          <a:bodyPr>
            <a:normAutofit/>
          </a:bodyPr>
          <a:lstStyle/>
          <a:p>
            <a:r>
              <a:rPr lang="en-US" sz="5400"/>
              <a:t>COMPUTER PORTS</a:t>
            </a:r>
            <a:endParaRPr lang="en-IE" sz="54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C5F6BC-C905-11CD-6059-963F7FCC213F}"/>
              </a:ext>
            </a:extLst>
          </p:cNvPr>
          <p:cNvSpPr>
            <a:spLocks noGrp="1"/>
          </p:cNvSpPr>
          <p:nvPr>
            <p:ph idx="1"/>
          </p:nvPr>
        </p:nvSpPr>
        <p:spPr>
          <a:xfrm>
            <a:off x="5126418" y="552091"/>
            <a:ext cx="6224335" cy="5431536"/>
          </a:xfrm>
        </p:spPr>
        <p:txBody>
          <a:bodyPr anchor="ctr">
            <a:normAutofit/>
          </a:bodyPr>
          <a:lstStyle/>
          <a:p>
            <a:pPr marL="0" indent="0">
              <a:buNone/>
            </a:pPr>
            <a:r>
              <a:rPr lang="en-US" sz="2200" b="0" i="0">
                <a:effectLst/>
                <a:latin typeface="-apple-system"/>
              </a:rPr>
              <a:t>A virtual point where network connections start and end between two communicating device is known as a PORT. </a:t>
            </a:r>
          </a:p>
          <a:p>
            <a:pPr marL="0" indent="0">
              <a:buNone/>
            </a:pPr>
            <a:endParaRPr lang="en-US" sz="2200">
              <a:latin typeface="-apple-system"/>
            </a:endParaRPr>
          </a:p>
          <a:p>
            <a:pPr marL="0" indent="0">
              <a:buNone/>
            </a:pPr>
            <a:r>
              <a:rPr lang="en-US" sz="2200" b="0" i="0">
                <a:effectLst/>
                <a:latin typeface="-apple-system"/>
              </a:rPr>
              <a:t>CHARACTERISTICS</a:t>
            </a:r>
          </a:p>
          <a:p>
            <a:pPr>
              <a:buFontTx/>
              <a:buChar char="-"/>
            </a:pPr>
            <a:r>
              <a:rPr lang="en-US" sz="2200" b="0" i="0">
                <a:effectLst/>
                <a:latin typeface="-apple-system"/>
              </a:rPr>
              <a:t>Ports are software-based and managed by a computer's operating system. </a:t>
            </a:r>
          </a:p>
          <a:p>
            <a:pPr>
              <a:buFontTx/>
              <a:buChar char="-"/>
            </a:pPr>
            <a:r>
              <a:rPr lang="en-US" sz="2200" b="0" i="0">
                <a:effectLst/>
                <a:latin typeface="-apple-system"/>
              </a:rPr>
              <a:t>Each port is associated with a specific process or service. </a:t>
            </a:r>
          </a:p>
          <a:p>
            <a:pPr>
              <a:buFontTx/>
              <a:buChar char="-"/>
            </a:pPr>
            <a:r>
              <a:rPr lang="en-US" sz="2200" b="0" i="0">
                <a:effectLst/>
                <a:latin typeface="-apple-system"/>
              </a:rPr>
              <a:t>Ports allow computers to easily differentiate between different kinds of traffic: emails go to a different port than webpages, for instance, even though both reach a computer over the same Internet connection.</a:t>
            </a:r>
            <a:endParaRPr lang="en-IE" sz="2200"/>
          </a:p>
        </p:txBody>
      </p:sp>
    </p:spTree>
    <p:extLst>
      <p:ext uri="{BB962C8B-B14F-4D97-AF65-F5344CB8AC3E}">
        <p14:creationId xmlns:p14="http://schemas.microsoft.com/office/powerpoint/2010/main" val="259972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AAF121-1684-6019-BD2B-F7C2B4354E5D}"/>
              </a:ext>
            </a:extLst>
          </p:cNvPr>
          <p:cNvSpPr>
            <a:spLocks noGrp="1"/>
          </p:cNvSpPr>
          <p:nvPr>
            <p:ph type="title"/>
          </p:nvPr>
        </p:nvSpPr>
        <p:spPr>
          <a:xfrm>
            <a:off x="630936" y="639520"/>
            <a:ext cx="3429000" cy="1719072"/>
          </a:xfrm>
        </p:spPr>
        <p:txBody>
          <a:bodyPr anchor="b">
            <a:normAutofit/>
          </a:bodyPr>
          <a:lstStyle/>
          <a:p>
            <a:r>
              <a:rPr lang="en-US" sz="5400"/>
              <a:t>COMPUTER PORTS</a:t>
            </a:r>
            <a:endParaRPr lang="en-IE" sz="5400"/>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33062A7-CEB7-E56A-7BC8-0C0DCB1D5141}"/>
              </a:ext>
            </a:extLst>
          </p:cNvPr>
          <p:cNvSpPr>
            <a:spLocks noGrp="1"/>
          </p:cNvSpPr>
          <p:nvPr>
            <p:ph idx="1"/>
          </p:nvPr>
        </p:nvSpPr>
        <p:spPr>
          <a:xfrm>
            <a:off x="630936" y="2807208"/>
            <a:ext cx="3429000" cy="3410712"/>
          </a:xfrm>
        </p:spPr>
        <p:txBody>
          <a:bodyPr anchor="t">
            <a:normAutofit/>
          </a:bodyPr>
          <a:lstStyle/>
          <a:p>
            <a:r>
              <a:rPr lang="en-US" sz="1700" b="0" i="0" dirty="0">
                <a:effectLst/>
                <a:latin typeface="-apple-system"/>
              </a:rPr>
              <a:t>Ports are standardized across all network-connected devices, with each port assigned a number. Most ports are reserved for certain protocols — for example, all HTTP messages go to port 80. While IP address enable messages to go to and from specific devices, port numbers allow targeting of specific services or applications within those devices.</a:t>
            </a:r>
          </a:p>
          <a:p>
            <a:pPr marL="0" indent="0">
              <a:buNone/>
            </a:pPr>
            <a:endParaRPr lang="en-IE" sz="1700" dirty="0"/>
          </a:p>
        </p:txBody>
      </p:sp>
      <p:pic>
        <p:nvPicPr>
          <p:cNvPr id="5" name="Picture 4">
            <a:extLst>
              <a:ext uri="{FF2B5EF4-FFF2-40B4-BE49-F238E27FC236}">
                <a16:creationId xmlns:a16="http://schemas.microsoft.com/office/drawing/2014/main" id="{7FCC5CB9-CD2D-B069-5146-158A7CC33BA4}"/>
              </a:ext>
            </a:extLst>
          </p:cNvPr>
          <p:cNvPicPr>
            <a:picLocks noChangeAspect="1"/>
          </p:cNvPicPr>
          <p:nvPr/>
        </p:nvPicPr>
        <p:blipFill>
          <a:blip r:embed="rId2"/>
          <a:stretch>
            <a:fillRect/>
          </a:stretch>
        </p:blipFill>
        <p:spPr>
          <a:xfrm>
            <a:off x="4654296" y="1478700"/>
            <a:ext cx="6903720" cy="3900600"/>
          </a:xfrm>
          <a:prstGeom prst="rect">
            <a:avLst/>
          </a:prstGeom>
        </p:spPr>
      </p:pic>
    </p:spTree>
    <p:extLst>
      <p:ext uri="{BB962C8B-B14F-4D97-AF65-F5344CB8AC3E}">
        <p14:creationId xmlns:p14="http://schemas.microsoft.com/office/powerpoint/2010/main" val="12214993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14CEE2-5205-E279-3C33-8E8C76D3A2F8}"/>
              </a:ext>
            </a:extLst>
          </p:cNvPr>
          <p:cNvSpPr>
            <a:spLocks noGrp="1"/>
          </p:cNvSpPr>
          <p:nvPr>
            <p:ph type="title"/>
          </p:nvPr>
        </p:nvSpPr>
        <p:spPr>
          <a:xfrm>
            <a:off x="1245072" y="1289765"/>
            <a:ext cx="3651101" cy="4270963"/>
          </a:xfrm>
        </p:spPr>
        <p:txBody>
          <a:bodyPr anchor="ctr">
            <a:normAutofit/>
          </a:bodyPr>
          <a:lstStyle/>
          <a:p>
            <a:pPr algn="ctr"/>
            <a:r>
              <a:rPr lang="en-US" sz="5600" dirty="0">
                <a:solidFill>
                  <a:srgbClr val="FFFFFF"/>
                </a:solidFill>
              </a:rPr>
              <a:t>Network Protocols</a:t>
            </a:r>
            <a:endParaRPr lang="en-IE" sz="5600" dirty="0">
              <a:solidFill>
                <a:srgbClr val="FFFFFF"/>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C1E05DC5-5846-EDC7-70EE-95CDF42481CD}"/>
              </a:ext>
            </a:extLst>
          </p:cNvPr>
          <p:cNvSpPr>
            <a:spLocks noGrp="1"/>
          </p:cNvSpPr>
          <p:nvPr>
            <p:ph idx="1"/>
          </p:nvPr>
        </p:nvSpPr>
        <p:spPr>
          <a:xfrm>
            <a:off x="6297233" y="518400"/>
            <a:ext cx="4771607" cy="5837949"/>
          </a:xfrm>
        </p:spPr>
        <p:txBody>
          <a:bodyPr anchor="ctr">
            <a:normAutofit lnSpcReduction="10000"/>
          </a:bodyPr>
          <a:lstStyle/>
          <a:p>
            <a:r>
              <a:rPr lang="en-US" sz="2000" dirty="0">
                <a:solidFill>
                  <a:schemeClr val="tx1">
                    <a:alpha val="80000"/>
                  </a:schemeClr>
                </a:solidFill>
                <a:latin typeface="-apple-system"/>
              </a:rPr>
              <a:t>A</a:t>
            </a:r>
            <a:r>
              <a:rPr lang="en-US" sz="2000" b="0" i="0" dirty="0">
                <a:solidFill>
                  <a:schemeClr val="tx1">
                    <a:alpha val="80000"/>
                  </a:schemeClr>
                </a:solidFill>
                <a:effectLst/>
                <a:latin typeface="-apple-system"/>
              </a:rPr>
              <a:t> protocol is a set of rules for formatting and processing data. Network protocols are like a common language for computers. The computers within a network may use vastly different software and hardware; however, the use of protocols enables them to communicate with each other regardless.</a:t>
            </a:r>
          </a:p>
          <a:p>
            <a:endParaRPr lang="en-US" sz="2000" dirty="0">
              <a:solidFill>
                <a:schemeClr val="tx1">
                  <a:alpha val="80000"/>
                </a:schemeClr>
              </a:solidFill>
              <a:latin typeface="-apple-system"/>
            </a:endParaRPr>
          </a:p>
          <a:p>
            <a:pPr marL="0" indent="0">
              <a:buNone/>
            </a:pPr>
            <a:r>
              <a:rPr lang="en-US" sz="2000" dirty="0">
                <a:solidFill>
                  <a:schemeClr val="tx1">
                    <a:alpha val="80000"/>
                  </a:schemeClr>
                </a:solidFill>
                <a:latin typeface="-apple-system"/>
              </a:rPr>
              <a:t>EXAMPLES OF PROTOCOLS USED ON THE INTERNET</a:t>
            </a:r>
          </a:p>
          <a:p>
            <a:r>
              <a:rPr lang="en-US" sz="2000" dirty="0">
                <a:solidFill>
                  <a:schemeClr val="tx1">
                    <a:alpha val="80000"/>
                  </a:schemeClr>
                </a:solidFill>
                <a:latin typeface="-apple-system"/>
              </a:rPr>
              <a:t>HTTP, HTTPS, TCP, UDP, TLS/SSL</a:t>
            </a:r>
          </a:p>
          <a:p>
            <a:endParaRPr lang="en-US" sz="2000" dirty="0">
              <a:solidFill>
                <a:schemeClr val="tx1">
                  <a:alpha val="80000"/>
                </a:schemeClr>
              </a:solidFill>
              <a:latin typeface="-apple-system"/>
            </a:endParaRPr>
          </a:p>
          <a:p>
            <a:r>
              <a:rPr lang="en-US" sz="2000" dirty="0">
                <a:solidFill>
                  <a:schemeClr val="tx1">
                    <a:alpha val="80000"/>
                  </a:schemeClr>
                </a:solidFill>
                <a:latin typeface="-apple-system"/>
              </a:rPr>
              <a:t>Display network status and protocol statistics using netstat command</a:t>
            </a:r>
          </a:p>
          <a:p>
            <a:endParaRPr lang="en-US" sz="2000" dirty="0">
              <a:solidFill>
                <a:schemeClr val="tx1">
                  <a:alpha val="80000"/>
                </a:schemeClr>
              </a:solidFill>
              <a:latin typeface="-apple-system"/>
            </a:endParaRPr>
          </a:p>
          <a:p>
            <a:r>
              <a:rPr lang="en-US" sz="2000" dirty="0">
                <a:solidFill>
                  <a:schemeClr val="tx1">
                    <a:alpha val="80000"/>
                  </a:schemeClr>
                </a:solidFill>
                <a:latin typeface="-apple-system"/>
              </a:rPr>
              <a:t>Identify the difference between standard and Non-standard ports</a:t>
            </a:r>
          </a:p>
          <a:p>
            <a:endParaRPr lang="en-US" sz="2000" dirty="0">
              <a:solidFill>
                <a:schemeClr val="tx1">
                  <a:alpha val="80000"/>
                </a:schemeClr>
              </a:solidFill>
              <a:latin typeface="-apple-system"/>
            </a:endParaRPr>
          </a:p>
          <a:p>
            <a:endParaRPr lang="en-IE" sz="2000" dirty="0">
              <a:solidFill>
                <a:schemeClr val="tx1">
                  <a:alpha val="80000"/>
                </a:schemeClr>
              </a:solidFill>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91445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2F463D-E647-0C40-3CC7-FC5850ECA6B4}"/>
              </a:ext>
            </a:extLst>
          </p:cNvPr>
          <p:cNvSpPr>
            <a:spLocks noGrp="1"/>
          </p:cNvSpPr>
          <p:nvPr>
            <p:ph type="title"/>
          </p:nvPr>
        </p:nvSpPr>
        <p:spPr>
          <a:xfrm>
            <a:off x="841248" y="548640"/>
            <a:ext cx="3600860" cy="5431536"/>
          </a:xfrm>
        </p:spPr>
        <p:txBody>
          <a:bodyPr>
            <a:normAutofit/>
          </a:bodyPr>
          <a:lstStyle/>
          <a:p>
            <a:r>
              <a:rPr lang="en-US" sz="5400" dirty="0"/>
              <a:t>Socket </a:t>
            </a:r>
            <a:endParaRPr lang="en-IE" sz="54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176857-A821-45D4-7B2B-B0385B32BC63}"/>
              </a:ext>
            </a:extLst>
          </p:cNvPr>
          <p:cNvSpPr>
            <a:spLocks noGrp="1"/>
          </p:cNvSpPr>
          <p:nvPr>
            <p:ph idx="1"/>
          </p:nvPr>
        </p:nvSpPr>
        <p:spPr>
          <a:xfrm>
            <a:off x="5126418" y="552091"/>
            <a:ext cx="6224335" cy="5431536"/>
          </a:xfrm>
        </p:spPr>
        <p:txBody>
          <a:bodyPr anchor="ctr">
            <a:normAutofit lnSpcReduction="10000"/>
          </a:bodyPr>
          <a:lstStyle/>
          <a:p>
            <a:pPr marL="0" indent="0">
              <a:buNone/>
            </a:pPr>
            <a:r>
              <a:rPr lang="en-US" sz="2200" b="0" i="0" dirty="0">
                <a:effectLst/>
                <a:latin typeface="Arial" panose="020B0604020202020204" pitchFamily="34" charset="0"/>
              </a:rPr>
              <a:t>A </a:t>
            </a:r>
            <a:r>
              <a:rPr lang="en-US" sz="2200" b="0" i="1" dirty="0">
                <a:effectLst/>
                <a:latin typeface="Arial" panose="020B0604020202020204" pitchFamily="34" charset="0"/>
              </a:rPr>
              <a:t>socket</a:t>
            </a:r>
            <a:r>
              <a:rPr lang="en-US" sz="2200" b="0" i="0" dirty="0">
                <a:effectLst/>
                <a:latin typeface="Arial" panose="020B0604020202020204" pitchFamily="34" charset="0"/>
              </a:rPr>
              <a:t> is one endpoint of a two-way communication link between two programs running on the network. A socket is bound to a port number so that the TCP layer can identify the application that data is destined to be sent to.</a:t>
            </a:r>
          </a:p>
          <a:p>
            <a:pPr marL="0" indent="0">
              <a:buNone/>
            </a:pPr>
            <a:endParaRPr lang="en-US" sz="2200" dirty="0">
              <a:latin typeface="Arial" panose="020B0604020202020204" pitchFamily="34" charset="0"/>
            </a:endParaRPr>
          </a:p>
          <a:p>
            <a:pPr marL="0" indent="0">
              <a:buNone/>
            </a:pPr>
            <a:r>
              <a:rPr lang="en-US" sz="2200" dirty="0">
                <a:latin typeface="Arial" panose="020B0604020202020204" pitchFamily="34" charset="0"/>
              </a:rPr>
              <a:t>Socket = IP Address + Port Number</a:t>
            </a:r>
          </a:p>
          <a:p>
            <a:pPr marL="0" indent="0">
              <a:buNone/>
            </a:pPr>
            <a:endParaRPr lang="en-US" sz="2200" dirty="0">
              <a:latin typeface="Arial" panose="020B0604020202020204" pitchFamily="34" charset="0"/>
            </a:endParaRPr>
          </a:p>
          <a:p>
            <a:pPr marL="0" indent="0">
              <a:buNone/>
            </a:pPr>
            <a:r>
              <a:rPr lang="en-US" sz="2200" dirty="0">
                <a:latin typeface="Arial" panose="020B0604020202020204" pitchFamily="34" charset="0"/>
              </a:rPr>
              <a:t>DEMO</a:t>
            </a:r>
          </a:p>
          <a:p>
            <a:pPr marL="0" indent="0">
              <a:buNone/>
            </a:pPr>
            <a:endParaRPr lang="en-US" sz="2200" dirty="0">
              <a:latin typeface="Arial" panose="020B0604020202020204" pitchFamily="34" charset="0"/>
            </a:endParaRPr>
          </a:p>
          <a:p>
            <a:pPr marL="0" indent="0">
              <a:buNone/>
            </a:pPr>
            <a:r>
              <a:rPr lang="en-US" sz="2200" dirty="0">
                <a:latin typeface="Arial" panose="020B0604020202020204" pitchFamily="34" charset="0"/>
              </a:rPr>
              <a:t>Explore using </a:t>
            </a:r>
            <a:r>
              <a:rPr lang="en-US" sz="2200" dirty="0" err="1">
                <a:latin typeface="Arial" panose="020B0604020202020204" pitchFamily="34" charset="0"/>
              </a:rPr>
              <a:t>netcat</a:t>
            </a:r>
            <a:r>
              <a:rPr lang="en-US" sz="2200" dirty="0">
                <a:latin typeface="Arial" panose="020B0604020202020204" pitchFamily="34" charset="0"/>
              </a:rPr>
              <a:t> to send messages</a:t>
            </a:r>
          </a:p>
          <a:p>
            <a:pPr>
              <a:buFontTx/>
              <a:buChar char="-"/>
            </a:pPr>
            <a:r>
              <a:rPr lang="en-US" sz="2200" dirty="0">
                <a:latin typeface="Arial" panose="020B0604020202020204" pitchFamily="34" charset="0"/>
              </a:rPr>
              <a:t>Install </a:t>
            </a:r>
            <a:r>
              <a:rPr lang="en-US" sz="2200" dirty="0" err="1">
                <a:latin typeface="Arial" panose="020B0604020202020204" pitchFamily="34" charset="0"/>
              </a:rPr>
              <a:t>nc</a:t>
            </a:r>
            <a:r>
              <a:rPr lang="en-US" sz="2200" dirty="0">
                <a:latin typeface="Arial" panose="020B0604020202020204" pitchFamily="34" charset="0"/>
              </a:rPr>
              <a:t> : yum install </a:t>
            </a:r>
            <a:r>
              <a:rPr lang="en-US" sz="2200" dirty="0" err="1">
                <a:latin typeface="Arial" panose="020B0604020202020204" pitchFamily="34" charset="0"/>
              </a:rPr>
              <a:t>nc</a:t>
            </a:r>
            <a:r>
              <a:rPr lang="en-US" sz="2200" dirty="0">
                <a:latin typeface="Arial" panose="020B0604020202020204" pitchFamily="34" charset="0"/>
              </a:rPr>
              <a:t> –y</a:t>
            </a:r>
          </a:p>
          <a:p>
            <a:pPr>
              <a:buFontTx/>
              <a:buChar char="-"/>
            </a:pPr>
            <a:r>
              <a:rPr lang="en-US" sz="2200" dirty="0" err="1">
                <a:latin typeface="Arial" panose="020B0604020202020204" pitchFamily="34" charset="0"/>
              </a:rPr>
              <a:t>nc</a:t>
            </a:r>
            <a:r>
              <a:rPr lang="en-US" sz="2200" dirty="0">
                <a:latin typeface="Arial" panose="020B0604020202020204" pitchFamily="34" charset="0"/>
              </a:rPr>
              <a:t> –lv 8888 (server)</a:t>
            </a:r>
          </a:p>
          <a:p>
            <a:pPr>
              <a:buFontTx/>
              <a:buChar char="-"/>
            </a:pPr>
            <a:r>
              <a:rPr lang="en-US" sz="2200" dirty="0" err="1">
                <a:latin typeface="Arial" panose="020B0604020202020204" pitchFamily="34" charset="0"/>
              </a:rPr>
              <a:t>nc</a:t>
            </a:r>
            <a:r>
              <a:rPr lang="en-US" sz="2200" dirty="0">
                <a:latin typeface="Arial" panose="020B0604020202020204" pitchFamily="34" charset="0"/>
              </a:rPr>
              <a:t> host port (client)</a:t>
            </a:r>
          </a:p>
          <a:p>
            <a:pPr marL="0" indent="0">
              <a:buNone/>
            </a:pPr>
            <a:endParaRPr lang="en-US" sz="2200" dirty="0">
              <a:latin typeface="Arial" panose="020B0604020202020204" pitchFamily="34" charset="0"/>
            </a:endParaRPr>
          </a:p>
          <a:p>
            <a:pPr marL="0" indent="0">
              <a:buNone/>
            </a:pPr>
            <a:endParaRPr lang="en-IE" sz="2200" dirty="0"/>
          </a:p>
        </p:txBody>
      </p:sp>
    </p:spTree>
    <p:extLst>
      <p:ext uri="{BB962C8B-B14F-4D97-AF65-F5344CB8AC3E}">
        <p14:creationId xmlns:p14="http://schemas.microsoft.com/office/powerpoint/2010/main" val="1397811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e Importance Of Computer Network Maintenance and Repair Info ..."/>
          <p:cNvPicPr>
            <a:picLocks noChangeAspect="1" noChangeArrowheads="1"/>
          </p:cNvPicPr>
          <p:nvPr/>
        </p:nvPicPr>
        <p:blipFill>
          <a:blip r:embed="rId2"/>
          <a:srcRect/>
          <a:stretch>
            <a:fillRect/>
          </a:stretch>
        </p:blipFill>
        <p:spPr bwMode="auto">
          <a:xfrm>
            <a:off x="7019059" y="1858963"/>
            <a:ext cx="4170002" cy="3123478"/>
          </a:xfrm>
          <a:prstGeom prst="rect">
            <a:avLst/>
          </a:prstGeom>
          <a:noFill/>
        </p:spPr>
      </p:pic>
      <p:sp>
        <p:nvSpPr>
          <p:cNvPr id="2" name="Title 1"/>
          <p:cNvSpPr>
            <a:spLocks noGrp="1"/>
          </p:cNvSpPr>
          <p:nvPr>
            <p:ph type="title"/>
          </p:nvPr>
        </p:nvSpPr>
        <p:spPr>
          <a:xfrm>
            <a:off x="869373" y="375516"/>
            <a:ext cx="10515600" cy="1325563"/>
          </a:xfrm>
        </p:spPr>
        <p:txBody>
          <a:bodyPr/>
          <a:lstStyle/>
          <a:p>
            <a:r>
              <a:rPr lang="en-GB" b="1" dirty="0"/>
              <a:t>Networking: An Introduction</a:t>
            </a:r>
          </a:p>
        </p:txBody>
      </p:sp>
      <p:sp>
        <p:nvSpPr>
          <p:cNvPr id="3" name="Content Placeholder 2"/>
          <p:cNvSpPr>
            <a:spLocks noGrp="1"/>
          </p:cNvSpPr>
          <p:nvPr>
            <p:ph idx="1"/>
          </p:nvPr>
        </p:nvSpPr>
        <p:spPr>
          <a:xfrm>
            <a:off x="838200" y="1825625"/>
            <a:ext cx="5162550" cy="4351338"/>
          </a:xfrm>
        </p:spPr>
        <p:txBody>
          <a:bodyPr/>
          <a:lstStyle/>
          <a:p>
            <a:r>
              <a:rPr lang="en-GB" dirty="0"/>
              <a:t>What is Computer Networking?</a:t>
            </a:r>
          </a:p>
          <a:p>
            <a:pPr lvl="1"/>
            <a:r>
              <a:rPr lang="en-GB" dirty="0"/>
              <a:t>The interconnection of two or more computing devices for the purpose of sharing resources and exchanging data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Reference Models</a:t>
            </a:r>
          </a:p>
        </p:txBody>
      </p:sp>
      <p:sp>
        <p:nvSpPr>
          <p:cNvPr id="3" name="Content Placeholder 2"/>
          <p:cNvSpPr>
            <a:spLocks noGrp="1"/>
          </p:cNvSpPr>
          <p:nvPr>
            <p:ph idx="1"/>
          </p:nvPr>
        </p:nvSpPr>
        <p:spPr>
          <a:xfrm>
            <a:off x="838200" y="1825625"/>
            <a:ext cx="5255871" cy="4351338"/>
          </a:xfrm>
        </p:spPr>
        <p:txBody>
          <a:bodyPr>
            <a:normAutofit fontScale="92500" lnSpcReduction="20000"/>
          </a:bodyPr>
          <a:lstStyle/>
          <a:p>
            <a:r>
              <a:rPr lang="en-GB" dirty="0"/>
              <a:t>Reference models are used to standardise and describe the communications process.</a:t>
            </a:r>
          </a:p>
          <a:p>
            <a:r>
              <a:rPr lang="en-GB" dirty="0"/>
              <a:t>The process is broken-up into layers and each layer has a particular role to play. </a:t>
            </a:r>
          </a:p>
          <a:p>
            <a:r>
              <a:rPr lang="en-GB" dirty="0"/>
              <a:t>Typically, there is a protocol associated which each layer which is responsible for executing this role. </a:t>
            </a:r>
          </a:p>
          <a:p>
            <a:r>
              <a:rPr lang="en-GB" dirty="0"/>
              <a:t>Examples include: </a:t>
            </a:r>
          </a:p>
          <a:p>
            <a:pPr lvl="1"/>
            <a:r>
              <a:rPr lang="en-GB" dirty="0"/>
              <a:t>OSI </a:t>
            </a:r>
          </a:p>
          <a:p>
            <a:pPr lvl="1"/>
            <a:r>
              <a:rPr lang="en-GB" dirty="0"/>
              <a:t>TCP/IP</a:t>
            </a:r>
          </a:p>
        </p:txBody>
      </p:sp>
      <p:pic>
        <p:nvPicPr>
          <p:cNvPr id="5" name="Picture 4" descr="OSI Referenece Model.jpg"/>
          <p:cNvPicPr>
            <a:picLocks noChangeAspect="1"/>
          </p:cNvPicPr>
          <p:nvPr/>
        </p:nvPicPr>
        <p:blipFill>
          <a:blip r:embed="rId2"/>
          <a:stretch>
            <a:fillRect/>
          </a:stretch>
        </p:blipFill>
        <p:spPr>
          <a:xfrm>
            <a:off x="6096000" y="1259912"/>
            <a:ext cx="5704390" cy="489275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TCP/IP Model	</a:t>
            </a:r>
          </a:p>
        </p:txBody>
      </p:sp>
      <p:pic>
        <p:nvPicPr>
          <p:cNvPr id="4" name="Content Placeholder 3" descr="The-logical-mapping-between-OSI-basic-reference-model-and-the-TCP-IP-stack.png"/>
          <p:cNvPicPr>
            <a:picLocks noGrp="1" noChangeAspect="1"/>
          </p:cNvPicPr>
          <p:nvPr>
            <p:ph idx="1"/>
          </p:nvPr>
        </p:nvPicPr>
        <p:blipFill>
          <a:blip r:embed="rId2"/>
          <a:stretch>
            <a:fillRect/>
          </a:stretch>
        </p:blipFill>
        <p:spPr>
          <a:xfrm>
            <a:off x="1429407" y="1678329"/>
            <a:ext cx="8663193" cy="4137949"/>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5" y="639520"/>
            <a:ext cx="4358507" cy="1719072"/>
          </a:xfrm>
        </p:spPr>
        <p:txBody>
          <a:bodyPr anchor="b">
            <a:normAutofit/>
          </a:bodyPr>
          <a:lstStyle/>
          <a:p>
            <a:r>
              <a:rPr lang="en-GB" sz="5400" dirty="0"/>
              <a:t>Data </a:t>
            </a:r>
            <a:r>
              <a:rPr lang="en-GB" sz="5400" dirty="0" err="1"/>
              <a:t>En</a:t>
            </a:r>
            <a:r>
              <a:rPr lang="en-GB" sz="5400" dirty="0"/>
              <a:t>/(DE)-capsulation</a:t>
            </a:r>
          </a:p>
        </p:txBody>
      </p:sp>
      <p:sp>
        <p:nvSpPr>
          <p:cNvPr id="308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D0763B90-58F9-AF53-7B67-1EA4391E45DC}"/>
              </a:ext>
            </a:extLst>
          </p:cNvPr>
          <p:cNvSpPr>
            <a:spLocks noGrp="1"/>
          </p:cNvSpPr>
          <p:nvPr>
            <p:ph idx="1"/>
          </p:nvPr>
        </p:nvSpPr>
        <p:spPr>
          <a:xfrm>
            <a:off x="308113" y="2807208"/>
            <a:ext cx="4422913" cy="3410712"/>
          </a:xfrm>
        </p:spPr>
        <p:txBody>
          <a:bodyPr anchor="t">
            <a:normAutofit fontScale="92500"/>
          </a:bodyPr>
          <a:lstStyle/>
          <a:p>
            <a:pPr algn="l"/>
            <a:r>
              <a:rPr lang="en-US" sz="1600" b="0" i="0" dirty="0">
                <a:solidFill>
                  <a:srgbClr val="000000"/>
                </a:solidFill>
                <a:effectLst/>
                <a:latin typeface="Arial" panose="020B0604020202020204" pitchFamily="34" charset="0"/>
              </a:rPr>
              <a:t>As the data travels down from the application layer of your computer, additional information gets added to the data before it is passed on to the layers below. This process is called </a:t>
            </a:r>
            <a:r>
              <a:rPr lang="en-US" sz="1600" b="1" i="0" dirty="0">
                <a:solidFill>
                  <a:srgbClr val="000000"/>
                </a:solidFill>
                <a:effectLst/>
                <a:latin typeface="Arial" panose="020B0604020202020204" pitchFamily="34" charset="0"/>
              </a:rPr>
              <a:t>data encapsulation</a:t>
            </a:r>
            <a:r>
              <a:rPr lang="en-US" sz="1600" b="0" i="0" dirty="0">
                <a:solidFill>
                  <a:srgbClr val="000000"/>
                </a:solidFill>
                <a:effectLst/>
                <a:latin typeface="Arial" panose="020B0604020202020204" pitchFamily="34" charset="0"/>
              </a:rPr>
              <a:t> because it involves adding protocol information to the beginning (header) and/or end (trailer) of the data.</a:t>
            </a:r>
          </a:p>
          <a:p>
            <a:pPr algn="l"/>
            <a:r>
              <a:rPr lang="en-US" sz="1600" b="0" i="0" dirty="0">
                <a:solidFill>
                  <a:srgbClr val="000000"/>
                </a:solidFill>
                <a:effectLst/>
                <a:latin typeface="Arial" panose="020B0604020202020204" pitchFamily="34" charset="0"/>
              </a:rPr>
              <a:t>At the recipient’s end, data decapsulation takes place where the incoming data is unpacked as it moves up the layer till finally, at the application layer, all the additional headers and/or trailers added are stripped off. </a:t>
            </a:r>
          </a:p>
          <a:p>
            <a:pPr algn="l"/>
            <a:r>
              <a:rPr lang="en-US" sz="1600" b="0" i="0" dirty="0">
                <a:solidFill>
                  <a:srgbClr val="000000"/>
                </a:solidFill>
                <a:effectLst/>
                <a:latin typeface="Arial" panose="020B0604020202020204" pitchFamily="34" charset="0"/>
                <a:hlinkClick r:id="rId2"/>
              </a:rPr>
              <a:t>https://www.youtube.com/watch?v=6Aw4mTv7CYY</a:t>
            </a:r>
            <a:r>
              <a:rPr lang="en-US" sz="1600" b="0" i="0" dirty="0">
                <a:solidFill>
                  <a:srgbClr val="000000"/>
                </a:solidFill>
                <a:effectLst/>
                <a:latin typeface="Arial" panose="020B0604020202020204" pitchFamily="34" charset="0"/>
              </a:rPr>
              <a:t> </a:t>
            </a:r>
          </a:p>
          <a:p>
            <a:endParaRPr lang="en-IE" sz="2200" dirty="0"/>
          </a:p>
        </p:txBody>
      </p:sp>
      <p:pic>
        <p:nvPicPr>
          <p:cNvPr id="3074" name="Picture 2" descr="How the OSI Model &amp; Network Communication Layers Work - InfoSec Insights">
            <a:extLst>
              <a:ext uri="{FF2B5EF4-FFF2-40B4-BE49-F238E27FC236}">
                <a16:creationId xmlns:a16="http://schemas.microsoft.com/office/drawing/2014/main" id="{7A8BC24B-2064-3187-7B2A-9E35CB482DE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24230" y="1048578"/>
            <a:ext cx="7041874" cy="5066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1312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2F463D-E647-0C40-3CC7-FC5850ECA6B4}"/>
              </a:ext>
            </a:extLst>
          </p:cNvPr>
          <p:cNvSpPr>
            <a:spLocks noGrp="1"/>
          </p:cNvSpPr>
          <p:nvPr>
            <p:ph type="title"/>
          </p:nvPr>
        </p:nvSpPr>
        <p:spPr>
          <a:xfrm>
            <a:off x="841248" y="548640"/>
            <a:ext cx="3600860" cy="5431536"/>
          </a:xfrm>
        </p:spPr>
        <p:txBody>
          <a:bodyPr>
            <a:normAutofit/>
          </a:bodyPr>
          <a:lstStyle/>
          <a:p>
            <a:r>
              <a:rPr lang="en-US" sz="5400" dirty="0"/>
              <a:t>TCP/UDP</a:t>
            </a:r>
            <a:endParaRPr lang="en-IE" sz="54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176857-A821-45D4-7B2B-B0385B32BC63}"/>
              </a:ext>
            </a:extLst>
          </p:cNvPr>
          <p:cNvSpPr>
            <a:spLocks noGrp="1"/>
          </p:cNvSpPr>
          <p:nvPr>
            <p:ph idx="1"/>
          </p:nvPr>
        </p:nvSpPr>
        <p:spPr>
          <a:xfrm>
            <a:off x="5126418" y="552091"/>
            <a:ext cx="6224335" cy="5431536"/>
          </a:xfrm>
        </p:spPr>
        <p:txBody>
          <a:bodyPr anchor="ctr">
            <a:normAutofit lnSpcReduction="10000"/>
          </a:bodyPr>
          <a:lstStyle/>
          <a:p>
            <a:pPr marL="0" indent="0">
              <a:buNone/>
            </a:pPr>
            <a:r>
              <a:rPr lang="en-US" sz="2200" b="0" i="0" dirty="0">
                <a:effectLst/>
                <a:latin typeface="Arial" panose="020B0604020202020204" pitchFamily="34" charset="0"/>
              </a:rPr>
              <a:t>TCP – Transmission control protocol is a Layer 4 connection-oriented protocol that enables application programs to exchange messages over a network.</a:t>
            </a:r>
          </a:p>
          <a:p>
            <a:pPr marL="0" indent="0">
              <a:buNone/>
            </a:pPr>
            <a:endParaRPr lang="en-US" sz="2200" dirty="0">
              <a:latin typeface="Arial" panose="020B0604020202020204" pitchFamily="34" charset="0"/>
            </a:endParaRPr>
          </a:p>
          <a:p>
            <a:pPr marL="0" indent="0">
              <a:buNone/>
            </a:pPr>
            <a:r>
              <a:rPr lang="en-US" sz="2200" dirty="0">
                <a:latin typeface="Arial" panose="020B0604020202020204" pitchFamily="34" charset="0"/>
              </a:rPr>
              <a:t>Consider TCP as a puzzle assembler, the client writes a message which is broken into smaller pieces. Each piece then can travel through a different postal route, some of which take longer than others. When the puzzle pieces arrive after traversing their different paths, the pieces may be out of order. The Internet Protocol makes sure the pieces arrive at their destination address. TCP puts the pieces together in the right order, asks for missing pieces to be resent, and lets the sender know the puzzle has been received. </a:t>
            </a:r>
          </a:p>
          <a:p>
            <a:pPr marL="0" indent="0">
              <a:buNone/>
            </a:pPr>
            <a:endParaRPr lang="en-IE" sz="2200" dirty="0"/>
          </a:p>
        </p:txBody>
      </p:sp>
    </p:spTree>
    <p:extLst>
      <p:ext uri="{BB962C8B-B14F-4D97-AF65-F5344CB8AC3E}">
        <p14:creationId xmlns:p14="http://schemas.microsoft.com/office/powerpoint/2010/main" val="7969963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2F463D-E647-0C40-3CC7-FC5850ECA6B4}"/>
              </a:ext>
            </a:extLst>
          </p:cNvPr>
          <p:cNvSpPr>
            <a:spLocks noGrp="1"/>
          </p:cNvSpPr>
          <p:nvPr>
            <p:ph type="title"/>
          </p:nvPr>
        </p:nvSpPr>
        <p:spPr>
          <a:xfrm>
            <a:off x="630936" y="639520"/>
            <a:ext cx="3429000" cy="1719072"/>
          </a:xfrm>
        </p:spPr>
        <p:txBody>
          <a:bodyPr anchor="b">
            <a:normAutofit/>
          </a:bodyPr>
          <a:lstStyle/>
          <a:p>
            <a:r>
              <a:rPr lang="en-US" sz="5000"/>
              <a:t>TCP 3-WAY HANDSHAKE</a:t>
            </a:r>
            <a:endParaRPr lang="en-IE" sz="5000"/>
          </a:p>
        </p:txBody>
      </p:sp>
      <p:sp>
        <p:nvSpPr>
          <p:cNvPr id="1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176857-A821-45D4-7B2B-B0385B32BC63}"/>
              </a:ext>
            </a:extLst>
          </p:cNvPr>
          <p:cNvSpPr>
            <a:spLocks noGrp="1"/>
          </p:cNvSpPr>
          <p:nvPr>
            <p:ph idx="1"/>
          </p:nvPr>
        </p:nvSpPr>
        <p:spPr>
          <a:xfrm>
            <a:off x="630935" y="2807208"/>
            <a:ext cx="4885281" cy="3410712"/>
          </a:xfrm>
        </p:spPr>
        <p:txBody>
          <a:bodyPr anchor="t">
            <a:normAutofit fontScale="77500" lnSpcReduction="20000"/>
          </a:bodyPr>
          <a:lstStyle/>
          <a:p>
            <a:pPr marL="0" indent="0">
              <a:buNone/>
            </a:pPr>
            <a:r>
              <a:rPr lang="en-US" sz="2200" dirty="0">
                <a:latin typeface="Arial" panose="020B0604020202020204" pitchFamily="34" charset="0"/>
              </a:rPr>
              <a:t>W</a:t>
            </a:r>
            <a:r>
              <a:rPr lang="en-US" sz="2200" b="0" i="0" dirty="0">
                <a:effectLst/>
                <a:latin typeface="Arial" panose="020B0604020202020204" pitchFamily="34" charset="0"/>
              </a:rPr>
              <a:t>hen an email is sent over TCP, a connection is established, and a 3-way handshake is made. </a:t>
            </a:r>
          </a:p>
          <a:p>
            <a:pPr marL="0" indent="0">
              <a:buNone/>
            </a:pPr>
            <a:r>
              <a:rPr lang="en-US" sz="2200" b="0" i="0" dirty="0">
                <a:effectLst/>
                <a:latin typeface="Arial" panose="020B0604020202020204" pitchFamily="34" charset="0"/>
              </a:rPr>
              <a:t>First, the client send an SYN “initial request” packet to the target server in order to start the dialogue. Then the target server then sends a SYN-ACK packet to agree to the process. </a:t>
            </a:r>
          </a:p>
          <a:p>
            <a:pPr marL="0" indent="0">
              <a:buNone/>
            </a:pPr>
            <a:r>
              <a:rPr lang="en-US" sz="2200" b="0" i="0" dirty="0">
                <a:effectLst/>
                <a:latin typeface="Arial" panose="020B0604020202020204" pitchFamily="34" charset="0"/>
              </a:rPr>
              <a:t>Lastly, the source sends an ACK packet to the target to confirm the process, after which the message contents can be sent. The email message is ultimately broken down into packets before each packet is sent out into the Internet, where it traverses a series of gateways before arriving at the target device where the group of packets are reassembled by TCP into the original contents of the email.</a:t>
            </a:r>
            <a:endParaRPr lang="en-US" sz="2200" dirty="0">
              <a:latin typeface="Arial" panose="020B0604020202020204" pitchFamily="34" charset="0"/>
            </a:endParaRPr>
          </a:p>
          <a:p>
            <a:pPr marL="0" indent="0">
              <a:buNone/>
            </a:pPr>
            <a:endParaRPr lang="en-IE" sz="2200" dirty="0"/>
          </a:p>
        </p:txBody>
      </p:sp>
      <p:pic>
        <p:nvPicPr>
          <p:cNvPr id="4" name="Picture 3">
            <a:extLst>
              <a:ext uri="{FF2B5EF4-FFF2-40B4-BE49-F238E27FC236}">
                <a16:creationId xmlns:a16="http://schemas.microsoft.com/office/drawing/2014/main" id="{445B9E22-B68B-24BD-5B2E-DF6EF2EAFFB5}"/>
              </a:ext>
            </a:extLst>
          </p:cNvPr>
          <p:cNvPicPr>
            <a:picLocks noChangeAspect="1"/>
          </p:cNvPicPr>
          <p:nvPr/>
        </p:nvPicPr>
        <p:blipFill>
          <a:blip r:embed="rId2"/>
          <a:stretch>
            <a:fillRect/>
          </a:stretch>
        </p:blipFill>
        <p:spPr>
          <a:xfrm>
            <a:off x="5789542" y="851784"/>
            <a:ext cx="6223751" cy="5524168"/>
          </a:xfrm>
          <a:prstGeom prst="rect">
            <a:avLst/>
          </a:prstGeom>
        </p:spPr>
      </p:pic>
    </p:spTree>
    <p:extLst>
      <p:ext uri="{BB962C8B-B14F-4D97-AF65-F5344CB8AC3E}">
        <p14:creationId xmlns:p14="http://schemas.microsoft.com/office/powerpoint/2010/main" val="25632329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2F463D-E647-0C40-3CC7-FC5850ECA6B4}"/>
              </a:ext>
            </a:extLst>
          </p:cNvPr>
          <p:cNvSpPr>
            <a:spLocks noGrp="1"/>
          </p:cNvSpPr>
          <p:nvPr>
            <p:ph type="title"/>
          </p:nvPr>
        </p:nvSpPr>
        <p:spPr>
          <a:xfrm>
            <a:off x="630936" y="639520"/>
            <a:ext cx="3429000" cy="1719072"/>
          </a:xfrm>
        </p:spPr>
        <p:txBody>
          <a:bodyPr anchor="b">
            <a:normAutofit/>
          </a:bodyPr>
          <a:lstStyle/>
          <a:p>
            <a:r>
              <a:rPr lang="en-US" sz="5400" dirty="0"/>
              <a:t>UDP</a:t>
            </a:r>
            <a:endParaRPr lang="en-IE" sz="5400" dirty="0"/>
          </a:p>
        </p:txBody>
      </p:sp>
      <p:sp>
        <p:nvSpPr>
          <p:cNvPr id="1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176857-A821-45D4-7B2B-B0385B32BC63}"/>
              </a:ext>
            </a:extLst>
          </p:cNvPr>
          <p:cNvSpPr>
            <a:spLocks noGrp="1"/>
          </p:cNvSpPr>
          <p:nvPr>
            <p:ph idx="1"/>
          </p:nvPr>
        </p:nvSpPr>
        <p:spPr>
          <a:xfrm>
            <a:off x="630935" y="2807208"/>
            <a:ext cx="4114999" cy="3410712"/>
          </a:xfrm>
        </p:spPr>
        <p:txBody>
          <a:bodyPr anchor="t">
            <a:normAutofit/>
          </a:bodyPr>
          <a:lstStyle/>
          <a:p>
            <a:pPr marL="0" indent="0">
              <a:buNone/>
            </a:pPr>
            <a:r>
              <a:rPr lang="en-US" sz="1700" dirty="0">
                <a:latin typeface="Arial" panose="020B0604020202020204" pitchFamily="34" charset="0"/>
              </a:rPr>
              <a:t>UDP - The User Datagram Protocol (UDP) is a communication protocol used across the Internet for especially time-sensitive transmissions. It speeds up communications by not formally establishing a connection before data is transferred. </a:t>
            </a:r>
          </a:p>
          <a:p>
            <a:pPr marL="0" indent="0">
              <a:buNone/>
            </a:pPr>
            <a:r>
              <a:rPr lang="en-US" sz="1700" dirty="0">
                <a:latin typeface="Arial" panose="020B0604020202020204" pitchFamily="34" charset="0"/>
              </a:rPr>
              <a:t>This allows data to be transferred very quickly, but it can also cause packets to become lost in transit.</a:t>
            </a:r>
          </a:p>
          <a:p>
            <a:pPr marL="0" indent="0">
              <a:buNone/>
            </a:pPr>
            <a:r>
              <a:rPr lang="en-US" sz="1700" dirty="0">
                <a:latin typeface="Arial" panose="020B0604020202020204" pitchFamily="34" charset="0"/>
              </a:rPr>
              <a:t>Where occasionally dropping packets is better than waiting UDP can be used </a:t>
            </a:r>
            <a:r>
              <a:rPr lang="en-US" sz="1700" dirty="0" err="1">
                <a:latin typeface="Arial" panose="020B0604020202020204" pitchFamily="34" charset="0"/>
              </a:rPr>
              <a:t>e.g</a:t>
            </a:r>
            <a:r>
              <a:rPr lang="en-US" sz="1700" dirty="0">
                <a:latin typeface="Arial" panose="020B0604020202020204" pitchFamily="34" charset="0"/>
              </a:rPr>
              <a:t>  Voice (</a:t>
            </a:r>
            <a:r>
              <a:rPr lang="en-US" sz="1700" dirty="0" err="1">
                <a:latin typeface="Arial" panose="020B0604020202020204" pitchFamily="34" charset="0"/>
              </a:rPr>
              <a:t>Voip</a:t>
            </a:r>
            <a:r>
              <a:rPr lang="en-US" sz="1700" dirty="0">
                <a:latin typeface="Arial" panose="020B0604020202020204" pitchFamily="34" charset="0"/>
              </a:rPr>
              <a:t>) and video traffic</a:t>
            </a:r>
          </a:p>
          <a:p>
            <a:pPr marL="0" indent="0">
              <a:buNone/>
            </a:pPr>
            <a:endParaRPr lang="en-US" sz="1700" dirty="0">
              <a:latin typeface="Arial" panose="020B0604020202020204" pitchFamily="34" charset="0"/>
            </a:endParaRPr>
          </a:p>
          <a:p>
            <a:pPr marL="0" indent="0">
              <a:buNone/>
            </a:pPr>
            <a:endParaRPr lang="en-IE" sz="1700" dirty="0"/>
          </a:p>
        </p:txBody>
      </p:sp>
      <p:pic>
        <p:nvPicPr>
          <p:cNvPr id="5" name="Picture 4">
            <a:extLst>
              <a:ext uri="{FF2B5EF4-FFF2-40B4-BE49-F238E27FC236}">
                <a16:creationId xmlns:a16="http://schemas.microsoft.com/office/drawing/2014/main" id="{C5A6DB26-64C1-AC87-67E8-F77264A1FBB5}"/>
              </a:ext>
            </a:extLst>
          </p:cNvPr>
          <p:cNvPicPr>
            <a:picLocks noChangeAspect="1"/>
          </p:cNvPicPr>
          <p:nvPr/>
        </p:nvPicPr>
        <p:blipFill>
          <a:blip r:embed="rId2"/>
          <a:stretch>
            <a:fillRect/>
          </a:stretch>
        </p:blipFill>
        <p:spPr>
          <a:xfrm>
            <a:off x="4890052" y="2358592"/>
            <a:ext cx="7139565" cy="3795320"/>
          </a:xfrm>
          <a:prstGeom prst="rect">
            <a:avLst/>
          </a:prstGeom>
        </p:spPr>
      </p:pic>
    </p:spTree>
    <p:extLst>
      <p:ext uri="{BB962C8B-B14F-4D97-AF65-F5344CB8AC3E}">
        <p14:creationId xmlns:p14="http://schemas.microsoft.com/office/powerpoint/2010/main" val="4589071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2F463D-E647-0C40-3CC7-FC5850ECA6B4}"/>
              </a:ext>
            </a:extLst>
          </p:cNvPr>
          <p:cNvSpPr>
            <a:spLocks noGrp="1"/>
          </p:cNvSpPr>
          <p:nvPr>
            <p:ph type="title"/>
          </p:nvPr>
        </p:nvSpPr>
        <p:spPr>
          <a:xfrm>
            <a:off x="630936" y="639520"/>
            <a:ext cx="3429000" cy="1719072"/>
          </a:xfrm>
        </p:spPr>
        <p:txBody>
          <a:bodyPr anchor="b">
            <a:normAutofit/>
          </a:bodyPr>
          <a:lstStyle/>
          <a:p>
            <a:r>
              <a:rPr lang="en-US" sz="5400" dirty="0"/>
              <a:t>TCP HEADERS</a:t>
            </a:r>
            <a:endParaRPr lang="en-IE" sz="5400" dirty="0"/>
          </a:p>
        </p:txBody>
      </p:sp>
      <p:sp>
        <p:nvSpPr>
          <p:cNvPr id="1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176857-A821-45D4-7B2B-B0385B32BC63}"/>
              </a:ext>
            </a:extLst>
          </p:cNvPr>
          <p:cNvSpPr>
            <a:spLocks noGrp="1"/>
          </p:cNvSpPr>
          <p:nvPr>
            <p:ph idx="1"/>
          </p:nvPr>
        </p:nvSpPr>
        <p:spPr>
          <a:xfrm>
            <a:off x="223630" y="2856904"/>
            <a:ext cx="6932543" cy="3891766"/>
          </a:xfrm>
        </p:spPr>
        <p:txBody>
          <a:bodyPr anchor="t">
            <a:normAutofit fontScale="25000" lnSpcReduction="20000"/>
          </a:bodyPr>
          <a:lstStyle/>
          <a:p>
            <a:pPr marL="0" indent="0">
              <a:buNone/>
            </a:pPr>
            <a:r>
              <a:rPr lang="en-US" sz="5600" b="1" dirty="0">
                <a:latin typeface="Arial" panose="020B0604020202020204" pitchFamily="34" charset="0"/>
              </a:rPr>
              <a:t>Source/Destination port: </a:t>
            </a:r>
            <a:r>
              <a:rPr lang="en-US" sz="5600" dirty="0">
                <a:latin typeface="Arial" panose="020B0604020202020204" pitchFamily="34" charset="0"/>
              </a:rPr>
              <a:t>16-bit field that specifies the app port number of the host sending the data and destination host.</a:t>
            </a:r>
          </a:p>
          <a:p>
            <a:pPr marL="0" indent="0">
              <a:buNone/>
            </a:pPr>
            <a:r>
              <a:rPr lang="en-US" sz="5600" b="1" dirty="0">
                <a:latin typeface="Arial" panose="020B0604020202020204" pitchFamily="34" charset="0"/>
              </a:rPr>
              <a:t>Sequence number</a:t>
            </a:r>
            <a:r>
              <a:rPr lang="en-US" sz="5600" dirty="0">
                <a:latin typeface="Arial" panose="020B0604020202020204" pitchFamily="34" charset="0"/>
              </a:rPr>
              <a:t>: It is a 32-bit field that is used to put the data back in the correct order and also used to re-transmit missing or damaged data segments.</a:t>
            </a:r>
          </a:p>
          <a:p>
            <a:pPr marL="0" indent="0">
              <a:buNone/>
            </a:pPr>
            <a:r>
              <a:rPr lang="en-US" sz="5600" b="1" dirty="0">
                <a:latin typeface="Arial" panose="020B0604020202020204" pitchFamily="34" charset="0"/>
              </a:rPr>
              <a:t>Ack number</a:t>
            </a:r>
            <a:r>
              <a:rPr lang="en-US" sz="5600" dirty="0">
                <a:latin typeface="Arial" panose="020B0604020202020204" pitchFamily="34" charset="0"/>
              </a:rPr>
              <a:t>: 32-bit field that is used by the receiving host to acknowledge the successful delivery of segments based on which the next stream of data segments is sent by the source.</a:t>
            </a:r>
          </a:p>
          <a:p>
            <a:pPr marL="0" indent="0">
              <a:buNone/>
            </a:pPr>
            <a:r>
              <a:rPr lang="en-US" sz="5600" b="1" dirty="0">
                <a:latin typeface="Arial" panose="020B0604020202020204" pitchFamily="34" charset="0"/>
              </a:rPr>
              <a:t>Header Length(HLEN): </a:t>
            </a:r>
            <a:r>
              <a:rPr lang="en-US" sz="5600" dirty="0">
                <a:latin typeface="Arial" panose="020B0604020202020204" pitchFamily="34" charset="0"/>
              </a:rPr>
              <a:t>a 4-bit field that defines the number of 32-bit words in the header. This field also indicates the length of the TCP header so that we know where the actual data begins.</a:t>
            </a:r>
          </a:p>
          <a:p>
            <a:pPr marL="0" indent="0">
              <a:buNone/>
            </a:pPr>
            <a:r>
              <a:rPr lang="en-US" sz="5600" b="1" dirty="0">
                <a:latin typeface="Arial" panose="020B0604020202020204" pitchFamily="34" charset="0"/>
              </a:rPr>
              <a:t>Reserved:</a:t>
            </a:r>
            <a:r>
              <a:rPr lang="en-US" sz="5600" dirty="0">
                <a:latin typeface="Arial" panose="020B0604020202020204" pitchFamily="34" charset="0"/>
              </a:rPr>
              <a:t> It is a 3 bits field with value always set to 0.</a:t>
            </a:r>
          </a:p>
          <a:p>
            <a:pPr marL="0" indent="0">
              <a:buNone/>
            </a:pPr>
            <a:r>
              <a:rPr lang="en-US" sz="5600" b="1" dirty="0">
                <a:latin typeface="Arial" panose="020B0604020202020204" pitchFamily="34" charset="0"/>
              </a:rPr>
              <a:t>Window</a:t>
            </a:r>
            <a:r>
              <a:rPr lang="en-US" sz="5600" dirty="0">
                <a:latin typeface="Arial" panose="020B0604020202020204" pitchFamily="34" charset="0"/>
              </a:rPr>
              <a:t>: It is a 16-bit field that is used to negotiate the window size b/w sending and receiving hosts.</a:t>
            </a:r>
          </a:p>
          <a:p>
            <a:pPr marL="0" indent="0">
              <a:buNone/>
            </a:pPr>
            <a:r>
              <a:rPr lang="en-US" sz="5600" b="1" dirty="0">
                <a:latin typeface="Arial" panose="020B0604020202020204" pitchFamily="34" charset="0"/>
              </a:rPr>
              <a:t>Checksum :</a:t>
            </a:r>
            <a:r>
              <a:rPr lang="en-US" sz="5600" dirty="0">
                <a:latin typeface="Arial" panose="020B0604020202020204" pitchFamily="34" charset="0"/>
              </a:rPr>
              <a:t> It is a 16 bits field that is used for integrity checks TCP segment. </a:t>
            </a:r>
          </a:p>
          <a:p>
            <a:pPr marL="0" indent="0">
              <a:buNone/>
            </a:pPr>
            <a:r>
              <a:rPr lang="en-US" sz="5600" b="1" dirty="0">
                <a:latin typeface="Arial" panose="020B0604020202020204" pitchFamily="34" charset="0"/>
              </a:rPr>
              <a:t>Urgent Pointer</a:t>
            </a:r>
            <a:r>
              <a:rPr lang="en-US" sz="5600" dirty="0">
                <a:latin typeface="Arial" panose="020B0604020202020204" pitchFamily="34" charset="0"/>
              </a:rPr>
              <a:t>: It is a 16 bits field that indicates the end of urgent data. This field is used when the URG bit is set in Code bits(flags).</a:t>
            </a:r>
          </a:p>
          <a:p>
            <a:pPr marL="0" indent="0">
              <a:buNone/>
            </a:pPr>
            <a:r>
              <a:rPr lang="en-US" sz="5600" b="1" dirty="0">
                <a:latin typeface="Arial" panose="020B0604020202020204" pitchFamily="34" charset="0"/>
              </a:rPr>
              <a:t>Options</a:t>
            </a:r>
            <a:r>
              <a:rPr lang="en-US" sz="5600" dirty="0">
                <a:latin typeface="Arial" panose="020B0604020202020204" pitchFamily="34" charset="0"/>
              </a:rPr>
              <a:t> : Sets the maximum TCP segment size to either 0 or 32 bits, if any.</a:t>
            </a:r>
          </a:p>
          <a:p>
            <a:pPr marL="0" indent="0">
              <a:buNone/>
            </a:pPr>
            <a:endParaRPr lang="en-IE" sz="1700" dirty="0"/>
          </a:p>
        </p:txBody>
      </p:sp>
      <p:pic>
        <p:nvPicPr>
          <p:cNvPr id="6" name="Picture 5">
            <a:extLst>
              <a:ext uri="{FF2B5EF4-FFF2-40B4-BE49-F238E27FC236}">
                <a16:creationId xmlns:a16="http://schemas.microsoft.com/office/drawing/2014/main" id="{395C2E35-6F0E-FE44-A7B5-110A3093CCD3}"/>
              </a:ext>
            </a:extLst>
          </p:cNvPr>
          <p:cNvPicPr>
            <a:picLocks noChangeAspect="1"/>
          </p:cNvPicPr>
          <p:nvPr/>
        </p:nvPicPr>
        <p:blipFill>
          <a:blip r:embed="rId3"/>
          <a:stretch>
            <a:fillRect/>
          </a:stretch>
        </p:blipFill>
        <p:spPr>
          <a:xfrm>
            <a:off x="7225747" y="2807208"/>
            <a:ext cx="4835545" cy="3118163"/>
          </a:xfrm>
          <a:prstGeom prst="rect">
            <a:avLst/>
          </a:prstGeom>
        </p:spPr>
      </p:pic>
      <p:sp>
        <p:nvSpPr>
          <p:cNvPr id="8" name="TextBox 7">
            <a:extLst>
              <a:ext uri="{FF2B5EF4-FFF2-40B4-BE49-F238E27FC236}">
                <a16:creationId xmlns:a16="http://schemas.microsoft.com/office/drawing/2014/main" id="{8F6ACDA7-D7F4-3238-AC5D-4E223B9A4585}"/>
              </a:ext>
            </a:extLst>
          </p:cNvPr>
          <p:cNvSpPr txBox="1"/>
          <p:nvPr/>
        </p:nvSpPr>
        <p:spPr>
          <a:xfrm>
            <a:off x="8606251" y="6052643"/>
            <a:ext cx="2205245" cy="646331"/>
          </a:xfrm>
          <a:prstGeom prst="rect">
            <a:avLst/>
          </a:prstGeom>
          <a:noFill/>
        </p:spPr>
        <p:txBody>
          <a:bodyPr wrap="square">
            <a:spAutoFit/>
          </a:bodyPr>
          <a:lstStyle/>
          <a:p>
            <a:r>
              <a:rPr lang="en-IE" b="1" i="0" dirty="0">
                <a:solidFill>
                  <a:srgbClr val="2E3234"/>
                </a:solidFill>
                <a:effectLst/>
                <a:latin typeface="-apple-system"/>
              </a:rPr>
              <a:t>What are TCP flags?</a:t>
            </a:r>
            <a:br>
              <a:rPr lang="en-IE" dirty="0"/>
            </a:br>
            <a:endParaRPr lang="en-IE" dirty="0"/>
          </a:p>
        </p:txBody>
      </p:sp>
    </p:spTree>
    <p:extLst>
      <p:ext uri="{BB962C8B-B14F-4D97-AF65-F5344CB8AC3E}">
        <p14:creationId xmlns:p14="http://schemas.microsoft.com/office/powerpoint/2010/main" val="10518810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2F463D-E647-0C40-3CC7-FC5850ECA6B4}"/>
              </a:ext>
            </a:extLst>
          </p:cNvPr>
          <p:cNvSpPr>
            <a:spLocks noGrp="1"/>
          </p:cNvSpPr>
          <p:nvPr>
            <p:ph type="title"/>
          </p:nvPr>
        </p:nvSpPr>
        <p:spPr>
          <a:xfrm>
            <a:off x="630936" y="639520"/>
            <a:ext cx="3429000" cy="1719072"/>
          </a:xfrm>
        </p:spPr>
        <p:txBody>
          <a:bodyPr anchor="b">
            <a:normAutofit/>
          </a:bodyPr>
          <a:lstStyle/>
          <a:p>
            <a:r>
              <a:rPr lang="en-US" sz="5400" dirty="0"/>
              <a:t>UDP HEADERS</a:t>
            </a:r>
            <a:endParaRPr lang="en-IE" sz="5400" dirty="0"/>
          </a:p>
        </p:txBody>
      </p:sp>
      <p:sp>
        <p:nvSpPr>
          <p:cNvPr id="1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176857-A821-45D4-7B2B-B0385B32BC63}"/>
              </a:ext>
            </a:extLst>
          </p:cNvPr>
          <p:cNvSpPr>
            <a:spLocks noGrp="1"/>
          </p:cNvSpPr>
          <p:nvPr>
            <p:ph idx="1"/>
          </p:nvPr>
        </p:nvSpPr>
        <p:spPr>
          <a:xfrm>
            <a:off x="630935" y="2807208"/>
            <a:ext cx="5076132" cy="3410712"/>
          </a:xfrm>
        </p:spPr>
        <p:txBody>
          <a:bodyPr anchor="t">
            <a:normAutofit fontScale="92500" lnSpcReduction="20000"/>
          </a:bodyPr>
          <a:lstStyle/>
          <a:p>
            <a:pPr marL="0" indent="0">
              <a:buNone/>
            </a:pPr>
            <a:r>
              <a:rPr lang="en-US" sz="1700" b="1" dirty="0">
                <a:latin typeface="Arial" panose="020B0604020202020204" pitchFamily="34" charset="0"/>
              </a:rPr>
              <a:t>Source Port(16 bits</a:t>
            </a:r>
            <a:r>
              <a:rPr lang="en-US" sz="1700" dirty="0">
                <a:latin typeface="Arial" panose="020B0604020202020204" pitchFamily="34" charset="0"/>
              </a:rPr>
              <a:t>): This field identifies the sender’s port. Cleared to zero if not used.</a:t>
            </a:r>
          </a:p>
          <a:p>
            <a:pPr marL="0" indent="0">
              <a:buNone/>
            </a:pPr>
            <a:r>
              <a:rPr lang="en-US" sz="1700" b="1" dirty="0">
                <a:latin typeface="Arial" panose="020B0604020202020204" pitchFamily="34" charset="0"/>
              </a:rPr>
              <a:t>Destination Port(16 bits):</a:t>
            </a:r>
            <a:r>
              <a:rPr lang="en-US" sz="1700" dirty="0">
                <a:latin typeface="Arial" panose="020B0604020202020204" pitchFamily="34" charset="0"/>
              </a:rPr>
              <a:t>This field identifies the receiver’s port.</a:t>
            </a:r>
          </a:p>
          <a:p>
            <a:pPr marL="0" indent="0">
              <a:buNone/>
            </a:pPr>
            <a:r>
              <a:rPr lang="en-US" sz="1700" b="1" dirty="0">
                <a:latin typeface="Arial" panose="020B0604020202020204" pitchFamily="34" charset="0"/>
              </a:rPr>
              <a:t>Length(16 bits):</a:t>
            </a:r>
            <a:r>
              <a:rPr lang="en-US" sz="1700" dirty="0">
                <a:latin typeface="Arial" panose="020B0604020202020204" pitchFamily="34" charset="0"/>
              </a:rPr>
              <a:t> The length in bytes of the UDP header and the encapsulated data. The minimum value for this field is 8.</a:t>
            </a:r>
          </a:p>
          <a:p>
            <a:pPr marL="0" indent="0">
              <a:buNone/>
            </a:pPr>
            <a:r>
              <a:rPr lang="en-US" sz="1700" b="1" dirty="0">
                <a:latin typeface="Arial" panose="020B0604020202020204" pitchFamily="34" charset="0"/>
              </a:rPr>
              <a:t>Checksum(16 bits) </a:t>
            </a:r>
            <a:r>
              <a:rPr lang="en-US" sz="1700" dirty="0">
                <a:latin typeface="Arial" panose="020B0604020202020204" pitchFamily="34" charset="0"/>
              </a:rPr>
              <a:t>–</a:t>
            </a:r>
          </a:p>
          <a:p>
            <a:pPr marL="0" indent="0">
              <a:buNone/>
            </a:pPr>
            <a:r>
              <a:rPr lang="en-US" sz="1700" dirty="0">
                <a:latin typeface="Arial" panose="020B0604020202020204" pitchFamily="34" charset="0"/>
              </a:rPr>
              <a:t>The checksum field may be used for error-checking of the header and data. This field is optional in IPv4, and mandatory in IPv6. The field carries all-zeros if unused. Needed with zero bytes at the end to make a multiple of two bytes. If the checksum is cleared to zero, then checksum is disabled. If the computed checksum is zero, then this field must be set to 0xFFFF.</a:t>
            </a:r>
          </a:p>
          <a:p>
            <a:pPr marL="0" indent="0">
              <a:buNone/>
            </a:pPr>
            <a:endParaRPr lang="en-IE" sz="1700" dirty="0"/>
          </a:p>
        </p:txBody>
      </p:sp>
      <p:pic>
        <p:nvPicPr>
          <p:cNvPr id="6" name="Picture 5">
            <a:extLst>
              <a:ext uri="{FF2B5EF4-FFF2-40B4-BE49-F238E27FC236}">
                <a16:creationId xmlns:a16="http://schemas.microsoft.com/office/drawing/2014/main" id="{BFF281B0-5744-6299-8C08-BA15983740A9}"/>
              </a:ext>
            </a:extLst>
          </p:cNvPr>
          <p:cNvPicPr>
            <a:picLocks noChangeAspect="1"/>
          </p:cNvPicPr>
          <p:nvPr/>
        </p:nvPicPr>
        <p:blipFill>
          <a:blip r:embed="rId2"/>
          <a:stretch>
            <a:fillRect/>
          </a:stretch>
        </p:blipFill>
        <p:spPr>
          <a:xfrm>
            <a:off x="5707067" y="1901422"/>
            <a:ext cx="6105590" cy="3987513"/>
          </a:xfrm>
          <a:prstGeom prst="rect">
            <a:avLst/>
          </a:prstGeom>
        </p:spPr>
      </p:pic>
    </p:spTree>
    <p:extLst>
      <p:ext uri="{BB962C8B-B14F-4D97-AF65-F5344CB8AC3E}">
        <p14:creationId xmlns:p14="http://schemas.microsoft.com/office/powerpoint/2010/main" val="22513771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2F463D-E647-0C40-3CC7-FC5850ECA6B4}"/>
              </a:ext>
            </a:extLst>
          </p:cNvPr>
          <p:cNvSpPr>
            <a:spLocks noGrp="1"/>
          </p:cNvSpPr>
          <p:nvPr>
            <p:ph type="title"/>
          </p:nvPr>
        </p:nvSpPr>
        <p:spPr>
          <a:xfrm>
            <a:off x="630936" y="639520"/>
            <a:ext cx="3429000" cy="1719072"/>
          </a:xfrm>
        </p:spPr>
        <p:txBody>
          <a:bodyPr anchor="b">
            <a:normAutofit/>
          </a:bodyPr>
          <a:lstStyle/>
          <a:p>
            <a:r>
              <a:rPr lang="en-US" sz="5400" dirty="0"/>
              <a:t>UDP HEADERS</a:t>
            </a:r>
            <a:endParaRPr lang="en-IE" sz="5400" dirty="0"/>
          </a:p>
        </p:txBody>
      </p:sp>
      <p:sp>
        <p:nvSpPr>
          <p:cNvPr id="1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176857-A821-45D4-7B2B-B0385B32BC63}"/>
              </a:ext>
            </a:extLst>
          </p:cNvPr>
          <p:cNvSpPr>
            <a:spLocks noGrp="1"/>
          </p:cNvSpPr>
          <p:nvPr>
            <p:ph idx="1"/>
          </p:nvPr>
        </p:nvSpPr>
        <p:spPr>
          <a:xfrm>
            <a:off x="630935" y="2807208"/>
            <a:ext cx="5076132" cy="3410712"/>
          </a:xfrm>
        </p:spPr>
        <p:txBody>
          <a:bodyPr anchor="t">
            <a:normAutofit fontScale="92500" lnSpcReduction="20000"/>
          </a:bodyPr>
          <a:lstStyle/>
          <a:p>
            <a:pPr marL="0" indent="0">
              <a:buNone/>
            </a:pPr>
            <a:r>
              <a:rPr lang="en-US" sz="1700" b="1" dirty="0">
                <a:latin typeface="Arial" panose="020B0604020202020204" pitchFamily="34" charset="0"/>
              </a:rPr>
              <a:t>Source Port(16 bits</a:t>
            </a:r>
            <a:r>
              <a:rPr lang="en-US" sz="1700" dirty="0">
                <a:latin typeface="Arial" panose="020B0604020202020204" pitchFamily="34" charset="0"/>
              </a:rPr>
              <a:t>): This field identifies the sender’s port. Cleared to zero if not used.</a:t>
            </a:r>
          </a:p>
          <a:p>
            <a:pPr marL="0" indent="0">
              <a:buNone/>
            </a:pPr>
            <a:r>
              <a:rPr lang="en-US" sz="1700" b="1" dirty="0">
                <a:latin typeface="Arial" panose="020B0604020202020204" pitchFamily="34" charset="0"/>
              </a:rPr>
              <a:t>Destination Port(16 bits):</a:t>
            </a:r>
            <a:r>
              <a:rPr lang="en-US" sz="1700" dirty="0">
                <a:latin typeface="Arial" panose="020B0604020202020204" pitchFamily="34" charset="0"/>
              </a:rPr>
              <a:t>This field identifies the receiver’s port.</a:t>
            </a:r>
          </a:p>
          <a:p>
            <a:pPr marL="0" indent="0">
              <a:buNone/>
            </a:pPr>
            <a:r>
              <a:rPr lang="en-US" sz="1700" b="1" dirty="0">
                <a:latin typeface="Arial" panose="020B0604020202020204" pitchFamily="34" charset="0"/>
              </a:rPr>
              <a:t>Length(16 bits):</a:t>
            </a:r>
            <a:r>
              <a:rPr lang="en-US" sz="1700" dirty="0">
                <a:latin typeface="Arial" panose="020B0604020202020204" pitchFamily="34" charset="0"/>
              </a:rPr>
              <a:t> The length in bytes of the UDP header and the encapsulated data. The minimum value for this field is 8.</a:t>
            </a:r>
          </a:p>
          <a:p>
            <a:pPr marL="0" indent="0">
              <a:buNone/>
            </a:pPr>
            <a:r>
              <a:rPr lang="en-US" sz="1700" b="1" dirty="0">
                <a:latin typeface="Arial" panose="020B0604020202020204" pitchFamily="34" charset="0"/>
              </a:rPr>
              <a:t>Checksum(16 bits) </a:t>
            </a:r>
            <a:r>
              <a:rPr lang="en-US" sz="1700" dirty="0">
                <a:latin typeface="Arial" panose="020B0604020202020204" pitchFamily="34" charset="0"/>
              </a:rPr>
              <a:t>–</a:t>
            </a:r>
          </a:p>
          <a:p>
            <a:pPr marL="0" indent="0">
              <a:buNone/>
            </a:pPr>
            <a:r>
              <a:rPr lang="en-US" sz="1700" dirty="0">
                <a:latin typeface="Arial" panose="020B0604020202020204" pitchFamily="34" charset="0"/>
              </a:rPr>
              <a:t>The checksum field may be used for error-checking of the header and data. This field is optional in IPv4, and mandatory in IPv6. The field carries all-zeros if unused. Needed with zero bytes at the end to make a multiple of two bytes. If the checksum is cleared to zero, then checksum is disabled. If the computed checksum is zero, then this field must be set to 0xFFFF.</a:t>
            </a:r>
          </a:p>
          <a:p>
            <a:pPr marL="0" indent="0">
              <a:buNone/>
            </a:pPr>
            <a:endParaRPr lang="en-IE" sz="1700" dirty="0"/>
          </a:p>
        </p:txBody>
      </p:sp>
      <p:pic>
        <p:nvPicPr>
          <p:cNvPr id="6" name="Picture 5">
            <a:extLst>
              <a:ext uri="{FF2B5EF4-FFF2-40B4-BE49-F238E27FC236}">
                <a16:creationId xmlns:a16="http://schemas.microsoft.com/office/drawing/2014/main" id="{BFF281B0-5744-6299-8C08-BA15983740A9}"/>
              </a:ext>
            </a:extLst>
          </p:cNvPr>
          <p:cNvPicPr>
            <a:picLocks noChangeAspect="1"/>
          </p:cNvPicPr>
          <p:nvPr/>
        </p:nvPicPr>
        <p:blipFill>
          <a:blip r:embed="rId2"/>
          <a:stretch>
            <a:fillRect/>
          </a:stretch>
        </p:blipFill>
        <p:spPr>
          <a:xfrm>
            <a:off x="5707067" y="1901422"/>
            <a:ext cx="6105590" cy="3987513"/>
          </a:xfrm>
          <a:prstGeom prst="rect">
            <a:avLst/>
          </a:prstGeom>
        </p:spPr>
      </p:pic>
    </p:spTree>
    <p:extLst>
      <p:ext uri="{BB962C8B-B14F-4D97-AF65-F5344CB8AC3E}">
        <p14:creationId xmlns:p14="http://schemas.microsoft.com/office/powerpoint/2010/main" val="37040933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256032"/>
            <a:ext cx="10506456" cy="1014984"/>
          </a:xfrm>
        </p:spPr>
        <p:txBody>
          <a:bodyPr anchor="b">
            <a:normAutofit/>
          </a:bodyPr>
          <a:lstStyle/>
          <a:p>
            <a:r>
              <a:rPr lang="en-GB" dirty="0"/>
              <a:t>Genesis of IP Address</a:t>
            </a:r>
          </a:p>
        </p:txBody>
      </p:sp>
      <p:sp>
        <p:nvSpPr>
          <p:cNvPr id="13" name="Rectangle 1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7" name="Content Placeholder 4">
            <a:extLst>
              <a:ext uri="{FF2B5EF4-FFF2-40B4-BE49-F238E27FC236}">
                <a16:creationId xmlns:a16="http://schemas.microsoft.com/office/drawing/2014/main" id="{D0AE18C3-E924-3E81-28EB-0BC34FCF969D}"/>
              </a:ext>
            </a:extLst>
          </p:cNvPr>
          <p:cNvGraphicFramePr>
            <a:graphicFrameLocks noGrp="1"/>
          </p:cNvGraphicFramePr>
          <p:nvPr>
            <p:ph idx="1"/>
            <p:extLst>
              <p:ext uri="{D42A27DB-BD31-4B8C-83A1-F6EECF244321}">
                <p14:modId xmlns:p14="http://schemas.microsoft.com/office/powerpoint/2010/main" val="356151664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NETWORKING: AN INTRODUCTION</a:t>
            </a:r>
          </a:p>
        </p:txBody>
      </p:sp>
      <p:sp>
        <p:nvSpPr>
          <p:cNvPr id="3" name="Content Placeholder 2"/>
          <p:cNvSpPr>
            <a:spLocks noGrp="1"/>
          </p:cNvSpPr>
          <p:nvPr>
            <p:ph idx="1"/>
          </p:nvPr>
        </p:nvSpPr>
        <p:spPr/>
        <p:txBody>
          <a:bodyPr/>
          <a:lstStyle/>
          <a:p>
            <a:r>
              <a:rPr lang="en-GB" dirty="0"/>
              <a:t>To enable the communication of computing devices across a network, there are three requirements: </a:t>
            </a:r>
          </a:p>
          <a:p>
            <a:pPr lvl="1"/>
            <a:r>
              <a:rPr lang="en-GB" dirty="0"/>
              <a:t>Physical Devices to generate/transmit the signal</a:t>
            </a:r>
          </a:p>
          <a:p>
            <a:pPr lvl="2"/>
            <a:r>
              <a:rPr lang="en-GB" dirty="0"/>
              <a:t>Network Interface Card (NIC), Modem, Cables</a:t>
            </a:r>
          </a:p>
          <a:p>
            <a:pPr lvl="1"/>
            <a:r>
              <a:rPr lang="en-GB" dirty="0"/>
              <a:t>Logical Rules </a:t>
            </a:r>
          </a:p>
          <a:p>
            <a:pPr lvl="2"/>
            <a:r>
              <a:rPr lang="en-GB" dirty="0"/>
              <a:t>Protocols, Encoding, Encapsulation </a:t>
            </a:r>
          </a:p>
          <a:p>
            <a:pPr lvl="1"/>
            <a:r>
              <a:rPr lang="en-GB" dirty="0"/>
              <a:t>Software to interpret the protocol and display the data in the required format </a:t>
            </a:r>
          </a:p>
          <a:p>
            <a:pPr lvl="2"/>
            <a:r>
              <a:rPr lang="en-GB" dirty="0"/>
              <a:t>Web Browser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3159C5-E709-68A6-4D21-1B4230E62E6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Distribution of IP Addresses</a:t>
            </a:r>
          </a:p>
        </p:txBody>
      </p:sp>
      <p:pic>
        <p:nvPicPr>
          <p:cNvPr id="5" name="Content Placeholder 4">
            <a:extLst>
              <a:ext uri="{FF2B5EF4-FFF2-40B4-BE49-F238E27FC236}">
                <a16:creationId xmlns:a16="http://schemas.microsoft.com/office/drawing/2014/main" id="{A0646018-5B9F-34A4-B25F-BA1DEF6F3F99}"/>
              </a:ext>
            </a:extLst>
          </p:cNvPr>
          <p:cNvPicPr>
            <a:picLocks noGrp="1" noChangeAspect="1"/>
          </p:cNvPicPr>
          <p:nvPr>
            <p:ph idx="1"/>
          </p:nvPr>
        </p:nvPicPr>
        <p:blipFill>
          <a:blip r:embed="rId2"/>
          <a:stretch>
            <a:fillRect/>
          </a:stretch>
        </p:blipFill>
        <p:spPr>
          <a:xfrm>
            <a:off x="4693877" y="228583"/>
            <a:ext cx="6814105" cy="5229825"/>
          </a:xfrm>
          <a:prstGeom prst="rect">
            <a:avLst/>
          </a:prstGeom>
        </p:spPr>
      </p:pic>
    </p:spTree>
    <p:extLst>
      <p:ext uri="{BB962C8B-B14F-4D97-AF65-F5344CB8AC3E}">
        <p14:creationId xmlns:p14="http://schemas.microsoft.com/office/powerpoint/2010/main" val="20959981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35" name="Freeform: Shape 18">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E3159C5-E709-68A6-4D21-1B4230E62E6F}"/>
              </a:ext>
            </a:extLst>
          </p:cNvPr>
          <p:cNvSpPr>
            <a:spLocks noGrp="1"/>
          </p:cNvSpPr>
          <p:nvPr>
            <p:ph type="title"/>
          </p:nvPr>
        </p:nvSpPr>
        <p:spPr>
          <a:xfrm>
            <a:off x="765051" y="662400"/>
            <a:ext cx="3384000" cy="1492132"/>
          </a:xfrm>
        </p:spPr>
        <p:txBody>
          <a:bodyPr vert="horz" lIns="91440" tIns="45720" rIns="91440" bIns="45720" rtlCol="0" anchor="t">
            <a:normAutofit/>
          </a:bodyPr>
          <a:lstStyle/>
          <a:p>
            <a:r>
              <a:rPr lang="en-US" kern="1200">
                <a:solidFill>
                  <a:schemeClr val="bg1"/>
                </a:solidFill>
                <a:latin typeface="+mj-lt"/>
                <a:ea typeface="+mj-ea"/>
                <a:cs typeface="+mj-cs"/>
              </a:rPr>
              <a:t>Type of IP Address</a:t>
            </a:r>
          </a:p>
        </p:txBody>
      </p:sp>
      <p:sp>
        <p:nvSpPr>
          <p:cNvPr id="4" name="Content Placeholder 3">
            <a:extLst>
              <a:ext uri="{FF2B5EF4-FFF2-40B4-BE49-F238E27FC236}">
                <a16:creationId xmlns:a16="http://schemas.microsoft.com/office/drawing/2014/main" id="{5F28647E-D79E-C0FD-629F-F0276EC57B4F}"/>
              </a:ext>
            </a:extLst>
          </p:cNvPr>
          <p:cNvSpPr>
            <a:spLocks noGrp="1"/>
          </p:cNvSpPr>
          <p:nvPr>
            <p:ph idx="1"/>
          </p:nvPr>
        </p:nvSpPr>
        <p:spPr>
          <a:xfrm>
            <a:off x="765051" y="2286000"/>
            <a:ext cx="3384000" cy="3844800"/>
          </a:xfrm>
        </p:spPr>
        <p:txBody>
          <a:bodyPr>
            <a:normAutofit/>
          </a:bodyPr>
          <a:lstStyle/>
          <a:p>
            <a:pPr marL="0" indent="0">
              <a:buNone/>
            </a:pPr>
            <a:r>
              <a:rPr lang="en-US" sz="1600" b="0" i="0">
                <a:solidFill>
                  <a:schemeClr val="bg1">
                    <a:alpha val="60000"/>
                  </a:schemeClr>
                </a:solidFill>
                <a:effectLst/>
                <a:latin typeface="Segoe UI" panose="020B0502040204020203" pitchFamily="34" charset="0"/>
              </a:rPr>
              <a:t>An IP address is a 32-bit or 128-bit number that uniquely identifies a host (computer or other device) on a TCP/IP network. There are two version IPV4 and IPV6.</a:t>
            </a:r>
            <a:endParaRPr lang="en-US" sz="1600">
              <a:solidFill>
                <a:schemeClr val="bg1">
                  <a:alpha val="60000"/>
                </a:schemeClr>
              </a:solidFill>
              <a:latin typeface="Segoe UI" panose="020B0502040204020203" pitchFamily="34" charset="0"/>
            </a:endParaRPr>
          </a:p>
          <a:p>
            <a:pPr marL="0" indent="0">
              <a:buNone/>
            </a:pPr>
            <a:r>
              <a:rPr lang="en-US" sz="1600" b="1">
                <a:solidFill>
                  <a:schemeClr val="bg1">
                    <a:alpha val="60000"/>
                  </a:schemeClr>
                </a:solidFill>
                <a:latin typeface="urw-din"/>
              </a:rPr>
              <a:t>Private IP address </a:t>
            </a:r>
            <a:r>
              <a:rPr lang="en-US" sz="1600">
                <a:solidFill>
                  <a:schemeClr val="bg1">
                    <a:alpha val="60000"/>
                  </a:schemeClr>
                </a:solidFill>
                <a:latin typeface="urw-din"/>
              </a:rPr>
              <a:t>of a system is the IP address that is used to communicate within the same network (LAN). </a:t>
            </a:r>
            <a:endParaRPr lang="en-US" sz="1600">
              <a:solidFill>
                <a:schemeClr val="bg1">
                  <a:alpha val="60000"/>
                </a:schemeClr>
              </a:solidFill>
              <a:latin typeface="Segoe UI" panose="020B0502040204020203" pitchFamily="34" charset="0"/>
            </a:endParaRPr>
          </a:p>
          <a:p>
            <a:pPr marL="0" indent="0">
              <a:buNone/>
            </a:pPr>
            <a:r>
              <a:rPr lang="en-US" sz="1600" b="1" i="0">
                <a:solidFill>
                  <a:schemeClr val="bg1">
                    <a:alpha val="60000"/>
                  </a:schemeClr>
                </a:solidFill>
                <a:effectLst/>
                <a:latin typeface="urw-din"/>
              </a:rPr>
              <a:t>Public IP address</a:t>
            </a:r>
            <a:r>
              <a:rPr lang="en-US" sz="1600" b="0" i="0">
                <a:solidFill>
                  <a:schemeClr val="bg1">
                    <a:alpha val="60000"/>
                  </a:schemeClr>
                </a:solidFill>
                <a:effectLst/>
                <a:latin typeface="urw-din"/>
              </a:rPr>
              <a:t> of a system is the IP address that is used to communicate outside the network. A public IP address is basically assigned by the ISP (Internet Service Provider).</a:t>
            </a:r>
            <a:endParaRPr lang="en-IE" sz="1600">
              <a:solidFill>
                <a:schemeClr val="bg1">
                  <a:alpha val="60000"/>
                </a:schemeClr>
              </a:solidFill>
              <a:latin typeface="Segoe UI" panose="020B0502040204020203" pitchFamily="34" charset="0"/>
            </a:endParaRPr>
          </a:p>
        </p:txBody>
      </p:sp>
      <p:pic>
        <p:nvPicPr>
          <p:cNvPr id="7" name="Picture 6">
            <a:extLst>
              <a:ext uri="{FF2B5EF4-FFF2-40B4-BE49-F238E27FC236}">
                <a16:creationId xmlns:a16="http://schemas.microsoft.com/office/drawing/2014/main" id="{B57645DA-E296-0741-0FAB-57B2C1EDCAFC}"/>
              </a:ext>
            </a:extLst>
          </p:cNvPr>
          <p:cNvPicPr>
            <a:picLocks noChangeAspect="1"/>
          </p:cNvPicPr>
          <p:nvPr/>
        </p:nvPicPr>
        <p:blipFill>
          <a:blip r:embed="rId2"/>
          <a:stretch>
            <a:fillRect/>
          </a:stretch>
        </p:blipFill>
        <p:spPr>
          <a:xfrm>
            <a:off x="5001208" y="662400"/>
            <a:ext cx="6979297" cy="6018318"/>
          </a:xfrm>
          <a:prstGeom prst="rect">
            <a:avLst/>
          </a:prstGeom>
        </p:spPr>
      </p:pic>
    </p:spTree>
    <p:extLst>
      <p:ext uri="{BB962C8B-B14F-4D97-AF65-F5344CB8AC3E}">
        <p14:creationId xmlns:p14="http://schemas.microsoft.com/office/powerpoint/2010/main" val="2497792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35" name="Freeform: Shape 18">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E3159C5-E709-68A6-4D21-1B4230E62E6F}"/>
              </a:ext>
            </a:extLst>
          </p:cNvPr>
          <p:cNvSpPr>
            <a:spLocks noGrp="1"/>
          </p:cNvSpPr>
          <p:nvPr>
            <p:ph type="title"/>
          </p:nvPr>
        </p:nvSpPr>
        <p:spPr>
          <a:xfrm>
            <a:off x="765051" y="662400"/>
            <a:ext cx="3384000" cy="1492132"/>
          </a:xfrm>
        </p:spPr>
        <p:txBody>
          <a:bodyPr vert="horz" lIns="91440" tIns="45720" rIns="91440" bIns="45720" rtlCol="0" anchor="t">
            <a:normAutofit/>
          </a:bodyPr>
          <a:lstStyle/>
          <a:p>
            <a:r>
              <a:rPr lang="en-US" dirty="0">
                <a:solidFill>
                  <a:schemeClr val="bg1"/>
                </a:solidFill>
              </a:rPr>
              <a:t>Subnet Mask</a:t>
            </a:r>
            <a:endParaRPr lang="en-US" kern="1200" dirty="0">
              <a:solidFill>
                <a:schemeClr val="bg1"/>
              </a:solidFill>
              <a:latin typeface="+mj-lt"/>
              <a:ea typeface="+mj-ea"/>
              <a:cs typeface="+mj-cs"/>
            </a:endParaRPr>
          </a:p>
        </p:txBody>
      </p:sp>
      <p:sp>
        <p:nvSpPr>
          <p:cNvPr id="4" name="Content Placeholder 3">
            <a:extLst>
              <a:ext uri="{FF2B5EF4-FFF2-40B4-BE49-F238E27FC236}">
                <a16:creationId xmlns:a16="http://schemas.microsoft.com/office/drawing/2014/main" id="{5F28647E-D79E-C0FD-629F-F0276EC57B4F}"/>
              </a:ext>
            </a:extLst>
          </p:cNvPr>
          <p:cNvSpPr>
            <a:spLocks noGrp="1"/>
          </p:cNvSpPr>
          <p:nvPr>
            <p:ph idx="1"/>
          </p:nvPr>
        </p:nvSpPr>
        <p:spPr>
          <a:xfrm>
            <a:off x="727038" y="1428079"/>
            <a:ext cx="3384000" cy="3844800"/>
          </a:xfrm>
        </p:spPr>
        <p:txBody>
          <a:bodyPr>
            <a:normAutofit fontScale="92500" lnSpcReduction="20000"/>
          </a:bodyPr>
          <a:lstStyle/>
          <a:p>
            <a:pPr marL="0" indent="0">
              <a:buNone/>
            </a:pPr>
            <a:r>
              <a:rPr lang="en-US" sz="1600" dirty="0">
                <a:solidFill>
                  <a:schemeClr val="bg1">
                    <a:alpha val="60000"/>
                  </a:schemeClr>
                </a:solidFill>
                <a:latin typeface="Segoe UI" panose="020B0502040204020203" pitchFamily="34" charset="0"/>
              </a:rPr>
              <a:t>The subnet mask is used by the TCP/IP protocol to determine whether a host is on the local subnet or on a remote network.</a:t>
            </a:r>
          </a:p>
          <a:p>
            <a:pPr marL="0" indent="0">
              <a:buNone/>
            </a:pPr>
            <a:endParaRPr lang="en-US" sz="1600" dirty="0">
              <a:solidFill>
                <a:schemeClr val="bg1">
                  <a:alpha val="60000"/>
                </a:schemeClr>
              </a:solidFill>
              <a:latin typeface="Segoe UI" panose="020B0502040204020203" pitchFamily="34" charset="0"/>
            </a:endParaRPr>
          </a:p>
          <a:p>
            <a:pPr marL="0" indent="0">
              <a:buNone/>
            </a:pPr>
            <a:r>
              <a:rPr lang="en-US" sz="1600" dirty="0">
                <a:solidFill>
                  <a:schemeClr val="bg1">
                    <a:alpha val="60000"/>
                  </a:schemeClr>
                </a:solidFill>
                <a:latin typeface="Segoe UI" panose="020B0502040204020203" pitchFamily="34" charset="0"/>
              </a:rPr>
              <a:t>Example: Convert the IP address 192.168.2.158 into binary. If the subnet mask is 255.255.255.0 What is the network address.</a:t>
            </a:r>
          </a:p>
          <a:p>
            <a:pPr marL="0" indent="0">
              <a:buNone/>
            </a:pPr>
            <a:endParaRPr lang="en-US" sz="1600" dirty="0">
              <a:solidFill>
                <a:schemeClr val="bg1">
                  <a:alpha val="60000"/>
                </a:schemeClr>
              </a:solidFill>
              <a:latin typeface="Segoe UI" panose="020B0502040204020203" pitchFamily="34" charset="0"/>
            </a:endParaRPr>
          </a:p>
          <a:p>
            <a:pPr marL="0" indent="0">
              <a:buNone/>
            </a:pPr>
            <a:r>
              <a:rPr lang="en-US" sz="1600" dirty="0">
                <a:solidFill>
                  <a:schemeClr val="bg1">
                    <a:alpha val="60000"/>
                  </a:schemeClr>
                </a:solidFill>
                <a:latin typeface="Segoe UI" panose="020B0502040204020203" pitchFamily="34" charset="0"/>
              </a:rPr>
              <a:t>NETWORK CLASS:</a:t>
            </a:r>
          </a:p>
          <a:p>
            <a:pPr marL="0" indent="0">
              <a:buNone/>
            </a:pPr>
            <a:r>
              <a:rPr lang="en-US" sz="1600" dirty="0">
                <a:solidFill>
                  <a:schemeClr val="bg1">
                    <a:alpha val="60000"/>
                  </a:schemeClr>
                </a:solidFill>
                <a:latin typeface="Segoe UI" panose="020B0502040204020203" pitchFamily="34" charset="0"/>
              </a:rPr>
              <a:t>CLASS A: </a:t>
            </a:r>
          </a:p>
          <a:p>
            <a:pPr marL="0" indent="0">
              <a:buNone/>
            </a:pPr>
            <a:r>
              <a:rPr lang="en-US" sz="1600" dirty="0">
                <a:solidFill>
                  <a:schemeClr val="bg1">
                    <a:alpha val="60000"/>
                  </a:schemeClr>
                </a:solidFill>
                <a:latin typeface="Segoe UI" panose="020B0502040204020203" pitchFamily="34" charset="0"/>
              </a:rPr>
              <a:t>CLASS B</a:t>
            </a:r>
          </a:p>
          <a:p>
            <a:pPr marL="0" indent="0">
              <a:buNone/>
            </a:pPr>
            <a:r>
              <a:rPr lang="en-US" sz="1600" dirty="0">
                <a:solidFill>
                  <a:schemeClr val="bg1">
                    <a:alpha val="60000"/>
                  </a:schemeClr>
                </a:solidFill>
                <a:latin typeface="Segoe UI" panose="020B0502040204020203" pitchFamily="34" charset="0"/>
              </a:rPr>
              <a:t>CLASS C</a:t>
            </a:r>
          </a:p>
          <a:p>
            <a:pPr marL="0" indent="0">
              <a:buNone/>
            </a:pPr>
            <a:r>
              <a:rPr lang="en-US" sz="1600" dirty="0">
                <a:solidFill>
                  <a:schemeClr val="bg1">
                    <a:alpha val="60000"/>
                  </a:schemeClr>
                </a:solidFill>
                <a:latin typeface="Segoe UI" panose="020B0502040204020203" pitchFamily="34" charset="0"/>
              </a:rPr>
              <a:t>CLASS D: ?</a:t>
            </a:r>
          </a:p>
          <a:p>
            <a:pPr marL="0" indent="0">
              <a:buNone/>
            </a:pPr>
            <a:r>
              <a:rPr lang="en-US" sz="1600" dirty="0">
                <a:solidFill>
                  <a:schemeClr val="bg1">
                    <a:alpha val="60000"/>
                  </a:schemeClr>
                </a:solidFill>
                <a:latin typeface="Segoe UI" panose="020B0502040204020203" pitchFamily="34" charset="0"/>
              </a:rPr>
              <a:t>CLASS E: ?</a:t>
            </a:r>
            <a:endParaRPr lang="en-IE" sz="1600" dirty="0">
              <a:solidFill>
                <a:schemeClr val="bg1">
                  <a:alpha val="60000"/>
                </a:schemeClr>
              </a:solidFill>
              <a:latin typeface="Segoe UI" panose="020B0502040204020203" pitchFamily="34" charset="0"/>
            </a:endParaRPr>
          </a:p>
        </p:txBody>
      </p:sp>
      <p:pic>
        <p:nvPicPr>
          <p:cNvPr id="7" name="Picture 6">
            <a:extLst>
              <a:ext uri="{FF2B5EF4-FFF2-40B4-BE49-F238E27FC236}">
                <a16:creationId xmlns:a16="http://schemas.microsoft.com/office/drawing/2014/main" id="{B57645DA-E296-0741-0FAB-57B2C1EDCAFC}"/>
              </a:ext>
            </a:extLst>
          </p:cNvPr>
          <p:cNvPicPr>
            <a:picLocks noChangeAspect="1"/>
          </p:cNvPicPr>
          <p:nvPr/>
        </p:nvPicPr>
        <p:blipFill>
          <a:blip r:embed="rId2"/>
          <a:stretch>
            <a:fillRect/>
          </a:stretch>
        </p:blipFill>
        <p:spPr>
          <a:xfrm>
            <a:off x="5001208" y="662400"/>
            <a:ext cx="6979297" cy="6018318"/>
          </a:xfrm>
          <a:prstGeom prst="rect">
            <a:avLst/>
          </a:prstGeom>
        </p:spPr>
      </p:pic>
      <p:cxnSp>
        <p:nvCxnSpPr>
          <p:cNvPr id="6" name="Straight Arrow Connector 5">
            <a:extLst>
              <a:ext uri="{FF2B5EF4-FFF2-40B4-BE49-F238E27FC236}">
                <a16:creationId xmlns:a16="http://schemas.microsoft.com/office/drawing/2014/main" id="{9514A391-2F48-6298-9BBE-52DDAA3FED98}"/>
              </a:ext>
            </a:extLst>
          </p:cNvPr>
          <p:cNvCxnSpPr>
            <a:cxnSpLocks/>
          </p:cNvCxnSpPr>
          <p:nvPr/>
        </p:nvCxnSpPr>
        <p:spPr>
          <a:xfrm>
            <a:off x="1625048" y="4060135"/>
            <a:ext cx="4040256" cy="138153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id="{08D108FD-D240-E04A-C65F-8BDB40D00636}"/>
              </a:ext>
            </a:extLst>
          </p:cNvPr>
          <p:cNvCxnSpPr>
            <a:cxnSpLocks/>
          </p:cNvCxnSpPr>
          <p:nvPr/>
        </p:nvCxnSpPr>
        <p:spPr>
          <a:xfrm>
            <a:off x="1625048" y="4273826"/>
            <a:ext cx="4040256" cy="139147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CA6BECEF-FD08-C63D-C2E6-1E7324B01DC9}"/>
              </a:ext>
            </a:extLst>
          </p:cNvPr>
          <p:cNvCxnSpPr>
            <a:cxnSpLocks/>
          </p:cNvCxnSpPr>
          <p:nvPr/>
        </p:nvCxnSpPr>
        <p:spPr>
          <a:xfrm>
            <a:off x="1565413" y="4497457"/>
            <a:ext cx="4099891" cy="138650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975984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35" name="Freeform: Shape 18">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E3159C5-E709-68A6-4D21-1B4230E62E6F}"/>
              </a:ext>
            </a:extLst>
          </p:cNvPr>
          <p:cNvSpPr>
            <a:spLocks noGrp="1"/>
          </p:cNvSpPr>
          <p:nvPr>
            <p:ph type="title"/>
          </p:nvPr>
        </p:nvSpPr>
        <p:spPr>
          <a:xfrm>
            <a:off x="765051" y="662400"/>
            <a:ext cx="3384000" cy="1492132"/>
          </a:xfrm>
        </p:spPr>
        <p:txBody>
          <a:bodyPr vert="horz" lIns="91440" tIns="45720" rIns="91440" bIns="45720" rtlCol="0" anchor="t">
            <a:normAutofit/>
          </a:bodyPr>
          <a:lstStyle/>
          <a:p>
            <a:r>
              <a:rPr lang="en-US" dirty="0">
                <a:solidFill>
                  <a:schemeClr val="bg1"/>
                </a:solidFill>
              </a:rPr>
              <a:t>IP Subnetting</a:t>
            </a:r>
            <a:endParaRPr lang="en-US" kern="1200" dirty="0">
              <a:solidFill>
                <a:schemeClr val="bg1"/>
              </a:solidFill>
              <a:latin typeface="+mj-lt"/>
              <a:ea typeface="+mj-ea"/>
              <a:cs typeface="+mj-cs"/>
            </a:endParaRPr>
          </a:p>
        </p:txBody>
      </p:sp>
      <p:sp>
        <p:nvSpPr>
          <p:cNvPr id="4" name="Content Placeholder 3">
            <a:extLst>
              <a:ext uri="{FF2B5EF4-FFF2-40B4-BE49-F238E27FC236}">
                <a16:creationId xmlns:a16="http://schemas.microsoft.com/office/drawing/2014/main" id="{5F28647E-D79E-C0FD-629F-F0276EC57B4F}"/>
              </a:ext>
            </a:extLst>
          </p:cNvPr>
          <p:cNvSpPr>
            <a:spLocks noGrp="1"/>
          </p:cNvSpPr>
          <p:nvPr>
            <p:ph idx="1"/>
          </p:nvPr>
        </p:nvSpPr>
        <p:spPr>
          <a:xfrm>
            <a:off x="727038" y="1428079"/>
            <a:ext cx="3384000" cy="3844800"/>
          </a:xfrm>
        </p:spPr>
        <p:txBody>
          <a:bodyPr>
            <a:normAutofit/>
          </a:bodyPr>
          <a:lstStyle/>
          <a:p>
            <a:pPr marL="0" indent="0">
              <a:lnSpc>
                <a:spcPct val="100000"/>
              </a:lnSpc>
              <a:buNone/>
            </a:pPr>
            <a:r>
              <a:rPr lang="en-US" sz="1600" dirty="0">
                <a:solidFill>
                  <a:schemeClr val="bg1">
                    <a:alpha val="60000"/>
                  </a:schemeClr>
                </a:solidFill>
                <a:latin typeface="Segoe UI" panose="020B0502040204020203" pitchFamily="34" charset="0"/>
              </a:rPr>
              <a:t>You have been allocated a class A network address of 29.0.0.0. You need to create at least 20 networks and each network will support a maximum of 160 hosts. Would the following two subnet masks Work?</a:t>
            </a:r>
          </a:p>
          <a:p>
            <a:pPr marL="0" indent="0">
              <a:lnSpc>
                <a:spcPct val="100000"/>
              </a:lnSpc>
              <a:buNone/>
            </a:pPr>
            <a:r>
              <a:rPr lang="en-US" sz="1600" dirty="0">
                <a:solidFill>
                  <a:schemeClr val="bg1">
                    <a:alpha val="60000"/>
                  </a:schemeClr>
                </a:solidFill>
                <a:latin typeface="Segoe UI" panose="020B0502040204020203" pitchFamily="34" charset="0"/>
              </a:rPr>
              <a:t>255.255.0.0 and or 255.255.255.0</a:t>
            </a:r>
          </a:p>
          <a:p>
            <a:pPr marL="0" indent="0">
              <a:buNone/>
            </a:pPr>
            <a:r>
              <a:rPr lang="en-US" sz="1600" dirty="0">
                <a:solidFill>
                  <a:schemeClr val="bg1">
                    <a:alpha val="60000"/>
                  </a:schemeClr>
                </a:solidFill>
                <a:latin typeface="Segoe UI" panose="020B0502040204020203" pitchFamily="34" charset="0"/>
                <a:hlinkClick r:id="rId2"/>
              </a:rPr>
              <a:t>http://www.steves-internet-guide.com/subnetting-worked-examples/</a:t>
            </a:r>
          </a:p>
          <a:p>
            <a:pPr marL="0" indent="0">
              <a:buNone/>
            </a:pPr>
            <a:r>
              <a:rPr lang="en-US" sz="1600" dirty="0">
                <a:solidFill>
                  <a:schemeClr val="bg1">
                    <a:alpha val="60000"/>
                  </a:schemeClr>
                </a:solidFill>
                <a:latin typeface="Segoe UI" panose="020B0502040204020203" pitchFamily="34" charset="0"/>
                <a:hlinkClick r:id="rId2"/>
              </a:rPr>
              <a:t>https://subnetipv4.com/</a:t>
            </a:r>
            <a:r>
              <a:rPr lang="en-US" sz="1600" dirty="0">
                <a:solidFill>
                  <a:schemeClr val="bg1">
                    <a:alpha val="60000"/>
                  </a:schemeClr>
                </a:solidFill>
                <a:latin typeface="Segoe UI" panose="020B0502040204020203" pitchFamily="34" charset="0"/>
              </a:rPr>
              <a:t> </a:t>
            </a:r>
          </a:p>
          <a:p>
            <a:pPr marL="0" indent="0">
              <a:buNone/>
            </a:pPr>
            <a:endParaRPr lang="en-US" sz="1600" dirty="0">
              <a:solidFill>
                <a:schemeClr val="bg1">
                  <a:alpha val="60000"/>
                </a:schemeClr>
              </a:solidFill>
              <a:latin typeface="Segoe UI" panose="020B0502040204020203" pitchFamily="34" charset="0"/>
            </a:endParaRPr>
          </a:p>
        </p:txBody>
      </p:sp>
      <p:pic>
        <p:nvPicPr>
          <p:cNvPr id="5" name="Picture 4">
            <a:extLst>
              <a:ext uri="{FF2B5EF4-FFF2-40B4-BE49-F238E27FC236}">
                <a16:creationId xmlns:a16="http://schemas.microsoft.com/office/drawing/2014/main" id="{C56315CF-E99C-0895-56D8-4EE8850AD121}"/>
              </a:ext>
            </a:extLst>
          </p:cNvPr>
          <p:cNvPicPr>
            <a:picLocks noChangeAspect="1"/>
          </p:cNvPicPr>
          <p:nvPr/>
        </p:nvPicPr>
        <p:blipFill>
          <a:blip r:embed="rId3"/>
          <a:stretch>
            <a:fillRect/>
          </a:stretch>
        </p:blipFill>
        <p:spPr>
          <a:xfrm>
            <a:off x="5565114" y="3052130"/>
            <a:ext cx="6280473" cy="2724290"/>
          </a:xfrm>
          <a:prstGeom prst="rect">
            <a:avLst/>
          </a:prstGeom>
        </p:spPr>
      </p:pic>
      <p:pic>
        <p:nvPicPr>
          <p:cNvPr id="2050" name="Picture 2" descr="Subnetting | Security">
            <a:extLst>
              <a:ext uri="{FF2B5EF4-FFF2-40B4-BE49-F238E27FC236}">
                <a16:creationId xmlns:a16="http://schemas.microsoft.com/office/drawing/2014/main" id="{40B6EFA9-90FD-0E6A-0EA1-2F1075DA22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1235" y="384727"/>
            <a:ext cx="6494352"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3785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2F463D-E647-0C40-3CC7-FC5850ECA6B4}"/>
              </a:ext>
            </a:extLst>
          </p:cNvPr>
          <p:cNvSpPr>
            <a:spLocks noGrp="1"/>
          </p:cNvSpPr>
          <p:nvPr>
            <p:ph type="title"/>
          </p:nvPr>
        </p:nvSpPr>
        <p:spPr>
          <a:xfrm>
            <a:off x="630936" y="639520"/>
            <a:ext cx="3429000" cy="1719072"/>
          </a:xfrm>
        </p:spPr>
        <p:txBody>
          <a:bodyPr anchor="b">
            <a:normAutofit/>
          </a:bodyPr>
          <a:lstStyle/>
          <a:p>
            <a:r>
              <a:rPr lang="en-US" sz="5400" dirty="0"/>
              <a:t>DHCP</a:t>
            </a:r>
            <a:endParaRPr lang="en-IE" sz="5400" dirty="0"/>
          </a:p>
        </p:txBody>
      </p:sp>
      <p:sp>
        <p:nvSpPr>
          <p:cNvPr id="1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176857-A821-45D4-7B2B-B0385B32BC63}"/>
              </a:ext>
            </a:extLst>
          </p:cNvPr>
          <p:cNvSpPr>
            <a:spLocks noGrp="1"/>
          </p:cNvSpPr>
          <p:nvPr>
            <p:ph idx="1"/>
          </p:nvPr>
        </p:nvSpPr>
        <p:spPr>
          <a:xfrm>
            <a:off x="630935" y="2807208"/>
            <a:ext cx="5076132" cy="3688014"/>
          </a:xfrm>
        </p:spPr>
        <p:txBody>
          <a:bodyPr anchor="t">
            <a:normAutofit fontScale="92500" lnSpcReduction="10000"/>
          </a:bodyPr>
          <a:lstStyle/>
          <a:p>
            <a:pPr marL="0" indent="0">
              <a:buNone/>
            </a:pPr>
            <a:r>
              <a:rPr lang="en-US" sz="1700" b="1" dirty="0"/>
              <a:t>DHCP</a:t>
            </a:r>
            <a:r>
              <a:rPr lang="en-US" sz="1700" dirty="0"/>
              <a:t> (Dynamic Host Configuration Protocol) is a protocol used to provide quick, automatic, and central management for the distribution of IP addresses within a network. DHCP is also used to configure the proper subnet mask, default gateway, and DNS server information on the device.</a:t>
            </a:r>
          </a:p>
          <a:p>
            <a:pPr marL="0" indent="0">
              <a:buNone/>
            </a:pPr>
            <a:r>
              <a:rPr lang="en-US" sz="1700" b="1" dirty="0"/>
              <a:t>HOW IT WORKS</a:t>
            </a:r>
          </a:p>
          <a:p>
            <a:pPr marL="0" indent="0">
              <a:buNone/>
            </a:pPr>
            <a:r>
              <a:rPr lang="en-US" sz="1700" b="1" dirty="0"/>
              <a:t>Discover</a:t>
            </a:r>
            <a:r>
              <a:rPr lang="en-US" sz="1700" dirty="0"/>
              <a:t> - Client broadcasts a message to discover a DHCP server</a:t>
            </a:r>
          </a:p>
          <a:p>
            <a:pPr marL="0" indent="0">
              <a:buNone/>
            </a:pPr>
            <a:r>
              <a:rPr lang="en-US" sz="1700" b="1" dirty="0"/>
              <a:t>Offer</a:t>
            </a:r>
            <a:r>
              <a:rPr lang="en-US" sz="1700" dirty="0"/>
              <a:t> - DHCP servers offer an IP address</a:t>
            </a:r>
          </a:p>
          <a:p>
            <a:pPr marL="0" indent="0">
              <a:buNone/>
            </a:pPr>
            <a:r>
              <a:rPr lang="en-US" sz="1700" b="1" dirty="0"/>
              <a:t>Request</a:t>
            </a:r>
            <a:r>
              <a:rPr lang="en-US" sz="1700" dirty="0"/>
              <a:t> - Client selects an offer and formally requests to use the IP</a:t>
            </a:r>
          </a:p>
          <a:p>
            <a:pPr marL="0" indent="0">
              <a:buNone/>
            </a:pPr>
            <a:r>
              <a:rPr lang="en-US" sz="1700" b="1" dirty="0"/>
              <a:t>Acknowledge</a:t>
            </a:r>
            <a:r>
              <a:rPr lang="en-US" sz="1700" dirty="0"/>
              <a:t> - The Server formally allocates the IP (and options) to the client</a:t>
            </a:r>
          </a:p>
          <a:p>
            <a:pPr marL="0" indent="0">
              <a:buNone/>
            </a:pPr>
            <a:r>
              <a:rPr lang="en-US" sz="1700" b="1" dirty="0"/>
              <a:t>Windows command to release and renew IP address?</a:t>
            </a:r>
            <a:endParaRPr lang="en-IE" sz="1700" b="1" dirty="0"/>
          </a:p>
        </p:txBody>
      </p:sp>
      <p:pic>
        <p:nvPicPr>
          <p:cNvPr id="2050" name="Picture 2" descr="Principles of DHCPv4 Address Allocation - ME60 V800R011C10 Feature  Description - User Access 02 - Huawei">
            <a:extLst>
              <a:ext uri="{FF2B5EF4-FFF2-40B4-BE49-F238E27FC236}">
                <a16:creationId xmlns:a16="http://schemas.microsoft.com/office/drawing/2014/main" id="{7A386028-2EA5-838B-1E79-EE6EB695E4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4635" y="833297"/>
            <a:ext cx="6261651" cy="5537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2917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Summary </a:t>
            </a:r>
          </a:p>
        </p:txBody>
      </p:sp>
      <p:sp>
        <p:nvSpPr>
          <p:cNvPr id="3" name="Content Placeholder 2"/>
          <p:cNvSpPr>
            <a:spLocks noGrp="1"/>
          </p:cNvSpPr>
          <p:nvPr>
            <p:ph idx="1"/>
          </p:nvPr>
        </p:nvSpPr>
        <p:spPr/>
        <p:txBody>
          <a:bodyPr/>
          <a:lstStyle/>
          <a:p>
            <a:r>
              <a:rPr lang="en-GB" dirty="0"/>
              <a:t>Introduction to Networking </a:t>
            </a:r>
          </a:p>
          <a:p>
            <a:r>
              <a:rPr lang="en-GB" dirty="0"/>
              <a:t>Network Implementations</a:t>
            </a:r>
          </a:p>
          <a:p>
            <a:r>
              <a:rPr lang="en-GB" dirty="0"/>
              <a:t>Network Topologies</a:t>
            </a:r>
          </a:p>
          <a:p>
            <a:r>
              <a:rPr lang="en-GB" dirty="0"/>
              <a:t>Ports, Protocols, Sockets &amp; IP Addressing</a:t>
            </a:r>
          </a:p>
          <a:p>
            <a:r>
              <a:rPr lang="en-GB" dirty="0"/>
              <a:t>Reference Models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NETWORKING: AN INTRODUCTION</a:t>
            </a:r>
            <a:endParaRPr lang="en-GB" dirty="0"/>
          </a:p>
        </p:txBody>
      </p:sp>
      <p:sp>
        <p:nvSpPr>
          <p:cNvPr id="3" name="Content Placeholder 2"/>
          <p:cNvSpPr>
            <a:spLocks noGrp="1"/>
          </p:cNvSpPr>
          <p:nvPr>
            <p:ph idx="1"/>
          </p:nvPr>
        </p:nvSpPr>
        <p:spPr/>
        <p:txBody>
          <a:bodyPr/>
          <a:lstStyle/>
          <a:p>
            <a:r>
              <a:rPr lang="en-GB" dirty="0"/>
              <a:t>A protocol is a formal description of a set of rules and conventions that govern how devices on a network communicate </a:t>
            </a:r>
          </a:p>
          <a:p>
            <a:pPr lvl="1"/>
            <a:r>
              <a:rPr lang="en-GB" dirty="0"/>
              <a:t>IP: Internet Protocol</a:t>
            </a:r>
          </a:p>
          <a:p>
            <a:r>
              <a:rPr lang="en-GB" dirty="0"/>
              <a:t>Protocols determine: </a:t>
            </a:r>
          </a:p>
          <a:p>
            <a:pPr lvl="1"/>
            <a:r>
              <a:rPr lang="en-GB" dirty="0"/>
              <a:t>Timing </a:t>
            </a:r>
          </a:p>
          <a:p>
            <a:pPr lvl="1"/>
            <a:r>
              <a:rPr lang="en-GB" dirty="0"/>
              <a:t>Sequencing </a:t>
            </a:r>
          </a:p>
          <a:p>
            <a:pPr lvl="1"/>
            <a:r>
              <a:rPr lang="en-GB" dirty="0"/>
              <a:t>Error Control</a:t>
            </a:r>
          </a:p>
        </p:txBody>
      </p:sp>
      <p:pic>
        <p:nvPicPr>
          <p:cNvPr id="19458" name="Picture 2" descr="This Year's Top Computer Networking Certifications"/>
          <p:cNvPicPr>
            <a:picLocks noChangeAspect="1" noChangeArrowheads="1"/>
          </p:cNvPicPr>
          <p:nvPr/>
        </p:nvPicPr>
        <p:blipFill>
          <a:blip r:embed="rId2"/>
          <a:srcRect/>
          <a:stretch>
            <a:fillRect/>
          </a:stretch>
        </p:blipFill>
        <p:spPr bwMode="auto">
          <a:xfrm>
            <a:off x="6753802" y="2697451"/>
            <a:ext cx="4063134" cy="2694036"/>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Wide Area Network (WAN)</a:t>
            </a:r>
          </a:p>
        </p:txBody>
      </p:sp>
      <p:sp>
        <p:nvSpPr>
          <p:cNvPr id="3" name="Content Placeholder 2"/>
          <p:cNvSpPr>
            <a:spLocks noGrp="1"/>
          </p:cNvSpPr>
          <p:nvPr>
            <p:ph idx="1"/>
          </p:nvPr>
        </p:nvSpPr>
        <p:spPr/>
        <p:txBody>
          <a:bodyPr/>
          <a:lstStyle/>
          <a:p>
            <a:r>
              <a:rPr lang="en-GB" dirty="0"/>
              <a:t>WAN stands for Wide Area Network </a:t>
            </a:r>
          </a:p>
          <a:p>
            <a:r>
              <a:rPr lang="en-GB" dirty="0"/>
              <a:t>One large network that covers a large geographic area. </a:t>
            </a:r>
          </a:p>
          <a:p>
            <a:r>
              <a:rPr lang="en-GB" dirty="0"/>
              <a:t>Internet – best known WAN </a:t>
            </a:r>
          </a:p>
          <a:p>
            <a:r>
              <a:rPr lang="en-GB" dirty="0"/>
              <a:t>Typically many smaller networks linked into one large network </a:t>
            </a:r>
          </a:p>
          <a:p>
            <a:r>
              <a:rPr lang="en-GB" dirty="0"/>
              <a:t>Called an enterprise network when owned by one organisation </a:t>
            </a:r>
          </a:p>
          <a:p>
            <a:r>
              <a:rPr lang="en-GB" dirty="0"/>
              <a:t>In general, routers (and switches) connect disparate networks to form a WAN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METROPOLITAN AREA NETWORK (MAN)</a:t>
            </a:r>
          </a:p>
        </p:txBody>
      </p:sp>
      <p:sp>
        <p:nvSpPr>
          <p:cNvPr id="3" name="Content Placeholder 2"/>
          <p:cNvSpPr>
            <a:spLocks noGrp="1"/>
          </p:cNvSpPr>
          <p:nvPr>
            <p:ph idx="1"/>
          </p:nvPr>
        </p:nvSpPr>
        <p:spPr/>
        <p:txBody>
          <a:bodyPr/>
          <a:lstStyle/>
          <a:p>
            <a:r>
              <a:rPr lang="en-GB" dirty="0"/>
              <a:t>Stands for Metropolitan Area Network </a:t>
            </a:r>
          </a:p>
          <a:p>
            <a:r>
              <a:rPr lang="en-GB" dirty="0"/>
              <a:t>Uses the same technology set as WANs </a:t>
            </a:r>
          </a:p>
          <a:p>
            <a:r>
              <a:rPr lang="en-GB" dirty="0"/>
              <a:t>A MAN is much smaller than a WAN </a:t>
            </a:r>
          </a:p>
          <a:p>
            <a:pPr lvl="1"/>
            <a:r>
              <a:rPr lang="en-GB" dirty="0"/>
              <a:t>A MAN may cover an area up to 50km (give or take) </a:t>
            </a:r>
          </a:p>
          <a:p>
            <a:r>
              <a:rPr lang="en-GB" dirty="0"/>
              <a:t>In most circumstances, the term WAN is typically used in place of MAN </a:t>
            </a:r>
          </a:p>
          <a:p>
            <a:pPr lvl="1"/>
            <a:r>
              <a:rPr lang="en-GB" dirty="0"/>
              <a:t>Hence, WAN implies both WAN and MAN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LOCAL AREA NETWORK (LAN)</a:t>
            </a:r>
          </a:p>
        </p:txBody>
      </p:sp>
      <p:sp>
        <p:nvSpPr>
          <p:cNvPr id="3" name="Content Placeholder 2"/>
          <p:cNvSpPr>
            <a:spLocks noGrp="1"/>
          </p:cNvSpPr>
          <p:nvPr>
            <p:ph idx="1"/>
          </p:nvPr>
        </p:nvSpPr>
        <p:spPr/>
        <p:txBody>
          <a:bodyPr/>
          <a:lstStyle/>
          <a:p>
            <a:endParaRPr lang="en-GB" dirty="0"/>
          </a:p>
          <a:p>
            <a:r>
              <a:rPr lang="en-GB" dirty="0"/>
              <a:t>LAN stands for Local Area Network. </a:t>
            </a:r>
          </a:p>
          <a:p>
            <a:r>
              <a:rPr lang="en-GB" dirty="0"/>
              <a:t>Limited in size. </a:t>
            </a:r>
          </a:p>
          <a:p>
            <a:r>
              <a:rPr lang="en-GB" dirty="0"/>
              <a:t>Can be as small as a single room or as big as a building. </a:t>
            </a:r>
          </a:p>
          <a:p>
            <a:r>
              <a:rPr lang="en-GB" dirty="0"/>
              <a:t>A LAN may also span several buildings close together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LOCAL AREA NETWORK (LAN) </a:t>
            </a:r>
          </a:p>
        </p:txBody>
      </p:sp>
      <p:sp>
        <p:nvSpPr>
          <p:cNvPr id="3" name="Content Placeholder 2"/>
          <p:cNvSpPr>
            <a:spLocks noGrp="1"/>
          </p:cNvSpPr>
          <p:nvPr>
            <p:ph idx="1"/>
          </p:nvPr>
        </p:nvSpPr>
        <p:spPr/>
        <p:txBody>
          <a:bodyPr/>
          <a:lstStyle/>
          <a:p>
            <a:r>
              <a:rPr lang="en-GB" dirty="0"/>
              <a:t>TIA/EIA 568-C standard defines characteristics of LANs </a:t>
            </a:r>
          </a:p>
          <a:p>
            <a:r>
              <a:rPr lang="en-GB" dirty="0"/>
              <a:t>Normally uses twisted pair cabling to connect devices </a:t>
            </a:r>
          </a:p>
          <a:p>
            <a:r>
              <a:rPr lang="en-GB" dirty="0"/>
              <a:t>Should use CAT 6 or 6a in current LAN builds </a:t>
            </a:r>
          </a:p>
          <a:p>
            <a:pPr lvl="1"/>
            <a:r>
              <a:rPr lang="en-GB" dirty="0"/>
              <a:t>This will help future proof a network installation </a:t>
            </a:r>
          </a:p>
          <a:p>
            <a:r>
              <a:rPr lang="en-GB" dirty="0"/>
              <a:t>Hierarchical star is the only topology recognised by 568-C </a:t>
            </a:r>
          </a:p>
          <a:p>
            <a:r>
              <a:rPr lang="en-GB" dirty="0"/>
              <a:t>LAN nodes are tied together with switches or hubs </a:t>
            </a:r>
          </a:p>
          <a:p>
            <a:r>
              <a:rPr lang="en-GB" dirty="0"/>
              <a:t>It is possible to use fibre-optic cables to connect switches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D8DF0463522D43A9F09AF08D75EA2C" ma:contentTypeVersion="9" ma:contentTypeDescription="Create a new document." ma:contentTypeScope="" ma:versionID="c16ec780fd4825b034b803cb95847fd5">
  <xsd:schema xmlns:xsd="http://www.w3.org/2001/XMLSchema" xmlns:xs="http://www.w3.org/2001/XMLSchema" xmlns:p="http://schemas.microsoft.com/office/2006/metadata/properties" xmlns:ns3="e76646ca-67a3-4c10-8874-6c2b88952b56" xmlns:ns4="479166c3-f774-4889-a736-f1bd753f84f4" targetNamespace="http://schemas.microsoft.com/office/2006/metadata/properties" ma:root="true" ma:fieldsID="c1fd451bd8bc2ac6ce1096328066ca8d" ns3:_="" ns4:_="">
    <xsd:import namespace="e76646ca-67a3-4c10-8874-6c2b88952b56"/>
    <xsd:import namespace="479166c3-f774-4889-a736-f1bd753f84f4"/>
    <xsd:element name="properties">
      <xsd:complexType>
        <xsd:sequence>
          <xsd:element name="documentManagement">
            <xsd:complexType>
              <xsd:all>
                <xsd:element ref="ns3:SharedWithUsers" minOccurs="0"/>
                <xsd:element ref="ns4:MediaServiceMetadata" minOccurs="0"/>
                <xsd:element ref="ns4:MediaServiceFastMetadata" minOccurs="0"/>
                <xsd:element ref="ns3:SharedWithDetails" minOccurs="0"/>
                <xsd:element ref="ns3:SharingHintHash" minOccurs="0"/>
                <xsd:element ref="ns4:MediaServiceAutoTags" minOccurs="0"/>
                <xsd:element ref="ns4:MediaServiceGenerationTime" minOccurs="0"/>
                <xsd:element ref="ns4:MediaServiceEventHashCode"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6646ca-67a3-4c10-8874-6c2b88952b5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9166c3-f774-4889-a736-f1bd753f84f4" elementFormDefault="qualified">
    <xsd:import namespace="http://schemas.microsoft.com/office/2006/documentManagement/types"/>
    <xsd:import namespace="http://schemas.microsoft.com/office/infopath/2007/PartnerControls"/>
    <xsd:element name="MediaServiceMetadata" ma:index="9" nillable="true" ma:displayName="MediaServiceMetadata" ma:description="" ma:hidden="true" ma:internalName="MediaServiceMetadata" ma:readOnly="true">
      <xsd:simpleType>
        <xsd:restriction base="dms:Note"/>
      </xsd:simpleType>
    </xsd:element>
    <xsd:element name="MediaServiceFastMetadata" ma:index="10" nillable="true" ma:displayName="MediaServiceFastMetadata" ma:description=""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5D1637-A19D-44AE-9CA6-E64AEA288A7C}">
  <ds:schemaRefs>
    <ds:schemaRef ds:uri="http://schemas.openxmlformats.org/package/2006/metadata/core-properties"/>
    <ds:schemaRef ds:uri="479166c3-f774-4889-a736-f1bd753f84f4"/>
    <ds:schemaRef ds:uri="http://purl.org/dc/dcmitype/"/>
    <ds:schemaRef ds:uri="http://schemas.microsoft.com/office/infopath/2007/PartnerControls"/>
    <ds:schemaRef ds:uri="http://purl.org/dc/elements/1.1/"/>
    <ds:schemaRef ds:uri="http://schemas.microsoft.com/office/2006/metadata/properties"/>
    <ds:schemaRef ds:uri="e76646ca-67a3-4c10-8874-6c2b88952b56"/>
    <ds:schemaRef ds:uri="http://schemas.microsoft.com/office/2006/documentManagement/types"/>
    <ds:schemaRef ds:uri="http://purl.org/dc/terms/"/>
    <ds:schemaRef ds:uri="http://www.w3.org/XML/1998/namespace"/>
  </ds:schemaRefs>
</ds:datastoreItem>
</file>

<file path=customXml/itemProps2.xml><?xml version="1.0" encoding="utf-8"?>
<ds:datastoreItem xmlns:ds="http://schemas.openxmlformats.org/officeDocument/2006/customXml" ds:itemID="{8263F8D6-F3F8-43D7-A18C-780113E784E2}">
  <ds:schemaRefs>
    <ds:schemaRef ds:uri="http://schemas.microsoft.com/sharepoint/v3/contenttype/forms"/>
  </ds:schemaRefs>
</ds:datastoreItem>
</file>

<file path=customXml/itemProps3.xml><?xml version="1.0" encoding="utf-8"?>
<ds:datastoreItem xmlns:ds="http://schemas.openxmlformats.org/officeDocument/2006/customXml" ds:itemID="{94FF6F12-86EB-4F6A-B006-C6A1EE45F7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76646ca-67a3-4c10-8874-6c2b88952b56"/>
    <ds:schemaRef ds:uri="479166c3-f774-4889-a736-f1bd753f84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7625</TotalTime>
  <Words>3039</Words>
  <Application>Microsoft Office PowerPoint</Application>
  <PresentationFormat>Widescreen</PresentationFormat>
  <Paragraphs>265</Paragraphs>
  <Slides>45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-apple-system</vt:lpstr>
      <vt:lpstr>Arial</vt:lpstr>
      <vt:lpstr>Calibri</vt:lpstr>
      <vt:lpstr>Calibri Light</vt:lpstr>
      <vt:lpstr>Segoe UI</vt:lpstr>
      <vt:lpstr>urw-din</vt:lpstr>
      <vt:lpstr>Office Theme</vt:lpstr>
      <vt:lpstr>PowerPoint Presentation</vt:lpstr>
      <vt:lpstr>Network Overview</vt:lpstr>
      <vt:lpstr>Networking: An Introduction</vt:lpstr>
      <vt:lpstr>NETWORKING: AN INTRODUCTION</vt:lpstr>
      <vt:lpstr>NETWORKING: AN INTRODUCTION</vt:lpstr>
      <vt:lpstr>Wide Area Network (WAN)</vt:lpstr>
      <vt:lpstr>METROPOLITAN AREA NETWORK (MAN)</vt:lpstr>
      <vt:lpstr>LOCAL AREA NETWORK (LAN)</vt:lpstr>
      <vt:lpstr>LOCAL AREA NETWORK (LAN) </vt:lpstr>
      <vt:lpstr>WIRELESS LANS (WLANS) </vt:lpstr>
      <vt:lpstr>PERSONAL AREA NETWORK (PAN) </vt:lpstr>
      <vt:lpstr>Network Topologies</vt:lpstr>
      <vt:lpstr>Mesh Topology</vt:lpstr>
      <vt:lpstr>Full Mesh</vt:lpstr>
      <vt:lpstr>Partial Mesh</vt:lpstr>
      <vt:lpstr>Partial Mesh Topology</vt:lpstr>
      <vt:lpstr>Hierarchical Star Topology</vt:lpstr>
      <vt:lpstr>Star Topology</vt:lpstr>
      <vt:lpstr>Star Topology</vt:lpstr>
      <vt:lpstr>Peer-to-Peer</vt:lpstr>
      <vt:lpstr>Peer to Peer</vt:lpstr>
      <vt:lpstr>Peer to Peer</vt:lpstr>
      <vt:lpstr>Client Server Network</vt:lpstr>
      <vt:lpstr>Client Server</vt:lpstr>
      <vt:lpstr>Client Server</vt:lpstr>
      <vt:lpstr>COMPUTER PORTS</vt:lpstr>
      <vt:lpstr>COMPUTER PORTS</vt:lpstr>
      <vt:lpstr>Network Protocols</vt:lpstr>
      <vt:lpstr>Socket </vt:lpstr>
      <vt:lpstr>Reference Models</vt:lpstr>
      <vt:lpstr>TCP/IP Model </vt:lpstr>
      <vt:lpstr>Data En/(DE)-capsulation</vt:lpstr>
      <vt:lpstr>TCP/UDP</vt:lpstr>
      <vt:lpstr>TCP 3-WAY HANDSHAKE</vt:lpstr>
      <vt:lpstr>UDP</vt:lpstr>
      <vt:lpstr>TCP HEADERS</vt:lpstr>
      <vt:lpstr>UDP HEADERS</vt:lpstr>
      <vt:lpstr>UDP HEADERS</vt:lpstr>
      <vt:lpstr>Genesis of IP Address</vt:lpstr>
      <vt:lpstr>Distribution of IP Addresses</vt:lpstr>
      <vt:lpstr>Type of IP Address</vt:lpstr>
      <vt:lpstr>Subnet Mask</vt:lpstr>
      <vt:lpstr>IP Subnetting</vt:lpstr>
      <vt:lpstr>DHCP</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Ennis</dc:creator>
  <cp:lastModifiedBy> </cp:lastModifiedBy>
  <cp:revision>29</cp:revision>
  <dcterms:created xsi:type="dcterms:W3CDTF">2019-06-20T09:06:14Z</dcterms:created>
  <dcterms:modified xsi:type="dcterms:W3CDTF">2024-09-27T11:32:54Z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0x01010057D8DF0463522D43A9F09AF08D75EA2C</vt:lpwstr>
  </property>
</Properties>
</file>