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46" r:id="rId1"/>
  </p:sldMasterIdLst>
  <p:notesMasterIdLst>
    <p:notesMasterId r:id="rId45"/>
  </p:notesMasterIdLst>
  <p:sldIdLst>
    <p:sldId id="387" r:id="rId2"/>
    <p:sldId id="393" r:id="rId3"/>
    <p:sldId id="383" r:id="rId4"/>
    <p:sldId id="389" r:id="rId5"/>
    <p:sldId id="394" r:id="rId6"/>
    <p:sldId id="390" r:id="rId7"/>
    <p:sldId id="392" r:id="rId8"/>
    <p:sldId id="391" r:id="rId9"/>
    <p:sldId id="395" r:id="rId10"/>
    <p:sldId id="397" r:id="rId11"/>
    <p:sldId id="398" r:id="rId12"/>
    <p:sldId id="399" r:id="rId13"/>
    <p:sldId id="400" r:id="rId14"/>
    <p:sldId id="401" r:id="rId15"/>
    <p:sldId id="396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28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30" r:id="rId41"/>
    <p:sldId id="427" r:id="rId42"/>
    <p:sldId id="384" r:id="rId43"/>
    <p:sldId id="38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8A"/>
    <a:srgbClr val="012590"/>
    <a:srgbClr val="002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3BDFF-F7A4-6501-225B-2ADE436F9871}" v="3" dt="2022-05-24T09:50:16.759"/>
    <p1510:client id="{208269C5-F922-BA56-8E00-70437EECDD6D}" v="1" dt="2022-05-11T08:12:48.474"/>
    <p1510:client id="{822DD810-2B99-38FE-5271-B574728D60D8}" v="3" dt="2022-05-17T07:12:23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chene Benayed" userId="S::nbenayed@hct.ac.ae::79099214-5d02-42fa-aa0a-b431c394d9dd" providerId="AD" clId="Web-{208269C5-F922-BA56-8E00-70437EECDD6D}"/>
    <pc:docChg chg="delSld">
      <pc:chgData name="Nourchene Benayed" userId="S::nbenayed@hct.ac.ae::79099214-5d02-42fa-aa0a-b431c394d9dd" providerId="AD" clId="Web-{208269C5-F922-BA56-8E00-70437EECDD6D}" dt="2022-05-11T08:12:48.474" v="0"/>
      <pc:docMkLst>
        <pc:docMk/>
      </pc:docMkLst>
      <pc:sldChg chg="del">
        <pc:chgData name="Nourchene Benayed" userId="S::nbenayed@hct.ac.ae::79099214-5d02-42fa-aa0a-b431c394d9dd" providerId="AD" clId="Web-{208269C5-F922-BA56-8E00-70437EECDD6D}" dt="2022-05-11T08:12:48.474" v="0"/>
        <pc:sldMkLst>
          <pc:docMk/>
          <pc:sldMk cId="480039532" sldId="256"/>
        </pc:sldMkLst>
      </pc:sldChg>
    </pc:docChg>
  </pc:docChgLst>
  <pc:docChgLst>
    <pc:chgData name="Nourchene Benayed" userId="S::nbenayed@hct.ac.ae::79099214-5d02-42fa-aa0a-b431c394d9dd" providerId="AD" clId="Web-{822DD810-2B99-38FE-5271-B574728D60D8}"/>
    <pc:docChg chg="modSld">
      <pc:chgData name="Nourchene Benayed" userId="S::nbenayed@hct.ac.ae::79099214-5d02-42fa-aa0a-b431c394d9dd" providerId="AD" clId="Web-{822DD810-2B99-38FE-5271-B574728D60D8}" dt="2022-05-17T07:12:23.739" v="2" actId="20577"/>
      <pc:docMkLst>
        <pc:docMk/>
      </pc:docMkLst>
      <pc:sldChg chg="modSp">
        <pc:chgData name="Nourchene Benayed" userId="S::nbenayed@hct.ac.ae::79099214-5d02-42fa-aa0a-b431c394d9dd" providerId="AD" clId="Web-{822DD810-2B99-38FE-5271-B574728D60D8}" dt="2022-05-17T07:12:23.739" v="2" actId="20577"/>
        <pc:sldMkLst>
          <pc:docMk/>
          <pc:sldMk cId="2297247596" sldId="387"/>
        </pc:sldMkLst>
        <pc:spChg chg="mod">
          <ac:chgData name="Nourchene Benayed" userId="S::nbenayed@hct.ac.ae::79099214-5d02-42fa-aa0a-b431c394d9dd" providerId="AD" clId="Web-{822DD810-2B99-38FE-5271-B574728D60D8}" dt="2022-05-17T07:12:17.567" v="0" actId="20577"/>
          <ac:spMkLst>
            <pc:docMk/>
            <pc:sldMk cId="2297247596" sldId="387"/>
            <ac:spMk id="2" creationId="{1601012E-CD63-E8F9-68EF-56A675E46F96}"/>
          </ac:spMkLst>
        </pc:spChg>
        <pc:spChg chg="mod">
          <ac:chgData name="Nourchene Benayed" userId="S::nbenayed@hct.ac.ae::79099214-5d02-42fa-aa0a-b431c394d9dd" providerId="AD" clId="Web-{822DD810-2B99-38FE-5271-B574728D60D8}" dt="2022-05-17T07:12:23.739" v="2" actId="20577"/>
          <ac:spMkLst>
            <pc:docMk/>
            <pc:sldMk cId="2297247596" sldId="387"/>
            <ac:spMk id="3" creationId="{B9F5D01E-B5CF-9AE2-6B30-788AEA42F838}"/>
          </ac:spMkLst>
        </pc:spChg>
      </pc:sldChg>
    </pc:docChg>
  </pc:docChgLst>
  <pc:docChgLst>
    <pc:chgData name="Nourchene Benayed" userId="S::nbenayed@hct.ac.ae::79099214-5d02-42fa-aa0a-b431c394d9dd" providerId="AD" clId="Web-{1BE3BDFF-F7A4-6501-225B-2ADE436F9871}"/>
    <pc:docChg chg="addSld delSld modSld">
      <pc:chgData name="Nourchene Benayed" userId="S::nbenayed@hct.ac.ae::79099214-5d02-42fa-aa0a-b431c394d9dd" providerId="AD" clId="Web-{1BE3BDFF-F7A4-6501-225B-2ADE436F9871}" dt="2022-05-24T09:50:16.759" v="21"/>
      <pc:docMkLst>
        <pc:docMk/>
      </pc:docMkLst>
      <pc:sldChg chg="modNotes">
        <pc:chgData name="Nourchene Benayed" userId="S::nbenayed@hct.ac.ae::79099214-5d02-42fa-aa0a-b431c394d9dd" providerId="AD" clId="Web-{1BE3BDFF-F7A4-6501-225B-2ADE436F9871}" dt="2022-05-24T09:49:23.712" v="18"/>
        <pc:sldMkLst>
          <pc:docMk/>
          <pc:sldMk cId="617327291" sldId="383"/>
        </pc:sldMkLst>
      </pc:sldChg>
      <pc:sldChg chg="modNotes">
        <pc:chgData name="Nourchene Benayed" userId="S::nbenayed@hct.ac.ae::79099214-5d02-42fa-aa0a-b431c394d9dd" providerId="AD" clId="Web-{1BE3BDFF-F7A4-6501-225B-2ADE436F9871}" dt="2022-05-24T09:48:52.883" v="16"/>
        <pc:sldMkLst>
          <pc:docMk/>
          <pc:sldMk cId="2324354165" sldId="384"/>
        </pc:sldMkLst>
      </pc:sldChg>
      <pc:sldChg chg="addSp delSp modSp new del">
        <pc:chgData name="Nourchene Benayed" userId="S::nbenayed@hct.ac.ae::79099214-5d02-42fa-aa0a-b431c394d9dd" providerId="AD" clId="Web-{1BE3BDFF-F7A4-6501-225B-2ADE436F9871}" dt="2022-05-24T09:50:16.759" v="21"/>
        <pc:sldMkLst>
          <pc:docMk/>
          <pc:sldMk cId="1945683823" sldId="388"/>
        </pc:sldMkLst>
        <pc:spChg chg="del">
          <ac:chgData name="Nourchene Benayed" userId="S::nbenayed@hct.ac.ae::79099214-5d02-42fa-aa0a-b431c394d9dd" providerId="AD" clId="Web-{1BE3BDFF-F7A4-6501-225B-2ADE436F9871}" dt="2022-05-24T09:49:37.102" v="20"/>
          <ac:spMkLst>
            <pc:docMk/>
            <pc:sldMk cId="1945683823" sldId="388"/>
            <ac:spMk id="3" creationId="{AB00EF99-FA9D-8DBD-1D1C-A1CE059903C8}"/>
          </ac:spMkLst>
        </pc:spChg>
        <pc:graphicFrameChg chg="add mod ord modGraphic">
          <ac:chgData name="Nourchene Benayed" userId="S::nbenayed@hct.ac.ae::79099214-5d02-42fa-aa0a-b431c394d9dd" providerId="AD" clId="Web-{1BE3BDFF-F7A4-6501-225B-2ADE436F9871}" dt="2022-05-24T09:49:37.102" v="20"/>
          <ac:graphicFrameMkLst>
            <pc:docMk/>
            <pc:sldMk cId="1945683823" sldId="388"/>
            <ac:graphicFrameMk id="5" creationId="{A33689D0-A488-F9ED-5A5C-9597F0219B5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566D6-FF46-1D45-856A-401134CC666F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D5CE20-054C-7A45-A9BF-A400BB883D67}">
      <dgm:prSet phldrT="[Text]"/>
      <dgm:spPr/>
      <dgm:t>
        <a:bodyPr/>
        <a:lstStyle/>
        <a:p>
          <a:pPr rtl="0"/>
          <a:r>
            <a:rPr lang="en-US" dirty="0"/>
            <a:t>Frameworks</a:t>
          </a:r>
        </a:p>
      </dgm:t>
    </dgm:pt>
    <dgm:pt modelId="{334BF155-E573-7A46-83EF-FF7F3EFBC200}" type="parTrans" cxnId="{6A526D3F-C742-5E4C-9C8B-32853AC1CBE2}">
      <dgm:prSet/>
      <dgm:spPr/>
      <dgm:t>
        <a:bodyPr/>
        <a:lstStyle/>
        <a:p>
          <a:endParaRPr lang="en-US"/>
        </a:p>
      </dgm:t>
    </dgm:pt>
    <dgm:pt modelId="{57DE7439-D87C-CF4C-AF8E-E67D664D16ED}" type="sibTrans" cxnId="{6A526D3F-C742-5E4C-9C8B-32853AC1CBE2}">
      <dgm:prSet/>
      <dgm:spPr/>
      <dgm:t>
        <a:bodyPr/>
        <a:lstStyle/>
        <a:p>
          <a:endParaRPr lang="en-US"/>
        </a:p>
      </dgm:t>
    </dgm:pt>
    <dgm:pt modelId="{EBB5E653-6738-E746-915C-5FF06FB447EF}">
      <dgm:prSet phldrT="[Text]"/>
      <dgm:spPr/>
      <dgm:t>
        <a:bodyPr/>
        <a:lstStyle/>
        <a:p>
          <a:r>
            <a:rPr lang="en-US" dirty="0"/>
            <a:t>Media Query</a:t>
          </a:r>
        </a:p>
      </dgm:t>
    </dgm:pt>
    <dgm:pt modelId="{F387B6BD-897D-544B-B2CB-945B15972D75}" type="parTrans" cxnId="{23959527-96FE-DC40-B189-042B26ABD953}">
      <dgm:prSet/>
      <dgm:spPr/>
      <dgm:t>
        <a:bodyPr/>
        <a:lstStyle/>
        <a:p>
          <a:endParaRPr lang="en-US"/>
        </a:p>
      </dgm:t>
    </dgm:pt>
    <dgm:pt modelId="{85B06F14-C314-8B49-93E5-EB25D587EF74}" type="sibTrans" cxnId="{23959527-96FE-DC40-B189-042B26ABD953}">
      <dgm:prSet/>
      <dgm:spPr/>
      <dgm:t>
        <a:bodyPr/>
        <a:lstStyle/>
        <a:p>
          <a:endParaRPr lang="en-US"/>
        </a:p>
      </dgm:t>
    </dgm:pt>
    <dgm:pt modelId="{68D53251-5A13-A04A-A380-BFA7F5F9BFBA}">
      <dgm:prSet phldrT="[Text]"/>
      <dgm:spPr/>
      <dgm:t>
        <a:bodyPr/>
        <a:lstStyle/>
        <a:p>
          <a:r>
            <a:rPr lang="en-US" dirty="0"/>
            <a:t>Template</a:t>
          </a:r>
        </a:p>
      </dgm:t>
    </dgm:pt>
    <dgm:pt modelId="{0EC6A73B-CDAC-B042-B2AB-7469A4338A30}" type="parTrans" cxnId="{C5C41243-C3AC-3F41-B634-7BD1E6ED66BC}">
      <dgm:prSet/>
      <dgm:spPr/>
      <dgm:t>
        <a:bodyPr/>
        <a:lstStyle/>
        <a:p>
          <a:endParaRPr lang="en-US"/>
        </a:p>
      </dgm:t>
    </dgm:pt>
    <dgm:pt modelId="{52A66C33-D413-5442-A7CD-4EAFCE5E24FC}" type="sibTrans" cxnId="{C5C41243-C3AC-3F41-B634-7BD1E6ED66BC}">
      <dgm:prSet/>
      <dgm:spPr/>
      <dgm:t>
        <a:bodyPr/>
        <a:lstStyle/>
        <a:p>
          <a:endParaRPr lang="en-US"/>
        </a:p>
      </dgm:t>
    </dgm:pt>
    <dgm:pt modelId="{2DA8C788-1CF2-184D-A3EF-FE29E9456A7E}">
      <dgm:prSet phldrT="[Text]"/>
      <dgm:spPr/>
      <dgm:t>
        <a:bodyPr/>
        <a:lstStyle/>
        <a:p>
          <a:r>
            <a:rPr lang="en-US" dirty="0"/>
            <a:t>Inline Style</a:t>
          </a:r>
        </a:p>
      </dgm:t>
    </dgm:pt>
    <dgm:pt modelId="{DF89F0A3-966B-014B-B357-32428023876D}" type="parTrans" cxnId="{EB81C8C2-4FE6-A24A-9565-B441A9133A9A}">
      <dgm:prSet/>
      <dgm:spPr/>
      <dgm:t>
        <a:bodyPr/>
        <a:lstStyle/>
        <a:p>
          <a:endParaRPr lang="en-US"/>
        </a:p>
      </dgm:t>
    </dgm:pt>
    <dgm:pt modelId="{89BCB649-DCED-1240-9F60-D1D01F1DF9E0}" type="sibTrans" cxnId="{EB81C8C2-4FE6-A24A-9565-B441A9133A9A}">
      <dgm:prSet/>
      <dgm:spPr/>
      <dgm:t>
        <a:bodyPr/>
        <a:lstStyle/>
        <a:p>
          <a:endParaRPr lang="en-US"/>
        </a:p>
      </dgm:t>
    </dgm:pt>
    <dgm:pt modelId="{0CA7EF0F-BE92-8C46-8839-1555523D1D70}">
      <dgm:prSet phldrT="[Text]"/>
      <dgm:spPr/>
      <dgm:t>
        <a:bodyPr/>
        <a:lstStyle/>
        <a:p>
          <a:r>
            <a:rPr lang="en-US" dirty="0"/>
            <a:t>Responsive Image</a:t>
          </a:r>
        </a:p>
      </dgm:t>
    </dgm:pt>
    <dgm:pt modelId="{95D56AC8-B49B-C945-9DF9-D05D33CB4655}" type="parTrans" cxnId="{841A2B31-D727-9246-8DD8-6FA657A52C07}">
      <dgm:prSet/>
      <dgm:spPr/>
      <dgm:t>
        <a:bodyPr/>
        <a:lstStyle/>
        <a:p>
          <a:endParaRPr lang="en-US"/>
        </a:p>
      </dgm:t>
    </dgm:pt>
    <dgm:pt modelId="{EEB15595-BFE7-E74A-B3EC-56F23BAD1BDB}" type="sibTrans" cxnId="{841A2B31-D727-9246-8DD8-6FA657A52C07}">
      <dgm:prSet/>
      <dgm:spPr/>
      <dgm:t>
        <a:bodyPr/>
        <a:lstStyle/>
        <a:p>
          <a:endParaRPr lang="en-US"/>
        </a:p>
      </dgm:t>
    </dgm:pt>
    <dgm:pt modelId="{D6A64C52-345D-4D1B-8A7E-77F57F93460A}">
      <dgm:prSet phldrT="[Text]"/>
      <dgm:spPr/>
      <dgm:t>
        <a:bodyPr/>
        <a:lstStyle/>
        <a:p>
          <a:r>
            <a:rPr lang="en-US" dirty="0"/>
            <a:t>Responsive Text</a:t>
          </a:r>
        </a:p>
      </dgm:t>
    </dgm:pt>
    <dgm:pt modelId="{8B758D20-1895-48D1-AD7D-8EA39F2D0678}" type="parTrans" cxnId="{B901954C-05A2-4476-9CDA-C21D4DA46A9B}">
      <dgm:prSet/>
      <dgm:spPr/>
      <dgm:t>
        <a:bodyPr/>
        <a:lstStyle/>
        <a:p>
          <a:endParaRPr lang="en-US"/>
        </a:p>
      </dgm:t>
    </dgm:pt>
    <dgm:pt modelId="{4E582918-1AC1-4ED5-8720-1DE12B2B5031}" type="sibTrans" cxnId="{B901954C-05A2-4476-9CDA-C21D4DA46A9B}">
      <dgm:prSet/>
      <dgm:spPr/>
      <dgm:t>
        <a:bodyPr/>
        <a:lstStyle/>
        <a:p>
          <a:endParaRPr lang="en-US"/>
        </a:p>
      </dgm:t>
    </dgm:pt>
    <dgm:pt modelId="{9800E546-1742-4E61-B89D-0BE4B0FFE433}">
      <dgm:prSet phldrT="[Text]"/>
      <dgm:spPr/>
      <dgm:t>
        <a:bodyPr/>
        <a:lstStyle/>
        <a:p>
          <a:r>
            <a:rPr lang="en-US" dirty="0"/>
            <a:t>Selectors</a:t>
          </a:r>
        </a:p>
      </dgm:t>
    </dgm:pt>
    <dgm:pt modelId="{B35E4FAB-8559-4AEF-948C-365F6DCD7255}" type="parTrans" cxnId="{F82AC727-62A6-4C5A-9161-7E3EFE8185FA}">
      <dgm:prSet/>
      <dgm:spPr/>
      <dgm:t>
        <a:bodyPr/>
        <a:lstStyle/>
        <a:p>
          <a:endParaRPr lang="en-US"/>
        </a:p>
      </dgm:t>
    </dgm:pt>
    <dgm:pt modelId="{58E2E051-ADDD-4D5F-9784-4B21BBF1494B}" type="sibTrans" cxnId="{F82AC727-62A6-4C5A-9161-7E3EFE8185FA}">
      <dgm:prSet/>
      <dgm:spPr/>
      <dgm:t>
        <a:bodyPr/>
        <a:lstStyle/>
        <a:p>
          <a:endParaRPr lang="en-US"/>
        </a:p>
      </dgm:t>
    </dgm:pt>
    <dgm:pt modelId="{AF8E7113-0096-0546-9674-E4A3F16A3FB8}" type="pres">
      <dgm:prSet presAssocID="{B3E566D6-FF46-1D45-856A-401134CC666F}" presName="diagram" presStyleCnt="0">
        <dgm:presLayoutVars>
          <dgm:dir/>
          <dgm:resizeHandles val="exact"/>
        </dgm:presLayoutVars>
      </dgm:prSet>
      <dgm:spPr/>
    </dgm:pt>
    <dgm:pt modelId="{C9A603F2-583B-D44C-8CF7-05803DBEBC6F}" type="pres">
      <dgm:prSet presAssocID="{37D5CE20-054C-7A45-A9BF-A400BB883D67}" presName="node" presStyleLbl="node1" presStyleIdx="0" presStyleCnt="7">
        <dgm:presLayoutVars>
          <dgm:bulletEnabled val="1"/>
        </dgm:presLayoutVars>
      </dgm:prSet>
      <dgm:spPr/>
    </dgm:pt>
    <dgm:pt modelId="{39930014-C544-C54E-9599-25B193729E23}" type="pres">
      <dgm:prSet presAssocID="{57DE7439-D87C-CF4C-AF8E-E67D664D16ED}" presName="sibTrans" presStyleCnt="0"/>
      <dgm:spPr/>
    </dgm:pt>
    <dgm:pt modelId="{A537C7CD-9FEA-F946-A717-C1D7F7E845EA}" type="pres">
      <dgm:prSet presAssocID="{EBB5E653-6738-E746-915C-5FF06FB447EF}" presName="node" presStyleLbl="node1" presStyleIdx="1" presStyleCnt="7">
        <dgm:presLayoutVars>
          <dgm:bulletEnabled val="1"/>
        </dgm:presLayoutVars>
      </dgm:prSet>
      <dgm:spPr/>
    </dgm:pt>
    <dgm:pt modelId="{FAEE36B4-5DC6-C641-BB34-007DCC317ACF}" type="pres">
      <dgm:prSet presAssocID="{85B06F14-C314-8B49-93E5-EB25D587EF74}" presName="sibTrans" presStyleCnt="0"/>
      <dgm:spPr/>
    </dgm:pt>
    <dgm:pt modelId="{ABD278B4-C5B4-0C44-A334-5AB2CCF80A76}" type="pres">
      <dgm:prSet presAssocID="{68D53251-5A13-A04A-A380-BFA7F5F9BFBA}" presName="node" presStyleLbl="node1" presStyleIdx="2" presStyleCnt="7">
        <dgm:presLayoutVars>
          <dgm:bulletEnabled val="1"/>
        </dgm:presLayoutVars>
      </dgm:prSet>
      <dgm:spPr/>
    </dgm:pt>
    <dgm:pt modelId="{577B0718-CEB0-5543-A81D-033EBCB3DF64}" type="pres">
      <dgm:prSet presAssocID="{52A66C33-D413-5442-A7CD-4EAFCE5E24FC}" presName="sibTrans" presStyleCnt="0"/>
      <dgm:spPr/>
    </dgm:pt>
    <dgm:pt modelId="{FD2DF8B3-2410-F846-8F2F-DA42F9C94819}" type="pres">
      <dgm:prSet presAssocID="{2DA8C788-1CF2-184D-A3EF-FE29E9456A7E}" presName="node" presStyleLbl="node1" presStyleIdx="3" presStyleCnt="7">
        <dgm:presLayoutVars>
          <dgm:bulletEnabled val="1"/>
        </dgm:presLayoutVars>
      </dgm:prSet>
      <dgm:spPr/>
    </dgm:pt>
    <dgm:pt modelId="{92ECC46D-CCA2-3C48-B451-FFCE5DCA3BE8}" type="pres">
      <dgm:prSet presAssocID="{89BCB649-DCED-1240-9F60-D1D01F1DF9E0}" presName="sibTrans" presStyleCnt="0"/>
      <dgm:spPr/>
    </dgm:pt>
    <dgm:pt modelId="{EC51BAB9-C1DD-3744-95A2-6F5D739BB1B4}" type="pres">
      <dgm:prSet presAssocID="{0CA7EF0F-BE92-8C46-8839-1555523D1D70}" presName="node" presStyleLbl="node1" presStyleIdx="4" presStyleCnt="7">
        <dgm:presLayoutVars>
          <dgm:bulletEnabled val="1"/>
        </dgm:presLayoutVars>
      </dgm:prSet>
      <dgm:spPr/>
    </dgm:pt>
    <dgm:pt modelId="{49B9132C-E8D7-4817-87AD-91255A9FC3AE}" type="pres">
      <dgm:prSet presAssocID="{EEB15595-BFE7-E74A-B3EC-56F23BAD1BDB}" presName="sibTrans" presStyleCnt="0"/>
      <dgm:spPr/>
    </dgm:pt>
    <dgm:pt modelId="{CD0538B0-FB7A-49DD-AB58-3D6829B60473}" type="pres">
      <dgm:prSet presAssocID="{D6A64C52-345D-4D1B-8A7E-77F57F93460A}" presName="node" presStyleLbl="node1" presStyleIdx="5" presStyleCnt="7">
        <dgm:presLayoutVars>
          <dgm:bulletEnabled val="1"/>
        </dgm:presLayoutVars>
      </dgm:prSet>
      <dgm:spPr/>
    </dgm:pt>
    <dgm:pt modelId="{D5D6046C-BC06-49A4-AE6C-83AD50C24140}" type="pres">
      <dgm:prSet presAssocID="{4E582918-1AC1-4ED5-8720-1DE12B2B5031}" presName="sibTrans" presStyleCnt="0"/>
      <dgm:spPr/>
    </dgm:pt>
    <dgm:pt modelId="{18F4A17F-E788-4877-9A74-6B57F072845D}" type="pres">
      <dgm:prSet presAssocID="{9800E546-1742-4E61-B89D-0BE4B0FFE433}" presName="node" presStyleLbl="node1" presStyleIdx="6" presStyleCnt="7">
        <dgm:presLayoutVars>
          <dgm:bulletEnabled val="1"/>
        </dgm:presLayoutVars>
      </dgm:prSet>
      <dgm:spPr/>
    </dgm:pt>
  </dgm:ptLst>
  <dgm:cxnLst>
    <dgm:cxn modelId="{23959527-96FE-DC40-B189-042B26ABD953}" srcId="{B3E566D6-FF46-1D45-856A-401134CC666F}" destId="{EBB5E653-6738-E746-915C-5FF06FB447EF}" srcOrd="1" destOrd="0" parTransId="{F387B6BD-897D-544B-B2CB-945B15972D75}" sibTransId="{85B06F14-C314-8B49-93E5-EB25D587EF74}"/>
    <dgm:cxn modelId="{F82AC727-62A6-4C5A-9161-7E3EFE8185FA}" srcId="{B3E566D6-FF46-1D45-856A-401134CC666F}" destId="{9800E546-1742-4E61-B89D-0BE4B0FFE433}" srcOrd="6" destOrd="0" parTransId="{B35E4FAB-8559-4AEF-948C-365F6DCD7255}" sibTransId="{58E2E051-ADDD-4D5F-9784-4B21BBF1494B}"/>
    <dgm:cxn modelId="{841A2B31-D727-9246-8DD8-6FA657A52C07}" srcId="{B3E566D6-FF46-1D45-856A-401134CC666F}" destId="{0CA7EF0F-BE92-8C46-8839-1555523D1D70}" srcOrd="4" destOrd="0" parTransId="{95D56AC8-B49B-C945-9DF9-D05D33CB4655}" sibTransId="{EEB15595-BFE7-E74A-B3EC-56F23BAD1BDB}"/>
    <dgm:cxn modelId="{6A526D3F-C742-5E4C-9C8B-32853AC1CBE2}" srcId="{B3E566D6-FF46-1D45-856A-401134CC666F}" destId="{37D5CE20-054C-7A45-A9BF-A400BB883D67}" srcOrd="0" destOrd="0" parTransId="{334BF155-E573-7A46-83EF-FF7F3EFBC200}" sibTransId="{57DE7439-D87C-CF4C-AF8E-E67D664D16ED}"/>
    <dgm:cxn modelId="{C5C41243-C3AC-3F41-B634-7BD1E6ED66BC}" srcId="{B3E566D6-FF46-1D45-856A-401134CC666F}" destId="{68D53251-5A13-A04A-A380-BFA7F5F9BFBA}" srcOrd="2" destOrd="0" parTransId="{0EC6A73B-CDAC-B042-B2AB-7469A4338A30}" sibTransId="{52A66C33-D413-5442-A7CD-4EAFCE5E24FC}"/>
    <dgm:cxn modelId="{497D9645-3C6B-704F-AF82-EBB129CC8A22}" type="presOf" srcId="{37D5CE20-054C-7A45-A9BF-A400BB883D67}" destId="{C9A603F2-583B-D44C-8CF7-05803DBEBC6F}" srcOrd="0" destOrd="0" presId="urn:microsoft.com/office/officeart/2005/8/layout/default"/>
    <dgm:cxn modelId="{CC85594B-E10C-2341-A725-1E8A3B670E12}" type="presOf" srcId="{2DA8C788-1CF2-184D-A3EF-FE29E9456A7E}" destId="{FD2DF8B3-2410-F846-8F2F-DA42F9C94819}" srcOrd="0" destOrd="0" presId="urn:microsoft.com/office/officeart/2005/8/layout/default"/>
    <dgm:cxn modelId="{B901954C-05A2-4476-9CDA-C21D4DA46A9B}" srcId="{B3E566D6-FF46-1D45-856A-401134CC666F}" destId="{D6A64C52-345D-4D1B-8A7E-77F57F93460A}" srcOrd="5" destOrd="0" parTransId="{8B758D20-1895-48D1-AD7D-8EA39F2D0678}" sibTransId="{4E582918-1AC1-4ED5-8720-1DE12B2B5031}"/>
    <dgm:cxn modelId="{C9CDB976-FF52-4DC2-95AF-9204A961D50E}" type="presOf" srcId="{D6A64C52-345D-4D1B-8A7E-77F57F93460A}" destId="{CD0538B0-FB7A-49DD-AB58-3D6829B60473}" srcOrd="0" destOrd="0" presId="urn:microsoft.com/office/officeart/2005/8/layout/default"/>
    <dgm:cxn modelId="{32D284B8-9AA3-F74E-85ED-55ED45E3A4FA}" type="presOf" srcId="{EBB5E653-6738-E746-915C-5FF06FB447EF}" destId="{A537C7CD-9FEA-F946-A717-C1D7F7E845EA}" srcOrd="0" destOrd="0" presId="urn:microsoft.com/office/officeart/2005/8/layout/default"/>
    <dgm:cxn modelId="{EB81C8C2-4FE6-A24A-9565-B441A9133A9A}" srcId="{B3E566D6-FF46-1D45-856A-401134CC666F}" destId="{2DA8C788-1CF2-184D-A3EF-FE29E9456A7E}" srcOrd="3" destOrd="0" parTransId="{DF89F0A3-966B-014B-B357-32428023876D}" sibTransId="{89BCB649-DCED-1240-9F60-D1D01F1DF9E0}"/>
    <dgm:cxn modelId="{D9E8CDC4-CA63-A64D-A7BE-D5AF642C1209}" type="presOf" srcId="{68D53251-5A13-A04A-A380-BFA7F5F9BFBA}" destId="{ABD278B4-C5B4-0C44-A334-5AB2CCF80A76}" srcOrd="0" destOrd="0" presId="urn:microsoft.com/office/officeart/2005/8/layout/default"/>
    <dgm:cxn modelId="{67563CCF-C1A2-6746-BAE6-F1E48492C486}" type="presOf" srcId="{B3E566D6-FF46-1D45-856A-401134CC666F}" destId="{AF8E7113-0096-0546-9674-E4A3F16A3FB8}" srcOrd="0" destOrd="0" presId="urn:microsoft.com/office/officeart/2005/8/layout/default"/>
    <dgm:cxn modelId="{983C49D8-67ED-4BA6-B226-057A73893066}" type="presOf" srcId="{9800E546-1742-4E61-B89D-0BE4B0FFE433}" destId="{18F4A17F-E788-4877-9A74-6B57F072845D}" srcOrd="0" destOrd="0" presId="urn:microsoft.com/office/officeart/2005/8/layout/default"/>
    <dgm:cxn modelId="{6CD8E4DB-8DED-654C-B17F-567F19704605}" type="presOf" srcId="{0CA7EF0F-BE92-8C46-8839-1555523D1D70}" destId="{EC51BAB9-C1DD-3744-95A2-6F5D739BB1B4}" srcOrd="0" destOrd="0" presId="urn:microsoft.com/office/officeart/2005/8/layout/default"/>
    <dgm:cxn modelId="{8280030E-6B29-0545-A0E7-F998485CFC9A}" type="presParOf" srcId="{AF8E7113-0096-0546-9674-E4A3F16A3FB8}" destId="{C9A603F2-583B-D44C-8CF7-05803DBEBC6F}" srcOrd="0" destOrd="0" presId="urn:microsoft.com/office/officeart/2005/8/layout/default"/>
    <dgm:cxn modelId="{49DDD2EB-850B-4741-BB8E-F9045909ECB4}" type="presParOf" srcId="{AF8E7113-0096-0546-9674-E4A3F16A3FB8}" destId="{39930014-C544-C54E-9599-25B193729E23}" srcOrd="1" destOrd="0" presId="urn:microsoft.com/office/officeart/2005/8/layout/default"/>
    <dgm:cxn modelId="{544A33A5-1C52-6644-99AD-C1813A502882}" type="presParOf" srcId="{AF8E7113-0096-0546-9674-E4A3F16A3FB8}" destId="{A537C7CD-9FEA-F946-A717-C1D7F7E845EA}" srcOrd="2" destOrd="0" presId="urn:microsoft.com/office/officeart/2005/8/layout/default"/>
    <dgm:cxn modelId="{253C8A13-D196-194B-BEEB-1C0AC3B9625E}" type="presParOf" srcId="{AF8E7113-0096-0546-9674-E4A3F16A3FB8}" destId="{FAEE36B4-5DC6-C641-BB34-007DCC317ACF}" srcOrd="3" destOrd="0" presId="urn:microsoft.com/office/officeart/2005/8/layout/default"/>
    <dgm:cxn modelId="{2287CFC2-33FD-CE4B-9E0D-2493FDB96217}" type="presParOf" srcId="{AF8E7113-0096-0546-9674-E4A3F16A3FB8}" destId="{ABD278B4-C5B4-0C44-A334-5AB2CCF80A76}" srcOrd="4" destOrd="0" presId="urn:microsoft.com/office/officeart/2005/8/layout/default"/>
    <dgm:cxn modelId="{3E4CD321-63CE-1149-873D-3222A4A8A17E}" type="presParOf" srcId="{AF8E7113-0096-0546-9674-E4A3F16A3FB8}" destId="{577B0718-CEB0-5543-A81D-033EBCB3DF64}" srcOrd="5" destOrd="0" presId="urn:microsoft.com/office/officeart/2005/8/layout/default"/>
    <dgm:cxn modelId="{B81AAE28-D77A-1148-BF0B-A36D20F20850}" type="presParOf" srcId="{AF8E7113-0096-0546-9674-E4A3F16A3FB8}" destId="{FD2DF8B3-2410-F846-8F2F-DA42F9C94819}" srcOrd="6" destOrd="0" presId="urn:microsoft.com/office/officeart/2005/8/layout/default"/>
    <dgm:cxn modelId="{A344F449-08C9-164B-9E9F-3FA479D68636}" type="presParOf" srcId="{AF8E7113-0096-0546-9674-E4A3F16A3FB8}" destId="{92ECC46D-CCA2-3C48-B451-FFCE5DCA3BE8}" srcOrd="7" destOrd="0" presId="urn:microsoft.com/office/officeart/2005/8/layout/default"/>
    <dgm:cxn modelId="{652AE1C6-5784-F446-924D-FFC5192A8671}" type="presParOf" srcId="{AF8E7113-0096-0546-9674-E4A3F16A3FB8}" destId="{EC51BAB9-C1DD-3744-95A2-6F5D739BB1B4}" srcOrd="8" destOrd="0" presId="urn:microsoft.com/office/officeart/2005/8/layout/default"/>
    <dgm:cxn modelId="{5C50201F-9C49-45F1-9D0E-B65547709D6B}" type="presParOf" srcId="{AF8E7113-0096-0546-9674-E4A3F16A3FB8}" destId="{49B9132C-E8D7-4817-87AD-91255A9FC3AE}" srcOrd="9" destOrd="0" presId="urn:microsoft.com/office/officeart/2005/8/layout/default"/>
    <dgm:cxn modelId="{5CB5E4A5-FC6E-429E-8C98-B751D2860795}" type="presParOf" srcId="{AF8E7113-0096-0546-9674-E4A3F16A3FB8}" destId="{CD0538B0-FB7A-49DD-AB58-3D6829B60473}" srcOrd="10" destOrd="0" presId="urn:microsoft.com/office/officeart/2005/8/layout/default"/>
    <dgm:cxn modelId="{CB625448-4786-4B4D-A197-CB12DC33E412}" type="presParOf" srcId="{AF8E7113-0096-0546-9674-E4A3F16A3FB8}" destId="{D5D6046C-BC06-49A4-AE6C-83AD50C24140}" srcOrd="11" destOrd="0" presId="urn:microsoft.com/office/officeart/2005/8/layout/default"/>
    <dgm:cxn modelId="{EEABBB46-877D-4E77-BF40-B89D330BDEE5}" type="presParOf" srcId="{AF8E7113-0096-0546-9674-E4A3F16A3FB8}" destId="{18F4A17F-E788-4877-9A74-6B57F072845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03F2-583B-D44C-8CF7-05803DBEBC6F}">
      <dsp:nvSpPr>
        <dsp:cNvPr id="0" name=""/>
        <dsp:cNvSpPr/>
      </dsp:nvSpPr>
      <dsp:spPr>
        <a:xfrm>
          <a:off x="150739" y="2516"/>
          <a:ext cx="2317615" cy="13905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Frameworks</a:t>
          </a:r>
        </a:p>
      </dsp:txBody>
      <dsp:txXfrm>
        <a:off x="150739" y="2516"/>
        <a:ext cx="2317615" cy="1390569"/>
      </dsp:txXfrm>
    </dsp:sp>
    <dsp:sp modelId="{A537C7CD-9FEA-F946-A717-C1D7F7E845EA}">
      <dsp:nvSpPr>
        <dsp:cNvPr id="0" name=""/>
        <dsp:cNvSpPr/>
      </dsp:nvSpPr>
      <dsp:spPr>
        <a:xfrm>
          <a:off x="2700116" y="2516"/>
          <a:ext cx="2317615" cy="13905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Media Query</a:t>
          </a:r>
        </a:p>
      </dsp:txBody>
      <dsp:txXfrm>
        <a:off x="2700116" y="2516"/>
        <a:ext cx="2317615" cy="1390569"/>
      </dsp:txXfrm>
    </dsp:sp>
    <dsp:sp modelId="{ABD278B4-C5B4-0C44-A334-5AB2CCF80A76}">
      <dsp:nvSpPr>
        <dsp:cNvPr id="0" name=""/>
        <dsp:cNvSpPr/>
      </dsp:nvSpPr>
      <dsp:spPr>
        <a:xfrm>
          <a:off x="5249493" y="2516"/>
          <a:ext cx="2317615" cy="13905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Template</a:t>
          </a:r>
        </a:p>
      </dsp:txBody>
      <dsp:txXfrm>
        <a:off x="5249493" y="2516"/>
        <a:ext cx="2317615" cy="1390569"/>
      </dsp:txXfrm>
    </dsp:sp>
    <dsp:sp modelId="{FD2DF8B3-2410-F846-8F2F-DA42F9C94819}">
      <dsp:nvSpPr>
        <dsp:cNvPr id="0" name=""/>
        <dsp:cNvSpPr/>
      </dsp:nvSpPr>
      <dsp:spPr>
        <a:xfrm>
          <a:off x="150739" y="1624846"/>
          <a:ext cx="2317615" cy="13905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Inline Style</a:t>
          </a:r>
        </a:p>
      </dsp:txBody>
      <dsp:txXfrm>
        <a:off x="150739" y="1624846"/>
        <a:ext cx="2317615" cy="1390569"/>
      </dsp:txXfrm>
    </dsp:sp>
    <dsp:sp modelId="{EC51BAB9-C1DD-3744-95A2-6F5D739BB1B4}">
      <dsp:nvSpPr>
        <dsp:cNvPr id="0" name=""/>
        <dsp:cNvSpPr/>
      </dsp:nvSpPr>
      <dsp:spPr>
        <a:xfrm>
          <a:off x="2700116" y="1624846"/>
          <a:ext cx="2317615" cy="13905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Responsive Image</a:t>
          </a:r>
        </a:p>
      </dsp:txBody>
      <dsp:txXfrm>
        <a:off x="2700116" y="1624846"/>
        <a:ext cx="2317615" cy="1390569"/>
      </dsp:txXfrm>
    </dsp:sp>
    <dsp:sp modelId="{CD0538B0-FB7A-49DD-AB58-3D6829B60473}">
      <dsp:nvSpPr>
        <dsp:cNvPr id="0" name=""/>
        <dsp:cNvSpPr/>
      </dsp:nvSpPr>
      <dsp:spPr>
        <a:xfrm>
          <a:off x="5249493" y="1624846"/>
          <a:ext cx="2317615" cy="13905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Responsive Text</a:t>
          </a:r>
        </a:p>
      </dsp:txBody>
      <dsp:txXfrm>
        <a:off x="5249493" y="1624846"/>
        <a:ext cx="2317615" cy="1390569"/>
      </dsp:txXfrm>
    </dsp:sp>
    <dsp:sp modelId="{18F4A17F-E788-4877-9A74-6B57F072845D}">
      <dsp:nvSpPr>
        <dsp:cNvPr id="0" name=""/>
        <dsp:cNvSpPr/>
      </dsp:nvSpPr>
      <dsp:spPr>
        <a:xfrm>
          <a:off x="2700116" y="3247177"/>
          <a:ext cx="2317615" cy="13905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Selectors</a:t>
          </a:r>
        </a:p>
      </dsp:txBody>
      <dsp:txXfrm>
        <a:off x="2700116" y="3247177"/>
        <a:ext cx="2317615" cy="1390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D1DD-95E1-BB42-ABEC-C406E5285E45}" type="datetimeFigureOut">
              <a:rPr lang="en-AE" smtClean="0"/>
              <a:t>6/16/23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79F0-4AF6-0E47-B59B-FEA88779C15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38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Instructor Notes:</a:t>
            </a:r>
          </a:p>
          <a:p>
            <a:endParaRPr lang="en-US"/>
          </a:p>
          <a:p>
            <a:r>
              <a:rPr lang="en-US"/>
              <a:t>Student Notes: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965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A55B5-1D08-4C5B-B5D6-009430A7F687}" type="slidenum">
              <a:rPr lang="en-US">
                <a:latin typeface="Arial" pitchFamily="34" charset="0"/>
              </a:rPr>
              <a:pPr/>
              <a:t>16</a:t>
            </a:fld>
            <a:endParaRPr lang="en-US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5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AB9BB-B950-4C3C-9360-AF40BCF763E9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172B9-C54E-4430-8127-7FE9382284AA}" type="slidenum">
              <a:rPr lang="en-US">
                <a:latin typeface="Arial" pitchFamily="34" charset="0"/>
              </a:rPr>
              <a:pPr/>
              <a:t>21</a:t>
            </a:fld>
            <a:endParaRPr lang="en-US">
              <a:latin typeface="Arial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4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172B9-C54E-4430-8127-7FE9382284AA}" type="slidenum">
              <a:rPr lang="en-US">
                <a:latin typeface="Arial" pitchFamily="34" charset="0"/>
              </a:rPr>
              <a:pPr/>
              <a:t>22</a:t>
            </a:fld>
            <a:endParaRPr lang="en-US">
              <a:latin typeface="Arial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3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25850-D91A-41C5-9AF4-E4DA674D8DFE}" type="slidenum">
              <a:rPr lang="en-US">
                <a:latin typeface="Arial" pitchFamily="34" charset="0"/>
              </a:rPr>
              <a:pPr/>
              <a:t>23</a:t>
            </a:fld>
            <a:endParaRPr lang="en-US">
              <a:latin typeface="Arial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40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25850-D91A-41C5-9AF4-E4DA674D8DFE}" type="slidenum">
              <a:rPr lang="en-US">
                <a:latin typeface="Arial" pitchFamily="34" charset="0"/>
              </a:rPr>
              <a:pPr/>
              <a:t>24</a:t>
            </a:fld>
            <a:endParaRPr lang="en-US">
              <a:latin typeface="Arial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6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Instructor Notes: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Student 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929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865943"/>
            <a:ext cx="11262866" cy="2524621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761212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rgbClr val="00218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36226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34E7DD-7B98-B143-B2D7-981C02EB6724}" type="datetime1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2CD-6CAE-BE4B-A70B-ADF10CD04167}" type="datetime1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2AF721-8A8A-914B-B1F1-3622BBA5F5DD}" type="datetime1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Systems Analysis and Design in a Changing World,  7th 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nd Title for the Presentation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E9241090-81F5-3947-93CB-6896CF7F94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6339" y="5106074"/>
            <a:ext cx="6971077" cy="69849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06DB1578-413F-2C4E-9D70-BBE3D7A5D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39" y="3607860"/>
            <a:ext cx="5298020" cy="149821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2CFC90AB-DF59-D34A-9818-151D5C1D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339" y="6029515"/>
            <a:ext cx="3138522" cy="365125"/>
          </a:xfrm>
        </p:spPr>
        <p:txBody>
          <a:bodyPr/>
          <a:lstStyle>
            <a:lvl1pPr>
              <a:defRPr sz="1500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</a:lstStyle>
          <a:p>
            <a:fld id="{9FB76777-9218-4188-BD26-CF1E318BE795}" type="datetime2">
              <a:rPr lang="en-US" smtClean="0"/>
              <a:pPr/>
              <a:t>Friday, June 16, 2023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8838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der Slides for Sess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70734C94-E5A8-F84D-A000-4D877B9CC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7273" y="3713060"/>
            <a:ext cx="9143999" cy="1006475"/>
          </a:xfrm>
          <a:prstGeom prst="rect">
            <a:avLst/>
          </a:prstGeom>
        </p:spPr>
        <p:txBody>
          <a:bodyPr anchor="t" anchorCtr="0"/>
          <a:lstStyle>
            <a:lvl1pPr algn="l">
              <a:defRPr sz="4500" b="1">
                <a:solidFill>
                  <a:srgbClr val="0024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Session title style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E4DC168-AD7A-524E-9D94-2B3F22C5A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8949" y="2051"/>
            <a:ext cx="236191" cy="6858000"/>
          </a:xfrm>
          <a:prstGeom prst="rect">
            <a:avLst/>
          </a:prstGeo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5C43E3D-0D26-234A-9592-5DAA63D12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7263" y="2962275"/>
            <a:ext cx="8056562" cy="395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Session Details</a:t>
            </a:r>
          </a:p>
        </p:txBody>
      </p:sp>
    </p:spTree>
    <p:extLst>
      <p:ext uri="{BB962C8B-B14F-4D97-AF65-F5344CB8AC3E}">
        <p14:creationId xmlns:p14="http://schemas.microsoft.com/office/powerpoint/2010/main" val="53207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C30162-B6ED-7641-A0EB-BA573B76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58981"/>
            <a:ext cx="12192000" cy="10064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7200" b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13555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49C-C09C-4B45-BE84-B8A5B37D90A0}" type="datetime1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609FB-48FC-7144-9A95-F426FB25BE3C}" type="datetime1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7D9D-8AFB-4848-9854-8335547F2129}" type="datetime1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5F1-09B5-754D-89B2-45D1B5D900EE}" type="datetime1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5CB-A993-974D-AEC2-316A59B3EB43}" type="datetime1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89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01A-666D-2647-B29C-5BE7883D9681}" type="datetime1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E74657-92B3-E44F-93D3-73E4B8662284}" type="datetime1">
              <a:rPr lang="en-US" smtClean="0"/>
              <a:pPr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00218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B91B-D729-F041-B533-D5B828A6DC9B}" type="datetime1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AED3C8-AFC5-2641-93AB-8698C85DF05C}" type="datetime1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40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60" r:id="rId12"/>
    <p:sldLayoutId id="2147483959" r:id="rId13"/>
    <p:sldLayoutId id="2147483958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element_gt.asp" TargetMode="External"/><Relationship Id="rId3" Type="http://schemas.openxmlformats.org/officeDocument/2006/relationships/hyperlink" Target="https://www.w3schools.com/cssref/sel_id.asp" TargetMode="External"/><Relationship Id="rId7" Type="http://schemas.openxmlformats.org/officeDocument/2006/relationships/hyperlink" Target="https://www.w3schools.com/cssref/sel_element_element.asp" TargetMode="External"/><Relationship Id="rId2" Type="http://schemas.openxmlformats.org/officeDocument/2006/relationships/hyperlink" Target="https://www.w3schools.com/cssref/sel_clas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element_comma.asp" TargetMode="External"/><Relationship Id="rId5" Type="http://schemas.openxmlformats.org/officeDocument/2006/relationships/hyperlink" Target="https://www.w3schools.com/cssref/sel_element.asp" TargetMode="External"/><Relationship Id="rId4" Type="http://schemas.openxmlformats.org/officeDocument/2006/relationships/hyperlink" Target="https://www.w3schools.com/cssref/sel_all.asp" TargetMode="External"/><Relationship Id="rId9" Type="http://schemas.openxmlformats.org/officeDocument/2006/relationships/hyperlink" Target="https://www.w3schools.com/cssref/sel_element_pluss.as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w3css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w3css/w3css_templates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D54DB8-C150-4290-85D6-F5B0262B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C35B5F-59FB-4E4A-A4E6-85CC504D7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81AC75D2-C881-BBC4-4EC2-476C49CF35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66203B4-6411-4E9D-AAC1-D798EF731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0D9114-A47D-47E3-9417-1858C7C6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6705EF-CBA4-4963-9FCA-08B27801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9F5D01E-B5CF-9AE2-6B30-788AEA42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CHAPTER 2: HTML  Advanced Features </a:t>
            </a:r>
            <a:br>
              <a:rPr lang="en-US" sz="3600">
                <a:solidFill>
                  <a:schemeClr val="bg1"/>
                </a:solidFill>
              </a:rPr>
            </a:b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601012E-CD63-E8F9-68EF-56A675E46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cap="all">
                <a:solidFill>
                  <a:schemeClr val="accent1">
                    <a:lumMod val="50000"/>
                    <a:lumOff val="50000"/>
                  </a:schemeClr>
                </a:solidFill>
              </a:rPr>
              <a:t>CLO2: Create rich web-based user interfaces using current standards-compliant client-side web technologies</a:t>
            </a:r>
          </a:p>
          <a:p>
            <a:pPr>
              <a:lnSpc>
                <a:spcPct val="90000"/>
              </a:lnSpc>
            </a:pPr>
            <a:endParaRPr lang="en-US" sz="1200" cap="all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4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852427"/>
            <a:ext cx="11029616" cy="810361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&lt;input&gt;</a:t>
            </a:r>
            <a:r>
              <a:rPr lang="en-US" b="1" dirty="0"/>
              <a:t> Form Element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21488"/>
            <a:ext cx="10515600" cy="4899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The </a:t>
            </a:r>
            <a:r>
              <a:rPr lang="en-US" sz="2000" b="1" dirty="0"/>
              <a:t>&lt;input&gt;</a:t>
            </a:r>
            <a:r>
              <a:rPr lang="en-US" sz="2000" dirty="0"/>
              <a:t> element is the most important form element.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 &lt;</a:t>
            </a:r>
            <a:r>
              <a:rPr lang="en-US" sz="2000" b="1" dirty="0"/>
              <a:t>input</a:t>
            </a:r>
            <a:r>
              <a:rPr lang="en-US" sz="2000" dirty="0"/>
              <a:t>&gt; element can be displayed in several ways, depending on the </a:t>
            </a:r>
            <a:r>
              <a:rPr lang="en-US" sz="2000" b="1" dirty="0"/>
              <a:t>type</a:t>
            </a:r>
            <a:r>
              <a:rPr lang="en-US" sz="2000" dirty="0"/>
              <a:t> attribute.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Here are some examples: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847935"/>
              </p:ext>
            </p:extLst>
          </p:nvPr>
        </p:nvGraphicFramePr>
        <p:xfrm>
          <a:off x="1771650" y="3706851"/>
          <a:ext cx="7886700" cy="2431848"/>
        </p:xfrm>
        <a:graphic>
          <a:graphicData uri="http://schemas.openxmlformats.org/drawingml/2006/table">
            <a:tbl>
              <a:tblPr/>
              <a:tblGrid>
                <a:gridCol w="2815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8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Type</a:t>
                      </a:r>
                    </a:p>
                  </a:txBody>
                  <a:tcPr marL="150761" marR="75381" marT="75381" marB="753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5381" marR="75381" marT="75381" marB="753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8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&lt;input type="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text</a:t>
                      </a:r>
                      <a:r>
                        <a:rPr lang="en-US" sz="2000" dirty="0">
                          <a:effectLst/>
                        </a:rPr>
                        <a:t>"&gt;</a:t>
                      </a:r>
                    </a:p>
                  </a:txBody>
                  <a:tcPr marL="150761" marR="75381" marT="75381" marB="753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Defines a one-line text input field</a:t>
                      </a:r>
                    </a:p>
                  </a:txBody>
                  <a:tcPr marL="75381" marR="75381" marT="75381" marB="753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81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&lt;input type="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radio</a:t>
                      </a:r>
                      <a:r>
                        <a:rPr lang="en-US" sz="2000" dirty="0">
                          <a:effectLst/>
                        </a:rPr>
                        <a:t>"&gt;</a:t>
                      </a:r>
                    </a:p>
                  </a:txBody>
                  <a:tcPr marL="150761" marR="75381" marT="75381" marB="753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75381" marR="75381" marT="75381" marB="753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28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&lt;input type="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submit</a:t>
                      </a:r>
                      <a:r>
                        <a:rPr lang="en-US" sz="2000" dirty="0">
                          <a:effectLst/>
                        </a:rPr>
                        <a:t>"&gt;</a:t>
                      </a:r>
                    </a:p>
                  </a:txBody>
                  <a:tcPr marL="150761" marR="75381" marT="75381" marB="753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75381" marR="75381" marT="75381" marB="753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93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81191" y="619330"/>
            <a:ext cx="11159051" cy="10951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Name</a:t>
            </a:r>
            <a:r>
              <a:rPr lang="en-US" sz="3600" b="1" dirty="0"/>
              <a:t> Attribute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1190" y="1939140"/>
            <a:ext cx="11159052" cy="475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Each input field must have a </a:t>
            </a:r>
            <a:r>
              <a:rPr lang="en-US" sz="2000" b="1" dirty="0"/>
              <a:t>name</a:t>
            </a:r>
            <a:r>
              <a:rPr lang="en-US" sz="2000" dirty="0"/>
              <a:t> attribute to be submitted.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the name attribute is omitted, the data of that input field will not be sent at all.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example will only submit the "Last name" input field:</a:t>
            </a:r>
          </a:p>
          <a:p>
            <a:pPr marL="0" indent="0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sz="2000" b="1" dirty="0">
                <a:solidFill>
                  <a:srgbClr val="0070C0"/>
                </a:solidFill>
              </a:rPr>
              <a:t>&lt;form action="/</a:t>
            </a:r>
            <a:r>
              <a:rPr lang="en-US" sz="2000" b="1" dirty="0" err="1">
                <a:solidFill>
                  <a:srgbClr val="0070C0"/>
                </a:solidFill>
              </a:rPr>
              <a:t>action_page.php</a:t>
            </a:r>
            <a:r>
              <a:rPr lang="en-US" sz="2000" b="1" dirty="0">
                <a:solidFill>
                  <a:srgbClr val="0070C0"/>
                </a:solidFill>
              </a:rPr>
              <a:t>“ method=“get”&gt;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  	First name:&lt;</a:t>
            </a:r>
            <a:r>
              <a:rPr lang="en-US" sz="2000" dirty="0" err="1">
                <a:solidFill>
                  <a:srgbClr val="0070C0"/>
                </a:solidFill>
              </a:rPr>
              <a:t>br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  	&lt;</a:t>
            </a:r>
            <a:r>
              <a:rPr lang="en-US" sz="2000" dirty="0">
                <a:solidFill>
                  <a:srgbClr val="00B050"/>
                </a:solidFill>
              </a:rPr>
              <a:t>input</a:t>
            </a:r>
            <a:r>
              <a:rPr lang="en-US" sz="2000" dirty="0">
                <a:solidFill>
                  <a:srgbClr val="0070C0"/>
                </a:solidFill>
              </a:rPr>
              <a:t> type="</a:t>
            </a:r>
            <a:r>
              <a:rPr lang="en-US" sz="2000" b="1" dirty="0">
                <a:solidFill>
                  <a:srgbClr val="7030A0"/>
                </a:solidFill>
              </a:rPr>
              <a:t>text</a:t>
            </a:r>
            <a:r>
              <a:rPr lang="en-US" sz="2000" dirty="0">
                <a:solidFill>
                  <a:srgbClr val="0070C0"/>
                </a:solidFill>
              </a:rPr>
              <a:t>" &gt;&lt;</a:t>
            </a:r>
            <a:r>
              <a:rPr lang="en-US" sz="2000" dirty="0" err="1">
                <a:solidFill>
                  <a:srgbClr val="0070C0"/>
                </a:solidFill>
              </a:rPr>
              <a:t>br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  	Last name:&lt;</a:t>
            </a:r>
            <a:r>
              <a:rPr lang="en-US" sz="2000" dirty="0" err="1">
                <a:solidFill>
                  <a:srgbClr val="0070C0"/>
                </a:solidFill>
              </a:rPr>
              <a:t>br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  	&lt;</a:t>
            </a:r>
            <a:r>
              <a:rPr lang="en-US" sz="2000" dirty="0">
                <a:solidFill>
                  <a:srgbClr val="00B050"/>
                </a:solidFill>
              </a:rPr>
              <a:t>input</a:t>
            </a:r>
            <a:r>
              <a:rPr lang="en-US" sz="2000" dirty="0">
                <a:solidFill>
                  <a:srgbClr val="0070C0"/>
                </a:solidFill>
              </a:rPr>
              <a:t> type="</a:t>
            </a:r>
            <a:r>
              <a:rPr lang="en-US" sz="2000" b="1" dirty="0">
                <a:solidFill>
                  <a:srgbClr val="7030A0"/>
                </a:solidFill>
              </a:rPr>
              <a:t>text</a:t>
            </a:r>
            <a:r>
              <a:rPr lang="en-US" sz="2000" dirty="0">
                <a:solidFill>
                  <a:srgbClr val="0070C0"/>
                </a:solidFill>
              </a:rPr>
              <a:t>" </a:t>
            </a:r>
            <a:r>
              <a:rPr lang="en-US" sz="2000" b="1" dirty="0">
                <a:solidFill>
                  <a:srgbClr val="FF0000"/>
                </a:solidFill>
              </a:rPr>
              <a:t>name</a:t>
            </a:r>
            <a:r>
              <a:rPr lang="en-US" sz="2000" dirty="0">
                <a:solidFill>
                  <a:srgbClr val="FF0000"/>
                </a:solidFill>
              </a:rPr>
              <a:t>="</a:t>
            </a:r>
            <a:r>
              <a:rPr lang="en-US" sz="2000" b="1" dirty="0" err="1">
                <a:solidFill>
                  <a:srgbClr val="FF0000"/>
                </a:solidFill>
              </a:rPr>
              <a:t>lastname</a:t>
            </a:r>
            <a:r>
              <a:rPr lang="en-US" sz="2000" dirty="0">
                <a:solidFill>
                  <a:srgbClr val="FF0000"/>
                </a:solidFill>
              </a:rPr>
              <a:t>"</a:t>
            </a:r>
            <a:r>
              <a:rPr lang="en-US" sz="2000" dirty="0">
                <a:solidFill>
                  <a:srgbClr val="0070C0"/>
                </a:solidFill>
              </a:rPr>
              <a:t>&gt;&lt;</a:t>
            </a:r>
            <a:r>
              <a:rPr lang="en-US" sz="2000" dirty="0" err="1">
                <a:solidFill>
                  <a:srgbClr val="0070C0"/>
                </a:solidFill>
              </a:rPr>
              <a:t>br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 	 &lt;</a:t>
            </a:r>
            <a:r>
              <a:rPr lang="en-US" sz="2000" dirty="0">
                <a:solidFill>
                  <a:srgbClr val="00B050"/>
                </a:solidFill>
              </a:rPr>
              <a:t>input</a:t>
            </a:r>
            <a:r>
              <a:rPr lang="en-US" sz="2000" dirty="0">
                <a:solidFill>
                  <a:srgbClr val="0070C0"/>
                </a:solidFill>
              </a:rPr>
              <a:t> type="</a:t>
            </a:r>
            <a:r>
              <a:rPr lang="en-US" sz="2000" b="1" dirty="0">
                <a:solidFill>
                  <a:srgbClr val="7030A0"/>
                </a:solidFill>
              </a:rPr>
              <a:t>submit</a:t>
            </a:r>
            <a:r>
              <a:rPr lang="en-US" sz="2000" dirty="0">
                <a:solidFill>
                  <a:srgbClr val="0070C0"/>
                </a:solidFill>
              </a:rPr>
              <a:t>" value="Submit"&gt;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b="1" dirty="0">
                <a:solidFill>
                  <a:srgbClr val="0070C0"/>
                </a:solidFill>
              </a:rPr>
              <a:t>&lt;/form&gt;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385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form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272" y="1919968"/>
            <a:ext cx="4332700" cy="464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42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"/>
          <p:cNvSpPr txBox="1">
            <a:spLocks/>
          </p:cNvSpPr>
          <p:nvPr/>
        </p:nvSpPr>
        <p:spPr>
          <a:xfrm>
            <a:off x="2794501" y="6291634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AAC598-FBC3-4F94-8ACE-B771C3FF3F12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5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1655511" y="5955299"/>
            <a:ext cx="1981200" cy="365125"/>
          </a:xfrm>
        </p:spPr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736" y="1313435"/>
            <a:ext cx="8858280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757744" y="1742063"/>
            <a:ext cx="3124200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Inserts a text area with 4 rows and 36 columns, whose initial text is “Enter comments here.”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4900356" y="1970663"/>
            <a:ext cx="1857388" cy="557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972058" y="3813765"/>
            <a:ext cx="3214678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</a:rPr>
              <a:t>Inserts an input field that displays entered text as asterisks (or another character)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4757480" y="4042365"/>
            <a:ext cx="2568186" cy="571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7186372" y="5866397"/>
            <a:ext cx="2743200" cy="59055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Inserts several checkboxes with different labels</a:t>
            </a:r>
            <a:endParaRPr lang="en-US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H="1" flipV="1">
            <a:off x="6471992" y="5742591"/>
            <a:ext cx="714380" cy="352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23" name="TextBox 22"/>
          <p:cNvSpPr txBox="1"/>
          <p:nvPr/>
        </p:nvSpPr>
        <p:spPr>
          <a:xfrm>
            <a:off x="561474" y="744291"/>
            <a:ext cx="253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Exercise continued</a:t>
            </a:r>
          </a:p>
        </p:txBody>
      </p:sp>
    </p:spTree>
    <p:extLst>
      <p:ext uri="{BB962C8B-B14F-4D97-AF65-F5344CB8AC3E}">
        <p14:creationId xmlns:p14="http://schemas.microsoft.com/office/powerpoint/2010/main" val="46628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2"/>
          <p:cNvSpPr txBox="1">
            <a:spLocks/>
          </p:cNvSpPr>
          <p:nvPr/>
        </p:nvSpPr>
        <p:spPr>
          <a:xfrm>
            <a:off x="9929572" y="6274384"/>
            <a:ext cx="1981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AAC598-FBC3-4F94-8ACE-B771C3FF3F12}" type="slidenum">
              <a:rPr lang="fr-FR" smtClean="0"/>
              <a:pPr/>
              <a:t>14</a:t>
            </a:fld>
            <a:endParaRPr lang="fr-FR" dirty="0"/>
          </a:p>
        </p:txBody>
      </p:sp>
      <p:grpSp>
        <p:nvGrpSpPr>
          <p:cNvPr id="2" name="Group 1"/>
          <p:cNvGrpSpPr/>
          <p:nvPr/>
        </p:nvGrpSpPr>
        <p:grpSpPr>
          <a:xfrm>
            <a:off x="1593903" y="952584"/>
            <a:ext cx="9539318" cy="5686925"/>
            <a:chOff x="2043082" y="1353121"/>
            <a:chExt cx="8572560" cy="5286388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43082" y="1353121"/>
              <a:ext cx="8501122" cy="439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7758122" y="3353385"/>
              <a:ext cx="2852742" cy="646331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</a:rPr>
                <a:t>Initially sets this radio button as selected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9401196" y="1853187"/>
              <a:ext cx="1214446" cy="1500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ar-SA"/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7258056" y="4210641"/>
              <a:ext cx="2743200" cy="92333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Inserts a group of radio buttons, only one of which can be selected</a:t>
              </a:r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 flipV="1">
              <a:off x="6115048" y="2567567"/>
              <a:ext cx="1143008" cy="18716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ar-SA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257924" y="5282211"/>
              <a:ext cx="27432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Create a drop-down list named “rating”</a:t>
              </a:r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 flipV="1">
              <a:off x="5257792" y="3210509"/>
              <a:ext cx="1000132" cy="2300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ar-SA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5614982" y="6048959"/>
              <a:ext cx="2743200" cy="590550"/>
            </a:xfrm>
            <a:prstGeom prst="rect">
              <a:avLst/>
            </a:prstGeom>
            <a:solidFill>
              <a:srgbClr val="F0F7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spcAft>
                  <a:spcPct val="0"/>
                </a:spcAft>
                <a:buClrTx/>
              </a:pPr>
              <a:r>
                <a:rPr lang="en-US">
                  <a:solidFill>
                    <a:schemeClr val="tx1"/>
                  </a:solidFill>
                  <a:latin typeface="Times New Roman" pitchFamily="18" charset="0"/>
                </a:rPr>
                <a:t>Sets “Amazing” as the initially selected option</a:t>
              </a:r>
              <a:endParaRPr lang="en-US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 flipH="1" flipV="1">
              <a:off x="4900602" y="3353385"/>
              <a:ext cx="733428" cy="3105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ar-SA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46593" y="583390"/>
            <a:ext cx="253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Exercise continued</a:t>
            </a:r>
          </a:p>
        </p:txBody>
      </p:sp>
    </p:spTree>
    <p:extLst>
      <p:ext uri="{BB962C8B-B14F-4D97-AF65-F5344CB8AC3E}">
        <p14:creationId xmlns:p14="http://schemas.microsoft.com/office/powerpoint/2010/main" val="383429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274947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b="1" dirty="0"/>
              <a:t>Introduction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Cascading Style Sheets (CSS) </a:t>
            </a:r>
          </a:p>
          <a:p>
            <a:pPr lvl="1" eaLnBrk="1" hangingPunct="1"/>
            <a:r>
              <a:rPr lang="en-US" dirty="0"/>
              <a:t>Used to specify the presentation of elements separately from the structure of the document</a:t>
            </a:r>
          </a:p>
          <a:p>
            <a:pPr eaLnBrk="1" hangingPunct="1"/>
            <a:r>
              <a:rPr lang="en-US" dirty="0"/>
              <a:t>CSS </a:t>
            </a:r>
            <a:r>
              <a:rPr lang="en-US" dirty="0" err="1"/>
              <a:t>validator</a:t>
            </a:r>
            <a:r>
              <a:rPr lang="en-US" dirty="0"/>
              <a:t> </a:t>
            </a:r>
          </a:p>
          <a:p>
            <a:pPr lvl="1" eaLnBrk="1" hangingPunct="1">
              <a:buFont typeface="Arial" pitchFamily="34" charset="0"/>
              <a:buNone/>
            </a:pPr>
            <a:r>
              <a:rPr lang="en-US" dirty="0">
                <a:latin typeface="Lucida Console" pitchFamily="49" charset="0"/>
              </a:rPr>
              <a:t>	jigsaw.w3.org/</a:t>
            </a:r>
            <a:r>
              <a:rPr lang="en-US" dirty="0" err="1">
                <a:latin typeface="Lucida Console" pitchFamily="49" charset="0"/>
              </a:rPr>
              <a:t>css-validator</a:t>
            </a:r>
            <a:r>
              <a:rPr lang="en-US" dirty="0">
                <a:latin typeface="Lucida Console" pitchFamily="49" charset="0"/>
              </a:rPr>
              <a:t>/</a:t>
            </a:r>
          </a:p>
          <a:p>
            <a:pPr eaLnBrk="1" hangingPunct="1"/>
            <a:r>
              <a:rPr lang="en-US" dirty="0">
                <a:latin typeface="Lucida Console" pitchFamily="49" charset="0"/>
              </a:rPr>
              <a:t>Different ways to define styles</a:t>
            </a:r>
          </a:p>
          <a:p>
            <a:pPr lvl="1"/>
            <a:r>
              <a:rPr lang="en-US" dirty="0">
                <a:latin typeface="Lucida Console" pitchFamily="49" charset="0"/>
              </a:rPr>
              <a:t>Inline Styles</a:t>
            </a:r>
          </a:p>
          <a:p>
            <a:pPr lvl="1"/>
            <a:r>
              <a:rPr lang="en-US" dirty="0">
                <a:latin typeface="Lucida Console" pitchFamily="49" charset="0"/>
              </a:rPr>
              <a:t>Embedded Style Sheets</a:t>
            </a:r>
          </a:p>
          <a:p>
            <a:pPr lvl="1"/>
            <a:r>
              <a:rPr lang="en-US" dirty="0">
                <a:latin typeface="Lucida Console" pitchFamily="49" charset="0"/>
              </a:rPr>
              <a:t>External Style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4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600" b="1" dirty="0"/>
              <a:t>Inline Style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Inline style </a:t>
            </a:r>
          </a:p>
          <a:p>
            <a:pPr lvl="1" eaLnBrk="1" hangingPunct="1"/>
            <a:r>
              <a:rPr lang="en-US" dirty="0"/>
              <a:t>Declare a style for an individual element by using the </a:t>
            </a:r>
            <a:r>
              <a:rPr lang="en-US" dirty="0">
                <a:latin typeface="Lucida Console" pitchFamily="49" charset="0"/>
              </a:rPr>
              <a:t>style</a:t>
            </a:r>
            <a:r>
              <a:rPr lang="en-US" dirty="0"/>
              <a:t> attribute in the element’s start tag</a:t>
            </a:r>
          </a:p>
          <a:p>
            <a:pPr lvl="1" eaLnBrk="1" hangingPunct="1"/>
            <a:r>
              <a:rPr lang="en-US" dirty="0"/>
              <a:t>Syntax</a:t>
            </a:r>
          </a:p>
          <a:p>
            <a:pPr marL="630000" lvl="2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&lt;</a:t>
            </a:r>
            <a:r>
              <a:rPr lang="en-US" sz="2200" dirty="0" err="1">
                <a:solidFill>
                  <a:schemeClr val="accent1"/>
                </a:solidFill>
              </a:rPr>
              <a:t>HTML_Element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</a:p>
          <a:p>
            <a:pPr marL="630000" lvl="2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style=“property1:value1; property2:value2;…”&gt;</a:t>
            </a:r>
          </a:p>
          <a:p>
            <a:pPr eaLnBrk="1" hangingPunct="1"/>
            <a:r>
              <a:rPr lang="en-US" b="1" dirty="0"/>
              <a:t>Each CSS property is followed by a colon and the value of the attribute</a:t>
            </a:r>
          </a:p>
          <a:p>
            <a:pPr lvl="1" eaLnBrk="1" hangingPunct="1"/>
            <a:r>
              <a:rPr lang="en-US" dirty="0"/>
              <a:t>Multiple property declarations are separated by a semicolon</a:t>
            </a:r>
          </a:p>
          <a:p>
            <a:pPr lvl="1"/>
            <a:r>
              <a:rPr lang="en-US" dirty="0">
                <a:latin typeface="Lucida Console" pitchFamily="49" charset="0"/>
              </a:rPr>
              <a:t>For example: color</a:t>
            </a:r>
            <a:r>
              <a:rPr lang="en-US" dirty="0"/>
              <a:t> property sets text color</a:t>
            </a:r>
          </a:p>
          <a:p>
            <a:pPr lvl="2"/>
            <a:r>
              <a:rPr lang="en-US" dirty="0"/>
              <a:t>Color names and hexadecimal codes may be used as the value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7" name="Picture 4" descr="in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9768" y="544926"/>
            <a:ext cx="3886200" cy="235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1982" y="3006265"/>
            <a:ext cx="4041775" cy="331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253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Embedded style sheets</a:t>
            </a:r>
            <a:endParaRPr lang="ar-SA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81193" y="1717990"/>
            <a:ext cx="8305800" cy="4937760"/>
          </a:xfrm>
        </p:spPr>
        <p:txBody>
          <a:bodyPr>
            <a:normAutofit/>
          </a:bodyPr>
          <a:lstStyle/>
          <a:p>
            <a:r>
              <a:rPr lang="en-US" sz="3200" dirty="0"/>
              <a:t>Defined in the head of the HTML document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300" y="2696175"/>
            <a:ext cx="7010400" cy="35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29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68" y="411428"/>
            <a:ext cx="11029616" cy="1013800"/>
          </a:xfrm>
        </p:spPr>
        <p:txBody>
          <a:bodyPr/>
          <a:lstStyle/>
          <a:p>
            <a:r>
              <a:rPr lang="en-US" sz="3600" b="1" dirty="0"/>
              <a:t>Embedded Style Sheets…</a:t>
            </a:r>
            <a:endParaRPr lang="ar-SA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83700" y="6400637"/>
            <a:ext cx="1052508" cy="365125"/>
          </a:xfrm>
        </p:spPr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1843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1000" y="2073300"/>
            <a:ext cx="66718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401320" y="1353221"/>
            <a:ext cx="2645261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itchFamily="18" charset="0"/>
              </a:rPr>
              <a:t>Sets the MIME type to </a:t>
            </a:r>
            <a:r>
              <a:rPr lang="en-US">
                <a:latin typeface="Courier New" pitchFamily="49" charset="0"/>
              </a:rPr>
              <a:t>text/css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4029720" y="1962820"/>
            <a:ext cx="236184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39520" y="2115221"/>
            <a:ext cx="3626296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dirty="0">
                <a:latin typeface="Times New Roman" pitchFamily="18" charset="0"/>
              </a:rPr>
              <a:t>Sets the properties for all elements in the document within </a:t>
            </a:r>
            <a:r>
              <a:rPr lang="en-US" b="1" dirty="0" err="1">
                <a:latin typeface="Courier New" pitchFamily="49" charset="0"/>
              </a:rPr>
              <a:t>em</a:t>
            </a:r>
            <a:r>
              <a:rPr lang="en-US" dirty="0">
                <a:latin typeface="Times New Roman" pitchFamily="18" charset="0"/>
              </a:rPr>
              <a:t> tags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745136" y="2577356"/>
            <a:ext cx="2520280" cy="1008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658120" y="1581820"/>
            <a:ext cx="2645261" cy="369332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itchFamily="18" charset="0"/>
              </a:rPr>
              <a:t>Style sheet begins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343920" y="1962820"/>
            <a:ext cx="94474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544320" y="2877221"/>
            <a:ext cx="2834208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itchFamily="18" charset="0"/>
              </a:rPr>
              <a:t>Sets the properties for all </a:t>
            </a:r>
            <a:r>
              <a:rPr lang="en-US">
                <a:latin typeface="Courier New" pitchFamily="49" charset="0"/>
              </a:rPr>
              <a:t>h1</a:t>
            </a:r>
            <a:r>
              <a:rPr lang="en-US">
                <a:latin typeface="Times New Roman" pitchFamily="18" charset="0"/>
              </a:rPr>
              <a:t> elements in the document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3601120" y="3369444"/>
            <a:ext cx="2952328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306320" y="3791621"/>
            <a:ext cx="2834208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itchFamily="18" charset="0"/>
              </a:rPr>
              <a:t>Sets the properties for all 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latin typeface="Times New Roman" pitchFamily="18" charset="0"/>
              </a:rPr>
              <a:t> elements in the document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 flipV="1">
            <a:off x="3601120" y="4017516"/>
            <a:ext cx="3744416" cy="72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839720" y="4629820"/>
            <a:ext cx="3023155" cy="369332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dirty="0">
                <a:latin typeface="Times New Roman" pitchFamily="18" charset="0"/>
              </a:rPr>
              <a:t>Creates a </a:t>
            </a:r>
            <a:r>
              <a:rPr lang="en-US" b="1" dirty="0">
                <a:latin typeface="Courier New" pitchFamily="49" charset="0"/>
              </a:rPr>
              <a:t>special</a:t>
            </a:r>
            <a:r>
              <a:rPr lang="en-US" dirty="0">
                <a:latin typeface="Times New Roman" pitchFamily="18" charset="0"/>
              </a:rPr>
              <a:t> class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 flipV="1">
            <a:off x="3817144" y="4233540"/>
            <a:ext cx="4032448" cy="5760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549400" y="4233540"/>
            <a:ext cx="899592" cy="923330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itchFamily="18" charset="0"/>
              </a:rPr>
              <a:t>Style sheet ends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2304976" y="4377556"/>
            <a:ext cx="1152128" cy="72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7417544" y="5457677"/>
            <a:ext cx="2952328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dirty="0">
                <a:latin typeface="Times New Roman" pitchFamily="18" charset="0"/>
              </a:rPr>
              <a:t>The </a:t>
            </a:r>
            <a:r>
              <a:rPr lang="en-US" dirty="0">
                <a:latin typeface="Courier New" pitchFamily="49" charset="0"/>
              </a:rPr>
              <a:t>special</a:t>
            </a:r>
            <a:r>
              <a:rPr lang="en-US" dirty="0">
                <a:latin typeface="Times New Roman" pitchFamily="18" charset="0"/>
              </a:rPr>
              <a:t> class is applied to this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>
                <a:latin typeface="Times New Roman" pitchFamily="18" charset="0"/>
              </a:rPr>
              <a:t> element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H="1" flipV="1">
            <a:off x="4321200" y="5673700"/>
            <a:ext cx="3168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66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semantics</a:t>
            </a:r>
          </a:p>
        </p:txBody>
      </p:sp>
    </p:spTree>
    <p:extLst>
      <p:ext uri="{BB962C8B-B14F-4D97-AF65-F5344CB8AC3E}">
        <p14:creationId xmlns:p14="http://schemas.microsoft.com/office/powerpoint/2010/main" val="2634539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/>
              <a:t>Embedded Style Sheets</a:t>
            </a:r>
            <a:endParaRPr lang="ar-SA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809" y="2204865"/>
            <a:ext cx="37623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112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b="1" dirty="0"/>
              <a:t>Linking External Style Sheets… 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External style sheets are separate documents that contain only CSS rules</a:t>
            </a:r>
          </a:p>
          <a:p>
            <a:pPr eaLnBrk="1" hangingPunct="1"/>
            <a:r>
              <a:rPr lang="en-US" sz="2400" dirty="0"/>
              <a:t>Help create a uniform look for a website</a:t>
            </a:r>
          </a:p>
          <a:p>
            <a:pPr lvl="1" eaLnBrk="1" hangingPunct="1"/>
            <a:r>
              <a:rPr lang="en-US" sz="2400" dirty="0"/>
              <a:t>Separate pages can all use the same styles </a:t>
            </a:r>
          </a:p>
          <a:p>
            <a:pPr lvl="1" eaLnBrk="1" hangingPunct="1"/>
            <a:r>
              <a:rPr lang="en-US" sz="2400" dirty="0"/>
              <a:t>When changes to the styles are required, you need to modify only a single CSS file to make style changes across all the pages that use those styles</a:t>
            </a:r>
          </a:p>
          <a:p>
            <a:pPr lvl="2"/>
            <a:r>
              <a:rPr lang="en-US" sz="2400" dirty="0"/>
              <a:t>This concept is known as skinning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70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600" b="1" dirty="0"/>
              <a:t>Linking External Style Sheets…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144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3100" y="1916832"/>
            <a:ext cx="10937708" cy="440443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300" dirty="0"/>
              <a:t>How to use External style sheets?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1900" dirty="0"/>
              <a:t>You should define a CSS file (</a:t>
            </a:r>
            <a:r>
              <a:rPr lang="en-US" sz="1900" b="1" dirty="0">
                <a:solidFill>
                  <a:srgbClr val="FF0000"/>
                </a:solidFill>
              </a:rPr>
              <a:t>a.css</a:t>
            </a:r>
            <a:r>
              <a:rPr lang="en-US" sz="1900" dirty="0"/>
              <a:t>) that contains all styles</a:t>
            </a:r>
          </a:p>
          <a:p>
            <a:pPr lvl="1"/>
            <a:r>
              <a:rPr lang="en-US" sz="1900" dirty="0"/>
              <a:t>In your HTML script, you refer to CSS’s file by using</a:t>
            </a:r>
          </a:p>
          <a:p>
            <a:pPr lvl="2"/>
            <a:r>
              <a:rPr lang="en-US" sz="1900" dirty="0">
                <a:latin typeface="Lucida Console" pitchFamily="49" charset="0"/>
              </a:rPr>
              <a:t>link</a:t>
            </a:r>
            <a:r>
              <a:rPr lang="en-US" sz="1900" dirty="0"/>
              <a:t> element </a:t>
            </a:r>
          </a:p>
          <a:p>
            <a:pPr lvl="3"/>
            <a:r>
              <a:rPr lang="en-US" sz="1900" dirty="0"/>
              <a:t>Uses </a:t>
            </a:r>
            <a:r>
              <a:rPr lang="en-US" sz="1900" dirty="0" err="1">
                <a:latin typeface="Lucida Console" pitchFamily="49" charset="0"/>
              </a:rPr>
              <a:t>rel</a:t>
            </a:r>
            <a:r>
              <a:rPr lang="en-US" sz="1900" dirty="0"/>
              <a:t> attribute to specify a relationship between two documents</a:t>
            </a:r>
          </a:p>
          <a:p>
            <a:pPr lvl="4"/>
            <a:r>
              <a:rPr lang="en-US" sz="1900" dirty="0" err="1">
                <a:latin typeface="Lucida Console" pitchFamily="49" charset="0"/>
              </a:rPr>
              <a:t>rel</a:t>
            </a:r>
            <a:r>
              <a:rPr lang="en-US" sz="1900" dirty="0"/>
              <a:t> attribute declares the linked document to be a </a:t>
            </a:r>
            <a:r>
              <a:rPr lang="en-US" sz="1900" dirty="0" err="1"/>
              <a:t>stylesheet</a:t>
            </a:r>
            <a:r>
              <a:rPr lang="en-US" sz="1900" dirty="0"/>
              <a:t> for the document</a:t>
            </a:r>
          </a:p>
          <a:p>
            <a:pPr lvl="3"/>
            <a:r>
              <a:rPr lang="en-US" sz="1900" dirty="0">
                <a:latin typeface="Lucida Console" pitchFamily="49" charset="0"/>
              </a:rPr>
              <a:t>type</a:t>
            </a:r>
            <a:r>
              <a:rPr lang="en-US" sz="1900" dirty="0"/>
              <a:t> attribute specifies the MIME type of the related document</a:t>
            </a:r>
            <a:endParaRPr lang="en-US" sz="1900" dirty="0">
              <a:solidFill>
                <a:srgbClr val="FF3300"/>
              </a:solidFill>
            </a:endParaRPr>
          </a:p>
          <a:p>
            <a:pPr lvl="3"/>
            <a:r>
              <a:rPr lang="en-US" sz="1900" dirty="0" err="1">
                <a:latin typeface="Lucida Console" pitchFamily="49" charset="0"/>
              </a:rPr>
              <a:t>href</a:t>
            </a:r>
            <a:r>
              <a:rPr lang="en-US" sz="1900" dirty="0"/>
              <a:t> attribute provides the URL for the document containing the style sheet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651312" y="2099117"/>
            <a:ext cx="6567388" cy="1837368"/>
            <a:chOff x="5004048" y="2132856"/>
            <a:chExt cx="6567388" cy="1837368"/>
          </a:xfrm>
        </p:grpSpPr>
        <p:sp>
          <p:nvSpPr>
            <p:cNvPr id="12" name="TextBox 11"/>
            <p:cNvSpPr txBox="1"/>
            <p:nvPr/>
          </p:nvSpPr>
          <p:spPr>
            <a:xfrm>
              <a:off x="5004048" y="2492896"/>
              <a:ext cx="1008112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marL="342900" indent="-342900"/>
              <a:r>
                <a:rPr lang="en-US" dirty="0"/>
                <a:t>Rule1</a:t>
              </a:r>
            </a:p>
            <a:p>
              <a:pPr marL="342900" indent="-342900"/>
              <a:r>
                <a:rPr lang="en-US" dirty="0"/>
                <a:t>Rule2</a:t>
              </a:r>
            </a:p>
            <a:p>
              <a:pPr marL="342900" indent="-342900"/>
              <a:endParaRPr lang="en-US" dirty="0"/>
            </a:p>
            <a:p>
              <a:pPr marL="342900" indent="-342900"/>
              <a:endParaRPr lang="en-US" dirty="0"/>
            </a:p>
            <a:p>
              <a:pPr marL="342900" indent="-342900"/>
              <a:r>
                <a:rPr lang="en-US" dirty="0" err="1"/>
                <a:t>rulen</a:t>
              </a:r>
              <a:endParaRPr lang="ar-SA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20072" y="2132856"/>
              <a:ext cx="67999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a.css</a:t>
              </a:r>
              <a:endParaRPr lang="ar-SA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84168" y="2492896"/>
              <a:ext cx="5487268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marL="342900" indent="-342900"/>
              <a:r>
                <a:rPr lang="en-US" dirty="0"/>
                <a:t>&lt;head&gt;</a:t>
              </a:r>
            </a:p>
            <a:p>
              <a:pPr marL="800100" lvl="1" indent="-342900"/>
              <a:r>
                <a:rPr lang="en-US" dirty="0"/>
                <a:t>&lt;link </a:t>
              </a:r>
              <a:r>
                <a:rPr lang="en-US" dirty="0" err="1"/>
                <a:t>rel</a:t>
              </a:r>
              <a:r>
                <a:rPr lang="en-US" dirty="0"/>
                <a:t>=“</a:t>
              </a:r>
              <a:r>
                <a:rPr lang="en-US" dirty="0" err="1"/>
                <a:t>stylesheet</a:t>
              </a:r>
              <a:r>
                <a:rPr lang="en-US" dirty="0"/>
                <a:t>”</a:t>
              </a:r>
            </a:p>
            <a:p>
              <a:pPr marL="342900" indent="-342900"/>
              <a:r>
                <a:rPr lang="en-US" dirty="0"/>
                <a:t>		type=“text/</a:t>
              </a:r>
              <a:r>
                <a:rPr lang="en-US" dirty="0" err="1"/>
                <a:t>css</a:t>
              </a:r>
              <a:r>
                <a:rPr lang="en-US" dirty="0"/>
                <a:t>”</a:t>
              </a:r>
            </a:p>
            <a:p>
              <a:pPr marL="342900" indent="-342900"/>
              <a:r>
                <a:rPr lang="en-US" dirty="0"/>
                <a:t>		</a:t>
              </a:r>
              <a:r>
                <a:rPr lang="en-US" dirty="0" err="1"/>
                <a:t>href</a:t>
              </a:r>
              <a:r>
                <a:rPr lang="en-US" b="1" dirty="0">
                  <a:solidFill>
                    <a:schemeClr val="accent1"/>
                  </a:solidFill>
                </a:rPr>
                <a:t>=“a.css”</a:t>
              </a:r>
              <a:r>
                <a:rPr lang="en-US" dirty="0"/>
                <a:t>&gt;</a:t>
              </a:r>
            </a:p>
            <a:p>
              <a:pPr marL="342900" indent="-342900"/>
              <a:r>
                <a:rPr lang="en-US" dirty="0"/>
                <a:t>&lt;/head&gt;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64288" y="2132856"/>
              <a:ext cx="890950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b.html</a:t>
              </a:r>
              <a:endParaRPr lang="ar-SA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825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363" y="622078"/>
            <a:ext cx="10935748" cy="1006475"/>
          </a:xfrm>
          <a:noFill/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Example of External style sheet: CSS file</a:t>
            </a:r>
          </a:p>
        </p:txBody>
      </p:sp>
      <p:pic>
        <p:nvPicPr>
          <p:cNvPr id="2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1" y="1988839"/>
            <a:ext cx="8566348" cy="4441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799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0368" y="1054100"/>
            <a:ext cx="8688388" cy="557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534400" y="2738885"/>
            <a:ext cx="3429000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itchFamily="18" charset="0"/>
              </a:rPr>
              <a:t>The linked document is declared to be the current one’s stylesheet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 flipV="1">
            <a:off x="5029200" y="2662684"/>
            <a:ext cx="3505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ar-SA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8686800" y="3500885"/>
            <a:ext cx="3429000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itchFamily="18" charset="0"/>
              </a:rPr>
              <a:t>The linked document’s MIME type is </a:t>
            </a:r>
            <a:r>
              <a:rPr lang="en-US">
                <a:latin typeface="Courier New" pitchFamily="49" charset="0"/>
              </a:rPr>
              <a:t>text/css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 flipV="1">
            <a:off x="6590184" y="2666876"/>
            <a:ext cx="2096616" cy="1138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8763000" y="4262885"/>
            <a:ext cx="3429000" cy="646331"/>
          </a:xfrm>
          <a:prstGeom prst="rect">
            <a:avLst/>
          </a:prstGeom>
          <a:solidFill>
            <a:srgbClr val="F0F7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>
                <a:latin typeface="Times New Roman" pitchFamily="18" charset="0"/>
              </a:rPr>
              <a:t>The linked document’s URL is </a:t>
            </a:r>
            <a:r>
              <a:rPr lang="en-US">
                <a:latin typeface="Courier New" pitchFamily="49" charset="0"/>
              </a:rPr>
              <a:t>styles.css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 flipV="1">
            <a:off x="5294040" y="2810892"/>
            <a:ext cx="3468960" cy="16043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ar-SA"/>
          </a:p>
        </p:txBody>
      </p:sp>
      <p:sp>
        <p:nvSpPr>
          <p:cNvPr id="2" name="TextBox 1"/>
          <p:cNvSpPr txBox="1"/>
          <p:nvPr/>
        </p:nvSpPr>
        <p:spPr>
          <a:xfrm>
            <a:off x="419100" y="570468"/>
            <a:ext cx="5898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External Style Sheet linked into the document</a:t>
            </a:r>
          </a:p>
        </p:txBody>
      </p:sp>
    </p:spTree>
    <p:extLst>
      <p:ext uri="{BB962C8B-B14F-4D97-AF65-F5344CB8AC3E}">
        <p14:creationId xmlns:p14="http://schemas.microsoft.com/office/powerpoint/2010/main" val="209051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Example of External style sheet: HTML document</a:t>
            </a:r>
            <a:endParaRPr lang="ar-SA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5" name="Picture 6" descr="exter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8601" y="2034335"/>
            <a:ext cx="5083175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external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8426" y="2992143"/>
            <a:ext cx="5083175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2431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CSS Selectors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166866934"/>
              </p:ext>
            </p:extLst>
          </p:nvPr>
        </p:nvGraphicFramePr>
        <p:xfrm>
          <a:off x="809792" y="1892299"/>
          <a:ext cx="9299408" cy="4164873"/>
        </p:xfrm>
        <a:graphic>
          <a:graphicData uri="http://schemas.openxmlformats.org/drawingml/2006/table">
            <a:tbl>
              <a:tblPr/>
              <a:tblGrid>
                <a:gridCol w="2266284">
                  <a:extLst>
                    <a:ext uri="{9D8B030D-6E8A-4147-A177-3AD203B41FA5}">
                      <a16:colId xmlns:a16="http://schemas.microsoft.com/office/drawing/2014/main" val="2434977835"/>
                    </a:ext>
                  </a:extLst>
                </a:gridCol>
                <a:gridCol w="2317213">
                  <a:extLst>
                    <a:ext uri="{9D8B030D-6E8A-4147-A177-3AD203B41FA5}">
                      <a16:colId xmlns:a16="http://schemas.microsoft.com/office/drawing/2014/main" val="3044705409"/>
                    </a:ext>
                  </a:extLst>
                </a:gridCol>
                <a:gridCol w="4715911">
                  <a:extLst>
                    <a:ext uri="{9D8B030D-6E8A-4147-A177-3AD203B41FA5}">
                      <a16:colId xmlns:a16="http://schemas.microsoft.com/office/drawing/2014/main" val="683352912"/>
                    </a:ext>
                  </a:extLst>
                </a:gridCol>
              </a:tblGrid>
              <a:tr h="27221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Selector</a:t>
                      </a:r>
                    </a:p>
                  </a:txBody>
                  <a:tcPr marL="32269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 description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919296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2"/>
                        </a:rPr>
                        <a:t>.</a:t>
                      </a:r>
                      <a:r>
                        <a:rPr lang="en-US" sz="1400" i="1">
                          <a:effectLst/>
                          <a:hlinkClick r:id="rId2"/>
                        </a:rPr>
                        <a:t>class</a:t>
                      </a:r>
                      <a:endParaRPr lang="en-US" sz="1400">
                        <a:effectLst/>
                      </a:endParaRPr>
                    </a:p>
                  </a:txBody>
                  <a:tcPr marL="32269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.intro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all elements with class="intro"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0235"/>
                  </a:ext>
                </a:extLst>
              </a:tr>
              <a:tr h="3947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3"/>
                        </a:rPr>
                        <a:t>#</a:t>
                      </a:r>
                      <a:r>
                        <a:rPr lang="en-US" sz="1400" i="1">
                          <a:effectLst/>
                          <a:hlinkClick r:id="rId3"/>
                        </a:rPr>
                        <a:t>id</a:t>
                      </a:r>
                      <a:endParaRPr lang="en-US" sz="1400">
                        <a:effectLst/>
                      </a:endParaRPr>
                    </a:p>
                  </a:txBody>
                  <a:tcPr marL="32269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#firstname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the element with id="</a:t>
                      </a:r>
                      <a:r>
                        <a:rPr lang="en-US" sz="1400" dirty="0" err="1">
                          <a:effectLst/>
                        </a:rPr>
                        <a:t>firstname</a:t>
                      </a:r>
                      <a:r>
                        <a:rPr lang="en-US" sz="1400" dirty="0">
                          <a:effectLst/>
                        </a:rPr>
                        <a:t>"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00170"/>
                  </a:ext>
                </a:extLst>
              </a:tr>
              <a:tr h="27221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4"/>
                        </a:rPr>
                        <a:t>*</a:t>
                      </a:r>
                      <a:endParaRPr lang="en-US" sz="1400">
                        <a:effectLst/>
                      </a:endParaRPr>
                    </a:p>
                  </a:txBody>
                  <a:tcPr marL="32269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all elements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98479"/>
                  </a:ext>
                </a:extLst>
              </a:tr>
              <a:tr h="27221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  <a:hlinkClick r:id="rId5"/>
                        </a:rPr>
                        <a:t>element</a:t>
                      </a:r>
                      <a:endParaRPr lang="en-US" sz="1400">
                        <a:effectLst/>
                      </a:endParaRPr>
                    </a:p>
                  </a:txBody>
                  <a:tcPr marL="32269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all &lt;p&gt; elements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74794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  <a:hlinkClick r:id="rId6"/>
                        </a:rPr>
                        <a:t>element,element</a:t>
                      </a:r>
                      <a:endParaRPr lang="en-US" sz="1400">
                        <a:effectLst/>
                      </a:endParaRPr>
                    </a:p>
                  </a:txBody>
                  <a:tcPr marL="32269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div, p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all &lt;div&gt; elements and all &lt;p&gt; elements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86088"/>
                  </a:ext>
                </a:extLst>
              </a:tr>
              <a:tr h="51720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  <a:hlinkClick r:id="rId7"/>
                        </a:rPr>
                        <a:t>element</a:t>
                      </a:r>
                      <a:r>
                        <a:rPr lang="en-US" sz="1400">
                          <a:effectLst/>
                          <a:hlinkClick r:id="rId7"/>
                        </a:rPr>
                        <a:t> </a:t>
                      </a:r>
                      <a:r>
                        <a:rPr lang="en-US" sz="1400" i="1">
                          <a:effectLst/>
                          <a:hlinkClick r:id="rId7"/>
                        </a:rPr>
                        <a:t>element</a:t>
                      </a:r>
                      <a:endParaRPr lang="en-US" sz="1400">
                        <a:effectLst/>
                      </a:endParaRPr>
                    </a:p>
                  </a:txBody>
                  <a:tcPr marL="32269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 p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all &lt;p&gt; elements inside &lt;div&gt; elements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806528"/>
                  </a:ext>
                </a:extLst>
              </a:tr>
              <a:tr h="639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  <a:hlinkClick r:id="rId8"/>
                        </a:rPr>
                        <a:t>element</a:t>
                      </a:r>
                      <a:r>
                        <a:rPr lang="en-US" sz="1400">
                          <a:effectLst/>
                          <a:hlinkClick r:id="rId8"/>
                        </a:rPr>
                        <a:t>&gt;</a:t>
                      </a:r>
                      <a:r>
                        <a:rPr lang="en-US" sz="1400" i="1">
                          <a:effectLst/>
                          <a:hlinkClick r:id="rId8"/>
                        </a:rPr>
                        <a:t>element</a:t>
                      </a:r>
                      <a:endParaRPr lang="en-US" sz="1400">
                        <a:effectLst/>
                      </a:endParaRPr>
                    </a:p>
                  </a:txBody>
                  <a:tcPr marL="32269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 &gt; p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all &lt;p&gt; elements where the parent is a &lt;div&gt; element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45959"/>
                  </a:ext>
                </a:extLst>
              </a:tr>
              <a:tr h="762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>
                          <a:effectLst/>
                          <a:hlinkClick r:id="rId9"/>
                        </a:rPr>
                        <a:t>element</a:t>
                      </a:r>
                      <a:r>
                        <a:rPr lang="en-US" sz="1400">
                          <a:effectLst/>
                          <a:hlinkClick r:id="rId9"/>
                        </a:rPr>
                        <a:t>+</a:t>
                      </a:r>
                      <a:r>
                        <a:rPr lang="en-US" sz="1400" i="1">
                          <a:effectLst/>
                          <a:hlinkClick r:id="rId9"/>
                        </a:rPr>
                        <a:t>element</a:t>
                      </a:r>
                      <a:endParaRPr lang="en-US" sz="1400">
                        <a:effectLst/>
                      </a:endParaRPr>
                    </a:p>
                  </a:txBody>
                  <a:tcPr marL="32269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 + p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all &lt;p&gt; elements that are placed immediately after &lt;div&gt; elements</a:t>
                      </a:r>
                    </a:p>
                  </a:txBody>
                  <a:tcPr marL="16134" marR="16134" marT="16134" marB="16134">
                    <a:lnL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26647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59100" y="6057172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https://www.w3schools.com/cssref/css_selectors.asp</a:t>
            </a:r>
          </a:p>
        </p:txBody>
      </p:sp>
    </p:spTree>
    <p:extLst>
      <p:ext uri="{BB962C8B-B14F-4D97-AF65-F5344CB8AC3E}">
        <p14:creationId xmlns:p14="http://schemas.microsoft.com/office/powerpoint/2010/main" val="796361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544644"/>
            <a:ext cx="10963108" cy="674556"/>
          </a:xfrm>
        </p:spPr>
        <p:txBody>
          <a:bodyPr/>
          <a:lstStyle/>
          <a:p>
            <a:r>
              <a:rPr lang="en-US" sz="3600" b="1" dirty="0"/>
              <a:t>Inline Vs. Embedded Vs. External style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44183057"/>
              </p:ext>
            </p:extLst>
          </p:nvPr>
        </p:nvGraphicFramePr>
        <p:xfrm>
          <a:off x="560304" y="1374141"/>
          <a:ext cx="10858500" cy="5173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373">
                  <a:extLst>
                    <a:ext uri="{9D8B030D-6E8A-4147-A177-3AD203B41FA5}">
                      <a16:colId xmlns:a16="http://schemas.microsoft.com/office/drawing/2014/main" val="846650784"/>
                    </a:ext>
                  </a:extLst>
                </a:gridCol>
                <a:gridCol w="2815246">
                  <a:extLst>
                    <a:ext uri="{9D8B030D-6E8A-4147-A177-3AD203B41FA5}">
                      <a16:colId xmlns:a16="http://schemas.microsoft.com/office/drawing/2014/main" val="786044212"/>
                    </a:ext>
                  </a:extLst>
                </a:gridCol>
                <a:gridCol w="5419881">
                  <a:extLst>
                    <a:ext uri="{9D8B030D-6E8A-4147-A177-3AD203B41FA5}">
                      <a16:colId xmlns:a16="http://schemas.microsoft.com/office/drawing/2014/main" val="4019217965"/>
                    </a:ext>
                  </a:extLst>
                </a:gridCol>
              </a:tblGrid>
              <a:tr h="312345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External style sheets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45278"/>
                  </a:ext>
                </a:extLst>
              </a:tr>
              <a:tr h="780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Inline styles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do not truly separate</a:t>
                      </a:r>
                      <a:r>
                        <a:rPr lang="en-US" dirty="0"/>
                        <a:t> presentation from content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Embedded</a:t>
                      </a:r>
                      <a:r>
                        <a:rPr lang="en-US" baseline="0" dirty="0"/>
                        <a:t> and </a:t>
                      </a:r>
                      <a:r>
                        <a:rPr lang="en-US" dirty="0"/>
                        <a:t>External style sheets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separate </a:t>
                      </a:r>
                      <a:r>
                        <a:rPr lang="en-US" dirty="0"/>
                        <a:t>content from presentation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86416"/>
                  </a:ext>
                </a:extLst>
              </a:tr>
              <a:tr h="7310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External style sheets are reusable.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Creating them once and reusing them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48468"/>
                  </a:ext>
                </a:extLst>
              </a:tr>
              <a:tr h="1015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Cannot</a:t>
                      </a:r>
                      <a:r>
                        <a:rPr lang="en-US" baseline="0" dirty="0"/>
                        <a:t> be used t</a:t>
                      </a:r>
                      <a:r>
                        <a:rPr lang="en-US" dirty="0"/>
                        <a:t>o apply similar styles to multiple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elements</a:t>
                      </a:r>
                      <a:r>
                        <a:rPr lang="en-US" baseline="0" dirty="0"/>
                        <a:t> or </a:t>
                      </a:r>
                      <a:r>
                        <a:rPr kumimoji="0" lang="en-US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en-US" baseline="0" dirty="0"/>
                        <a:t> be used to apply similar styles </a:t>
                      </a:r>
                      <a:r>
                        <a:rPr lang="en-US" dirty="0"/>
                        <a:t>to multiple </a:t>
                      </a: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lang="en-US" baseline="0" dirty="0"/>
                        <a:t> be used to apply similar styles </a:t>
                      </a:r>
                      <a:r>
                        <a:rPr lang="en-US" dirty="0"/>
                        <a:t>to multiple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elements</a:t>
                      </a:r>
                      <a:r>
                        <a:rPr lang="en-US" dirty="0"/>
                        <a:t> and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0796559"/>
                  </a:ext>
                </a:extLst>
              </a:tr>
              <a:tr h="31234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indent="0">
                        <a:buFont typeface="Arial" pitchFamily="34" charset="0"/>
                        <a:buNone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programming effort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28039"/>
                  </a:ext>
                </a:extLst>
              </a:tr>
              <a:tr h="160826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page loading time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 load time and bandwidth usage on a server, since the style sheet can be downloaded once, stored by the web browser, and applied to all pages on a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81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810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WEB DESIGN</a:t>
            </a:r>
          </a:p>
        </p:txBody>
      </p:sp>
    </p:spTree>
    <p:extLst>
      <p:ext uri="{BB962C8B-B14F-4D97-AF65-F5344CB8AC3E}">
        <p14:creationId xmlns:p14="http://schemas.microsoft.com/office/powerpoint/2010/main" val="349028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692" y="604942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Responsive Web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692" y="1771142"/>
            <a:ext cx="11179008" cy="47058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In modern technology users able to browse the Internet via multiple devices, such as desktop monitors, mobile phones, tablets, and more. Devices of different screen sizes.</a:t>
            </a:r>
          </a:p>
          <a:p>
            <a:endParaRPr lang="en-US" sz="2000" dirty="0"/>
          </a:p>
          <a:p>
            <a:pPr marL="324000" lvl="1" indent="0">
              <a:buNone/>
            </a:pPr>
            <a:r>
              <a:rPr lang="en-US" sz="2200" b="1" i="1" dirty="0"/>
              <a:t>Question: </a:t>
            </a:r>
          </a:p>
          <a:p>
            <a:pPr marL="324000" lvl="1" indent="0">
              <a:buNone/>
            </a:pPr>
            <a:r>
              <a:rPr lang="en-US" sz="2200" b="1" i="1" dirty="0"/>
              <a:t>How can we ensure that a website is readable and visually appealing across all devices, regardless of screen size?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	Answer: </a:t>
            </a:r>
            <a:r>
              <a:rPr lang="en-US" sz="2000" b="1" i="1" dirty="0">
                <a:solidFill>
                  <a:srgbClr val="3366FF"/>
                </a:solidFill>
              </a:rPr>
              <a:t>responsive design</a:t>
            </a:r>
            <a:r>
              <a:rPr lang="en-US" sz="2000" b="1" dirty="0">
                <a:solidFill>
                  <a:srgbClr val="3366FF"/>
                </a:solidFill>
              </a:rPr>
              <a:t>! </a:t>
            </a:r>
          </a:p>
          <a:p>
            <a:pPr marL="0" indent="0">
              <a:buNone/>
            </a:pPr>
            <a:r>
              <a:rPr lang="en-US" sz="2000" dirty="0"/>
              <a:t>Responsive design refers to the ability of a website to resize and reorganize its content based on:</a:t>
            </a:r>
          </a:p>
          <a:p>
            <a:r>
              <a:rPr lang="en-US" sz="2000" dirty="0"/>
              <a:t>The size of content on the website.</a:t>
            </a:r>
          </a:p>
          <a:p>
            <a:r>
              <a:rPr lang="en-US" sz="2000" dirty="0"/>
              <a:t>The size of the screen the website is being viewed on.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There are HTML attributes and CSS properties that could be used to achieve RWD</a:t>
            </a:r>
          </a:p>
        </p:txBody>
      </p:sp>
    </p:spTree>
    <p:extLst>
      <p:ext uri="{BB962C8B-B14F-4D97-AF65-F5344CB8AC3E}">
        <p14:creationId xmlns:p14="http://schemas.microsoft.com/office/powerpoint/2010/main" val="287022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D-3E99-6582-4FD5-DB4E8A9A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S</a:t>
            </a:r>
            <a:r>
              <a:rPr lang="en-US" altLang="en-US" b="1" dirty="0"/>
              <a:t>emantic Tags (1-2)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888E8-CEF4-0FCF-D5C9-741C6AD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1192" y="2499673"/>
            <a:ext cx="774637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+mn-lt"/>
              </a:rPr>
              <a:t>HTML5 offers semantic elements to define different parts/areas of a web page.  Below are some popular semantic elements: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+mn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&lt;article&gt;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&lt;aside&gt;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&lt;footer&gt;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&lt;header&gt;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&lt;main&gt;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</a:t>
            </a: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nav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&lt;section&gt;</a:t>
            </a:r>
          </a:p>
        </p:txBody>
      </p:sp>
      <p:pic>
        <p:nvPicPr>
          <p:cNvPr id="7" name="Picture 2" descr="HTML5 Semantic Ele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30" y="2573961"/>
            <a:ext cx="2564778" cy="30215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327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Responsive 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74342"/>
            <a:ext cx="11029616" cy="4388358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Web pages should not leave out information to fit smaller devices, but rather adapt its content to fit any device: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900" dirty="0"/>
              <a:t>Responsive web design use CSS and HTML to resize, hide, shrink, enlarge, or move the content to make it look good on any screen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 descr="Screen Shot 2018-09-08 at 10.12.25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90801"/>
            <a:ext cx="3886200" cy="2398171"/>
          </a:xfrm>
          <a:prstGeom prst="rect">
            <a:avLst/>
          </a:prstGeom>
        </p:spPr>
      </p:pic>
      <p:pic>
        <p:nvPicPr>
          <p:cNvPr id="7" name="Picture 6" descr="Screen Shot 2018-09-08 at 10.14.59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2667000"/>
            <a:ext cx="3353239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22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Advantages of RWD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872742"/>
            <a:ext cx="11172658" cy="4705858"/>
          </a:xfrm>
        </p:spPr>
        <p:txBody>
          <a:bodyPr>
            <a:normAutofit/>
          </a:bodyPr>
          <a:lstStyle/>
          <a:p>
            <a:r>
              <a:rPr lang="en-US" sz="2000" dirty="0"/>
              <a:t>One single HTML document to be maintained</a:t>
            </a:r>
          </a:p>
          <a:p>
            <a:r>
              <a:rPr lang="en-US" sz="2000" dirty="0"/>
              <a:t>One single CSS file to be maintained </a:t>
            </a:r>
          </a:p>
          <a:p>
            <a:r>
              <a:rPr lang="en-US" sz="2000" dirty="0"/>
              <a:t>The site is easily accessible on any type of device.</a:t>
            </a:r>
          </a:p>
          <a:p>
            <a:r>
              <a:rPr lang="en-US" sz="2000" dirty="0"/>
              <a:t>Better user experience. </a:t>
            </a:r>
          </a:p>
          <a:p>
            <a:pPr lvl="1"/>
            <a:r>
              <a:rPr lang="en-US" sz="2000" dirty="0"/>
              <a:t>Users will have a similar experience using the site when they access the site from different devices.</a:t>
            </a:r>
          </a:p>
          <a:p>
            <a:r>
              <a:rPr lang="en-US" sz="2000" dirty="0"/>
              <a:t>Responsive Web is flexible and adaptable</a:t>
            </a:r>
          </a:p>
          <a:p>
            <a:r>
              <a:rPr lang="en-US" sz="2000" dirty="0"/>
              <a:t>Maintaining a RWD is:</a:t>
            </a:r>
          </a:p>
          <a:p>
            <a:pPr lvl="1"/>
            <a:r>
              <a:rPr lang="en-US" sz="2000" dirty="0"/>
              <a:t>Easier than maintaining several website for different devices</a:t>
            </a:r>
          </a:p>
          <a:p>
            <a:pPr lvl="1"/>
            <a:r>
              <a:rPr lang="en-US" sz="2000" dirty="0"/>
              <a:t>We can keep the same SEO strategy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837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viewport is the user's visible area of a web page. The viewport varies with the device, and will be smaller on a mobile phone than on a computer screen.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HTML5 introduced a method to let web designers take control over the viewport, through the &lt;meta&gt; tag.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used to set the viewport of your page, which will give the browser instructions on how to control the page's dimensions and scaling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73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Setting The 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11153608" cy="4292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300" dirty="0"/>
              <a:t>When making responsive web pages, add the following &lt;meta&gt; element into the header in all of your web pages:</a:t>
            </a:r>
          </a:p>
          <a:p>
            <a:pPr marL="0" indent="0">
              <a:buNone/>
            </a:pPr>
            <a:endParaRPr lang="en-US" sz="23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</a:rPr>
              <a:t>&lt;</a:t>
            </a:r>
            <a:r>
              <a:rPr lang="en-US" sz="2300" dirty="0">
                <a:solidFill>
                  <a:srgbClr val="FF0000"/>
                </a:solidFill>
              </a:rPr>
              <a:t>meta</a:t>
            </a:r>
            <a:r>
              <a:rPr lang="en-US" sz="2300" dirty="0">
                <a:solidFill>
                  <a:srgbClr val="0070C0"/>
                </a:solidFill>
              </a:rPr>
              <a:t> name="</a:t>
            </a:r>
            <a:r>
              <a:rPr lang="en-US" sz="2300" dirty="0">
                <a:solidFill>
                  <a:srgbClr val="FF0000"/>
                </a:solidFill>
              </a:rPr>
              <a:t>viewport</a:t>
            </a:r>
            <a:r>
              <a:rPr lang="en-US" sz="2300" dirty="0">
                <a:solidFill>
                  <a:srgbClr val="0070C0"/>
                </a:solidFill>
              </a:rPr>
              <a:t>" content="</a:t>
            </a:r>
            <a:r>
              <a:rPr lang="en-US" sz="2300" dirty="0">
                <a:solidFill>
                  <a:srgbClr val="FF0000"/>
                </a:solidFill>
              </a:rPr>
              <a:t>width=device-width</a:t>
            </a:r>
            <a:r>
              <a:rPr lang="en-US" sz="2300" dirty="0">
                <a:solidFill>
                  <a:srgbClr val="0070C0"/>
                </a:solidFill>
              </a:rPr>
              <a:t>, initial-scale=</a:t>
            </a:r>
            <a:r>
              <a:rPr lang="en-US" sz="2300" dirty="0">
                <a:solidFill>
                  <a:srgbClr val="FF0000"/>
                </a:solidFill>
              </a:rPr>
              <a:t>1.0</a:t>
            </a:r>
            <a:r>
              <a:rPr lang="en-US" sz="2300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This will </a:t>
            </a:r>
            <a:r>
              <a:rPr lang="en-US" sz="2300" b="1" dirty="0"/>
              <a:t>set the viewport of your page</a:t>
            </a:r>
            <a:r>
              <a:rPr lang="en-US" sz="2300" dirty="0"/>
              <a:t>, which </a:t>
            </a:r>
            <a:r>
              <a:rPr lang="en-US" sz="2300" b="1" dirty="0"/>
              <a:t>will</a:t>
            </a:r>
            <a:r>
              <a:rPr lang="en-US" sz="2300" dirty="0"/>
              <a:t> </a:t>
            </a:r>
            <a:r>
              <a:rPr lang="en-US" sz="2300" b="1" dirty="0"/>
              <a:t>give the browser instructions on how to control the page's dimensions and scaling</a:t>
            </a:r>
            <a:r>
              <a:rPr lang="en-US" sz="2300" dirty="0"/>
              <a:t>.</a:t>
            </a:r>
          </a:p>
          <a:p>
            <a:pPr marL="0" indent="0">
              <a:buNone/>
            </a:pPr>
            <a:endParaRPr lang="en-US" sz="2300" dirty="0"/>
          </a:p>
          <a:p>
            <a:r>
              <a:rPr lang="en-US" sz="2300" dirty="0"/>
              <a:t>Viewport is the browser window size. </a:t>
            </a:r>
          </a:p>
          <a:p>
            <a:r>
              <a:rPr lang="en-US" sz="2300" dirty="0"/>
              <a:t>width=device-width </a:t>
            </a:r>
            <a:r>
              <a:rPr lang="mr-IN" sz="2300" dirty="0"/>
              <a:t>–</a:t>
            </a:r>
            <a:r>
              <a:rPr lang="en-US" sz="2300" dirty="0"/>
              <a:t> sets the width of the viewport to the width of the device.</a:t>
            </a:r>
          </a:p>
          <a:p>
            <a:r>
              <a:rPr lang="en-US" sz="2300" dirty="0"/>
              <a:t>initial-scale=1.0 </a:t>
            </a:r>
            <a:r>
              <a:rPr lang="mr-IN" sz="2300" dirty="0"/>
              <a:t>–</a:t>
            </a:r>
            <a:r>
              <a:rPr lang="en-US" sz="2300" dirty="0"/>
              <a:t> sets the zoom of the page. This is set to “1.0” in the example.  Although not recommended, you may increase this number.  Setting it to “1.0” establishes a 1:1 relationship between CSS pixels and device independent pixels.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48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Responsive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Responsive images are images that scale nicely to fit any browser size.</a:t>
            </a:r>
          </a:p>
          <a:p>
            <a:endParaRPr lang="en-US" sz="2000" dirty="0"/>
          </a:p>
          <a:p>
            <a:r>
              <a:rPr lang="en-US" sz="2000" dirty="0"/>
              <a:t>Using the width Property</a:t>
            </a:r>
          </a:p>
          <a:p>
            <a:pPr lvl="1"/>
            <a:r>
              <a:rPr lang="en-US" sz="2000" dirty="0"/>
              <a:t>If the </a:t>
            </a:r>
            <a:r>
              <a:rPr lang="en-US" sz="2000" dirty="0">
                <a:solidFill>
                  <a:srgbClr val="0070C0"/>
                </a:solidFill>
              </a:rPr>
              <a:t>width</a:t>
            </a:r>
            <a:r>
              <a:rPr lang="en-US" sz="2000" dirty="0"/>
              <a:t> property is set to </a:t>
            </a:r>
            <a:r>
              <a:rPr lang="en-US" sz="2000" dirty="0">
                <a:solidFill>
                  <a:srgbClr val="0070C0"/>
                </a:solidFill>
              </a:rPr>
              <a:t>100%</a:t>
            </a:r>
            <a:r>
              <a:rPr lang="en-US" sz="2000" dirty="0"/>
              <a:t>, the image will be responsive and scale up and down</a:t>
            </a:r>
          </a:p>
          <a:p>
            <a:pPr lvl="2"/>
            <a:r>
              <a:rPr lang="en-US" sz="1775" dirty="0">
                <a:solidFill>
                  <a:srgbClr val="000000"/>
                </a:solidFill>
              </a:rPr>
              <a:t>&lt;</a:t>
            </a:r>
            <a:r>
              <a:rPr lang="en-US" sz="1775" dirty="0" err="1">
                <a:solidFill>
                  <a:srgbClr val="000000"/>
                </a:solidFill>
              </a:rPr>
              <a:t>img</a:t>
            </a:r>
            <a:r>
              <a:rPr lang="en-US" sz="1775" dirty="0">
                <a:solidFill>
                  <a:srgbClr val="000000"/>
                </a:solidFill>
              </a:rPr>
              <a:t> </a:t>
            </a:r>
            <a:r>
              <a:rPr lang="en-US" sz="1775" dirty="0" err="1">
                <a:solidFill>
                  <a:srgbClr val="000000"/>
                </a:solidFill>
              </a:rPr>
              <a:t>src</a:t>
            </a:r>
            <a:r>
              <a:rPr lang="en-US" sz="1775" dirty="0">
                <a:solidFill>
                  <a:srgbClr val="000000"/>
                </a:solidFill>
              </a:rPr>
              <a:t>=“</a:t>
            </a:r>
            <a:r>
              <a:rPr lang="en-US" sz="1775" dirty="0" err="1">
                <a:solidFill>
                  <a:srgbClr val="000000"/>
                </a:solidFill>
              </a:rPr>
              <a:t>my_picture.jpg</a:t>
            </a:r>
            <a:r>
              <a:rPr lang="en-US" sz="1775" dirty="0">
                <a:solidFill>
                  <a:srgbClr val="000000"/>
                </a:solidFill>
              </a:rPr>
              <a:t>" </a:t>
            </a:r>
            <a:r>
              <a:rPr lang="en-US" sz="1775" dirty="0">
                <a:solidFill>
                  <a:srgbClr val="FF0000"/>
                </a:solidFill>
              </a:rPr>
              <a:t>style="width:100%;"</a:t>
            </a:r>
            <a:r>
              <a:rPr lang="en-US" sz="1775" dirty="0">
                <a:solidFill>
                  <a:srgbClr val="000000"/>
                </a:solidFill>
              </a:rPr>
              <a:t>&gt;</a:t>
            </a:r>
          </a:p>
          <a:p>
            <a:pPr lvl="1"/>
            <a:endParaRPr lang="en-US" sz="2000" dirty="0">
              <a:solidFill>
                <a:srgbClr val="000000"/>
              </a:solidFill>
            </a:endParaRPr>
          </a:p>
          <a:p>
            <a:r>
              <a:rPr lang="en-US" sz="2225" dirty="0">
                <a:solidFill>
                  <a:srgbClr val="000000"/>
                </a:solidFill>
              </a:rPr>
              <a:t>Using the max-width Property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If the max-width property is set to100% and the height to auto, the image will scale down if it has to, but never scale up to be larger than its original size</a:t>
            </a:r>
          </a:p>
          <a:p>
            <a:pPr lvl="2"/>
            <a:r>
              <a:rPr lang="en-US" sz="1775" dirty="0">
                <a:solidFill>
                  <a:srgbClr val="000000"/>
                </a:solidFill>
              </a:rPr>
              <a:t>&lt;</a:t>
            </a:r>
            <a:r>
              <a:rPr lang="en-US" sz="1775" dirty="0" err="1">
                <a:solidFill>
                  <a:srgbClr val="000000"/>
                </a:solidFill>
              </a:rPr>
              <a:t>img</a:t>
            </a:r>
            <a:r>
              <a:rPr lang="en-US" sz="1775" dirty="0">
                <a:solidFill>
                  <a:srgbClr val="000000"/>
                </a:solidFill>
              </a:rPr>
              <a:t> </a:t>
            </a:r>
            <a:r>
              <a:rPr lang="en-US" sz="1775" dirty="0" err="1">
                <a:solidFill>
                  <a:srgbClr val="000000"/>
                </a:solidFill>
              </a:rPr>
              <a:t>src</a:t>
            </a:r>
            <a:r>
              <a:rPr lang="en-US" sz="1775" dirty="0">
                <a:solidFill>
                  <a:srgbClr val="000000"/>
                </a:solidFill>
              </a:rPr>
              <a:t>=“</a:t>
            </a:r>
            <a:r>
              <a:rPr lang="en-US" sz="1775" dirty="0" err="1">
                <a:solidFill>
                  <a:srgbClr val="000000"/>
                </a:solidFill>
              </a:rPr>
              <a:t>my_picture.jpg</a:t>
            </a:r>
            <a:r>
              <a:rPr lang="en-US" sz="1775" dirty="0">
                <a:solidFill>
                  <a:srgbClr val="000000"/>
                </a:solidFill>
              </a:rPr>
              <a:t>” </a:t>
            </a:r>
            <a:r>
              <a:rPr lang="en-US" sz="1775" dirty="0">
                <a:solidFill>
                  <a:srgbClr val="FF0000"/>
                </a:solidFill>
              </a:rPr>
              <a:t>style="max-width:100%; </a:t>
            </a:r>
            <a:r>
              <a:rPr lang="en-US" sz="1775" dirty="0" err="1">
                <a:solidFill>
                  <a:srgbClr val="FF0000"/>
                </a:solidFill>
              </a:rPr>
              <a:t>height:auto</a:t>
            </a:r>
            <a:r>
              <a:rPr lang="en-US" sz="1775" dirty="0">
                <a:solidFill>
                  <a:srgbClr val="FF0000"/>
                </a:solidFill>
              </a:rPr>
              <a:t>;"</a:t>
            </a:r>
            <a:r>
              <a:rPr lang="en-US" sz="1775" dirty="0">
                <a:solidFill>
                  <a:srgbClr val="000000"/>
                </a:solidFill>
              </a:rPr>
              <a:t>&gt;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342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Responsive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100" dirty="0"/>
              <a:t>Show Different Images Depending on Browser Width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The HTML &lt;picture&gt; element allows you to define different images for different browser window sizes.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Other reasons may be to display the correct image for any device. This could be due to screen resolutions.</a:t>
            </a:r>
          </a:p>
          <a:p>
            <a:pPr lvl="1"/>
            <a:r>
              <a:rPr lang="en-US" sz="2100" dirty="0">
                <a:solidFill>
                  <a:schemeClr val="tx1"/>
                </a:solidFill>
              </a:rPr>
              <a:t>The markup for the picture element is as shown below.</a:t>
            </a:r>
          </a:p>
          <a:p>
            <a:pPr marL="753956" lvl="3" indent="0">
              <a:buNone/>
            </a:pPr>
            <a:r>
              <a:rPr lang="en-US" sz="1700" dirty="0"/>
              <a:t>&lt;picture&gt;</a:t>
            </a:r>
          </a:p>
          <a:p>
            <a:pPr marL="753956" lvl="3" indent="0">
              <a:buNone/>
            </a:pPr>
            <a:r>
              <a:rPr lang="en-US" sz="1700" dirty="0"/>
              <a:t>  &lt;source </a:t>
            </a:r>
            <a:r>
              <a:rPr lang="en-US" sz="1700" dirty="0" err="1"/>
              <a:t>srcset</a:t>
            </a:r>
            <a:r>
              <a:rPr lang="en-US" sz="1700" dirty="0"/>
              <a:t>=”</a:t>
            </a:r>
            <a:r>
              <a:rPr lang="en-US" sz="1700" dirty="0" err="1"/>
              <a:t>bird_low_res.jpg</a:t>
            </a:r>
            <a:r>
              <a:rPr lang="en-US" sz="1700" dirty="0"/>
              <a:t>" media="(max-width: 480px)"&gt;</a:t>
            </a:r>
          </a:p>
          <a:p>
            <a:pPr marL="753956" lvl="3" indent="0">
              <a:buNone/>
            </a:pPr>
            <a:r>
              <a:rPr lang="en-US" sz="1700" dirty="0"/>
              <a:t>  &lt;source </a:t>
            </a:r>
            <a:r>
              <a:rPr lang="en-US" sz="1700" dirty="0" err="1"/>
              <a:t>srcset</a:t>
            </a:r>
            <a:r>
              <a:rPr lang="en-US" sz="1700" dirty="0"/>
              <a:t>=”</a:t>
            </a:r>
            <a:r>
              <a:rPr lang="en-US" sz="1700" dirty="0" err="1"/>
              <a:t>bird_mid_res.jpg</a:t>
            </a:r>
            <a:r>
              <a:rPr lang="en-US" sz="1700" dirty="0"/>
              <a:t>" media="(max-width: 960px)"&gt;</a:t>
            </a:r>
          </a:p>
          <a:p>
            <a:pPr marL="753956" lvl="3" indent="0">
              <a:buNone/>
            </a:pPr>
            <a:r>
              <a:rPr lang="en-US" sz="1700" dirty="0"/>
              <a:t>  &lt;source </a:t>
            </a:r>
            <a:r>
              <a:rPr lang="en-US" sz="1700" dirty="0" err="1"/>
              <a:t>srcset</a:t>
            </a:r>
            <a:r>
              <a:rPr lang="en-US" sz="1700" dirty="0"/>
              <a:t>=”</a:t>
            </a:r>
            <a:r>
              <a:rPr lang="en-US" sz="1700" dirty="0" err="1"/>
              <a:t>bird_hi_res.jpg</a:t>
            </a:r>
            <a:r>
              <a:rPr lang="en-US" sz="1700" dirty="0"/>
              <a:t>” media=“max-width: 1500px”&gt;</a:t>
            </a:r>
          </a:p>
          <a:p>
            <a:pPr marL="753956" lvl="3" indent="0">
              <a:buNone/>
            </a:pPr>
            <a:r>
              <a:rPr lang="en-US" sz="1700" dirty="0"/>
              <a:t>  &lt;</a:t>
            </a:r>
            <a:r>
              <a:rPr lang="en-US" sz="1700" dirty="0" err="1"/>
              <a:t>img</a:t>
            </a:r>
            <a:r>
              <a:rPr lang="en-US" sz="1700" dirty="0"/>
              <a:t> </a:t>
            </a:r>
            <a:r>
              <a:rPr lang="en-US" sz="1700" dirty="0" err="1"/>
              <a:t>src</a:t>
            </a:r>
            <a:r>
              <a:rPr lang="en-US" sz="1700" dirty="0"/>
              <a:t>=”</a:t>
            </a:r>
            <a:r>
              <a:rPr lang="en-US" sz="1700" dirty="0" err="1"/>
              <a:t>bird.jpg</a:t>
            </a:r>
            <a:r>
              <a:rPr lang="en-US" sz="1700" dirty="0"/>
              <a:t>" alt=”Bird"&gt;</a:t>
            </a:r>
          </a:p>
          <a:p>
            <a:pPr marL="753956" lvl="3" indent="0">
              <a:buNone/>
            </a:pPr>
            <a:r>
              <a:rPr lang="en-US" sz="1700" dirty="0"/>
              <a:t>&lt;/picture&gt;</a:t>
            </a:r>
          </a:p>
          <a:p>
            <a:endParaRPr lang="en-US" sz="2225" dirty="0">
              <a:solidFill>
                <a:srgbClr val="008000"/>
              </a:solidFill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025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Responsive Images (</a:t>
            </a:r>
            <a:r>
              <a:rPr lang="en-US" sz="3600" b="1" dirty="0" err="1"/>
              <a:t>cont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54200"/>
            <a:ext cx="11229808" cy="4004599"/>
          </a:xfrm>
        </p:spPr>
        <p:txBody>
          <a:bodyPr>
            <a:normAutofit fontScale="55000" lnSpcReduction="20000"/>
          </a:bodyPr>
          <a:lstStyle/>
          <a:p>
            <a:pPr lvl="1"/>
            <a:endParaRPr lang="en-US" sz="1775" dirty="0">
              <a:solidFill>
                <a:srgbClr val="000000"/>
              </a:solidFill>
            </a:endParaRPr>
          </a:p>
          <a:p>
            <a:r>
              <a:rPr lang="en-US" sz="2900" dirty="0">
                <a:solidFill>
                  <a:srgbClr val="000000"/>
                </a:solidFill>
              </a:rPr>
              <a:t>Picture Markup</a:t>
            </a:r>
          </a:p>
          <a:p>
            <a:pPr marL="205978" lvl="1" indent="0">
              <a:buNone/>
            </a:pPr>
            <a:endParaRPr lang="en-US" sz="1775" dirty="0">
              <a:solidFill>
                <a:srgbClr val="000000"/>
              </a:solidFill>
            </a:endParaRPr>
          </a:p>
          <a:p>
            <a:pPr marL="411956" lvl="2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&lt;picture&gt;</a:t>
            </a:r>
          </a:p>
          <a:p>
            <a:pPr marL="411956" lvl="2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&lt;source </a:t>
            </a:r>
            <a:r>
              <a:rPr lang="en-US" sz="2000" b="1" dirty="0" err="1">
                <a:solidFill>
                  <a:srgbClr val="000000"/>
                </a:solidFill>
              </a:rPr>
              <a:t>srcset</a:t>
            </a:r>
            <a:r>
              <a:rPr lang="en-US" sz="2000" dirty="0">
                <a:solidFill>
                  <a:srgbClr val="000000"/>
                </a:solidFill>
              </a:rPr>
              <a:t>=”</a:t>
            </a:r>
            <a:r>
              <a:rPr lang="en-US" sz="2000" dirty="0" err="1">
                <a:solidFill>
                  <a:srgbClr val="000000"/>
                </a:solidFill>
              </a:rPr>
              <a:t>bird_low_res.jpg</a:t>
            </a:r>
            <a:r>
              <a:rPr lang="en-US" sz="2000" dirty="0">
                <a:solidFill>
                  <a:srgbClr val="000000"/>
                </a:solidFill>
              </a:rPr>
              <a:t>" media="(max-width: 480px)"&gt;</a:t>
            </a:r>
          </a:p>
          <a:p>
            <a:pPr marL="411956" lvl="2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&lt;source </a:t>
            </a:r>
            <a:r>
              <a:rPr lang="en-US" sz="2000" b="1" dirty="0" err="1">
                <a:solidFill>
                  <a:srgbClr val="000000"/>
                </a:solidFill>
              </a:rPr>
              <a:t>srcset</a:t>
            </a:r>
            <a:r>
              <a:rPr lang="en-US" sz="2000" dirty="0">
                <a:solidFill>
                  <a:srgbClr val="000000"/>
                </a:solidFill>
              </a:rPr>
              <a:t>=”</a:t>
            </a:r>
            <a:r>
              <a:rPr lang="en-US" sz="2000" dirty="0" err="1">
                <a:solidFill>
                  <a:srgbClr val="000000"/>
                </a:solidFill>
              </a:rPr>
              <a:t>bird_mid_res.jpg</a:t>
            </a:r>
            <a:r>
              <a:rPr lang="en-US" sz="2000" dirty="0">
                <a:solidFill>
                  <a:srgbClr val="000000"/>
                </a:solidFill>
              </a:rPr>
              <a:t>" media="(max-width: 960px)"&gt;</a:t>
            </a:r>
          </a:p>
          <a:p>
            <a:pPr marL="411956" lvl="2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&lt;source </a:t>
            </a:r>
            <a:r>
              <a:rPr lang="en-US" sz="2000" b="1" dirty="0" err="1">
                <a:solidFill>
                  <a:srgbClr val="000000"/>
                </a:solidFill>
              </a:rPr>
              <a:t>srcset</a:t>
            </a:r>
            <a:r>
              <a:rPr lang="en-US" sz="2000" dirty="0">
                <a:solidFill>
                  <a:srgbClr val="000000"/>
                </a:solidFill>
              </a:rPr>
              <a:t>=”</a:t>
            </a:r>
            <a:r>
              <a:rPr lang="en-US" sz="2000" dirty="0" err="1">
                <a:solidFill>
                  <a:srgbClr val="000000"/>
                </a:solidFill>
              </a:rPr>
              <a:t>bird_hi_res.jpg</a:t>
            </a:r>
            <a:r>
              <a:rPr lang="en-US" sz="2000" dirty="0">
                <a:solidFill>
                  <a:srgbClr val="000000"/>
                </a:solidFill>
              </a:rPr>
              <a:t>” media=“max-width: 1500px”&gt;</a:t>
            </a:r>
          </a:p>
          <a:p>
            <a:pPr marL="411956" lvl="2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&lt;</a:t>
            </a:r>
            <a:r>
              <a:rPr lang="en-US" sz="2000" dirty="0" err="1">
                <a:solidFill>
                  <a:srgbClr val="000000"/>
                </a:solidFill>
              </a:rPr>
              <a:t>img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src</a:t>
            </a:r>
            <a:r>
              <a:rPr lang="en-US" sz="2000" dirty="0">
                <a:solidFill>
                  <a:srgbClr val="000000"/>
                </a:solidFill>
              </a:rPr>
              <a:t>=”</a:t>
            </a:r>
            <a:r>
              <a:rPr lang="en-US" sz="2000" dirty="0" err="1">
                <a:solidFill>
                  <a:srgbClr val="000000"/>
                </a:solidFill>
              </a:rPr>
              <a:t>bird.jpg</a:t>
            </a:r>
            <a:r>
              <a:rPr lang="en-US" sz="2000" dirty="0">
                <a:solidFill>
                  <a:srgbClr val="000000"/>
                </a:solidFill>
              </a:rPr>
              <a:t>" alt=”Bird"&gt;</a:t>
            </a:r>
          </a:p>
          <a:p>
            <a:pPr marL="411956" lvl="2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&lt;/picture&gt;</a:t>
            </a:r>
          </a:p>
          <a:p>
            <a:pPr marL="411956" lvl="2" indent="0"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r>
              <a:rPr lang="en-US" sz="2900" dirty="0">
                <a:solidFill>
                  <a:srgbClr val="000000"/>
                </a:solidFill>
              </a:rPr>
              <a:t>The source contains tow attributes as follows.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 The </a:t>
            </a:r>
            <a:r>
              <a:rPr lang="en-US" sz="2600" b="1" dirty="0" err="1">
                <a:solidFill>
                  <a:srgbClr val="000000"/>
                </a:solidFill>
              </a:rPr>
              <a:t>srcset</a:t>
            </a:r>
            <a:r>
              <a:rPr lang="en-US" sz="2600" dirty="0">
                <a:solidFill>
                  <a:srgbClr val="000000"/>
                </a:solidFill>
              </a:rPr>
              <a:t> attribute indicates the image to be load.</a:t>
            </a:r>
          </a:p>
          <a:p>
            <a:pPr lvl="1"/>
            <a:r>
              <a:rPr lang="en-US" sz="2600" dirty="0">
                <a:solidFill>
                  <a:srgbClr val="000000"/>
                </a:solidFill>
              </a:rPr>
              <a:t> The media attribute defines the viewport breakpoints or pixels for which the appropriate image is loaded.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The traditional </a:t>
            </a:r>
            <a:r>
              <a:rPr lang="en-US" sz="2400" dirty="0" err="1">
                <a:solidFill>
                  <a:srgbClr val="000000"/>
                </a:solidFill>
              </a:rPr>
              <a:t>img</a:t>
            </a:r>
            <a:r>
              <a:rPr lang="en-US" sz="2400" dirty="0">
                <a:solidFill>
                  <a:srgbClr val="000000"/>
                </a:solidFill>
              </a:rPr>
              <a:t> tag is also used to load a default image if the browser does not support picture or source tag.</a:t>
            </a:r>
          </a:p>
          <a:p>
            <a:endParaRPr lang="en-US" sz="2225" dirty="0">
              <a:solidFill>
                <a:srgbClr val="000000"/>
              </a:solidFill>
            </a:endParaRP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9781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Responsive Text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text size can be set with a "</a:t>
            </a:r>
            <a:r>
              <a:rPr lang="en-US" sz="2000" dirty="0" err="1">
                <a:solidFill>
                  <a:srgbClr val="FF0000"/>
                </a:solidFill>
              </a:rPr>
              <a:t>vw</a:t>
            </a:r>
            <a:r>
              <a:rPr lang="en-US" sz="2000" dirty="0"/>
              <a:t>" unit, which means the "</a:t>
            </a:r>
            <a:r>
              <a:rPr lang="en-US" sz="2000" dirty="0">
                <a:solidFill>
                  <a:srgbClr val="FF0000"/>
                </a:solidFill>
              </a:rPr>
              <a:t>viewport width</a:t>
            </a:r>
            <a:r>
              <a:rPr lang="en-US" sz="2000" dirty="0"/>
              <a:t>".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That way the text size will follow the size of the browser window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&lt;h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</a:rPr>
              <a:t> style="</a:t>
            </a:r>
            <a:r>
              <a:rPr lang="en-US" sz="2000" b="1" dirty="0">
                <a:solidFill>
                  <a:srgbClr val="0070C0"/>
                </a:solidFill>
              </a:rPr>
              <a:t>font-size:10</a:t>
            </a:r>
            <a:r>
              <a:rPr lang="en-US" sz="2000" b="1" dirty="0">
                <a:solidFill>
                  <a:srgbClr val="FF0000"/>
                </a:solidFill>
              </a:rPr>
              <a:t>vw</a:t>
            </a:r>
            <a:r>
              <a:rPr lang="en-US" sz="2000" dirty="0">
                <a:solidFill>
                  <a:srgbClr val="0070C0"/>
                </a:solidFill>
              </a:rPr>
              <a:t>"&gt;Hello World&lt;/h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</a:rPr>
              <a:t>&gt;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</a:rPr>
              <a:t>1vw = 1% of viewport width, 2vw = 2% of viewport width, etc.</a:t>
            </a:r>
          </a:p>
          <a:p>
            <a:pPr lvl="1"/>
            <a:r>
              <a:rPr lang="en-US" sz="1775" dirty="0">
                <a:solidFill>
                  <a:srgbClr val="000000"/>
                </a:solidFill>
              </a:rPr>
              <a:t>If the viewport is 600px wide, 1vw is 6px and 2vw is 12px.</a:t>
            </a:r>
          </a:p>
        </p:txBody>
      </p:sp>
    </p:spTree>
    <p:extLst>
      <p:ext uri="{BB962C8B-B14F-4D97-AF65-F5344CB8AC3E}">
        <p14:creationId xmlns:p14="http://schemas.microsoft.com/office/powerpoint/2010/main" val="3014055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108" y="1831232"/>
            <a:ext cx="11267908" cy="439829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Media queries used to define completely different styles for different browser sizes.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above code will display the three div elements horizontally on large screens and stacked vertically on small screens: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6251409" y="2229888"/>
            <a:ext cx="4660899" cy="36009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&lt;style&gt;</a:t>
            </a:r>
          </a:p>
          <a:p>
            <a:pPr lvl="1"/>
            <a:r>
              <a:rPr lang="en-US" sz="1200" dirty="0"/>
              <a:t>.left, .right {</a:t>
            </a:r>
          </a:p>
          <a:p>
            <a:pPr lvl="1"/>
            <a:r>
              <a:rPr lang="en-US" sz="1200" dirty="0"/>
              <a:t>  float: left;</a:t>
            </a:r>
          </a:p>
          <a:p>
            <a:pPr lvl="1"/>
            <a:r>
              <a:rPr lang="en-US" sz="1200" dirty="0"/>
              <a:t>  width: 20%; /* The width is 20%, by default */</a:t>
            </a:r>
          </a:p>
          <a:p>
            <a:pPr lvl="1"/>
            <a:r>
              <a:rPr lang="en-US" sz="1200" dirty="0"/>
              <a:t>}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.main {</a:t>
            </a:r>
          </a:p>
          <a:p>
            <a:pPr lvl="1"/>
            <a:r>
              <a:rPr lang="en-US" sz="1200" dirty="0"/>
              <a:t>  float: left;</a:t>
            </a:r>
          </a:p>
          <a:p>
            <a:pPr lvl="1"/>
            <a:r>
              <a:rPr lang="en-US" sz="1200" dirty="0"/>
              <a:t>  width: 60%; /* The width is 60%, by default */</a:t>
            </a:r>
          </a:p>
          <a:p>
            <a:pPr lvl="1"/>
            <a:r>
              <a:rPr lang="en-US" sz="1200" dirty="0"/>
              <a:t>}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/* Use a media query to add a breakpoint at 800px: */</a:t>
            </a:r>
          </a:p>
          <a:p>
            <a:pPr lvl="1"/>
            <a:r>
              <a:rPr lang="en-US" sz="1200" dirty="0"/>
              <a:t>@media screen and (max-width: 800px) {</a:t>
            </a:r>
          </a:p>
          <a:p>
            <a:pPr lvl="1"/>
            <a:r>
              <a:rPr lang="en-US" sz="1200" dirty="0"/>
              <a:t>  .left, .main, .right {</a:t>
            </a:r>
          </a:p>
          <a:p>
            <a:pPr lvl="1"/>
            <a:r>
              <a:rPr lang="en-US" sz="1200" dirty="0"/>
              <a:t>    width: 100%; /* The width is 100%, when the viewport is 800px or smaller */</a:t>
            </a:r>
          </a:p>
          <a:p>
            <a:pPr lvl="1"/>
            <a:r>
              <a:rPr lang="en-US" sz="1200" dirty="0"/>
              <a:t>  }</a:t>
            </a:r>
          </a:p>
          <a:p>
            <a:pPr lvl="1"/>
            <a:r>
              <a:rPr lang="en-US" sz="1200" dirty="0"/>
              <a:t>}</a:t>
            </a:r>
          </a:p>
          <a:p>
            <a:r>
              <a:rPr lang="en-US" sz="1200" dirty="0"/>
              <a:t>&lt;/style&gt;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01700" y="2527300"/>
            <a:ext cx="3340100" cy="2778209"/>
            <a:chOff x="698500" y="2477146"/>
            <a:chExt cx="2743200" cy="2574363"/>
          </a:xfrm>
        </p:grpSpPr>
        <p:pic>
          <p:nvPicPr>
            <p:cNvPr id="5" name="Picture 4" descr="Screen Shot 2018-09-08 at 9.57.13 P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00" y="2858147"/>
              <a:ext cx="2667000" cy="463021"/>
            </a:xfrm>
            <a:prstGeom prst="rect">
              <a:avLst/>
            </a:prstGeom>
          </p:spPr>
        </p:pic>
        <p:pic>
          <p:nvPicPr>
            <p:cNvPr id="6" name="Picture 5" descr="Screen Shot 2018-09-08 at 9.57.01 P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500" y="3848745"/>
              <a:ext cx="533400" cy="120276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99845" y="2477146"/>
              <a:ext cx="25862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Display when width above 800px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8500" y="3467746"/>
              <a:ext cx="2644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Display when width bellow 800px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657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00" y="1587500"/>
            <a:ext cx="8686800" cy="493776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There are many existing CSS Frameworks that offer Responsive Design.</a:t>
            </a:r>
          </a:p>
          <a:p>
            <a:r>
              <a:rPr lang="en-US" sz="2400" dirty="0"/>
              <a:t>They are free, and easy to use.</a:t>
            </a:r>
          </a:p>
          <a:p>
            <a:r>
              <a:rPr lang="en-US" sz="2400" dirty="0"/>
              <a:t>Example: W3.CSS (</a:t>
            </a:r>
            <a:r>
              <a:rPr lang="en-US" sz="2400" dirty="0">
                <a:hlinkClick r:id="rId2"/>
              </a:rPr>
              <a:t>https://www.w3schools.com/w3css/default.asp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              Bootstrap. (</a:t>
            </a:r>
            <a:r>
              <a:rPr lang="en-US" sz="2400" dirty="0">
                <a:hlinkClick r:id="rId3"/>
              </a:rPr>
              <a:t>https://getbootstrap.com/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They have built in class that styles the web pages easily and effectively.</a:t>
            </a:r>
          </a:p>
          <a:p>
            <a:r>
              <a:rPr lang="en-US" sz="2400" dirty="0"/>
              <a:t>They come with free ready made template with different responsive web design styles.</a:t>
            </a:r>
          </a:p>
          <a:p>
            <a:pPr marL="1051322" lvl="1" indent="-342900">
              <a:buFont typeface="Arial"/>
              <a:buChar char="•"/>
            </a:pPr>
            <a:r>
              <a:rPr lang="en-US" sz="2025" dirty="0">
                <a:hlinkClick r:id="rId4"/>
              </a:rPr>
              <a:t>https://www.w3schools.com/w3css/w3css_templates.asp</a:t>
            </a:r>
            <a:endParaRPr lang="en-US" sz="2025" dirty="0"/>
          </a:p>
          <a:p>
            <a:pPr marL="1051322" lvl="1" indent="-342900">
              <a:buFont typeface="Arial"/>
              <a:buChar char="•"/>
            </a:pPr>
            <a:r>
              <a:rPr lang="en-US" sz="2025" dirty="0"/>
              <a:t>https://www.w3schools.com/bootstrap/</a:t>
            </a:r>
            <a:r>
              <a:rPr lang="en-US" sz="2025" dirty="0" err="1"/>
              <a:t>bootstrap_templates.asp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42811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S</a:t>
            </a:r>
            <a:r>
              <a:rPr lang="en-US" altLang="en-US" b="1" dirty="0"/>
              <a:t>emantic Tags (2-2)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996895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semantic element clearly describes its meaning to both the browser and the developer.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Examples of </a:t>
            </a:r>
            <a:r>
              <a:rPr lang="en-US" sz="2400" b="1" dirty="0"/>
              <a:t>non-semantic</a:t>
            </a:r>
            <a:r>
              <a:rPr lang="en-US" sz="2400" dirty="0"/>
              <a:t> elements: </a:t>
            </a:r>
          </a:p>
          <a:p>
            <a:pPr marL="324000" lvl="1" indent="0">
              <a:buNone/>
            </a:pP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&lt;div&gt; </a:t>
            </a:r>
            <a:r>
              <a:rPr lang="en-US" sz="2200" dirty="0"/>
              <a:t>and &lt;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span&gt;</a:t>
            </a:r>
            <a:r>
              <a:rPr lang="en-US" sz="2200" dirty="0"/>
              <a:t> - Tells nothing about its content.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Examples of </a:t>
            </a:r>
            <a:r>
              <a:rPr lang="en-US" sz="2400" b="1" dirty="0"/>
              <a:t>semantic</a:t>
            </a:r>
            <a:r>
              <a:rPr lang="en-US" sz="2400" dirty="0"/>
              <a:t> elements: </a:t>
            </a:r>
          </a:p>
          <a:p>
            <a:pPr marL="324000" lvl="1" indent="0">
              <a:buNone/>
            </a:pP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&lt;form&gt;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&lt;table&gt;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&lt;article&gt;</a:t>
            </a:r>
            <a:r>
              <a:rPr lang="en-US" sz="2200" dirty="0"/>
              <a:t> - Clearly defines its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0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700" y="1587500"/>
            <a:ext cx="8686800" cy="4937760"/>
          </a:xfrm>
        </p:spPr>
        <p:txBody>
          <a:bodyPr>
            <a:normAutofit/>
          </a:bodyPr>
          <a:lstStyle/>
          <a:p>
            <a:r>
              <a:rPr lang="en-US" sz="2025" dirty="0"/>
              <a:t>In the next lecture we will work on Web Development using </a:t>
            </a:r>
            <a:r>
              <a:rPr lang="en-US" sz="2025" b="1" dirty="0"/>
              <a:t>Bootstrap</a:t>
            </a:r>
            <a:r>
              <a:rPr lang="en-US" sz="2025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600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References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/>
              <a:t>For more information, visit the below URL: </a:t>
            </a:r>
          </a:p>
          <a:p>
            <a:pPr marL="324000" lvl="1" indent="0">
              <a:buNone/>
            </a:pPr>
            <a:r>
              <a:rPr lang="en-US" sz="1800" dirty="0">
                <a:hlinkClick r:id="rId2"/>
              </a:rPr>
              <a:t>https://www.w3schools.com/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2553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23450-F084-4406-1BC9-9B4A13AB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AE" sz="4000">
                <a:solidFill>
                  <a:srgbClr val="00218A"/>
                </a:solidFill>
              </a:rPr>
              <a:t>KEY TERMS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8AABDB-4051-A156-130E-B0DB15EE4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622454"/>
              </p:ext>
            </p:extLst>
          </p:nvPr>
        </p:nvGraphicFramePr>
        <p:xfrm>
          <a:off x="3893127" y="1219200"/>
          <a:ext cx="7717848" cy="464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53D0-F9B2-B313-24F3-393142DB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354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7513-A97F-EF25-60E7-7AEB6A8BF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4867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122265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&lt;form&gt;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72" y="1894114"/>
            <a:ext cx="11169936" cy="4062023"/>
          </a:xfrm>
        </p:spPr>
        <p:txBody>
          <a:bodyPr>
            <a:normAutofit/>
          </a:bodyPr>
          <a:lstStyle/>
          <a:p>
            <a:r>
              <a:rPr lang="en-US" sz="2000" dirty="0"/>
              <a:t>The HTML </a:t>
            </a:r>
            <a:r>
              <a:rPr lang="en-US" sz="2000" b="1" dirty="0"/>
              <a:t>&lt;form&gt;</a:t>
            </a:r>
            <a:r>
              <a:rPr lang="en-US" sz="2000" dirty="0"/>
              <a:t> element defines a form that is used to collect user input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form element has different attributes:</a:t>
            </a:r>
          </a:p>
          <a:p>
            <a:pPr lvl="2"/>
            <a:r>
              <a:rPr lang="en-US" sz="2000" dirty="0"/>
              <a:t>Method</a:t>
            </a:r>
          </a:p>
          <a:p>
            <a:pPr lvl="2"/>
            <a:r>
              <a:rPr lang="en-US" sz="2000" dirty="0"/>
              <a:t>Action</a:t>
            </a:r>
          </a:p>
          <a:p>
            <a:pPr marL="445294" lvl="2" indent="0">
              <a:buNone/>
            </a:pPr>
            <a:endParaRPr lang="en-US" sz="2000" dirty="0"/>
          </a:p>
          <a:p>
            <a:r>
              <a:rPr lang="en-US" sz="2800" dirty="0">
                <a:solidFill>
                  <a:srgbClr val="0070C0"/>
                </a:solidFill>
              </a:rPr>
              <a:t>&lt;form </a:t>
            </a:r>
            <a:r>
              <a:rPr lang="en-US" sz="2800" b="1" dirty="0">
                <a:solidFill>
                  <a:srgbClr val="0070C0"/>
                </a:solidFill>
              </a:rPr>
              <a:t>action</a:t>
            </a:r>
            <a:r>
              <a:rPr lang="en-US" sz="2800" dirty="0">
                <a:solidFill>
                  <a:srgbClr val="0070C0"/>
                </a:solidFill>
              </a:rPr>
              <a:t>= </a:t>
            </a:r>
            <a:r>
              <a:rPr lang="en-US" sz="2800" b="1" dirty="0">
                <a:solidFill>
                  <a:srgbClr val="0070C0"/>
                </a:solidFill>
              </a:rPr>
              <a:t>“</a:t>
            </a:r>
            <a:r>
              <a:rPr lang="en-US" sz="2800" b="1" dirty="0">
                <a:solidFill>
                  <a:srgbClr val="FF0000"/>
                </a:solidFill>
              </a:rPr>
              <a:t>…..</a:t>
            </a:r>
            <a:r>
              <a:rPr lang="en-US" sz="2800" b="1" dirty="0">
                <a:solidFill>
                  <a:srgbClr val="0070C0"/>
                </a:solidFill>
              </a:rPr>
              <a:t>“ method=“</a:t>
            </a:r>
            <a:r>
              <a:rPr lang="en-US" sz="2800" b="1" dirty="0">
                <a:solidFill>
                  <a:srgbClr val="FF0000"/>
                </a:solidFill>
              </a:rPr>
              <a:t>…..</a:t>
            </a:r>
            <a:r>
              <a:rPr lang="en-US" sz="2800" b="1" dirty="0">
                <a:solidFill>
                  <a:srgbClr val="0070C0"/>
                </a:solidFill>
              </a:rPr>
              <a:t>"</a:t>
            </a:r>
            <a:r>
              <a:rPr lang="en-US" sz="28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…..</a:t>
            </a:r>
            <a:endParaRPr lang="en-US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 &lt;/form&gt;</a:t>
            </a:r>
            <a:endParaRPr lang="en-US" sz="245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387928" y="1698171"/>
            <a:ext cx="9160328" cy="4715165"/>
            <a:chOff x="620486" y="1841046"/>
            <a:chExt cx="8409214" cy="4352925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620486" y="1841046"/>
              <a:ext cx="4040188" cy="749630"/>
            </a:xfrm>
            <a:prstGeom prst="rect">
              <a:avLst/>
            </a:prstGeom>
          </p:spPr>
          <p:txBody>
            <a:bodyPr/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b="1" dirty="0"/>
                <a:t>Action Attribute</a:t>
              </a:r>
            </a:p>
          </p:txBody>
        </p:sp>
        <p:sp>
          <p:nvSpPr>
            <p:cNvPr id="5" name="Text Placeholder 4"/>
            <p:cNvSpPr txBox="1">
              <a:spLocks/>
            </p:cNvSpPr>
            <p:nvPr/>
          </p:nvSpPr>
          <p:spPr>
            <a:xfrm>
              <a:off x="4811487" y="1850571"/>
              <a:ext cx="4041775" cy="749630"/>
            </a:xfrm>
            <a:prstGeom prst="rect">
              <a:avLst/>
            </a:prstGeom>
          </p:spPr>
          <p:txBody>
            <a:bodyPr/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b="1" dirty="0"/>
                <a:t>Method Attribute</a:t>
              </a:r>
            </a:p>
          </p:txBody>
        </p:sp>
        <p:sp>
          <p:nvSpPr>
            <p:cNvPr id="6" name="Content Placeholder 3"/>
            <p:cNvSpPr txBox="1">
              <a:spLocks/>
            </p:cNvSpPr>
            <p:nvPr/>
          </p:nvSpPr>
          <p:spPr>
            <a:xfrm>
              <a:off x="620486" y="2688770"/>
              <a:ext cx="4038600" cy="2748643"/>
            </a:xfrm>
            <a:prstGeom prst="rect">
              <a:avLst/>
            </a:prstGeom>
          </p:spPr>
          <p:txBody>
            <a:bodyPr/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The </a:t>
              </a:r>
              <a:r>
                <a:rPr lang="en-US" sz="2000" b="1" dirty="0"/>
                <a:t>action</a:t>
              </a:r>
              <a:r>
                <a:rPr lang="en-US" sz="2000" dirty="0"/>
                <a:t> attribute defines the action to be performed when the form is submitted</a:t>
              </a:r>
            </a:p>
            <a:p>
              <a:endParaRPr lang="en-US" sz="2000" dirty="0"/>
            </a:p>
            <a:p>
              <a:r>
                <a:rPr lang="en-US" sz="2000" dirty="0"/>
                <a:t>Normally, the form data is sent to a web page on the server when the user clicks on the submit button</a:t>
              </a:r>
            </a:p>
            <a:p>
              <a:endParaRPr lang="en-US" dirty="0"/>
            </a:p>
          </p:txBody>
        </p:sp>
        <p:sp>
          <p:nvSpPr>
            <p:cNvPr id="7" name="Content Placeholder 5"/>
            <p:cNvSpPr txBox="1">
              <a:spLocks/>
            </p:cNvSpPr>
            <p:nvPr/>
          </p:nvSpPr>
          <p:spPr>
            <a:xfrm>
              <a:off x="4811486" y="2688770"/>
              <a:ext cx="4218214" cy="2748643"/>
            </a:xfrm>
            <a:prstGeom prst="rect">
              <a:avLst/>
            </a:prstGeom>
          </p:spPr>
          <p:txBody>
            <a:bodyPr/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The </a:t>
              </a:r>
              <a:r>
                <a:rPr lang="en-US" b="1" dirty="0"/>
                <a:t>method</a:t>
              </a:r>
              <a:r>
                <a:rPr lang="en-US" dirty="0"/>
                <a:t> attribute specifies the HTTP method (</a:t>
              </a:r>
              <a:r>
                <a:rPr lang="en-US" b="1" dirty="0"/>
                <a:t>GET </a:t>
              </a:r>
              <a:r>
                <a:rPr lang="en-US" dirty="0"/>
                <a:t>or </a:t>
              </a:r>
              <a:r>
                <a:rPr lang="en-US" b="1" dirty="0"/>
                <a:t>POST</a:t>
              </a:r>
              <a:r>
                <a:rPr lang="en-US" dirty="0"/>
                <a:t>) to be used when submitting the form data</a:t>
              </a:r>
            </a:p>
            <a:p>
              <a:r>
                <a:rPr lang="en-US" dirty="0"/>
                <a:t>The form-data can be sent as </a:t>
              </a:r>
            </a:p>
            <a:p>
              <a:pPr lvl="1"/>
              <a:r>
                <a:rPr lang="en-US" sz="1575" dirty="0"/>
                <a:t>URL variables (with method="get") </a:t>
              </a:r>
            </a:p>
            <a:p>
              <a:pPr lvl="1"/>
              <a:r>
                <a:rPr lang="en-US" sz="1575" dirty="0"/>
                <a:t>or HTTP post transaction (with method="post“)</a:t>
              </a:r>
            </a:p>
            <a:p>
              <a:endParaRPr lang="en-US" dirty="0"/>
            </a:p>
            <a:p>
              <a:pPr marL="0" indent="0">
                <a:buFont typeface="Wingdings 2" panose="05020102010507070707" pitchFamily="18" charset="2"/>
                <a:buNone/>
              </a:pPr>
              <a:endParaRPr lang="en-US" dirty="0"/>
            </a:p>
            <a:p>
              <a:pPr marL="0" indent="0">
                <a:buFont typeface="Wingdings 2" panose="05020102010507070707" pitchFamily="18" charset="2"/>
                <a:buNone/>
              </a:pPr>
              <a:r>
                <a:rPr lang="en-US" dirty="0">
                  <a:solidFill>
                    <a:srgbClr val="0070C0"/>
                  </a:solidFill>
                </a:rPr>
                <a:t>	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15886" y="5270641"/>
              <a:ext cx="57912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b="1" dirty="0">
                  <a:solidFill>
                    <a:srgbClr val="0070C0"/>
                  </a:solidFill>
                </a:rPr>
                <a:t>&lt;form action="</a:t>
              </a:r>
              <a:r>
                <a:rPr lang="en-US" b="1" dirty="0">
                  <a:solidFill>
                    <a:srgbClr val="00B050"/>
                  </a:solidFill>
                </a:rPr>
                <a:t>/</a:t>
              </a:r>
              <a:r>
                <a:rPr lang="en-US" b="1" dirty="0" err="1">
                  <a:solidFill>
                    <a:srgbClr val="00B050"/>
                  </a:solidFill>
                </a:rPr>
                <a:t>action_page.php</a:t>
              </a:r>
              <a:r>
                <a:rPr lang="en-US" b="1" dirty="0">
                  <a:solidFill>
                    <a:srgbClr val="0070C0"/>
                  </a:solidFill>
                </a:rPr>
                <a:t>" method="</a:t>
              </a:r>
              <a:r>
                <a:rPr lang="en-US" b="1" dirty="0">
                  <a:solidFill>
                    <a:srgbClr val="FF0000"/>
                  </a:solidFill>
                </a:rPr>
                <a:t>get</a:t>
              </a:r>
              <a:r>
                <a:rPr lang="en-US" b="1" dirty="0">
                  <a:solidFill>
                    <a:srgbClr val="0070C0"/>
                  </a:solidFill>
                </a:rPr>
                <a:t>"&gt;</a:t>
              </a:r>
            </a:p>
            <a:p>
              <a:pPr marL="0" indent="0">
                <a:buNone/>
              </a:pPr>
              <a:r>
                <a:rPr lang="en-US" b="1" dirty="0"/>
                <a:t>	OR</a:t>
              </a:r>
            </a:p>
            <a:p>
              <a:pPr marL="0" indent="0">
                <a:buNone/>
              </a:pPr>
              <a:r>
                <a:rPr lang="en-US" b="1" dirty="0">
                  <a:solidFill>
                    <a:srgbClr val="0070C0"/>
                  </a:solidFill>
                </a:rPr>
                <a:t>&lt;form action="</a:t>
              </a:r>
              <a:r>
                <a:rPr lang="en-US" b="1" dirty="0">
                  <a:solidFill>
                    <a:srgbClr val="00B050"/>
                  </a:solidFill>
                </a:rPr>
                <a:t>/</a:t>
              </a:r>
              <a:r>
                <a:rPr lang="en-US" b="1" dirty="0" err="1">
                  <a:solidFill>
                    <a:srgbClr val="00B050"/>
                  </a:solidFill>
                </a:rPr>
                <a:t>action_page.php</a:t>
              </a:r>
              <a:r>
                <a:rPr lang="en-US" b="1" dirty="0">
                  <a:solidFill>
                    <a:srgbClr val="0070C0"/>
                  </a:solidFill>
                </a:rPr>
                <a:t>" method="</a:t>
              </a:r>
              <a:r>
                <a:rPr lang="en-US" b="1" dirty="0">
                  <a:solidFill>
                    <a:srgbClr val="FF0000"/>
                  </a:solidFill>
                </a:rPr>
                <a:t>post</a:t>
              </a:r>
              <a:r>
                <a:rPr lang="en-US" b="1" dirty="0">
                  <a:solidFill>
                    <a:srgbClr val="0070C0"/>
                  </a:solidFill>
                </a:rPr>
                <a:t>"&gt;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73625" y="756286"/>
            <a:ext cx="951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Action and Method Attributes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254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and post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865414" y="2137872"/>
            <a:ext cx="4041648" cy="3870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925" dirty="0"/>
              <a:t>Method=</a:t>
            </a:r>
            <a:r>
              <a:rPr lang="el-GR" sz="1925" dirty="0">
                <a:latin typeface="Cambria Math"/>
                <a:ea typeface="Cambria Math"/>
              </a:rPr>
              <a:t>῎</a:t>
            </a:r>
            <a:r>
              <a:rPr lang="fr-CH" sz="1925" dirty="0" err="1">
                <a:latin typeface="Cambria Math"/>
                <a:ea typeface="Cambria Math"/>
              </a:rPr>
              <a:t>get</a:t>
            </a:r>
            <a:r>
              <a:rPr lang="el-GR" sz="1925" dirty="0">
                <a:latin typeface="Cambria Math"/>
                <a:ea typeface="Cambria Math"/>
              </a:rPr>
              <a:t> ῎</a:t>
            </a:r>
            <a:r>
              <a:rPr lang="fr-CH" sz="1925" dirty="0">
                <a:latin typeface="Cambria Math"/>
                <a:ea typeface="Cambria Math"/>
              </a:rPr>
              <a:t>  appends the </a:t>
            </a:r>
            <a:r>
              <a:rPr lang="fr-CH" sz="1925" dirty="0" err="1">
                <a:latin typeface="Cambria Math"/>
                <a:ea typeface="Cambria Math"/>
              </a:rPr>
              <a:t>form</a:t>
            </a:r>
            <a:r>
              <a:rPr lang="fr-CH" sz="1925" dirty="0">
                <a:latin typeface="Cambria Math"/>
                <a:ea typeface="Cambria Math"/>
              </a:rPr>
              <a:t> data </a:t>
            </a:r>
            <a:r>
              <a:rPr lang="fr-CH" sz="1925" dirty="0" err="1">
                <a:latin typeface="Cambria Math"/>
                <a:ea typeface="Cambria Math"/>
              </a:rPr>
              <a:t>directly</a:t>
            </a:r>
            <a:r>
              <a:rPr lang="fr-CH" sz="1925" dirty="0">
                <a:latin typeface="Cambria Math"/>
                <a:ea typeface="Cambria Math"/>
              </a:rPr>
              <a:t> to the end of the URL of the script</a:t>
            </a:r>
            <a:r>
              <a:rPr lang="en-US" sz="1925" dirty="0"/>
              <a:t> in name/value pairs</a:t>
            </a:r>
          </a:p>
          <a:p>
            <a:pPr lvl="1"/>
            <a:r>
              <a:rPr lang="en-US" sz="1575" dirty="0"/>
              <a:t>/</a:t>
            </a:r>
            <a:r>
              <a:rPr lang="en-US" sz="1575" dirty="0" err="1"/>
              <a:t>action_page.php?firstname</a:t>
            </a:r>
            <a:r>
              <a:rPr lang="en-US" sz="1575" dirty="0"/>
              <a:t>=</a:t>
            </a:r>
            <a:r>
              <a:rPr lang="en-US" sz="1575" dirty="0" err="1">
                <a:solidFill>
                  <a:srgbClr val="0070C0"/>
                </a:solidFill>
              </a:rPr>
              <a:t>Mickey</a:t>
            </a:r>
            <a:r>
              <a:rPr lang="en-US" sz="1575" dirty="0" err="1"/>
              <a:t>&amp;lastname</a:t>
            </a:r>
            <a:r>
              <a:rPr lang="en-US" sz="1575" dirty="0"/>
              <a:t>=</a:t>
            </a:r>
            <a:r>
              <a:rPr lang="en-US" sz="1575" dirty="0">
                <a:solidFill>
                  <a:srgbClr val="0070C0"/>
                </a:solidFill>
              </a:rPr>
              <a:t>Mouse</a:t>
            </a:r>
          </a:p>
          <a:p>
            <a:endParaRPr lang="fr-CH" sz="1925" dirty="0"/>
          </a:p>
          <a:p>
            <a:endParaRPr lang="fr-CH" sz="1925" dirty="0"/>
          </a:p>
          <a:p>
            <a:r>
              <a:rPr lang="fr-CH" sz="1925" dirty="0"/>
              <a:t>Method=</a:t>
            </a:r>
            <a:r>
              <a:rPr lang="el-GR" sz="1925" dirty="0">
                <a:latin typeface="Cambria Math"/>
                <a:ea typeface="Cambria Math"/>
              </a:rPr>
              <a:t>῎</a:t>
            </a:r>
            <a:r>
              <a:rPr lang="fr-CH" sz="1925" dirty="0">
                <a:latin typeface="Cambria Math"/>
                <a:ea typeface="Cambria Math"/>
              </a:rPr>
              <a:t>post</a:t>
            </a:r>
            <a:r>
              <a:rPr lang="el-GR" sz="1925" dirty="0">
                <a:latin typeface="Cambria Math"/>
                <a:ea typeface="Cambria Math"/>
              </a:rPr>
              <a:t> ῎</a:t>
            </a:r>
            <a:r>
              <a:rPr lang="fr-CH" sz="1925" dirty="0">
                <a:latin typeface="Cambria Math"/>
                <a:ea typeface="Cambria Math"/>
              </a:rPr>
              <a:t>  </a:t>
            </a:r>
            <a:r>
              <a:rPr lang="en-US" sz="2025" dirty="0"/>
              <a:t>appends form-data inside the body of the HTTP request (data is not shown is in URL)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7825" y="1851171"/>
            <a:ext cx="4041775" cy="413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930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b="1" dirty="0">
                <a:solidFill>
                  <a:srgbClr val="FF0000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POST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66176926"/>
              </p:ext>
            </p:extLst>
          </p:nvPr>
        </p:nvGraphicFramePr>
        <p:xfrm>
          <a:off x="581192" y="2015509"/>
          <a:ext cx="10861046" cy="414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0523">
                  <a:extLst>
                    <a:ext uri="{9D8B030D-6E8A-4147-A177-3AD203B41FA5}">
                      <a16:colId xmlns:a16="http://schemas.microsoft.com/office/drawing/2014/main" val="984123206"/>
                    </a:ext>
                  </a:extLst>
                </a:gridCol>
                <a:gridCol w="5430523">
                  <a:extLst>
                    <a:ext uri="{9D8B030D-6E8A-4147-A177-3AD203B41FA5}">
                      <a16:colId xmlns:a16="http://schemas.microsoft.com/office/drawing/2014/main" val="2781357121"/>
                    </a:ext>
                  </a:extLst>
                </a:gridCol>
              </a:tblGrid>
              <a:tr h="441236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1544"/>
                  </a:ext>
                </a:extLst>
              </a:tr>
              <a:tr h="1087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</a:t>
                      </a:r>
                      <a:r>
                        <a:rPr lang="en-US" sz="1800" b="1" dirty="0"/>
                        <a:t>length of a URL is limited </a:t>
                      </a:r>
                      <a:r>
                        <a:rPr lang="en-US" sz="1800" dirty="0"/>
                        <a:t>(about 3000 characters)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POST has </a:t>
                      </a:r>
                      <a:r>
                        <a:rPr lang="en-US" sz="1800" b="1" dirty="0"/>
                        <a:t>no size limitations</a:t>
                      </a:r>
                      <a:r>
                        <a:rPr lang="en-US" sz="1800" dirty="0"/>
                        <a:t>, and can be used to send large amounts of data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07150"/>
                  </a:ext>
                </a:extLst>
              </a:tr>
              <a:tr h="1087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Never use GET to send sensitive data</a:t>
                      </a:r>
                      <a:r>
                        <a:rPr lang="en-US" sz="1800" dirty="0"/>
                        <a:t>! (will be visible in the URL)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Use POST to send sensitive or personal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47407"/>
                  </a:ext>
                </a:extLst>
              </a:tr>
              <a:tr h="761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GET is better for non-secure data, like query strings in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79947"/>
                  </a:ext>
                </a:extLst>
              </a:tr>
              <a:tr h="761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Useful for form submissions where a user want to </a:t>
                      </a:r>
                      <a:r>
                        <a:rPr lang="en-US" sz="1800" b="1" dirty="0"/>
                        <a:t>bookmark</a:t>
                      </a:r>
                      <a:r>
                        <a:rPr lang="en-US" sz="1800" dirty="0"/>
                        <a:t> the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Form submissions with POST </a:t>
                      </a:r>
                      <a:r>
                        <a:rPr lang="en-US" sz="1800" b="1" dirty="0"/>
                        <a:t>cannot be bookmarked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0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673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51B94"/>
      </a:accent1>
      <a:accent2>
        <a:srgbClr val="4590B8"/>
      </a:accent2>
      <a:accent3>
        <a:srgbClr val="041077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{47A6752F-5DD0-E24D-8854-34C55886033D}tf10001123</Template>
  <TotalTime>3464</TotalTime>
  <Words>2759</Words>
  <Application>Microsoft Macintosh PowerPoint</Application>
  <PresentationFormat>Widescreen</PresentationFormat>
  <Paragraphs>406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Gill Sans MT</vt:lpstr>
      <vt:lpstr>Lucida Console</vt:lpstr>
      <vt:lpstr>Tahoma</vt:lpstr>
      <vt:lpstr>Times New Roman</vt:lpstr>
      <vt:lpstr>Wingdings 2</vt:lpstr>
      <vt:lpstr>Dividend</vt:lpstr>
      <vt:lpstr>CHAPTER 2: HTML  Advanced Features  </vt:lpstr>
      <vt:lpstr>HTML semantics</vt:lpstr>
      <vt:lpstr>HTML Semantic Tags (1-2)</vt:lpstr>
      <vt:lpstr>HTML Semantic Tags (2-2)</vt:lpstr>
      <vt:lpstr>forms</vt:lpstr>
      <vt:lpstr>The &lt;form&gt; Element</vt:lpstr>
      <vt:lpstr>PowerPoint Presentation</vt:lpstr>
      <vt:lpstr>GET and post methods</vt:lpstr>
      <vt:lpstr>When to use GET and POST?</vt:lpstr>
      <vt:lpstr>   The &lt;input&gt; Form Element </vt:lpstr>
      <vt:lpstr>PowerPoint Presentation</vt:lpstr>
      <vt:lpstr>Exercise</vt:lpstr>
      <vt:lpstr>PowerPoint Presentation</vt:lpstr>
      <vt:lpstr>PowerPoint Presentation</vt:lpstr>
      <vt:lpstr>Cascading style sheets (CSS)</vt:lpstr>
      <vt:lpstr>Introduction</vt:lpstr>
      <vt:lpstr>Inline Style</vt:lpstr>
      <vt:lpstr>Embedded style sheets</vt:lpstr>
      <vt:lpstr>Embedded Style Sheets…</vt:lpstr>
      <vt:lpstr>Embedded Style Sheets</vt:lpstr>
      <vt:lpstr>Linking External Style Sheets… </vt:lpstr>
      <vt:lpstr>Linking External Style Sheets… </vt:lpstr>
      <vt:lpstr> Example of External style sheet: CSS file</vt:lpstr>
      <vt:lpstr>PowerPoint Presentation</vt:lpstr>
      <vt:lpstr>Example of External style sheet: HTML document</vt:lpstr>
      <vt:lpstr>CSS Selectors</vt:lpstr>
      <vt:lpstr>Inline Vs. Embedded Vs. External style</vt:lpstr>
      <vt:lpstr>RESPONSIVE WEB DESIGN</vt:lpstr>
      <vt:lpstr>What is Responsive Web Design?</vt:lpstr>
      <vt:lpstr>What is Responsive Web Site</vt:lpstr>
      <vt:lpstr>Advantages of RWD</vt:lpstr>
      <vt:lpstr>Viewport</vt:lpstr>
      <vt:lpstr>Setting The Viewport</vt:lpstr>
      <vt:lpstr>Responsive Images</vt:lpstr>
      <vt:lpstr>Responsive Images</vt:lpstr>
      <vt:lpstr>Responsive Images (cont)</vt:lpstr>
      <vt:lpstr>Responsive Text Size</vt:lpstr>
      <vt:lpstr>Media Queries</vt:lpstr>
      <vt:lpstr>Using Frameworks</vt:lpstr>
      <vt:lpstr>Using Bootstrap</vt:lpstr>
      <vt:lpstr>References</vt:lpstr>
      <vt:lpstr>KEY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Nourchene Benayed</dc:creator>
  <cp:lastModifiedBy>Basel Magableh</cp:lastModifiedBy>
  <cp:revision>51</cp:revision>
  <dcterms:created xsi:type="dcterms:W3CDTF">2020-06-16T16:58:10Z</dcterms:created>
  <dcterms:modified xsi:type="dcterms:W3CDTF">2023-06-16T13:22:14Z</dcterms:modified>
</cp:coreProperties>
</file>