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051" r:id="rId1"/>
  </p:sldMasterIdLst>
  <p:notesMasterIdLst>
    <p:notesMasterId r:id="rId45"/>
  </p:notesMasterIdLst>
  <p:sldIdLst>
    <p:sldId id="387" r:id="rId2"/>
    <p:sldId id="261" r:id="rId3"/>
    <p:sldId id="383" r:id="rId4"/>
    <p:sldId id="388" r:id="rId5"/>
    <p:sldId id="389" r:id="rId6"/>
    <p:sldId id="390" r:id="rId7"/>
    <p:sldId id="401" r:id="rId8"/>
    <p:sldId id="392" r:id="rId9"/>
    <p:sldId id="393" r:id="rId10"/>
    <p:sldId id="394" r:id="rId11"/>
    <p:sldId id="395" r:id="rId12"/>
    <p:sldId id="400" r:id="rId13"/>
    <p:sldId id="399" r:id="rId14"/>
    <p:sldId id="402" r:id="rId15"/>
    <p:sldId id="403" r:id="rId16"/>
    <p:sldId id="404" r:id="rId17"/>
    <p:sldId id="405" r:id="rId18"/>
    <p:sldId id="406" r:id="rId19"/>
    <p:sldId id="407" r:id="rId20"/>
    <p:sldId id="408" r:id="rId21"/>
    <p:sldId id="416" r:id="rId22"/>
    <p:sldId id="410" r:id="rId23"/>
    <p:sldId id="409" r:id="rId24"/>
    <p:sldId id="411" r:id="rId25"/>
    <p:sldId id="412" r:id="rId26"/>
    <p:sldId id="413" r:id="rId27"/>
    <p:sldId id="414" r:id="rId28"/>
    <p:sldId id="415" r:id="rId29"/>
    <p:sldId id="417" r:id="rId30"/>
    <p:sldId id="418" r:id="rId31"/>
    <p:sldId id="429" r:id="rId32"/>
    <p:sldId id="422" r:id="rId33"/>
    <p:sldId id="423" r:id="rId34"/>
    <p:sldId id="430" r:id="rId35"/>
    <p:sldId id="424" r:id="rId36"/>
    <p:sldId id="425" r:id="rId37"/>
    <p:sldId id="432" r:id="rId38"/>
    <p:sldId id="427" r:id="rId39"/>
    <p:sldId id="428" r:id="rId40"/>
    <p:sldId id="420" r:id="rId41"/>
    <p:sldId id="419" r:id="rId42"/>
    <p:sldId id="421" r:id="rId43"/>
    <p:sldId id="34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8A"/>
    <a:srgbClr val="012590"/>
    <a:srgbClr val="002E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3BDFF-F7A4-6501-225B-2ADE436F9871}" v="3" dt="2022-05-24T09:50:16.759"/>
    <p1510:client id="{208269C5-F922-BA56-8E00-70437EECDD6D}" v="1" dt="2022-05-11T08:12:48.474"/>
    <p1510:client id="{822DD810-2B99-38FE-5271-B574728D60D8}" v="3" dt="2022-05-17T07:12:2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3979" autoAdjust="0"/>
  </p:normalViewPr>
  <p:slideViewPr>
    <p:cSldViewPr snapToGrid="0">
      <p:cViewPr varScale="1">
        <p:scale>
          <a:sx n="102" d="100"/>
          <a:sy n="102" d="100"/>
        </p:scale>
        <p:origin x="192"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E7FEA-7D22-4EF8-BF58-87DC4CC6218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02B2FDA-77DF-4706-9895-81F9CDA1BE5B}">
      <dgm:prSet/>
      <dgm:spPr/>
      <dgm:t>
        <a:bodyPr/>
        <a:lstStyle/>
        <a:p>
          <a:pPr>
            <a:defRPr cap="all"/>
          </a:pPr>
          <a:r>
            <a:rPr lang="en-US"/>
            <a:t>Introduction</a:t>
          </a:r>
        </a:p>
      </dgm:t>
    </dgm:pt>
    <dgm:pt modelId="{9F64476D-EBB2-4C53-AB5B-0B70B96A723D}" type="parTrans" cxnId="{6DCD0E86-4998-45EB-850E-D075B9210883}">
      <dgm:prSet/>
      <dgm:spPr/>
      <dgm:t>
        <a:bodyPr/>
        <a:lstStyle/>
        <a:p>
          <a:endParaRPr lang="en-US"/>
        </a:p>
      </dgm:t>
    </dgm:pt>
    <dgm:pt modelId="{1F6B8E56-CC3C-47AA-B7EF-4357CAC3F414}" type="sibTrans" cxnId="{6DCD0E86-4998-45EB-850E-D075B9210883}">
      <dgm:prSet/>
      <dgm:spPr/>
      <dgm:t>
        <a:bodyPr/>
        <a:lstStyle/>
        <a:p>
          <a:endParaRPr lang="en-US"/>
        </a:p>
      </dgm:t>
    </dgm:pt>
    <dgm:pt modelId="{C4F41E0E-6619-054F-9EDB-0D5609ECFE18}">
      <dgm:prSet/>
      <dgm:spPr/>
      <dgm:t>
        <a:bodyPr/>
        <a:lstStyle/>
        <a:p>
          <a:pPr>
            <a:defRPr cap="all"/>
          </a:pPr>
          <a:r>
            <a:rPr lang="en-US" dirty="0"/>
            <a:t>How does the web work?</a:t>
          </a:r>
        </a:p>
      </dgm:t>
    </dgm:pt>
    <dgm:pt modelId="{36ED55DA-BC6C-7D45-8F37-C70584C995B2}" type="parTrans" cxnId="{E18D359D-87FE-C148-B303-449204F7ADD2}">
      <dgm:prSet/>
      <dgm:spPr/>
      <dgm:t>
        <a:bodyPr/>
        <a:lstStyle/>
        <a:p>
          <a:endParaRPr lang="en-US"/>
        </a:p>
      </dgm:t>
    </dgm:pt>
    <dgm:pt modelId="{78677FD0-DB62-C84F-A11B-8B13181807DA}" type="sibTrans" cxnId="{E18D359D-87FE-C148-B303-449204F7ADD2}">
      <dgm:prSet/>
      <dgm:spPr/>
      <dgm:t>
        <a:bodyPr/>
        <a:lstStyle/>
        <a:p>
          <a:endParaRPr lang="en-US"/>
        </a:p>
      </dgm:t>
    </dgm:pt>
    <dgm:pt modelId="{26C7D6B6-3EE0-0549-AE53-C90BFD53F948}">
      <dgm:prSet/>
      <dgm:spPr/>
      <dgm:t>
        <a:bodyPr/>
        <a:lstStyle/>
        <a:p>
          <a:pPr>
            <a:defRPr cap="all"/>
          </a:pPr>
          <a:r>
            <a:rPr lang="en-US" dirty="0"/>
            <a:t>What Does a Web Server/Web Client Do?</a:t>
          </a:r>
        </a:p>
      </dgm:t>
    </dgm:pt>
    <dgm:pt modelId="{1ED28CE5-94E5-3044-9144-DA0730E83FE2}" type="parTrans" cxnId="{7D7EC71C-6FBF-644D-8383-627F5DFA4ED9}">
      <dgm:prSet/>
      <dgm:spPr/>
      <dgm:t>
        <a:bodyPr/>
        <a:lstStyle/>
        <a:p>
          <a:endParaRPr lang="en-US"/>
        </a:p>
      </dgm:t>
    </dgm:pt>
    <dgm:pt modelId="{BFAC4986-48F2-E347-A68E-4DF51DF51D6E}" type="sibTrans" cxnId="{7D7EC71C-6FBF-644D-8383-627F5DFA4ED9}">
      <dgm:prSet/>
      <dgm:spPr/>
      <dgm:t>
        <a:bodyPr/>
        <a:lstStyle/>
        <a:p>
          <a:endParaRPr lang="en-US"/>
        </a:p>
      </dgm:t>
    </dgm:pt>
    <dgm:pt modelId="{D5BD3E85-9295-4B1C-902D-A3096E31FCF5}">
      <dgm:prSet/>
      <dgm:spPr/>
      <dgm:t>
        <a:bodyPr/>
        <a:lstStyle/>
        <a:p>
          <a:pPr>
            <a:defRPr cap="all"/>
          </a:pPr>
          <a:r>
            <a:rPr lang="en-US" dirty="0"/>
            <a:t>Key Terms</a:t>
          </a:r>
        </a:p>
      </dgm:t>
    </dgm:pt>
    <dgm:pt modelId="{659EC25B-7FC6-4AC3-A90E-8FD926EC2549}" type="parTrans" cxnId="{8FC85B46-CCAF-4EEE-9AF0-D7491633BC5C}">
      <dgm:prSet/>
      <dgm:spPr/>
      <dgm:t>
        <a:bodyPr/>
        <a:lstStyle/>
        <a:p>
          <a:endParaRPr lang="en-US"/>
        </a:p>
      </dgm:t>
    </dgm:pt>
    <dgm:pt modelId="{3A13FD18-5702-49B7-A3EB-ADC8B7D13F31}" type="sibTrans" cxnId="{8FC85B46-CCAF-4EEE-9AF0-D7491633BC5C}">
      <dgm:prSet/>
      <dgm:spPr/>
      <dgm:t>
        <a:bodyPr/>
        <a:lstStyle/>
        <a:p>
          <a:endParaRPr lang="en-US"/>
        </a:p>
      </dgm:t>
    </dgm:pt>
    <dgm:pt modelId="{A591166C-A65C-4B28-B573-BD9672846EA7}">
      <dgm:prSet/>
      <dgm:spPr/>
      <dgm:t>
        <a:bodyPr/>
        <a:lstStyle/>
        <a:p>
          <a:pPr>
            <a:defRPr cap="all"/>
          </a:pPr>
          <a:r>
            <a:rPr lang="en-US" b="0" dirty="0"/>
            <a:t>GET vs. POST</a:t>
          </a:r>
        </a:p>
      </dgm:t>
    </dgm:pt>
    <dgm:pt modelId="{61BA1810-8D44-4A5D-A64F-4C6FFE8EE92E}" type="parTrans" cxnId="{01E5C8A6-D278-4AE2-B711-51A7590A0CDB}">
      <dgm:prSet/>
      <dgm:spPr/>
      <dgm:t>
        <a:bodyPr/>
        <a:lstStyle/>
        <a:p>
          <a:endParaRPr lang="en-US"/>
        </a:p>
      </dgm:t>
    </dgm:pt>
    <dgm:pt modelId="{E54BAC35-3E7D-414D-82D1-6870C6152D69}" type="sibTrans" cxnId="{01E5C8A6-D278-4AE2-B711-51A7590A0CDB}">
      <dgm:prSet/>
      <dgm:spPr/>
      <dgm:t>
        <a:bodyPr/>
        <a:lstStyle/>
        <a:p>
          <a:endParaRPr lang="en-US"/>
        </a:p>
      </dgm:t>
    </dgm:pt>
    <dgm:pt modelId="{26169E22-5CD8-4795-AC88-997F1756E650}">
      <dgm:prSet/>
      <dgm:spPr/>
      <dgm:t>
        <a:bodyPr/>
        <a:lstStyle/>
        <a:p>
          <a:pPr>
            <a:defRPr cap="all"/>
          </a:pPr>
          <a:r>
            <a:rPr lang="en-US" dirty="0"/>
            <a:t>The URL</a:t>
          </a:r>
        </a:p>
      </dgm:t>
    </dgm:pt>
    <dgm:pt modelId="{169499B0-62C4-4B27-AF8A-333C47AA1D40}" type="parTrans" cxnId="{745FC732-C194-4B29-8569-DA4DAB80E7AD}">
      <dgm:prSet/>
      <dgm:spPr/>
      <dgm:t>
        <a:bodyPr/>
        <a:lstStyle/>
        <a:p>
          <a:endParaRPr lang="en-US"/>
        </a:p>
      </dgm:t>
    </dgm:pt>
    <dgm:pt modelId="{389EEEB6-DB86-42F5-B7A7-6A64324A5E29}" type="sibTrans" cxnId="{745FC732-C194-4B29-8569-DA4DAB80E7AD}">
      <dgm:prSet/>
      <dgm:spPr/>
      <dgm:t>
        <a:bodyPr/>
        <a:lstStyle/>
        <a:p>
          <a:endParaRPr lang="en-US"/>
        </a:p>
      </dgm:t>
    </dgm:pt>
    <dgm:pt modelId="{7827FC6C-7612-427F-8ADC-4DBFE2AB2ACA}">
      <dgm:prSet/>
      <dgm:spPr/>
      <dgm:t>
        <a:bodyPr/>
        <a:lstStyle/>
        <a:p>
          <a:pPr>
            <a:defRPr cap="all"/>
          </a:pPr>
          <a:r>
            <a:rPr lang="en-US" dirty="0"/>
            <a:t>HTTP REQUEST</a:t>
          </a:r>
        </a:p>
      </dgm:t>
    </dgm:pt>
    <dgm:pt modelId="{6E8132D4-6F75-4CBB-9262-462BA807FABF}" type="parTrans" cxnId="{5856E0A7-43DD-462F-A4C1-9FA24B428433}">
      <dgm:prSet/>
      <dgm:spPr/>
      <dgm:t>
        <a:bodyPr/>
        <a:lstStyle/>
        <a:p>
          <a:endParaRPr lang="en-US"/>
        </a:p>
      </dgm:t>
    </dgm:pt>
    <dgm:pt modelId="{E06D3D8B-3A95-4B63-AFDC-ACD02997B5A5}" type="sibTrans" cxnId="{5856E0A7-43DD-462F-A4C1-9FA24B428433}">
      <dgm:prSet/>
      <dgm:spPr/>
      <dgm:t>
        <a:bodyPr/>
        <a:lstStyle/>
        <a:p>
          <a:endParaRPr lang="en-US"/>
        </a:p>
      </dgm:t>
    </dgm:pt>
    <dgm:pt modelId="{2647FD5F-EE9D-40CC-960A-A08AE445B449}">
      <dgm:prSet/>
      <dgm:spPr/>
      <dgm:t>
        <a:bodyPr/>
        <a:lstStyle/>
        <a:p>
          <a:pPr>
            <a:defRPr cap="all"/>
          </a:pPr>
          <a:r>
            <a:rPr lang="en-US" dirty="0"/>
            <a:t>The Web Server Job</a:t>
          </a:r>
        </a:p>
      </dgm:t>
    </dgm:pt>
    <dgm:pt modelId="{F03D18D4-5835-4415-86FD-5528D07F44FC}" type="parTrans" cxnId="{7CC81A5C-C873-4ADD-BE37-F0BDAFC18DF4}">
      <dgm:prSet/>
      <dgm:spPr/>
      <dgm:t>
        <a:bodyPr/>
        <a:lstStyle/>
        <a:p>
          <a:endParaRPr lang="en-US"/>
        </a:p>
      </dgm:t>
    </dgm:pt>
    <dgm:pt modelId="{01550AAA-C047-447D-84CB-56156BED696F}" type="sibTrans" cxnId="{7CC81A5C-C873-4ADD-BE37-F0BDAFC18DF4}">
      <dgm:prSet/>
      <dgm:spPr/>
      <dgm:t>
        <a:bodyPr/>
        <a:lstStyle/>
        <a:p>
          <a:endParaRPr lang="en-US"/>
        </a:p>
      </dgm:t>
    </dgm:pt>
    <dgm:pt modelId="{6CFB1C09-9584-4D59-BEDC-A236E6534F7C}">
      <dgm:prSet/>
      <dgm:spPr/>
      <dgm:t>
        <a:bodyPr/>
        <a:lstStyle/>
        <a:p>
          <a:pPr>
            <a:defRPr cap="all"/>
          </a:pPr>
          <a:r>
            <a:rPr lang="en-US" dirty="0"/>
            <a:t>Web Application Technologies</a:t>
          </a:r>
        </a:p>
      </dgm:t>
    </dgm:pt>
    <dgm:pt modelId="{260716E6-ECE9-47C0-B72D-85C4B7410942}" type="parTrans" cxnId="{0232B37B-96D4-4555-A541-73EEF692A2EF}">
      <dgm:prSet/>
      <dgm:spPr/>
      <dgm:t>
        <a:bodyPr/>
        <a:lstStyle/>
        <a:p>
          <a:endParaRPr lang="en-US"/>
        </a:p>
      </dgm:t>
    </dgm:pt>
    <dgm:pt modelId="{61CF235F-CEF3-43C2-ABB1-323CD962BEC5}" type="sibTrans" cxnId="{0232B37B-96D4-4555-A541-73EEF692A2EF}">
      <dgm:prSet/>
      <dgm:spPr/>
      <dgm:t>
        <a:bodyPr/>
        <a:lstStyle/>
        <a:p>
          <a:endParaRPr lang="en-US"/>
        </a:p>
      </dgm:t>
    </dgm:pt>
    <dgm:pt modelId="{9B69579D-8CE8-491E-AE76-17B20A5FFC7F}">
      <dgm:prSet/>
      <dgm:spPr/>
      <dgm:t>
        <a:bodyPr/>
        <a:lstStyle/>
        <a:p>
          <a:r>
            <a:rPr lang="en-US" b="0" i="0" dirty="0"/>
            <a:t>ADVANTAGES AND DISADVANTAGES OF CLIENT-SIDE SCRIPTING</a:t>
          </a:r>
          <a:endParaRPr lang="en-US" b="0" dirty="0"/>
        </a:p>
      </dgm:t>
    </dgm:pt>
    <dgm:pt modelId="{3642A8F4-8501-4A12-8B9D-DF40713FFB53}" type="parTrans" cxnId="{CAD216DA-371D-4DB9-9830-083570E93C8B}">
      <dgm:prSet/>
      <dgm:spPr/>
      <dgm:t>
        <a:bodyPr/>
        <a:lstStyle/>
        <a:p>
          <a:endParaRPr lang="en-US"/>
        </a:p>
      </dgm:t>
    </dgm:pt>
    <dgm:pt modelId="{71C0DDFC-570E-46EA-8BF0-7567AB3FA4C0}" type="sibTrans" cxnId="{CAD216DA-371D-4DB9-9830-083570E93C8B}">
      <dgm:prSet/>
      <dgm:spPr/>
      <dgm:t>
        <a:bodyPr/>
        <a:lstStyle/>
        <a:p>
          <a:endParaRPr lang="en-US"/>
        </a:p>
      </dgm:t>
    </dgm:pt>
    <dgm:pt modelId="{07EA58A0-DB56-4B01-972C-E842E4ACFA6F}">
      <dgm:prSet/>
      <dgm:spPr/>
      <dgm:t>
        <a:bodyPr/>
        <a:lstStyle/>
        <a:p>
          <a:r>
            <a:rPr lang="en-US" b="0" i="0" dirty="0"/>
            <a:t>ADVANTAGES AND DISADVANTAGES OF SERVER-SIDE SCRIPTING</a:t>
          </a:r>
          <a:endParaRPr lang="en-US" b="0" dirty="0"/>
        </a:p>
      </dgm:t>
    </dgm:pt>
    <dgm:pt modelId="{0CAC6DE2-B9A8-4C04-981A-158532BA9FD3}" type="parTrans" cxnId="{2E153EA9-1920-4BA3-A340-DE8D8E032559}">
      <dgm:prSet/>
      <dgm:spPr/>
      <dgm:t>
        <a:bodyPr/>
        <a:lstStyle/>
        <a:p>
          <a:endParaRPr lang="en-US"/>
        </a:p>
      </dgm:t>
    </dgm:pt>
    <dgm:pt modelId="{157D0AC6-90C9-4C5C-8561-26551127E666}" type="sibTrans" cxnId="{2E153EA9-1920-4BA3-A340-DE8D8E032559}">
      <dgm:prSet/>
      <dgm:spPr/>
      <dgm:t>
        <a:bodyPr/>
        <a:lstStyle/>
        <a:p>
          <a:endParaRPr lang="en-US"/>
        </a:p>
      </dgm:t>
    </dgm:pt>
    <dgm:pt modelId="{425AC16F-E277-4245-8247-56081FB49F2F}" type="pres">
      <dgm:prSet presAssocID="{E58E7FEA-7D22-4EF8-BF58-87DC4CC6218B}" presName="vert0" presStyleCnt="0">
        <dgm:presLayoutVars>
          <dgm:dir/>
          <dgm:animOne val="branch"/>
          <dgm:animLvl val="lvl"/>
        </dgm:presLayoutVars>
      </dgm:prSet>
      <dgm:spPr/>
    </dgm:pt>
    <dgm:pt modelId="{D4B6FB2A-1F63-9040-B77E-2291AF56F883}" type="pres">
      <dgm:prSet presAssocID="{B02B2FDA-77DF-4706-9895-81F9CDA1BE5B}" presName="thickLine" presStyleLbl="alignNode1" presStyleIdx="0" presStyleCnt="11"/>
      <dgm:spPr/>
    </dgm:pt>
    <dgm:pt modelId="{D7088B43-1539-0A4A-B16A-8FD49245D571}" type="pres">
      <dgm:prSet presAssocID="{B02B2FDA-77DF-4706-9895-81F9CDA1BE5B}" presName="horz1" presStyleCnt="0"/>
      <dgm:spPr/>
    </dgm:pt>
    <dgm:pt modelId="{F7098374-6DA2-C642-B2A4-80026C62C5E5}" type="pres">
      <dgm:prSet presAssocID="{B02B2FDA-77DF-4706-9895-81F9CDA1BE5B}" presName="tx1" presStyleLbl="revTx" presStyleIdx="0" presStyleCnt="11"/>
      <dgm:spPr/>
    </dgm:pt>
    <dgm:pt modelId="{F120893A-DD79-264C-8DB8-F60B4CE8E79D}" type="pres">
      <dgm:prSet presAssocID="{B02B2FDA-77DF-4706-9895-81F9CDA1BE5B}" presName="vert1" presStyleCnt="0"/>
      <dgm:spPr/>
    </dgm:pt>
    <dgm:pt modelId="{AE021F6A-B295-7842-B5CA-D6A84017F9EC}" type="pres">
      <dgm:prSet presAssocID="{C4F41E0E-6619-054F-9EDB-0D5609ECFE18}" presName="thickLine" presStyleLbl="alignNode1" presStyleIdx="1" presStyleCnt="11"/>
      <dgm:spPr/>
    </dgm:pt>
    <dgm:pt modelId="{A3673485-1602-6446-B63C-D608DB85892D}" type="pres">
      <dgm:prSet presAssocID="{C4F41E0E-6619-054F-9EDB-0D5609ECFE18}" presName="horz1" presStyleCnt="0"/>
      <dgm:spPr/>
    </dgm:pt>
    <dgm:pt modelId="{8E86D6A5-E40C-CA46-8F6B-43DD52E80AF4}" type="pres">
      <dgm:prSet presAssocID="{C4F41E0E-6619-054F-9EDB-0D5609ECFE18}" presName="tx1" presStyleLbl="revTx" presStyleIdx="1" presStyleCnt="11"/>
      <dgm:spPr/>
    </dgm:pt>
    <dgm:pt modelId="{65E7D1E4-57BF-6C43-82D6-CDFC13086438}" type="pres">
      <dgm:prSet presAssocID="{C4F41E0E-6619-054F-9EDB-0D5609ECFE18}" presName="vert1" presStyleCnt="0"/>
      <dgm:spPr/>
    </dgm:pt>
    <dgm:pt modelId="{E3E55B35-1411-2444-AAB3-93A4C3FF4B3E}" type="pres">
      <dgm:prSet presAssocID="{26C7D6B6-3EE0-0549-AE53-C90BFD53F948}" presName="thickLine" presStyleLbl="alignNode1" presStyleIdx="2" presStyleCnt="11"/>
      <dgm:spPr/>
    </dgm:pt>
    <dgm:pt modelId="{535551C3-E201-EA43-A667-69034DEB349D}" type="pres">
      <dgm:prSet presAssocID="{26C7D6B6-3EE0-0549-AE53-C90BFD53F948}" presName="horz1" presStyleCnt="0"/>
      <dgm:spPr/>
    </dgm:pt>
    <dgm:pt modelId="{F33ECFF0-91BB-2C4D-9185-917D16296AE6}" type="pres">
      <dgm:prSet presAssocID="{26C7D6B6-3EE0-0549-AE53-C90BFD53F948}" presName="tx1" presStyleLbl="revTx" presStyleIdx="2" presStyleCnt="11"/>
      <dgm:spPr/>
    </dgm:pt>
    <dgm:pt modelId="{A5DA82B3-4899-F04F-B04C-1D24A17D39A6}" type="pres">
      <dgm:prSet presAssocID="{26C7D6B6-3EE0-0549-AE53-C90BFD53F948}" presName="vert1" presStyleCnt="0"/>
      <dgm:spPr/>
    </dgm:pt>
    <dgm:pt modelId="{8496F417-EA2A-214A-8420-7C130805D31B}" type="pres">
      <dgm:prSet presAssocID="{A591166C-A65C-4B28-B573-BD9672846EA7}" presName="thickLine" presStyleLbl="alignNode1" presStyleIdx="3" presStyleCnt="11"/>
      <dgm:spPr/>
    </dgm:pt>
    <dgm:pt modelId="{3854B967-A16D-D74F-ADF1-EF5EEDB64474}" type="pres">
      <dgm:prSet presAssocID="{A591166C-A65C-4B28-B573-BD9672846EA7}" presName="horz1" presStyleCnt="0"/>
      <dgm:spPr/>
    </dgm:pt>
    <dgm:pt modelId="{4088448C-3121-9742-A38D-18EA1C256634}" type="pres">
      <dgm:prSet presAssocID="{A591166C-A65C-4B28-B573-BD9672846EA7}" presName="tx1" presStyleLbl="revTx" presStyleIdx="3" presStyleCnt="11"/>
      <dgm:spPr/>
    </dgm:pt>
    <dgm:pt modelId="{151EEB99-333E-E244-AD89-267B964B75DC}" type="pres">
      <dgm:prSet presAssocID="{A591166C-A65C-4B28-B573-BD9672846EA7}" presName="vert1" presStyleCnt="0"/>
      <dgm:spPr/>
    </dgm:pt>
    <dgm:pt modelId="{1F7E678B-B689-6246-861E-E5677B2BC336}" type="pres">
      <dgm:prSet presAssocID="{7827FC6C-7612-427F-8ADC-4DBFE2AB2ACA}" presName="thickLine" presStyleLbl="alignNode1" presStyleIdx="4" presStyleCnt="11"/>
      <dgm:spPr/>
    </dgm:pt>
    <dgm:pt modelId="{821E7C77-1361-5848-9DCF-2D39F9F80CC5}" type="pres">
      <dgm:prSet presAssocID="{7827FC6C-7612-427F-8ADC-4DBFE2AB2ACA}" presName="horz1" presStyleCnt="0"/>
      <dgm:spPr/>
    </dgm:pt>
    <dgm:pt modelId="{71584618-240F-0B47-B8BF-A0F8ABD45F0B}" type="pres">
      <dgm:prSet presAssocID="{7827FC6C-7612-427F-8ADC-4DBFE2AB2ACA}" presName="tx1" presStyleLbl="revTx" presStyleIdx="4" presStyleCnt="11"/>
      <dgm:spPr/>
    </dgm:pt>
    <dgm:pt modelId="{F5AFD114-A623-454C-9C67-9670CA28B0BD}" type="pres">
      <dgm:prSet presAssocID="{7827FC6C-7612-427F-8ADC-4DBFE2AB2ACA}" presName="vert1" presStyleCnt="0"/>
      <dgm:spPr/>
    </dgm:pt>
    <dgm:pt modelId="{608A6401-EFD0-E943-BFF6-121F5F9F40C9}" type="pres">
      <dgm:prSet presAssocID="{26169E22-5CD8-4795-AC88-997F1756E650}" presName="thickLine" presStyleLbl="alignNode1" presStyleIdx="5" presStyleCnt="11"/>
      <dgm:spPr/>
    </dgm:pt>
    <dgm:pt modelId="{82C68900-DBC7-5743-B436-914EDA1AC340}" type="pres">
      <dgm:prSet presAssocID="{26169E22-5CD8-4795-AC88-997F1756E650}" presName="horz1" presStyleCnt="0"/>
      <dgm:spPr/>
    </dgm:pt>
    <dgm:pt modelId="{A03FFCA0-A9F1-4646-88B3-05A018653A36}" type="pres">
      <dgm:prSet presAssocID="{26169E22-5CD8-4795-AC88-997F1756E650}" presName="tx1" presStyleLbl="revTx" presStyleIdx="5" presStyleCnt="11"/>
      <dgm:spPr/>
    </dgm:pt>
    <dgm:pt modelId="{48C99D21-D29C-984A-8771-2B3672F6FCB1}" type="pres">
      <dgm:prSet presAssocID="{26169E22-5CD8-4795-AC88-997F1756E650}" presName="vert1" presStyleCnt="0"/>
      <dgm:spPr/>
    </dgm:pt>
    <dgm:pt modelId="{F8CB483E-1714-654D-9DEB-3C2BEFEC8119}" type="pres">
      <dgm:prSet presAssocID="{2647FD5F-EE9D-40CC-960A-A08AE445B449}" presName="thickLine" presStyleLbl="alignNode1" presStyleIdx="6" presStyleCnt="11"/>
      <dgm:spPr/>
    </dgm:pt>
    <dgm:pt modelId="{05FA8FF3-70F7-6A4A-9381-00EC7451028A}" type="pres">
      <dgm:prSet presAssocID="{2647FD5F-EE9D-40CC-960A-A08AE445B449}" presName="horz1" presStyleCnt="0"/>
      <dgm:spPr/>
    </dgm:pt>
    <dgm:pt modelId="{4AB1769A-B326-E045-9612-B52D1CAF3B7F}" type="pres">
      <dgm:prSet presAssocID="{2647FD5F-EE9D-40CC-960A-A08AE445B449}" presName="tx1" presStyleLbl="revTx" presStyleIdx="6" presStyleCnt="11"/>
      <dgm:spPr/>
    </dgm:pt>
    <dgm:pt modelId="{4177D017-1F2B-F944-AD9C-531B1BAAF408}" type="pres">
      <dgm:prSet presAssocID="{2647FD5F-EE9D-40CC-960A-A08AE445B449}" presName="vert1" presStyleCnt="0"/>
      <dgm:spPr/>
    </dgm:pt>
    <dgm:pt modelId="{62E29CB4-4319-5544-A02F-549FE00B1DE2}" type="pres">
      <dgm:prSet presAssocID="{9B69579D-8CE8-491E-AE76-17B20A5FFC7F}" presName="thickLine" presStyleLbl="alignNode1" presStyleIdx="7" presStyleCnt="11"/>
      <dgm:spPr/>
    </dgm:pt>
    <dgm:pt modelId="{26808A62-BA62-7E4D-9A89-908D17286045}" type="pres">
      <dgm:prSet presAssocID="{9B69579D-8CE8-491E-AE76-17B20A5FFC7F}" presName="horz1" presStyleCnt="0"/>
      <dgm:spPr/>
    </dgm:pt>
    <dgm:pt modelId="{2A251CBB-32DB-A94D-9AA2-311C1BD30D97}" type="pres">
      <dgm:prSet presAssocID="{9B69579D-8CE8-491E-AE76-17B20A5FFC7F}" presName="tx1" presStyleLbl="revTx" presStyleIdx="7" presStyleCnt="11"/>
      <dgm:spPr/>
    </dgm:pt>
    <dgm:pt modelId="{4D9269D2-231E-7248-A959-194A0DEDE5A0}" type="pres">
      <dgm:prSet presAssocID="{9B69579D-8CE8-491E-AE76-17B20A5FFC7F}" presName="vert1" presStyleCnt="0"/>
      <dgm:spPr/>
    </dgm:pt>
    <dgm:pt modelId="{95B3D746-FC0C-1A48-83F9-C5660AF4055B}" type="pres">
      <dgm:prSet presAssocID="{07EA58A0-DB56-4B01-972C-E842E4ACFA6F}" presName="thickLine" presStyleLbl="alignNode1" presStyleIdx="8" presStyleCnt="11"/>
      <dgm:spPr/>
    </dgm:pt>
    <dgm:pt modelId="{8BC25E71-0BEA-1F45-832F-D78B723A2E09}" type="pres">
      <dgm:prSet presAssocID="{07EA58A0-DB56-4B01-972C-E842E4ACFA6F}" presName="horz1" presStyleCnt="0"/>
      <dgm:spPr/>
    </dgm:pt>
    <dgm:pt modelId="{C5C1E31E-95C5-C54B-8695-865F07C5970E}" type="pres">
      <dgm:prSet presAssocID="{07EA58A0-DB56-4B01-972C-E842E4ACFA6F}" presName="tx1" presStyleLbl="revTx" presStyleIdx="8" presStyleCnt="11"/>
      <dgm:spPr/>
    </dgm:pt>
    <dgm:pt modelId="{7C0C0298-B0F2-3147-9F2E-B2749B799E33}" type="pres">
      <dgm:prSet presAssocID="{07EA58A0-DB56-4B01-972C-E842E4ACFA6F}" presName="vert1" presStyleCnt="0"/>
      <dgm:spPr/>
    </dgm:pt>
    <dgm:pt modelId="{4BD2543F-083D-2248-898E-681521B0E70F}" type="pres">
      <dgm:prSet presAssocID="{6CFB1C09-9584-4D59-BEDC-A236E6534F7C}" presName="thickLine" presStyleLbl="alignNode1" presStyleIdx="9" presStyleCnt="11"/>
      <dgm:spPr/>
    </dgm:pt>
    <dgm:pt modelId="{190DC5DC-8110-164C-9408-364EC550A7FF}" type="pres">
      <dgm:prSet presAssocID="{6CFB1C09-9584-4D59-BEDC-A236E6534F7C}" presName="horz1" presStyleCnt="0"/>
      <dgm:spPr/>
    </dgm:pt>
    <dgm:pt modelId="{5ECDE9DC-ABB7-4F4C-8C5D-2E6B40826CBB}" type="pres">
      <dgm:prSet presAssocID="{6CFB1C09-9584-4D59-BEDC-A236E6534F7C}" presName="tx1" presStyleLbl="revTx" presStyleIdx="9" presStyleCnt="11"/>
      <dgm:spPr/>
    </dgm:pt>
    <dgm:pt modelId="{1D79E3BB-B609-7045-83CD-1DD2E44CF3ED}" type="pres">
      <dgm:prSet presAssocID="{6CFB1C09-9584-4D59-BEDC-A236E6534F7C}" presName="vert1" presStyleCnt="0"/>
      <dgm:spPr/>
    </dgm:pt>
    <dgm:pt modelId="{9BE6D5A5-5169-F64C-B03B-4FCD0D21F499}" type="pres">
      <dgm:prSet presAssocID="{D5BD3E85-9295-4B1C-902D-A3096E31FCF5}" presName="thickLine" presStyleLbl="alignNode1" presStyleIdx="10" presStyleCnt="11"/>
      <dgm:spPr/>
    </dgm:pt>
    <dgm:pt modelId="{1700CBBA-5666-B44A-A0BB-442E4C192FAF}" type="pres">
      <dgm:prSet presAssocID="{D5BD3E85-9295-4B1C-902D-A3096E31FCF5}" presName="horz1" presStyleCnt="0"/>
      <dgm:spPr/>
    </dgm:pt>
    <dgm:pt modelId="{B9B70A50-56BB-8C42-BFCC-089361CFFD41}" type="pres">
      <dgm:prSet presAssocID="{D5BD3E85-9295-4B1C-902D-A3096E31FCF5}" presName="tx1" presStyleLbl="revTx" presStyleIdx="10" presStyleCnt="11"/>
      <dgm:spPr/>
    </dgm:pt>
    <dgm:pt modelId="{C71829BB-4192-0F47-B0B2-AAE700EA1772}" type="pres">
      <dgm:prSet presAssocID="{D5BD3E85-9295-4B1C-902D-A3096E31FCF5}" presName="vert1" presStyleCnt="0"/>
      <dgm:spPr/>
    </dgm:pt>
  </dgm:ptLst>
  <dgm:cxnLst>
    <dgm:cxn modelId="{5FEDE10A-8A5A-1243-BE74-9B94A0FC05E8}" type="presOf" srcId="{7827FC6C-7612-427F-8ADC-4DBFE2AB2ACA}" destId="{71584618-240F-0B47-B8BF-A0F8ABD45F0B}" srcOrd="0" destOrd="0" presId="urn:microsoft.com/office/officeart/2008/layout/LinedList"/>
    <dgm:cxn modelId="{7D7EC71C-6FBF-644D-8383-627F5DFA4ED9}" srcId="{E58E7FEA-7D22-4EF8-BF58-87DC4CC6218B}" destId="{26C7D6B6-3EE0-0549-AE53-C90BFD53F948}" srcOrd="2" destOrd="0" parTransId="{1ED28CE5-94E5-3044-9144-DA0730E83FE2}" sibTransId="{BFAC4986-48F2-E347-A68E-4DF51DF51D6E}"/>
    <dgm:cxn modelId="{745FC732-C194-4B29-8569-DA4DAB80E7AD}" srcId="{E58E7FEA-7D22-4EF8-BF58-87DC4CC6218B}" destId="{26169E22-5CD8-4795-AC88-997F1756E650}" srcOrd="5" destOrd="0" parTransId="{169499B0-62C4-4B27-AF8A-333C47AA1D40}" sibTransId="{389EEEB6-DB86-42F5-B7A7-6A64324A5E29}"/>
    <dgm:cxn modelId="{8FC85B46-CCAF-4EEE-9AF0-D7491633BC5C}" srcId="{E58E7FEA-7D22-4EF8-BF58-87DC4CC6218B}" destId="{D5BD3E85-9295-4B1C-902D-A3096E31FCF5}" srcOrd="10" destOrd="0" parTransId="{659EC25B-7FC6-4AC3-A90E-8FD926EC2549}" sibTransId="{3A13FD18-5702-49B7-A3EB-ADC8B7D13F31}"/>
    <dgm:cxn modelId="{179C0F52-47DA-EB49-8987-24EB2BBB1FBF}" type="presOf" srcId="{A591166C-A65C-4B28-B573-BD9672846EA7}" destId="{4088448C-3121-9742-A38D-18EA1C256634}" srcOrd="0" destOrd="0" presId="urn:microsoft.com/office/officeart/2008/layout/LinedList"/>
    <dgm:cxn modelId="{6F236659-EBB0-ED4A-8814-0A2B38AB8AAD}" type="presOf" srcId="{C4F41E0E-6619-054F-9EDB-0D5609ECFE18}" destId="{8E86D6A5-E40C-CA46-8F6B-43DD52E80AF4}" srcOrd="0" destOrd="0" presId="urn:microsoft.com/office/officeart/2008/layout/LinedList"/>
    <dgm:cxn modelId="{7CC81A5C-C873-4ADD-BE37-F0BDAFC18DF4}" srcId="{E58E7FEA-7D22-4EF8-BF58-87DC4CC6218B}" destId="{2647FD5F-EE9D-40CC-960A-A08AE445B449}" srcOrd="6" destOrd="0" parTransId="{F03D18D4-5835-4415-86FD-5528D07F44FC}" sibTransId="{01550AAA-C047-447D-84CB-56156BED696F}"/>
    <dgm:cxn modelId="{00D0525E-98CA-3C4E-88A1-72FAAFDCB23A}" type="presOf" srcId="{9B69579D-8CE8-491E-AE76-17B20A5FFC7F}" destId="{2A251CBB-32DB-A94D-9AA2-311C1BD30D97}" srcOrd="0" destOrd="0" presId="urn:microsoft.com/office/officeart/2008/layout/LinedList"/>
    <dgm:cxn modelId="{66098767-C95C-C847-AD01-43667BAABE4C}" type="presOf" srcId="{D5BD3E85-9295-4B1C-902D-A3096E31FCF5}" destId="{B9B70A50-56BB-8C42-BFCC-089361CFFD41}" srcOrd="0" destOrd="0" presId="urn:microsoft.com/office/officeart/2008/layout/LinedList"/>
    <dgm:cxn modelId="{89D81B73-2E0F-3044-8CD8-8B67CADF5099}" type="presOf" srcId="{26C7D6B6-3EE0-0549-AE53-C90BFD53F948}" destId="{F33ECFF0-91BB-2C4D-9185-917D16296AE6}" srcOrd="0" destOrd="0" presId="urn:microsoft.com/office/officeart/2008/layout/LinedList"/>
    <dgm:cxn modelId="{0232B37B-96D4-4555-A541-73EEF692A2EF}" srcId="{E58E7FEA-7D22-4EF8-BF58-87DC4CC6218B}" destId="{6CFB1C09-9584-4D59-BEDC-A236E6534F7C}" srcOrd="9" destOrd="0" parTransId="{260716E6-ECE9-47C0-B72D-85C4B7410942}" sibTransId="{61CF235F-CEF3-43C2-ABB1-323CD962BEC5}"/>
    <dgm:cxn modelId="{6DCD0E86-4998-45EB-850E-D075B9210883}" srcId="{E58E7FEA-7D22-4EF8-BF58-87DC4CC6218B}" destId="{B02B2FDA-77DF-4706-9895-81F9CDA1BE5B}" srcOrd="0" destOrd="0" parTransId="{9F64476D-EBB2-4C53-AB5B-0B70B96A723D}" sibTransId="{1F6B8E56-CC3C-47AA-B7EF-4357CAC3F414}"/>
    <dgm:cxn modelId="{E18D359D-87FE-C148-B303-449204F7ADD2}" srcId="{E58E7FEA-7D22-4EF8-BF58-87DC4CC6218B}" destId="{C4F41E0E-6619-054F-9EDB-0D5609ECFE18}" srcOrd="1" destOrd="0" parTransId="{36ED55DA-BC6C-7D45-8F37-C70584C995B2}" sibTransId="{78677FD0-DB62-C84F-A11B-8B13181807DA}"/>
    <dgm:cxn modelId="{CD5DF59D-2681-0349-942B-4CDD4D3103BE}" type="presOf" srcId="{B02B2FDA-77DF-4706-9895-81F9CDA1BE5B}" destId="{F7098374-6DA2-C642-B2A4-80026C62C5E5}" srcOrd="0" destOrd="0" presId="urn:microsoft.com/office/officeart/2008/layout/LinedList"/>
    <dgm:cxn modelId="{0A3CE99F-E012-C64C-B9E0-A53C87CBCC84}" type="presOf" srcId="{07EA58A0-DB56-4B01-972C-E842E4ACFA6F}" destId="{C5C1E31E-95C5-C54B-8695-865F07C5970E}" srcOrd="0" destOrd="0" presId="urn:microsoft.com/office/officeart/2008/layout/LinedList"/>
    <dgm:cxn modelId="{F02A34A5-0A4E-9B44-B730-EF2F741216E0}" type="presOf" srcId="{E58E7FEA-7D22-4EF8-BF58-87DC4CC6218B}" destId="{425AC16F-E277-4245-8247-56081FB49F2F}" srcOrd="0" destOrd="0" presId="urn:microsoft.com/office/officeart/2008/layout/LinedList"/>
    <dgm:cxn modelId="{01E5C8A6-D278-4AE2-B711-51A7590A0CDB}" srcId="{E58E7FEA-7D22-4EF8-BF58-87DC4CC6218B}" destId="{A591166C-A65C-4B28-B573-BD9672846EA7}" srcOrd="3" destOrd="0" parTransId="{61BA1810-8D44-4A5D-A64F-4C6FFE8EE92E}" sibTransId="{E54BAC35-3E7D-414D-82D1-6870C6152D69}"/>
    <dgm:cxn modelId="{5856E0A7-43DD-462F-A4C1-9FA24B428433}" srcId="{E58E7FEA-7D22-4EF8-BF58-87DC4CC6218B}" destId="{7827FC6C-7612-427F-8ADC-4DBFE2AB2ACA}" srcOrd="4" destOrd="0" parTransId="{6E8132D4-6F75-4CBB-9262-462BA807FABF}" sibTransId="{E06D3D8B-3A95-4B63-AFDC-ACD02997B5A5}"/>
    <dgm:cxn modelId="{2E153EA9-1920-4BA3-A340-DE8D8E032559}" srcId="{E58E7FEA-7D22-4EF8-BF58-87DC4CC6218B}" destId="{07EA58A0-DB56-4B01-972C-E842E4ACFA6F}" srcOrd="8" destOrd="0" parTransId="{0CAC6DE2-B9A8-4C04-981A-158532BA9FD3}" sibTransId="{157D0AC6-90C9-4C5C-8561-26551127E666}"/>
    <dgm:cxn modelId="{4A3AF0C1-399E-CA49-B371-DE8DD4F549EF}" type="presOf" srcId="{2647FD5F-EE9D-40CC-960A-A08AE445B449}" destId="{4AB1769A-B326-E045-9612-B52D1CAF3B7F}" srcOrd="0" destOrd="0" presId="urn:microsoft.com/office/officeart/2008/layout/LinedList"/>
    <dgm:cxn modelId="{6F1BE5CA-9554-F745-A805-B7EDC9F29881}" type="presOf" srcId="{26169E22-5CD8-4795-AC88-997F1756E650}" destId="{A03FFCA0-A9F1-4646-88B3-05A018653A36}" srcOrd="0" destOrd="0" presId="urn:microsoft.com/office/officeart/2008/layout/LinedList"/>
    <dgm:cxn modelId="{C2B829D5-1F95-3D4B-B13D-C6FED4C748B6}" type="presOf" srcId="{6CFB1C09-9584-4D59-BEDC-A236E6534F7C}" destId="{5ECDE9DC-ABB7-4F4C-8C5D-2E6B40826CBB}" srcOrd="0" destOrd="0" presId="urn:microsoft.com/office/officeart/2008/layout/LinedList"/>
    <dgm:cxn modelId="{CAD216DA-371D-4DB9-9830-083570E93C8B}" srcId="{E58E7FEA-7D22-4EF8-BF58-87DC4CC6218B}" destId="{9B69579D-8CE8-491E-AE76-17B20A5FFC7F}" srcOrd="7" destOrd="0" parTransId="{3642A8F4-8501-4A12-8B9D-DF40713FFB53}" sibTransId="{71C0DDFC-570E-46EA-8BF0-7567AB3FA4C0}"/>
    <dgm:cxn modelId="{3CF36DB3-71A6-AC41-81B2-98618AC74297}" type="presParOf" srcId="{425AC16F-E277-4245-8247-56081FB49F2F}" destId="{D4B6FB2A-1F63-9040-B77E-2291AF56F883}" srcOrd="0" destOrd="0" presId="urn:microsoft.com/office/officeart/2008/layout/LinedList"/>
    <dgm:cxn modelId="{9837C216-3D35-AB45-B2E8-27110009C21E}" type="presParOf" srcId="{425AC16F-E277-4245-8247-56081FB49F2F}" destId="{D7088B43-1539-0A4A-B16A-8FD49245D571}" srcOrd="1" destOrd="0" presId="urn:microsoft.com/office/officeart/2008/layout/LinedList"/>
    <dgm:cxn modelId="{BA492189-222E-FF49-818A-9ACBD12060AB}" type="presParOf" srcId="{D7088B43-1539-0A4A-B16A-8FD49245D571}" destId="{F7098374-6DA2-C642-B2A4-80026C62C5E5}" srcOrd="0" destOrd="0" presId="urn:microsoft.com/office/officeart/2008/layout/LinedList"/>
    <dgm:cxn modelId="{CDDC0DD9-7BA5-8F4A-8BEB-2CF4796CFD9C}" type="presParOf" srcId="{D7088B43-1539-0A4A-B16A-8FD49245D571}" destId="{F120893A-DD79-264C-8DB8-F60B4CE8E79D}" srcOrd="1" destOrd="0" presId="urn:microsoft.com/office/officeart/2008/layout/LinedList"/>
    <dgm:cxn modelId="{19BCC14F-B567-BC42-ABAB-146BD2E5FB79}" type="presParOf" srcId="{425AC16F-E277-4245-8247-56081FB49F2F}" destId="{AE021F6A-B295-7842-B5CA-D6A84017F9EC}" srcOrd="2" destOrd="0" presId="urn:microsoft.com/office/officeart/2008/layout/LinedList"/>
    <dgm:cxn modelId="{C90C9090-C157-6341-A9C0-ADE27FF95F86}" type="presParOf" srcId="{425AC16F-E277-4245-8247-56081FB49F2F}" destId="{A3673485-1602-6446-B63C-D608DB85892D}" srcOrd="3" destOrd="0" presId="urn:microsoft.com/office/officeart/2008/layout/LinedList"/>
    <dgm:cxn modelId="{31089D31-1C77-7B4E-8189-440F3D332355}" type="presParOf" srcId="{A3673485-1602-6446-B63C-D608DB85892D}" destId="{8E86D6A5-E40C-CA46-8F6B-43DD52E80AF4}" srcOrd="0" destOrd="0" presId="urn:microsoft.com/office/officeart/2008/layout/LinedList"/>
    <dgm:cxn modelId="{CCC3A1D0-E973-1648-9994-7C79766080B7}" type="presParOf" srcId="{A3673485-1602-6446-B63C-D608DB85892D}" destId="{65E7D1E4-57BF-6C43-82D6-CDFC13086438}" srcOrd="1" destOrd="0" presId="urn:microsoft.com/office/officeart/2008/layout/LinedList"/>
    <dgm:cxn modelId="{CB4B1571-4CCE-8F41-9FF4-5FEA983F7C00}" type="presParOf" srcId="{425AC16F-E277-4245-8247-56081FB49F2F}" destId="{E3E55B35-1411-2444-AAB3-93A4C3FF4B3E}" srcOrd="4" destOrd="0" presId="urn:microsoft.com/office/officeart/2008/layout/LinedList"/>
    <dgm:cxn modelId="{2CE3DCC6-BA6C-AD4E-B89B-3156A83380D0}" type="presParOf" srcId="{425AC16F-E277-4245-8247-56081FB49F2F}" destId="{535551C3-E201-EA43-A667-69034DEB349D}" srcOrd="5" destOrd="0" presId="urn:microsoft.com/office/officeart/2008/layout/LinedList"/>
    <dgm:cxn modelId="{1E491C43-12B2-AE48-A671-B59465B4023D}" type="presParOf" srcId="{535551C3-E201-EA43-A667-69034DEB349D}" destId="{F33ECFF0-91BB-2C4D-9185-917D16296AE6}" srcOrd="0" destOrd="0" presId="urn:microsoft.com/office/officeart/2008/layout/LinedList"/>
    <dgm:cxn modelId="{DB27B7DC-B59E-034C-A6BE-3F3E88F9B6B7}" type="presParOf" srcId="{535551C3-E201-EA43-A667-69034DEB349D}" destId="{A5DA82B3-4899-F04F-B04C-1D24A17D39A6}" srcOrd="1" destOrd="0" presId="urn:microsoft.com/office/officeart/2008/layout/LinedList"/>
    <dgm:cxn modelId="{3D8931EB-89D6-EC4C-8F33-89CC9BE86DB8}" type="presParOf" srcId="{425AC16F-E277-4245-8247-56081FB49F2F}" destId="{8496F417-EA2A-214A-8420-7C130805D31B}" srcOrd="6" destOrd="0" presId="urn:microsoft.com/office/officeart/2008/layout/LinedList"/>
    <dgm:cxn modelId="{EF9605BA-16D2-4D4D-8071-12BDB6697923}" type="presParOf" srcId="{425AC16F-E277-4245-8247-56081FB49F2F}" destId="{3854B967-A16D-D74F-ADF1-EF5EEDB64474}" srcOrd="7" destOrd="0" presId="urn:microsoft.com/office/officeart/2008/layout/LinedList"/>
    <dgm:cxn modelId="{D8CE7FCD-A0FC-4340-AC99-045520C02BDF}" type="presParOf" srcId="{3854B967-A16D-D74F-ADF1-EF5EEDB64474}" destId="{4088448C-3121-9742-A38D-18EA1C256634}" srcOrd="0" destOrd="0" presId="urn:microsoft.com/office/officeart/2008/layout/LinedList"/>
    <dgm:cxn modelId="{6C7E7AFD-0902-7B4F-AB4C-93978019592C}" type="presParOf" srcId="{3854B967-A16D-D74F-ADF1-EF5EEDB64474}" destId="{151EEB99-333E-E244-AD89-267B964B75DC}" srcOrd="1" destOrd="0" presId="urn:microsoft.com/office/officeart/2008/layout/LinedList"/>
    <dgm:cxn modelId="{ACE7337F-29B5-5345-A2C8-11049EEAB5B4}" type="presParOf" srcId="{425AC16F-E277-4245-8247-56081FB49F2F}" destId="{1F7E678B-B689-6246-861E-E5677B2BC336}" srcOrd="8" destOrd="0" presId="urn:microsoft.com/office/officeart/2008/layout/LinedList"/>
    <dgm:cxn modelId="{2A99C00A-A5F2-B747-AD30-921D1531B6B7}" type="presParOf" srcId="{425AC16F-E277-4245-8247-56081FB49F2F}" destId="{821E7C77-1361-5848-9DCF-2D39F9F80CC5}" srcOrd="9" destOrd="0" presId="urn:microsoft.com/office/officeart/2008/layout/LinedList"/>
    <dgm:cxn modelId="{1C84470F-EE6C-2242-A524-B646B342DEA4}" type="presParOf" srcId="{821E7C77-1361-5848-9DCF-2D39F9F80CC5}" destId="{71584618-240F-0B47-B8BF-A0F8ABD45F0B}" srcOrd="0" destOrd="0" presId="urn:microsoft.com/office/officeart/2008/layout/LinedList"/>
    <dgm:cxn modelId="{3095D7D8-ECC8-C547-87CE-1B749AD2726F}" type="presParOf" srcId="{821E7C77-1361-5848-9DCF-2D39F9F80CC5}" destId="{F5AFD114-A623-454C-9C67-9670CA28B0BD}" srcOrd="1" destOrd="0" presId="urn:microsoft.com/office/officeart/2008/layout/LinedList"/>
    <dgm:cxn modelId="{35813D9E-28C4-9F4C-9005-83EEFE588F2D}" type="presParOf" srcId="{425AC16F-E277-4245-8247-56081FB49F2F}" destId="{608A6401-EFD0-E943-BFF6-121F5F9F40C9}" srcOrd="10" destOrd="0" presId="urn:microsoft.com/office/officeart/2008/layout/LinedList"/>
    <dgm:cxn modelId="{F919A163-F61A-D543-B079-5BA88CD21BB5}" type="presParOf" srcId="{425AC16F-E277-4245-8247-56081FB49F2F}" destId="{82C68900-DBC7-5743-B436-914EDA1AC340}" srcOrd="11" destOrd="0" presId="urn:microsoft.com/office/officeart/2008/layout/LinedList"/>
    <dgm:cxn modelId="{49ECBC39-2955-AB40-B8E4-F9CEB5F42279}" type="presParOf" srcId="{82C68900-DBC7-5743-B436-914EDA1AC340}" destId="{A03FFCA0-A9F1-4646-88B3-05A018653A36}" srcOrd="0" destOrd="0" presId="urn:microsoft.com/office/officeart/2008/layout/LinedList"/>
    <dgm:cxn modelId="{4F50116A-7E06-AA47-B2CA-30CFA8756174}" type="presParOf" srcId="{82C68900-DBC7-5743-B436-914EDA1AC340}" destId="{48C99D21-D29C-984A-8771-2B3672F6FCB1}" srcOrd="1" destOrd="0" presId="urn:microsoft.com/office/officeart/2008/layout/LinedList"/>
    <dgm:cxn modelId="{93E46D4D-0398-FC48-AAC8-DAD3E159A6A4}" type="presParOf" srcId="{425AC16F-E277-4245-8247-56081FB49F2F}" destId="{F8CB483E-1714-654D-9DEB-3C2BEFEC8119}" srcOrd="12" destOrd="0" presId="urn:microsoft.com/office/officeart/2008/layout/LinedList"/>
    <dgm:cxn modelId="{CB4BBD55-ECD8-6A4B-8E20-652DDF27D84F}" type="presParOf" srcId="{425AC16F-E277-4245-8247-56081FB49F2F}" destId="{05FA8FF3-70F7-6A4A-9381-00EC7451028A}" srcOrd="13" destOrd="0" presId="urn:microsoft.com/office/officeart/2008/layout/LinedList"/>
    <dgm:cxn modelId="{4C7DFFC9-A1ED-FC43-825D-0A824EE7A0A0}" type="presParOf" srcId="{05FA8FF3-70F7-6A4A-9381-00EC7451028A}" destId="{4AB1769A-B326-E045-9612-B52D1CAF3B7F}" srcOrd="0" destOrd="0" presId="urn:microsoft.com/office/officeart/2008/layout/LinedList"/>
    <dgm:cxn modelId="{45A34296-506E-1049-B35A-27B44358B623}" type="presParOf" srcId="{05FA8FF3-70F7-6A4A-9381-00EC7451028A}" destId="{4177D017-1F2B-F944-AD9C-531B1BAAF408}" srcOrd="1" destOrd="0" presId="urn:microsoft.com/office/officeart/2008/layout/LinedList"/>
    <dgm:cxn modelId="{F744CA57-B6E9-9E4E-BB24-48D0DF5FC55B}" type="presParOf" srcId="{425AC16F-E277-4245-8247-56081FB49F2F}" destId="{62E29CB4-4319-5544-A02F-549FE00B1DE2}" srcOrd="14" destOrd="0" presId="urn:microsoft.com/office/officeart/2008/layout/LinedList"/>
    <dgm:cxn modelId="{7BBA1D15-6B99-4049-B03E-499D47506C80}" type="presParOf" srcId="{425AC16F-E277-4245-8247-56081FB49F2F}" destId="{26808A62-BA62-7E4D-9A89-908D17286045}" srcOrd="15" destOrd="0" presId="urn:microsoft.com/office/officeart/2008/layout/LinedList"/>
    <dgm:cxn modelId="{24114687-178C-1F4F-9C67-6E097645AD84}" type="presParOf" srcId="{26808A62-BA62-7E4D-9A89-908D17286045}" destId="{2A251CBB-32DB-A94D-9AA2-311C1BD30D97}" srcOrd="0" destOrd="0" presId="urn:microsoft.com/office/officeart/2008/layout/LinedList"/>
    <dgm:cxn modelId="{4B931341-395C-0A4C-9B09-40D6D84EB38A}" type="presParOf" srcId="{26808A62-BA62-7E4D-9A89-908D17286045}" destId="{4D9269D2-231E-7248-A959-194A0DEDE5A0}" srcOrd="1" destOrd="0" presId="urn:microsoft.com/office/officeart/2008/layout/LinedList"/>
    <dgm:cxn modelId="{CD16CAC2-664F-B544-88CB-DDEFF7AD699E}" type="presParOf" srcId="{425AC16F-E277-4245-8247-56081FB49F2F}" destId="{95B3D746-FC0C-1A48-83F9-C5660AF4055B}" srcOrd="16" destOrd="0" presId="urn:microsoft.com/office/officeart/2008/layout/LinedList"/>
    <dgm:cxn modelId="{745E0AA4-DCE7-F749-93B3-C8C087266536}" type="presParOf" srcId="{425AC16F-E277-4245-8247-56081FB49F2F}" destId="{8BC25E71-0BEA-1F45-832F-D78B723A2E09}" srcOrd="17" destOrd="0" presId="urn:microsoft.com/office/officeart/2008/layout/LinedList"/>
    <dgm:cxn modelId="{708E45ED-3EB4-254F-BCD8-821E555DCE5C}" type="presParOf" srcId="{8BC25E71-0BEA-1F45-832F-D78B723A2E09}" destId="{C5C1E31E-95C5-C54B-8695-865F07C5970E}" srcOrd="0" destOrd="0" presId="urn:microsoft.com/office/officeart/2008/layout/LinedList"/>
    <dgm:cxn modelId="{74FEC6FC-34D3-564D-8E3F-B377CDC7E5F9}" type="presParOf" srcId="{8BC25E71-0BEA-1F45-832F-D78B723A2E09}" destId="{7C0C0298-B0F2-3147-9F2E-B2749B799E33}" srcOrd="1" destOrd="0" presId="urn:microsoft.com/office/officeart/2008/layout/LinedList"/>
    <dgm:cxn modelId="{9A5F2577-D3C2-4D4C-9D8B-86C10E48F57F}" type="presParOf" srcId="{425AC16F-E277-4245-8247-56081FB49F2F}" destId="{4BD2543F-083D-2248-898E-681521B0E70F}" srcOrd="18" destOrd="0" presId="urn:microsoft.com/office/officeart/2008/layout/LinedList"/>
    <dgm:cxn modelId="{5FD428C0-7ED5-3846-A6FF-551BF75F56D4}" type="presParOf" srcId="{425AC16F-E277-4245-8247-56081FB49F2F}" destId="{190DC5DC-8110-164C-9408-364EC550A7FF}" srcOrd="19" destOrd="0" presId="urn:microsoft.com/office/officeart/2008/layout/LinedList"/>
    <dgm:cxn modelId="{7C3101C1-9DC7-1141-9948-B317EA02DC69}" type="presParOf" srcId="{190DC5DC-8110-164C-9408-364EC550A7FF}" destId="{5ECDE9DC-ABB7-4F4C-8C5D-2E6B40826CBB}" srcOrd="0" destOrd="0" presId="urn:microsoft.com/office/officeart/2008/layout/LinedList"/>
    <dgm:cxn modelId="{25234C4B-2E9D-724E-8F1C-A658F1C96EB5}" type="presParOf" srcId="{190DC5DC-8110-164C-9408-364EC550A7FF}" destId="{1D79E3BB-B609-7045-83CD-1DD2E44CF3ED}" srcOrd="1" destOrd="0" presId="urn:microsoft.com/office/officeart/2008/layout/LinedList"/>
    <dgm:cxn modelId="{0574BF86-3601-3C41-9660-F48A68B0F3AC}" type="presParOf" srcId="{425AC16F-E277-4245-8247-56081FB49F2F}" destId="{9BE6D5A5-5169-F64C-B03B-4FCD0D21F499}" srcOrd="20" destOrd="0" presId="urn:microsoft.com/office/officeart/2008/layout/LinedList"/>
    <dgm:cxn modelId="{3975DD10-A653-5342-A31D-13172C92B6B2}" type="presParOf" srcId="{425AC16F-E277-4245-8247-56081FB49F2F}" destId="{1700CBBA-5666-B44A-A0BB-442E4C192FAF}" srcOrd="21" destOrd="0" presId="urn:microsoft.com/office/officeart/2008/layout/LinedList"/>
    <dgm:cxn modelId="{C7AD9125-6D25-264A-B38D-11951A3C5D50}" type="presParOf" srcId="{1700CBBA-5666-B44A-A0BB-442E4C192FAF}" destId="{B9B70A50-56BB-8C42-BFCC-089361CFFD41}" srcOrd="0" destOrd="0" presId="urn:microsoft.com/office/officeart/2008/layout/LinedList"/>
    <dgm:cxn modelId="{613711AD-A287-5E48-8BDF-E42FCE00C5C7}" type="presParOf" srcId="{1700CBBA-5666-B44A-A0BB-442E4C192FAF}" destId="{C71829BB-4192-0F47-B0B2-AAE700EA177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6DA6DD-5D7E-494C-9187-E9B50ED85506}" type="doc">
      <dgm:prSet loTypeId="urn:microsoft.com/office/officeart/2005/8/layout/vList2" loCatId="list" qsTypeId="urn:microsoft.com/office/officeart/2005/8/quickstyle/simple1" qsCatId="simple" csTypeId="urn:microsoft.com/office/officeart/2005/8/colors/colorful1#10" csCatId="colorful" phldr="1"/>
      <dgm:spPr/>
      <dgm:t>
        <a:bodyPr/>
        <a:lstStyle/>
        <a:p>
          <a:endParaRPr lang="en-US"/>
        </a:p>
      </dgm:t>
    </dgm:pt>
    <dgm:pt modelId="{729C8585-3292-4D5C-91A6-22361A15D091}">
      <dgm:prSet phldrT="[Texte]"/>
      <dgm:spPr/>
      <dgm:t>
        <a:bodyPr/>
        <a:lstStyle/>
        <a:p>
          <a:r>
            <a:rPr lang="fr-CH" dirty="0"/>
            <a:t>From </a:t>
          </a:r>
          <a:r>
            <a:rPr lang="fr-CH" dirty="0" err="1"/>
            <a:t>Developer</a:t>
          </a:r>
          <a:r>
            <a:rPr lang="fr-CH" dirty="0"/>
            <a:t> Perspective</a:t>
          </a:r>
          <a:endParaRPr lang="en-US" dirty="0"/>
        </a:p>
      </dgm:t>
    </dgm:pt>
    <dgm:pt modelId="{A45B8C61-771D-4E77-8FD1-F8BC6EF40663}" type="parTrans" cxnId="{1D20BE2C-1737-4683-B7F8-D35300271673}">
      <dgm:prSet/>
      <dgm:spPr/>
      <dgm:t>
        <a:bodyPr/>
        <a:lstStyle/>
        <a:p>
          <a:endParaRPr lang="en-US"/>
        </a:p>
      </dgm:t>
    </dgm:pt>
    <dgm:pt modelId="{2C4CA6EF-6DE6-431F-9DE0-81A7F115709D}" type="sibTrans" cxnId="{1D20BE2C-1737-4683-B7F8-D35300271673}">
      <dgm:prSet/>
      <dgm:spPr/>
      <dgm:t>
        <a:bodyPr/>
        <a:lstStyle/>
        <a:p>
          <a:endParaRPr lang="en-US"/>
        </a:p>
      </dgm:t>
    </dgm:pt>
    <dgm:pt modelId="{B421F667-C9A4-4922-8B03-EAB3D766DF28}">
      <dgm:prSet phldrT="[Texte]"/>
      <dgm:spPr/>
      <dgm:t>
        <a:bodyPr/>
        <a:lstStyle/>
        <a:p>
          <a:pPr>
            <a:buFontTx/>
            <a:buNone/>
          </a:pPr>
          <a:r>
            <a:rPr lang="en-US" noProof="0" dirty="0"/>
            <a:t>1. The developer writes a script. The later is interpreted</a:t>
          </a:r>
        </a:p>
      </dgm:t>
    </dgm:pt>
    <dgm:pt modelId="{E20ED6BA-F1BE-45BA-B447-D3F511ECF4D0}" type="parTrans" cxnId="{404701AA-3CAC-43AD-BEB6-FC7867FE2E15}">
      <dgm:prSet/>
      <dgm:spPr/>
      <dgm:t>
        <a:bodyPr/>
        <a:lstStyle/>
        <a:p>
          <a:endParaRPr lang="en-US"/>
        </a:p>
      </dgm:t>
    </dgm:pt>
    <dgm:pt modelId="{4675541F-0A0A-4213-8BA5-90E532B33FB9}" type="sibTrans" cxnId="{404701AA-3CAC-43AD-BEB6-FC7867FE2E15}">
      <dgm:prSet/>
      <dgm:spPr/>
      <dgm:t>
        <a:bodyPr/>
        <a:lstStyle/>
        <a:p>
          <a:endParaRPr lang="en-US"/>
        </a:p>
      </dgm:t>
    </dgm:pt>
    <dgm:pt modelId="{49A35D54-6A45-4BC1-BBEA-7DAC6A629658}">
      <dgm:prSet phldrT="[Texte]"/>
      <dgm:spPr/>
      <dgm:t>
        <a:bodyPr/>
        <a:lstStyle/>
        <a:p>
          <a:pPr rtl="0">
            <a:buFontTx/>
            <a:buNone/>
          </a:pPr>
          <a:endParaRPr lang="en-US" dirty="0"/>
        </a:p>
      </dgm:t>
    </dgm:pt>
    <dgm:pt modelId="{D92CA06F-3D10-46AC-8F85-7E7ED99F6497}" type="parTrans" cxnId="{6DF1F159-9BA7-4AC0-9A15-C483CD0B852D}">
      <dgm:prSet/>
      <dgm:spPr/>
      <dgm:t>
        <a:bodyPr/>
        <a:lstStyle/>
        <a:p>
          <a:endParaRPr lang="en-US"/>
        </a:p>
      </dgm:t>
    </dgm:pt>
    <dgm:pt modelId="{71ACBB7F-741F-49B0-8A7B-A46E344BCB9F}" type="sibTrans" cxnId="{6DF1F159-9BA7-4AC0-9A15-C483CD0B852D}">
      <dgm:prSet/>
      <dgm:spPr/>
      <dgm:t>
        <a:bodyPr/>
        <a:lstStyle/>
        <a:p>
          <a:endParaRPr lang="en-US"/>
        </a:p>
      </dgm:t>
    </dgm:pt>
    <dgm:pt modelId="{D7A00AAF-1005-4BE8-9048-0A49ABF8CC8A}">
      <dgm:prSet phldrT="[Texte]"/>
      <dgm:spPr/>
      <dgm:t>
        <a:bodyPr/>
        <a:lstStyle/>
        <a:p>
          <a:pPr>
            <a:buFontTx/>
            <a:buNone/>
          </a:pPr>
          <a:r>
            <a:rPr lang="en-US" noProof="0" dirty="0"/>
            <a:t>2.The developer must deploy the website. For that, he should find an Internet Service Provider (ISP)</a:t>
          </a:r>
        </a:p>
      </dgm:t>
    </dgm:pt>
    <dgm:pt modelId="{CC0A8497-3BD9-4D9D-878B-37912063D363}" type="parTrans" cxnId="{B2175E17-EF6F-4BBD-B3E2-3FFC0C75FE30}">
      <dgm:prSet/>
      <dgm:spPr/>
      <dgm:t>
        <a:bodyPr/>
        <a:lstStyle/>
        <a:p>
          <a:endParaRPr lang="en-US"/>
        </a:p>
      </dgm:t>
    </dgm:pt>
    <dgm:pt modelId="{4CE75460-09A0-424A-9146-E3B5F4939234}" type="sibTrans" cxnId="{B2175E17-EF6F-4BBD-B3E2-3FFC0C75FE30}">
      <dgm:prSet/>
      <dgm:spPr/>
      <dgm:t>
        <a:bodyPr/>
        <a:lstStyle/>
        <a:p>
          <a:endParaRPr lang="en-US"/>
        </a:p>
      </dgm:t>
    </dgm:pt>
    <dgm:pt modelId="{F135BF82-B3E5-4079-82A7-50C8971DB683}">
      <dgm:prSet phldrT="[Texte]"/>
      <dgm:spPr/>
      <dgm:t>
        <a:bodyPr/>
        <a:lstStyle/>
        <a:p>
          <a:pPr>
            <a:buFontTx/>
            <a:buNone/>
          </a:pPr>
          <a:r>
            <a:rPr lang="en-US" noProof="0" dirty="0"/>
            <a:t>3. The developer chooses a Universal Resource Locator </a:t>
          </a:r>
          <a:r>
            <a:rPr lang="en-US" b="1" i="0" noProof="0" dirty="0"/>
            <a:t>(</a:t>
          </a:r>
          <a:r>
            <a:rPr lang="en-US" noProof="0" dirty="0"/>
            <a:t>URL) for his web site</a:t>
          </a:r>
        </a:p>
      </dgm:t>
    </dgm:pt>
    <dgm:pt modelId="{EE248C29-F532-44F6-A834-257FC0B9C904}" type="parTrans" cxnId="{8B667873-E08C-4FC4-ADE6-C0FBB98702C6}">
      <dgm:prSet/>
      <dgm:spPr/>
      <dgm:t>
        <a:bodyPr/>
        <a:lstStyle/>
        <a:p>
          <a:endParaRPr lang="en-US"/>
        </a:p>
      </dgm:t>
    </dgm:pt>
    <dgm:pt modelId="{F26E7514-81CF-428E-8918-BEE7805462EC}" type="sibTrans" cxnId="{8B667873-E08C-4FC4-ADE6-C0FBB98702C6}">
      <dgm:prSet/>
      <dgm:spPr/>
      <dgm:t>
        <a:bodyPr/>
        <a:lstStyle/>
        <a:p>
          <a:endParaRPr lang="en-US"/>
        </a:p>
      </dgm:t>
    </dgm:pt>
    <dgm:pt modelId="{11CA1E4C-EA1E-4F57-ADD7-513D37E90377}">
      <dgm:prSet phldrT="[Texte]"/>
      <dgm:spPr/>
      <dgm:t>
        <a:bodyPr/>
        <a:lstStyle/>
        <a:p>
          <a:pPr rtl="0">
            <a:buFontTx/>
            <a:buNone/>
          </a:pPr>
          <a:endParaRPr lang="en-US" dirty="0"/>
        </a:p>
      </dgm:t>
    </dgm:pt>
    <dgm:pt modelId="{2AA58BDB-2BE0-4A67-A750-32D6120F7173}" type="sibTrans" cxnId="{98F84B47-2EC7-4A43-A376-339FF31C8445}">
      <dgm:prSet/>
      <dgm:spPr/>
      <dgm:t>
        <a:bodyPr/>
        <a:lstStyle/>
        <a:p>
          <a:endParaRPr lang="en-US"/>
        </a:p>
      </dgm:t>
    </dgm:pt>
    <dgm:pt modelId="{8971036A-4BB5-4C00-A036-036DC506F340}" type="parTrans" cxnId="{98F84B47-2EC7-4A43-A376-339FF31C8445}">
      <dgm:prSet/>
      <dgm:spPr/>
      <dgm:t>
        <a:bodyPr/>
        <a:lstStyle/>
        <a:p>
          <a:endParaRPr lang="en-US"/>
        </a:p>
      </dgm:t>
    </dgm:pt>
    <dgm:pt modelId="{67609B93-C98D-4A68-98A4-24CBC266DFAA}">
      <dgm:prSet phldrT="[Texte]"/>
      <dgm:spPr/>
      <dgm:t>
        <a:bodyPr/>
        <a:lstStyle/>
        <a:p>
          <a:pPr rtl="0">
            <a:buFontTx/>
            <a:buNone/>
          </a:pPr>
          <a:endParaRPr lang="en-US" dirty="0"/>
        </a:p>
      </dgm:t>
    </dgm:pt>
    <dgm:pt modelId="{6198A4FA-A2BF-40E5-8180-75B2A2B0881B}" type="sibTrans" cxnId="{421B8BC4-C468-42C9-8840-4BFFEC29E3F0}">
      <dgm:prSet/>
      <dgm:spPr/>
      <dgm:t>
        <a:bodyPr/>
        <a:lstStyle/>
        <a:p>
          <a:endParaRPr lang="en-US"/>
        </a:p>
      </dgm:t>
    </dgm:pt>
    <dgm:pt modelId="{23F6A674-CC58-4F7F-B3C4-9F73E292844C}" type="parTrans" cxnId="{421B8BC4-C468-42C9-8840-4BFFEC29E3F0}">
      <dgm:prSet/>
      <dgm:spPr/>
      <dgm:t>
        <a:bodyPr/>
        <a:lstStyle/>
        <a:p>
          <a:endParaRPr lang="en-US"/>
        </a:p>
      </dgm:t>
    </dgm:pt>
    <dgm:pt modelId="{F56084E6-AB49-493B-8C52-AE8C1D27FF24}">
      <dgm:prSet phldrT="[Texte]"/>
      <dgm:spPr/>
      <dgm:t>
        <a:bodyPr/>
        <a:lstStyle/>
        <a:p>
          <a:pPr>
            <a:buFontTx/>
            <a:buNone/>
          </a:pPr>
          <a:endParaRPr lang="en-US" dirty="0"/>
        </a:p>
      </dgm:t>
    </dgm:pt>
    <dgm:pt modelId="{7CBD8B51-CFE1-47A0-A0D0-CF45DFDDDCF8}" type="sibTrans" cxnId="{9DCBAAE5-467B-44EC-BCAC-E9C4F170E4BD}">
      <dgm:prSet/>
      <dgm:spPr/>
      <dgm:t>
        <a:bodyPr/>
        <a:lstStyle/>
        <a:p>
          <a:endParaRPr lang="en-US"/>
        </a:p>
      </dgm:t>
    </dgm:pt>
    <dgm:pt modelId="{FA59BFFD-2A21-479B-97B8-2EEE493550B7}" type="parTrans" cxnId="{9DCBAAE5-467B-44EC-BCAC-E9C4F170E4BD}">
      <dgm:prSet/>
      <dgm:spPr/>
      <dgm:t>
        <a:bodyPr/>
        <a:lstStyle/>
        <a:p>
          <a:endParaRPr lang="en-US"/>
        </a:p>
      </dgm:t>
    </dgm:pt>
    <dgm:pt modelId="{2F6D4F01-B2EF-4213-88A2-81253A519827}">
      <dgm:prSet phldrT="[Texte]"/>
      <dgm:spPr/>
      <dgm:t>
        <a:bodyPr/>
        <a:lstStyle/>
        <a:p>
          <a:pPr>
            <a:buFontTx/>
            <a:buNone/>
          </a:pPr>
          <a:endParaRPr lang="en-US" dirty="0"/>
        </a:p>
      </dgm:t>
    </dgm:pt>
    <dgm:pt modelId="{93ABD4C5-1EE8-40E5-A335-FCA4BA1CC4AA}" type="sibTrans" cxnId="{3ABF9B55-409F-403C-B5DD-863C7DAA8FA8}">
      <dgm:prSet/>
      <dgm:spPr/>
      <dgm:t>
        <a:bodyPr/>
        <a:lstStyle/>
        <a:p>
          <a:endParaRPr lang="en-US"/>
        </a:p>
      </dgm:t>
    </dgm:pt>
    <dgm:pt modelId="{C32EB991-AC67-487E-AE2B-78970A3D7BF2}" type="parTrans" cxnId="{3ABF9B55-409F-403C-B5DD-863C7DAA8FA8}">
      <dgm:prSet/>
      <dgm:spPr/>
      <dgm:t>
        <a:bodyPr/>
        <a:lstStyle/>
        <a:p>
          <a:endParaRPr lang="en-US"/>
        </a:p>
      </dgm:t>
    </dgm:pt>
    <dgm:pt modelId="{6CF2C00B-65AA-48F7-A23B-4451A2B03176}">
      <dgm:prSet phldrT="[Texte]"/>
      <dgm:spPr/>
      <dgm:t>
        <a:bodyPr/>
        <a:lstStyle/>
        <a:p>
          <a:pPr>
            <a:buFontTx/>
            <a:buNone/>
          </a:pPr>
          <a:endParaRPr lang="en-US" dirty="0"/>
        </a:p>
      </dgm:t>
    </dgm:pt>
    <dgm:pt modelId="{A6B23E2B-7E2F-404A-8271-2876BD1344B5}" type="sibTrans" cxnId="{6D8E012D-E3C9-426C-BFD2-AFC8BEA20C69}">
      <dgm:prSet/>
      <dgm:spPr/>
      <dgm:t>
        <a:bodyPr/>
        <a:lstStyle/>
        <a:p>
          <a:endParaRPr lang="en-US"/>
        </a:p>
      </dgm:t>
    </dgm:pt>
    <dgm:pt modelId="{B5A750BB-4804-4C37-A642-E9E4C25A40AE}" type="parTrans" cxnId="{6D8E012D-E3C9-426C-BFD2-AFC8BEA20C69}">
      <dgm:prSet/>
      <dgm:spPr/>
      <dgm:t>
        <a:bodyPr/>
        <a:lstStyle/>
        <a:p>
          <a:endParaRPr lang="en-US"/>
        </a:p>
      </dgm:t>
    </dgm:pt>
    <dgm:pt modelId="{0034E86A-3780-41F6-851F-326F9408849C}" type="pres">
      <dgm:prSet presAssocID="{3B6DA6DD-5D7E-494C-9187-E9B50ED85506}" presName="linear" presStyleCnt="0">
        <dgm:presLayoutVars>
          <dgm:animLvl val="lvl"/>
          <dgm:resizeHandles val="exact"/>
        </dgm:presLayoutVars>
      </dgm:prSet>
      <dgm:spPr/>
    </dgm:pt>
    <dgm:pt modelId="{5A826682-A132-44B5-86D4-8F65EC75EAAE}" type="pres">
      <dgm:prSet presAssocID="{729C8585-3292-4D5C-91A6-22361A15D091}" presName="parentText" presStyleLbl="node1" presStyleIdx="0" presStyleCnt="1">
        <dgm:presLayoutVars>
          <dgm:chMax val="0"/>
          <dgm:bulletEnabled val="1"/>
        </dgm:presLayoutVars>
      </dgm:prSet>
      <dgm:spPr/>
    </dgm:pt>
    <dgm:pt modelId="{B118A985-55A6-4EBC-81FA-A2BB6259BDAB}" type="pres">
      <dgm:prSet presAssocID="{729C8585-3292-4D5C-91A6-22361A15D091}" presName="childText" presStyleLbl="revTx" presStyleIdx="0" presStyleCnt="1">
        <dgm:presLayoutVars>
          <dgm:bulletEnabled val="1"/>
        </dgm:presLayoutVars>
      </dgm:prSet>
      <dgm:spPr/>
    </dgm:pt>
  </dgm:ptLst>
  <dgm:cxnLst>
    <dgm:cxn modelId="{B2175E17-EF6F-4BBD-B3E2-3FFC0C75FE30}" srcId="{729C8585-3292-4D5C-91A6-22361A15D091}" destId="{D7A00AAF-1005-4BE8-9048-0A49ABF8CC8A}" srcOrd="1" destOrd="0" parTransId="{CC0A8497-3BD9-4D9D-878B-37912063D363}" sibTransId="{4CE75460-09A0-424A-9146-E3B5F4939234}"/>
    <dgm:cxn modelId="{FB63AB25-A230-4283-A396-E3695F7F73C9}" type="presOf" srcId="{6CF2C00B-65AA-48F7-A23B-4451A2B03176}" destId="{B118A985-55A6-4EBC-81FA-A2BB6259BDAB}" srcOrd="0" destOrd="7" presId="urn:microsoft.com/office/officeart/2005/8/layout/vList2"/>
    <dgm:cxn modelId="{1D20BE2C-1737-4683-B7F8-D35300271673}" srcId="{3B6DA6DD-5D7E-494C-9187-E9B50ED85506}" destId="{729C8585-3292-4D5C-91A6-22361A15D091}" srcOrd="0" destOrd="0" parTransId="{A45B8C61-771D-4E77-8FD1-F8BC6EF40663}" sibTransId="{2C4CA6EF-6DE6-431F-9DE0-81A7F115709D}"/>
    <dgm:cxn modelId="{6D8E012D-E3C9-426C-BFD2-AFC8BEA20C69}" srcId="{729C8585-3292-4D5C-91A6-22361A15D091}" destId="{6CF2C00B-65AA-48F7-A23B-4451A2B03176}" srcOrd="7" destOrd="0" parTransId="{B5A750BB-4804-4C37-A642-E9E4C25A40AE}" sibTransId="{A6B23E2B-7E2F-404A-8271-2876BD1344B5}"/>
    <dgm:cxn modelId="{87D4E135-E70B-4970-992F-BC9F0F5A155E}" type="presOf" srcId="{B421F667-C9A4-4922-8B03-EAB3D766DF28}" destId="{B118A985-55A6-4EBC-81FA-A2BB6259BDAB}" srcOrd="0" destOrd="0" presId="urn:microsoft.com/office/officeart/2005/8/layout/vList2"/>
    <dgm:cxn modelId="{610F9E3E-5548-4422-9E5D-E5E5C18F8C68}" type="presOf" srcId="{729C8585-3292-4D5C-91A6-22361A15D091}" destId="{5A826682-A132-44B5-86D4-8F65EC75EAAE}" srcOrd="0" destOrd="0" presId="urn:microsoft.com/office/officeart/2005/8/layout/vList2"/>
    <dgm:cxn modelId="{94DA9741-ECE6-435A-8439-3EEF152B36C7}" type="presOf" srcId="{11CA1E4C-EA1E-4F57-ADD7-513D37E90377}" destId="{B118A985-55A6-4EBC-81FA-A2BB6259BDAB}" srcOrd="0" destOrd="3" presId="urn:microsoft.com/office/officeart/2005/8/layout/vList2"/>
    <dgm:cxn modelId="{98F84B47-2EC7-4A43-A376-339FF31C8445}" srcId="{729C8585-3292-4D5C-91A6-22361A15D091}" destId="{11CA1E4C-EA1E-4F57-ADD7-513D37E90377}" srcOrd="3" destOrd="0" parTransId="{8971036A-4BB5-4C00-A036-036DC506F340}" sibTransId="{2AA58BDB-2BE0-4A67-A750-32D6120F7173}"/>
    <dgm:cxn modelId="{BFA72149-FB54-497C-9FB4-B7369A451AC6}" type="presOf" srcId="{3B6DA6DD-5D7E-494C-9187-E9B50ED85506}" destId="{0034E86A-3780-41F6-851F-326F9408849C}" srcOrd="0" destOrd="0" presId="urn:microsoft.com/office/officeart/2005/8/layout/vList2"/>
    <dgm:cxn modelId="{3ABF9B55-409F-403C-B5DD-863C7DAA8FA8}" srcId="{729C8585-3292-4D5C-91A6-22361A15D091}" destId="{2F6D4F01-B2EF-4213-88A2-81253A519827}" srcOrd="6" destOrd="0" parTransId="{C32EB991-AC67-487E-AE2B-78970A3D7BF2}" sibTransId="{93ABD4C5-1EE8-40E5-A335-FCA4BA1CC4AA}"/>
    <dgm:cxn modelId="{6DF1F159-9BA7-4AC0-9A15-C483CD0B852D}" srcId="{729C8585-3292-4D5C-91A6-22361A15D091}" destId="{49A35D54-6A45-4BC1-BBEA-7DAC6A629658}" srcOrd="8" destOrd="0" parTransId="{D92CA06F-3D10-46AC-8F85-7E7ED99F6497}" sibTransId="{71ACBB7F-741F-49B0-8A7B-A46E344BCB9F}"/>
    <dgm:cxn modelId="{EFF3595D-C2C2-409B-8A97-0BE0708578A0}" type="presOf" srcId="{D7A00AAF-1005-4BE8-9048-0A49ABF8CC8A}" destId="{B118A985-55A6-4EBC-81FA-A2BB6259BDAB}" srcOrd="0" destOrd="1" presId="urn:microsoft.com/office/officeart/2005/8/layout/vList2"/>
    <dgm:cxn modelId="{8B667873-E08C-4FC4-ADE6-C0FBB98702C6}" srcId="{729C8585-3292-4D5C-91A6-22361A15D091}" destId="{F135BF82-B3E5-4079-82A7-50C8971DB683}" srcOrd="2" destOrd="0" parTransId="{EE248C29-F532-44F6-A834-257FC0B9C904}" sibTransId="{F26E7514-81CF-428E-8918-BEE7805462EC}"/>
    <dgm:cxn modelId="{8F95C09D-C4BA-42F1-A4FC-00DFDF082D09}" type="presOf" srcId="{F135BF82-B3E5-4079-82A7-50C8971DB683}" destId="{B118A985-55A6-4EBC-81FA-A2BB6259BDAB}" srcOrd="0" destOrd="2" presId="urn:microsoft.com/office/officeart/2005/8/layout/vList2"/>
    <dgm:cxn modelId="{404701AA-3CAC-43AD-BEB6-FC7867FE2E15}" srcId="{729C8585-3292-4D5C-91A6-22361A15D091}" destId="{B421F667-C9A4-4922-8B03-EAB3D766DF28}" srcOrd="0" destOrd="0" parTransId="{E20ED6BA-F1BE-45BA-B447-D3F511ECF4D0}" sibTransId="{4675541F-0A0A-4213-8BA5-90E532B33FB9}"/>
    <dgm:cxn modelId="{3AF8F9B3-5531-4CFE-9F91-0A50BD53A2FD}" type="presOf" srcId="{F56084E6-AB49-493B-8C52-AE8C1D27FF24}" destId="{B118A985-55A6-4EBC-81FA-A2BB6259BDAB}" srcOrd="0" destOrd="5" presId="urn:microsoft.com/office/officeart/2005/8/layout/vList2"/>
    <dgm:cxn modelId="{0624D2B6-669D-4750-901C-BF9F7941AEC1}" type="presOf" srcId="{49A35D54-6A45-4BC1-BBEA-7DAC6A629658}" destId="{B118A985-55A6-4EBC-81FA-A2BB6259BDAB}" srcOrd="0" destOrd="8" presId="urn:microsoft.com/office/officeart/2005/8/layout/vList2"/>
    <dgm:cxn modelId="{421B8BC4-C468-42C9-8840-4BFFEC29E3F0}" srcId="{729C8585-3292-4D5C-91A6-22361A15D091}" destId="{67609B93-C98D-4A68-98A4-24CBC266DFAA}" srcOrd="4" destOrd="0" parTransId="{23F6A674-CC58-4F7F-B3C4-9F73E292844C}" sibTransId="{6198A4FA-A2BF-40E5-8180-75B2A2B0881B}"/>
    <dgm:cxn modelId="{68AB1EDC-A1B6-4840-84FE-970D92DA1F6D}" type="presOf" srcId="{2F6D4F01-B2EF-4213-88A2-81253A519827}" destId="{B118A985-55A6-4EBC-81FA-A2BB6259BDAB}" srcOrd="0" destOrd="6" presId="urn:microsoft.com/office/officeart/2005/8/layout/vList2"/>
    <dgm:cxn modelId="{4115ADDF-C0FB-4226-872A-7AE050DB757A}" type="presOf" srcId="{67609B93-C98D-4A68-98A4-24CBC266DFAA}" destId="{B118A985-55A6-4EBC-81FA-A2BB6259BDAB}" srcOrd="0" destOrd="4" presId="urn:microsoft.com/office/officeart/2005/8/layout/vList2"/>
    <dgm:cxn modelId="{9DCBAAE5-467B-44EC-BCAC-E9C4F170E4BD}" srcId="{729C8585-3292-4D5C-91A6-22361A15D091}" destId="{F56084E6-AB49-493B-8C52-AE8C1D27FF24}" srcOrd="5" destOrd="0" parTransId="{FA59BFFD-2A21-479B-97B8-2EEE493550B7}" sibTransId="{7CBD8B51-CFE1-47A0-A0D0-CF45DFDDDCF8}"/>
    <dgm:cxn modelId="{1D391554-33CB-4524-A8EA-B879A36E85B9}" type="presParOf" srcId="{0034E86A-3780-41F6-851F-326F9408849C}" destId="{5A826682-A132-44B5-86D4-8F65EC75EAAE}" srcOrd="0" destOrd="0" presId="urn:microsoft.com/office/officeart/2005/8/layout/vList2"/>
    <dgm:cxn modelId="{EA0E0994-ECF6-4C26-8AB0-A208478A833E}" type="presParOf" srcId="{0034E86A-3780-41F6-851F-326F9408849C}" destId="{B118A985-55A6-4EBC-81FA-A2BB6259BDA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6DA6DD-5D7E-494C-9187-E9B50ED85506}" type="doc">
      <dgm:prSet loTypeId="urn:microsoft.com/office/officeart/2005/8/layout/vList2" loCatId="list" qsTypeId="urn:microsoft.com/office/officeart/2005/8/quickstyle/simple1" qsCatId="simple" csTypeId="urn:microsoft.com/office/officeart/2005/8/colors/colorful1#11" csCatId="colorful" phldr="1"/>
      <dgm:spPr/>
      <dgm:t>
        <a:bodyPr/>
        <a:lstStyle/>
        <a:p>
          <a:endParaRPr lang="en-US"/>
        </a:p>
      </dgm:t>
    </dgm:pt>
    <dgm:pt modelId="{729C8585-3292-4D5C-91A6-22361A15D091}">
      <dgm:prSet phldrT="[Texte]"/>
      <dgm:spPr/>
      <dgm:t>
        <a:bodyPr/>
        <a:lstStyle/>
        <a:p>
          <a:r>
            <a:rPr lang="fr-CH" dirty="0"/>
            <a:t>From </a:t>
          </a:r>
          <a:r>
            <a:rPr lang="fr-CH" dirty="0" err="1"/>
            <a:t>Developer</a:t>
          </a:r>
          <a:r>
            <a:rPr lang="fr-CH" dirty="0"/>
            <a:t> Perspective –</a:t>
          </a:r>
          <a:r>
            <a:rPr lang="fr-CH" dirty="0" err="1"/>
            <a:t>contd</a:t>
          </a:r>
          <a:r>
            <a:rPr lang="fr-CH" dirty="0"/>
            <a:t>.</a:t>
          </a:r>
          <a:endParaRPr lang="en-US" dirty="0"/>
        </a:p>
      </dgm:t>
    </dgm:pt>
    <dgm:pt modelId="{A45B8C61-771D-4E77-8FD1-F8BC6EF40663}" type="parTrans" cxnId="{1D20BE2C-1737-4683-B7F8-D35300271673}">
      <dgm:prSet/>
      <dgm:spPr/>
      <dgm:t>
        <a:bodyPr/>
        <a:lstStyle/>
        <a:p>
          <a:endParaRPr lang="en-US"/>
        </a:p>
      </dgm:t>
    </dgm:pt>
    <dgm:pt modelId="{2C4CA6EF-6DE6-431F-9DE0-81A7F115709D}" type="sibTrans" cxnId="{1D20BE2C-1737-4683-B7F8-D35300271673}">
      <dgm:prSet/>
      <dgm:spPr/>
      <dgm:t>
        <a:bodyPr/>
        <a:lstStyle/>
        <a:p>
          <a:endParaRPr lang="en-US"/>
        </a:p>
      </dgm:t>
    </dgm:pt>
    <dgm:pt modelId="{B421F667-C9A4-4922-8B03-EAB3D766DF28}">
      <dgm:prSet phldrT="[Texte]"/>
      <dgm:spPr/>
      <dgm:t>
        <a:bodyPr/>
        <a:lstStyle/>
        <a:p>
          <a:r>
            <a:rPr lang="en-US" noProof="0" dirty="0"/>
            <a:t>4. The developer pays to store the script </a:t>
          </a:r>
        </a:p>
      </dgm:t>
    </dgm:pt>
    <dgm:pt modelId="{E20ED6BA-F1BE-45BA-B447-D3F511ECF4D0}" type="parTrans" cxnId="{404701AA-3CAC-43AD-BEB6-FC7867FE2E15}">
      <dgm:prSet/>
      <dgm:spPr/>
      <dgm:t>
        <a:bodyPr/>
        <a:lstStyle/>
        <a:p>
          <a:endParaRPr lang="en-US"/>
        </a:p>
      </dgm:t>
    </dgm:pt>
    <dgm:pt modelId="{4675541F-0A0A-4213-8BA5-90E532B33FB9}" type="sibTrans" cxnId="{404701AA-3CAC-43AD-BEB6-FC7867FE2E15}">
      <dgm:prSet/>
      <dgm:spPr/>
      <dgm:t>
        <a:bodyPr/>
        <a:lstStyle/>
        <a:p>
          <a:endParaRPr lang="en-US"/>
        </a:p>
      </dgm:t>
    </dgm:pt>
    <dgm:pt modelId="{49A35D54-6A45-4BC1-BBEA-7DAC6A629658}">
      <dgm:prSet phldrT="[Texte]"/>
      <dgm:spPr/>
      <dgm:t>
        <a:bodyPr/>
        <a:lstStyle/>
        <a:p>
          <a:endParaRPr lang="en-US" dirty="0"/>
        </a:p>
      </dgm:t>
    </dgm:pt>
    <dgm:pt modelId="{D92CA06F-3D10-46AC-8F85-7E7ED99F6497}" type="parTrans" cxnId="{6DF1F159-9BA7-4AC0-9A15-C483CD0B852D}">
      <dgm:prSet/>
      <dgm:spPr/>
      <dgm:t>
        <a:bodyPr/>
        <a:lstStyle/>
        <a:p>
          <a:endParaRPr lang="en-US"/>
        </a:p>
      </dgm:t>
    </dgm:pt>
    <dgm:pt modelId="{71ACBB7F-741F-49B0-8A7B-A46E344BCB9F}" type="sibTrans" cxnId="{6DF1F159-9BA7-4AC0-9A15-C483CD0B852D}">
      <dgm:prSet/>
      <dgm:spPr/>
      <dgm:t>
        <a:bodyPr/>
        <a:lstStyle/>
        <a:p>
          <a:endParaRPr lang="en-US"/>
        </a:p>
      </dgm:t>
    </dgm:pt>
    <dgm:pt modelId="{6CF2C00B-65AA-48F7-A23B-4451A2B03176}">
      <dgm:prSet phldrT="[Texte]"/>
      <dgm:spPr/>
      <dgm:t>
        <a:bodyPr/>
        <a:lstStyle/>
        <a:p>
          <a:endParaRPr lang="en-US" dirty="0"/>
        </a:p>
      </dgm:t>
    </dgm:pt>
    <dgm:pt modelId="{B5A750BB-4804-4C37-A642-E9E4C25A40AE}" type="parTrans" cxnId="{6D8E012D-E3C9-426C-BFD2-AFC8BEA20C69}">
      <dgm:prSet/>
      <dgm:spPr/>
      <dgm:t>
        <a:bodyPr/>
        <a:lstStyle/>
        <a:p>
          <a:endParaRPr lang="en-US"/>
        </a:p>
      </dgm:t>
    </dgm:pt>
    <dgm:pt modelId="{A6B23E2B-7E2F-404A-8271-2876BD1344B5}" type="sibTrans" cxnId="{6D8E012D-E3C9-426C-BFD2-AFC8BEA20C69}">
      <dgm:prSet/>
      <dgm:spPr/>
      <dgm:t>
        <a:bodyPr/>
        <a:lstStyle/>
        <a:p>
          <a:endParaRPr lang="en-US"/>
        </a:p>
      </dgm:t>
    </dgm:pt>
    <dgm:pt modelId="{2F6D4F01-B2EF-4213-88A2-81253A519827}">
      <dgm:prSet phldrT="[Texte]"/>
      <dgm:spPr/>
      <dgm:t>
        <a:bodyPr/>
        <a:lstStyle/>
        <a:p>
          <a:endParaRPr lang="en-US" dirty="0"/>
        </a:p>
      </dgm:t>
    </dgm:pt>
    <dgm:pt modelId="{C32EB991-AC67-487E-AE2B-78970A3D7BF2}" type="parTrans" cxnId="{3ABF9B55-409F-403C-B5DD-863C7DAA8FA8}">
      <dgm:prSet/>
      <dgm:spPr/>
      <dgm:t>
        <a:bodyPr/>
        <a:lstStyle/>
        <a:p>
          <a:endParaRPr lang="en-US"/>
        </a:p>
      </dgm:t>
    </dgm:pt>
    <dgm:pt modelId="{93ABD4C5-1EE8-40E5-A335-FCA4BA1CC4AA}" type="sibTrans" cxnId="{3ABF9B55-409F-403C-B5DD-863C7DAA8FA8}">
      <dgm:prSet/>
      <dgm:spPr/>
      <dgm:t>
        <a:bodyPr/>
        <a:lstStyle/>
        <a:p>
          <a:endParaRPr lang="en-US"/>
        </a:p>
      </dgm:t>
    </dgm:pt>
    <dgm:pt modelId="{EDCC5F7C-6ACF-4485-863D-1F8A63868985}">
      <dgm:prSet phldrT="[Texte]"/>
      <dgm:spPr/>
      <dgm:t>
        <a:bodyPr/>
        <a:lstStyle/>
        <a:p>
          <a:endParaRPr lang="en-US" dirty="0"/>
        </a:p>
      </dgm:t>
    </dgm:pt>
    <dgm:pt modelId="{A4F12AA4-07DD-497E-9851-6796FC8D1BC2}" type="parTrans" cxnId="{E3C98639-971F-476A-B317-6B693A1B0991}">
      <dgm:prSet/>
      <dgm:spPr/>
      <dgm:t>
        <a:bodyPr/>
        <a:lstStyle/>
        <a:p>
          <a:endParaRPr lang="en-US"/>
        </a:p>
      </dgm:t>
    </dgm:pt>
    <dgm:pt modelId="{D083F8BC-428C-40F4-9088-43F2EBC7108B}" type="sibTrans" cxnId="{E3C98639-971F-476A-B317-6B693A1B0991}">
      <dgm:prSet/>
      <dgm:spPr/>
      <dgm:t>
        <a:bodyPr/>
        <a:lstStyle/>
        <a:p>
          <a:endParaRPr lang="en-US"/>
        </a:p>
      </dgm:t>
    </dgm:pt>
    <dgm:pt modelId="{849EAAC0-1419-4563-9E6C-DCC6B10F8223}">
      <dgm:prSet phldrT="[Texte]"/>
      <dgm:spPr/>
      <dgm:t>
        <a:bodyPr/>
        <a:lstStyle/>
        <a:p>
          <a:r>
            <a:rPr lang="en-US" noProof="0" dirty="0"/>
            <a:t>5. ISP provides an FTP account,  a username and a password to the developer to be able to upload his script</a:t>
          </a:r>
        </a:p>
      </dgm:t>
    </dgm:pt>
    <dgm:pt modelId="{76DD7A24-75ED-4219-A818-924C1A5248AE}" type="parTrans" cxnId="{A8AB06E5-8203-4B99-9FC0-0278114B7DAB}">
      <dgm:prSet/>
      <dgm:spPr/>
      <dgm:t>
        <a:bodyPr/>
        <a:lstStyle/>
        <a:p>
          <a:endParaRPr lang="en-US"/>
        </a:p>
      </dgm:t>
    </dgm:pt>
    <dgm:pt modelId="{6DD4211D-51FC-41F1-A402-266C8E247AD5}" type="sibTrans" cxnId="{A8AB06E5-8203-4B99-9FC0-0278114B7DAB}">
      <dgm:prSet/>
      <dgm:spPr/>
      <dgm:t>
        <a:bodyPr/>
        <a:lstStyle/>
        <a:p>
          <a:endParaRPr lang="en-US"/>
        </a:p>
      </dgm:t>
    </dgm:pt>
    <dgm:pt modelId="{0034E86A-3780-41F6-851F-326F9408849C}" type="pres">
      <dgm:prSet presAssocID="{3B6DA6DD-5D7E-494C-9187-E9B50ED85506}" presName="linear" presStyleCnt="0">
        <dgm:presLayoutVars>
          <dgm:animLvl val="lvl"/>
          <dgm:resizeHandles val="exact"/>
        </dgm:presLayoutVars>
      </dgm:prSet>
      <dgm:spPr/>
    </dgm:pt>
    <dgm:pt modelId="{5A826682-A132-44B5-86D4-8F65EC75EAAE}" type="pres">
      <dgm:prSet presAssocID="{729C8585-3292-4D5C-91A6-22361A15D091}" presName="parentText" presStyleLbl="node1" presStyleIdx="0" presStyleCnt="1">
        <dgm:presLayoutVars>
          <dgm:chMax val="0"/>
          <dgm:bulletEnabled val="1"/>
        </dgm:presLayoutVars>
      </dgm:prSet>
      <dgm:spPr/>
    </dgm:pt>
    <dgm:pt modelId="{B118A985-55A6-4EBC-81FA-A2BB6259BDAB}" type="pres">
      <dgm:prSet presAssocID="{729C8585-3292-4D5C-91A6-22361A15D091}" presName="childText" presStyleLbl="revTx" presStyleIdx="0" presStyleCnt="1">
        <dgm:presLayoutVars>
          <dgm:bulletEnabled val="1"/>
        </dgm:presLayoutVars>
      </dgm:prSet>
      <dgm:spPr/>
    </dgm:pt>
  </dgm:ptLst>
  <dgm:cxnLst>
    <dgm:cxn modelId="{B4FD0A11-26F3-407B-801D-9CBA299DA60B}" type="presOf" srcId="{6CF2C00B-65AA-48F7-A23B-4451A2B03176}" destId="{B118A985-55A6-4EBC-81FA-A2BB6259BDAB}" srcOrd="0" destOrd="4" presId="urn:microsoft.com/office/officeart/2005/8/layout/vList2"/>
    <dgm:cxn modelId="{6624112C-5F67-4BF4-92E9-C3F23033112D}" type="presOf" srcId="{849EAAC0-1419-4563-9E6C-DCC6B10F8223}" destId="{B118A985-55A6-4EBC-81FA-A2BB6259BDAB}" srcOrd="0" destOrd="1" presId="urn:microsoft.com/office/officeart/2005/8/layout/vList2"/>
    <dgm:cxn modelId="{1D20BE2C-1737-4683-B7F8-D35300271673}" srcId="{3B6DA6DD-5D7E-494C-9187-E9B50ED85506}" destId="{729C8585-3292-4D5C-91A6-22361A15D091}" srcOrd="0" destOrd="0" parTransId="{A45B8C61-771D-4E77-8FD1-F8BC6EF40663}" sibTransId="{2C4CA6EF-6DE6-431F-9DE0-81A7F115709D}"/>
    <dgm:cxn modelId="{6D8E012D-E3C9-426C-BFD2-AFC8BEA20C69}" srcId="{729C8585-3292-4D5C-91A6-22361A15D091}" destId="{6CF2C00B-65AA-48F7-A23B-4451A2B03176}" srcOrd="4" destOrd="0" parTransId="{B5A750BB-4804-4C37-A642-E9E4C25A40AE}" sibTransId="{A6B23E2B-7E2F-404A-8271-2876BD1344B5}"/>
    <dgm:cxn modelId="{E3C98639-971F-476A-B317-6B693A1B0991}" srcId="{729C8585-3292-4D5C-91A6-22361A15D091}" destId="{EDCC5F7C-6ACF-4485-863D-1F8A63868985}" srcOrd="2" destOrd="0" parTransId="{A4F12AA4-07DD-497E-9851-6796FC8D1BC2}" sibTransId="{D083F8BC-428C-40F4-9088-43F2EBC7108B}"/>
    <dgm:cxn modelId="{DCFCB139-E7C3-4FD4-AAFE-F6DB519E5889}" type="presOf" srcId="{3B6DA6DD-5D7E-494C-9187-E9B50ED85506}" destId="{0034E86A-3780-41F6-851F-326F9408849C}" srcOrd="0" destOrd="0" presId="urn:microsoft.com/office/officeart/2005/8/layout/vList2"/>
    <dgm:cxn modelId="{5E1EED3A-8E71-4232-9DAB-657C2959FD97}" type="presOf" srcId="{B421F667-C9A4-4922-8B03-EAB3D766DF28}" destId="{B118A985-55A6-4EBC-81FA-A2BB6259BDAB}" srcOrd="0" destOrd="0" presId="urn:microsoft.com/office/officeart/2005/8/layout/vList2"/>
    <dgm:cxn modelId="{0DE89C54-9AE5-44C4-8771-6D9110B38696}" type="presOf" srcId="{49A35D54-6A45-4BC1-BBEA-7DAC6A629658}" destId="{B118A985-55A6-4EBC-81FA-A2BB6259BDAB}" srcOrd="0" destOrd="5" presId="urn:microsoft.com/office/officeart/2005/8/layout/vList2"/>
    <dgm:cxn modelId="{3ABF9B55-409F-403C-B5DD-863C7DAA8FA8}" srcId="{729C8585-3292-4D5C-91A6-22361A15D091}" destId="{2F6D4F01-B2EF-4213-88A2-81253A519827}" srcOrd="3" destOrd="0" parTransId="{C32EB991-AC67-487E-AE2B-78970A3D7BF2}" sibTransId="{93ABD4C5-1EE8-40E5-A335-FCA4BA1CC4AA}"/>
    <dgm:cxn modelId="{6DF1F159-9BA7-4AC0-9A15-C483CD0B852D}" srcId="{729C8585-3292-4D5C-91A6-22361A15D091}" destId="{49A35D54-6A45-4BC1-BBEA-7DAC6A629658}" srcOrd="5" destOrd="0" parTransId="{D92CA06F-3D10-46AC-8F85-7E7ED99F6497}" sibTransId="{71ACBB7F-741F-49B0-8A7B-A46E344BCB9F}"/>
    <dgm:cxn modelId="{C1243E88-B95D-4FD7-9F5E-B41D223B99F6}" type="presOf" srcId="{EDCC5F7C-6ACF-4485-863D-1F8A63868985}" destId="{B118A985-55A6-4EBC-81FA-A2BB6259BDAB}" srcOrd="0" destOrd="2" presId="urn:microsoft.com/office/officeart/2005/8/layout/vList2"/>
    <dgm:cxn modelId="{404701AA-3CAC-43AD-BEB6-FC7867FE2E15}" srcId="{729C8585-3292-4D5C-91A6-22361A15D091}" destId="{B421F667-C9A4-4922-8B03-EAB3D766DF28}" srcOrd="0" destOrd="0" parTransId="{E20ED6BA-F1BE-45BA-B447-D3F511ECF4D0}" sibTransId="{4675541F-0A0A-4213-8BA5-90E532B33FB9}"/>
    <dgm:cxn modelId="{111F20CB-FA88-4AA8-8120-66CD8759B0BA}" type="presOf" srcId="{729C8585-3292-4D5C-91A6-22361A15D091}" destId="{5A826682-A132-44B5-86D4-8F65EC75EAAE}" srcOrd="0" destOrd="0" presId="urn:microsoft.com/office/officeart/2005/8/layout/vList2"/>
    <dgm:cxn modelId="{B95410E3-4DF0-46D1-9AA6-6900E3A18ABE}" type="presOf" srcId="{2F6D4F01-B2EF-4213-88A2-81253A519827}" destId="{B118A985-55A6-4EBC-81FA-A2BB6259BDAB}" srcOrd="0" destOrd="3" presId="urn:microsoft.com/office/officeart/2005/8/layout/vList2"/>
    <dgm:cxn modelId="{A8AB06E5-8203-4B99-9FC0-0278114B7DAB}" srcId="{729C8585-3292-4D5C-91A6-22361A15D091}" destId="{849EAAC0-1419-4563-9E6C-DCC6B10F8223}" srcOrd="1" destOrd="0" parTransId="{76DD7A24-75ED-4219-A818-924C1A5248AE}" sibTransId="{6DD4211D-51FC-41F1-A402-266C8E247AD5}"/>
    <dgm:cxn modelId="{42879378-BC7B-41AF-AF41-E018C7BD262D}" type="presParOf" srcId="{0034E86A-3780-41F6-851F-326F9408849C}" destId="{5A826682-A132-44B5-86D4-8F65EC75EAAE}" srcOrd="0" destOrd="0" presId="urn:microsoft.com/office/officeart/2005/8/layout/vList2"/>
    <dgm:cxn modelId="{D40F9662-E672-4631-939D-5998D2B51B3E}" type="presParOf" srcId="{0034E86A-3780-41F6-851F-326F9408849C}" destId="{B118A985-55A6-4EBC-81FA-A2BB6259BDA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6DA6DD-5D7E-494C-9187-E9B50ED85506}" type="doc">
      <dgm:prSet loTypeId="urn:microsoft.com/office/officeart/2005/8/layout/vList2" loCatId="list" qsTypeId="urn:microsoft.com/office/officeart/2005/8/quickstyle/simple1" qsCatId="simple" csTypeId="urn:microsoft.com/office/officeart/2005/8/colors/colorful1#12" csCatId="colorful" phldr="1"/>
      <dgm:spPr/>
      <dgm:t>
        <a:bodyPr/>
        <a:lstStyle/>
        <a:p>
          <a:endParaRPr lang="en-US"/>
        </a:p>
      </dgm:t>
    </dgm:pt>
    <dgm:pt modelId="{538F6571-BFF9-4748-A1C9-F857631BB23C}">
      <dgm:prSet phldrT="[Texte]">
        <dgm:style>
          <a:lnRef idx="2">
            <a:schemeClr val="accent1"/>
          </a:lnRef>
          <a:fillRef idx="1">
            <a:schemeClr val="lt1"/>
          </a:fillRef>
          <a:effectRef idx="0">
            <a:schemeClr val="accent1"/>
          </a:effectRef>
          <a:fontRef idx="minor">
            <a:schemeClr val="dk1"/>
          </a:fontRef>
        </dgm:style>
      </dgm:prSet>
      <dgm:spPr/>
      <dgm:t>
        <a:bodyPr/>
        <a:lstStyle/>
        <a:p>
          <a:r>
            <a:rPr lang="fr-CH" dirty="0"/>
            <a:t>From User Perspective </a:t>
          </a:r>
          <a:r>
            <a:rPr lang="fr-CH" dirty="0" err="1"/>
            <a:t>according</a:t>
          </a:r>
          <a:r>
            <a:rPr lang="fr-CH" dirty="0"/>
            <a:t> to the Client/Server </a:t>
          </a:r>
          <a:r>
            <a:rPr lang="fr-CH" dirty="0" err="1"/>
            <a:t>principle</a:t>
          </a:r>
          <a:endParaRPr lang="en-US" dirty="0"/>
        </a:p>
      </dgm:t>
    </dgm:pt>
    <dgm:pt modelId="{5C42149D-73CD-4152-8CDC-5EB53171A428}" type="parTrans" cxnId="{06612FE8-4B30-41C5-8D9B-442B98F3CF23}">
      <dgm:prSet/>
      <dgm:spPr/>
      <dgm:t>
        <a:bodyPr/>
        <a:lstStyle/>
        <a:p>
          <a:endParaRPr lang="en-US"/>
        </a:p>
      </dgm:t>
    </dgm:pt>
    <dgm:pt modelId="{31D5715F-6CD2-4816-8B8A-065A5908F749}" type="sibTrans" cxnId="{06612FE8-4B30-41C5-8D9B-442B98F3CF23}">
      <dgm:prSet/>
      <dgm:spPr/>
      <dgm:t>
        <a:bodyPr/>
        <a:lstStyle/>
        <a:p>
          <a:endParaRPr lang="en-US"/>
        </a:p>
      </dgm:t>
    </dgm:pt>
    <dgm:pt modelId="{1F5517E3-C911-4698-8CDE-26E2FC94814F}">
      <dgm:prSet phldrT="[Texte]"/>
      <dgm:spPr/>
      <dgm:t>
        <a:bodyPr/>
        <a:lstStyle/>
        <a:p>
          <a:pPr>
            <a:buFontTx/>
            <a:buNone/>
          </a:pPr>
          <a:r>
            <a:rPr lang="en-US" noProof="0" dirty="0"/>
            <a:t>1. U</a:t>
          </a:r>
          <a:r>
            <a:rPr lang="en-US" dirty="0" err="1"/>
            <a:t>ser</a:t>
          </a:r>
          <a:r>
            <a:rPr lang="en-US" dirty="0"/>
            <a:t> requests a Web document over the Web client browser (entering a URL or on a mouse click)</a:t>
          </a:r>
          <a:endParaRPr lang="en-US" noProof="0" dirty="0"/>
        </a:p>
      </dgm:t>
    </dgm:pt>
    <dgm:pt modelId="{13D991FA-84BA-4142-8023-1D5F93424A76}" type="parTrans" cxnId="{F3DF22F8-7DCF-431B-9E79-33010F3C6FB9}">
      <dgm:prSet/>
      <dgm:spPr/>
      <dgm:t>
        <a:bodyPr/>
        <a:lstStyle/>
        <a:p>
          <a:endParaRPr lang="en-US"/>
        </a:p>
      </dgm:t>
    </dgm:pt>
    <dgm:pt modelId="{1EC575F0-37E2-48E0-BB58-FDA329A911C9}" type="sibTrans" cxnId="{F3DF22F8-7DCF-431B-9E79-33010F3C6FB9}">
      <dgm:prSet/>
      <dgm:spPr/>
      <dgm:t>
        <a:bodyPr/>
        <a:lstStyle/>
        <a:p>
          <a:endParaRPr lang="en-US"/>
        </a:p>
      </dgm:t>
    </dgm:pt>
    <dgm:pt modelId="{CD165D8D-6F2F-4BE9-AE55-AA2AB30517BF}">
      <dgm:prSet phldrT="[Texte]"/>
      <dgm:spPr/>
      <dgm:t>
        <a:bodyPr/>
        <a:lstStyle/>
        <a:p>
          <a:pPr>
            <a:buFontTx/>
            <a:buNone/>
          </a:pPr>
          <a:r>
            <a:rPr lang="en-US" noProof="0" dirty="0"/>
            <a:t>2. Browser checks the DNS Server to get back the IP address of the Web Server</a:t>
          </a:r>
        </a:p>
      </dgm:t>
    </dgm:pt>
    <dgm:pt modelId="{157CE00D-7114-406F-815E-E9D5EEADB75E}" type="parTrans" cxnId="{FFA281CF-12FE-42F6-BD94-76E7666C4E28}">
      <dgm:prSet/>
      <dgm:spPr/>
      <dgm:t>
        <a:bodyPr/>
        <a:lstStyle/>
        <a:p>
          <a:endParaRPr lang="en-US"/>
        </a:p>
      </dgm:t>
    </dgm:pt>
    <dgm:pt modelId="{8931B074-A08B-476B-8C35-5909DB81986A}" type="sibTrans" cxnId="{FFA281CF-12FE-42F6-BD94-76E7666C4E28}">
      <dgm:prSet/>
      <dgm:spPr/>
      <dgm:t>
        <a:bodyPr/>
        <a:lstStyle/>
        <a:p>
          <a:endParaRPr lang="en-US"/>
        </a:p>
      </dgm:t>
    </dgm:pt>
    <dgm:pt modelId="{F3D6A587-6506-48C8-812C-381180AFEB9C}">
      <dgm:prSet phldrT="[Texte]"/>
      <dgm:spPr/>
      <dgm:t>
        <a:bodyPr/>
        <a:lstStyle/>
        <a:p>
          <a:pPr>
            <a:buFontTx/>
            <a:buNone/>
          </a:pPr>
          <a:r>
            <a:rPr lang="en-US" noProof="0" dirty="0"/>
            <a:t>3. </a:t>
          </a:r>
          <a:r>
            <a:rPr lang="en-US" dirty="0"/>
            <a:t>Browser contacts the Web server specified by the URL and requests the desired document</a:t>
          </a:r>
          <a:endParaRPr lang="en-US" noProof="0" dirty="0"/>
        </a:p>
      </dgm:t>
    </dgm:pt>
    <dgm:pt modelId="{4491DE0F-F324-4CE1-96CF-FDB86A39AAD5}" type="parTrans" cxnId="{132901BD-0138-4E55-A7D8-1C7FD889056F}">
      <dgm:prSet/>
      <dgm:spPr/>
      <dgm:t>
        <a:bodyPr/>
        <a:lstStyle/>
        <a:p>
          <a:endParaRPr lang="en-US"/>
        </a:p>
      </dgm:t>
    </dgm:pt>
    <dgm:pt modelId="{D560EA4B-503E-49EB-9057-4CC964C23F92}" type="sibTrans" cxnId="{132901BD-0138-4E55-A7D8-1C7FD889056F}">
      <dgm:prSet/>
      <dgm:spPr/>
      <dgm:t>
        <a:bodyPr/>
        <a:lstStyle/>
        <a:p>
          <a:endParaRPr lang="en-US"/>
        </a:p>
      </dgm:t>
    </dgm:pt>
    <dgm:pt modelId="{99853F21-A26F-45D6-AF71-74DF9CEBEE2F}">
      <dgm:prSet phldrT="[Texte]"/>
      <dgm:spPr/>
      <dgm:t>
        <a:bodyPr/>
        <a:lstStyle/>
        <a:p>
          <a:pPr>
            <a:buFontTx/>
            <a:buNone/>
          </a:pPr>
          <a:r>
            <a:rPr lang="en-US" dirty="0"/>
            <a:t>Server accesses its local file system and sends the file specified in the URL </a:t>
          </a:r>
          <a:r>
            <a:rPr lang="en-US" noProof="0" dirty="0"/>
            <a:t>through HTTP response </a:t>
          </a:r>
          <a:r>
            <a:rPr lang="en-US" dirty="0"/>
            <a:t>to the requesting host</a:t>
          </a:r>
          <a:endParaRPr lang="en-US" noProof="0" dirty="0"/>
        </a:p>
      </dgm:t>
    </dgm:pt>
    <dgm:pt modelId="{1C6DD067-7B4E-4DF4-996E-254DC09B7681}" type="parTrans" cxnId="{D98E422D-0A2B-4B90-B14F-C484A5A1E4FA}">
      <dgm:prSet/>
      <dgm:spPr/>
      <dgm:t>
        <a:bodyPr/>
        <a:lstStyle/>
        <a:p>
          <a:endParaRPr lang="en-US"/>
        </a:p>
      </dgm:t>
    </dgm:pt>
    <dgm:pt modelId="{5C8750AD-F384-43F1-B8B6-8A973568152B}" type="sibTrans" cxnId="{D98E422D-0A2B-4B90-B14F-C484A5A1E4FA}">
      <dgm:prSet/>
      <dgm:spPr/>
      <dgm:t>
        <a:bodyPr/>
        <a:lstStyle/>
        <a:p>
          <a:endParaRPr lang="en-US"/>
        </a:p>
      </dgm:t>
    </dgm:pt>
    <dgm:pt modelId="{BECDB7F2-506B-4BC7-B41D-ABFB84F3BF7B}">
      <dgm:prSet/>
      <dgm:spPr/>
      <dgm:t>
        <a:bodyPr/>
        <a:lstStyle/>
        <a:p>
          <a:pPr>
            <a:buFontTx/>
            <a:buNone/>
          </a:pPr>
          <a:r>
            <a:rPr lang="en-US" dirty="0"/>
            <a:t>Browser receives the document, interprets the document and displays it</a:t>
          </a:r>
        </a:p>
      </dgm:t>
    </dgm:pt>
    <dgm:pt modelId="{10497DCB-82F8-4A52-84D6-60DE874BB0BD}" type="parTrans" cxnId="{A5C8D981-391B-42BE-9D49-A73EB2E25CB3}">
      <dgm:prSet/>
      <dgm:spPr/>
      <dgm:t>
        <a:bodyPr/>
        <a:lstStyle/>
        <a:p>
          <a:endParaRPr lang="en-US"/>
        </a:p>
      </dgm:t>
    </dgm:pt>
    <dgm:pt modelId="{A1F4EF6A-79E3-4E24-BB7C-B7643932DC06}" type="sibTrans" cxnId="{A5C8D981-391B-42BE-9D49-A73EB2E25CB3}">
      <dgm:prSet/>
      <dgm:spPr/>
      <dgm:t>
        <a:bodyPr/>
        <a:lstStyle/>
        <a:p>
          <a:endParaRPr lang="en-US"/>
        </a:p>
      </dgm:t>
    </dgm:pt>
    <dgm:pt modelId="{0034E86A-3780-41F6-851F-326F9408849C}" type="pres">
      <dgm:prSet presAssocID="{3B6DA6DD-5D7E-494C-9187-E9B50ED85506}" presName="linear" presStyleCnt="0">
        <dgm:presLayoutVars>
          <dgm:animLvl val="lvl"/>
          <dgm:resizeHandles val="exact"/>
        </dgm:presLayoutVars>
      </dgm:prSet>
      <dgm:spPr/>
    </dgm:pt>
    <dgm:pt modelId="{2674704E-089F-4F47-A3D3-8E550ECDC0CB}" type="pres">
      <dgm:prSet presAssocID="{538F6571-BFF9-4748-A1C9-F857631BB23C}" presName="parentText" presStyleLbl="node1" presStyleIdx="0" presStyleCnt="1" custLinFactNeighborX="625" custLinFactNeighborY="-5909">
        <dgm:presLayoutVars>
          <dgm:chMax val="0"/>
          <dgm:bulletEnabled val="1"/>
        </dgm:presLayoutVars>
      </dgm:prSet>
      <dgm:spPr/>
    </dgm:pt>
    <dgm:pt modelId="{2E6282DB-6F7D-4782-99AF-B6E355BCC296}" type="pres">
      <dgm:prSet presAssocID="{538F6571-BFF9-4748-A1C9-F857631BB23C}" presName="childText" presStyleLbl="revTx" presStyleIdx="0" presStyleCnt="1">
        <dgm:presLayoutVars>
          <dgm:bulletEnabled val="1"/>
        </dgm:presLayoutVars>
      </dgm:prSet>
      <dgm:spPr/>
    </dgm:pt>
  </dgm:ptLst>
  <dgm:cxnLst>
    <dgm:cxn modelId="{38636826-455F-4B75-950D-921F052267C9}" type="presOf" srcId="{F3D6A587-6506-48C8-812C-381180AFEB9C}" destId="{2E6282DB-6F7D-4782-99AF-B6E355BCC296}" srcOrd="0" destOrd="2" presId="urn:microsoft.com/office/officeart/2005/8/layout/vList2"/>
    <dgm:cxn modelId="{D98E422D-0A2B-4B90-B14F-C484A5A1E4FA}" srcId="{538F6571-BFF9-4748-A1C9-F857631BB23C}" destId="{99853F21-A26F-45D6-AF71-74DF9CEBEE2F}" srcOrd="3" destOrd="0" parTransId="{1C6DD067-7B4E-4DF4-996E-254DC09B7681}" sibTransId="{5C8750AD-F384-43F1-B8B6-8A973568152B}"/>
    <dgm:cxn modelId="{232C0939-C0A9-464E-9A6D-985635E5D50F}" type="presOf" srcId="{538F6571-BFF9-4748-A1C9-F857631BB23C}" destId="{2674704E-089F-4F47-A3D3-8E550ECDC0CB}" srcOrd="0" destOrd="0" presId="urn:microsoft.com/office/officeart/2005/8/layout/vList2"/>
    <dgm:cxn modelId="{7FB7CE5D-8C96-4C9E-A398-D7C7F5DEA5F4}" type="presOf" srcId="{1F5517E3-C911-4698-8CDE-26E2FC94814F}" destId="{2E6282DB-6F7D-4782-99AF-B6E355BCC296}" srcOrd="0" destOrd="0" presId="urn:microsoft.com/office/officeart/2005/8/layout/vList2"/>
    <dgm:cxn modelId="{F5034278-7043-4C92-8E39-722877DFBC2D}" type="presOf" srcId="{99853F21-A26F-45D6-AF71-74DF9CEBEE2F}" destId="{2E6282DB-6F7D-4782-99AF-B6E355BCC296}" srcOrd="0" destOrd="3" presId="urn:microsoft.com/office/officeart/2005/8/layout/vList2"/>
    <dgm:cxn modelId="{A5C8D981-391B-42BE-9D49-A73EB2E25CB3}" srcId="{538F6571-BFF9-4748-A1C9-F857631BB23C}" destId="{BECDB7F2-506B-4BC7-B41D-ABFB84F3BF7B}" srcOrd="4" destOrd="0" parTransId="{10497DCB-82F8-4A52-84D6-60DE874BB0BD}" sibTransId="{A1F4EF6A-79E3-4E24-BB7C-B7643932DC06}"/>
    <dgm:cxn modelId="{132901BD-0138-4E55-A7D8-1C7FD889056F}" srcId="{538F6571-BFF9-4748-A1C9-F857631BB23C}" destId="{F3D6A587-6506-48C8-812C-381180AFEB9C}" srcOrd="2" destOrd="0" parTransId="{4491DE0F-F324-4CE1-96CF-FDB86A39AAD5}" sibTransId="{D560EA4B-503E-49EB-9057-4CC964C23F92}"/>
    <dgm:cxn modelId="{FFA281CF-12FE-42F6-BD94-76E7666C4E28}" srcId="{538F6571-BFF9-4748-A1C9-F857631BB23C}" destId="{CD165D8D-6F2F-4BE9-AE55-AA2AB30517BF}" srcOrd="1" destOrd="0" parTransId="{157CE00D-7114-406F-815E-E9D5EEADB75E}" sibTransId="{8931B074-A08B-476B-8C35-5909DB81986A}"/>
    <dgm:cxn modelId="{A4FF08DD-9A8F-4CDF-8DE3-E209EEB70CE4}" type="presOf" srcId="{3B6DA6DD-5D7E-494C-9187-E9B50ED85506}" destId="{0034E86A-3780-41F6-851F-326F9408849C}" srcOrd="0" destOrd="0" presId="urn:microsoft.com/office/officeart/2005/8/layout/vList2"/>
    <dgm:cxn modelId="{06612FE8-4B30-41C5-8D9B-442B98F3CF23}" srcId="{3B6DA6DD-5D7E-494C-9187-E9B50ED85506}" destId="{538F6571-BFF9-4748-A1C9-F857631BB23C}" srcOrd="0" destOrd="0" parTransId="{5C42149D-73CD-4152-8CDC-5EB53171A428}" sibTransId="{31D5715F-6CD2-4816-8B8A-065A5908F749}"/>
    <dgm:cxn modelId="{F3DF22F8-7DCF-431B-9E79-33010F3C6FB9}" srcId="{538F6571-BFF9-4748-A1C9-F857631BB23C}" destId="{1F5517E3-C911-4698-8CDE-26E2FC94814F}" srcOrd="0" destOrd="0" parTransId="{13D991FA-84BA-4142-8023-1D5F93424A76}" sibTransId="{1EC575F0-37E2-48E0-BB58-FDA329A911C9}"/>
    <dgm:cxn modelId="{17758BF8-5859-4D0F-9207-F1E9D93D94EC}" type="presOf" srcId="{CD165D8D-6F2F-4BE9-AE55-AA2AB30517BF}" destId="{2E6282DB-6F7D-4782-99AF-B6E355BCC296}" srcOrd="0" destOrd="1" presId="urn:microsoft.com/office/officeart/2005/8/layout/vList2"/>
    <dgm:cxn modelId="{7E8FC6FC-8D61-4AF6-8398-911F80EBCBC8}" type="presOf" srcId="{BECDB7F2-506B-4BC7-B41D-ABFB84F3BF7B}" destId="{2E6282DB-6F7D-4782-99AF-B6E355BCC296}" srcOrd="0" destOrd="4" presId="urn:microsoft.com/office/officeart/2005/8/layout/vList2"/>
    <dgm:cxn modelId="{8C616587-F2EA-4E3F-8DB9-581D6A2B1059}" type="presParOf" srcId="{0034E86A-3780-41F6-851F-326F9408849C}" destId="{2674704E-089F-4F47-A3D3-8E550ECDC0CB}" srcOrd="0" destOrd="0" presId="urn:microsoft.com/office/officeart/2005/8/layout/vList2"/>
    <dgm:cxn modelId="{CF8968A9-56E8-4B28-AE90-0D3E4F7418EB}" type="presParOf" srcId="{0034E86A-3780-41F6-851F-326F9408849C}" destId="{2E6282DB-6F7D-4782-99AF-B6E355BCC29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6FB2A-1F63-9040-B77E-2291AF56F883}">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098374-6DA2-C642-B2A4-80026C62C5E5}">
      <dsp:nvSpPr>
        <dsp:cNvPr id="0" name=""/>
        <dsp:cNvSpPr/>
      </dsp:nvSpPr>
      <dsp:spPr>
        <a:xfrm>
          <a:off x="0" y="212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a:t>Introduction</a:t>
          </a:r>
        </a:p>
      </dsp:txBody>
      <dsp:txXfrm>
        <a:off x="0" y="2124"/>
        <a:ext cx="10515600" cy="395189"/>
      </dsp:txXfrm>
    </dsp:sp>
    <dsp:sp modelId="{AE021F6A-B295-7842-B5CA-D6A84017F9EC}">
      <dsp:nvSpPr>
        <dsp:cNvPr id="0" name=""/>
        <dsp:cNvSpPr/>
      </dsp:nvSpPr>
      <dsp:spPr>
        <a:xfrm>
          <a:off x="0" y="39731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6D6A5-E40C-CA46-8F6B-43DD52E80AF4}">
      <dsp:nvSpPr>
        <dsp:cNvPr id="0" name=""/>
        <dsp:cNvSpPr/>
      </dsp:nvSpPr>
      <dsp:spPr>
        <a:xfrm>
          <a:off x="0" y="39731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How does the web work?</a:t>
          </a:r>
        </a:p>
      </dsp:txBody>
      <dsp:txXfrm>
        <a:off x="0" y="397314"/>
        <a:ext cx="10515600" cy="395189"/>
      </dsp:txXfrm>
    </dsp:sp>
    <dsp:sp modelId="{E3E55B35-1411-2444-AAB3-93A4C3FF4B3E}">
      <dsp:nvSpPr>
        <dsp:cNvPr id="0" name=""/>
        <dsp:cNvSpPr/>
      </dsp:nvSpPr>
      <dsp:spPr>
        <a:xfrm>
          <a:off x="0" y="79250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3ECFF0-91BB-2C4D-9185-917D16296AE6}">
      <dsp:nvSpPr>
        <dsp:cNvPr id="0" name=""/>
        <dsp:cNvSpPr/>
      </dsp:nvSpPr>
      <dsp:spPr>
        <a:xfrm>
          <a:off x="0" y="79250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What Does a Web Server/Web Client Do?</a:t>
          </a:r>
        </a:p>
      </dsp:txBody>
      <dsp:txXfrm>
        <a:off x="0" y="792504"/>
        <a:ext cx="10515600" cy="395189"/>
      </dsp:txXfrm>
    </dsp:sp>
    <dsp:sp modelId="{8496F417-EA2A-214A-8420-7C130805D31B}">
      <dsp:nvSpPr>
        <dsp:cNvPr id="0" name=""/>
        <dsp:cNvSpPr/>
      </dsp:nvSpPr>
      <dsp:spPr>
        <a:xfrm>
          <a:off x="0" y="118769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88448C-3121-9742-A38D-18EA1C256634}">
      <dsp:nvSpPr>
        <dsp:cNvPr id="0" name=""/>
        <dsp:cNvSpPr/>
      </dsp:nvSpPr>
      <dsp:spPr>
        <a:xfrm>
          <a:off x="0" y="118769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b="0" kern="1200" dirty="0"/>
            <a:t>GET vs. POST</a:t>
          </a:r>
        </a:p>
      </dsp:txBody>
      <dsp:txXfrm>
        <a:off x="0" y="1187694"/>
        <a:ext cx="10515600" cy="395189"/>
      </dsp:txXfrm>
    </dsp:sp>
    <dsp:sp modelId="{1F7E678B-B689-6246-861E-E5677B2BC336}">
      <dsp:nvSpPr>
        <dsp:cNvPr id="0" name=""/>
        <dsp:cNvSpPr/>
      </dsp:nvSpPr>
      <dsp:spPr>
        <a:xfrm>
          <a:off x="0" y="158288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584618-240F-0B47-B8BF-A0F8ABD45F0B}">
      <dsp:nvSpPr>
        <dsp:cNvPr id="0" name=""/>
        <dsp:cNvSpPr/>
      </dsp:nvSpPr>
      <dsp:spPr>
        <a:xfrm>
          <a:off x="0" y="158288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HTTP REQUEST</a:t>
          </a:r>
        </a:p>
      </dsp:txBody>
      <dsp:txXfrm>
        <a:off x="0" y="1582884"/>
        <a:ext cx="10515600" cy="395189"/>
      </dsp:txXfrm>
    </dsp:sp>
    <dsp:sp modelId="{608A6401-EFD0-E943-BFF6-121F5F9F40C9}">
      <dsp:nvSpPr>
        <dsp:cNvPr id="0" name=""/>
        <dsp:cNvSpPr/>
      </dsp:nvSpPr>
      <dsp:spPr>
        <a:xfrm>
          <a:off x="0" y="197807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3FFCA0-A9F1-4646-88B3-05A018653A36}">
      <dsp:nvSpPr>
        <dsp:cNvPr id="0" name=""/>
        <dsp:cNvSpPr/>
      </dsp:nvSpPr>
      <dsp:spPr>
        <a:xfrm>
          <a:off x="0" y="197807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The URL</a:t>
          </a:r>
        </a:p>
      </dsp:txBody>
      <dsp:txXfrm>
        <a:off x="0" y="1978074"/>
        <a:ext cx="10515600" cy="395189"/>
      </dsp:txXfrm>
    </dsp:sp>
    <dsp:sp modelId="{F8CB483E-1714-654D-9DEB-3C2BEFEC8119}">
      <dsp:nvSpPr>
        <dsp:cNvPr id="0" name=""/>
        <dsp:cNvSpPr/>
      </dsp:nvSpPr>
      <dsp:spPr>
        <a:xfrm>
          <a:off x="0" y="237326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1769A-B326-E045-9612-B52D1CAF3B7F}">
      <dsp:nvSpPr>
        <dsp:cNvPr id="0" name=""/>
        <dsp:cNvSpPr/>
      </dsp:nvSpPr>
      <dsp:spPr>
        <a:xfrm>
          <a:off x="0" y="237326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The Web Server Job</a:t>
          </a:r>
        </a:p>
      </dsp:txBody>
      <dsp:txXfrm>
        <a:off x="0" y="2373263"/>
        <a:ext cx="10515600" cy="395189"/>
      </dsp:txXfrm>
    </dsp:sp>
    <dsp:sp modelId="{62E29CB4-4319-5544-A02F-549FE00B1DE2}">
      <dsp:nvSpPr>
        <dsp:cNvPr id="0" name=""/>
        <dsp:cNvSpPr/>
      </dsp:nvSpPr>
      <dsp:spPr>
        <a:xfrm>
          <a:off x="0" y="276845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51CBB-32DB-A94D-9AA2-311C1BD30D97}">
      <dsp:nvSpPr>
        <dsp:cNvPr id="0" name=""/>
        <dsp:cNvSpPr/>
      </dsp:nvSpPr>
      <dsp:spPr>
        <a:xfrm>
          <a:off x="0" y="276845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ADVANTAGES AND DISADVANTAGES OF CLIENT-SIDE SCRIPTING</a:t>
          </a:r>
          <a:endParaRPr lang="en-US" sz="1800" b="0" kern="1200" dirty="0"/>
        </a:p>
      </dsp:txBody>
      <dsp:txXfrm>
        <a:off x="0" y="2768453"/>
        <a:ext cx="10515600" cy="395189"/>
      </dsp:txXfrm>
    </dsp:sp>
    <dsp:sp modelId="{95B3D746-FC0C-1A48-83F9-C5660AF4055B}">
      <dsp:nvSpPr>
        <dsp:cNvPr id="0" name=""/>
        <dsp:cNvSpPr/>
      </dsp:nvSpPr>
      <dsp:spPr>
        <a:xfrm>
          <a:off x="0" y="316364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1E31E-95C5-C54B-8695-865F07C5970E}">
      <dsp:nvSpPr>
        <dsp:cNvPr id="0" name=""/>
        <dsp:cNvSpPr/>
      </dsp:nvSpPr>
      <dsp:spPr>
        <a:xfrm>
          <a:off x="0" y="316364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ADVANTAGES AND DISADVANTAGES OF SERVER-SIDE SCRIPTING</a:t>
          </a:r>
          <a:endParaRPr lang="en-US" sz="1800" b="0" kern="1200" dirty="0"/>
        </a:p>
      </dsp:txBody>
      <dsp:txXfrm>
        <a:off x="0" y="3163643"/>
        <a:ext cx="10515600" cy="395189"/>
      </dsp:txXfrm>
    </dsp:sp>
    <dsp:sp modelId="{4BD2543F-083D-2248-898E-681521B0E70F}">
      <dsp:nvSpPr>
        <dsp:cNvPr id="0" name=""/>
        <dsp:cNvSpPr/>
      </dsp:nvSpPr>
      <dsp:spPr>
        <a:xfrm>
          <a:off x="0" y="355883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DE9DC-ABB7-4F4C-8C5D-2E6B40826CBB}">
      <dsp:nvSpPr>
        <dsp:cNvPr id="0" name=""/>
        <dsp:cNvSpPr/>
      </dsp:nvSpPr>
      <dsp:spPr>
        <a:xfrm>
          <a:off x="0" y="355883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Web Application Technologies</a:t>
          </a:r>
        </a:p>
      </dsp:txBody>
      <dsp:txXfrm>
        <a:off x="0" y="3558833"/>
        <a:ext cx="10515600" cy="395189"/>
      </dsp:txXfrm>
    </dsp:sp>
    <dsp:sp modelId="{9BE6D5A5-5169-F64C-B03B-4FCD0D21F499}">
      <dsp:nvSpPr>
        <dsp:cNvPr id="0" name=""/>
        <dsp:cNvSpPr/>
      </dsp:nvSpPr>
      <dsp:spPr>
        <a:xfrm>
          <a:off x="0" y="395402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B70A50-56BB-8C42-BFCC-089361CFFD41}">
      <dsp:nvSpPr>
        <dsp:cNvPr id="0" name=""/>
        <dsp:cNvSpPr/>
      </dsp:nvSpPr>
      <dsp:spPr>
        <a:xfrm>
          <a:off x="0" y="395402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Key Terms</a:t>
          </a:r>
        </a:p>
      </dsp:txBody>
      <dsp:txXfrm>
        <a:off x="0" y="3954023"/>
        <a:ext cx="10515600" cy="39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26682-A132-44B5-86D4-8F65EC75EAAE}">
      <dsp:nvSpPr>
        <dsp:cNvPr id="0" name=""/>
        <dsp:cNvSpPr/>
      </dsp:nvSpPr>
      <dsp:spPr>
        <a:xfrm>
          <a:off x="0" y="66833"/>
          <a:ext cx="10426535" cy="81081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fr-CH" sz="3300" kern="1200" dirty="0"/>
            <a:t>From </a:t>
          </a:r>
          <a:r>
            <a:rPr lang="fr-CH" sz="3300" kern="1200" dirty="0" err="1"/>
            <a:t>Developer</a:t>
          </a:r>
          <a:r>
            <a:rPr lang="fr-CH" sz="3300" kern="1200" dirty="0"/>
            <a:t> Perspective</a:t>
          </a:r>
          <a:endParaRPr lang="en-US" sz="3300" kern="1200" dirty="0"/>
        </a:p>
      </dsp:txBody>
      <dsp:txXfrm>
        <a:off x="39580" y="106413"/>
        <a:ext cx="10347375" cy="731650"/>
      </dsp:txXfrm>
    </dsp:sp>
    <dsp:sp modelId="{B118A985-55A6-4EBC-81FA-A2BB6259BDAB}">
      <dsp:nvSpPr>
        <dsp:cNvPr id="0" name=""/>
        <dsp:cNvSpPr/>
      </dsp:nvSpPr>
      <dsp:spPr>
        <a:xfrm>
          <a:off x="0" y="877643"/>
          <a:ext cx="10426535" cy="4781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1043" tIns="41910" rIns="234696" bIns="41910" numCol="1" spcCol="1270" anchor="t" anchorCtr="0">
          <a:noAutofit/>
        </a:bodyPr>
        <a:lstStyle/>
        <a:p>
          <a:pPr marL="228600" lvl="1" indent="-228600" algn="l" defTabSz="1155700">
            <a:lnSpc>
              <a:spcPct val="90000"/>
            </a:lnSpc>
            <a:spcBef>
              <a:spcPct val="0"/>
            </a:spcBef>
            <a:spcAft>
              <a:spcPct val="20000"/>
            </a:spcAft>
            <a:buFontTx/>
            <a:buNone/>
          </a:pPr>
          <a:r>
            <a:rPr lang="en-US" sz="2600" kern="1200" noProof="0" dirty="0"/>
            <a:t>1. The developer writes a script. The later is interpreted</a:t>
          </a:r>
        </a:p>
        <a:p>
          <a:pPr marL="228600" lvl="1" indent="-228600" algn="l" defTabSz="1155700">
            <a:lnSpc>
              <a:spcPct val="90000"/>
            </a:lnSpc>
            <a:spcBef>
              <a:spcPct val="0"/>
            </a:spcBef>
            <a:spcAft>
              <a:spcPct val="20000"/>
            </a:spcAft>
            <a:buFontTx/>
            <a:buNone/>
          </a:pPr>
          <a:r>
            <a:rPr lang="en-US" sz="2600" kern="1200" noProof="0" dirty="0"/>
            <a:t>2.The developer must deploy the website. For that, he should find an Internet Service Provider (ISP)</a:t>
          </a:r>
        </a:p>
        <a:p>
          <a:pPr marL="228600" lvl="1" indent="-228600" algn="l" defTabSz="1155700">
            <a:lnSpc>
              <a:spcPct val="90000"/>
            </a:lnSpc>
            <a:spcBef>
              <a:spcPct val="0"/>
            </a:spcBef>
            <a:spcAft>
              <a:spcPct val="20000"/>
            </a:spcAft>
            <a:buFontTx/>
            <a:buNone/>
          </a:pPr>
          <a:r>
            <a:rPr lang="en-US" sz="2600" kern="1200" noProof="0" dirty="0"/>
            <a:t>3. The developer chooses a Universal Resource Locator </a:t>
          </a:r>
          <a:r>
            <a:rPr lang="en-US" sz="2600" b="1" i="0" kern="1200" noProof="0" dirty="0"/>
            <a:t>(</a:t>
          </a:r>
          <a:r>
            <a:rPr lang="en-US" sz="2600" kern="1200" noProof="0" dirty="0"/>
            <a:t>URL) for his web site</a:t>
          </a:r>
        </a:p>
        <a:p>
          <a:pPr marL="228600" lvl="1" indent="-228600" algn="l" defTabSz="1155700" rtl="0">
            <a:lnSpc>
              <a:spcPct val="90000"/>
            </a:lnSpc>
            <a:spcBef>
              <a:spcPct val="0"/>
            </a:spcBef>
            <a:spcAft>
              <a:spcPct val="20000"/>
            </a:spcAft>
            <a:buFontTx/>
            <a:buNone/>
          </a:pPr>
          <a:endParaRPr lang="en-US" sz="2600" kern="1200" dirty="0"/>
        </a:p>
        <a:p>
          <a:pPr marL="228600" lvl="1" indent="-228600" algn="l" defTabSz="1155700" rtl="0">
            <a:lnSpc>
              <a:spcPct val="90000"/>
            </a:lnSpc>
            <a:spcBef>
              <a:spcPct val="0"/>
            </a:spcBef>
            <a:spcAft>
              <a:spcPct val="20000"/>
            </a:spcAft>
            <a:buFontTx/>
            <a:buNone/>
          </a:pPr>
          <a:endParaRPr lang="en-US" sz="2600" kern="1200" dirty="0"/>
        </a:p>
        <a:p>
          <a:pPr marL="228600" lvl="1" indent="-228600" algn="l" defTabSz="1155700">
            <a:lnSpc>
              <a:spcPct val="90000"/>
            </a:lnSpc>
            <a:spcBef>
              <a:spcPct val="0"/>
            </a:spcBef>
            <a:spcAft>
              <a:spcPct val="20000"/>
            </a:spcAft>
            <a:buFontTx/>
            <a:buNone/>
          </a:pPr>
          <a:endParaRPr lang="en-US" sz="2600" kern="1200" dirty="0"/>
        </a:p>
        <a:p>
          <a:pPr marL="228600" lvl="1" indent="-228600" algn="l" defTabSz="1155700">
            <a:lnSpc>
              <a:spcPct val="90000"/>
            </a:lnSpc>
            <a:spcBef>
              <a:spcPct val="0"/>
            </a:spcBef>
            <a:spcAft>
              <a:spcPct val="20000"/>
            </a:spcAft>
            <a:buFontTx/>
            <a:buNone/>
          </a:pPr>
          <a:endParaRPr lang="en-US" sz="2600" kern="1200" dirty="0"/>
        </a:p>
        <a:p>
          <a:pPr marL="228600" lvl="1" indent="-228600" algn="l" defTabSz="1155700">
            <a:lnSpc>
              <a:spcPct val="90000"/>
            </a:lnSpc>
            <a:spcBef>
              <a:spcPct val="0"/>
            </a:spcBef>
            <a:spcAft>
              <a:spcPct val="20000"/>
            </a:spcAft>
            <a:buFontTx/>
            <a:buNone/>
          </a:pPr>
          <a:endParaRPr lang="en-US" sz="2600" kern="1200" dirty="0"/>
        </a:p>
        <a:p>
          <a:pPr marL="228600" lvl="1" indent="-228600" algn="l" defTabSz="1155700" rtl="0">
            <a:lnSpc>
              <a:spcPct val="90000"/>
            </a:lnSpc>
            <a:spcBef>
              <a:spcPct val="0"/>
            </a:spcBef>
            <a:spcAft>
              <a:spcPct val="20000"/>
            </a:spcAft>
            <a:buFontTx/>
            <a:buNone/>
          </a:pPr>
          <a:endParaRPr lang="en-US" sz="2600" kern="1200" dirty="0"/>
        </a:p>
      </dsp:txBody>
      <dsp:txXfrm>
        <a:off x="0" y="877643"/>
        <a:ext cx="10426535" cy="47816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26682-A132-44B5-86D4-8F65EC75EAAE}">
      <dsp:nvSpPr>
        <dsp:cNvPr id="0" name=""/>
        <dsp:cNvSpPr/>
      </dsp:nvSpPr>
      <dsp:spPr>
        <a:xfrm>
          <a:off x="0" y="70799"/>
          <a:ext cx="9623425" cy="982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fr-CH" sz="4000" kern="1200" dirty="0"/>
            <a:t>From </a:t>
          </a:r>
          <a:r>
            <a:rPr lang="fr-CH" sz="4000" kern="1200" dirty="0" err="1"/>
            <a:t>Developer</a:t>
          </a:r>
          <a:r>
            <a:rPr lang="fr-CH" sz="4000" kern="1200" dirty="0"/>
            <a:t> Perspective –</a:t>
          </a:r>
          <a:r>
            <a:rPr lang="fr-CH" sz="4000" kern="1200" dirty="0" err="1"/>
            <a:t>contd</a:t>
          </a:r>
          <a:r>
            <a:rPr lang="fr-CH" sz="4000" kern="1200" dirty="0"/>
            <a:t>.</a:t>
          </a:r>
          <a:endParaRPr lang="en-US" sz="4000" kern="1200" dirty="0"/>
        </a:p>
      </dsp:txBody>
      <dsp:txXfrm>
        <a:off x="47976" y="118775"/>
        <a:ext cx="9527473" cy="886848"/>
      </dsp:txXfrm>
    </dsp:sp>
    <dsp:sp modelId="{B118A985-55A6-4EBC-81FA-A2BB6259BDAB}">
      <dsp:nvSpPr>
        <dsp:cNvPr id="0" name=""/>
        <dsp:cNvSpPr/>
      </dsp:nvSpPr>
      <dsp:spPr>
        <a:xfrm>
          <a:off x="0" y="1053599"/>
          <a:ext cx="9623425" cy="405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544"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kern="1200" noProof="0" dirty="0"/>
            <a:t>4. The developer pays to store the script </a:t>
          </a:r>
        </a:p>
        <a:p>
          <a:pPr marL="285750" lvl="1" indent="-285750" algn="l" defTabSz="1377950">
            <a:lnSpc>
              <a:spcPct val="90000"/>
            </a:lnSpc>
            <a:spcBef>
              <a:spcPct val="0"/>
            </a:spcBef>
            <a:spcAft>
              <a:spcPct val="20000"/>
            </a:spcAft>
            <a:buChar char="•"/>
          </a:pPr>
          <a:r>
            <a:rPr lang="en-US" sz="3100" kern="1200" noProof="0" dirty="0"/>
            <a:t>5. ISP provides an FTP account,  a username and a password to the developer to be able to upload his script</a:t>
          </a:r>
        </a:p>
        <a:p>
          <a:pPr marL="285750" lvl="1" indent="-285750" algn="l" defTabSz="1377950">
            <a:lnSpc>
              <a:spcPct val="90000"/>
            </a:lnSpc>
            <a:spcBef>
              <a:spcPct val="0"/>
            </a:spcBef>
            <a:spcAft>
              <a:spcPct val="20000"/>
            </a:spcAft>
            <a:buChar char="•"/>
          </a:pPr>
          <a:endParaRPr lang="en-US" sz="3100" kern="1200" dirty="0"/>
        </a:p>
        <a:p>
          <a:pPr marL="285750" lvl="1" indent="-285750" algn="l" defTabSz="1377950">
            <a:lnSpc>
              <a:spcPct val="90000"/>
            </a:lnSpc>
            <a:spcBef>
              <a:spcPct val="0"/>
            </a:spcBef>
            <a:spcAft>
              <a:spcPct val="20000"/>
            </a:spcAft>
            <a:buChar char="•"/>
          </a:pPr>
          <a:endParaRPr lang="en-US" sz="3100" kern="1200" dirty="0"/>
        </a:p>
        <a:p>
          <a:pPr marL="285750" lvl="1" indent="-285750" algn="l" defTabSz="1377950">
            <a:lnSpc>
              <a:spcPct val="90000"/>
            </a:lnSpc>
            <a:spcBef>
              <a:spcPct val="0"/>
            </a:spcBef>
            <a:spcAft>
              <a:spcPct val="20000"/>
            </a:spcAft>
            <a:buChar char="•"/>
          </a:pPr>
          <a:endParaRPr lang="en-US" sz="3100" kern="1200" dirty="0"/>
        </a:p>
        <a:p>
          <a:pPr marL="285750" lvl="1" indent="-285750" algn="l" defTabSz="1377950">
            <a:lnSpc>
              <a:spcPct val="90000"/>
            </a:lnSpc>
            <a:spcBef>
              <a:spcPct val="0"/>
            </a:spcBef>
            <a:spcAft>
              <a:spcPct val="20000"/>
            </a:spcAft>
            <a:buChar char="•"/>
          </a:pPr>
          <a:endParaRPr lang="en-US" sz="3100" kern="1200" dirty="0"/>
        </a:p>
      </dsp:txBody>
      <dsp:txXfrm>
        <a:off x="0" y="1053599"/>
        <a:ext cx="9623425" cy="405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4704E-089F-4F47-A3D3-8E550ECDC0CB}">
      <dsp:nvSpPr>
        <dsp:cNvPr id="0" name=""/>
        <dsp:cNvSpPr/>
      </dsp:nvSpPr>
      <dsp:spPr>
        <a:xfrm>
          <a:off x="0" y="0"/>
          <a:ext cx="10385425" cy="1272960"/>
        </a:xfrm>
        <a:prstGeom prst="round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CH" sz="3200" kern="1200" dirty="0"/>
            <a:t>From User Perspective </a:t>
          </a:r>
          <a:r>
            <a:rPr lang="fr-CH" sz="3200" kern="1200" dirty="0" err="1"/>
            <a:t>according</a:t>
          </a:r>
          <a:r>
            <a:rPr lang="fr-CH" sz="3200" kern="1200" dirty="0"/>
            <a:t> to the Client/Server </a:t>
          </a:r>
          <a:r>
            <a:rPr lang="fr-CH" sz="3200" kern="1200" dirty="0" err="1"/>
            <a:t>principle</a:t>
          </a:r>
          <a:endParaRPr lang="en-US" sz="3200" kern="1200" dirty="0"/>
        </a:p>
      </dsp:txBody>
      <dsp:txXfrm>
        <a:off x="62141" y="62141"/>
        <a:ext cx="10261143" cy="1148678"/>
      </dsp:txXfrm>
    </dsp:sp>
    <dsp:sp modelId="{2E6282DB-6F7D-4782-99AF-B6E355BCC296}">
      <dsp:nvSpPr>
        <dsp:cNvPr id="0" name=""/>
        <dsp:cNvSpPr/>
      </dsp:nvSpPr>
      <dsp:spPr>
        <a:xfrm>
          <a:off x="0" y="1481580"/>
          <a:ext cx="10385425"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9737" tIns="40640" rIns="227584" bIns="40640" numCol="1" spcCol="1270" anchor="t" anchorCtr="0">
          <a:noAutofit/>
        </a:bodyPr>
        <a:lstStyle/>
        <a:p>
          <a:pPr marL="228600" lvl="1" indent="-228600" algn="l" defTabSz="1111250">
            <a:lnSpc>
              <a:spcPct val="90000"/>
            </a:lnSpc>
            <a:spcBef>
              <a:spcPct val="0"/>
            </a:spcBef>
            <a:spcAft>
              <a:spcPct val="20000"/>
            </a:spcAft>
            <a:buFontTx/>
            <a:buNone/>
          </a:pPr>
          <a:r>
            <a:rPr lang="en-US" sz="2500" kern="1200" noProof="0" dirty="0"/>
            <a:t>1. U</a:t>
          </a:r>
          <a:r>
            <a:rPr lang="en-US" sz="2500" kern="1200" dirty="0" err="1"/>
            <a:t>ser</a:t>
          </a:r>
          <a:r>
            <a:rPr lang="en-US" sz="2500" kern="1200" dirty="0"/>
            <a:t> requests a Web document over the Web client browser (entering a URL or on a mouse click)</a:t>
          </a:r>
          <a:endParaRPr lang="en-US" sz="2500" kern="1200" noProof="0" dirty="0"/>
        </a:p>
        <a:p>
          <a:pPr marL="228600" lvl="1" indent="-228600" algn="l" defTabSz="1111250">
            <a:lnSpc>
              <a:spcPct val="90000"/>
            </a:lnSpc>
            <a:spcBef>
              <a:spcPct val="0"/>
            </a:spcBef>
            <a:spcAft>
              <a:spcPct val="20000"/>
            </a:spcAft>
            <a:buFontTx/>
            <a:buNone/>
          </a:pPr>
          <a:r>
            <a:rPr lang="en-US" sz="2500" kern="1200" noProof="0" dirty="0"/>
            <a:t>2. Browser checks the DNS Server to get back the IP address of the Web Server</a:t>
          </a:r>
        </a:p>
        <a:p>
          <a:pPr marL="228600" lvl="1" indent="-228600" algn="l" defTabSz="1111250">
            <a:lnSpc>
              <a:spcPct val="90000"/>
            </a:lnSpc>
            <a:spcBef>
              <a:spcPct val="0"/>
            </a:spcBef>
            <a:spcAft>
              <a:spcPct val="20000"/>
            </a:spcAft>
            <a:buFontTx/>
            <a:buNone/>
          </a:pPr>
          <a:r>
            <a:rPr lang="en-US" sz="2500" kern="1200" noProof="0" dirty="0"/>
            <a:t>3. </a:t>
          </a:r>
          <a:r>
            <a:rPr lang="en-US" sz="2500" kern="1200" dirty="0"/>
            <a:t>Browser contacts the Web server specified by the URL and requests the desired document</a:t>
          </a:r>
          <a:endParaRPr lang="en-US" sz="2500" kern="1200" noProof="0" dirty="0"/>
        </a:p>
        <a:p>
          <a:pPr marL="228600" lvl="1" indent="-228600" algn="l" defTabSz="1111250">
            <a:lnSpc>
              <a:spcPct val="90000"/>
            </a:lnSpc>
            <a:spcBef>
              <a:spcPct val="0"/>
            </a:spcBef>
            <a:spcAft>
              <a:spcPct val="20000"/>
            </a:spcAft>
            <a:buFontTx/>
            <a:buNone/>
          </a:pPr>
          <a:r>
            <a:rPr lang="en-US" sz="2500" kern="1200" dirty="0"/>
            <a:t>Server accesses its local file system and sends the file specified in the URL </a:t>
          </a:r>
          <a:r>
            <a:rPr lang="en-US" sz="2500" kern="1200" noProof="0" dirty="0"/>
            <a:t>through HTTP response </a:t>
          </a:r>
          <a:r>
            <a:rPr lang="en-US" sz="2500" kern="1200" dirty="0"/>
            <a:t>to the requesting host</a:t>
          </a:r>
          <a:endParaRPr lang="en-US" sz="2500" kern="1200" noProof="0" dirty="0"/>
        </a:p>
        <a:p>
          <a:pPr marL="228600" lvl="1" indent="-228600" algn="l" defTabSz="1111250">
            <a:lnSpc>
              <a:spcPct val="90000"/>
            </a:lnSpc>
            <a:spcBef>
              <a:spcPct val="0"/>
            </a:spcBef>
            <a:spcAft>
              <a:spcPct val="20000"/>
            </a:spcAft>
            <a:buFontTx/>
            <a:buNone/>
          </a:pPr>
          <a:r>
            <a:rPr lang="en-US" sz="2500" kern="1200" dirty="0"/>
            <a:t>Browser receives the document, interprets the document and displays it</a:t>
          </a:r>
        </a:p>
      </dsp:txBody>
      <dsp:txXfrm>
        <a:off x="0" y="1481580"/>
        <a:ext cx="10385425" cy="357696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3D1DD-95E1-BB42-ABEC-C406E5285E45}" type="datetimeFigureOut">
              <a:rPr lang="en-AE" smtClean="0"/>
              <a:t>11/13/24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E79F0-4AF6-0E47-B59B-FEA88779C15E}" type="slidenum">
              <a:rPr lang="en-AE" smtClean="0"/>
              <a:t>‹#›</a:t>
            </a:fld>
            <a:endParaRPr lang="en-AE"/>
          </a:p>
        </p:txBody>
      </p:sp>
    </p:spTree>
    <p:extLst>
      <p:ext uri="{BB962C8B-B14F-4D97-AF65-F5344CB8AC3E}">
        <p14:creationId xmlns:p14="http://schemas.microsoft.com/office/powerpoint/2010/main" val="428384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www.webopedia.com/TERM/I/Internet_Explorer.html" TargetMode="External"/><Relationship Id="rId13" Type="http://schemas.openxmlformats.org/officeDocument/2006/relationships/hyperlink" Target="http://www.webopedia.com/TERM/S/SMTP.html" TargetMode="External"/><Relationship Id="rId3" Type="http://schemas.openxmlformats.org/officeDocument/2006/relationships/hyperlink" Target="http://www.webopedia.com/TERM/I/Internet.html" TargetMode="External"/><Relationship Id="rId7" Type="http://schemas.openxmlformats.org/officeDocument/2006/relationships/hyperlink" Target="http://www.webopedia.com/TERM/B/browser.html" TargetMode="External"/><Relationship Id="rId12" Type="http://schemas.openxmlformats.org/officeDocument/2006/relationships/hyperlink" Target="http://www.webopedia.com/TERM/E/e_mail.html" TargetMode="External"/><Relationship Id="rId2" Type="http://schemas.openxmlformats.org/officeDocument/2006/relationships/slide" Target="../slides/slide5.xml"/><Relationship Id="rId16" Type="http://schemas.openxmlformats.org/officeDocument/2006/relationships/hyperlink" Target="http://www.webopedia.com/TERM/F/FTP.html" TargetMode="External"/><Relationship Id="rId1" Type="http://schemas.openxmlformats.org/officeDocument/2006/relationships/notesMaster" Target="../notesMasters/notesMaster1.xml"/><Relationship Id="rId6" Type="http://schemas.openxmlformats.org/officeDocument/2006/relationships/hyperlink" Target="http://www.webopedia.com/TERM/W/World_Wide_Web.html" TargetMode="External"/><Relationship Id="rId11" Type="http://schemas.openxmlformats.org/officeDocument/2006/relationships/hyperlink" Target="http://www.webopedia.com/TERM/H/hyperlink.html" TargetMode="External"/><Relationship Id="rId5" Type="http://schemas.openxmlformats.org/officeDocument/2006/relationships/hyperlink" Target="http://www.webopedia.com/TERM/P/protocol.html" TargetMode="External"/><Relationship Id="rId15" Type="http://schemas.openxmlformats.org/officeDocument/2006/relationships/hyperlink" Target="http://www.webopedia.com/TERM/I/instant_messaging.html" TargetMode="External"/><Relationship Id="rId10" Type="http://schemas.openxmlformats.org/officeDocument/2006/relationships/hyperlink" Target="http://www.webopedia.com/TERM/W/web_page.html" TargetMode="External"/><Relationship Id="rId4" Type="http://schemas.openxmlformats.org/officeDocument/2006/relationships/hyperlink" Target="http://www.webopedia.com/TERM/N/network.html" TargetMode="External"/><Relationship Id="rId9" Type="http://schemas.openxmlformats.org/officeDocument/2006/relationships/hyperlink" Target="http://www.webopedia.com/TERM/F/Firefox.html" TargetMode="External"/><Relationship Id="rId14" Type="http://schemas.openxmlformats.org/officeDocument/2006/relationships/hyperlink" Target="http://www.webopedia.com/TERM/U/USENET.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46DE79F0-4AF6-0E47-B59B-FEA88779C15E}" type="slidenum">
              <a:rPr lang="en-AE" smtClean="0"/>
              <a:t>2</a:t>
            </a:fld>
            <a:endParaRPr lang="en-AE"/>
          </a:p>
        </p:txBody>
      </p:sp>
    </p:spTree>
    <p:extLst>
      <p:ext uri="{BB962C8B-B14F-4D97-AF65-F5344CB8AC3E}">
        <p14:creationId xmlns:p14="http://schemas.microsoft.com/office/powerpoint/2010/main" val="2537555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 Notes:</a:t>
            </a:r>
          </a:p>
          <a:p>
            <a:endParaRPr lang="en-US"/>
          </a:p>
          <a:p>
            <a:r>
              <a:rPr lang="en-US"/>
              <a:t>Student Notes:</a:t>
            </a:r>
            <a:endParaRPr lang="en-US">
              <a:cs typeface="Calibri"/>
            </a:endParaRPr>
          </a:p>
        </p:txBody>
      </p:sp>
      <p:sp>
        <p:nvSpPr>
          <p:cNvPr id="4" name="Slide Number Placeholder 3"/>
          <p:cNvSpPr>
            <a:spLocks noGrp="1"/>
          </p:cNvSpPr>
          <p:nvPr>
            <p:ph type="sldNum" sz="quarter" idx="5"/>
          </p:nvPr>
        </p:nvSpPr>
        <p:spPr/>
        <p:txBody>
          <a:bodyPr/>
          <a:lstStyle/>
          <a:p>
            <a:fld id="{46DE79F0-4AF6-0E47-B59B-FEA88779C15E}" type="slidenum">
              <a:rPr lang="en-AE" smtClean="0"/>
              <a:t>3</a:t>
            </a:fld>
            <a:endParaRPr lang="en-AE"/>
          </a:p>
        </p:txBody>
      </p:sp>
    </p:spTree>
    <p:extLst>
      <p:ext uri="{BB962C8B-B14F-4D97-AF65-F5344CB8AC3E}">
        <p14:creationId xmlns:p14="http://schemas.microsoft.com/office/powerpoint/2010/main" val="99659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 Notes:</a:t>
            </a:r>
          </a:p>
          <a:p>
            <a:endParaRPr lang="en-US"/>
          </a:p>
          <a:p>
            <a:r>
              <a:rPr lang="en-US"/>
              <a:t>Student Notes:</a:t>
            </a:r>
            <a:endParaRPr lang="en-US">
              <a:cs typeface="Calibri"/>
            </a:endParaRPr>
          </a:p>
        </p:txBody>
      </p:sp>
      <p:sp>
        <p:nvSpPr>
          <p:cNvPr id="4" name="Slide Number Placeholder 3"/>
          <p:cNvSpPr>
            <a:spLocks noGrp="1"/>
          </p:cNvSpPr>
          <p:nvPr>
            <p:ph type="sldNum" sz="quarter" idx="5"/>
          </p:nvPr>
        </p:nvSpPr>
        <p:spPr/>
        <p:txBody>
          <a:bodyPr/>
          <a:lstStyle/>
          <a:p>
            <a:fld id="{46DE79F0-4AF6-0E47-B59B-FEA88779C15E}" type="slidenum">
              <a:rPr lang="en-AE" smtClean="0"/>
              <a:t>4</a:t>
            </a:fld>
            <a:endParaRPr lang="en-AE"/>
          </a:p>
        </p:txBody>
      </p:sp>
    </p:spTree>
    <p:extLst>
      <p:ext uri="{BB962C8B-B14F-4D97-AF65-F5344CB8AC3E}">
        <p14:creationId xmlns:p14="http://schemas.microsoft.com/office/powerpoint/2010/main" val="408491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1" kern="1200" dirty="0">
                <a:solidFill>
                  <a:schemeClr val="tx1"/>
                </a:solidFill>
                <a:latin typeface="+mn-lt"/>
                <a:ea typeface="+mn-ea"/>
                <a:cs typeface="+mn-cs"/>
              </a:rPr>
              <a:t>Many people use the terms Internet and World Wide Web (aka. the Web) interchangeably, but in fact the two terms are not synonymous. The Internet and the Web are two separate but related things.</a:t>
            </a:r>
          </a:p>
          <a:p>
            <a:pPr fontAlgn="base"/>
            <a:r>
              <a:rPr lang="en-US" sz="1200" b="0" i="1" kern="1200" dirty="0">
                <a:solidFill>
                  <a:schemeClr val="tx1"/>
                </a:solidFill>
                <a:latin typeface="+mn-lt"/>
                <a:ea typeface="+mn-ea"/>
                <a:cs typeface="+mn-cs"/>
              </a:rPr>
              <a:t>What is The Internet?</a:t>
            </a:r>
          </a:p>
          <a:p>
            <a:pPr fontAlgn="base"/>
            <a:r>
              <a:rPr lang="en-US" sz="1200" b="0" i="0" kern="1200" dirty="0">
                <a:solidFill>
                  <a:schemeClr val="tx1"/>
                </a:solidFill>
                <a:latin typeface="+mn-lt"/>
                <a:ea typeface="+mn-ea"/>
                <a:cs typeface="+mn-cs"/>
              </a:rPr>
              <a:t>The </a:t>
            </a:r>
            <a:r>
              <a:rPr lang="en-US" sz="1200" b="0" i="0" u="none" strike="noStrike" kern="1200" dirty="0">
                <a:solidFill>
                  <a:schemeClr val="tx1"/>
                </a:solidFill>
                <a:latin typeface="+mn-lt"/>
                <a:ea typeface="+mn-ea"/>
                <a:cs typeface="+mn-cs"/>
                <a:hlinkClick r:id="rId3"/>
              </a:rPr>
              <a:t>Internet</a:t>
            </a:r>
            <a:r>
              <a:rPr lang="en-US" sz="1200" b="0" i="0" kern="1200" dirty="0">
                <a:solidFill>
                  <a:schemeClr val="tx1"/>
                </a:solidFill>
                <a:latin typeface="+mn-lt"/>
                <a:ea typeface="+mn-ea"/>
                <a:cs typeface="+mn-cs"/>
              </a:rPr>
              <a:t> is a massive </a:t>
            </a:r>
            <a:r>
              <a:rPr lang="en-US" sz="1200" b="0" i="0" u="none" strike="noStrike" kern="1200" dirty="0">
                <a:solidFill>
                  <a:schemeClr val="tx1"/>
                </a:solidFill>
                <a:latin typeface="+mn-lt"/>
                <a:ea typeface="+mn-ea"/>
                <a:cs typeface="+mn-cs"/>
                <a:hlinkClick r:id="rId4"/>
              </a:rPr>
              <a:t>network</a:t>
            </a:r>
            <a:r>
              <a:rPr lang="en-US" sz="1200" b="0" i="0" kern="1200" dirty="0">
                <a:solidFill>
                  <a:schemeClr val="tx1"/>
                </a:solidFill>
                <a:latin typeface="+mn-lt"/>
                <a:ea typeface="+mn-ea"/>
                <a:cs typeface="+mn-cs"/>
              </a:rPr>
              <a:t> of networks, a networking infrastructure. It connects millions of computers together globally, forming a network in which any computer can communicate with any other computer as long as they are both connected to the Internet. Information that travels over the Internet does so via a variety of languages known as </a:t>
            </a:r>
            <a:r>
              <a:rPr lang="en-US" sz="1200" b="0" i="0" u="none" strike="noStrike" kern="1200" dirty="0">
                <a:solidFill>
                  <a:schemeClr val="tx1"/>
                </a:solidFill>
                <a:latin typeface="+mn-lt"/>
                <a:ea typeface="+mn-ea"/>
                <a:cs typeface="+mn-cs"/>
                <a:hlinkClick r:id="rId5"/>
              </a:rPr>
              <a:t>protocols</a:t>
            </a:r>
            <a:r>
              <a:rPr lang="en-US" sz="1200" b="0" i="0" kern="1200" dirty="0">
                <a:solidFill>
                  <a:schemeClr val="tx1"/>
                </a:solidFill>
                <a:latin typeface="+mn-lt"/>
                <a:ea typeface="+mn-ea"/>
                <a:cs typeface="+mn-cs"/>
              </a:rPr>
              <a:t>.</a:t>
            </a:r>
          </a:p>
          <a:p>
            <a:endParaRPr lang="fr-FR" baseline="0" dirty="0"/>
          </a:p>
          <a:p>
            <a:pPr fontAlgn="base"/>
            <a:r>
              <a:rPr lang="en-US" sz="1200" b="0" i="1" kern="1200" dirty="0">
                <a:solidFill>
                  <a:schemeClr val="tx1"/>
                </a:solidFill>
                <a:latin typeface="+mn-lt"/>
                <a:ea typeface="+mn-ea"/>
                <a:cs typeface="+mn-cs"/>
              </a:rPr>
              <a:t>What is The Web (World Wide Web)?</a:t>
            </a:r>
          </a:p>
          <a:p>
            <a:pPr fontAlgn="base"/>
            <a:r>
              <a:rPr lang="en-US" sz="1200" b="0" i="0" kern="1200" dirty="0">
                <a:solidFill>
                  <a:schemeClr val="tx1"/>
                </a:solidFill>
                <a:latin typeface="+mn-lt"/>
                <a:ea typeface="+mn-ea"/>
                <a:cs typeface="+mn-cs"/>
              </a:rPr>
              <a:t>The </a:t>
            </a:r>
            <a:r>
              <a:rPr lang="en-US" sz="1200" b="0" i="0" u="none" strike="noStrike" kern="1200" dirty="0">
                <a:solidFill>
                  <a:schemeClr val="tx1"/>
                </a:solidFill>
                <a:latin typeface="+mn-lt"/>
                <a:ea typeface="+mn-ea"/>
                <a:cs typeface="+mn-cs"/>
                <a:hlinkClick r:id="rId6"/>
              </a:rPr>
              <a:t>World Wide Web</a:t>
            </a:r>
            <a:r>
              <a:rPr lang="en-US" sz="1200" b="0" i="0" kern="1200" dirty="0">
                <a:solidFill>
                  <a:schemeClr val="tx1"/>
                </a:solidFill>
                <a:latin typeface="+mn-lt"/>
                <a:ea typeface="+mn-ea"/>
                <a:cs typeface="+mn-cs"/>
              </a:rPr>
              <a:t>, or simply Web, is a way of accessing information over the medium of the Internet. It is an information-sharing model that is built on top of the Internet. The Web uses the HTTP protocol, only one of the languages spoken over the Internet, to transmit data. Web services, which use HTTP to allow applications to communicate in order to exchange business logic, use the </a:t>
            </a:r>
            <a:r>
              <a:rPr lang="en-US" sz="1200" b="0" i="0" kern="1200" dirty="0" err="1">
                <a:solidFill>
                  <a:schemeClr val="tx1"/>
                </a:solidFill>
                <a:latin typeface="+mn-lt"/>
                <a:ea typeface="+mn-ea"/>
                <a:cs typeface="+mn-cs"/>
              </a:rPr>
              <a:t>the</a:t>
            </a:r>
            <a:r>
              <a:rPr lang="en-US" sz="1200" b="0" i="0" kern="1200" dirty="0">
                <a:solidFill>
                  <a:schemeClr val="tx1"/>
                </a:solidFill>
                <a:latin typeface="+mn-lt"/>
                <a:ea typeface="+mn-ea"/>
                <a:cs typeface="+mn-cs"/>
              </a:rPr>
              <a:t> Web to share information. The Web also utilizes </a:t>
            </a:r>
            <a:r>
              <a:rPr lang="en-US" sz="1200" b="0" i="0" u="none" strike="noStrike" kern="1200" dirty="0">
                <a:solidFill>
                  <a:schemeClr val="tx1"/>
                </a:solidFill>
                <a:latin typeface="+mn-lt"/>
                <a:ea typeface="+mn-ea"/>
                <a:cs typeface="+mn-cs"/>
                <a:hlinkClick r:id="rId7"/>
              </a:rPr>
              <a:t>browsers</a:t>
            </a:r>
            <a:r>
              <a:rPr lang="en-US" sz="1200" b="0" i="0" kern="1200" dirty="0">
                <a:solidFill>
                  <a:schemeClr val="tx1"/>
                </a:solidFill>
                <a:latin typeface="+mn-lt"/>
                <a:ea typeface="+mn-ea"/>
                <a:cs typeface="+mn-cs"/>
              </a:rPr>
              <a:t>, such as </a:t>
            </a:r>
            <a:r>
              <a:rPr lang="en-US" sz="1200" b="0" i="0" u="none" strike="noStrike" kern="1200" dirty="0">
                <a:solidFill>
                  <a:schemeClr val="tx1"/>
                </a:solidFill>
                <a:latin typeface="+mn-lt"/>
                <a:ea typeface="+mn-ea"/>
                <a:cs typeface="+mn-cs"/>
                <a:hlinkClick r:id="rId8"/>
              </a:rPr>
              <a:t>Internet Explorer</a:t>
            </a:r>
            <a:r>
              <a:rPr lang="en-US" sz="1200" b="0" i="0" kern="1200" dirty="0">
                <a:solidFill>
                  <a:schemeClr val="tx1"/>
                </a:solidFill>
                <a:latin typeface="+mn-lt"/>
                <a:ea typeface="+mn-ea"/>
                <a:cs typeface="+mn-cs"/>
              </a:rPr>
              <a:t> or </a:t>
            </a:r>
            <a:r>
              <a:rPr lang="en-US" sz="1200" b="0" i="0" u="none" strike="noStrike" kern="1200" dirty="0">
                <a:solidFill>
                  <a:schemeClr val="tx1"/>
                </a:solidFill>
                <a:latin typeface="+mn-lt"/>
                <a:ea typeface="+mn-ea"/>
                <a:cs typeface="+mn-cs"/>
                <a:hlinkClick r:id="rId9"/>
              </a:rPr>
              <a:t>Firefox</a:t>
            </a:r>
            <a:r>
              <a:rPr lang="en-US" sz="1200" b="0" i="0" kern="1200" dirty="0">
                <a:solidFill>
                  <a:schemeClr val="tx1"/>
                </a:solidFill>
                <a:latin typeface="+mn-lt"/>
                <a:ea typeface="+mn-ea"/>
                <a:cs typeface="+mn-cs"/>
              </a:rPr>
              <a:t>, to access Web documents called </a:t>
            </a:r>
            <a:r>
              <a:rPr lang="en-US" sz="1200" b="0" i="0" u="none" strike="noStrike" kern="1200" dirty="0">
                <a:solidFill>
                  <a:schemeClr val="tx1"/>
                </a:solidFill>
                <a:latin typeface="+mn-lt"/>
                <a:ea typeface="+mn-ea"/>
                <a:cs typeface="+mn-cs"/>
                <a:hlinkClick r:id="rId10"/>
              </a:rPr>
              <a:t>Web pages</a:t>
            </a:r>
            <a:r>
              <a:rPr lang="en-US" sz="1200" b="0" i="0" kern="1200" dirty="0">
                <a:solidFill>
                  <a:schemeClr val="tx1"/>
                </a:solidFill>
                <a:latin typeface="+mn-lt"/>
                <a:ea typeface="+mn-ea"/>
                <a:cs typeface="+mn-cs"/>
              </a:rPr>
              <a:t> that are linked to each other </a:t>
            </a:r>
            <a:r>
              <a:rPr lang="en-US" sz="1200" b="0" i="0" kern="1200" dirty="0" err="1">
                <a:solidFill>
                  <a:schemeClr val="tx1"/>
                </a:solidFill>
                <a:latin typeface="+mn-lt"/>
                <a:ea typeface="+mn-ea"/>
                <a:cs typeface="+mn-cs"/>
              </a:rPr>
              <a:t>via</a:t>
            </a:r>
            <a:r>
              <a:rPr lang="en-US" sz="1200" b="0" i="0" u="none" strike="noStrike" kern="1200" dirty="0" err="1">
                <a:solidFill>
                  <a:schemeClr val="tx1"/>
                </a:solidFill>
                <a:latin typeface="+mn-lt"/>
                <a:ea typeface="+mn-ea"/>
                <a:cs typeface="+mn-cs"/>
                <a:hlinkClick r:id="rId11"/>
              </a:rPr>
              <a:t>hyperlinks</a:t>
            </a:r>
            <a:r>
              <a:rPr lang="en-US" sz="1200" b="0" i="0" kern="1200" dirty="0">
                <a:solidFill>
                  <a:schemeClr val="tx1"/>
                </a:solidFill>
                <a:latin typeface="+mn-lt"/>
                <a:ea typeface="+mn-ea"/>
                <a:cs typeface="+mn-cs"/>
              </a:rPr>
              <a:t>. Web documents also contain graphics, sounds, text and video.</a:t>
            </a:r>
          </a:p>
          <a:p>
            <a:pPr fontAlgn="base"/>
            <a:r>
              <a:rPr lang="en-US" sz="1200" b="0" i="0" kern="1200" dirty="0">
                <a:solidFill>
                  <a:schemeClr val="tx1"/>
                </a:solidFill>
                <a:latin typeface="+mn-lt"/>
                <a:ea typeface="+mn-ea"/>
                <a:cs typeface="+mn-cs"/>
              </a:rPr>
              <a:t>The Web is just one of the ways that information can be disseminated over the Internet. The Internet, not the Web, is also used for </a:t>
            </a:r>
            <a:r>
              <a:rPr lang="en-US" sz="1200" b="0" i="0" u="none" strike="noStrike" kern="1200" dirty="0">
                <a:solidFill>
                  <a:schemeClr val="tx1"/>
                </a:solidFill>
                <a:latin typeface="+mn-lt"/>
                <a:ea typeface="+mn-ea"/>
                <a:cs typeface="+mn-cs"/>
                <a:hlinkClick r:id="rId12"/>
              </a:rPr>
              <a:t>e-mail</a:t>
            </a:r>
            <a:r>
              <a:rPr lang="en-US" sz="1200" b="0" i="0" kern="1200" dirty="0">
                <a:solidFill>
                  <a:schemeClr val="tx1"/>
                </a:solidFill>
                <a:latin typeface="+mn-lt"/>
                <a:ea typeface="+mn-ea"/>
                <a:cs typeface="+mn-cs"/>
              </a:rPr>
              <a:t>, which relies on </a:t>
            </a:r>
            <a:r>
              <a:rPr lang="en-US" sz="1200" b="0" i="0" u="none" strike="noStrike" kern="1200" dirty="0">
                <a:solidFill>
                  <a:schemeClr val="tx1"/>
                </a:solidFill>
                <a:latin typeface="+mn-lt"/>
                <a:ea typeface="+mn-ea"/>
                <a:cs typeface="+mn-cs"/>
                <a:hlinkClick r:id="rId13"/>
              </a:rPr>
              <a:t>SMTP</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hlinkClick r:id="rId14"/>
              </a:rPr>
              <a:t>Usenet</a:t>
            </a:r>
            <a:r>
              <a:rPr lang="en-US" sz="1200" b="0" i="0" kern="1200" dirty="0">
                <a:solidFill>
                  <a:schemeClr val="tx1"/>
                </a:solidFill>
                <a:latin typeface="+mn-lt"/>
                <a:ea typeface="+mn-ea"/>
                <a:cs typeface="+mn-cs"/>
              </a:rPr>
              <a:t> news groups, </a:t>
            </a:r>
            <a:r>
              <a:rPr lang="en-US" sz="1200" b="0" i="0" u="none" strike="noStrike" kern="1200" dirty="0">
                <a:solidFill>
                  <a:schemeClr val="tx1"/>
                </a:solidFill>
                <a:latin typeface="+mn-lt"/>
                <a:ea typeface="+mn-ea"/>
                <a:cs typeface="+mn-cs"/>
                <a:hlinkClick r:id="rId15"/>
              </a:rPr>
              <a:t>instant messaging</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hlinkClick r:id="rId16"/>
              </a:rPr>
              <a:t>FTP</a:t>
            </a:r>
            <a:r>
              <a:rPr lang="en-US" sz="1200" b="0" i="0" kern="1200" dirty="0">
                <a:solidFill>
                  <a:schemeClr val="tx1"/>
                </a:solidFill>
                <a:latin typeface="+mn-lt"/>
                <a:ea typeface="+mn-ea"/>
                <a:cs typeface="+mn-cs"/>
              </a:rPr>
              <a:t>. So the Web is just a portion of the Internet, albeit a large portion, but the two terms are not synonymous and should not be confused.   </a:t>
            </a:r>
            <a:endParaRPr lang="en-US" dirty="0"/>
          </a:p>
        </p:txBody>
      </p:sp>
      <p:sp>
        <p:nvSpPr>
          <p:cNvPr id="4" name="Slide Number Placeholder 3"/>
          <p:cNvSpPr>
            <a:spLocks noGrp="1"/>
          </p:cNvSpPr>
          <p:nvPr>
            <p:ph type="sldNum" sz="quarter" idx="10"/>
          </p:nvPr>
        </p:nvSpPr>
        <p:spPr/>
        <p:txBody>
          <a:bodyPr/>
          <a:lstStyle/>
          <a:p>
            <a:fld id="{46DE79F0-4AF6-0E47-B59B-FEA88779C15E}" type="slidenum">
              <a:rPr lang="en-AE" smtClean="0"/>
              <a:t>5</a:t>
            </a:fld>
            <a:endParaRPr lang="en-AE"/>
          </a:p>
        </p:txBody>
      </p:sp>
    </p:spTree>
    <p:extLst>
      <p:ext uri="{BB962C8B-B14F-4D97-AF65-F5344CB8AC3E}">
        <p14:creationId xmlns:p14="http://schemas.microsoft.com/office/powerpoint/2010/main" val="2495402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3"/>
            <a:endParaRPr lang="en-US"/>
          </a:p>
          <a:p>
            <a:endParaRPr lang="en-US"/>
          </a:p>
        </p:txBody>
      </p:sp>
      <p:sp>
        <p:nvSpPr>
          <p:cNvPr id="4" name="Slide Number Placeholder 3"/>
          <p:cNvSpPr>
            <a:spLocks noGrp="1"/>
          </p:cNvSpPr>
          <p:nvPr>
            <p:ph type="sldNum" sz="quarter" idx="10"/>
          </p:nvPr>
        </p:nvSpPr>
        <p:spPr/>
        <p:txBody>
          <a:bodyPr/>
          <a:lstStyle/>
          <a:p>
            <a:fld id="{BF019CB1-8BB0-417F-AED7-4A53C70D325B}" type="slidenum">
              <a:rPr lang="en-US" smtClean="0"/>
              <a:pPr/>
              <a:t>43</a:t>
            </a:fld>
            <a:endParaRPr lang="en-US"/>
          </a:p>
        </p:txBody>
      </p:sp>
    </p:spTree>
    <p:extLst>
      <p:ext uri="{BB962C8B-B14F-4D97-AF65-F5344CB8AC3E}">
        <p14:creationId xmlns:p14="http://schemas.microsoft.com/office/powerpoint/2010/main" val="287780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3FF4-AF20-29BC-D961-ECBE69ACF8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3F3F108-8BB6-D18C-95E1-CBC7E33F1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FF60922-8D5F-F916-1BA4-44266B99FEBE}"/>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5" name="Footer Placeholder 4">
            <a:extLst>
              <a:ext uri="{FF2B5EF4-FFF2-40B4-BE49-F238E27FC236}">
                <a16:creationId xmlns:a16="http://schemas.microsoft.com/office/drawing/2014/main" id="{D5A08715-CDE5-B38F-1ADB-2A8D3856A8AD}"/>
              </a:ext>
            </a:extLst>
          </p:cNvPr>
          <p:cNvSpPr>
            <a:spLocks noGrp="1"/>
          </p:cNvSpPr>
          <p:nvPr>
            <p:ph type="ftr" sz="quarter" idx="11"/>
          </p:nvPr>
        </p:nvSpPr>
        <p:spPr/>
        <p:txBody>
          <a:bodyPr/>
          <a:lstStyle/>
          <a:p>
            <a:r>
              <a:rPr lang="en-US"/>
              <a:t>Systems Analysis and Design in a Changing World,  7th  Edition</a:t>
            </a:r>
          </a:p>
        </p:txBody>
      </p:sp>
      <p:sp>
        <p:nvSpPr>
          <p:cNvPr id="6" name="Slide Number Placeholder 5">
            <a:extLst>
              <a:ext uri="{FF2B5EF4-FFF2-40B4-BE49-F238E27FC236}">
                <a16:creationId xmlns:a16="http://schemas.microsoft.com/office/drawing/2014/main" id="{9F938399-AAF5-05F0-111C-21826E2DE6D9}"/>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971765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25DF-879E-382D-B63C-12E5F8FE2AC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756534-5D66-A63B-2657-C9C03C99030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91FA41-FAAE-4B64-22DD-F8B76FE9E31C}"/>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5" name="Footer Placeholder 4">
            <a:extLst>
              <a:ext uri="{FF2B5EF4-FFF2-40B4-BE49-F238E27FC236}">
                <a16:creationId xmlns:a16="http://schemas.microsoft.com/office/drawing/2014/main" id="{9E72325F-C32E-9829-BF21-33550AAF8D51}"/>
              </a:ext>
            </a:extLst>
          </p:cNvPr>
          <p:cNvSpPr>
            <a:spLocks noGrp="1"/>
          </p:cNvSpPr>
          <p:nvPr>
            <p:ph type="ftr" sz="quarter" idx="11"/>
          </p:nvPr>
        </p:nvSpPr>
        <p:spPr/>
        <p:txBody>
          <a:bodyPr/>
          <a:lstStyle/>
          <a:p>
            <a:r>
              <a:rPr lang="en-US"/>
              <a:t>Systems Analysis and Design in a Changing World,  7th  Edition</a:t>
            </a:r>
          </a:p>
        </p:txBody>
      </p:sp>
      <p:sp>
        <p:nvSpPr>
          <p:cNvPr id="6" name="Slide Number Placeholder 5">
            <a:extLst>
              <a:ext uri="{FF2B5EF4-FFF2-40B4-BE49-F238E27FC236}">
                <a16:creationId xmlns:a16="http://schemas.microsoft.com/office/drawing/2014/main" id="{58CC4C97-61CF-C44F-3A7C-288F3BB55112}"/>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170428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43EF46-93E5-4EA3-5B0F-F68C146114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701050-202C-4C0D-A900-31BED2FE8C0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0E36F53-A712-87CB-4339-6A35BF9A22CF}"/>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5" name="Footer Placeholder 4">
            <a:extLst>
              <a:ext uri="{FF2B5EF4-FFF2-40B4-BE49-F238E27FC236}">
                <a16:creationId xmlns:a16="http://schemas.microsoft.com/office/drawing/2014/main" id="{1331302B-12D3-C6A7-80D5-F9E432318F49}"/>
              </a:ext>
            </a:extLst>
          </p:cNvPr>
          <p:cNvSpPr>
            <a:spLocks noGrp="1"/>
          </p:cNvSpPr>
          <p:nvPr>
            <p:ph type="ftr" sz="quarter" idx="11"/>
          </p:nvPr>
        </p:nvSpPr>
        <p:spPr/>
        <p:txBody>
          <a:bodyPr/>
          <a:lstStyle/>
          <a:p>
            <a:r>
              <a:rPr lang="en-US"/>
              <a:t>Systems Analysis and Design in a Changing World,  7th  Edition</a:t>
            </a:r>
          </a:p>
        </p:txBody>
      </p:sp>
      <p:sp>
        <p:nvSpPr>
          <p:cNvPr id="6" name="Slide Number Placeholder 5">
            <a:extLst>
              <a:ext uri="{FF2B5EF4-FFF2-40B4-BE49-F238E27FC236}">
                <a16:creationId xmlns:a16="http://schemas.microsoft.com/office/drawing/2014/main" id="{05AA3F4A-ABF5-323E-0C89-B8BD541EEAA7}"/>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40404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Cover and Title for the Presentation#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E9241090-81F5-3947-93CB-6896CF7F94E5}"/>
              </a:ext>
            </a:extLst>
          </p:cNvPr>
          <p:cNvSpPr>
            <a:spLocks noGrp="1"/>
          </p:cNvSpPr>
          <p:nvPr>
            <p:ph type="subTitle" idx="1" hasCustomPrompt="1"/>
          </p:nvPr>
        </p:nvSpPr>
        <p:spPr>
          <a:xfrm>
            <a:off x="536339" y="5106074"/>
            <a:ext cx="6971077" cy="698499"/>
          </a:xfrm>
        </p:spPr>
        <p:txBody>
          <a:bodyPr>
            <a:noAutofit/>
          </a:bodyPr>
          <a:lstStyle>
            <a:lvl1pPr marL="0" indent="0" algn="l">
              <a:buNone/>
              <a:defRPr sz="20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12" name="Title 3">
            <a:extLst>
              <a:ext uri="{FF2B5EF4-FFF2-40B4-BE49-F238E27FC236}">
                <a16:creationId xmlns:a16="http://schemas.microsoft.com/office/drawing/2014/main" id="{06DB1578-413F-2C4E-9D70-BBE3D7A5DBD3}"/>
              </a:ext>
            </a:extLst>
          </p:cNvPr>
          <p:cNvSpPr>
            <a:spLocks noGrp="1"/>
          </p:cNvSpPr>
          <p:nvPr>
            <p:ph type="title" hasCustomPrompt="1"/>
          </p:nvPr>
        </p:nvSpPr>
        <p:spPr>
          <a:xfrm>
            <a:off x="536339" y="3607860"/>
            <a:ext cx="5298020" cy="1498214"/>
          </a:xfrm>
        </p:spPr>
        <p:txBody>
          <a:bodyPr/>
          <a:lstStyle>
            <a:lvl1pPr algn="l">
              <a:defRPr>
                <a:solidFill>
                  <a:schemeClr val="tx1"/>
                </a:solidFill>
              </a:defRPr>
            </a:lvl1pPr>
          </a:lstStyle>
          <a:p>
            <a:r>
              <a:rPr lang="en-US"/>
              <a:t>Click to edit master title style</a:t>
            </a:r>
          </a:p>
        </p:txBody>
      </p:sp>
      <p:sp>
        <p:nvSpPr>
          <p:cNvPr id="10" name="Date Placeholder 8">
            <a:extLst>
              <a:ext uri="{FF2B5EF4-FFF2-40B4-BE49-F238E27FC236}">
                <a16:creationId xmlns:a16="http://schemas.microsoft.com/office/drawing/2014/main" id="{2CFC90AB-DF59-D34A-9818-151D5C1D9CEE}"/>
              </a:ext>
            </a:extLst>
          </p:cNvPr>
          <p:cNvSpPr>
            <a:spLocks noGrp="1"/>
          </p:cNvSpPr>
          <p:nvPr>
            <p:ph type="dt" sz="half" idx="10"/>
          </p:nvPr>
        </p:nvSpPr>
        <p:spPr>
          <a:xfrm>
            <a:off x="536339" y="6029515"/>
            <a:ext cx="3138522" cy="365125"/>
          </a:xfrm>
        </p:spPr>
        <p:txBody>
          <a:bodyPr/>
          <a:lstStyle>
            <a:lvl1pPr>
              <a:defRPr sz="1500">
                <a:solidFill>
                  <a:schemeClr val="accent6">
                    <a:lumMod val="75000"/>
                    <a:lumOff val="25000"/>
                  </a:schemeClr>
                </a:solidFill>
              </a:defRPr>
            </a:lvl1pPr>
          </a:lstStyle>
          <a:p>
            <a:fld id="{9FB76777-9218-4188-BD26-CF1E318BE795}" type="datetime2">
              <a:rPr lang="en-US" smtClean="0"/>
              <a:pPr/>
              <a:t>Wednesday, November 13, 2024</a:t>
            </a:fld>
            <a:endParaRPr lang="en-AE"/>
          </a:p>
        </p:txBody>
      </p:sp>
    </p:spTree>
    <p:extLst>
      <p:ext uri="{BB962C8B-B14F-4D97-AF65-F5344CB8AC3E}">
        <p14:creationId xmlns:p14="http://schemas.microsoft.com/office/powerpoint/2010/main" val="3716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vider Slides for Sess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70734C94-E5A8-F84D-A000-4D877B9CC8C2}"/>
              </a:ext>
            </a:extLst>
          </p:cNvPr>
          <p:cNvSpPr>
            <a:spLocks noGrp="1"/>
          </p:cNvSpPr>
          <p:nvPr>
            <p:ph type="ctrTitle" hasCustomPrompt="1"/>
          </p:nvPr>
        </p:nvSpPr>
        <p:spPr>
          <a:xfrm>
            <a:off x="957273" y="3713060"/>
            <a:ext cx="9143999" cy="1006475"/>
          </a:xfrm>
          <a:prstGeom prst="rect">
            <a:avLst/>
          </a:prstGeom>
        </p:spPr>
        <p:txBody>
          <a:bodyPr anchor="t" anchorCtr="0"/>
          <a:lstStyle>
            <a:lvl1pPr algn="l">
              <a:defRPr sz="4500" b="1">
                <a:solidFill>
                  <a:srgbClr val="00249C"/>
                </a:solidFill>
                <a:latin typeface="Tahoma" panose="020B0604030504040204" pitchFamily="34" charset="0"/>
                <a:ea typeface="Tahoma" panose="020B0604030504040204" pitchFamily="34" charset="0"/>
                <a:cs typeface="Tahoma" panose="020B0604030504040204" pitchFamily="34" charset="0"/>
              </a:defRPr>
            </a:lvl1pPr>
          </a:lstStyle>
          <a:p>
            <a:r>
              <a:rPr lang="en-US" dirty="0"/>
              <a:t>Click to Session title style</a:t>
            </a:r>
          </a:p>
        </p:txBody>
      </p:sp>
      <p:sp>
        <p:nvSpPr>
          <p:cNvPr id="28" name="Text Placeholder 27">
            <a:extLst>
              <a:ext uri="{FF2B5EF4-FFF2-40B4-BE49-F238E27FC236}">
                <a16:creationId xmlns:a16="http://schemas.microsoft.com/office/drawing/2014/main" id="{65C43E3D-0D26-234A-9592-5DAA63D12695}"/>
              </a:ext>
            </a:extLst>
          </p:cNvPr>
          <p:cNvSpPr>
            <a:spLocks noGrp="1"/>
          </p:cNvSpPr>
          <p:nvPr>
            <p:ph type="body" sz="quarter" idx="10" hasCustomPrompt="1"/>
          </p:nvPr>
        </p:nvSpPr>
        <p:spPr>
          <a:xfrm>
            <a:off x="957263" y="2962275"/>
            <a:ext cx="8056562" cy="3952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500">
                <a:solidFill>
                  <a:schemeClr val="accent6"/>
                </a:solidFill>
              </a:defRPr>
            </a:lvl1pPr>
          </a:lstStyle>
          <a:p>
            <a:pPr lvl="0"/>
            <a:r>
              <a:rPr lang="en-US" dirty="0"/>
              <a:t>Click to edit Session Details</a:t>
            </a:r>
          </a:p>
          <a:p>
            <a:pPr lvl="0"/>
            <a:endParaRPr lang="en-AE" dirty="0"/>
          </a:p>
        </p:txBody>
      </p:sp>
      <p:pic>
        <p:nvPicPr>
          <p:cNvPr id="2" name="Graphic 1">
            <a:extLst>
              <a:ext uri="{FF2B5EF4-FFF2-40B4-BE49-F238E27FC236}">
                <a16:creationId xmlns:a16="http://schemas.microsoft.com/office/drawing/2014/main" id="{9BD6BBEA-A564-26FF-AEC7-5D499386485B}"/>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88949" y="2051"/>
            <a:ext cx="236191" cy="6858000"/>
          </a:xfrm>
          <a:prstGeom prst="rect">
            <a:avLst/>
          </a:prstGeom>
        </p:spPr>
      </p:pic>
    </p:spTree>
    <p:extLst>
      <p:ext uri="{BB962C8B-B14F-4D97-AF65-F5344CB8AC3E}">
        <p14:creationId xmlns:p14="http://schemas.microsoft.com/office/powerpoint/2010/main" val="2380980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Devider Slides for Sess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70734C94-E5A8-F84D-A000-4D877B9CC8C2}"/>
              </a:ext>
            </a:extLst>
          </p:cNvPr>
          <p:cNvSpPr>
            <a:spLocks noGrp="1"/>
          </p:cNvSpPr>
          <p:nvPr>
            <p:ph type="ctrTitle" hasCustomPrompt="1"/>
          </p:nvPr>
        </p:nvSpPr>
        <p:spPr>
          <a:xfrm>
            <a:off x="957273" y="3713060"/>
            <a:ext cx="9143999" cy="1006475"/>
          </a:xfrm>
          <a:prstGeom prst="rect">
            <a:avLst/>
          </a:prstGeom>
        </p:spPr>
        <p:txBody>
          <a:bodyPr anchor="t" anchorCtr="0"/>
          <a:lstStyle>
            <a:lvl1pPr algn="l">
              <a:defRPr sz="4500" b="1">
                <a:solidFill>
                  <a:srgbClr val="00249C"/>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Session title style</a:t>
            </a:r>
          </a:p>
        </p:txBody>
      </p:sp>
      <p:pic>
        <p:nvPicPr>
          <p:cNvPr id="25" name="Graphic 24">
            <a:extLst>
              <a:ext uri="{FF2B5EF4-FFF2-40B4-BE49-F238E27FC236}">
                <a16:creationId xmlns:a16="http://schemas.microsoft.com/office/drawing/2014/main" id="{4E4DC168-AD7A-524E-9D94-2B3F22C5AB1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88949" y="2051"/>
            <a:ext cx="236191" cy="6858000"/>
          </a:xfrm>
          <a:prstGeom prst="rect">
            <a:avLst/>
          </a:prstGeom>
        </p:spPr>
      </p:pic>
      <p:sp>
        <p:nvSpPr>
          <p:cNvPr id="28" name="Text Placeholder 27">
            <a:extLst>
              <a:ext uri="{FF2B5EF4-FFF2-40B4-BE49-F238E27FC236}">
                <a16:creationId xmlns:a16="http://schemas.microsoft.com/office/drawing/2014/main" id="{65C43E3D-0D26-234A-9592-5DAA63D12695}"/>
              </a:ext>
            </a:extLst>
          </p:cNvPr>
          <p:cNvSpPr>
            <a:spLocks noGrp="1"/>
          </p:cNvSpPr>
          <p:nvPr>
            <p:ph type="body" sz="quarter" idx="10" hasCustomPrompt="1"/>
          </p:nvPr>
        </p:nvSpPr>
        <p:spPr>
          <a:xfrm>
            <a:off x="957263" y="2962275"/>
            <a:ext cx="8056562" cy="3952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500">
                <a:solidFill>
                  <a:schemeClr val="accent6"/>
                </a:solidFill>
              </a:defRPr>
            </a:lvl1pPr>
          </a:lstStyle>
          <a:p>
            <a:pPr lvl="0"/>
            <a:r>
              <a:rPr lang="en-US"/>
              <a:t>Click to edit Session Details</a:t>
            </a:r>
          </a:p>
        </p:txBody>
      </p:sp>
    </p:spTree>
    <p:extLst>
      <p:ext uri="{BB962C8B-B14F-4D97-AF65-F5344CB8AC3E}">
        <p14:creationId xmlns:p14="http://schemas.microsoft.com/office/powerpoint/2010/main" val="1542587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Closing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C30162-B6ED-7641-A0EB-BA573B76DA6D}"/>
              </a:ext>
            </a:extLst>
          </p:cNvPr>
          <p:cNvSpPr>
            <a:spLocks noGrp="1"/>
          </p:cNvSpPr>
          <p:nvPr>
            <p:ph type="ctrTitle" hasCustomPrompt="1"/>
          </p:nvPr>
        </p:nvSpPr>
        <p:spPr>
          <a:xfrm>
            <a:off x="0" y="3258981"/>
            <a:ext cx="12192000" cy="1006475"/>
          </a:xfrm>
          <a:prstGeom prst="rect">
            <a:avLst/>
          </a:prstGeom>
        </p:spPr>
        <p:txBody>
          <a:bodyPr anchor="ctr" anchorCtr="0">
            <a:noAutofit/>
          </a:bodyPr>
          <a:lstStyle>
            <a:lvl1pPr algn="ctr">
              <a:defRPr sz="7200" b="1">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r>
              <a:rPr lang="en-US"/>
              <a:t>Thank You</a:t>
            </a:r>
          </a:p>
        </p:txBody>
      </p:sp>
    </p:spTree>
    <p:extLst>
      <p:ext uri="{BB962C8B-B14F-4D97-AF65-F5344CB8AC3E}">
        <p14:creationId xmlns:p14="http://schemas.microsoft.com/office/powerpoint/2010/main" val="7513555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4059-E04B-CD96-5F33-5F714295F6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C82C00-5D24-9860-D56A-CC0E506890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15BDFAF-7B53-4F43-5384-FCA6C8C6FB53}"/>
              </a:ext>
            </a:extLst>
          </p:cNvPr>
          <p:cNvSpPr>
            <a:spLocks noGrp="1"/>
          </p:cNvSpPr>
          <p:nvPr>
            <p:ph type="dt" sz="half" idx="10"/>
          </p:nvPr>
        </p:nvSpPr>
        <p:spPr/>
        <p:txBody>
          <a:bodyPr/>
          <a:lstStyle/>
          <a:p>
            <a:fld id="{5208949C-C09C-4B45-BE84-B8A5B37D90A0}" type="datetime1">
              <a:rPr lang="en-US" smtClean="0"/>
              <a:t>11/13/24</a:t>
            </a:fld>
            <a:endParaRPr lang="en-US"/>
          </a:p>
        </p:txBody>
      </p:sp>
      <p:sp>
        <p:nvSpPr>
          <p:cNvPr id="5" name="Footer Placeholder 4">
            <a:extLst>
              <a:ext uri="{FF2B5EF4-FFF2-40B4-BE49-F238E27FC236}">
                <a16:creationId xmlns:a16="http://schemas.microsoft.com/office/drawing/2014/main" id="{44AC3892-DEDA-4EB9-E6CF-9287B2A9BB34}"/>
              </a:ext>
            </a:extLst>
          </p:cNvPr>
          <p:cNvSpPr>
            <a:spLocks noGrp="1"/>
          </p:cNvSpPr>
          <p:nvPr>
            <p:ph type="ftr" sz="quarter" idx="11"/>
          </p:nvPr>
        </p:nvSpPr>
        <p:spPr/>
        <p:txBody>
          <a:bodyPr/>
          <a:lstStyle/>
          <a:p>
            <a:r>
              <a:rPr lang="en-US"/>
              <a:t>Systems Analysis and Design in a Changing World,  7th  Edition</a:t>
            </a:r>
          </a:p>
        </p:txBody>
      </p:sp>
      <p:sp>
        <p:nvSpPr>
          <p:cNvPr id="6" name="Slide Number Placeholder 5">
            <a:extLst>
              <a:ext uri="{FF2B5EF4-FFF2-40B4-BE49-F238E27FC236}">
                <a16:creationId xmlns:a16="http://schemas.microsoft.com/office/drawing/2014/main" id="{9B507275-59F0-439B-826A-F87A73897E9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4652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E898-8827-AE0C-4DCE-C31A856B0F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F02C312-4F02-CDE1-A0CB-5E2B9D1296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D1A8A4C-84F9-2EAC-392D-60EC1CB49FF4}"/>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5" name="Footer Placeholder 4">
            <a:extLst>
              <a:ext uri="{FF2B5EF4-FFF2-40B4-BE49-F238E27FC236}">
                <a16:creationId xmlns:a16="http://schemas.microsoft.com/office/drawing/2014/main" id="{9665A40C-7078-7399-4C64-2228BA0BCCA3}"/>
              </a:ext>
            </a:extLst>
          </p:cNvPr>
          <p:cNvSpPr>
            <a:spLocks noGrp="1"/>
          </p:cNvSpPr>
          <p:nvPr>
            <p:ph type="ftr" sz="quarter" idx="11"/>
          </p:nvPr>
        </p:nvSpPr>
        <p:spPr/>
        <p:txBody>
          <a:bodyPr/>
          <a:lstStyle/>
          <a:p>
            <a:r>
              <a:rPr lang="en-US"/>
              <a:t>Systems Analysis and Design in a Changing World,  7th  Edition</a:t>
            </a:r>
          </a:p>
        </p:txBody>
      </p:sp>
      <p:sp>
        <p:nvSpPr>
          <p:cNvPr id="6" name="Slide Number Placeholder 5">
            <a:extLst>
              <a:ext uri="{FF2B5EF4-FFF2-40B4-BE49-F238E27FC236}">
                <a16:creationId xmlns:a16="http://schemas.microsoft.com/office/drawing/2014/main" id="{7C409EB7-C6D9-73E8-F308-6BC85780DD4F}"/>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105616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5437-B66E-106C-CF4B-B2322F3F558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71D420-043E-D366-27E2-FE0A594460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D39E06-0F0F-AF57-212A-E4545DA437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2727EF7-7346-66F6-2F34-28068B15EEFA}"/>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6" name="Footer Placeholder 5">
            <a:extLst>
              <a:ext uri="{FF2B5EF4-FFF2-40B4-BE49-F238E27FC236}">
                <a16:creationId xmlns:a16="http://schemas.microsoft.com/office/drawing/2014/main" id="{338C1CAC-0122-5989-360A-5A8F17A24C03}"/>
              </a:ext>
            </a:extLst>
          </p:cNvPr>
          <p:cNvSpPr>
            <a:spLocks noGrp="1"/>
          </p:cNvSpPr>
          <p:nvPr>
            <p:ph type="ftr" sz="quarter" idx="11"/>
          </p:nvPr>
        </p:nvSpPr>
        <p:spPr/>
        <p:txBody>
          <a:bodyPr/>
          <a:lstStyle/>
          <a:p>
            <a:r>
              <a:rPr lang="en-US"/>
              <a:t>Systems Analysis and Design in a Changing World,  7th  Edition</a:t>
            </a:r>
          </a:p>
        </p:txBody>
      </p:sp>
      <p:sp>
        <p:nvSpPr>
          <p:cNvPr id="7" name="Slide Number Placeholder 6">
            <a:extLst>
              <a:ext uri="{FF2B5EF4-FFF2-40B4-BE49-F238E27FC236}">
                <a16:creationId xmlns:a16="http://schemas.microsoft.com/office/drawing/2014/main" id="{8A54E1C2-B450-8908-A3FA-25B0BF025406}"/>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51581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6ABF-155C-2ADB-75A1-5CD84F2598C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143A36-B51F-49E8-CD22-71538E130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309844C-4389-05AA-87E9-773F01875F3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169F86A-1885-9F4E-9E8C-58E24769FC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C22C836-F469-6DA5-CA93-6EF5C9A0751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AFC3AC-4DC2-8842-9D29-BBB94F23D234}"/>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8" name="Footer Placeholder 7">
            <a:extLst>
              <a:ext uri="{FF2B5EF4-FFF2-40B4-BE49-F238E27FC236}">
                <a16:creationId xmlns:a16="http://schemas.microsoft.com/office/drawing/2014/main" id="{FD4D2AFA-DFDC-FBCC-424E-6D42DFD99BEB}"/>
              </a:ext>
            </a:extLst>
          </p:cNvPr>
          <p:cNvSpPr>
            <a:spLocks noGrp="1"/>
          </p:cNvSpPr>
          <p:nvPr>
            <p:ph type="ftr" sz="quarter" idx="11"/>
          </p:nvPr>
        </p:nvSpPr>
        <p:spPr/>
        <p:txBody>
          <a:bodyPr/>
          <a:lstStyle/>
          <a:p>
            <a:r>
              <a:rPr lang="en-US"/>
              <a:t>Systems Analysis and Design in a Changing World,  7th  Edition</a:t>
            </a:r>
          </a:p>
        </p:txBody>
      </p:sp>
      <p:sp>
        <p:nvSpPr>
          <p:cNvPr id="9" name="Slide Number Placeholder 8">
            <a:extLst>
              <a:ext uri="{FF2B5EF4-FFF2-40B4-BE49-F238E27FC236}">
                <a16:creationId xmlns:a16="http://schemas.microsoft.com/office/drawing/2014/main" id="{C7330FF5-716F-0D7A-D99F-3804E4FCA1E9}"/>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7267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74C0-3D49-70E2-9442-36A08281D6C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529D639-7162-B6D9-CDE8-C570164A1799}"/>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4" name="Footer Placeholder 3">
            <a:extLst>
              <a:ext uri="{FF2B5EF4-FFF2-40B4-BE49-F238E27FC236}">
                <a16:creationId xmlns:a16="http://schemas.microsoft.com/office/drawing/2014/main" id="{8A28A859-1B62-9007-0574-C9F6FAEDB55B}"/>
              </a:ext>
            </a:extLst>
          </p:cNvPr>
          <p:cNvSpPr>
            <a:spLocks noGrp="1"/>
          </p:cNvSpPr>
          <p:nvPr>
            <p:ph type="ftr" sz="quarter" idx="11"/>
          </p:nvPr>
        </p:nvSpPr>
        <p:spPr/>
        <p:txBody>
          <a:bodyPr/>
          <a:lstStyle/>
          <a:p>
            <a:r>
              <a:rPr lang="en-US"/>
              <a:t>Systems Analysis and Design in a Changing World,  7th  Edition</a:t>
            </a:r>
          </a:p>
        </p:txBody>
      </p:sp>
      <p:sp>
        <p:nvSpPr>
          <p:cNvPr id="5" name="Slide Number Placeholder 4">
            <a:extLst>
              <a:ext uri="{FF2B5EF4-FFF2-40B4-BE49-F238E27FC236}">
                <a16:creationId xmlns:a16="http://schemas.microsoft.com/office/drawing/2014/main" id="{6FE496CE-1073-2E52-F4C8-A09CBC5553EB}"/>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7060566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D15A37-E811-FA2E-C2E3-7D28CD70C9E4}"/>
              </a:ext>
            </a:extLst>
          </p:cNvPr>
          <p:cNvSpPr>
            <a:spLocks noGrp="1"/>
          </p:cNvSpPr>
          <p:nvPr>
            <p:ph type="dt" sz="half" idx="10"/>
          </p:nvPr>
        </p:nvSpPr>
        <p:spPr/>
        <p:txBody>
          <a:bodyPr/>
          <a:lstStyle/>
          <a:p>
            <a:fld id="{0927601A-666D-2647-B29C-5BE7883D9681}" type="datetime1">
              <a:rPr lang="en-US" smtClean="0"/>
              <a:t>11/13/24</a:t>
            </a:fld>
            <a:endParaRPr lang="en-US"/>
          </a:p>
        </p:txBody>
      </p:sp>
      <p:sp>
        <p:nvSpPr>
          <p:cNvPr id="3" name="Footer Placeholder 2">
            <a:extLst>
              <a:ext uri="{FF2B5EF4-FFF2-40B4-BE49-F238E27FC236}">
                <a16:creationId xmlns:a16="http://schemas.microsoft.com/office/drawing/2014/main" id="{A31263AE-E3B4-8950-17E1-6EF04C9EAA35}"/>
              </a:ext>
            </a:extLst>
          </p:cNvPr>
          <p:cNvSpPr>
            <a:spLocks noGrp="1"/>
          </p:cNvSpPr>
          <p:nvPr>
            <p:ph type="ftr" sz="quarter" idx="11"/>
          </p:nvPr>
        </p:nvSpPr>
        <p:spPr/>
        <p:txBody>
          <a:bodyPr/>
          <a:lstStyle/>
          <a:p>
            <a:r>
              <a:rPr lang="en-US"/>
              <a:t>Systems Analysis and Design in a Changing World,  7th  Edition</a:t>
            </a:r>
          </a:p>
        </p:txBody>
      </p:sp>
      <p:sp>
        <p:nvSpPr>
          <p:cNvPr id="4" name="Slide Number Placeholder 3">
            <a:extLst>
              <a:ext uri="{FF2B5EF4-FFF2-40B4-BE49-F238E27FC236}">
                <a16:creationId xmlns:a16="http://schemas.microsoft.com/office/drawing/2014/main" id="{46430DAC-E6B3-2658-9C16-7B43DF6A527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908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0134F-76E3-9CA7-6BAE-3198E52A1E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D8A6512-941E-A33B-5681-5BEF484D5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32C829-9B4A-22E9-D52E-942736375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61FF0F-7118-0142-649B-9C7E2547DBB1}"/>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6" name="Footer Placeholder 5">
            <a:extLst>
              <a:ext uri="{FF2B5EF4-FFF2-40B4-BE49-F238E27FC236}">
                <a16:creationId xmlns:a16="http://schemas.microsoft.com/office/drawing/2014/main" id="{6F90B438-170B-D97B-F2A5-DE069EAE1349}"/>
              </a:ext>
            </a:extLst>
          </p:cNvPr>
          <p:cNvSpPr>
            <a:spLocks noGrp="1"/>
          </p:cNvSpPr>
          <p:nvPr>
            <p:ph type="ftr" sz="quarter" idx="11"/>
          </p:nvPr>
        </p:nvSpPr>
        <p:spPr/>
        <p:txBody>
          <a:bodyPr/>
          <a:lstStyle/>
          <a:p>
            <a:r>
              <a:rPr lang="en-US"/>
              <a:t>Systems Analysis and Design in a Changing World,  7th  Edition</a:t>
            </a:r>
          </a:p>
        </p:txBody>
      </p:sp>
      <p:sp>
        <p:nvSpPr>
          <p:cNvPr id="7" name="Slide Number Placeholder 6">
            <a:extLst>
              <a:ext uri="{FF2B5EF4-FFF2-40B4-BE49-F238E27FC236}">
                <a16:creationId xmlns:a16="http://schemas.microsoft.com/office/drawing/2014/main" id="{8B3B4D0D-9E84-81E1-9D22-1E0D01AF80F0}"/>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943947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CC64-D035-0F12-836C-3F4182FDD2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8DA74A3-8C01-C057-D9A5-FA6C1F16B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0A17F1-B37A-B994-4BF3-248713551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64E915-34CD-CC53-D1A0-A135F0045F03}"/>
              </a:ext>
            </a:extLst>
          </p:cNvPr>
          <p:cNvSpPr>
            <a:spLocks noGrp="1"/>
          </p:cNvSpPr>
          <p:nvPr>
            <p:ph type="dt" sz="half" idx="10"/>
          </p:nvPr>
        </p:nvSpPr>
        <p:spPr/>
        <p:txBody>
          <a:bodyPr/>
          <a:lstStyle/>
          <a:p>
            <a:fld id="{D5AED3C8-AFC5-2641-93AB-8698C85DF05C}" type="datetime1">
              <a:rPr lang="en-US" smtClean="0"/>
              <a:t>11/13/24</a:t>
            </a:fld>
            <a:endParaRPr lang="en-US"/>
          </a:p>
        </p:txBody>
      </p:sp>
      <p:sp>
        <p:nvSpPr>
          <p:cNvPr id="6" name="Footer Placeholder 5">
            <a:extLst>
              <a:ext uri="{FF2B5EF4-FFF2-40B4-BE49-F238E27FC236}">
                <a16:creationId xmlns:a16="http://schemas.microsoft.com/office/drawing/2014/main" id="{E346F973-D691-38B5-3C6B-4D31611FC766}"/>
              </a:ext>
            </a:extLst>
          </p:cNvPr>
          <p:cNvSpPr>
            <a:spLocks noGrp="1"/>
          </p:cNvSpPr>
          <p:nvPr>
            <p:ph type="ftr" sz="quarter" idx="11"/>
          </p:nvPr>
        </p:nvSpPr>
        <p:spPr/>
        <p:txBody>
          <a:bodyPr/>
          <a:lstStyle/>
          <a:p>
            <a:r>
              <a:rPr lang="en-US"/>
              <a:t>Systems Analysis and Design in a Changing World,  7th  Edition</a:t>
            </a:r>
          </a:p>
        </p:txBody>
      </p:sp>
      <p:sp>
        <p:nvSpPr>
          <p:cNvPr id="7" name="Slide Number Placeholder 6">
            <a:extLst>
              <a:ext uri="{FF2B5EF4-FFF2-40B4-BE49-F238E27FC236}">
                <a16:creationId xmlns:a16="http://schemas.microsoft.com/office/drawing/2014/main" id="{21DCC97A-A672-D0E9-CD8C-D04BE1635773}"/>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06532298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54B807-C772-187C-BD8B-90D2A5048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9AB1D2-CBFF-4B22-D2E5-B98905C66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D1CACF-C408-7691-3AAE-F1A9B2D2C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AED3C8-AFC5-2641-93AB-8698C85DF05C}" type="datetime1">
              <a:rPr lang="en-US" smtClean="0"/>
              <a:t>11/13/24</a:t>
            </a:fld>
            <a:endParaRPr lang="en-US"/>
          </a:p>
        </p:txBody>
      </p:sp>
      <p:sp>
        <p:nvSpPr>
          <p:cNvPr id="5" name="Footer Placeholder 4">
            <a:extLst>
              <a:ext uri="{FF2B5EF4-FFF2-40B4-BE49-F238E27FC236}">
                <a16:creationId xmlns:a16="http://schemas.microsoft.com/office/drawing/2014/main" id="{39C55D7E-E636-C9AC-1B05-3D2827AB2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Systems Analysis and Design in a Changing World,  7th  Edition</a:t>
            </a:r>
          </a:p>
        </p:txBody>
      </p:sp>
      <p:sp>
        <p:nvSpPr>
          <p:cNvPr id="6" name="Slide Number Placeholder 5">
            <a:extLst>
              <a:ext uri="{FF2B5EF4-FFF2-40B4-BE49-F238E27FC236}">
                <a16:creationId xmlns:a16="http://schemas.microsoft.com/office/drawing/2014/main" id="{DA2BF9EE-AB64-879D-8837-9C0FD6A17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230588367"/>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3980" r:id="rId14"/>
    <p:sldLayoutId id="2147483958"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B9F5D01E-B5CF-9AE2-6B30-788AEA42F838}"/>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6700" kern="1200">
                <a:solidFill>
                  <a:schemeClr val="tx1"/>
                </a:solidFill>
                <a:latin typeface="+mj-lt"/>
                <a:ea typeface="+mj-ea"/>
                <a:cs typeface="+mj-cs"/>
              </a:rPr>
              <a:t>CHAPTER 1: Introduction to Web Application Development</a:t>
            </a:r>
          </a:p>
        </p:txBody>
      </p:sp>
      <p:sp>
        <p:nvSpPr>
          <p:cNvPr id="2" name="Subtitle 1">
            <a:extLst>
              <a:ext uri="{FF2B5EF4-FFF2-40B4-BE49-F238E27FC236}">
                <a16:creationId xmlns:a16="http://schemas.microsoft.com/office/drawing/2014/main" id="{1601012E-CD63-E8F9-68EF-56A675E46F96}"/>
              </a:ext>
            </a:extLst>
          </p:cNvPr>
          <p:cNvSpPr>
            <a:spLocks noGrp="1"/>
          </p:cNvSpPr>
          <p:nvPr>
            <p:ph type="subTitle" idx="1"/>
          </p:nvPr>
        </p:nvSpPr>
        <p:spPr>
          <a:xfrm>
            <a:off x="1524000" y="5514052"/>
            <a:ext cx="9144000" cy="651910"/>
          </a:xfrm>
        </p:spPr>
        <p:txBody>
          <a:bodyPr vert="horz" lIns="91440" tIns="45720" rIns="91440" bIns="45720" rtlCol="0" anchor="ctr">
            <a:normAutofit/>
          </a:bodyPr>
          <a:lstStyle/>
          <a:p>
            <a:pPr algn="ctr"/>
            <a:r>
              <a:rPr lang="en-US" kern="1200">
                <a:solidFill>
                  <a:schemeClr val="tx1"/>
                </a:solidFill>
                <a:latin typeface="+mn-lt"/>
                <a:ea typeface="+mn-ea"/>
                <a:cs typeface="+mn-cs"/>
              </a:rPr>
              <a:t>CLO1: Discuss technologies, languages, and frameworks to implement web applications</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24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10</a:t>
            </a:fld>
            <a:endParaRPr lang="en-US"/>
          </a:p>
        </p:txBody>
      </p:sp>
      <p:graphicFrame>
        <p:nvGraphicFramePr>
          <p:cNvPr id="3" name="Espace réservé du contenu 3"/>
          <p:cNvGraphicFramePr>
            <a:graphicFrameLocks/>
          </p:cNvGraphicFramePr>
          <p:nvPr>
            <p:extLst>
              <p:ext uri="{D42A27DB-BD31-4B8C-83A1-F6EECF244321}">
                <p14:modId xmlns:p14="http://schemas.microsoft.com/office/powerpoint/2010/main" val="1846440833"/>
              </p:ext>
            </p:extLst>
          </p:nvPr>
        </p:nvGraphicFramePr>
        <p:xfrm>
          <a:off x="600074" y="863600"/>
          <a:ext cx="9623425"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20"/>
          <p:cNvSpPr txBox="1"/>
          <p:nvPr/>
        </p:nvSpPr>
        <p:spPr>
          <a:xfrm>
            <a:off x="915962" y="3692531"/>
            <a:ext cx="1417728" cy="369332"/>
          </a:xfrm>
          <a:prstGeom prst="rect">
            <a:avLst/>
          </a:prstGeom>
          <a:noFill/>
        </p:spPr>
        <p:txBody>
          <a:bodyPr wrap="square" rtlCol="0">
            <a:spAutoFit/>
          </a:bodyPr>
          <a:lstStyle/>
          <a:p>
            <a:r>
              <a:rPr lang="fr-CH" dirty="0" err="1"/>
              <a:t>Developer</a:t>
            </a:r>
            <a:r>
              <a:rPr lang="fr-CH" dirty="0"/>
              <a:t> </a:t>
            </a:r>
            <a:endParaRPr lang="en-US" dirty="0"/>
          </a:p>
        </p:txBody>
      </p:sp>
      <p:grpSp>
        <p:nvGrpSpPr>
          <p:cNvPr id="11" name="Group 10">
            <a:extLst>
              <a:ext uri="{FF2B5EF4-FFF2-40B4-BE49-F238E27FC236}">
                <a16:creationId xmlns:a16="http://schemas.microsoft.com/office/drawing/2014/main" id="{7671BD28-5D04-93D1-C06D-3D7D405BD32D}"/>
              </a:ext>
            </a:extLst>
          </p:cNvPr>
          <p:cNvGrpSpPr/>
          <p:nvPr/>
        </p:nvGrpSpPr>
        <p:grpSpPr>
          <a:xfrm>
            <a:off x="915962" y="3549655"/>
            <a:ext cx="8648050" cy="2971019"/>
            <a:chOff x="915962" y="3549655"/>
            <a:chExt cx="8648050" cy="2971019"/>
          </a:xfrm>
        </p:grpSpPr>
        <p:pic>
          <p:nvPicPr>
            <p:cNvPr id="4" name="Picture 2" descr="http://www.smecloud.in/catalog/view/theme/default/stylesheet/howitworks/icon/db.png"/>
            <p:cNvPicPr>
              <a:picLocks noChangeAspect="1" noChangeArrowheads="1"/>
            </p:cNvPicPr>
            <p:nvPr/>
          </p:nvPicPr>
          <p:blipFill>
            <a:blip r:embed="rId7" cstate="print"/>
            <a:srcRect/>
            <a:stretch>
              <a:fillRect/>
            </a:stretch>
          </p:blipFill>
          <p:spPr bwMode="auto">
            <a:xfrm>
              <a:off x="5988060" y="3906845"/>
              <a:ext cx="2130270" cy="2613829"/>
            </a:xfrm>
            <a:prstGeom prst="rect">
              <a:avLst/>
            </a:prstGeom>
            <a:noFill/>
          </p:spPr>
        </p:pic>
        <p:sp>
          <p:nvSpPr>
            <p:cNvPr id="5" name="ZoneTexte 16"/>
            <p:cNvSpPr txBox="1"/>
            <p:nvPr/>
          </p:nvSpPr>
          <p:spPr>
            <a:xfrm>
              <a:off x="6416687" y="3549655"/>
              <a:ext cx="1341593" cy="369332"/>
            </a:xfrm>
            <a:prstGeom prst="rect">
              <a:avLst/>
            </a:prstGeom>
            <a:noFill/>
          </p:spPr>
          <p:txBody>
            <a:bodyPr wrap="square" rtlCol="0">
              <a:spAutoFit/>
            </a:bodyPr>
            <a:lstStyle/>
            <a:p>
              <a:r>
                <a:rPr lang="fr-CH" dirty="0"/>
                <a:t>ISP Server</a:t>
              </a:r>
              <a:endParaRPr lang="en-US" dirty="0"/>
            </a:p>
          </p:txBody>
        </p:sp>
        <p:sp>
          <p:nvSpPr>
            <p:cNvPr id="6" name="ZoneTexte 17"/>
            <p:cNvSpPr txBox="1"/>
            <p:nvPr/>
          </p:nvSpPr>
          <p:spPr>
            <a:xfrm>
              <a:off x="6731283" y="4692663"/>
              <a:ext cx="2832729" cy="369332"/>
            </a:xfrm>
            <a:prstGeom prst="rect">
              <a:avLst/>
            </a:prstGeom>
            <a:noFill/>
          </p:spPr>
          <p:txBody>
            <a:bodyPr wrap="square" rtlCol="0">
              <a:spAutoFit/>
            </a:bodyPr>
            <a:lstStyle/>
            <a:p>
              <a:r>
                <a:rPr lang="fr-CH" dirty="0" err="1"/>
                <a:t>Space</a:t>
              </a:r>
              <a:r>
                <a:rPr lang="fr-CH" dirty="0"/>
                <a:t> to store the script</a:t>
              </a:r>
              <a:endParaRPr lang="en-US" dirty="0"/>
            </a:p>
          </p:txBody>
        </p:sp>
        <p:pic>
          <p:nvPicPr>
            <p:cNvPr id="7" name="Picture 4" descr="http://www.zolux.com/media/operateur-ordi.jpg"/>
            <p:cNvPicPr>
              <a:picLocks noChangeAspect="1" noChangeArrowheads="1"/>
            </p:cNvPicPr>
            <p:nvPr/>
          </p:nvPicPr>
          <p:blipFill>
            <a:blip r:embed="rId8" cstate="print"/>
            <a:srcRect/>
            <a:stretch>
              <a:fillRect/>
            </a:stretch>
          </p:blipFill>
          <p:spPr bwMode="auto">
            <a:xfrm>
              <a:off x="915962" y="4062428"/>
              <a:ext cx="2430195" cy="2430196"/>
            </a:xfrm>
            <a:prstGeom prst="rect">
              <a:avLst/>
            </a:prstGeom>
            <a:noFill/>
          </p:spPr>
        </p:pic>
        <p:cxnSp>
          <p:nvCxnSpPr>
            <p:cNvPr id="9" name="Connecteur droit 25"/>
            <p:cNvCxnSpPr>
              <a:stCxn id="7" idx="3"/>
              <a:endCxn id="6" idx="1"/>
            </p:cNvCxnSpPr>
            <p:nvPr/>
          </p:nvCxnSpPr>
          <p:spPr>
            <a:xfrm flipV="1">
              <a:off x="3346157" y="4877329"/>
              <a:ext cx="3385126" cy="400197"/>
            </a:xfrm>
            <a:prstGeom prst="line">
              <a:avLst/>
            </a:prstGeom>
            <a:ln w="38100"/>
          </p:spPr>
          <p:style>
            <a:lnRef idx="3">
              <a:schemeClr val="dk1"/>
            </a:lnRef>
            <a:fillRef idx="0">
              <a:schemeClr val="dk1"/>
            </a:fillRef>
            <a:effectRef idx="2">
              <a:schemeClr val="dk1"/>
            </a:effectRef>
            <a:fontRef idx="minor">
              <a:schemeClr val="tx1"/>
            </a:fontRef>
          </p:style>
        </p:cxnSp>
        <p:sp>
          <p:nvSpPr>
            <p:cNvPr id="10" name="Explosion 1 9"/>
            <p:cNvSpPr/>
            <p:nvPr/>
          </p:nvSpPr>
          <p:spPr>
            <a:xfrm>
              <a:off x="4130671" y="4549787"/>
              <a:ext cx="1416535" cy="1053885"/>
            </a:xfrm>
            <a:prstGeom prst="irregularSeal1">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b="1" dirty="0"/>
                <a:t>FTP</a:t>
              </a:r>
              <a:endParaRPr lang="en-US" b="1" dirty="0"/>
            </a:p>
          </p:txBody>
        </p:sp>
      </p:grpSp>
    </p:spTree>
    <p:extLst>
      <p:ext uri="{BB962C8B-B14F-4D97-AF65-F5344CB8AC3E}">
        <p14:creationId xmlns:p14="http://schemas.microsoft.com/office/powerpoint/2010/main" val="365428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a:p>
        </p:txBody>
      </p:sp>
      <p:graphicFrame>
        <p:nvGraphicFramePr>
          <p:cNvPr id="3" name="Espace réservé du contenu 3"/>
          <p:cNvGraphicFramePr>
            <a:graphicFrameLocks/>
          </p:cNvGraphicFramePr>
          <p:nvPr>
            <p:extLst>
              <p:ext uri="{D42A27DB-BD31-4B8C-83A1-F6EECF244321}">
                <p14:modId xmlns:p14="http://schemas.microsoft.com/office/powerpoint/2010/main" val="3917694296"/>
              </p:ext>
            </p:extLst>
          </p:nvPr>
        </p:nvGraphicFramePr>
        <p:xfrm>
          <a:off x="699129" y="871537"/>
          <a:ext cx="10385426" cy="5267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73" y="3713060"/>
            <a:ext cx="10811055" cy="1297852"/>
          </a:xfrm>
        </p:spPr>
        <p:txBody>
          <a:bodyPr>
            <a:normAutofit fontScale="90000"/>
          </a:bodyPr>
          <a:lstStyle/>
          <a:p>
            <a:r>
              <a:rPr lang="en-US" dirty="0"/>
              <a:t>What Does a Web Server/Web Client Do?</a:t>
            </a:r>
          </a:p>
        </p:txBody>
      </p:sp>
    </p:spTree>
    <p:extLst>
      <p:ext uri="{BB962C8B-B14F-4D97-AF65-F5344CB8AC3E}">
        <p14:creationId xmlns:p14="http://schemas.microsoft.com/office/powerpoint/2010/main" val="366092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a:p>
        </p:txBody>
      </p:sp>
      <p:sp>
        <p:nvSpPr>
          <p:cNvPr id="6" name="Content Placeholder 2"/>
          <p:cNvSpPr txBox="1">
            <a:spLocks/>
          </p:cNvSpPr>
          <p:nvPr/>
        </p:nvSpPr>
        <p:spPr>
          <a:xfrm>
            <a:off x="482600" y="574512"/>
            <a:ext cx="11290300" cy="558498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2800" b="1" dirty="0"/>
              <a:t>What does a Web Server do?</a:t>
            </a:r>
          </a:p>
          <a:p>
            <a:r>
              <a:rPr lang="en-US" altLang="en-US" sz="2400" dirty="0"/>
              <a:t>First a user will request a resource, the web server will attempt to find the resource and returns/sends it back to the user</a:t>
            </a:r>
          </a:p>
          <a:p>
            <a:r>
              <a:rPr lang="en-US" altLang="en-US" sz="2400" dirty="0"/>
              <a:t>This resource can be an HTML page, a picture, a sound file, a PDF document,  or a video file. </a:t>
            </a:r>
          </a:p>
          <a:p>
            <a:r>
              <a:rPr lang="en-US" altLang="en-US" sz="2400" dirty="0"/>
              <a:t>What if the resource is not available or is not where the web server is expecting it to be?  You are familiar with the “404 Not Found” error</a:t>
            </a:r>
          </a:p>
          <a:p>
            <a:pPr marL="0" indent="0">
              <a:buNone/>
            </a:pPr>
            <a:r>
              <a:rPr lang="en-US" altLang="en-US" sz="2800" b="1" dirty="0"/>
              <a:t>What does a Web Client do?</a:t>
            </a:r>
          </a:p>
          <a:p>
            <a:r>
              <a:rPr lang="en-US" altLang="en-US" sz="2400" dirty="0"/>
              <a:t>The web client lets the user request something on the server, and shows the user the result of the request.  </a:t>
            </a:r>
          </a:p>
          <a:p>
            <a:r>
              <a:rPr lang="en-US" altLang="en-US" sz="2400" dirty="0"/>
              <a:t>What is the piece of software that represents the web client?</a:t>
            </a:r>
          </a:p>
          <a:p>
            <a:pPr marL="0" indent="0">
              <a:buNone/>
            </a:pPr>
            <a:endParaRPr lang="en-US" altLang="en-US" sz="2800" dirty="0"/>
          </a:p>
          <a:p>
            <a:endParaRPr lang="en-US" altLang="en-US" dirty="0"/>
          </a:p>
        </p:txBody>
      </p:sp>
    </p:spTree>
    <p:extLst>
      <p:ext uri="{BB962C8B-B14F-4D97-AF65-F5344CB8AC3E}">
        <p14:creationId xmlns:p14="http://schemas.microsoft.com/office/powerpoint/2010/main" val="243464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14</a:t>
            </a:fld>
            <a:endParaRPr lang="en-US"/>
          </a:p>
        </p:txBody>
      </p:sp>
      <p:sp>
        <p:nvSpPr>
          <p:cNvPr id="4" name="Content Placeholder 2"/>
          <p:cNvSpPr txBox="1">
            <a:spLocks/>
          </p:cNvSpPr>
          <p:nvPr/>
        </p:nvSpPr>
        <p:spPr>
          <a:xfrm>
            <a:off x="475488" y="798576"/>
            <a:ext cx="11274552" cy="493712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sz="3200" b="1" dirty="0"/>
              <a:t>How do Web clients and Web Servers communicate?</a:t>
            </a:r>
          </a:p>
          <a:p>
            <a:r>
              <a:rPr lang="en-US" altLang="en-US" sz="2400" dirty="0"/>
              <a:t>Web clients and web servers talk to each other using </a:t>
            </a:r>
            <a:r>
              <a:rPr lang="en-US" altLang="en-US" sz="2400" dirty="0">
                <a:solidFill>
                  <a:srgbClr val="FF0000"/>
                </a:solidFill>
              </a:rPr>
              <a:t>HTTP (Hyper Text Transfer Protocol)</a:t>
            </a:r>
            <a:endParaRPr lang="en-US" altLang="en-US" sz="2400" dirty="0"/>
          </a:p>
          <a:p>
            <a:r>
              <a:rPr lang="en-US" altLang="en-US" sz="2400" dirty="0"/>
              <a:t>The web server sends </a:t>
            </a:r>
            <a:r>
              <a:rPr lang="en-US" altLang="en-US" sz="2400" dirty="0">
                <a:solidFill>
                  <a:srgbClr val="FF0000"/>
                </a:solidFill>
              </a:rPr>
              <a:t>responses in HTML </a:t>
            </a:r>
            <a:r>
              <a:rPr lang="en-US" altLang="en-US" sz="2400" dirty="0"/>
              <a:t>(Hyper Text Markup Language)</a:t>
            </a:r>
          </a:p>
          <a:p>
            <a:r>
              <a:rPr lang="en-US" altLang="en-US" sz="2400" dirty="0"/>
              <a:t>HTML tells web clients how to display the content to the user</a:t>
            </a:r>
            <a:endParaRPr lang="en-US" sz="2400" dirty="0"/>
          </a:p>
          <a:p>
            <a:r>
              <a:rPr lang="en-US" sz="2400" dirty="0"/>
              <a:t>HTTP requests can be triggered</a:t>
            </a:r>
          </a:p>
          <a:p>
            <a:pPr lvl="1"/>
            <a:r>
              <a:rPr lang="en-US" sz="2400" dirty="0"/>
              <a:t>by an explicit user action (clicking on a hyperlink, entering an URL)</a:t>
            </a:r>
          </a:p>
          <a:p>
            <a:pPr lvl="1"/>
            <a:r>
              <a:rPr lang="en-US" sz="2400" dirty="0"/>
              <a:t>or implicitly by the browser to load embedded resources (e.g. images)</a:t>
            </a:r>
          </a:p>
          <a:p>
            <a:endParaRPr lang="en-US" altLang="en-US" dirty="0"/>
          </a:p>
        </p:txBody>
      </p:sp>
    </p:spTree>
    <p:extLst>
      <p:ext uri="{BB962C8B-B14F-4D97-AF65-F5344CB8AC3E}">
        <p14:creationId xmlns:p14="http://schemas.microsoft.com/office/powerpoint/2010/main" val="811503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15</a:t>
            </a:fld>
            <a:endParaRPr lang="en-US"/>
          </a:p>
        </p:txBody>
      </p:sp>
      <p:sp>
        <p:nvSpPr>
          <p:cNvPr id="4" name="laptop"/>
          <p:cNvSpPr>
            <a:spLocks noEditPoints="1" noChangeArrowheads="1"/>
          </p:cNvSpPr>
          <p:nvPr/>
        </p:nvSpPr>
        <p:spPr bwMode="auto">
          <a:xfrm>
            <a:off x="1307592" y="2591880"/>
            <a:ext cx="2971800" cy="1362075"/>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200">
                <a:latin typeface="Arial" panose="020B0604020202020204" pitchFamily="34" charset="0"/>
              </a:rPr>
              <a:t>http://www.myserver.com</a:t>
            </a:r>
          </a:p>
        </p:txBody>
      </p:sp>
      <p:pic>
        <p:nvPicPr>
          <p:cNvPr id="5" name="Picture 4" descr="C:\Users\anahdi.HCTAD\Pictures\Microsoft Clip Organizer\j04348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9792" y="243948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p:cNvSpPr/>
          <p:nvPr/>
        </p:nvSpPr>
        <p:spPr>
          <a:xfrm>
            <a:off x="3968242" y="2288667"/>
            <a:ext cx="3595688" cy="657225"/>
          </a:xfrm>
          <a:custGeom>
            <a:avLst/>
            <a:gdLst>
              <a:gd name="connsiteX0" fmla="*/ 0 w 3595816"/>
              <a:gd name="connsiteY0" fmla="*/ 656968 h 656968"/>
              <a:gd name="connsiteX1" fmla="*/ 2088292 w 3595816"/>
              <a:gd name="connsiteY1" fmla="*/ 26773 h 656968"/>
              <a:gd name="connsiteX2" fmla="*/ 3595816 w 3595816"/>
              <a:gd name="connsiteY2" fmla="*/ 496330 h 656968"/>
            </a:gdLst>
            <a:ahLst/>
            <a:cxnLst>
              <a:cxn ang="0">
                <a:pos x="connsiteX0" y="connsiteY0"/>
              </a:cxn>
              <a:cxn ang="0">
                <a:pos x="connsiteX1" y="connsiteY1"/>
              </a:cxn>
              <a:cxn ang="0">
                <a:pos x="connsiteX2" y="connsiteY2"/>
              </a:cxn>
            </a:cxnLst>
            <a:rect l="l" t="t" r="r" b="b"/>
            <a:pathLst>
              <a:path w="3595816" h="656968">
                <a:moveTo>
                  <a:pt x="0" y="656968"/>
                </a:moveTo>
                <a:cubicBezTo>
                  <a:pt x="744494" y="355257"/>
                  <a:pt x="1488989" y="53546"/>
                  <a:pt x="2088292" y="26773"/>
                </a:cubicBezTo>
                <a:cubicBezTo>
                  <a:pt x="2687595" y="0"/>
                  <a:pt x="3141705" y="248165"/>
                  <a:pt x="3595816" y="496330"/>
                </a:cubicBez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7" name="TextBox 21"/>
          <p:cNvSpPr txBox="1">
            <a:spLocks noChangeArrowheads="1"/>
          </p:cNvSpPr>
          <p:nvPr/>
        </p:nvSpPr>
        <p:spPr bwMode="auto">
          <a:xfrm>
            <a:off x="5193792" y="1917192"/>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latin typeface="Arial" panose="020B0604020202020204" pitchFamily="34" charset="0"/>
              </a:rPr>
              <a:t>HTTP Request</a:t>
            </a:r>
          </a:p>
        </p:txBody>
      </p:sp>
      <p:sp>
        <p:nvSpPr>
          <p:cNvPr id="8" name="TextBox 22"/>
          <p:cNvSpPr txBox="1">
            <a:spLocks noChangeArrowheads="1"/>
          </p:cNvSpPr>
          <p:nvPr/>
        </p:nvSpPr>
        <p:spPr bwMode="auto">
          <a:xfrm>
            <a:off x="4660392" y="464928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latin typeface="Arial" panose="020B0604020202020204" pitchFamily="34" charset="0"/>
              </a:rPr>
              <a:t>HTTP Response</a:t>
            </a:r>
          </a:p>
        </p:txBody>
      </p:sp>
      <p:sp>
        <p:nvSpPr>
          <p:cNvPr id="9" name="Freeform 8"/>
          <p:cNvSpPr/>
          <p:nvPr/>
        </p:nvSpPr>
        <p:spPr>
          <a:xfrm>
            <a:off x="4363530" y="3922205"/>
            <a:ext cx="3262312" cy="681037"/>
          </a:xfrm>
          <a:custGeom>
            <a:avLst/>
            <a:gdLst>
              <a:gd name="connsiteX0" fmla="*/ 3262184 w 3262184"/>
              <a:gd name="connsiteY0" fmla="*/ 0 h 681681"/>
              <a:gd name="connsiteX1" fmla="*/ 1223319 w 3262184"/>
              <a:gd name="connsiteY1" fmla="*/ 667265 h 681681"/>
              <a:gd name="connsiteX2" fmla="*/ 0 w 3262184"/>
              <a:gd name="connsiteY2" fmla="*/ 86497 h 681681"/>
              <a:gd name="connsiteX3" fmla="*/ 0 w 3262184"/>
              <a:gd name="connsiteY3" fmla="*/ 86497 h 681681"/>
            </a:gdLst>
            <a:ahLst/>
            <a:cxnLst>
              <a:cxn ang="0">
                <a:pos x="connsiteX0" y="connsiteY0"/>
              </a:cxn>
              <a:cxn ang="0">
                <a:pos x="connsiteX1" y="connsiteY1"/>
              </a:cxn>
              <a:cxn ang="0">
                <a:pos x="connsiteX2" y="connsiteY2"/>
              </a:cxn>
              <a:cxn ang="0">
                <a:pos x="connsiteX3" y="connsiteY3"/>
              </a:cxn>
            </a:cxnLst>
            <a:rect l="l" t="t" r="r" b="b"/>
            <a:pathLst>
              <a:path w="3262184" h="681681">
                <a:moveTo>
                  <a:pt x="3262184" y="0"/>
                </a:moveTo>
                <a:cubicBezTo>
                  <a:pt x="2514600" y="326424"/>
                  <a:pt x="1767016" y="652849"/>
                  <a:pt x="1223319" y="667265"/>
                </a:cubicBezTo>
                <a:cubicBezTo>
                  <a:pt x="679622" y="681681"/>
                  <a:pt x="0" y="86497"/>
                  <a:pt x="0" y="86497"/>
                </a:cubicBezTo>
                <a:lnTo>
                  <a:pt x="0" y="86497"/>
                </a:ln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TextBox 25"/>
          <p:cNvSpPr txBox="1">
            <a:spLocks noChangeArrowheads="1"/>
          </p:cNvSpPr>
          <p:nvPr/>
        </p:nvSpPr>
        <p:spPr bwMode="auto">
          <a:xfrm>
            <a:off x="7784592" y="4192080"/>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solidFill>
                  <a:schemeClr val="accent3">
                    <a:lumMod val="60000"/>
                    <a:lumOff val="40000"/>
                  </a:schemeClr>
                </a:solidFill>
                <a:latin typeface="Arial" panose="020B0604020202020204" pitchFamily="34" charset="0"/>
              </a:rPr>
              <a:t>Server</a:t>
            </a:r>
          </a:p>
        </p:txBody>
      </p:sp>
      <p:sp>
        <p:nvSpPr>
          <p:cNvPr id="11" name="TextBox 26"/>
          <p:cNvSpPr txBox="1">
            <a:spLocks noChangeArrowheads="1"/>
          </p:cNvSpPr>
          <p:nvPr/>
        </p:nvSpPr>
        <p:spPr bwMode="auto">
          <a:xfrm>
            <a:off x="2069592" y="4126992"/>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solidFill>
                  <a:schemeClr val="accent3">
                    <a:lumMod val="60000"/>
                    <a:lumOff val="40000"/>
                  </a:schemeClr>
                </a:solidFill>
                <a:latin typeface="Arial" panose="020B0604020202020204" pitchFamily="34" charset="0"/>
              </a:rPr>
              <a:t>Client</a:t>
            </a:r>
          </a:p>
        </p:txBody>
      </p:sp>
      <p:sp>
        <p:nvSpPr>
          <p:cNvPr id="12" name="TextBox 11"/>
          <p:cNvSpPr txBox="1"/>
          <p:nvPr/>
        </p:nvSpPr>
        <p:spPr>
          <a:xfrm>
            <a:off x="1404938" y="1173507"/>
            <a:ext cx="3733800" cy="923330"/>
          </a:xfrm>
          <a:prstGeom prst="rect">
            <a:avLst/>
          </a:prstGeom>
          <a:solidFill>
            <a:srgbClr val="FFC000"/>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eaLnBrk="1" hangingPunct="1">
              <a:buFont typeface="Wingdings" pitchFamily="2" charset="2"/>
              <a:buChar char="§"/>
              <a:defRPr/>
            </a:pPr>
            <a:r>
              <a:rPr lang="en-US" dirty="0">
                <a:latin typeface="Arial" charset="0"/>
                <a:ea typeface="+mn-ea"/>
                <a:cs typeface="Arial" charset="0"/>
              </a:rPr>
              <a:t>HTTP method</a:t>
            </a:r>
          </a:p>
          <a:p>
            <a:pPr eaLnBrk="1" hangingPunct="1">
              <a:buFont typeface="Wingdings" pitchFamily="2" charset="2"/>
              <a:buChar char="§"/>
              <a:defRPr/>
            </a:pPr>
            <a:r>
              <a:rPr lang="en-US" dirty="0">
                <a:latin typeface="Arial" charset="0"/>
                <a:ea typeface="+mn-ea"/>
                <a:cs typeface="Arial" charset="0"/>
              </a:rPr>
              <a:t>The resources to access (a URL)</a:t>
            </a:r>
          </a:p>
          <a:p>
            <a:pPr eaLnBrk="1" hangingPunct="1">
              <a:buFont typeface="Wingdings" pitchFamily="2" charset="2"/>
              <a:buChar char="§"/>
              <a:defRPr/>
            </a:pPr>
            <a:r>
              <a:rPr lang="en-US" dirty="0">
                <a:latin typeface="Arial" charset="0"/>
                <a:ea typeface="+mn-ea"/>
                <a:cs typeface="Arial" charset="0"/>
              </a:rPr>
              <a:t>Form parameters (if applicable)</a:t>
            </a:r>
          </a:p>
        </p:txBody>
      </p:sp>
      <p:sp>
        <p:nvSpPr>
          <p:cNvPr id="13" name="TextBox 12"/>
          <p:cNvSpPr txBox="1"/>
          <p:nvPr/>
        </p:nvSpPr>
        <p:spPr>
          <a:xfrm>
            <a:off x="3822192" y="5117592"/>
            <a:ext cx="5410200" cy="92333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eaLnBrk="1" hangingPunct="1">
              <a:buFont typeface="Wingdings" pitchFamily="2" charset="2"/>
              <a:buChar char="§"/>
              <a:defRPr/>
            </a:pPr>
            <a:r>
              <a:rPr lang="en-US" dirty="0">
                <a:latin typeface="Arial" charset="0"/>
                <a:ea typeface="+mn-ea"/>
                <a:cs typeface="Arial" charset="0"/>
              </a:rPr>
              <a:t>Status code (200 for OK, 404 for Not Found, etc.)</a:t>
            </a:r>
          </a:p>
          <a:p>
            <a:pPr eaLnBrk="1" hangingPunct="1">
              <a:buFont typeface="Wingdings" pitchFamily="2" charset="2"/>
              <a:buChar char="§"/>
              <a:defRPr/>
            </a:pPr>
            <a:r>
              <a:rPr lang="en-US" dirty="0">
                <a:latin typeface="Arial" charset="0"/>
                <a:ea typeface="+mn-ea"/>
                <a:cs typeface="Arial" charset="0"/>
              </a:rPr>
              <a:t>Content-type (text, picture, html, etc.)</a:t>
            </a:r>
          </a:p>
          <a:p>
            <a:pPr eaLnBrk="1" hangingPunct="1">
              <a:buFont typeface="Wingdings" pitchFamily="2" charset="2"/>
              <a:buChar char="§"/>
              <a:defRPr/>
            </a:pPr>
            <a:r>
              <a:rPr lang="en-US" dirty="0">
                <a:latin typeface="Arial" charset="0"/>
                <a:ea typeface="+mn-ea"/>
                <a:cs typeface="Arial" charset="0"/>
              </a:rPr>
              <a:t>The actual content (the actual HTML, image, etc.)</a:t>
            </a:r>
          </a:p>
        </p:txBody>
      </p:sp>
      <p:sp>
        <p:nvSpPr>
          <p:cNvPr id="14" name="Rectangle 13"/>
          <p:cNvSpPr/>
          <p:nvPr/>
        </p:nvSpPr>
        <p:spPr>
          <a:xfrm>
            <a:off x="8851392" y="1348074"/>
            <a:ext cx="3048000" cy="609600"/>
          </a:xfrm>
          <a:prstGeom prst="rect">
            <a:avLst/>
          </a:prstGeom>
          <a:solidFill>
            <a:schemeClr val="accent5">
              <a:lumMod val="5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HTML is part of what?</a:t>
            </a:r>
          </a:p>
        </p:txBody>
      </p:sp>
      <p:sp>
        <p:nvSpPr>
          <p:cNvPr id="15" name="TextBox 14"/>
          <p:cNvSpPr txBox="1"/>
          <p:nvPr/>
        </p:nvSpPr>
        <p:spPr>
          <a:xfrm>
            <a:off x="335755" y="584954"/>
            <a:ext cx="10630474" cy="584775"/>
          </a:xfrm>
          <a:prstGeom prst="rect">
            <a:avLst/>
          </a:prstGeom>
          <a:noFill/>
        </p:spPr>
        <p:txBody>
          <a:bodyPr wrap="none" rtlCol="0">
            <a:spAutoFit/>
          </a:bodyPr>
          <a:lstStyle/>
          <a:p>
            <a:r>
              <a:rPr lang="en-US" sz="3200" dirty="0"/>
              <a:t>HTTP Requests &amp; Responses made between Client and Server</a:t>
            </a:r>
          </a:p>
        </p:txBody>
      </p:sp>
    </p:spTree>
    <p:extLst>
      <p:ext uri="{BB962C8B-B14F-4D97-AF65-F5344CB8AC3E}">
        <p14:creationId xmlns:p14="http://schemas.microsoft.com/office/powerpoint/2010/main" val="298376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16</a:t>
            </a:fld>
            <a:endParaRPr lang="en-US"/>
          </a:p>
        </p:txBody>
      </p:sp>
      <p:sp>
        <p:nvSpPr>
          <p:cNvPr id="6" name="Content Placeholder 2"/>
          <p:cNvSpPr txBox="1">
            <a:spLocks/>
          </p:cNvSpPr>
          <p:nvPr/>
        </p:nvSpPr>
        <p:spPr>
          <a:xfrm>
            <a:off x="457200" y="1466089"/>
            <a:ext cx="11082528" cy="370027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b="1" dirty="0"/>
              <a:t>HTTP</a:t>
            </a:r>
            <a:r>
              <a:rPr lang="en-US" altLang="en-US" sz="2400" dirty="0"/>
              <a:t> is web specific protocol (rule) that depends on </a:t>
            </a:r>
            <a:r>
              <a:rPr lang="en-US" altLang="en-US" sz="2400" b="1" dirty="0"/>
              <a:t>TCP/IP</a:t>
            </a:r>
            <a:r>
              <a:rPr lang="en-US" altLang="en-US" sz="2400" dirty="0"/>
              <a:t> stack of protocols to enable servers to receive requests from browsers and send responses</a:t>
            </a:r>
          </a:p>
          <a:p>
            <a:endParaRPr lang="en-US" altLang="en-US" sz="2400" dirty="0"/>
          </a:p>
          <a:p>
            <a:r>
              <a:rPr lang="en-US" altLang="en-US" sz="2400" b="1" dirty="0"/>
              <a:t>TCP</a:t>
            </a:r>
            <a:r>
              <a:rPr lang="en-US" altLang="en-US" sz="2400" dirty="0"/>
              <a:t> makes sure that a file sent from one network node to another ends up as complete file in the destination</a:t>
            </a:r>
          </a:p>
          <a:p>
            <a:endParaRPr lang="en-US" altLang="en-US" sz="2400" dirty="0"/>
          </a:p>
          <a:p>
            <a:r>
              <a:rPr lang="en-US" altLang="en-US" sz="2400" b="1" dirty="0"/>
              <a:t>IP</a:t>
            </a:r>
            <a:r>
              <a:rPr lang="en-US" altLang="en-US" sz="2400" dirty="0"/>
              <a:t> is responsible for routing packets through routers/hosts till they arrive to destination</a:t>
            </a:r>
          </a:p>
          <a:p>
            <a:endParaRPr lang="en-US" altLang="en-US" dirty="0"/>
          </a:p>
        </p:txBody>
      </p:sp>
      <p:sp>
        <p:nvSpPr>
          <p:cNvPr id="7" name="TextBox 6"/>
          <p:cNvSpPr txBox="1"/>
          <p:nvPr/>
        </p:nvSpPr>
        <p:spPr>
          <a:xfrm>
            <a:off x="640080" y="740664"/>
            <a:ext cx="4989571" cy="523220"/>
          </a:xfrm>
          <a:prstGeom prst="rect">
            <a:avLst/>
          </a:prstGeom>
          <a:noFill/>
        </p:spPr>
        <p:txBody>
          <a:bodyPr wrap="none" rtlCol="0">
            <a:spAutoFit/>
          </a:bodyPr>
          <a:lstStyle/>
          <a:p>
            <a:r>
              <a:rPr lang="en-US" altLang="en-US" sz="2800" b="1" dirty="0"/>
              <a:t>What is the HTTP Protocol?</a:t>
            </a:r>
            <a:endParaRPr lang="en-US" sz="2800" b="1" dirty="0"/>
          </a:p>
        </p:txBody>
      </p:sp>
    </p:spTree>
    <p:extLst>
      <p:ext uri="{BB962C8B-B14F-4D97-AF65-F5344CB8AC3E}">
        <p14:creationId xmlns:p14="http://schemas.microsoft.com/office/powerpoint/2010/main" val="2392572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17</a:t>
            </a:fld>
            <a:endParaRPr lang="en-US"/>
          </a:p>
        </p:txBody>
      </p:sp>
      <p:sp>
        <p:nvSpPr>
          <p:cNvPr id="4" name="laptop"/>
          <p:cNvSpPr>
            <a:spLocks noEditPoints="1" noChangeArrowheads="1"/>
          </p:cNvSpPr>
          <p:nvPr/>
        </p:nvSpPr>
        <p:spPr bwMode="auto">
          <a:xfrm>
            <a:off x="2590800" y="1374521"/>
            <a:ext cx="3200400" cy="1362075"/>
          </a:xfrm>
          <a:custGeom>
            <a:avLst/>
            <a:gdLst>
              <a:gd name="T0" fmla="*/ 2147483646 w 21600"/>
              <a:gd name="T1" fmla="*/ 0 h 21600"/>
              <a:gd name="T2" fmla="*/ 2147483646 w 21600"/>
              <a:gd name="T3" fmla="*/ 2147483646 h 21600"/>
              <a:gd name="T4" fmla="*/ 2147483646 w 21600"/>
              <a:gd name="T5" fmla="*/ 0 h 21600"/>
              <a:gd name="T6" fmla="*/ 2147483646 w 21600"/>
              <a:gd name="T7" fmla="*/ 2147483646 h 21600"/>
              <a:gd name="T8" fmla="*/ 2147483646 w 21600"/>
              <a:gd name="T9" fmla="*/ 0 h 21600"/>
              <a:gd name="T10" fmla="*/ 2147483646 w 21600"/>
              <a:gd name="T11" fmla="*/ 2147483646 h 21600"/>
              <a:gd name="T12" fmla="*/ 0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200">
                <a:latin typeface="Arial" panose="020B0604020202020204" pitchFamily="34" charset="0"/>
              </a:rPr>
              <a:t>http://www.myserver.com</a:t>
            </a:r>
          </a:p>
        </p:txBody>
      </p:sp>
      <p:pic>
        <p:nvPicPr>
          <p:cNvPr id="5" name="Picture 4" descr="C:\Users\anahdi.HCTAD\Pictures\Microsoft Clip Organizer\j04348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1222121"/>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5"/>
          <p:cNvSpPr/>
          <p:nvPr/>
        </p:nvSpPr>
        <p:spPr>
          <a:xfrm>
            <a:off x="5480050" y="1072896"/>
            <a:ext cx="3595688" cy="655638"/>
          </a:xfrm>
          <a:custGeom>
            <a:avLst/>
            <a:gdLst>
              <a:gd name="connsiteX0" fmla="*/ 0 w 3595816"/>
              <a:gd name="connsiteY0" fmla="*/ 656968 h 656968"/>
              <a:gd name="connsiteX1" fmla="*/ 2088292 w 3595816"/>
              <a:gd name="connsiteY1" fmla="*/ 26773 h 656968"/>
              <a:gd name="connsiteX2" fmla="*/ 3595816 w 3595816"/>
              <a:gd name="connsiteY2" fmla="*/ 496330 h 656968"/>
            </a:gdLst>
            <a:ahLst/>
            <a:cxnLst>
              <a:cxn ang="0">
                <a:pos x="connsiteX0" y="connsiteY0"/>
              </a:cxn>
              <a:cxn ang="0">
                <a:pos x="connsiteX1" y="connsiteY1"/>
              </a:cxn>
              <a:cxn ang="0">
                <a:pos x="connsiteX2" y="connsiteY2"/>
              </a:cxn>
            </a:cxnLst>
            <a:rect l="l" t="t" r="r" b="b"/>
            <a:pathLst>
              <a:path w="3595816" h="656968">
                <a:moveTo>
                  <a:pt x="0" y="656968"/>
                </a:moveTo>
                <a:cubicBezTo>
                  <a:pt x="744494" y="355257"/>
                  <a:pt x="1488989" y="53546"/>
                  <a:pt x="2088292" y="26773"/>
                </a:cubicBezTo>
                <a:cubicBezTo>
                  <a:pt x="2687595" y="0"/>
                  <a:pt x="3141705" y="248165"/>
                  <a:pt x="3595816" y="496330"/>
                </a:cubicBez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7" name="TextBox 7"/>
          <p:cNvSpPr txBox="1">
            <a:spLocks noChangeArrowheads="1"/>
          </p:cNvSpPr>
          <p:nvPr/>
        </p:nvSpPr>
        <p:spPr bwMode="auto">
          <a:xfrm>
            <a:off x="6400800" y="2658809"/>
            <a:ext cx="22677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latin typeface="Arial" panose="020B0604020202020204" pitchFamily="34" charset="0"/>
              </a:rPr>
              <a:t>HTTP Response</a:t>
            </a:r>
          </a:p>
        </p:txBody>
      </p:sp>
      <p:sp>
        <p:nvSpPr>
          <p:cNvPr id="8" name="Freeform 7"/>
          <p:cNvSpPr/>
          <p:nvPr/>
        </p:nvSpPr>
        <p:spPr>
          <a:xfrm>
            <a:off x="5875338" y="2704846"/>
            <a:ext cx="3262312" cy="682625"/>
          </a:xfrm>
          <a:custGeom>
            <a:avLst/>
            <a:gdLst>
              <a:gd name="connsiteX0" fmla="*/ 3262184 w 3262184"/>
              <a:gd name="connsiteY0" fmla="*/ 0 h 681681"/>
              <a:gd name="connsiteX1" fmla="*/ 1223319 w 3262184"/>
              <a:gd name="connsiteY1" fmla="*/ 667265 h 681681"/>
              <a:gd name="connsiteX2" fmla="*/ 0 w 3262184"/>
              <a:gd name="connsiteY2" fmla="*/ 86497 h 681681"/>
              <a:gd name="connsiteX3" fmla="*/ 0 w 3262184"/>
              <a:gd name="connsiteY3" fmla="*/ 86497 h 681681"/>
            </a:gdLst>
            <a:ahLst/>
            <a:cxnLst>
              <a:cxn ang="0">
                <a:pos x="connsiteX0" y="connsiteY0"/>
              </a:cxn>
              <a:cxn ang="0">
                <a:pos x="connsiteX1" y="connsiteY1"/>
              </a:cxn>
              <a:cxn ang="0">
                <a:pos x="connsiteX2" y="connsiteY2"/>
              </a:cxn>
              <a:cxn ang="0">
                <a:pos x="connsiteX3" y="connsiteY3"/>
              </a:cxn>
            </a:cxnLst>
            <a:rect l="l" t="t" r="r" b="b"/>
            <a:pathLst>
              <a:path w="3262184" h="681681">
                <a:moveTo>
                  <a:pt x="3262184" y="0"/>
                </a:moveTo>
                <a:cubicBezTo>
                  <a:pt x="2514600" y="326424"/>
                  <a:pt x="1767016" y="652849"/>
                  <a:pt x="1223319" y="667265"/>
                </a:cubicBezTo>
                <a:cubicBezTo>
                  <a:pt x="679622" y="681681"/>
                  <a:pt x="0" y="86497"/>
                  <a:pt x="0" y="86497"/>
                </a:cubicBezTo>
                <a:lnTo>
                  <a:pt x="0" y="86497"/>
                </a:ln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9" name="TextBox 9"/>
          <p:cNvSpPr txBox="1">
            <a:spLocks noChangeArrowheads="1"/>
          </p:cNvSpPr>
          <p:nvPr/>
        </p:nvSpPr>
        <p:spPr bwMode="auto">
          <a:xfrm>
            <a:off x="9296400" y="297472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Server</a:t>
            </a:r>
          </a:p>
        </p:txBody>
      </p:sp>
      <p:sp>
        <p:nvSpPr>
          <p:cNvPr id="10" name="TextBox 10"/>
          <p:cNvSpPr txBox="1">
            <a:spLocks noChangeArrowheads="1"/>
          </p:cNvSpPr>
          <p:nvPr/>
        </p:nvSpPr>
        <p:spPr bwMode="auto">
          <a:xfrm>
            <a:off x="3581400" y="2911221"/>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Client</a:t>
            </a:r>
          </a:p>
        </p:txBody>
      </p:sp>
      <p:sp>
        <p:nvSpPr>
          <p:cNvPr id="11" name="Rectangle 10"/>
          <p:cNvSpPr/>
          <p:nvPr/>
        </p:nvSpPr>
        <p:spPr>
          <a:xfrm>
            <a:off x="4114800" y="3420809"/>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12" name="Rectangle 11"/>
          <p:cNvSpPr>
            <a:spLocks noChangeArrowheads="1"/>
          </p:cNvSpPr>
          <p:nvPr/>
        </p:nvSpPr>
        <p:spPr bwMode="auto">
          <a:xfrm>
            <a:off x="4191000" y="3801809"/>
            <a:ext cx="2057400" cy="2362200"/>
          </a:xfrm>
          <a:prstGeom prst="rect">
            <a:avLst/>
          </a:prstGeom>
          <a:solidFill>
            <a:schemeClr val="accent1"/>
          </a:solidFill>
          <a:ln w="19050">
            <a:solidFill>
              <a:srgbClr val="525977"/>
            </a:solidFill>
            <a:miter lim="800000"/>
            <a:headEnd/>
            <a:tailEnd/>
          </a:ln>
          <a:effectLst>
            <a:outerShdw blurRad="50800" dist="38100" algn="l" rotWithShape="0">
              <a:srgbClr val="808080">
                <a:alpha val="39998"/>
              </a:srgbClr>
            </a:outerShdw>
          </a:effec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800">
                <a:solidFill>
                  <a:srgbClr val="FFFFFF"/>
                </a:solidFill>
                <a:latin typeface="Gill Sans MT" panose="020B0502020104020203" pitchFamily="34" charset="0"/>
              </a:rPr>
              <a:t>&lt;html&gt;</a:t>
            </a:r>
          </a:p>
          <a:p>
            <a:pPr eaLnBrk="1" hangingPunct="1">
              <a:defRPr/>
            </a:pPr>
            <a:r>
              <a:rPr lang="en-US" altLang="en-US" sz="1800">
                <a:solidFill>
                  <a:srgbClr val="FFFFFF"/>
                </a:solidFill>
                <a:latin typeface="Gill Sans MT" panose="020B0502020104020203" pitchFamily="34" charset="0"/>
              </a:rPr>
              <a:t>&lt;head&gt;</a:t>
            </a:r>
          </a:p>
          <a:p>
            <a:pPr eaLnBrk="1" hangingPunct="1">
              <a:defRPr/>
            </a:pPr>
            <a:r>
              <a:rPr lang="en-US" altLang="en-US" sz="1800">
                <a:solidFill>
                  <a:srgbClr val="FFFFFF"/>
                </a:solidFill>
                <a:latin typeface="Gill Sans MT" panose="020B0502020104020203" pitchFamily="34" charset="0"/>
              </a:rPr>
              <a:t>…</a:t>
            </a:r>
          </a:p>
          <a:p>
            <a:pPr eaLnBrk="1" hangingPunct="1">
              <a:defRPr/>
            </a:pPr>
            <a:r>
              <a:rPr lang="en-US" altLang="en-US" sz="1800">
                <a:solidFill>
                  <a:srgbClr val="FFFFFF"/>
                </a:solidFill>
                <a:latin typeface="Gill Sans MT" panose="020B0502020104020203" pitchFamily="34" charset="0"/>
              </a:rPr>
              <a:t>&lt;/head&gt;</a:t>
            </a:r>
          </a:p>
          <a:p>
            <a:pPr eaLnBrk="1" hangingPunct="1">
              <a:defRPr/>
            </a:pPr>
            <a:r>
              <a:rPr lang="en-US" altLang="en-US" sz="1800">
                <a:solidFill>
                  <a:srgbClr val="FFFFFF"/>
                </a:solidFill>
                <a:latin typeface="Gill Sans MT" panose="020B0502020104020203" pitchFamily="34" charset="0"/>
              </a:rPr>
              <a:t>&lt;body&gt;</a:t>
            </a:r>
          </a:p>
          <a:p>
            <a:pPr eaLnBrk="1" hangingPunct="1">
              <a:defRPr/>
            </a:pPr>
            <a:r>
              <a:rPr lang="en-US" altLang="en-US" sz="1800">
                <a:solidFill>
                  <a:srgbClr val="FFFFFF"/>
                </a:solidFill>
                <a:latin typeface="Gill Sans MT" panose="020B0502020104020203" pitchFamily="34" charset="0"/>
              </a:rPr>
              <a:t>   &lt;img src=</a:t>
            </a:r>
            <a:r>
              <a:rPr lang="ja-JP" altLang="en-US" sz="1800">
                <a:solidFill>
                  <a:srgbClr val="FFFFFF"/>
                </a:solidFill>
                <a:latin typeface="Gill Sans MT" panose="020B0502020104020203" pitchFamily="34" charset="0"/>
              </a:rPr>
              <a:t>“</a:t>
            </a:r>
            <a:r>
              <a:rPr lang="en-US" altLang="ja-JP" sz="1800">
                <a:solidFill>
                  <a:srgbClr val="FFFFFF"/>
                </a:solidFill>
                <a:latin typeface="Gill Sans MT" panose="020B0502020104020203" pitchFamily="34" charset="0"/>
              </a:rPr>
              <a:t>…</a:t>
            </a:r>
            <a:r>
              <a:rPr lang="ja-JP" altLang="en-US" sz="1800">
                <a:solidFill>
                  <a:srgbClr val="FFFFFF"/>
                </a:solidFill>
                <a:latin typeface="Gill Sans MT" panose="020B0502020104020203" pitchFamily="34" charset="0"/>
              </a:rPr>
              <a:t>”</a:t>
            </a:r>
            <a:r>
              <a:rPr lang="en-US" altLang="ja-JP" sz="1800">
                <a:solidFill>
                  <a:srgbClr val="FFFFFF"/>
                </a:solidFill>
                <a:latin typeface="Gill Sans MT" panose="020B0502020104020203" pitchFamily="34" charset="0"/>
              </a:rPr>
              <a:t> /&gt;</a:t>
            </a:r>
          </a:p>
          <a:p>
            <a:pPr eaLnBrk="1" hangingPunct="1">
              <a:defRPr/>
            </a:pPr>
            <a:r>
              <a:rPr lang="en-US" altLang="en-US" sz="1800">
                <a:solidFill>
                  <a:srgbClr val="FFFFFF"/>
                </a:solidFill>
                <a:latin typeface="Gill Sans MT" panose="020B0502020104020203" pitchFamily="34" charset="0"/>
              </a:rPr>
              <a:t>&lt;/body&gt;</a:t>
            </a:r>
          </a:p>
          <a:p>
            <a:pPr eaLnBrk="1" hangingPunct="1">
              <a:defRPr/>
            </a:pPr>
            <a:r>
              <a:rPr lang="en-US" altLang="en-US" sz="1800">
                <a:solidFill>
                  <a:srgbClr val="FFFFFF"/>
                </a:solidFill>
                <a:latin typeface="Gill Sans MT" panose="020B0502020104020203" pitchFamily="34" charset="0"/>
              </a:rPr>
              <a:t>&lt;/html&gt;</a:t>
            </a:r>
          </a:p>
        </p:txBody>
      </p:sp>
      <p:sp>
        <p:nvSpPr>
          <p:cNvPr id="13" name="Rectangle 12"/>
          <p:cNvSpPr/>
          <p:nvPr/>
        </p:nvSpPr>
        <p:spPr>
          <a:xfrm>
            <a:off x="4191000" y="3497009"/>
            <a:ext cx="20574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HTTP Header info</a:t>
            </a:r>
          </a:p>
        </p:txBody>
      </p:sp>
      <p:sp>
        <p:nvSpPr>
          <p:cNvPr id="14" name="Left Brace 13"/>
          <p:cNvSpPr/>
          <p:nvPr/>
        </p:nvSpPr>
        <p:spPr>
          <a:xfrm>
            <a:off x="3505200" y="3801809"/>
            <a:ext cx="457200" cy="23622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5" name="Rectangle 14"/>
          <p:cNvSpPr/>
          <p:nvPr/>
        </p:nvSpPr>
        <p:spPr>
          <a:xfrm>
            <a:off x="2667000" y="4411409"/>
            <a:ext cx="1143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tx1"/>
                </a:solidFill>
              </a:rPr>
              <a:t>HTTP body</a:t>
            </a:r>
          </a:p>
        </p:txBody>
      </p:sp>
      <p:sp>
        <p:nvSpPr>
          <p:cNvPr id="16" name="Rectangle 15"/>
          <p:cNvSpPr/>
          <p:nvPr/>
        </p:nvSpPr>
        <p:spPr>
          <a:xfrm>
            <a:off x="2590800" y="3344609"/>
            <a:ext cx="12192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tx1"/>
                </a:solidFill>
              </a:rPr>
              <a:t>HTTP header</a:t>
            </a:r>
          </a:p>
        </p:txBody>
      </p:sp>
      <p:cxnSp>
        <p:nvCxnSpPr>
          <p:cNvPr id="17" name="Straight Arrow Connector 16"/>
          <p:cNvCxnSpPr/>
          <p:nvPr/>
        </p:nvCxnSpPr>
        <p:spPr>
          <a:xfrm>
            <a:off x="3733800" y="3649409"/>
            <a:ext cx="381000" cy="1587"/>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TextBox 20"/>
          <p:cNvSpPr txBox="1">
            <a:spLocks noChangeArrowheads="1"/>
          </p:cNvSpPr>
          <p:nvPr/>
        </p:nvSpPr>
        <p:spPr bwMode="auto">
          <a:xfrm>
            <a:off x="6748272" y="1287209"/>
            <a:ext cx="17861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latin typeface="Arial" panose="020B0604020202020204" pitchFamily="34" charset="0"/>
              </a:rPr>
              <a:t>HTTP Request</a:t>
            </a:r>
          </a:p>
        </p:txBody>
      </p:sp>
      <p:cxnSp>
        <p:nvCxnSpPr>
          <p:cNvPr id="19" name="Straight Arrow Connector 18"/>
          <p:cNvCxnSpPr>
            <a:stCxn id="7" idx="1"/>
          </p:cNvCxnSpPr>
          <p:nvPr/>
        </p:nvCxnSpPr>
        <p:spPr>
          <a:xfrm flipH="1">
            <a:off x="6019800" y="2843475"/>
            <a:ext cx="381000" cy="50113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23"/>
          <p:cNvSpPr txBox="1">
            <a:spLocks noChangeArrowheads="1"/>
          </p:cNvSpPr>
          <p:nvPr/>
        </p:nvSpPr>
        <p:spPr bwMode="auto">
          <a:xfrm>
            <a:off x="6934200" y="4944809"/>
            <a:ext cx="3657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dirty="0">
                <a:latin typeface="Arial" panose="020B0604020202020204" pitchFamily="34" charset="0"/>
              </a:rPr>
              <a:t>When the browser finds an image tag, it generates another HTTP request to get the image</a:t>
            </a:r>
          </a:p>
        </p:txBody>
      </p:sp>
      <p:sp>
        <p:nvSpPr>
          <p:cNvPr id="21" name="Freeform 20"/>
          <p:cNvSpPr/>
          <p:nvPr/>
        </p:nvSpPr>
        <p:spPr>
          <a:xfrm>
            <a:off x="5516563" y="4735259"/>
            <a:ext cx="1841500" cy="471487"/>
          </a:xfrm>
          <a:custGeom>
            <a:avLst/>
            <a:gdLst>
              <a:gd name="connsiteX0" fmla="*/ 1841157 w 1841157"/>
              <a:gd name="connsiteY0" fmla="*/ 236838 h 471616"/>
              <a:gd name="connsiteX1" fmla="*/ 1161535 w 1841157"/>
              <a:gd name="connsiteY1" fmla="*/ 39130 h 471616"/>
              <a:gd name="connsiteX2" fmla="*/ 0 w 1841157"/>
              <a:gd name="connsiteY2" fmla="*/ 471616 h 471616"/>
              <a:gd name="connsiteX3" fmla="*/ 0 w 1841157"/>
              <a:gd name="connsiteY3" fmla="*/ 471616 h 471616"/>
            </a:gdLst>
            <a:ahLst/>
            <a:cxnLst>
              <a:cxn ang="0">
                <a:pos x="connsiteX0" y="connsiteY0"/>
              </a:cxn>
              <a:cxn ang="0">
                <a:pos x="connsiteX1" y="connsiteY1"/>
              </a:cxn>
              <a:cxn ang="0">
                <a:pos x="connsiteX2" y="connsiteY2"/>
              </a:cxn>
              <a:cxn ang="0">
                <a:pos x="connsiteX3" y="connsiteY3"/>
              </a:cxn>
            </a:cxnLst>
            <a:rect l="l" t="t" r="r" b="b"/>
            <a:pathLst>
              <a:path w="1841157" h="471616">
                <a:moveTo>
                  <a:pt x="1841157" y="236838"/>
                </a:moveTo>
                <a:cubicBezTo>
                  <a:pt x="1654776" y="118419"/>
                  <a:pt x="1468395" y="0"/>
                  <a:pt x="1161535" y="39130"/>
                </a:cubicBezTo>
                <a:cubicBezTo>
                  <a:pt x="854676" y="78260"/>
                  <a:pt x="0" y="471616"/>
                  <a:pt x="0" y="471616"/>
                </a:cubicBezTo>
                <a:lnTo>
                  <a:pt x="0" y="471616"/>
                </a:ln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3" name="TextBox 22"/>
          <p:cNvSpPr txBox="1"/>
          <p:nvPr/>
        </p:nvSpPr>
        <p:spPr>
          <a:xfrm>
            <a:off x="369165" y="602996"/>
            <a:ext cx="9212778" cy="523220"/>
          </a:xfrm>
          <a:prstGeom prst="rect">
            <a:avLst/>
          </a:prstGeom>
          <a:noFill/>
        </p:spPr>
        <p:txBody>
          <a:bodyPr wrap="none" rtlCol="0">
            <a:spAutoFit/>
          </a:bodyPr>
          <a:lstStyle/>
          <a:p>
            <a:r>
              <a:rPr lang="en-US" altLang="en-US" sz="2800" dirty="0"/>
              <a:t>HTML is returned to the client as part of the HTTP Response</a:t>
            </a:r>
            <a:endParaRPr lang="en-US" sz="2800" dirty="0"/>
          </a:p>
        </p:txBody>
      </p:sp>
    </p:spTree>
    <p:extLst>
      <p:ext uri="{BB962C8B-B14F-4D97-AF65-F5344CB8AC3E}">
        <p14:creationId xmlns:p14="http://schemas.microsoft.com/office/powerpoint/2010/main" val="18453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18</a:t>
            </a:fld>
            <a:endParaRPr lang="en-US"/>
          </a:p>
        </p:txBody>
      </p:sp>
      <p:sp>
        <p:nvSpPr>
          <p:cNvPr id="4" name="Content Placeholder 2"/>
          <p:cNvSpPr txBox="1">
            <a:spLocks/>
          </p:cNvSpPr>
          <p:nvPr/>
        </p:nvSpPr>
        <p:spPr>
          <a:xfrm>
            <a:off x="475488" y="1585305"/>
            <a:ext cx="11448288" cy="378222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000" dirty="0"/>
              <a:t>The </a:t>
            </a:r>
            <a:r>
              <a:rPr lang="en-US" altLang="en-US" sz="2000" dirty="0">
                <a:solidFill>
                  <a:srgbClr val="FF0000"/>
                </a:solidFill>
              </a:rPr>
              <a:t>HTTP request </a:t>
            </a:r>
            <a:r>
              <a:rPr lang="en-US" altLang="en-US" sz="2000" dirty="0"/>
              <a:t>contains a method, the URL for the resource, and possibly form parameters</a:t>
            </a:r>
          </a:p>
          <a:p>
            <a:endParaRPr lang="en-US" altLang="en-US" sz="2000" dirty="0"/>
          </a:p>
          <a:p>
            <a:r>
              <a:rPr lang="en-US" altLang="en-US" sz="2000" dirty="0"/>
              <a:t>The method tells the type of request being made. The most used methods are </a:t>
            </a:r>
            <a:r>
              <a:rPr lang="en-US" altLang="en-US" sz="2000" dirty="0">
                <a:solidFill>
                  <a:srgbClr val="FF0000"/>
                </a:solidFill>
              </a:rPr>
              <a:t>GET</a:t>
            </a:r>
            <a:r>
              <a:rPr lang="en-US" altLang="en-US" sz="2000" dirty="0"/>
              <a:t> and </a:t>
            </a:r>
            <a:r>
              <a:rPr lang="en-US" altLang="en-US" sz="2000" dirty="0">
                <a:solidFill>
                  <a:srgbClr val="FF0000"/>
                </a:solidFill>
              </a:rPr>
              <a:t>POST</a:t>
            </a:r>
            <a:r>
              <a:rPr lang="en-US" altLang="en-US" sz="2000" dirty="0"/>
              <a:t> methods</a:t>
            </a:r>
          </a:p>
          <a:p>
            <a:pPr lvl="1"/>
            <a:r>
              <a:rPr lang="en-US" altLang="en-US" sz="2000" dirty="0">
                <a:solidFill>
                  <a:srgbClr val="FF0000"/>
                </a:solidFill>
              </a:rPr>
              <a:t>Most HTTP requests use GET method</a:t>
            </a:r>
            <a:endParaRPr lang="en-US" altLang="en-US" sz="2000" dirty="0"/>
          </a:p>
          <a:p>
            <a:pPr lvl="1"/>
            <a:r>
              <a:rPr lang="en-US" altLang="en-US" sz="2000" dirty="0">
                <a:solidFill>
                  <a:srgbClr val="FF0000"/>
                </a:solidFill>
              </a:rPr>
              <a:t>POST</a:t>
            </a:r>
            <a:r>
              <a:rPr lang="en-US" altLang="en-US" sz="2000" dirty="0"/>
              <a:t> method is used with </a:t>
            </a:r>
            <a:r>
              <a:rPr lang="en-US" altLang="en-US" sz="2000" dirty="0">
                <a:solidFill>
                  <a:srgbClr val="FF0000"/>
                </a:solidFill>
              </a:rPr>
              <a:t>forms</a:t>
            </a:r>
            <a:endParaRPr lang="en-US" altLang="en-US" sz="2000" dirty="0"/>
          </a:p>
          <a:p>
            <a:pPr marL="0" indent="0">
              <a:buFont typeface="Wingdings 2" panose="05020102010507070707" pitchFamily="18" charset="2"/>
              <a:buNone/>
            </a:pPr>
            <a:endParaRPr lang="en-US" sz="2000" dirty="0"/>
          </a:p>
          <a:p>
            <a:r>
              <a:rPr lang="en-US" sz="2000" dirty="0"/>
              <a:t>HTTP Requests as well as HTTP Responses have a </a:t>
            </a:r>
            <a:r>
              <a:rPr lang="en-US" sz="2000" b="1" dirty="0">
                <a:solidFill>
                  <a:srgbClr val="FF0000"/>
                </a:solidFill>
              </a:rPr>
              <a:t>header</a:t>
            </a:r>
            <a:r>
              <a:rPr lang="en-US" sz="2000" b="1" dirty="0"/>
              <a:t> </a:t>
            </a:r>
            <a:r>
              <a:rPr lang="en-US" sz="2000" dirty="0"/>
              <a:t>and a </a:t>
            </a:r>
            <a:r>
              <a:rPr lang="en-US" sz="2000" b="1" dirty="0">
                <a:solidFill>
                  <a:srgbClr val="FF0000"/>
                </a:solidFill>
              </a:rPr>
              <a:t>body section </a:t>
            </a:r>
            <a:r>
              <a:rPr lang="en-US" sz="2000" dirty="0"/>
              <a:t>in their message format</a:t>
            </a:r>
          </a:p>
          <a:p>
            <a:r>
              <a:rPr lang="en-US" sz="2000" dirty="0"/>
              <a:t>HTTP Responses always have a </a:t>
            </a:r>
            <a:r>
              <a:rPr lang="en-US" sz="2000" b="1" dirty="0"/>
              <a:t>Status</a:t>
            </a:r>
            <a:r>
              <a:rPr lang="en-US" sz="2000" dirty="0"/>
              <a:t>, e.g. </a:t>
            </a:r>
            <a:r>
              <a:rPr lang="en-US" sz="2000" i="1" dirty="0"/>
              <a:t>200 OK </a:t>
            </a:r>
            <a:r>
              <a:rPr lang="en-US" sz="2000" dirty="0"/>
              <a:t>or </a:t>
            </a:r>
            <a:r>
              <a:rPr lang="en-US" sz="2000" i="1" dirty="0"/>
              <a:t>404 Resource not found</a:t>
            </a:r>
            <a:endParaRPr lang="en-US" sz="2000" dirty="0"/>
          </a:p>
        </p:txBody>
      </p:sp>
      <p:sp>
        <p:nvSpPr>
          <p:cNvPr id="5" name="TextBox 4"/>
          <p:cNvSpPr txBox="1"/>
          <p:nvPr/>
        </p:nvSpPr>
        <p:spPr>
          <a:xfrm>
            <a:off x="475488" y="832104"/>
            <a:ext cx="7301999" cy="523220"/>
          </a:xfrm>
          <a:prstGeom prst="rect">
            <a:avLst/>
          </a:prstGeom>
          <a:noFill/>
        </p:spPr>
        <p:txBody>
          <a:bodyPr wrap="none" rtlCol="0">
            <a:spAutoFit/>
          </a:bodyPr>
          <a:lstStyle/>
          <a:p>
            <a:r>
              <a:rPr lang="en-US" altLang="en-US" sz="2800" b="1" dirty="0"/>
              <a:t>What about the HTTP Request/Response?</a:t>
            </a:r>
            <a:endParaRPr lang="en-US" sz="2800" b="1" dirty="0"/>
          </a:p>
        </p:txBody>
      </p:sp>
    </p:spTree>
    <p:extLst>
      <p:ext uri="{BB962C8B-B14F-4D97-AF65-F5344CB8AC3E}">
        <p14:creationId xmlns:p14="http://schemas.microsoft.com/office/powerpoint/2010/main" val="3200980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 vs. POST</a:t>
            </a:r>
          </a:p>
        </p:txBody>
      </p:sp>
    </p:spTree>
    <p:extLst>
      <p:ext uri="{BB962C8B-B14F-4D97-AF65-F5344CB8AC3E}">
        <p14:creationId xmlns:p14="http://schemas.microsoft.com/office/powerpoint/2010/main" val="181278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D40B-A7E5-5946-80C7-87DE42F2E2C8}"/>
              </a:ext>
            </a:extLst>
          </p:cNvPr>
          <p:cNvSpPr>
            <a:spLocks noGrp="1"/>
          </p:cNvSpPr>
          <p:nvPr>
            <p:ph type="title"/>
          </p:nvPr>
        </p:nvSpPr>
        <p:spPr/>
        <p:txBody>
          <a:bodyPr anchor="ctr">
            <a:normAutofit/>
          </a:bodyPr>
          <a:lstStyle/>
          <a:p>
            <a:r>
              <a:rPr lang="en-AE"/>
              <a:t>LECTURE OUTLINE</a:t>
            </a:r>
          </a:p>
        </p:txBody>
      </p:sp>
      <p:graphicFrame>
        <p:nvGraphicFramePr>
          <p:cNvPr id="7" name="Content Placeholder 2">
            <a:extLst>
              <a:ext uri="{FF2B5EF4-FFF2-40B4-BE49-F238E27FC236}">
                <a16:creationId xmlns:a16="http://schemas.microsoft.com/office/drawing/2014/main" id="{DC1FD7DD-5F10-447C-805A-74ED1A6DDF14}"/>
              </a:ext>
            </a:extLst>
          </p:cNvPr>
          <p:cNvGraphicFramePr>
            <a:graphicFrameLocks noGrp="1"/>
          </p:cNvGraphicFramePr>
          <p:nvPr>
            <p:ph idx="1"/>
            <p:extLst>
              <p:ext uri="{D42A27DB-BD31-4B8C-83A1-F6EECF244321}">
                <p14:modId xmlns:p14="http://schemas.microsoft.com/office/powerpoint/2010/main" val="32536134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1F83BE51-CA13-1A46-9F1F-CC5A1A48B26D}"/>
              </a:ext>
            </a:extLst>
          </p:cNvPr>
          <p:cNvSpPr>
            <a:spLocks noGrp="1"/>
          </p:cNvSpPr>
          <p:nvPr>
            <p:ph type="sldNum" sz="quarter" idx="12"/>
          </p:nvPr>
        </p:nvSpPr>
        <p:spPr/>
        <p:txBody>
          <a:bodyPr anchor="ctr">
            <a:normAutofit/>
          </a:bodyPr>
          <a:lstStyle/>
          <a:p>
            <a:pPr>
              <a:spcAft>
                <a:spcPts val="600"/>
              </a:spcAft>
            </a:pPr>
            <a:fld id="{D57F1E4F-1CFF-5643-939E-217C01CDF565}" type="slidenum">
              <a:rPr lang="en-US"/>
              <a:pPr>
                <a:spcAft>
                  <a:spcPts val="600"/>
                </a:spcAft>
              </a:pPr>
              <a:t>2</a:t>
            </a:fld>
            <a:endParaRPr lang="en-US"/>
          </a:p>
        </p:txBody>
      </p:sp>
    </p:spTree>
    <p:extLst>
      <p:ext uri="{BB962C8B-B14F-4D97-AF65-F5344CB8AC3E}">
        <p14:creationId xmlns:p14="http://schemas.microsoft.com/office/powerpoint/2010/main" val="231384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20</a:t>
            </a:fld>
            <a:endParaRPr lang="en-US"/>
          </a:p>
        </p:txBody>
      </p:sp>
      <p:sp>
        <p:nvSpPr>
          <p:cNvPr id="3" name="Content Placeholder 2"/>
          <p:cNvSpPr txBox="1">
            <a:spLocks/>
          </p:cNvSpPr>
          <p:nvPr/>
        </p:nvSpPr>
        <p:spPr>
          <a:xfrm>
            <a:off x="201169" y="1183562"/>
            <a:ext cx="9701784" cy="481373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dirty="0"/>
              <a:t>GET is simple request. Its sole purpose is to ask a server to get a resource. </a:t>
            </a:r>
          </a:p>
          <a:p>
            <a:r>
              <a:rPr lang="en-US" altLang="en-US" dirty="0"/>
              <a:t>GET method can send little data to the server</a:t>
            </a:r>
          </a:p>
          <a:p>
            <a:endParaRPr lang="en-US" altLang="en-US" dirty="0"/>
          </a:p>
          <a:p>
            <a:r>
              <a:rPr lang="en-US" altLang="en-US" dirty="0"/>
              <a:t>POST is much powerful request. It can send user data. </a:t>
            </a:r>
          </a:p>
          <a:p>
            <a:r>
              <a:rPr lang="en-US" altLang="en-US" dirty="0"/>
              <a:t>POST requests can ask the server to send back a resource and at the same time send user data to the server</a:t>
            </a:r>
          </a:p>
          <a:p>
            <a:r>
              <a:rPr lang="en-US" altLang="en-US" b="1" dirty="0"/>
              <a:t>See comparison of Get and Post methods: </a:t>
            </a:r>
          </a:p>
          <a:p>
            <a:endParaRPr lang="en-US" altLang="en-US" dirty="0"/>
          </a:p>
        </p:txBody>
      </p:sp>
      <p:sp>
        <p:nvSpPr>
          <p:cNvPr id="4" name="TextBox 3"/>
          <p:cNvSpPr txBox="1"/>
          <p:nvPr/>
        </p:nvSpPr>
        <p:spPr>
          <a:xfrm>
            <a:off x="420624" y="598787"/>
            <a:ext cx="2927981" cy="584775"/>
          </a:xfrm>
          <a:prstGeom prst="rect">
            <a:avLst/>
          </a:prstGeom>
          <a:noFill/>
        </p:spPr>
        <p:txBody>
          <a:bodyPr wrap="none" rtlCol="0">
            <a:spAutoFit/>
          </a:bodyPr>
          <a:lstStyle/>
          <a:p>
            <a:r>
              <a:rPr lang="en-US" sz="3200" b="1" dirty="0"/>
              <a:t>GET vs. POST</a:t>
            </a:r>
          </a:p>
        </p:txBody>
      </p:sp>
      <p:graphicFrame>
        <p:nvGraphicFramePr>
          <p:cNvPr id="5" name="Content Placeholder 12"/>
          <p:cNvGraphicFramePr>
            <a:graphicFrameLocks/>
          </p:cNvGraphicFramePr>
          <p:nvPr>
            <p:extLst>
              <p:ext uri="{D42A27DB-BD31-4B8C-83A1-F6EECF244321}">
                <p14:modId xmlns:p14="http://schemas.microsoft.com/office/powerpoint/2010/main" val="441847230"/>
              </p:ext>
            </p:extLst>
          </p:nvPr>
        </p:nvGraphicFramePr>
        <p:xfrm>
          <a:off x="1362583" y="3933663"/>
          <a:ext cx="8153400" cy="2022474"/>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956">
                <a:tc>
                  <a:txBody>
                    <a:bodyPr/>
                    <a:lstStyle/>
                    <a:p>
                      <a:r>
                        <a:rPr lang="en-US" sz="1800" dirty="0"/>
                        <a:t>HTTP GET</a:t>
                      </a:r>
                    </a:p>
                  </a:txBody>
                  <a:tcPr marT="45734" marB="45734"/>
                </a:tc>
                <a:tc>
                  <a:txBody>
                    <a:bodyPr/>
                    <a:lstStyle/>
                    <a:p>
                      <a:r>
                        <a:rPr lang="en-US" sz="1800" dirty="0"/>
                        <a:t>HTTP POST</a:t>
                      </a:r>
                    </a:p>
                  </a:txBody>
                  <a:tcPr marT="45734" marB="45734"/>
                </a:tc>
                <a:extLst>
                  <a:ext uri="{0D108BD9-81ED-4DB2-BD59-A6C34878D82A}">
                    <a16:rowId xmlns:a16="http://schemas.microsoft.com/office/drawing/2014/main" val="10000"/>
                  </a:ext>
                </a:extLst>
              </a:tr>
              <a:tr h="640281">
                <a:tc>
                  <a:txBody>
                    <a:bodyPr/>
                    <a:lstStyle/>
                    <a:p>
                      <a:r>
                        <a:rPr lang="en-US" sz="1800" dirty="0"/>
                        <a:t>The total number of characters</a:t>
                      </a:r>
                      <a:r>
                        <a:rPr lang="en-US" sz="1800" baseline="0" dirty="0"/>
                        <a:t> is limited (depends on the server).</a:t>
                      </a:r>
                      <a:endParaRPr lang="en-US" sz="1800" dirty="0"/>
                    </a:p>
                  </a:txBody>
                  <a:tcPr marT="45734" marB="45734"/>
                </a:tc>
                <a:tc>
                  <a:txBody>
                    <a:bodyPr/>
                    <a:lstStyle/>
                    <a:p>
                      <a:r>
                        <a:rPr lang="en-US" sz="1800" dirty="0"/>
                        <a:t>Large</a:t>
                      </a:r>
                      <a:r>
                        <a:rPr lang="en-US" sz="1800" baseline="0" dirty="0"/>
                        <a:t> amounts of data can be sent using the POST method.</a:t>
                      </a:r>
                      <a:endParaRPr lang="en-US" sz="1800" dirty="0"/>
                    </a:p>
                  </a:txBody>
                  <a:tcPr marT="45734" marB="45734"/>
                </a:tc>
                <a:extLst>
                  <a:ext uri="{0D108BD9-81ED-4DB2-BD59-A6C34878D82A}">
                    <a16:rowId xmlns:a16="http://schemas.microsoft.com/office/drawing/2014/main" val="10001"/>
                  </a:ext>
                </a:extLst>
              </a:tr>
              <a:tr h="640281">
                <a:tc>
                  <a:txBody>
                    <a:bodyPr/>
                    <a:lstStyle/>
                    <a:p>
                      <a:r>
                        <a:rPr lang="en-US" sz="1800" dirty="0"/>
                        <a:t>The</a:t>
                      </a:r>
                      <a:r>
                        <a:rPr lang="en-US" sz="1800" baseline="0" dirty="0"/>
                        <a:t> data you send will be appended to the URL</a:t>
                      </a:r>
                      <a:endParaRPr lang="en-US" sz="1800" dirty="0"/>
                    </a:p>
                  </a:txBody>
                  <a:tcPr marT="45734" marB="45734"/>
                </a:tc>
                <a:tc>
                  <a:txBody>
                    <a:bodyPr/>
                    <a:lstStyle/>
                    <a:p>
                      <a:r>
                        <a:rPr lang="en-US" sz="1800" dirty="0"/>
                        <a:t>The data is send</a:t>
                      </a:r>
                      <a:r>
                        <a:rPr lang="en-US" sz="1800" baseline="0" dirty="0"/>
                        <a:t> inside the HTTP body.</a:t>
                      </a:r>
                      <a:endParaRPr lang="en-US" sz="1800" dirty="0"/>
                    </a:p>
                  </a:txBody>
                  <a:tcPr marT="45734" marB="45734"/>
                </a:tc>
                <a:extLst>
                  <a:ext uri="{0D108BD9-81ED-4DB2-BD59-A6C34878D82A}">
                    <a16:rowId xmlns:a16="http://schemas.microsoft.com/office/drawing/2014/main" val="10002"/>
                  </a:ext>
                </a:extLst>
              </a:tr>
              <a:tr h="370956">
                <a:tc>
                  <a:txBody>
                    <a:bodyPr/>
                    <a:lstStyle/>
                    <a:p>
                      <a:endParaRPr lang="en-US" sz="1800" dirty="0"/>
                    </a:p>
                  </a:txBody>
                  <a:tcPr marT="45734" marB="45734"/>
                </a:tc>
                <a:tc>
                  <a:txBody>
                    <a:bodyPr/>
                    <a:lstStyle/>
                    <a:p>
                      <a:endParaRPr lang="en-US" sz="1800" dirty="0"/>
                    </a:p>
                  </a:txBody>
                  <a:tcPr marT="45734" marB="4573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761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REQUEST</a:t>
            </a:r>
          </a:p>
        </p:txBody>
      </p:sp>
    </p:spTree>
    <p:extLst>
      <p:ext uri="{BB962C8B-B14F-4D97-AF65-F5344CB8AC3E}">
        <p14:creationId xmlns:p14="http://schemas.microsoft.com/office/powerpoint/2010/main" val="2594709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877216" y="5800689"/>
            <a:ext cx="1052510" cy="365125"/>
          </a:xfrm>
        </p:spPr>
        <p:txBody>
          <a:bodyPr/>
          <a:lstStyle/>
          <a:p>
            <a:fld id="{D57F1E4F-1CFF-5643-939E-217C01CDF565}" type="slidenum">
              <a:rPr lang="en-US" smtClean="0"/>
              <a:pPr/>
              <a:t>22</a:t>
            </a:fld>
            <a:endParaRPr lang="en-US"/>
          </a:p>
        </p:txBody>
      </p:sp>
      <p:sp>
        <p:nvSpPr>
          <p:cNvPr id="4" name="Content Placeholder 2"/>
          <p:cNvSpPr txBox="1">
            <a:spLocks/>
          </p:cNvSpPr>
          <p:nvPr/>
        </p:nvSpPr>
        <p:spPr>
          <a:xfrm>
            <a:off x="1023131" y="1993392"/>
            <a:ext cx="8153400" cy="44958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None/>
            </a:pPr>
            <a:endParaRPr lang="en-US" altLang="en-US" sz="2000"/>
          </a:p>
          <a:p>
            <a:endParaRPr lang="en-US" altLang="en-US" sz="2400"/>
          </a:p>
        </p:txBody>
      </p:sp>
      <p:sp>
        <p:nvSpPr>
          <p:cNvPr id="5" name="TextBox 5"/>
          <p:cNvSpPr txBox="1">
            <a:spLocks noChangeArrowheads="1"/>
          </p:cNvSpPr>
          <p:nvPr/>
        </p:nvSpPr>
        <p:spPr bwMode="auto">
          <a:xfrm>
            <a:off x="1934356" y="3099880"/>
            <a:ext cx="6858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solidFill>
                  <a:srgbClr val="FF0000"/>
                </a:solidFill>
                <a:latin typeface="Arial" panose="020B0604020202020204" pitchFamily="34" charset="0"/>
              </a:rPr>
              <a:t>GET</a:t>
            </a:r>
            <a:r>
              <a:rPr lang="en-US" altLang="en-US" sz="1800" dirty="0">
                <a:latin typeface="Arial" panose="020B0604020202020204" pitchFamily="34" charset="0"/>
              </a:rPr>
              <a:t> /</a:t>
            </a:r>
            <a:r>
              <a:rPr lang="en-US" altLang="en-US" sz="1800" dirty="0" err="1">
                <a:latin typeface="Arial" panose="020B0604020202020204" pitchFamily="34" charset="0"/>
              </a:rPr>
              <a:t>register.jsp?</a:t>
            </a:r>
            <a:r>
              <a:rPr lang="en-US" altLang="en-US" sz="1800" dirty="0" err="1">
                <a:solidFill>
                  <a:srgbClr val="FF0000"/>
                </a:solidFill>
                <a:latin typeface="Arial" panose="020B0604020202020204" pitchFamily="34" charset="0"/>
              </a:rPr>
              <a:t>firstName</a:t>
            </a:r>
            <a:r>
              <a:rPr lang="en-US" altLang="en-US" sz="1800" dirty="0">
                <a:solidFill>
                  <a:srgbClr val="FF0000"/>
                </a:solidFill>
                <a:latin typeface="Arial" panose="020B0604020202020204" pitchFamily="34" charset="0"/>
              </a:rPr>
              <a:t>=</a:t>
            </a:r>
            <a:r>
              <a:rPr lang="en-US" altLang="en-US" sz="1800" dirty="0" err="1">
                <a:solidFill>
                  <a:srgbClr val="FF0000"/>
                </a:solidFill>
                <a:latin typeface="Arial" panose="020B0604020202020204" pitchFamily="34" charset="0"/>
              </a:rPr>
              <a:t>ali&amp;lastName</a:t>
            </a:r>
            <a:r>
              <a:rPr lang="en-US" altLang="en-US" sz="1800" dirty="0">
                <a:solidFill>
                  <a:srgbClr val="FF0000"/>
                </a:solidFill>
                <a:latin typeface="Arial" panose="020B0604020202020204" pitchFamily="34" charset="0"/>
              </a:rPr>
              <a:t>=</a:t>
            </a:r>
            <a:r>
              <a:rPr lang="en-US" altLang="en-US" sz="1800" dirty="0" err="1">
                <a:solidFill>
                  <a:srgbClr val="FF0000"/>
                </a:solidFill>
                <a:latin typeface="Arial" panose="020B0604020202020204" pitchFamily="34" charset="0"/>
              </a:rPr>
              <a:t>ahmed</a:t>
            </a:r>
            <a:r>
              <a:rPr lang="en-US" altLang="en-US" sz="1800" dirty="0">
                <a:latin typeface="Arial" panose="020B0604020202020204" pitchFamily="34" charset="0"/>
              </a:rPr>
              <a:t> HTTP/1.1</a:t>
            </a:r>
          </a:p>
          <a:p>
            <a:pPr eaLnBrk="1" hangingPunct="1">
              <a:spcBef>
                <a:spcPct val="0"/>
              </a:spcBef>
              <a:buClrTx/>
              <a:buSzTx/>
              <a:buFontTx/>
              <a:buNone/>
            </a:pPr>
            <a:r>
              <a:rPr lang="en-US" altLang="en-US" sz="1800" dirty="0">
                <a:latin typeface="Arial" panose="020B0604020202020204" pitchFamily="34" charset="0"/>
              </a:rPr>
              <a:t>Host: www.mystore.com</a:t>
            </a:r>
          </a:p>
          <a:p>
            <a:pPr eaLnBrk="1" hangingPunct="1">
              <a:spcBef>
                <a:spcPct val="0"/>
              </a:spcBef>
              <a:buClrTx/>
              <a:buSzTx/>
              <a:buFontTx/>
              <a:buNone/>
            </a:pPr>
            <a:r>
              <a:rPr lang="en-US" altLang="en-US" sz="1800" dirty="0">
                <a:latin typeface="Arial" panose="020B0604020202020204" pitchFamily="34" charset="0"/>
              </a:rPr>
              <a:t>User-Agent: Mozilla/4.0 (compatible; MSIE 6.0; …)</a:t>
            </a:r>
          </a:p>
          <a:p>
            <a:pPr eaLnBrk="1" hangingPunct="1">
              <a:spcBef>
                <a:spcPct val="0"/>
              </a:spcBef>
              <a:buClrTx/>
              <a:buSzTx/>
              <a:buFontTx/>
              <a:buNone/>
            </a:pPr>
            <a:r>
              <a:rPr lang="en-US" altLang="en-US" sz="1800" dirty="0">
                <a:latin typeface="Arial" panose="020B0604020202020204" pitchFamily="34" charset="0"/>
              </a:rPr>
              <a:t>Accept: text/xml, application/xml, …</a:t>
            </a:r>
          </a:p>
          <a:p>
            <a:pPr eaLnBrk="1" hangingPunct="1">
              <a:spcBef>
                <a:spcPct val="0"/>
              </a:spcBef>
              <a:buClrTx/>
              <a:buSzTx/>
              <a:buFontTx/>
              <a:buNone/>
            </a:pPr>
            <a:r>
              <a:rPr lang="en-US" altLang="en-US" sz="1800" dirty="0">
                <a:latin typeface="Arial" panose="020B0604020202020204" pitchFamily="34" charset="0"/>
              </a:rPr>
              <a:t>Accept-Language: </a:t>
            </a:r>
            <a:r>
              <a:rPr lang="en-US" altLang="en-US" sz="1800" dirty="0" err="1">
                <a:latin typeface="Arial" panose="020B0604020202020204" pitchFamily="34" charset="0"/>
              </a:rPr>
              <a:t>en</a:t>
            </a:r>
            <a:r>
              <a:rPr lang="en-US" altLang="en-US" sz="1800" dirty="0">
                <a:latin typeface="Arial" panose="020B0604020202020204" pitchFamily="34" charset="0"/>
              </a:rPr>
              <a:t>-us, </a:t>
            </a:r>
            <a:r>
              <a:rPr lang="en-US" altLang="en-US" sz="1800" dirty="0" err="1">
                <a:latin typeface="Arial" panose="020B0604020202020204" pitchFamily="34" charset="0"/>
              </a:rPr>
              <a:t>en</a:t>
            </a:r>
            <a:endParaRPr lang="en-US" altLang="en-US" sz="1800" dirty="0">
              <a:latin typeface="Arial" panose="020B0604020202020204" pitchFamily="34" charset="0"/>
            </a:endParaRPr>
          </a:p>
          <a:p>
            <a:pPr eaLnBrk="1" hangingPunct="1">
              <a:spcBef>
                <a:spcPct val="0"/>
              </a:spcBef>
              <a:buClrTx/>
              <a:buSzTx/>
              <a:buFontTx/>
              <a:buNone/>
            </a:pPr>
            <a:r>
              <a:rPr lang="en-US" altLang="en-US" sz="1800" dirty="0">
                <a:latin typeface="Arial" panose="020B0604020202020204" pitchFamily="34" charset="0"/>
              </a:rPr>
              <a:t>Accept-Encoding: </a:t>
            </a:r>
            <a:r>
              <a:rPr lang="en-US" altLang="en-US" sz="1800" dirty="0" err="1">
                <a:latin typeface="Arial" panose="020B0604020202020204" pitchFamily="34" charset="0"/>
              </a:rPr>
              <a:t>gzip</a:t>
            </a:r>
            <a:r>
              <a:rPr lang="en-US" altLang="en-US" sz="1800" dirty="0">
                <a:latin typeface="Arial" panose="020B0604020202020204" pitchFamily="34" charset="0"/>
              </a:rPr>
              <a:t>, deflate</a:t>
            </a:r>
          </a:p>
          <a:p>
            <a:pPr eaLnBrk="1" hangingPunct="1">
              <a:spcBef>
                <a:spcPct val="0"/>
              </a:spcBef>
              <a:buClrTx/>
              <a:buSzTx/>
              <a:buFontTx/>
              <a:buNone/>
            </a:pPr>
            <a:r>
              <a:rPr lang="en-US" altLang="en-US" sz="1800" dirty="0">
                <a:latin typeface="Arial" panose="020B0604020202020204" pitchFamily="34" charset="0"/>
              </a:rPr>
              <a:t>Accept-Charset: ISO-8859, UTF-8</a:t>
            </a:r>
          </a:p>
        </p:txBody>
      </p:sp>
      <p:sp>
        <p:nvSpPr>
          <p:cNvPr id="6" name="Right Brace 5"/>
          <p:cNvSpPr/>
          <p:nvPr/>
        </p:nvSpPr>
        <p:spPr>
          <a:xfrm>
            <a:off x="3077356" y="2602992"/>
            <a:ext cx="152400" cy="990600"/>
          </a:xfrm>
          <a:prstGeom prst="rightBrace">
            <a:avLst/>
          </a:prstGeom>
          <a:ln>
            <a:solidFill>
              <a:schemeClr val="tx1">
                <a:lumMod val="95000"/>
                <a:lumOff val="5000"/>
              </a:schemeClr>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cxnSp>
        <p:nvCxnSpPr>
          <p:cNvPr id="7" name="Straight Arrow Connector 6"/>
          <p:cNvCxnSpPr/>
          <p:nvPr/>
        </p:nvCxnSpPr>
        <p:spPr>
          <a:xfrm rot="5400000">
            <a:off x="2048656" y="2869692"/>
            <a:ext cx="457200" cy="762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16"/>
          <p:cNvSpPr txBox="1">
            <a:spLocks noChangeArrowheads="1"/>
          </p:cNvSpPr>
          <p:nvPr/>
        </p:nvSpPr>
        <p:spPr bwMode="auto">
          <a:xfrm>
            <a:off x="1400956" y="2069592"/>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HTTP method.</a:t>
            </a:r>
          </a:p>
        </p:txBody>
      </p:sp>
      <p:sp>
        <p:nvSpPr>
          <p:cNvPr id="9" name="TextBox 17"/>
          <p:cNvSpPr txBox="1">
            <a:spLocks noChangeArrowheads="1"/>
          </p:cNvSpPr>
          <p:nvPr/>
        </p:nvSpPr>
        <p:spPr bwMode="auto">
          <a:xfrm>
            <a:off x="2848756" y="1917192"/>
            <a:ext cx="175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path to the resource.</a:t>
            </a:r>
          </a:p>
        </p:txBody>
      </p:sp>
      <p:cxnSp>
        <p:nvCxnSpPr>
          <p:cNvPr id="10" name="Straight Arrow Connector 9"/>
          <p:cNvCxnSpPr/>
          <p:nvPr/>
        </p:nvCxnSpPr>
        <p:spPr>
          <a:xfrm rot="5400000">
            <a:off x="3305956" y="2679192"/>
            <a:ext cx="381000" cy="228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20"/>
          <p:cNvSpPr txBox="1">
            <a:spLocks noChangeArrowheads="1"/>
          </p:cNvSpPr>
          <p:nvPr/>
        </p:nvSpPr>
        <p:spPr bwMode="auto">
          <a:xfrm>
            <a:off x="4753756" y="1688592"/>
            <a:ext cx="27432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Parameters appended to the GET request. Sometimes called Query String.</a:t>
            </a:r>
          </a:p>
        </p:txBody>
      </p:sp>
      <p:cxnSp>
        <p:nvCxnSpPr>
          <p:cNvPr id="12" name="Straight Arrow Connector 11"/>
          <p:cNvCxnSpPr/>
          <p:nvPr/>
        </p:nvCxnSpPr>
        <p:spPr>
          <a:xfrm flipH="1">
            <a:off x="5668156" y="2526792"/>
            <a:ext cx="228600" cy="23971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7725556" y="2450592"/>
            <a:ext cx="228600" cy="1219200"/>
          </a:xfrm>
          <a:prstGeom prst="rightBrace">
            <a:avLst/>
          </a:prstGeom>
          <a:ln>
            <a:solidFill>
              <a:schemeClr val="tx1">
                <a:lumMod val="95000"/>
                <a:lumOff val="5000"/>
              </a:schemeClr>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4" name="TextBox 24"/>
          <p:cNvSpPr txBox="1">
            <a:spLocks noChangeArrowheads="1"/>
          </p:cNvSpPr>
          <p:nvPr/>
        </p:nvSpPr>
        <p:spPr bwMode="auto">
          <a:xfrm>
            <a:off x="7496956" y="1917192"/>
            <a:ext cx="106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Protocol version.</a:t>
            </a:r>
          </a:p>
        </p:txBody>
      </p:sp>
      <p:cxnSp>
        <p:nvCxnSpPr>
          <p:cNvPr id="15" name="Straight Arrow Connector 14"/>
          <p:cNvCxnSpPr>
            <a:stCxn id="14" idx="2"/>
          </p:cNvCxnSpPr>
          <p:nvPr/>
        </p:nvCxnSpPr>
        <p:spPr>
          <a:xfrm rot="5400000">
            <a:off x="7827156" y="2628392"/>
            <a:ext cx="330200" cy="762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28"/>
          <p:cNvSpPr txBox="1">
            <a:spLocks noChangeArrowheads="1"/>
          </p:cNvSpPr>
          <p:nvPr/>
        </p:nvSpPr>
        <p:spPr bwMode="auto">
          <a:xfrm>
            <a:off x="486556" y="2679192"/>
            <a:ext cx="1752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request line.</a:t>
            </a:r>
          </a:p>
        </p:txBody>
      </p:sp>
      <p:sp>
        <p:nvSpPr>
          <p:cNvPr id="17" name="Freeform 16"/>
          <p:cNvSpPr/>
          <p:nvPr/>
        </p:nvSpPr>
        <p:spPr>
          <a:xfrm>
            <a:off x="867556" y="2983992"/>
            <a:ext cx="855663" cy="222250"/>
          </a:xfrm>
          <a:custGeom>
            <a:avLst/>
            <a:gdLst>
              <a:gd name="connsiteX0" fmla="*/ 26773 w 854676"/>
              <a:gd name="connsiteY0" fmla="*/ 0 h 222422"/>
              <a:gd name="connsiteX1" fmla="*/ 137984 w 854676"/>
              <a:gd name="connsiteY1" fmla="*/ 135924 h 222422"/>
              <a:gd name="connsiteX2" fmla="*/ 854676 w 854676"/>
              <a:gd name="connsiteY2" fmla="*/ 222422 h 222422"/>
            </a:gdLst>
            <a:ahLst/>
            <a:cxnLst>
              <a:cxn ang="0">
                <a:pos x="connsiteX0" y="connsiteY0"/>
              </a:cxn>
              <a:cxn ang="0">
                <a:pos x="connsiteX1" y="connsiteY1"/>
              </a:cxn>
              <a:cxn ang="0">
                <a:pos x="connsiteX2" y="connsiteY2"/>
              </a:cxn>
            </a:cxnLst>
            <a:rect l="l" t="t" r="r" b="b"/>
            <a:pathLst>
              <a:path w="854676" h="222422">
                <a:moveTo>
                  <a:pt x="26773" y="0"/>
                </a:moveTo>
                <a:cubicBezTo>
                  <a:pt x="13386" y="49427"/>
                  <a:pt x="0" y="98854"/>
                  <a:pt x="137984" y="135924"/>
                </a:cubicBezTo>
                <a:cubicBezTo>
                  <a:pt x="275968" y="172994"/>
                  <a:pt x="565322" y="197708"/>
                  <a:pt x="854676" y="222422"/>
                </a:cubicBez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8" name="Left Brace 17"/>
          <p:cNvSpPr/>
          <p:nvPr/>
        </p:nvSpPr>
        <p:spPr>
          <a:xfrm>
            <a:off x="1781956" y="3441192"/>
            <a:ext cx="152400" cy="17526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9" name="TextBox 32"/>
          <p:cNvSpPr txBox="1">
            <a:spLocks noChangeArrowheads="1"/>
          </p:cNvSpPr>
          <p:nvPr/>
        </p:nvSpPr>
        <p:spPr bwMode="auto">
          <a:xfrm>
            <a:off x="562756" y="4050792"/>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request headers</a:t>
            </a:r>
          </a:p>
        </p:txBody>
      </p:sp>
      <p:sp>
        <p:nvSpPr>
          <p:cNvPr id="20" name="Left Brace 19"/>
          <p:cNvSpPr/>
          <p:nvPr/>
        </p:nvSpPr>
        <p:spPr>
          <a:xfrm>
            <a:off x="1764493" y="3060193"/>
            <a:ext cx="169863" cy="319088"/>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21" name="Right Brace 20"/>
          <p:cNvSpPr/>
          <p:nvPr/>
        </p:nvSpPr>
        <p:spPr>
          <a:xfrm>
            <a:off x="5290331" y="1459992"/>
            <a:ext cx="301625" cy="3048000"/>
          </a:xfrm>
          <a:prstGeom prst="rightBrace">
            <a:avLst/>
          </a:prstGeom>
          <a:ln>
            <a:solidFill>
              <a:schemeClr val="tx1">
                <a:lumMod val="95000"/>
                <a:lumOff val="5000"/>
              </a:schemeClr>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22" name="TextBox 21"/>
          <p:cNvSpPr txBox="1"/>
          <p:nvPr/>
        </p:nvSpPr>
        <p:spPr>
          <a:xfrm>
            <a:off x="346308" y="587086"/>
            <a:ext cx="8712065" cy="584775"/>
          </a:xfrm>
          <a:prstGeom prst="rect">
            <a:avLst/>
          </a:prstGeom>
          <a:noFill/>
        </p:spPr>
        <p:txBody>
          <a:bodyPr wrap="none" rtlCol="0">
            <a:spAutoFit/>
          </a:bodyPr>
          <a:lstStyle/>
          <a:p>
            <a:r>
              <a:rPr lang="en-US" altLang="en-US" sz="3200" b="1" dirty="0"/>
              <a:t>Example of GET Request (Sent by the client)</a:t>
            </a:r>
            <a:endParaRPr lang="en-US" sz="3200" b="1" dirty="0"/>
          </a:p>
        </p:txBody>
      </p:sp>
    </p:spTree>
    <p:extLst>
      <p:ext uri="{BB962C8B-B14F-4D97-AF65-F5344CB8AC3E}">
        <p14:creationId xmlns:p14="http://schemas.microsoft.com/office/powerpoint/2010/main" val="77733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234956" y="6047577"/>
            <a:ext cx="1052510" cy="365125"/>
          </a:xfrm>
        </p:spPr>
        <p:txBody>
          <a:bodyPr/>
          <a:lstStyle/>
          <a:p>
            <a:fld id="{D57F1E4F-1CFF-5643-939E-217C01CDF565}" type="slidenum">
              <a:rPr lang="en-US" smtClean="0"/>
              <a:pPr/>
              <a:t>23</a:t>
            </a:fld>
            <a:endParaRPr lang="en-US"/>
          </a:p>
        </p:txBody>
      </p:sp>
      <p:sp>
        <p:nvSpPr>
          <p:cNvPr id="4" name="TextBox 4"/>
          <p:cNvSpPr txBox="1">
            <a:spLocks noChangeArrowheads="1"/>
          </p:cNvSpPr>
          <p:nvPr/>
        </p:nvSpPr>
        <p:spPr bwMode="auto">
          <a:xfrm>
            <a:off x="2581656" y="2491740"/>
            <a:ext cx="6992112" cy="3170099"/>
          </a:xfrm>
          <a:prstGeom prst="rect">
            <a:avLst/>
          </a:prstGeom>
          <a:noFill/>
          <a:ln>
            <a:solidFill>
              <a:schemeClr val="accent1"/>
            </a:solidFill>
          </a:ln>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2000" dirty="0">
                <a:solidFill>
                  <a:srgbClr val="FF0000"/>
                </a:solidFill>
                <a:latin typeface="Arial" panose="020B0604020202020204" pitchFamily="34" charset="0"/>
              </a:rPr>
              <a:t>POST</a:t>
            </a:r>
            <a:r>
              <a:rPr lang="en-US" altLang="en-US" sz="2000" dirty="0">
                <a:latin typeface="Arial" panose="020B0604020202020204" pitchFamily="34" charset="0"/>
              </a:rPr>
              <a:t> /</a:t>
            </a:r>
            <a:r>
              <a:rPr lang="en-US" altLang="en-US" sz="2000" dirty="0" err="1">
                <a:latin typeface="Arial" panose="020B0604020202020204" pitchFamily="34" charset="0"/>
              </a:rPr>
              <a:t>register.jsp</a:t>
            </a:r>
            <a:r>
              <a:rPr lang="en-US" altLang="en-US" sz="2000" dirty="0">
                <a:latin typeface="Arial" panose="020B0604020202020204" pitchFamily="34" charset="0"/>
              </a:rPr>
              <a:t>                    HTTP/1.1</a:t>
            </a:r>
          </a:p>
          <a:p>
            <a:pPr eaLnBrk="1" hangingPunct="1">
              <a:spcBef>
                <a:spcPct val="0"/>
              </a:spcBef>
              <a:buClrTx/>
              <a:buSzTx/>
              <a:buFontTx/>
              <a:buNone/>
            </a:pPr>
            <a:r>
              <a:rPr lang="en-US" altLang="en-US" sz="2000" dirty="0">
                <a:latin typeface="Arial" panose="020B0604020202020204" pitchFamily="34" charset="0"/>
              </a:rPr>
              <a:t>Host: www.mystore.com</a:t>
            </a:r>
          </a:p>
          <a:p>
            <a:pPr eaLnBrk="1" hangingPunct="1">
              <a:spcBef>
                <a:spcPct val="0"/>
              </a:spcBef>
              <a:buClrTx/>
              <a:buSzTx/>
              <a:buFontTx/>
              <a:buNone/>
            </a:pPr>
            <a:r>
              <a:rPr lang="en-US" altLang="en-US" sz="2000" dirty="0">
                <a:latin typeface="Arial" panose="020B0604020202020204" pitchFamily="34" charset="0"/>
              </a:rPr>
              <a:t>User-Agent: Mozilla/4.0 (compatible; MSIE 6.0; …)</a:t>
            </a:r>
          </a:p>
          <a:p>
            <a:pPr eaLnBrk="1" hangingPunct="1">
              <a:spcBef>
                <a:spcPct val="0"/>
              </a:spcBef>
              <a:buClrTx/>
              <a:buSzTx/>
              <a:buFontTx/>
              <a:buNone/>
            </a:pPr>
            <a:r>
              <a:rPr lang="en-US" altLang="en-US" sz="2000" dirty="0">
                <a:latin typeface="Arial" panose="020B0604020202020204" pitchFamily="34" charset="0"/>
              </a:rPr>
              <a:t>Accept: */*</a:t>
            </a:r>
          </a:p>
          <a:p>
            <a:pPr eaLnBrk="1" hangingPunct="1">
              <a:spcBef>
                <a:spcPct val="0"/>
              </a:spcBef>
              <a:buClrTx/>
              <a:buSzTx/>
              <a:buFontTx/>
              <a:buNone/>
            </a:pPr>
            <a:r>
              <a:rPr lang="en-US" altLang="en-US" sz="2000" dirty="0">
                <a:latin typeface="Arial" panose="020B0604020202020204" pitchFamily="34" charset="0"/>
              </a:rPr>
              <a:t>Accept-Language: </a:t>
            </a:r>
            <a:r>
              <a:rPr lang="en-US" altLang="en-US" sz="2000" dirty="0" err="1">
                <a:latin typeface="Arial" panose="020B0604020202020204" pitchFamily="34" charset="0"/>
              </a:rPr>
              <a:t>en</a:t>
            </a:r>
            <a:r>
              <a:rPr lang="en-US" altLang="en-US" sz="2000" dirty="0">
                <a:latin typeface="Arial" panose="020B0604020202020204" pitchFamily="34" charset="0"/>
              </a:rPr>
              <a:t>-us, </a:t>
            </a:r>
            <a:r>
              <a:rPr lang="en-US" altLang="en-US" sz="2000" dirty="0" err="1">
                <a:latin typeface="Arial" panose="020B0604020202020204" pitchFamily="34" charset="0"/>
              </a:rPr>
              <a:t>en</a:t>
            </a:r>
            <a:endParaRPr lang="en-US" altLang="en-US" sz="2000" dirty="0">
              <a:latin typeface="Arial" panose="020B0604020202020204" pitchFamily="34" charset="0"/>
            </a:endParaRPr>
          </a:p>
          <a:p>
            <a:pPr eaLnBrk="1" hangingPunct="1">
              <a:spcBef>
                <a:spcPct val="0"/>
              </a:spcBef>
              <a:buClrTx/>
              <a:buSzTx/>
              <a:buFontTx/>
              <a:buNone/>
            </a:pPr>
            <a:r>
              <a:rPr lang="en-US" altLang="en-US" sz="2000" dirty="0">
                <a:latin typeface="Arial" panose="020B0604020202020204" pitchFamily="34" charset="0"/>
              </a:rPr>
              <a:t>Accept-Encoding: </a:t>
            </a:r>
            <a:r>
              <a:rPr lang="en-US" altLang="en-US" sz="2000" dirty="0" err="1">
                <a:latin typeface="Arial" panose="020B0604020202020204" pitchFamily="34" charset="0"/>
              </a:rPr>
              <a:t>gzip</a:t>
            </a:r>
            <a:r>
              <a:rPr lang="en-US" altLang="en-US" sz="2000" dirty="0">
                <a:latin typeface="Arial" panose="020B0604020202020204" pitchFamily="34" charset="0"/>
              </a:rPr>
              <a:t>, deflate</a:t>
            </a:r>
          </a:p>
          <a:p>
            <a:pPr eaLnBrk="1" hangingPunct="1">
              <a:spcBef>
                <a:spcPct val="0"/>
              </a:spcBef>
              <a:buClrTx/>
              <a:buSzTx/>
              <a:buFontTx/>
              <a:buNone/>
            </a:pPr>
            <a:r>
              <a:rPr lang="en-US" altLang="en-US" sz="2000" dirty="0">
                <a:latin typeface="Arial" panose="020B0604020202020204" pitchFamily="34" charset="0"/>
              </a:rPr>
              <a:t>Accept-Charset: ISO-8859, UTF-8</a:t>
            </a:r>
          </a:p>
          <a:p>
            <a:pPr eaLnBrk="1" hangingPunct="1">
              <a:spcBef>
                <a:spcPct val="0"/>
              </a:spcBef>
              <a:buClrTx/>
              <a:buSzTx/>
              <a:buFontTx/>
              <a:buNone/>
            </a:pPr>
            <a:endParaRPr lang="en-US" altLang="en-US" sz="2000" dirty="0">
              <a:latin typeface="Arial" panose="020B0604020202020204" pitchFamily="34" charset="0"/>
            </a:endParaRPr>
          </a:p>
          <a:p>
            <a:pPr eaLnBrk="1" hangingPunct="1">
              <a:spcBef>
                <a:spcPct val="0"/>
              </a:spcBef>
              <a:buClrTx/>
              <a:buSzTx/>
              <a:buFontTx/>
              <a:buNone/>
            </a:pPr>
            <a:endParaRPr lang="en-US" altLang="en-US" sz="2000" dirty="0">
              <a:latin typeface="Arial" panose="020B0604020202020204" pitchFamily="34" charset="0"/>
            </a:endParaRPr>
          </a:p>
          <a:p>
            <a:pPr eaLnBrk="1" hangingPunct="1">
              <a:spcBef>
                <a:spcPct val="0"/>
              </a:spcBef>
              <a:buClrTx/>
              <a:buSzTx/>
              <a:buFontTx/>
              <a:buNone/>
            </a:pPr>
            <a:r>
              <a:rPr lang="en-US" altLang="en-US" sz="2000" dirty="0" err="1">
                <a:solidFill>
                  <a:srgbClr val="FF0000"/>
                </a:solidFill>
                <a:latin typeface="Arial" panose="020B0604020202020204" pitchFamily="34" charset="0"/>
              </a:rPr>
              <a:t>firstName</a:t>
            </a:r>
            <a:r>
              <a:rPr lang="en-US" altLang="en-US" sz="2000" dirty="0">
                <a:solidFill>
                  <a:srgbClr val="FF0000"/>
                </a:solidFill>
                <a:latin typeface="Arial" panose="020B0604020202020204" pitchFamily="34" charset="0"/>
              </a:rPr>
              <a:t>=</a:t>
            </a:r>
            <a:r>
              <a:rPr lang="en-US" altLang="en-US" sz="2000" dirty="0" err="1">
                <a:solidFill>
                  <a:srgbClr val="FF0000"/>
                </a:solidFill>
                <a:latin typeface="Arial" panose="020B0604020202020204" pitchFamily="34" charset="0"/>
              </a:rPr>
              <a:t>ali&amp;lastName</a:t>
            </a:r>
            <a:r>
              <a:rPr lang="en-US" altLang="en-US" sz="2000" dirty="0">
                <a:solidFill>
                  <a:srgbClr val="FF0000"/>
                </a:solidFill>
                <a:latin typeface="Arial" panose="020B0604020202020204" pitchFamily="34" charset="0"/>
              </a:rPr>
              <a:t>=</a:t>
            </a:r>
            <a:r>
              <a:rPr lang="en-US" altLang="en-US" sz="2000" dirty="0" err="1">
                <a:solidFill>
                  <a:srgbClr val="FF0000"/>
                </a:solidFill>
                <a:latin typeface="Arial" panose="020B0604020202020204" pitchFamily="34" charset="0"/>
              </a:rPr>
              <a:t>ahmed</a:t>
            </a:r>
            <a:endParaRPr lang="en-US" altLang="en-US" sz="2000" dirty="0">
              <a:solidFill>
                <a:srgbClr val="FF0000"/>
              </a:solidFill>
              <a:latin typeface="Arial" panose="020B0604020202020204" pitchFamily="34" charset="0"/>
            </a:endParaRPr>
          </a:p>
        </p:txBody>
      </p:sp>
      <p:sp>
        <p:nvSpPr>
          <p:cNvPr id="5" name="Right Brace 4"/>
          <p:cNvSpPr/>
          <p:nvPr/>
        </p:nvSpPr>
        <p:spPr>
          <a:xfrm>
            <a:off x="4181856" y="1728152"/>
            <a:ext cx="228600" cy="1524000"/>
          </a:xfrm>
          <a:prstGeom prst="rightBrace">
            <a:avLst/>
          </a:prstGeom>
          <a:ln>
            <a:solidFill>
              <a:schemeClr val="tx1">
                <a:lumMod val="95000"/>
                <a:lumOff val="5000"/>
              </a:schemeClr>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cxnSp>
        <p:nvCxnSpPr>
          <p:cNvPr id="6" name="Straight Arrow Connector 5"/>
          <p:cNvCxnSpPr/>
          <p:nvPr/>
        </p:nvCxnSpPr>
        <p:spPr>
          <a:xfrm rot="5400000">
            <a:off x="2772156" y="2223453"/>
            <a:ext cx="457200" cy="762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8"/>
          <p:cNvSpPr txBox="1">
            <a:spLocks noChangeArrowheads="1"/>
          </p:cNvSpPr>
          <p:nvPr/>
        </p:nvSpPr>
        <p:spPr bwMode="auto">
          <a:xfrm>
            <a:off x="2124456" y="1728153"/>
            <a:ext cx="1600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HTTP method.</a:t>
            </a:r>
          </a:p>
        </p:txBody>
      </p:sp>
      <p:sp>
        <p:nvSpPr>
          <p:cNvPr id="8" name="TextBox 9"/>
          <p:cNvSpPr txBox="1">
            <a:spLocks noChangeArrowheads="1"/>
          </p:cNvSpPr>
          <p:nvPr/>
        </p:nvSpPr>
        <p:spPr bwMode="auto">
          <a:xfrm>
            <a:off x="4105656" y="1386840"/>
            <a:ext cx="1600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path to the resource.</a:t>
            </a:r>
          </a:p>
        </p:txBody>
      </p:sp>
      <p:cxnSp>
        <p:nvCxnSpPr>
          <p:cNvPr id="9" name="Straight Arrow Connector 8"/>
          <p:cNvCxnSpPr/>
          <p:nvPr/>
        </p:nvCxnSpPr>
        <p:spPr>
          <a:xfrm rot="5400000">
            <a:off x="4258056" y="2032953"/>
            <a:ext cx="381000" cy="228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6544056" y="1804352"/>
            <a:ext cx="228600" cy="1219200"/>
          </a:xfrm>
          <a:prstGeom prst="rightBrace">
            <a:avLst/>
          </a:prstGeom>
          <a:ln>
            <a:solidFill>
              <a:schemeClr val="tx1">
                <a:lumMod val="95000"/>
                <a:lumOff val="5000"/>
              </a:schemeClr>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1" name="TextBox 14"/>
          <p:cNvSpPr txBox="1">
            <a:spLocks noChangeArrowheads="1"/>
          </p:cNvSpPr>
          <p:nvPr/>
        </p:nvSpPr>
        <p:spPr bwMode="auto">
          <a:xfrm>
            <a:off x="6544056" y="1423353"/>
            <a:ext cx="1066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Protocol version.</a:t>
            </a:r>
          </a:p>
        </p:txBody>
      </p:sp>
      <p:cxnSp>
        <p:nvCxnSpPr>
          <p:cNvPr id="12" name="Straight Arrow Connector 11"/>
          <p:cNvCxnSpPr>
            <a:stCxn id="11" idx="2"/>
          </p:cNvCxnSpPr>
          <p:nvPr/>
        </p:nvCxnSpPr>
        <p:spPr>
          <a:xfrm rot="5400000">
            <a:off x="6874256" y="2134553"/>
            <a:ext cx="330200" cy="762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6"/>
          <p:cNvSpPr txBox="1">
            <a:spLocks noChangeArrowheads="1"/>
          </p:cNvSpPr>
          <p:nvPr/>
        </p:nvSpPr>
        <p:spPr bwMode="auto">
          <a:xfrm>
            <a:off x="1210056" y="2109153"/>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request line.</a:t>
            </a:r>
          </a:p>
        </p:txBody>
      </p:sp>
      <p:sp>
        <p:nvSpPr>
          <p:cNvPr id="14" name="Freeform 13"/>
          <p:cNvSpPr/>
          <p:nvPr/>
        </p:nvSpPr>
        <p:spPr>
          <a:xfrm>
            <a:off x="1743456" y="2440940"/>
            <a:ext cx="854075" cy="222250"/>
          </a:xfrm>
          <a:custGeom>
            <a:avLst/>
            <a:gdLst>
              <a:gd name="connsiteX0" fmla="*/ 26773 w 854676"/>
              <a:gd name="connsiteY0" fmla="*/ 0 h 222422"/>
              <a:gd name="connsiteX1" fmla="*/ 137984 w 854676"/>
              <a:gd name="connsiteY1" fmla="*/ 135924 h 222422"/>
              <a:gd name="connsiteX2" fmla="*/ 854676 w 854676"/>
              <a:gd name="connsiteY2" fmla="*/ 222422 h 222422"/>
            </a:gdLst>
            <a:ahLst/>
            <a:cxnLst>
              <a:cxn ang="0">
                <a:pos x="connsiteX0" y="connsiteY0"/>
              </a:cxn>
              <a:cxn ang="0">
                <a:pos x="connsiteX1" y="connsiteY1"/>
              </a:cxn>
              <a:cxn ang="0">
                <a:pos x="connsiteX2" y="connsiteY2"/>
              </a:cxn>
            </a:cxnLst>
            <a:rect l="l" t="t" r="r" b="b"/>
            <a:pathLst>
              <a:path w="854676" h="222422">
                <a:moveTo>
                  <a:pt x="26773" y="0"/>
                </a:moveTo>
                <a:cubicBezTo>
                  <a:pt x="13386" y="49427"/>
                  <a:pt x="0" y="98854"/>
                  <a:pt x="137984" y="135924"/>
                </a:cubicBezTo>
                <a:cubicBezTo>
                  <a:pt x="275968" y="172994"/>
                  <a:pt x="565322" y="197708"/>
                  <a:pt x="854676" y="222422"/>
                </a:cubicBez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5" name="Left Brace 14"/>
          <p:cNvSpPr/>
          <p:nvPr/>
        </p:nvSpPr>
        <p:spPr>
          <a:xfrm>
            <a:off x="2581656" y="2871153"/>
            <a:ext cx="76200" cy="1792287"/>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6" name="TextBox 19"/>
          <p:cNvSpPr txBox="1">
            <a:spLocks noChangeArrowheads="1"/>
          </p:cNvSpPr>
          <p:nvPr/>
        </p:nvSpPr>
        <p:spPr bwMode="auto">
          <a:xfrm>
            <a:off x="1286256" y="3404553"/>
            <a:ext cx="1295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request headers</a:t>
            </a:r>
          </a:p>
        </p:txBody>
      </p:sp>
      <p:sp>
        <p:nvSpPr>
          <p:cNvPr id="17" name="Left Brace 16"/>
          <p:cNvSpPr/>
          <p:nvPr/>
        </p:nvSpPr>
        <p:spPr>
          <a:xfrm>
            <a:off x="2597530" y="5047488"/>
            <a:ext cx="60325" cy="682752"/>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600"/>
          </a:p>
        </p:txBody>
      </p:sp>
      <p:sp>
        <p:nvSpPr>
          <p:cNvPr id="18" name="TextBox 21"/>
          <p:cNvSpPr txBox="1">
            <a:spLocks noChangeArrowheads="1"/>
          </p:cNvSpPr>
          <p:nvPr/>
        </p:nvSpPr>
        <p:spPr bwMode="auto">
          <a:xfrm>
            <a:off x="1286256" y="4547553"/>
            <a:ext cx="1295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600">
                <a:latin typeface="Arial" panose="020B0604020202020204" pitchFamily="34" charset="0"/>
              </a:rPr>
              <a:t>The message body, sometimes called the “payload”</a:t>
            </a:r>
          </a:p>
        </p:txBody>
      </p:sp>
      <p:cxnSp>
        <p:nvCxnSpPr>
          <p:cNvPr id="19" name="Straight Arrow Connector 18"/>
          <p:cNvCxnSpPr>
            <a:endCxn id="18" idx="3"/>
          </p:cNvCxnSpPr>
          <p:nvPr/>
        </p:nvCxnSpPr>
        <p:spPr>
          <a:xfrm rot="5400000" flipH="1" flipV="1">
            <a:off x="2173668" y="5434966"/>
            <a:ext cx="511175" cy="3048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4157" y="498472"/>
            <a:ext cx="11322411" cy="861774"/>
          </a:xfrm>
          <a:prstGeom prst="rect">
            <a:avLst/>
          </a:prstGeom>
          <a:noFill/>
        </p:spPr>
        <p:txBody>
          <a:bodyPr wrap="square" rtlCol="0">
            <a:spAutoFit/>
          </a:bodyPr>
          <a:lstStyle/>
          <a:p>
            <a:r>
              <a:rPr lang="en-US" altLang="en-US" sz="3200" b="1" dirty="0"/>
              <a:t>Example of a POST Request </a:t>
            </a:r>
            <a:r>
              <a:rPr lang="en-US" altLang="en-US" b="1" dirty="0"/>
              <a:t>(Sent by the client)</a:t>
            </a:r>
          </a:p>
          <a:p>
            <a:r>
              <a:rPr lang="en-US" altLang="en-US" b="1" dirty="0"/>
              <a:t>	- </a:t>
            </a:r>
            <a:r>
              <a:rPr lang="en-US" altLang="en-US" dirty="0"/>
              <a:t>Data value pairs added inside the message body)</a:t>
            </a:r>
            <a:endParaRPr lang="en-US" dirty="0"/>
          </a:p>
        </p:txBody>
      </p:sp>
    </p:spTree>
    <p:extLst>
      <p:ext uri="{BB962C8B-B14F-4D97-AF65-F5344CB8AC3E}">
        <p14:creationId xmlns:p14="http://schemas.microsoft.com/office/powerpoint/2010/main" val="1832715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RESPONSE</a:t>
            </a:r>
          </a:p>
        </p:txBody>
      </p:sp>
    </p:spTree>
    <p:extLst>
      <p:ext uri="{BB962C8B-B14F-4D97-AF65-F5344CB8AC3E}">
        <p14:creationId xmlns:p14="http://schemas.microsoft.com/office/powerpoint/2010/main" val="44903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863100" y="6116558"/>
            <a:ext cx="1052510" cy="365125"/>
          </a:xfrm>
        </p:spPr>
        <p:txBody>
          <a:bodyPr/>
          <a:lstStyle/>
          <a:p>
            <a:fld id="{D57F1E4F-1CFF-5643-939E-217C01CDF565}" type="slidenum">
              <a:rPr lang="en-US" smtClean="0"/>
              <a:pPr/>
              <a:t>25</a:t>
            </a:fld>
            <a:endParaRPr lang="en-US"/>
          </a:p>
        </p:txBody>
      </p:sp>
      <p:sp>
        <p:nvSpPr>
          <p:cNvPr id="4" name="TextBox 4"/>
          <p:cNvSpPr txBox="1">
            <a:spLocks noChangeArrowheads="1"/>
          </p:cNvSpPr>
          <p:nvPr/>
        </p:nvSpPr>
        <p:spPr bwMode="auto">
          <a:xfrm>
            <a:off x="3483299" y="2330371"/>
            <a:ext cx="67818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2400" dirty="0">
                <a:latin typeface="Arial" panose="020B0604020202020204" pitchFamily="34" charset="0"/>
              </a:rPr>
              <a:t>HTTP/1.1 </a:t>
            </a:r>
            <a:r>
              <a:rPr lang="en-US" altLang="en-US" sz="2400" dirty="0">
                <a:solidFill>
                  <a:srgbClr val="FF0000"/>
                </a:solidFill>
                <a:latin typeface="Arial" panose="020B0604020202020204" pitchFamily="34" charset="0"/>
              </a:rPr>
              <a:t>200</a:t>
            </a:r>
            <a:r>
              <a:rPr lang="en-US" altLang="en-US" sz="2400" dirty="0">
                <a:latin typeface="Arial" panose="020B0604020202020204" pitchFamily="34" charset="0"/>
              </a:rPr>
              <a:t> OK</a:t>
            </a:r>
          </a:p>
          <a:p>
            <a:pPr eaLnBrk="1" hangingPunct="1">
              <a:spcBef>
                <a:spcPct val="0"/>
              </a:spcBef>
              <a:buClrTx/>
              <a:buSzTx/>
              <a:buFontTx/>
              <a:buNone/>
            </a:pPr>
            <a:r>
              <a:rPr lang="en-US" altLang="en-US" sz="2400" dirty="0">
                <a:latin typeface="Arial" panose="020B0604020202020204" pitchFamily="34" charset="0"/>
              </a:rPr>
              <a:t>Set-Cookie: </a:t>
            </a:r>
            <a:r>
              <a:rPr lang="en-US" altLang="en-US" sz="2400" dirty="0" err="1">
                <a:latin typeface="Arial" panose="020B0604020202020204" pitchFamily="34" charset="0"/>
              </a:rPr>
              <a:t>SessionID</a:t>
            </a:r>
            <a:r>
              <a:rPr lang="en-US" altLang="en-US" sz="2400" dirty="0">
                <a:latin typeface="Arial" panose="020B0604020202020204" pitchFamily="34" charset="0"/>
              </a:rPr>
              <a:t>=0AB6D7FCBA30F…</a:t>
            </a:r>
          </a:p>
          <a:p>
            <a:pPr eaLnBrk="1" hangingPunct="1">
              <a:spcBef>
                <a:spcPct val="0"/>
              </a:spcBef>
              <a:buClrTx/>
              <a:buSzTx/>
              <a:buFontTx/>
              <a:buNone/>
            </a:pPr>
            <a:r>
              <a:rPr lang="en-US" altLang="en-US" sz="2400" dirty="0">
                <a:latin typeface="Arial" panose="020B0604020202020204" pitchFamily="34" charset="0"/>
              </a:rPr>
              <a:t>Content-Type: text/html</a:t>
            </a:r>
          </a:p>
          <a:p>
            <a:pPr eaLnBrk="1" hangingPunct="1">
              <a:spcBef>
                <a:spcPct val="0"/>
              </a:spcBef>
              <a:buClrTx/>
              <a:buSzTx/>
              <a:buFontTx/>
              <a:buNone/>
            </a:pPr>
            <a:r>
              <a:rPr lang="en-US" altLang="en-US" sz="2400" dirty="0">
                <a:latin typeface="Arial" panose="020B0604020202020204" pitchFamily="34" charset="0"/>
              </a:rPr>
              <a:t>Content-Length: 397</a:t>
            </a:r>
          </a:p>
          <a:p>
            <a:pPr eaLnBrk="1" hangingPunct="1">
              <a:spcBef>
                <a:spcPct val="0"/>
              </a:spcBef>
              <a:buClrTx/>
              <a:buSzTx/>
              <a:buFontTx/>
              <a:buNone/>
            </a:pPr>
            <a:r>
              <a:rPr lang="en-US" altLang="en-US" sz="2400" dirty="0">
                <a:latin typeface="Arial" panose="020B0604020202020204" pitchFamily="34" charset="0"/>
              </a:rPr>
              <a:t>Date: Wed, 5 Sept 2022 04:25:00 GMT</a:t>
            </a:r>
          </a:p>
          <a:p>
            <a:pPr eaLnBrk="1" hangingPunct="1">
              <a:spcBef>
                <a:spcPct val="0"/>
              </a:spcBef>
              <a:buClrTx/>
              <a:buSzTx/>
              <a:buFontTx/>
              <a:buNone/>
            </a:pPr>
            <a:r>
              <a:rPr lang="en-US" altLang="en-US" sz="2400" dirty="0">
                <a:latin typeface="Arial" panose="020B0604020202020204" pitchFamily="34" charset="0"/>
              </a:rPr>
              <a:t>Server: Tomcat</a:t>
            </a:r>
          </a:p>
          <a:p>
            <a:pPr eaLnBrk="1" hangingPunct="1">
              <a:spcBef>
                <a:spcPct val="0"/>
              </a:spcBef>
              <a:buClrTx/>
              <a:buSzTx/>
              <a:buFontTx/>
              <a:buNone/>
            </a:pPr>
            <a:endParaRPr lang="en-US" altLang="en-US" sz="2400" dirty="0">
              <a:latin typeface="Arial" panose="020B0604020202020204" pitchFamily="34" charset="0"/>
            </a:endParaRPr>
          </a:p>
          <a:p>
            <a:pPr eaLnBrk="1" hangingPunct="1">
              <a:spcBef>
                <a:spcPct val="0"/>
              </a:spcBef>
              <a:buClrTx/>
              <a:buSzTx/>
              <a:buFontTx/>
              <a:buNone/>
            </a:pPr>
            <a:r>
              <a:rPr lang="en-US" altLang="en-US" sz="2400" dirty="0">
                <a:latin typeface="Arial" panose="020B0604020202020204" pitchFamily="34" charset="0"/>
              </a:rPr>
              <a:t>&lt;html&gt;</a:t>
            </a:r>
          </a:p>
          <a:p>
            <a:pPr eaLnBrk="1" hangingPunct="1">
              <a:spcBef>
                <a:spcPct val="0"/>
              </a:spcBef>
              <a:buClrTx/>
              <a:buSzTx/>
              <a:buFontTx/>
              <a:buNone/>
            </a:pPr>
            <a:r>
              <a:rPr lang="en-US" altLang="en-US" sz="2400" dirty="0">
                <a:latin typeface="Arial" panose="020B0604020202020204" pitchFamily="34" charset="0"/>
              </a:rPr>
              <a:t>…</a:t>
            </a:r>
          </a:p>
          <a:p>
            <a:pPr eaLnBrk="1" hangingPunct="1">
              <a:spcBef>
                <a:spcPct val="0"/>
              </a:spcBef>
              <a:buClrTx/>
              <a:buSzTx/>
              <a:buFontTx/>
              <a:buNone/>
            </a:pPr>
            <a:r>
              <a:rPr lang="en-US" altLang="en-US" sz="2400" dirty="0">
                <a:latin typeface="Arial" panose="020B0604020202020204" pitchFamily="34" charset="0"/>
              </a:rPr>
              <a:t>&lt;/html&gt;</a:t>
            </a:r>
          </a:p>
        </p:txBody>
      </p:sp>
      <p:sp>
        <p:nvSpPr>
          <p:cNvPr id="5" name="Left Brace 4"/>
          <p:cNvSpPr/>
          <p:nvPr/>
        </p:nvSpPr>
        <p:spPr>
          <a:xfrm>
            <a:off x="3348789" y="4868784"/>
            <a:ext cx="152400" cy="1119187"/>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6" name="TextBox 6"/>
          <p:cNvSpPr txBox="1">
            <a:spLocks noChangeArrowheads="1"/>
          </p:cNvSpPr>
          <p:nvPr/>
        </p:nvSpPr>
        <p:spPr bwMode="auto">
          <a:xfrm>
            <a:off x="1748589" y="4997371"/>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The body holds the HTML, or other content.</a:t>
            </a:r>
          </a:p>
        </p:txBody>
      </p:sp>
      <p:sp>
        <p:nvSpPr>
          <p:cNvPr id="7" name="TextBox 7"/>
          <p:cNvSpPr txBox="1">
            <a:spLocks noChangeArrowheads="1"/>
          </p:cNvSpPr>
          <p:nvPr/>
        </p:nvSpPr>
        <p:spPr bwMode="auto">
          <a:xfrm>
            <a:off x="4872789" y="1492171"/>
            <a:ext cx="91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Status Code</a:t>
            </a:r>
          </a:p>
        </p:txBody>
      </p:sp>
      <p:cxnSp>
        <p:nvCxnSpPr>
          <p:cNvPr id="8" name="Straight Arrow Connector 7"/>
          <p:cNvCxnSpPr/>
          <p:nvPr/>
        </p:nvCxnSpPr>
        <p:spPr>
          <a:xfrm rot="5400000">
            <a:off x="5025190" y="2177971"/>
            <a:ext cx="304800" cy="317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10"/>
          <p:cNvSpPr txBox="1">
            <a:spLocks noChangeArrowheads="1"/>
          </p:cNvSpPr>
          <p:nvPr/>
        </p:nvSpPr>
        <p:spPr bwMode="auto">
          <a:xfrm>
            <a:off x="6091989" y="1568371"/>
            <a:ext cx="167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Text version of the status code</a:t>
            </a:r>
          </a:p>
        </p:txBody>
      </p:sp>
      <p:cxnSp>
        <p:nvCxnSpPr>
          <p:cNvPr id="10" name="Straight Arrow Connector 9"/>
          <p:cNvCxnSpPr/>
          <p:nvPr/>
        </p:nvCxnSpPr>
        <p:spPr>
          <a:xfrm rot="5400000">
            <a:off x="5863389" y="2101771"/>
            <a:ext cx="304800" cy="3048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3272589" y="2330371"/>
            <a:ext cx="152400" cy="2209800"/>
          </a:xfrm>
          <a:prstGeom prst="leftBrac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TextBox 14"/>
          <p:cNvSpPr txBox="1">
            <a:spLocks noChangeArrowheads="1"/>
          </p:cNvSpPr>
          <p:nvPr/>
        </p:nvSpPr>
        <p:spPr bwMode="auto">
          <a:xfrm>
            <a:off x="1900989" y="2787571"/>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Response headers.</a:t>
            </a:r>
          </a:p>
        </p:txBody>
      </p:sp>
      <p:sp>
        <p:nvSpPr>
          <p:cNvPr id="13" name="TextBox 12"/>
          <p:cNvSpPr txBox="1"/>
          <p:nvPr/>
        </p:nvSpPr>
        <p:spPr>
          <a:xfrm>
            <a:off x="478981" y="678796"/>
            <a:ext cx="8249374" cy="584775"/>
          </a:xfrm>
          <a:prstGeom prst="rect">
            <a:avLst/>
          </a:prstGeom>
          <a:noFill/>
        </p:spPr>
        <p:txBody>
          <a:bodyPr wrap="none" rtlCol="0">
            <a:spAutoFit/>
          </a:bodyPr>
          <a:lstStyle/>
          <a:p>
            <a:r>
              <a:rPr lang="en-US" sz="3200" dirty="0"/>
              <a:t>Example of HTTP Response (Sent by the server)</a:t>
            </a:r>
          </a:p>
        </p:txBody>
      </p:sp>
    </p:spTree>
    <p:extLst>
      <p:ext uri="{BB962C8B-B14F-4D97-AF65-F5344CB8AC3E}">
        <p14:creationId xmlns:p14="http://schemas.microsoft.com/office/powerpoint/2010/main" val="2942745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26</a:t>
            </a:fld>
            <a:endParaRPr lang="en-US"/>
          </a:p>
        </p:txBody>
      </p:sp>
      <p:sp>
        <p:nvSpPr>
          <p:cNvPr id="6" name="Content Placeholder 2"/>
          <p:cNvSpPr txBox="1">
            <a:spLocks/>
          </p:cNvSpPr>
          <p:nvPr/>
        </p:nvSpPr>
        <p:spPr>
          <a:xfrm>
            <a:off x="385009" y="678285"/>
            <a:ext cx="11373854" cy="564297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400" dirty="0"/>
              <a:t>HTTP defines different </a:t>
            </a:r>
            <a:r>
              <a:rPr lang="en-US" sz="2400" b="1" dirty="0"/>
              <a:t>classes of status codes</a:t>
            </a:r>
            <a:endParaRPr lang="en-US" sz="2400" dirty="0"/>
          </a:p>
          <a:p>
            <a:r>
              <a:rPr lang="en-US" b="1" dirty="0"/>
              <a:t>1xx –Informational Messages</a:t>
            </a:r>
          </a:p>
          <a:p>
            <a:pPr lvl="1"/>
            <a:r>
              <a:rPr lang="en-US" dirty="0"/>
              <a:t>Provisional response just for information. Example: </a:t>
            </a:r>
            <a:r>
              <a:rPr lang="en-US" b="1" dirty="0"/>
              <a:t>101 Switching Protocols </a:t>
            </a:r>
            <a:r>
              <a:rPr lang="en-US" dirty="0"/>
              <a:t>Client asks to switch protocol, server acknowledges to do so</a:t>
            </a:r>
          </a:p>
          <a:p>
            <a:r>
              <a:rPr lang="en-US" b="1" dirty="0"/>
              <a:t>2xx –Success</a:t>
            </a:r>
          </a:p>
          <a:p>
            <a:pPr lvl="1"/>
            <a:r>
              <a:rPr lang="en-US" dirty="0"/>
              <a:t>Codes indicate that the server could receive and process the request successfully.  Example: </a:t>
            </a:r>
            <a:r>
              <a:rPr lang="en-US" b="1" dirty="0"/>
              <a:t>200 OK</a:t>
            </a:r>
            <a:endParaRPr lang="en-US" dirty="0"/>
          </a:p>
          <a:p>
            <a:r>
              <a:rPr lang="en-US" b="1" dirty="0"/>
              <a:t>3xx –Redirection</a:t>
            </a:r>
          </a:p>
          <a:p>
            <a:pPr lvl="1"/>
            <a:r>
              <a:rPr lang="en-US" dirty="0"/>
              <a:t>Codes indicate that clients must perform an additional action(e.g. additional request) to receive the actual resource</a:t>
            </a:r>
          </a:p>
          <a:p>
            <a:pPr lvl="1"/>
            <a:r>
              <a:rPr lang="en-US" dirty="0"/>
              <a:t>Example: </a:t>
            </a:r>
            <a:r>
              <a:rPr lang="en-US" b="1" dirty="0"/>
              <a:t>301 Moved Permanently</a:t>
            </a:r>
          </a:p>
          <a:p>
            <a:r>
              <a:rPr lang="en-US" b="1" dirty="0"/>
              <a:t>4xx –Client Error</a:t>
            </a:r>
          </a:p>
          <a:p>
            <a:pPr lvl="1"/>
            <a:r>
              <a:rPr lang="en-US" dirty="0"/>
              <a:t>Codes indicate that the client request is erroneous, i.e. mal-formed or requesting a non-existent or unauthorized resource</a:t>
            </a:r>
          </a:p>
          <a:p>
            <a:pPr lvl="1"/>
            <a:r>
              <a:rPr lang="en-US" dirty="0"/>
              <a:t>Example: </a:t>
            </a:r>
            <a:r>
              <a:rPr lang="en-US" b="1" dirty="0"/>
              <a:t>400 Bad Request </a:t>
            </a:r>
            <a:r>
              <a:rPr lang="en-US" dirty="0"/>
              <a:t>The client’s request was syntactically malformed</a:t>
            </a:r>
          </a:p>
          <a:p>
            <a:r>
              <a:rPr lang="en-US" b="1" dirty="0"/>
              <a:t>5xx –Server Error</a:t>
            </a:r>
          </a:p>
          <a:p>
            <a:pPr lvl="1"/>
            <a:r>
              <a:rPr lang="en-US" dirty="0"/>
              <a:t>The client’s request was valid, but the server was not able to fulfill the request –and knows that the reason is server-side</a:t>
            </a:r>
          </a:p>
          <a:p>
            <a:pPr lvl="1"/>
            <a:r>
              <a:rPr lang="en-US" dirty="0"/>
              <a:t>Example: </a:t>
            </a:r>
            <a:r>
              <a:rPr lang="en-US" b="1" dirty="0"/>
              <a:t>503 Service Unavailable - </a:t>
            </a:r>
            <a:r>
              <a:rPr lang="en-US" dirty="0"/>
              <a:t>Server could (temporarily) not answer request, e.g. due to overload</a:t>
            </a:r>
          </a:p>
          <a:p>
            <a:pPr lvl="1"/>
            <a:endParaRPr lang="en-US" dirty="0"/>
          </a:p>
        </p:txBody>
      </p:sp>
    </p:spTree>
    <p:extLst>
      <p:ext uri="{BB962C8B-B14F-4D97-AF65-F5344CB8AC3E}">
        <p14:creationId xmlns:p14="http://schemas.microsoft.com/office/powerpoint/2010/main" val="2484529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URL</a:t>
            </a:r>
          </a:p>
        </p:txBody>
      </p:sp>
    </p:spTree>
    <p:extLst>
      <p:ext uri="{BB962C8B-B14F-4D97-AF65-F5344CB8AC3E}">
        <p14:creationId xmlns:p14="http://schemas.microsoft.com/office/powerpoint/2010/main" val="315610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617079" y="5089863"/>
            <a:ext cx="1052510" cy="365125"/>
          </a:xfrm>
        </p:spPr>
        <p:txBody>
          <a:bodyPr/>
          <a:lstStyle/>
          <a:p>
            <a:fld id="{D57F1E4F-1CFF-5643-939E-217C01CDF565}" type="slidenum">
              <a:rPr lang="en-US" smtClean="0"/>
              <a:pPr/>
              <a:t>28</a:t>
            </a:fld>
            <a:endParaRPr lang="en-US"/>
          </a:p>
        </p:txBody>
      </p:sp>
      <p:sp>
        <p:nvSpPr>
          <p:cNvPr id="4" name="Content Placeholder 2"/>
          <p:cNvSpPr txBox="1">
            <a:spLocks/>
          </p:cNvSpPr>
          <p:nvPr/>
        </p:nvSpPr>
        <p:spPr>
          <a:xfrm>
            <a:off x="411079" y="972677"/>
            <a:ext cx="10439400" cy="514224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800" dirty="0">
                <a:solidFill>
                  <a:srgbClr val="00B050"/>
                </a:solidFill>
              </a:rPr>
              <a:t>URL</a:t>
            </a:r>
            <a:r>
              <a:rPr lang="en-US" altLang="en-US" sz="2800" dirty="0"/>
              <a:t> stands for </a:t>
            </a:r>
            <a:r>
              <a:rPr lang="en-US" altLang="en-US" sz="2800" dirty="0">
                <a:solidFill>
                  <a:srgbClr val="00B050"/>
                </a:solidFill>
              </a:rPr>
              <a:t>Uniform Resource Locator. </a:t>
            </a:r>
          </a:p>
          <a:p>
            <a:r>
              <a:rPr lang="en-US" altLang="en-US" sz="2800" dirty="0"/>
              <a:t>Every resource on the web has its own address in the URL format.</a:t>
            </a:r>
          </a:p>
          <a:p>
            <a:endParaRPr lang="en-US" altLang="en-US" dirty="0"/>
          </a:p>
        </p:txBody>
      </p:sp>
      <p:sp>
        <p:nvSpPr>
          <p:cNvPr id="5" name="TextBox 4"/>
          <p:cNvSpPr txBox="1">
            <a:spLocks noChangeArrowheads="1"/>
          </p:cNvSpPr>
          <p:nvPr/>
        </p:nvSpPr>
        <p:spPr bwMode="auto">
          <a:xfrm>
            <a:off x="1973179" y="3019926"/>
            <a:ext cx="7467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2800" dirty="0">
                <a:solidFill>
                  <a:schemeClr val="accent3">
                    <a:lumMod val="60000"/>
                    <a:lumOff val="40000"/>
                  </a:schemeClr>
                </a:solidFill>
                <a:latin typeface="Arial" panose="020B0604020202020204" pitchFamily="34" charset="0"/>
              </a:rPr>
              <a:t>http://www.mystore.com:80/products/index.jsp</a:t>
            </a:r>
          </a:p>
        </p:txBody>
      </p:sp>
      <p:sp>
        <p:nvSpPr>
          <p:cNvPr id="6" name="TextBox 7"/>
          <p:cNvSpPr txBox="1">
            <a:spLocks noChangeArrowheads="1"/>
          </p:cNvSpPr>
          <p:nvPr/>
        </p:nvSpPr>
        <p:spPr bwMode="auto">
          <a:xfrm>
            <a:off x="1973179" y="2573839"/>
            <a:ext cx="958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Protocol</a:t>
            </a:r>
          </a:p>
        </p:txBody>
      </p:sp>
      <p:sp>
        <p:nvSpPr>
          <p:cNvPr id="7" name="TextBox 8"/>
          <p:cNvSpPr txBox="1">
            <a:spLocks noChangeArrowheads="1"/>
          </p:cNvSpPr>
          <p:nvPr/>
        </p:nvSpPr>
        <p:spPr bwMode="auto">
          <a:xfrm>
            <a:off x="3268579" y="2562726"/>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Server</a:t>
            </a:r>
          </a:p>
        </p:txBody>
      </p:sp>
      <p:sp>
        <p:nvSpPr>
          <p:cNvPr id="8" name="TextBox 9"/>
          <p:cNvSpPr txBox="1">
            <a:spLocks noChangeArrowheads="1"/>
          </p:cNvSpPr>
          <p:nvPr/>
        </p:nvSpPr>
        <p:spPr bwMode="auto">
          <a:xfrm>
            <a:off x="5554579" y="2562726"/>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Port</a:t>
            </a:r>
          </a:p>
        </p:txBody>
      </p:sp>
      <p:sp>
        <p:nvSpPr>
          <p:cNvPr id="9" name="TextBox 10"/>
          <p:cNvSpPr txBox="1">
            <a:spLocks noChangeArrowheads="1"/>
          </p:cNvSpPr>
          <p:nvPr/>
        </p:nvSpPr>
        <p:spPr bwMode="auto">
          <a:xfrm>
            <a:off x="6392779" y="2562726"/>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Path</a:t>
            </a:r>
          </a:p>
        </p:txBody>
      </p:sp>
      <p:sp>
        <p:nvSpPr>
          <p:cNvPr id="10" name="TextBox 11"/>
          <p:cNvSpPr txBox="1">
            <a:spLocks noChangeArrowheads="1"/>
          </p:cNvSpPr>
          <p:nvPr/>
        </p:nvSpPr>
        <p:spPr bwMode="auto">
          <a:xfrm>
            <a:off x="7688179" y="2410326"/>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a:latin typeface="Arial" panose="020B0604020202020204" pitchFamily="34" charset="0"/>
              </a:rPr>
              <a:t>resource</a:t>
            </a:r>
          </a:p>
        </p:txBody>
      </p:sp>
      <p:cxnSp>
        <p:nvCxnSpPr>
          <p:cNvPr id="11" name="Straight Arrow Connector 10"/>
          <p:cNvCxnSpPr/>
          <p:nvPr/>
        </p:nvCxnSpPr>
        <p:spPr>
          <a:xfrm rot="5400000">
            <a:off x="2468479" y="2981826"/>
            <a:ext cx="304800" cy="762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25779" y="2867526"/>
            <a:ext cx="304800" cy="228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783179" y="2867526"/>
            <a:ext cx="304800" cy="228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6507079" y="2981826"/>
            <a:ext cx="304800" cy="762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8145379" y="2867526"/>
            <a:ext cx="304800" cy="1524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25579" y="4086726"/>
            <a:ext cx="7162800" cy="1200329"/>
          </a:xfrm>
          <a:prstGeom prst="rect">
            <a:avLst/>
          </a:prstGeom>
          <a:solidFill>
            <a:srgbClr val="92D050"/>
          </a:solidFill>
          <a:ln>
            <a:noFill/>
          </a:ln>
          <a:effectLst/>
          <a:scene3d>
            <a:camera prst="orthographicFront">
              <a:rot lat="0" lon="0" rev="0"/>
            </a:camera>
            <a:lightRig rig="contrasting" dir="t">
              <a:rot lat="0" lon="0" rev="7800000"/>
            </a:lightRig>
          </a:scene3d>
          <a:sp3d>
            <a:bevelT w="139700" h="139700"/>
          </a:sp3d>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1800"/>
              <a:t>Optional: A query string could be appended to the end of the resource after the </a:t>
            </a:r>
            <a:r>
              <a:rPr lang="ja-JP" altLang="en-US" sz="1800"/>
              <a:t>“</a:t>
            </a:r>
            <a:r>
              <a:rPr lang="en-US" altLang="ja-JP" sz="1800"/>
              <a:t>?</a:t>
            </a:r>
            <a:r>
              <a:rPr lang="ja-JP" altLang="en-US" sz="1800"/>
              <a:t>”</a:t>
            </a:r>
            <a:r>
              <a:rPr lang="en-US" altLang="ja-JP" sz="1800"/>
              <a:t> character with name/value pairs separated by ampersand character </a:t>
            </a:r>
            <a:r>
              <a:rPr lang="ja-JP" altLang="en-US" sz="1800"/>
              <a:t>“</a:t>
            </a:r>
            <a:r>
              <a:rPr lang="en-US" altLang="ja-JP" sz="1800"/>
              <a:t>&amp;</a:t>
            </a:r>
            <a:r>
              <a:rPr lang="ja-JP" altLang="en-US" sz="1800"/>
              <a:t>”</a:t>
            </a:r>
            <a:r>
              <a:rPr lang="en-US" altLang="ja-JP" sz="1800"/>
              <a:t>. For example catalog.aspx?cat=sports&amp;productId=3  </a:t>
            </a:r>
            <a:endParaRPr lang="en-US" altLang="en-US" sz="1800"/>
          </a:p>
        </p:txBody>
      </p:sp>
    </p:spTree>
    <p:extLst>
      <p:ext uri="{BB962C8B-B14F-4D97-AF65-F5344CB8AC3E}">
        <p14:creationId xmlns:p14="http://schemas.microsoft.com/office/powerpoint/2010/main" val="1979180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WEB SERVER JOB</a:t>
            </a:r>
          </a:p>
        </p:txBody>
      </p:sp>
    </p:spTree>
    <p:extLst>
      <p:ext uri="{BB962C8B-B14F-4D97-AF65-F5344CB8AC3E}">
        <p14:creationId xmlns:p14="http://schemas.microsoft.com/office/powerpoint/2010/main" val="314811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A6AD-3E99-6582-4FD5-DB4E8A9A0920}"/>
              </a:ext>
            </a:extLst>
          </p:cNvPr>
          <p:cNvSpPr>
            <a:spLocks noGrp="1"/>
          </p:cNvSpPr>
          <p:nvPr>
            <p:ph type="title"/>
          </p:nvPr>
        </p:nvSpPr>
        <p:spPr/>
        <p:txBody>
          <a:bodyPr/>
          <a:lstStyle/>
          <a:p>
            <a:r>
              <a:rPr lang="en-AE"/>
              <a:t>INTRODUCTION</a:t>
            </a:r>
          </a:p>
        </p:txBody>
      </p:sp>
      <p:sp>
        <p:nvSpPr>
          <p:cNvPr id="3" name="Content Placeholder 2">
            <a:extLst>
              <a:ext uri="{FF2B5EF4-FFF2-40B4-BE49-F238E27FC236}">
                <a16:creationId xmlns:a16="http://schemas.microsoft.com/office/drawing/2014/main" id="{3F48A46E-F247-FF01-D915-B21F82FB462B}"/>
              </a:ext>
            </a:extLst>
          </p:cNvPr>
          <p:cNvSpPr>
            <a:spLocks noGrp="1"/>
          </p:cNvSpPr>
          <p:nvPr>
            <p:ph idx="1"/>
          </p:nvPr>
        </p:nvSpPr>
        <p:spPr>
          <a:xfrm>
            <a:off x="581192" y="1877786"/>
            <a:ext cx="11029615" cy="3981013"/>
          </a:xfrm>
        </p:spPr>
        <p:txBody>
          <a:bodyPr>
            <a:normAutofit lnSpcReduction="10000"/>
          </a:bodyPr>
          <a:lstStyle/>
          <a:p>
            <a:pPr marL="0" indent="0">
              <a:buNone/>
            </a:pPr>
            <a:r>
              <a:rPr lang="en-US" sz="2800" b="1" dirty="0"/>
              <a:t>Objectives</a:t>
            </a:r>
          </a:p>
          <a:p>
            <a:pPr marL="0" indent="0">
              <a:buNone/>
            </a:pPr>
            <a:r>
              <a:rPr lang="fr-CH" sz="2400" dirty="0"/>
              <a:t>At the end of </a:t>
            </a:r>
            <a:r>
              <a:rPr lang="fr-CH" sz="2400" dirty="0" err="1"/>
              <a:t>this</a:t>
            </a:r>
            <a:r>
              <a:rPr lang="fr-CH" sz="2400" dirty="0"/>
              <a:t> </a:t>
            </a:r>
            <a:r>
              <a:rPr lang="fr-CH" sz="2400" dirty="0" err="1"/>
              <a:t>chapter</a:t>
            </a:r>
            <a:r>
              <a:rPr lang="fr-CH" sz="2400" dirty="0"/>
              <a:t>, the </a:t>
            </a:r>
            <a:r>
              <a:rPr lang="fr-CH" sz="2400" dirty="0" err="1"/>
              <a:t>student</a:t>
            </a:r>
            <a:r>
              <a:rPr lang="fr-CH" sz="2400" dirty="0"/>
              <a:t> </a:t>
            </a:r>
            <a:r>
              <a:rPr lang="fr-CH" sz="2400" dirty="0" err="1"/>
              <a:t>should</a:t>
            </a:r>
            <a:r>
              <a:rPr lang="fr-CH" sz="2400" dirty="0"/>
              <a:t> </a:t>
            </a:r>
            <a:r>
              <a:rPr lang="fr-CH" sz="2400" dirty="0" err="1"/>
              <a:t>be</a:t>
            </a:r>
            <a:r>
              <a:rPr lang="fr-CH" sz="2400" dirty="0"/>
              <a:t> able to:</a:t>
            </a:r>
          </a:p>
          <a:p>
            <a:r>
              <a:rPr lang="fr-CH" sz="2400" dirty="0" err="1"/>
              <a:t>Understand</a:t>
            </a:r>
            <a:r>
              <a:rPr lang="fr-CH" sz="2400" dirty="0"/>
              <a:t> the </a:t>
            </a:r>
            <a:r>
              <a:rPr lang="fr-CH" sz="2400" dirty="0" err="1"/>
              <a:t>difference</a:t>
            </a:r>
            <a:r>
              <a:rPr lang="fr-CH" sz="2400" dirty="0"/>
              <a:t> </a:t>
            </a:r>
            <a:r>
              <a:rPr lang="fr-CH" sz="2400" dirty="0" err="1"/>
              <a:t>between</a:t>
            </a:r>
            <a:r>
              <a:rPr lang="fr-CH" sz="2400" dirty="0"/>
              <a:t> Internet and Web</a:t>
            </a:r>
          </a:p>
          <a:p>
            <a:r>
              <a:rPr lang="fr-CH" sz="2400" dirty="0" err="1"/>
              <a:t>Explain</a:t>
            </a:r>
            <a:r>
              <a:rPr lang="fr-CH" sz="2400" dirty="0"/>
              <a:t> how the Web </a:t>
            </a:r>
            <a:r>
              <a:rPr lang="fr-CH" sz="2400" dirty="0" err="1"/>
              <a:t>works</a:t>
            </a:r>
            <a:endParaRPr lang="fr-CH" sz="2400" dirty="0"/>
          </a:p>
          <a:p>
            <a:r>
              <a:rPr lang="en-US" altLang="en-US" sz="2400" dirty="0"/>
              <a:t>Identify what a web server does</a:t>
            </a:r>
          </a:p>
          <a:p>
            <a:r>
              <a:rPr lang="en-US" altLang="en-US" sz="2400" dirty="0"/>
              <a:t>Identify what a web client does</a:t>
            </a:r>
          </a:p>
          <a:p>
            <a:r>
              <a:rPr lang="en-US" altLang="en-US" sz="2400" dirty="0"/>
              <a:t>Understand the advantages and disadvantages of Client-Side and Server-Side Scripting</a:t>
            </a:r>
          </a:p>
          <a:p>
            <a:r>
              <a:rPr lang="fr-CH" sz="2400" dirty="0" err="1"/>
              <a:t>Identify</a:t>
            </a:r>
            <a:r>
              <a:rPr lang="fr-CH" sz="2400" dirty="0"/>
              <a:t> </a:t>
            </a:r>
            <a:r>
              <a:rPr lang="fr-CH" sz="2400" dirty="0" err="1"/>
              <a:t>differences</a:t>
            </a:r>
            <a:r>
              <a:rPr lang="fr-CH" sz="2400" dirty="0"/>
              <a:t> </a:t>
            </a:r>
            <a:r>
              <a:rPr lang="fr-CH" sz="2400" dirty="0" err="1"/>
              <a:t>between</a:t>
            </a:r>
            <a:r>
              <a:rPr lang="fr-CH" sz="2400" dirty="0"/>
              <a:t> </a:t>
            </a:r>
            <a:r>
              <a:rPr lang="fr-CH" sz="2400" dirty="0" err="1"/>
              <a:t>current</a:t>
            </a:r>
            <a:r>
              <a:rPr lang="fr-CH" sz="2400" dirty="0"/>
              <a:t> and </a:t>
            </a:r>
            <a:r>
              <a:rPr lang="fr-CH" sz="2400" dirty="0" err="1"/>
              <a:t>emerging</a:t>
            </a:r>
            <a:r>
              <a:rPr lang="fr-CH" sz="2400" dirty="0"/>
              <a:t> Web Technologies</a:t>
            </a:r>
            <a:endParaRPr lang="en-US" sz="2400" dirty="0"/>
          </a:p>
          <a:p>
            <a:endParaRPr lang="en-US" dirty="0"/>
          </a:p>
        </p:txBody>
      </p:sp>
      <p:sp>
        <p:nvSpPr>
          <p:cNvPr id="4" name="Slide Number Placeholder 3">
            <a:extLst>
              <a:ext uri="{FF2B5EF4-FFF2-40B4-BE49-F238E27FC236}">
                <a16:creationId xmlns:a16="http://schemas.microsoft.com/office/drawing/2014/main" id="{BB0888E8-CEF4-0FCF-D5C9-741C6ADE618C}"/>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617327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30</a:t>
            </a:fld>
            <a:endParaRPr lang="en-US"/>
          </a:p>
        </p:txBody>
      </p:sp>
      <p:sp>
        <p:nvSpPr>
          <p:cNvPr id="3" name="Content Placeholder 2"/>
          <p:cNvSpPr txBox="1">
            <a:spLocks/>
          </p:cNvSpPr>
          <p:nvPr/>
        </p:nvSpPr>
        <p:spPr>
          <a:xfrm>
            <a:off x="391708" y="689812"/>
            <a:ext cx="11219102" cy="50367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a:t>Web Servers know how to serve static content.</a:t>
            </a:r>
          </a:p>
          <a:p>
            <a:r>
              <a:rPr lang="en-US" altLang="en-US" sz="2400" dirty="0"/>
              <a:t>2 things web servers can’t do:</a:t>
            </a:r>
          </a:p>
          <a:p>
            <a:pPr lvl="1"/>
            <a:r>
              <a:rPr lang="en-US" altLang="en-US" sz="2000" dirty="0"/>
              <a:t>Serve dynamic content</a:t>
            </a:r>
          </a:p>
          <a:p>
            <a:pPr lvl="1"/>
            <a:r>
              <a:rPr lang="en-US" altLang="en-US" sz="2000" dirty="0"/>
              <a:t>Save data on the server</a:t>
            </a:r>
          </a:p>
          <a:p>
            <a:r>
              <a:rPr lang="en-US" altLang="en-US" sz="2400" dirty="0"/>
              <a:t>Extending Web Server Functionality</a:t>
            </a:r>
          </a:p>
          <a:p>
            <a:pPr marL="324000" lvl="1" indent="0">
              <a:buNone/>
            </a:pPr>
            <a:r>
              <a:rPr lang="en-US" altLang="en-US" sz="2000" dirty="0"/>
              <a:t>To serve dynamic content and save data, web servers need Helper Applications</a:t>
            </a:r>
          </a:p>
          <a:p>
            <a:pPr marL="324000" lvl="1" indent="0">
              <a:buNone/>
            </a:pPr>
            <a:endParaRPr lang="en-US" altLang="en-US" dirty="0"/>
          </a:p>
          <a:p>
            <a:endParaRPr lang="en-US" altLang="en-US" dirty="0"/>
          </a:p>
        </p:txBody>
      </p:sp>
      <p:grpSp>
        <p:nvGrpSpPr>
          <p:cNvPr id="17" name="Group 16"/>
          <p:cNvGrpSpPr/>
          <p:nvPr/>
        </p:nvGrpSpPr>
        <p:grpSpPr>
          <a:xfrm>
            <a:off x="1642926" y="3539207"/>
            <a:ext cx="10194878" cy="3455151"/>
            <a:chOff x="1164891" y="4989094"/>
            <a:chExt cx="9436100" cy="3657600"/>
          </a:xfrm>
        </p:grpSpPr>
        <p:sp>
          <p:nvSpPr>
            <p:cNvPr id="4" name="Content Placeholder 2"/>
            <p:cNvSpPr txBox="1">
              <a:spLocks/>
            </p:cNvSpPr>
            <p:nvPr/>
          </p:nvSpPr>
          <p:spPr>
            <a:xfrm>
              <a:off x="1490830" y="4989094"/>
              <a:ext cx="7375358" cy="365760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altLang="en-US" dirty="0"/>
                <a:t>.</a:t>
              </a:r>
            </a:p>
          </p:txBody>
        </p:sp>
        <p:pic>
          <p:nvPicPr>
            <p:cNvPr id="5" name="Picture 3" descr="C:\Users\anahdi.HCTAD\Pictures\Microsoft Clip Organizer\j043159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4891" y="6144794"/>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352466" y="5827294"/>
              <a:ext cx="5527675"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3549316" y="6589294"/>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Web Server</a:t>
              </a:r>
            </a:p>
          </p:txBody>
        </p:sp>
        <p:sp>
          <p:nvSpPr>
            <p:cNvPr id="8" name="Rounded Rectangle 7"/>
            <p:cNvSpPr/>
            <p:nvPr/>
          </p:nvSpPr>
          <p:spPr>
            <a:xfrm>
              <a:off x="6292516" y="5979694"/>
              <a:ext cx="1368425"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Helper Application</a:t>
              </a:r>
            </a:p>
          </p:txBody>
        </p:sp>
        <p:sp>
          <p:nvSpPr>
            <p:cNvPr id="9" name="Freeform 8"/>
            <p:cNvSpPr/>
            <p:nvPr/>
          </p:nvSpPr>
          <p:spPr>
            <a:xfrm>
              <a:off x="2390441" y="6398794"/>
              <a:ext cx="2044700" cy="355600"/>
            </a:xfrm>
            <a:custGeom>
              <a:avLst/>
              <a:gdLst>
                <a:gd name="connsiteX0" fmla="*/ 0 w 2044700"/>
                <a:gd name="connsiteY0" fmla="*/ 355600 h 355600"/>
                <a:gd name="connsiteX1" fmla="*/ 825500 w 2044700"/>
                <a:gd name="connsiteY1" fmla="*/ 12700 h 355600"/>
                <a:gd name="connsiteX2" fmla="*/ 2044700 w 2044700"/>
                <a:gd name="connsiteY2" fmla="*/ 279400 h 355600"/>
                <a:gd name="connsiteX3" fmla="*/ 2044700 w 2044700"/>
                <a:gd name="connsiteY3" fmla="*/ 279400 h 355600"/>
              </a:gdLst>
              <a:ahLst/>
              <a:cxnLst>
                <a:cxn ang="0">
                  <a:pos x="connsiteX0" y="connsiteY0"/>
                </a:cxn>
                <a:cxn ang="0">
                  <a:pos x="connsiteX1" y="connsiteY1"/>
                </a:cxn>
                <a:cxn ang="0">
                  <a:pos x="connsiteX2" y="connsiteY2"/>
                </a:cxn>
                <a:cxn ang="0">
                  <a:pos x="connsiteX3" y="connsiteY3"/>
                </a:cxn>
              </a:cxnLst>
              <a:rect l="l" t="t" r="r" b="b"/>
              <a:pathLst>
                <a:path w="2044700" h="355600">
                  <a:moveTo>
                    <a:pt x="0" y="355600"/>
                  </a:moveTo>
                  <a:cubicBezTo>
                    <a:pt x="242358" y="190500"/>
                    <a:pt x="484717" y="25400"/>
                    <a:pt x="825500" y="12700"/>
                  </a:cubicBezTo>
                  <a:cubicBezTo>
                    <a:pt x="1166283" y="0"/>
                    <a:pt x="2044700" y="279400"/>
                    <a:pt x="2044700" y="279400"/>
                  </a:cubicBezTo>
                  <a:lnTo>
                    <a:pt x="2044700" y="279400"/>
                  </a:ln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10" name="Straight Arrow Connector 9"/>
            <p:cNvCxnSpPr>
              <a:stCxn id="7" idx="3"/>
            </p:cNvCxnSpPr>
            <p:nvPr/>
          </p:nvCxnSpPr>
          <p:spPr>
            <a:xfrm flipV="1">
              <a:off x="4616116" y="6589294"/>
              <a:ext cx="1673225" cy="2667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4616116" y="6932194"/>
              <a:ext cx="2409825" cy="533400"/>
            </a:xfrm>
            <a:custGeom>
              <a:avLst/>
              <a:gdLst>
                <a:gd name="connsiteX0" fmla="*/ 1485900 w 1485900"/>
                <a:gd name="connsiteY0" fmla="*/ 0 h 700617"/>
                <a:gd name="connsiteX1" fmla="*/ 596900 w 1485900"/>
                <a:gd name="connsiteY1" fmla="*/ 660400 h 700617"/>
                <a:gd name="connsiteX2" fmla="*/ 0 w 1485900"/>
                <a:gd name="connsiteY2" fmla="*/ 241300 h 700617"/>
              </a:gdLst>
              <a:ahLst/>
              <a:cxnLst>
                <a:cxn ang="0">
                  <a:pos x="connsiteX0" y="connsiteY0"/>
                </a:cxn>
                <a:cxn ang="0">
                  <a:pos x="connsiteX1" y="connsiteY1"/>
                </a:cxn>
                <a:cxn ang="0">
                  <a:pos x="connsiteX2" y="connsiteY2"/>
                </a:cxn>
              </a:cxnLst>
              <a:rect l="l" t="t" r="r" b="b"/>
              <a:pathLst>
                <a:path w="1485900" h="700617">
                  <a:moveTo>
                    <a:pt x="1485900" y="0"/>
                  </a:moveTo>
                  <a:cubicBezTo>
                    <a:pt x="1165225" y="310091"/>
                    <a:pt x="844550" y="620183"/>
                    <a:pt x="596900" y="660400"/>
                  </a:cubicBezTo>
                  <a:cubicBezTo>
                    <a:pt x="349250" y="700617"/>
                    <a:pt x="174625" y="470958"/>
                    <a:pt x="0" y="241300"/>
                  </a:cubicBez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2" name="Freeform 11"/>
            <p:cNvSpPr/>
            <p:nvPr/>
          </p:nvSpPr>
          <p:spPr>
            <a:xfrm>
              <a:off x="2860341" y="7135394"/>
              <a:ext cx="1600200" cy="458788"/>
            </a:xfrm>
            <a:custGeom>
              <a:avLst/>
              <a:gdLst>
                <a:gd name="connsiteX0" fmla="*/ 1600200 w 1600200"/>
                <a:gd name="connsiteY0" fmla="*/ 0 h 459317"/>
                <a:gd name="connsiteX1" fmla="*/ 901700 w 1600200"/>
                <a:gd name="connsiteY1" fmla="*/ 393700 h 459317"/>
                <a:gd name="connsiteX2" fmla="*/ 0 w 1600200"/>
                <a:gd name="connsiteY2" fmla="*/ 393700 h 459317"/>
              </a:gdLst>
              <a:ahLst/>
              <a:cxnLst>
                <a:cxn ang="0">
                  <a:pos x="connsiteX0" y="connsiteY0"/>
                </a:cxn>
                <a:cxn ang="0">
                  <a:pos x="connsiteX1" y="connsiteY1"/>
                </a:cxn>
                <a:cxn ang="0">
                  <a:pos x="connsiteX2" y="connsiteY2"/>
                </a:cxn>
              </a:cxnLst>
              <a:rect l="l" t="t" r="r" b="b"/>
              <a:pathLst>
                <a:path w="1600200" h="459317">
                  <a:moveTo>
                    <a:pt x="1600200" y="0"/>
                  </a:moveTo>
                  <a:cubicBezTo>
                    <a:pt x="1384300" y="164041"/>
                    <a:pt x="1168400" y="328083"/>
                    <a:pt x="901700" y="393700"/>
                  </a:cubicBezTo>
                  <a:cubicBezTo>
                    <a:pt x="635000" y="459317"/>
                    <a:pt x="317500" y="426508"/>
                    <a:pt x="0" y="393700"/>
                  </a:cubicBezTo>
                </a:path>
              </a:pathLst>
            </a:cu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3" name="TextBox 16"/>
            <p:cNvSpPr txBox="1">
              <a:spLocks noChangeArrowheads="1"/>
            </p:cNvSpPr>
            <p:nvPr/>
          </p:nvSpPr>
          <p:spPr bwMode="auto">
            <a:xfrm>
              <a:off x="8002567" y="6632182"/>
              <a:ext cx="2598424" cy="39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latin typeface="Arial" panose="020B0604020202020204" pitchFamily="34" charset="0"/>
                </a:rPr>
                <a:t>Web Server Machine</a:t>
              </a:r>
            </a:p>
          </p:txBody>
        </p:sp>
        <p:pic>
          <p:nvPicPr>
            <p:cNvPr id="14" name="Picture 4" descr="C:\Users\anahdi.HCTAD\Pictures\Microsoft Clip Organizer\j04348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2216" y="5027194"/>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4776505" y="6817895"/>
              <a:ext cx="1552243" cy="456134"/>
            </a:xfrm>
            <a:prstGeom prst="rect">
              <a:avLst/>
            </a:prstGeom>
            <a:noFill/>
          </p:spPr>
          <p:txBody>
            <a:bodyPr wrap="none" rtlCol="0">
              <a:spAutoFit/>
            </a:bodyPr>
            <a:lstStyle/>
            <a:p>
              <a:pPr algn="ctr"/>
              <a:r>
                <a:rPr lang="en-US" sz="1100" b="1" dirty="0"/>
                <a:t>CGI </a:t>
              </a:r>
            </a:p>
            <a:p>
              <a:pPr algn="ctr"/>
              <a:r>
                <a:rPr lang="en-US" sz="1100" dirty="0"/>
                <a:t>(Common Gate Interface)</a:t>
              </a:r>
            </a:p>
          </p:txBody>
        </p:sp>
        <p:sp>
          <p:nvSpPr>
            <p:cNvPr id="16" name="TextBox 15"/>
            <p:cNvSpPr txBox="1"/>
            <p:nvPr/>
          </p:nvSpPr>
          <p:spPr>
            <a:xfrm>
              <a:off x="2728340" y="6799037"/>
              <a:ext cx="587840" cy="293229"/>
            </a:xfrm>
            <a:prstGeom prst="rect">
              <a:avLst/>
            </a:prstGeom>
            <a:noFill/>
          </p:spPr>
          <p:txBody>
            <a:bodyPr wrap="none" rtlCol="0">
              <a:spAutoFit/>
            </a:bodyPr>
            <a:lstStyle/>
            <a:p>
              <a:pPr algn="ctr"/>
              <a:r>
                <a:rPr lang="en-US" sz="1200" b="1" dirty="0"/>
                <a:t>HTTP</a:t>
              </a:r>
              <a:endParaRPr lang="en-US" sz="1200" dirty="0"/>
            </a:p>
          </p:txBody>
        </p:sp>
      </p:grpSp>
      <p:sp>
        <p:nvSpPr>
          <p:cNvPr id="18" name="TextBox 16"/>
          <p:cNvSpPr txBox="1">
            <a:spLocks noChangeArrowheads="1"/>
          </p:cNvSpPr>
          <p:nvPr/>
        </p:nvSpPr>
        <p:spPr bwMode="auto">
          <a:xfrm>
            <a:off x="842281" y="4363645"/>
            <a:ext cx="28073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ea typeface="MS PGothic" panose="020B0600070205080204" pitchFamily="34" charset="-128"/>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ea typeface="MS PGothic" panose="020B0600070205080204" pitchFamily="34" charset="-128"/>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ea typeface="MS PGothic" panose="020B0600070205080204" pitchFamily="34" charset="-128"/>
              </a:defRPr>
            </a:lvl3pPr>
            <a:lvl4pPr marL="1600200" indent="-228600">
              <a:spcBef>
                <a:spcPts val="400"/>
              </a:spcBef>
              <a:buClr>
                <a:srgbClr val="8BA2B4"/>
              </a:buClr>
              <a:buSzPct val="70000"/>
              <a:buFont typeface="Wingdings" panose="05000000000000000000" pitchFamily="2" charset="2"/>
              <a:buChar char=""/>
              <a:defRPr sz="2000">
                <a:solidFill>
                  <a:schemeClr val="tx1"/>
                </a:solidFill>
                <a:latin typeface="Gill Sans MT" panose="020B0502020104020203" pitchFamily="34" charset="0"/>
                <a:ea typeface="MS PGothic" panose="020B0600070205080204" pitchFamily="34" charset="-128"/>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ea typeface="MS PGothic" panose="020B0600070205080204" pitchFamily="34" charset="-128"/>
              </a:defRPr>
            </a:lvl9pPr>
          </a:lstStyle>
          <a:p>
            <a:pPr eaLnBrk="1" hangingPunct="1">
              <a:spcBef>
                <a:spcPct val="0"/>
              </a:spcBef>
              <a:buClrTx/>
              <a:buSzTx/>
              <a:buFontTx/>
              <a:buNone/>
            </a:pPr>
            <a:r>
              <a:rPr lang="en-US" altLang="en-US" sz="1800" b="1" dirty="0">
                <a:latin typeface="Arial" panose="020B0604020202020204" pitchFamily="34" charset="0"/>
              </a:rPr>
              <a:t>Client Server Machine</a:t>
            </a:r>
          </a:p>
        </p:txBody>
      </p:sp>
    </p:spTree>
    <p:extLst>
      <p:ext uri="{BB962C8B-B14F-4D97-AF65-F5344CB8AC3E}">
        <p14:creationId xmlns:p14="http://schemas.microsoft.com/office/powerpoint/2010/main" val="255616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31</a:t>
            </a:fld>
            <a:endParaRPr lang="en-US"/>
          </a:p>
        </p:txBody>
      </p:sp>
      <p:sp>
        <p:nvSpPr>
          <p:cNvPr id="3" name="Rectangle 2"/>
          <p:cNvSpPr/>
          <p:nvPr/>
        </p:nvSpPr>
        <p:spPr>
          <a:xfrm>
            <a:off x="572655" y="1016001"/>
            <a:ext cx="10926618" cy="3016210"/>
          </a:xfrm>
          <a:prstGeom prst="rect">
            <a:avLst/>
          </a:prstGeom>
        </p:spPr>
        <p:txBody>
          <a:bodyPr wrap="square">
            <a:spAutoFit/>
          </a:bodyPr>
          <a:lstStyle/>
          <a:p>
            <a:r>
              <a:rPr lang="en-US" sz="2800" b="1" dirty="0">
                <a:solidFill>
                  <a:srgbClr val="3C362E"/>
                </a:solidFill>
                <a:latin typeface="Alegreya"/>
              </a:rPr>
              <a:t>When to use Client-side and Server-side Scripting</a:t>
            </a:r>
            <a:endParaRPr lang="en-US" sz="2800" dirty="0">
              <a:solidFill>
                <a:srgbClr val="3C362E"/>
              </a:solidFill>
              <a:latin typeface="Alegreya"/>
            </a:endParaRPr>
          </a:p>
          <a:p>
            <a:r>
              <a:rPr lang="en-US" sz="2400" dirty="0">
                <a:solidFill>
                  <a:srgbClr val="3C362E"/>
                </a:solidFill>
              </a:rPr>
              <a:t>A site such as Google, Amazon, and Facebook…etc. ,will use both types of scripting:</a:t>
            </a:r>
          </a:p>
          <a:p>
            <a:endParaRPr lang="en-US" dirty="0">
              <a:solidFill>
                <a:srgbClr val="3C362E"/>
              </a:solidFill>
            </a:endParaRPr>
          </a:p>
          <a:p>
            <a:pPr marL="342900" indent="-342900">
              <a:buFont typeface="Arial" panose="020B0604020202020204" pitchFamily="34" charset="0"/>
              <a:buChar char="•"/>
            </a:pPr>
            <a:r>
              <a:rPr lang="en-US" sz="2400" b="1" dirty="0">
                <a:solidFill>
                  <a:srgbClr val="3C362E"/>
                </a:solidFill>
              </a:rPr>
              <a:t>Server-side</a:t>
            </a:r>
            <a:r>
              <a:rPr lang="en-US" sz="2400" dirty="0">
                <a:solidFill>
                  <a:srgbClr val="3C362E"/>
                </a:solidFill>
              </a:rPr>
              <a:t> handles logging in, personal information and preferences and provides the specific data which the user wants (and allows new data to be stored).</a:t>
            </a:r>
          </a:p>
          <a:p>
            <a:pPr marL="342900" indent="-342900">
              <a:buFont typeface="Arial" panose="020B0604020202020204" pitchFamily="34" charset="0"/>
              <a:buChar char="•"/>
            </a:pPr>
            <a:endParaRPr lang="en-US" sz="2400" dirty="0">
              <a:solidFill>
                <a:srgbClr val="3C362E"/>
              </a:solidFill>
            </a:endParaRPr>
          </a:p>
          <a:p>
            <a:pPr marL="342900" indent="-342900">
              <a:buFont typeface="Arial" panose="020B0604020202020204" pitchFamily="34" charset="0"/>
              <a:buChar char="•"/>
            </a:pPr>
            <a:r>
              <a:rPr lang="en-US" sz="2400" b="1" dirty="0">
                <a:solidFill>
                  <a:srgbClr val="3C362E"/>
                </a:solidFill>
              </a:rPr>
              <a:t>Client-side</a:t>
            </a:r>
            <a:r>
              <a:rPr lang="en-US" sz="2400" dirty="0">
                <a:solidFill>
                  <a:srgbClr val="3C362E"/>
                </a:solidFill>
              </a:rPr>
              <a:t> makes the page interactive, sorting data in different ways if the user asks for that by clicking on elements with event triggers.</a:t>
            </a:r>
            <a:endParaRPr lang="en-US" sz="2400" b="0" i="0" dirty="0">
              <a:solidFill>
                <a:srgbClr val="3C362E"/>
              </a:solidFill>
              <a:effectLst/>
            </a:endParaRPr>
          </a:p>
        </p:txBody>
      </p:sp>
    </p:spTree>
    <p:extLst>
      <p:ext uri="{BB962C8B-B14F-4D97-AF65-F5344CB8AC3E}">
        <p14:creationId xmlns:p14="http://schemas.microsoft.com/office/powerpoint/2010/main" val="3801474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Advantages and Disadvantages of Client-side Scripting</a:t>
            </a:r>
            <a:br>
              <a:rPr lang="en-US" dirty="0"/>
            </a:br>
            <a:endParaRPr lang="en-US" dirty="0"/>
          </a:p>
        </p:txBody>
      </p:sp>
    </p:spTree>
    <p:extLst>
      <p:ext uri="{BB962C8B-B14F-4D97-AF65-F5344CB8AC3E}">
        <p14:creationId xmlns:p14="http://schemas.microsoft.com/office/powerpoint/2010/main" val="3499798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33</a:t>
            </a:fld>
            <a:endParaRPr lang="en-US"/>
          </a:p>
        </p:txBody>
      </p:sp>
      <p:sp>
        <p:nvSpPr>
          <p:cNvPr id="3" name="TextBox 2"/>
          <p:cNvSpPr txBox="1"/>
          <p:nvPr/>
        </p:nvSpPr>
        <p:spPr>
          <a:xfrm>
            <a:off x="343364" y="544944"/>
            <a:ext cx="11267446" cy="5109091"/>
          </a:xfrm>
          <a:prstGeom prst="rect">
            <a:avLst/>
          </a:prstGeom>
          <a:noFill/>
        </p:spPr>
        <p:txBody>
          <a:bodyPr wrap="square" rtlCol="0">
            <a:spAutoFit/>
          </a:bodyPr>
          <a:lstStyle/>
          <a:p>
            <a:r>
              <a:rPr lang="en-US" sz="2400" dirty="0"/>
              <a:t>Developers might consider using client-side scripts for many reasons, but they might have also have some legitimate reasons not to use them.</a:t>
            </a:r>
          </a:p>
          <a:p>
            <a:endParaRPr lang="en-US"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dirty="0"/>
          </a:p>
          <a:p>
            <a:endParaRPr lang="en-US" dirty="0"/>
          </a:p>
        </p:txBody>
      </p:sp>
      <p:pic>
        <p:nvPicPr>
          <p:cNvPr id="4" name="Picture 3"/>
          <p:cNvPicPr>
            <a:picLocks noChangeAspect="1"/>
          </p:cNvPicPr>
          <p:nvPr/>
        </p:nvPicPr>
        <p:blipFill>
          <a:blip r:embed="rId2"/>
          <a:stretch>
            <a:fillRect/>
          </a:stretch>
        </p:blipFill>
        <p:spPr>
          <a:xfrm>
            <a:off x="1272522" y="1752240"/>
            <a:ext cx="8599055" cy="4496828"/>
          </a:xfrm>
          <a:prstGeom prst="rect">
            <a:avLst/>
          </a:prstGeom>
        </p:spPr>
      </p:pic>
      <p:sp>
        <p:nvSpPr>
          <p:cNvPr id="8" name="Oval 7"/>
          <p:cNvSpPr/>
          <p:nvPr/>
        </p:nvSpPr>
        <p:spPr>
          <a:xfrm>
            <a:off x="3280527" y="3469064"/>
            <a:ext cx="1706252" cy="16402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2278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34</a:t>
            </a:fld>
            <a:endParaRPr lang="en-US"/>
          </a:p>
        </p:txBody>
      </p:sp>
      <p:sp>
        <p:nvSpPr>
          <p:cNvPr id="3" name="Rectangle 2"/>
          <p:cNvSpPr/>
          <p:nvPr/>
        </p:nvSpPr>
        <p:spPr>
          <a:xfrm>
            <a:off x="424873" y="662380"/>
            <a:ext cx="11185937" cy="5539978"/>
          </a:xfrm>
          <a:prstGeom prst="rect">
            <a:avLst/>
          </a:prstGeom>
        </p:spPr>
        <p:txBody>
          <a:bodyPr wrap="square">
            <a:spAutoFit/>
          </a:bodyPr>
          <a:lstStyle/>
          <a:p>
            <a:r>
              <a:rPr lang="en-US" sz="2800" b="1" dirty="0"/>
              <a:t>Advantages</a:t>
            </a:r>
            <a:endParaRPr lang="en-US" sz="2800" dirty="0"/>
          </a:p>
          <a:p>
            <a:r>
              <a:rPr lang="en-US" sz="2800" dirty="0"/>
              <a:t>Client-side scripts offer numerous advantages, including: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More interactivity by immediately responding to users’ actions.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Execute commands quickly without needing a trip back and forward to the server.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May improve the usability of Web sites for users whose browsers support scripts.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Client-side scripts do not require additional software on the server (making them popular).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Can give developers more control over the look and behavior of their Web widgets.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Can be substituted with alternatives (for example, HTML) if users’ browsers do not support scripts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Scripts are reusable and obtainable from many free resources such as </a:t>
            </a:r>
            <a:r>
              <a:rPr lang="en-US" sz="2000" b="1" dirty="0">
                <a:solidFill>
                  <a:schemeClr val="accent3">
                    <a:lumMod val="60000"/>
                    <a:lumOff val="40000"/>
                  </a:schemeClr>
                </a:solidFill>
              </a:rPr>
              <a:t>HotScripts.com</a:t>
            </a:r>
            <a:r>
              <a:rPr lang="en-US" sz="2000" dirty="0"/>
              <a:t> and </a:t>
            </a:r>
            <a:r>
              <a:rPr lang="en-US" sz="2000" b="1" dirty="0">
                <a:solidFill>
                  <a:schemeClr val="accent3">
                    <a:lumMod val="60000"/>
                    <a:lumOff val="40000"/>
                  </a:schemeClr>
                </a:solidFill>
              </a:rPr>
              <a:t>JavaScript.com</a:t>
            </a:r>
          </a:p>
        </p:txBody>
      </p:sp>
    </p:spTree>
    <p:extLst>
      <p:ext uri="{BB962C8B-B14F-4D97-AF65-F5344CB8AC3E}">
        <p14:creationId xmlns:p14="http://schemas.microsoft.com/office/powerpoint/2010/main" val="2375533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35</a:t>
            </a:fld>
            <a:endParaRPr lang="en-US"/>
          </a:p>
        </p:txBody>
      </p:sp>
      <p:sp>
        <p:nvSpPr>
          <p:cNvPr id="3" name="Rectangle 2"/>
          <p:cNvSpPr/>
          <p:nvPr/>
        </p:nvSpPr>
        <p:spPr>
          <a:xfrm>
            <a:off x="359397" y="425470"/>
            <a:ext cx="11461815" cy="5878532"/>
          </a:xfrm>
          <a:prstGeom prst="rect">
            <a:avLst/>
          </a:prstGeom>
        </p:spPr>
        <p:txBody>
          <a:bodyPr wrap="square">
            <a:spAutoFit/>
          </a:bodyPr>
          <a:lstStyle/>
          <a:p>
            <a:r>
              <a:rPr lang="en-US" sz="2800" b="1" dirty="0">
                <a:solidFill>
                  <a:srgbClr val="3C362E"/>
                </a:solidFill>
              </a:rPr>
              <a:t>Disadvantages</a:t>
            </a:r>
            <a:endParaRPr lang="en-US" sz="2800" dirty="0">
              <a:solidFill>
                <a:srgbClr val="3C362E"/>
              </a:solidFill>
            </a:endParaRPr>
          </a:p>
          <a:p>
            <a:r>
              <a:rPr lang="en-US" sz="2400" dirty="0">
                <a:solidFill>
                  <a:srgbClr val="3C362E"/>
                </a:solidFill>
              </a:rPr>
              <a:t>Client-side scripts also create additional worries which include:</a:t>
            </a:r>
          </a:p>
          <a:p>
            <a:endParaRPr lang="en-US" sz="2400" dirty="0">
              <a:solidFill>
                <a:srgbClr val="3C362E"/>
              </a:solidFill>
              <a:latin typeface="Alegreya"/>
            </a:endParaRPr>
          </a:p>
          <a:p>
            <a:pPr marL="342900" indent="-342900">
              <a:buFont typeface="Arial" panose="020B0604020202020204" pitchFamily="34" charset="0"/>
              <a:buChar char="•"/>
            </a:pPr>
            <a:r>
              <a:rPr lang="en-US" sz="2000" dirty="0">
                <a:solidFill>
                  <a:srgbClr val="3C362E"/>
                </a:solidFill>
              </a:rPr>
              <a:t>If browser is out of date then website may not appear correctly. </a:t>
            </a:r>
          </a:p>
          <a:p>
            <a:pPr marL="342900" indent="-342900">
              <a:buFont typeface="Arial" panose="020B0604020202020204" pitchFamily="34" charset="0"/>
              <a:buChar char="•"/>
            </a:pPr>
            <a:endParaRPr lang="en-US" sz="2000" dirty="0">
              <a:solidFill>
                <a:srgbClr val="3C362E"/>
              </a:solidFill>
            </a:endParaRPr>
          </a:p>
          <a:p>
            <a:pPr marL="342900" indent="-342900">
              <a:buFont typeface="Arial" panose="020B0604020202020204" pitchFamily="34" charset="0"/>
              <a:buChar char="•"/>
            </a:pPr>
            <a:r>
              <a:rPr lang="en-US" sz="2000" dirty="0">
                <a:solidFill>
                  <a:srgbClr val="3C362E"/>
                </a:solidFill>
              </a:rPr>
              <a:t>Not all browsers support scripts, so, users might experience errors if no alternatives have been provided.  </a:t>
            </a:r>
          </a:p>
          <a:p>
            <a:pPr marL="342900" indent="-342900">
              <a:buFont typeface="Arial" panose="020B0604020202020204" pitchFamily="34" charset="0"/>
              <a:buChar char="•"/>
            </a:pPr>
            <a:endParaRPr lang="en-US" sz="2000" dirty="0">
              <a:solidFill>
                <a:srgbClr val="3C362E"/>
              </a:solidFill>
            </a:endParaRPr>
          </a:p>
          <a:p>
            <a:pPr marL="342900" indent="-342900">
              <a:buFont typeface="Arial" panose="020B0604020202020204" pitchFamily="34" charset="0"/>
              <a:buChar char="•"/>
            </a:pPr>
            <a:r>
              <a:rPr lang="en-US" sz="2000" dirty="0"/>
              <a:t>Not secure as anyone can look at the code in the page source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rgbClr val="3C362E"/>
                </a:solidFill>
              </a:rPr>
              <a:t>Some browsers may disable the active content of the script and inform the user it could be harmful.</a:t>
            </a:r>
          </a:p>
          <a:p>
            <a:pPr marL="342900" indent="-342900">
              <a:buFont typeface="Arial" panose="020B0604020202020204" pitchFamily="34" charset="0"/>
              <a:buChar char="•"/>
            </a:pPr>
            <a:endParaRPr lang="en-US" sz="2000" dirty="0">
              <a:solidFill>
                <a:srgbClr val="3C362E"/>
              </a:solidFill>
            </a:endParaRPr>
          </a:p>
          <a:p>
            <a:pPr marL="342900" indent="-342900">
              <a:buFont typeface="Arial" panose="020B0604020202020204" pitchFamily="34" charset="0"/>
              <a:buChar char="•"/>
            </a:pPr>
            <a:r>
              <a:rPr lang="en-US" sz="2000" dirty="0">
                <a:solidFill>
                  <a:srgbClr val="3C362E"/>
                </a:solidFill>
              </a:rPr>
              <a:t>Different browsers and browser versions support scripts differently, thus more quality assurance testing is needed.</a:t>
            </a:r>
          </a:p>
          <a:p>
            <a:pPr marL="342900" indent="-342900">
              <a:buFont typeface="Arial" panose="020B0604020202020204" pitchFamily="34" charset="0"/>
              <a:buChar char="•"/>
            </a:pPr>
            <a:r>
              <a:rPr lang="en-US" sz="2000" dirty="0">
                <a:solidFill>
                  <a:srgbClr val="3C362E"/>
                </a:solidFill>
              </a:rPr>
              <a:t>More development time and effort might be required (if the scripts are not already available through other resources).</a:t>
            </a:r>
          </a:p>
          <a:p>
            <a:pPr marL="342900" indent="-342900">
              <a:buFont typeface="Arial" panose="020B0604020202020204" pitchFamily="34" charset="0"/>
              <a:buChar char="•"/>
            </a:pPr>
            <a:endParaRPr lang="en-US" sz="2000" dirty="0">
              <a:solidFill>
                <a:srgbClr val="3C362E"/>
              </a:solidFill>
            </a:endParaRPr>
          </a:p>
          <a:p>
            <a:pPr marL="342900" indent="-342900">
              <a:buFont typeface="Arial" panose="020B0604020202020204" pitchFamily="34" charset="0"/>
              <a:buChar char="•"/>
            </a:pPr>
            <a:r>
              <a:rPr lang="en-US" sz="2000" dirty="0">
                <a:solidFill>
                  <a:srgbClr val="3C362E"/>
                </a:solidFill>
              </a:rPr>
              <a:t>Developers have more control over the look and behavior of their Web widgets; however, usability problems can exist if a Web widget looks like a standard control but behaves differently or vice-versa.</a:t>
            </a:r>
            <a:endParaRPr lang="en-US" sz="2000" b="0" i="0" dirty="0">
              <a:solidFill>
                <a:srgbClr val="3C362E"/>
              </a:solidFill>
              <a:effectLst/>
            </a:endParaRPr>
          </a:p>
        </p:txBody>
      </p:sp>
    </p:spTree>
    <p:extLst>
      <p:ext uri="{BB962C8B-B14F-4D97-AF65-F5344CB8AC3E}">
        <p14:creationId xmlns:p14="http://schemas.microsoft.com/office/powerpoint/2010/main" val="1470230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Advantages and Disadvantages of server-side Scripting</a:t>
            </a:r>
            <a:br>
              <a:rPr lang="en-US" dirty="0"/>
            </a:br>
            <a:endParaRPr lang="en-US" dirty="0"/>
          </a:p>
        </p:txBody>
      </p:sp>
    </p:spTree>
    <p:extLst>
      <p:ext uri="{BB962C8B-B14F-4D97-AF65-F5344CB8AC3E}">
        <p14:creationId xmlns:p14="http://schemas.microsoft.com/office/powerpoint/2010/main" val="2602824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37</a:t>
            </a:fld>
            <a:endParaRPr lang="en-US"/>
          </a:p>
        </p:txBody>
      </p:sp>
      <p:pic>
        <p:nvPicPr>
          <p:cNvPr id="3" name="Picture 2"/>
          <p:cNvPicPr>
            <a:picLocks noChangeAspect="1"/>
          </p:cNvPicPr>
          <p:nvPr/>
        </p:nvPicPr>
        <p:blipFill>
          <a:blip r:embed="rId2"/>
          <a:stretch>
            <a:fillRect/>
          </a:stretch>
        </p:blipFill>
        <p:spPr>
          <a:xfrm>
            <a:off x="2347274" y="1790307"/>
            <a:ext cx="7221521" cy="3898735"/>
          </a:xfrm>
          <a:prstGeom prst="rect">
            <a:avLst/>
          </a:prstGeom>
        </p:spPr>
      </p:pic>
      <p:sp>
        <p:nvSpPr>
          <p:cNvPr id="4" name="Oval 3"/>
          <p:cNvSpPr/>
          <p:nvPr/>
        </p:nvSpPr>
        <p:spPr>
          <a:xfrm>
            <a:off x="6768446" y="2375555"/>
            <a:ext cx="2714920" cy="18005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5352" y="857839"/>
            <a:ext cx="3190617" cy="523220"/>
          </a:xfrm>
          <a:prstGeom prst="rect">
            <a:avLst/>
          </a:prstGeom>
          <a:noFill/>
        </p:spPr>
        <p:txBody>
          <a:bodyPr wrap="none" rtlCol="0">
            <a:spAutoFit/>
          </a:bodyPr>
          <a:lstStyle/>
          <a:p>
            <a:r>
              <a:rPr lang="en-US" sz="2800" dirty="0"/>
              <a:t>Server Side Scripting</a:t>
            </a:r>
          </a:p>
        </p:txBody>
      </p:sp>
    </p:spTree>
    <p:extLst>
      <p:ext uri="{BB962C8B-B14F-4D97-AF65-F5344CB8AC3E}">
        <p14:creationId xmlns:p14="http://schemas.microsoft.com/office/powerpoint/2010/main" val="117576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38</a:t>
            </a:fld>
            <a:endParaRPr lang="en-US"/>
          </a:p>
        </p:txBody>
      </p:sp>
      <p:sp>
        <p:nvSpPr>
          <p:cNvPr id="3" name="Rectangle 2"/>
          <p:cNvSpPr/>
          <p:nvPr/>
        </p:nvSpPr>
        <p:spPr>
          <a:xfrm>
            <a:off x="535709" y="748144"/>
            <a:ext cx="11212946" cy="5324535"/>
          </a:xfrm>
          <a:prstGeom prst="rect">
            <a:avLst/>
          </a:prstGeom>
        </p:spPr>
        <p:txBody>
          <a:bodyPr wrap="square">
            <a:spAutoFit/>
          </a:bodyPr>
          <a:lstStyle/>
          <a:p>
            <a:r>
              <a:rPr lang="en-US" sz="2800" b="1" dirty="0">
                <a:solidFill>
                  <a:srgbClr val="3C362E"/>
                </a:solidFill>
                <a:latin typeface="+mj-lt"/>
              </a:rPr>
              <a:t>Advantages</a:t>
            </a:r>
            <a:endParaRPr lang="en-US" sz="2800" dirty="0">
              <a:solidFill>
                <a:srgbClr val="3C362E"/>
              </a:solidFill>
              <a:latin typeface="+mj-lt"/>
            </a:endParaRPr>
          </a:p>
          <a:p>
            <a:pPr>
              <a:buFont typeface="Arial" panose="020B0604020202020204" pitchFamily="34" charset="0"/>
              <a:buChar char="•"/>
            </a:pPr>
            <a:r>
              <a:rPr lang="en-US" sz="2400" dirty="0">
                <a:solidFill>
                  <a:srgbClr val="3C362E"/>
                </a:solidFill>
              </a:rPr>
              <a:t>A user can create one template for the entire website</a:t>
            </a:r>
          </a:p>
          <a:p>
            <a:pPr>
              <a:buFont typeface="Arial" panose="020B0604020202020204" pitchFamily="34" charset="0"/>
              <a:buChar char="•"/>
            </a:pPr>
            <a:endParaRPr lang="en-US" sz="2400" dirty="0">
              <a:solidFill>
                <a:srgbClr val="3C362E"/>
              </a:solidFill>
            </a:endParaRPr>
          </a:p>
          <a:p>
            <a:pPr>
              <a:buFont typeface="Arial" panose="020B0604020202020204" pitchFamily="34" charset="0"/>
              <a:buChar char="•"/>
            </a:pPr>
            <a:r>
              <a:rPr lang="en-US" sz="2400" dirty="0">
                <a:solidFill>
                  <a:srgbClr val="3C362E"/>
                </a:solidFill>
              </a:rPr>
              <a:t>The site can use a content management system which makes editing simpler.</a:t>
            </a:r>
          </a:p>
          <a:p>
            <a:pPr>
              <a:buFont typeface="Arial" panose="020B0604020202020204" pitchFamily="34" charset="0"/>
              <a:buChar char="•"/>
            </a:pPr>
            <a:endParaRPr lang="en-US" sz="2400" dirty="0">
              <a:solidFill>
                <a:srgbClr val="3C362E"/>
              </a:solidFill>
            </a:endParaRPr>
          </a:p>
          <a:p>
            <a:pPr>
              <a:buFont typeface="Arial" panose="020B0604020202020204" pitchFamily="34" charset="0"/>
              <a:buChar char="•"/>
            </a:pPr>
            <a:r>
              <a:rPr lang="en-US" sz="2400" dirty="0">
                <a:solidFill>
                  <a:srgbClr val="3C362E"/>
                </a:solidFill>
              </a:rPr>
              <a:t>Generally quicker to load than client-side scripting</a:t>
            </a:r>
          </a:p>
          <a:p>
            <a:pPr>
              <a:buFont typeface="Arial" panose="020B0604020202020204" pitchFamily="34" charset="0"/>
              <a:buChar char="•"/>
            </a:pPr>
            <a:endParaRPr lang="en-US" sz="2400" dirty="0">
              <a:solidFill>
                <a:srgbClr val="3C362E"/>
              </a:solidFill>
            </a:endParaRPr>
          </a:p>
          <a:p>
            <a:pPr>
              <a:buFont typeface="Arial" panose="020B0604020202020204" pitchFamily="34" charset="0"/>
              <a:buChar char="•"/>
            </a:pPr>
            <a:r>
              <a:rPr lang="en-US" sz="2400" dirty="0">
                <a:solidFill>
                  <a:srgbClr val="3C362E"/>
                </a:solidFill>
              </a:rPr>
              <a:t>User is able to include external files to save coding.</a:t>
            </a:r>
          </a:p>
          <a:p>
            <a:pPr>
              <a:buFont typeface="Arial" panose="020B0604020202020204" pitchFamily="34" charset="0"/>
              <a:buChar char="•"/>
            </a:pPr>
            <a:endParaRPr lang="en-US" sz="2400" dirty="0">
              <a:solidFill>
                <a:srgbClr val="3C362E"/>
              </a:solidFill>
            </a:endParaRPr>
          </a:p>
          <a:p>
            <a:pPr>
              <a:buFont typeface="Arial" panose="020B0604020202020204" pitchFamily="34" charset="0"/>
              <a:buChar char="•"/>
            </a:pPr>
            <a:r>
              <a:rPr lang="en-US" sz="2400" dirty="0">
                <a:solidFill>
                  <a:srgbClr val="3C362E"/>
                </a:solidFill>
              </a:rPr>
              <a:t>Scripts are hidden from view so it is more secure. </a:t>
            </a:r>
          </a:p>
          <a:p>
            <a:pPr>
              <a:buFont typeface="Arial" panose="020B0604020202020204" pitchFamily="34" charset="0"/>
              <a:buChar char="•"/>
            </a:pPr>
            <a:endParaRPr lang="en-US" sz="2400" dirty="0">
              <a:solidFill>
                <a:srgbClr val="3C362E"/>
              </a:solidFill>
            </a:endParaRPr>
          </a:p>
          <a:p>
            <a:pPr>
              <a:buFont typeface="Arial" panose="020B0604020202020204" pitchFamily="34" charset="0"/>
              <a:buChar char="•"/>
            </a:pPr>
            <a:r>
              <a:rPr lang="en-US" sz="2400" dirty="0">
                <a:solidFill>
                  <a:srgbClr val="3C362E"/>
                </a:solidFill>
              </a:rPr>
              <a:t>Users will only see the HTML output.</a:t>
            </a:r>
          </a:p>
          <a:p>
            <a:pPr>
              <a:buFont typeface="Arial" panose="020B0604020202020204" pitchFamily="34" charset="0"/>
              <a:buChar char="•"/>
            </a:pPr>
            <a:endParaRPr lang="en-US" sz="2400" dirty="0">
              <a:solidFill>
                <a:srgbClr val="3C362E"/>
              </a:solidFill>
            </a:endParaRPr>
          </a:p>
          <a:p>
            <a:pPr>
              <a:buFont typeface="Arial" panose="020B0604020202020204" pitchFamily="34" charset="0"/>
              <a:buChar char="•"/>
            </a:pPr>
            <a:r>
              <a:rPr lang="en-US" sz="2400" dirty="0">
                <a:solidFill>
                  <a:srgbClr val="3C362E"/>
                </a:solidFill>
              </a:rPr>
              <a:t>User does not need to download plugins like Java or Flash.</a:t>
            </a:r>
            <a:endParaRPr lang="en-US" sz="2400" b="0" i="0" dirty="0">
              <a:solidFill>
                <a:srgbClr val="3C362E"/>
              </a:solidFill>
              <a:effectLst/>
            </a:endParaRPr>
          </a:p>
        </p:txBody>
      </p:sp>
    </p:spTree>
    <p:extLst>
      <p:ext uri="{BB962C8B-B14F-4D97-AF65-F5344CB8AC3E}">
        <p14:creationId xmlns:p14="http://schemas.microsoft.com/office/powerpoint/2010/main" val="2369287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39</a:t>
            </a:fld>
            <a:endParaRPr lang="en-US"/>
          </a:p>
        </p:txBody>
      </p:sp>
      <p:sp>
        <p:nvSpPr>
          <p:cNvPr id="3" name="Rectangle 2"/>
          <p:cNvSpPr/>
          <p:nvPr/>
        </p:nvSpPr>
        <p:spPr>
          <a:xfrm>
            <a:off x="461818" y="942108"/>
            <a:ext cx="11323782" cy="3539430"/>
          </a:xfrm>
          <a:prstGeom prst="rect">
            <a:avLst/>
          </a:prstGeom>
        </p:spPr>
        <p:txBody>
          <a:bodyPr wrap="square">
            <a:spAutoFit/>
          </a:bodyPr>
          <a:lstStyle/>
          <a:p>
            <a:r>
              <a:rPr lang="en-US" sz="2800" b="1" dirty="0">
                <a:solidFill>
                  <a:srgbClr val="3C362E"/>
                </a:solidFill>
                <a:latin typeface="+mj-lt"/>
              </a:rPr>
              <a:t>Disadvantages</a:t>
            </a:r>
          </a:p>
          <a:p>
            <a:endParaRPr lang="en-US" sz="2800" dirty="0">
              <a:solidFill>
                <a:srgbClr val="3C362E"/>
              </a:solidFill>
              <a:latin typeface="+mj-lt"/>
            </a:endParaRPr>
          </a:p>
          <a:p>
            <a:pPr marL="342900" indent="-342900">
              <a:buFont typeface="Arial" panose="020B0604020202020204" pitchFamily="34" charset="0"/>
              <a:buChar char="•"/>
            </a:pPr>
            <a:r>
              <a:rPr lang="en-US" sz="2400" dirty="0">
                <a:solidFill>
                  <a:srgbClr val="3C362E"/>
                </a:solidFill>
                <a:latin typeface="Alegreya"/>
              </a:rPr>
              <a:t>Many scripts and content management systems tools require databases in order to store dynamic data.</a:t>
            </a:r>
          </a:p>
          <a:p>
            <a:pPr marL="342900" indent="-342900">
              <a:buFont typeface="Arial" panose="020B0604020202020204" pitchFamily="34" charset="0"/>
              <a:buChar char="•"/>
            </a:pPr>
            <a:endParaRPr lang="en-US" sz="2400" dirty="0">
              <a:solidFill>
                <a:srgbClr val="3C362E"/>
              </a:solidFill>
              <a:latin typeface="Alegreya"/>
            </a:endParaRPr>
          </a:p>
          <a:p>
            <a:pPr marL="342900" indent="-342900">
              <a:buFont typeface="Arial" panose="020B0604020202020204" pitchFamily="34" charset="0"/>
              <a:buChar char="•"/>
            </a:pPr>
            <a:r>
              <a:rPr lang="en-US" sz="2400" dirty="0">
                <a:solidFill>
                  <a:srgbClr val="3C362E"/>
                </a:solidFill>
                <a:latin typeface="Alegreya"/>
              </a:rPr>
              <a:t>It requires the scripting software to be installed on the server.</a:t>
            </a:r>
          </a:p>
          <a:p>
            <a:pPr marL="342900" indent="-342900">
              <a:buFont typeface="Arial" panose="020B0604020202020204" pitchFamily="34" charset="0"/>
              <a:buChar char="•"/>
            </a:pPr>
            <a:endParaRPr lang="en-US" sz="2400" dirty="0">
              <a:solidFill>
                <a:srgbClr val="3C362E"/>
              </a:solidFill>
              <a:latin typeface="Alegreya"/>
            </a:endParaRPr>
          </a:p>
          <a:p>
            <a:pPr marL="342900" indent="-342900">
              <a:buFont typeface="Arial" panose="020B0604020202020204" pitchFamily="34" charset="0"/>
              <a:buChar char="•"/>
            </a:pPr>
            <a:r>
              <a:rPr lang="en-US" sz="2400" dirty="0">
                <a:solidFill>
                  <a:srgbClr val="3C362E"/>
                </a:solidFill>
                <a:latin typeface="Alegreya"/>
              </a:rPr>
              <a:t>The nature of dynamic scripts creates new security concerns, in some cases making it easier for hackers to gain access to servers exploiting code flaws.</a:t>
            </a:r>
            <a:endParaRPr lang="en-US" sz="2400" b="0" i="0" dirty="0">
              <a:solidFill>
                <a:srgbClr val="3C362E"/>
              </a:solidFill>
              <a:effectLst/>
              <a:latin typeface="Alegreya"/>
            </a:endParaRPr>
          </a:p>
        </p:txBody>
      </p:sp>
    </p:spTree>
    <p:extLst>
      <p:ext uri="{BB962C8B-B14F-4D97-AF65-F5344CB8AC3E}">
        <p14:creationId xmlns:p14="http://schemas.microsoft.com/office/powerpoint/2010/main" val="27766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A6AD-3E99-6582-4FD5-DB4E8A9A0920}"/>
              </a:ext>
            </a:extLst>
          </p:cNvPr>
          <p:cNvSpPr>
            <a:spLocks noGrp="1"/>
          </p:cNvSpPr>
          <p:nvPr>
            <p:ph type="title"/>
          </p:nvPr>
        </p:nvSpPr>
        <p:spPr/>
        <p:txBody>
          <a:bodyPr/>
          <a:lstStyle/>
          <a:p>
            <a:r>
              <a:rPr lang="en-AE"/>
              <a:t>INTRODUCTION</a:t>
            </a:r>
          </a:p>
        </p:txBody>
      </p:sp>
      <p:sp>
        <p:nvSpPr>
          <p:cNvPr id="3" name="Content Placeholder 2">
            <a:extLst>
              <a:ext uri="{FF2B5EF4-FFF2-40B4-BE49-F238E27FC236}">
                <a16:creationId xmlns:a16="http://schemas.microsoft.com/office/drawing/2014/main" id="{3F48A46E-F247-FF01-D915-B21F82FB462B}"/>
              </a:ext>
            </a:extLst>
          </p:cNvPr>
          <p:cNvSpPr>
            <a:spLocks noGrp="1"/>
          </p:cNvSpPr>
          <p:nvPr>
            <p:ph idx="1"/>
          </p:nvPr>
        </p:nvSpPr>
        <p:spPr>
          <a:xfrm>
            <a:off x="581192" y="1877786"/>
            <a:ext cx="11029615" cy="3981013"/>
          </a:xfrm>
        </p:spPr>
        <p:txBody>
          <a:bodyPr>
            <a:normAutofit/>
          </a:bodyPr>
          <a:lstStyle/>
          <a:p>
            <a:pPr marL="0" indent="0">
              <a:buNone/>
            </a:pPr>
            <a:r>
              <a:rPr lang="en-US" sz="2400" b="1" dirty="0"/>
              <a:t>The World Wide Web (WWW)</a:t>
            </a:r>
            <a:endParaRPr lang="en-US" sz="2400" dirty="0"/>
          </a:p>
          <a:p>
            <a:r>
              <a:rPr lang="en-US" sz="2400" dirty="0"/>
              <a:t>A huge, globally distributed collection of information and data that can be accessed via the Internet with the help of </a:t>
            </a:r>
            <a:r>
              <a:rPr lang="en-US" sz="2400" b="1" dirty="0"/>
              <a:t>HTTP (Hypertext Transfer Protocol) </a:t>
            </a:r>
            <a:endParaRPr lang="en-US" sz="2400" dirty="0"/>
          </a:p>
          <a:p>
            <a:r>
              <a:rPr lang="en-US" sz="2400" dirty="0"/>
              <a:t>The WWW has made the </a:t>
            </a:r>
            <a:r>
              <a:rPr lang="en-US" sz="2400" b="1" dirty="0"/>
              <a:t>Internet </a:t>
            </a:r>
            <a:r>
              <a:rPr lang="en-US" sz="2400" dirty="0"/>
              <a:t>the most important communication medium of our days</a:t>
            </a:r>
          </a:p>
          <a:p>
            <a:r>
              <a:rPr lang="en-US" sz="2400" dirty="0"/>
              <a:t>WWW documents are interconnected by </a:t>
            </a:r>
            <a:r>
              <a:rPr lang="en-US" sz="2400" b="1" dirty="0"/>
              <a:t>hyperlinks </a:t>
            </a:r>
            <a:r>
              <a:rPr lang="en-US" sz="2400" dirty="0"/>
              <a:t>and in this way form an information network</a:t>
            </a:r>
          </a:p>
          <a:p>
            <a:r>
              <a:rPr lang="en-US" sz="2400" dirty="0"/>
              <a:t>WWW documents are distributed worldwide, stored at </a:t>
            </a:r>
            <a:r>
              <a:rPr lang="en-US" sz="2400" b="1" dirty="0"/>
              <a:t>WWW servers</a:t>
            </a:r>
          </a:p>
          <a:p>
            <a:endParaRPr lang="en-US" dirty="0"/>
          </a:p>
        </p:txBody>
      </p:sp>
      <p:sp>
        <p:nvSpPr>
          <p:cNvPr id="4" name="Slide Number Placeholder 3">
            <a:extLst>
              <a:ext uri="{FF2B5EF4-FFF2-40B4-BE49-F238E27FC236}">
                <a16:creationId xmlns:a16="http://schemas.microsoft.com/office/drawing/2014/main" id="{BB0888E8-CEF4-0FCF-D5C9-741C6ADE618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449586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7273" y="3713060"/>
            <a:ext cx="10377034" cy="1006475"/>
          </a:xfrm>
        </p:spPr>
        <p:txBody>
          <a:bodyPr>
            <a:normAutofit/>
          </a:bodyPr>
          <a:lstStyle/>
          <a:p>
            <a:r>
              <a:rPr lang="en-US" dirty="0"/>
              <a:t>Web Application Technologies</a:t>
            </a:r>
          </a:p>
        </p:txBody>
      </p:sp>
    </p:spTree>
    <p:extLst>
      <p:ext uri="{BB962C8B-B14F-4D97-AF65-F5344CB8AC3E}">
        <p14:creationId xmlns:p14="http://schemas.microsoft.com/office/powerpoint/2010/main" val="936939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41</a:t>
            </a:fld>
            <a:endParaRPr lang="en-US"/>
          </a:p>
        </p:txBody>
      </p:sp>
      <p:sp>
        <p:nvSpPr>
          <p:cNvPr id="4" name="Content Placeholder 2"/>
          <p:cNvSpPr txBox="1">
            <a:spLocks/>
          </p:cNvSpPr>
          <p:nvPr/>
        </p:nvSpPr>
        <p:spPr>
          <a:xfrm>
            <a:off x="404036" y="450487"/>
            <a:ext cx="11525693" cy="619486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3600" dirty="0"/>
              <a:t>Client-side Programming</a:t>
            </a:r>
            <a:endParaRPr lang="en-US" sz="3600" b="1" dirty="0"/>
          </a:p>
          <a:p>
            <a:r>
              <a:rPr lang="en-US" b="1" dirty="0"/>
              <a:t>Hypertext Markup Language (HTML)</a:t>
            </a:r>
            <a:r>
              <a:rPr lang="en-US" dirty="0"/>
              <a:t> needed to describe the </a:t>
            </a:r>
            <a:r>
              <a:rPr lang="en-US" b="1" u="sng" dirty="0"/>
              <a:t>structure</a:t>
            </a:r>
            <a:r>
              <a:rPr lang="en-US" dirty="0"/>
              <a:t> of WWW documents		</a:t>
            </a:r>
            <a:r>
              <a:rPr lang="en-US" b="1" dirty="0">
                <a:solidFill>
                  <a:srgbClr val="FF0000"/>
                </a:solidFill>
              </a:rPr>
              <a:t>CLO2</a:t>
            </a:r>
          </a:p>
          <a:p>
            <a:r>
              <a:rPr lang="en-US" b="1" dirty="0"/>
              <a:t>HTML documents </a:t>
            </a:r>
            <a:r>
              <a:rPr lang="en-US" dirty="0"/>
              <a:t>are displayed by a browser that must additionally have access to a HTML interpreter to be able to identify the individual structural elements and assign them certain formats</a:t>
            </a:r>
          </a:p>
          <a:p>
            <a:r>
              <a:rPr lang="en-US" b="1" dirty="0"/>
              <a:t>Cascading Stylesheets (CSS),  Bootstrap </a:t>
            </a:r>
            <a:r>
              <a:rPr lang="en-US" dirty="0"/>
              <a:t>– are responsible for the description of the </a:t>
            </a:r>
            <a:r>
              <a:rPr lang="en-US" b="1" dirty="0"/>
              <a:t>presentation (layout) </a:t>
            </a:r>
            <a:r>
              <a:rPr lang="en-US" dirty="0"/>
              <a:t>of HTML documents 					</a:t>
            </a:r>
            <a:r>
              <a:rPr lang="en-US" b="1" dirty="0">
                <a:solidFill>
                  <a:srgbClr val="FF0000"/>
                </a:solidFill>
              </a:rPr>
              <a:t>CLO2</a:t>
            </a:r>
            <a:endParaRPr lang="en-US" dirty="0"/>
          </a:p>
          <a:p>
            <a:pPr marL="0" indent="0">
              <a:buFont typeface="Wingdings 2" panose="05020102010507070707" pitchFamily="18" charset="2"/>
              <a:buNone/>
            </a:pPr>
            <a:r>
              <a:rPr lang="en-US" dirty="0"/>
              <a:t>	Also, different types (</a:t>
            </a:r>
            <a:r>
              <a:rPr lang="en-US" b="1" dirty="0"/>
              <a:t>client-side &amp; server-side</a:t>
            </a:r>
            <a:r>
              <a:rPr lang="en-US" dirty="0"/>
              <a:t>) of web programming required to develop web applications</a:t>
            </a:r>
          </a:p>
          <a:p>
            <a:pPr marL="0" indent="0">
              <a:buFont typeface="Wingdings 2" panose="05020102010507070707" pitchFamily="18" charset="2"/>
              <a:buNone/>
            </a:pPr>
            <a:endParaRPr lang="en-US" dirty="0"/>
          </a:p>
          <a:p>
            <a:r>
              <a:rPr lang="en-US" dirty="0"/>
              <a:t>Executable / interpretable program code is transferred from the WWW server within the requested HTML document to the WWW browser (client) and processed at the client computer </a:t>
            </a:r>
          </a:p>
          <a:p>
            <a:r>
              <a:rPr lang="en-US" dirty="0"/>
              <a:t>WWW client needs an interpreter (if required as a plugin) which, together with the client, can interpret and execute the transferred program code</a:t>
            </a:r>
          </a:p>
          <a:p>
            <a:pPr lvl="1"/>
            <a:r>
              <a:rPr lang="en-US" sz="1800" dirty="0"/>
              <a:t>JavaScript program, JQuery program (or scripts) 			</a:t>
            </a:r>
            <a:r>
              <a:rPr lang="en-US" sz="1800" b="1" dirty="0">
                <a:solidFill>
                  <a:srgbClr val="FF0000"/>
                </a:solidFill>
              </a:rPr>
              <a:t>CLO3</a:t>
            </a:r>
            <a:endParaRPr lang="en-US" sz="1800" dirty="0"/>
          </a:p>
          <a:p>
            <a:pPr lvl="1"/>
            <a:r>
              <a:rPr lang="en-US" sz="1800" dirty="0"/>
              <a:t>Microsoft Silverlight and Adobe Flash</a:t>
            </a:r>
          </a:p>
          <a:p>
            <a:pPr lvl="1"/>
            <a:r>
              <a:rPr lang="en-US" sz="1800" dirty="0"/>
              <a:t>Java Applets</a:t>
            </a:r>
          </a:p>
          <a:p>
            <a:pPr marL="0" indent="0">
              <a:buFont typeface="Wingdings 2" panose="05020102010507070707" pitchFamily="18" charset="2"/>
              <a:buNone/>
            </a:pPr>
            <a:endParaRPr lang="en-US" dirty="0"/>
          </a:p>
          <a:p>
            <a:endParaRPr lang="en-US" dirty="0"/>
          </a:p>
        </p:txBody>
      </p:sp>
    </p:spTree>
    <p:extLst>
      <p:ext uri="{BB962C8B-B14F-4D97-AF65-F5344CB8AC3E}">
        <p14:creationId xmlns:p14="http://schemas.microsoft.com/office/powerpoint/2010/main" val="2759243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42</a:t>
            </a:fld>
            <a:endParaRPr lang="en-US"/>
          </a:p>
        </p:txBody>
      </p:sp>
      <p:sp>
        <p:nvSpPr>
          <p:cNvPr id="4" name="Rectangle 3"/>
          <p:cNvSpPr/>
          <p:nvPr/>
        </p:nvSpPr>
        <p:spPr>
          <a:xfrm>
            <a:off x="404037" y="1073887"/>
            <a:ext cx="11355571" cy="5755422"/>
          </a:xfrm>
          <a:prstGeom prst="rect">
            <a:avLst/>
          </a:prstGeom>
        </p:spPr>
        <p:txBody>
          <a:bodyPr wrap="square">
            <a:sp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dirty="0"/>
              <a:t>The Application Program is activated by the WWW browser (client) via the WWW server at the server computer and executed there</a:t>
            </a:r>
          </a:p>
          <a:p>
            <a:endParaRPr lang="en-US" sz="2400" dirty="0"/>
          </a:p>
          <a:p>
            <a:pPr marL="342900" indent="-342900">
              <a:buFont typeface="Arial" panose="020B0604020202020204" pitchFamily="34" charset="0"/>
              <a:buChar char="•"/>
            </a:pPr>
            <a:r>
              <a:rPr lang="en-US" sz="2400" dirty="0"/>
              <a:t>Processed results are returned to the client as a dynamically generated HTML document</a:t>
            </a:r>
          </a:p>
          <a:p>
            <a:r>
              <a:rPr lang="en-US" sz="2400" dirty="0"/>
              <a:t> </a:t>
            </a:r>
          </a:p>
          <a:p>
            <a:pPr marL="342900" indent="-342900">
              <a:buFont typeface="Arial" panose="020B0604020202020204" pitchFamily="34" charset="0"/>
              <a:buChar char="•"/>
            </a:pPr>
            <a:r>
              <a:rPr lang="en-US" sz="2400" dirty="0"/>
              <a:t>Standardized interface between WWW server and application programs at the server side: </a:t>
            </a:r>
            <a:r>
              <a:rPr lang="en-US" sz="2400" b="1" dirty="0"/>
              <a:t>CGI (Common Gateway Interface)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Application programs at the server side can be written in desired programming language, like </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000" dirty="0"/>
              <a:t>script languages (Node.js, JQuery, JavaScript, ASP, PHP, Perl, Python…) 		</a:t>
            </a:r>
            <a:r>
              <a:rPr lang="en-US" sz="2000" b="1" dirty="0">
                <a:solidFill>
                  <a:srgbClr val="FF0000"/>
                </a:solidFill>
              </a:rPr>
              <a:t>CLO4</a:t>
            </a:r>
            <a:endParaRPr lang="fr-FR" sz="2000" b="1" dirty="0">
              <a:solidFill>
                <a:srgbClr val="FF0000"/>
              </a:solidFill>
            </a:endParaRPr>
          </a:p>
          <a:p>
            <a:pPr marL="800100" lvl="1" indent="-342900">
              <a:buFont typeface="Arial" panose="020B0604020202020204" pitchFamily="34" charset="0"/>
              <a:buChar char="•"/>
            </a:pPr>
            <a:r>
              <a:rPr lang="fr-FR" sz="2000" dirty="0"/>
              <a:t>Java (Servlets, Server Pages, </a:t>
            </a:r>
            <a:r>
              <a:rPr lang="fr-FR" sz="2000" dirty="0" err="1"/>
              <a:t>Beans</a:t>
            </a:r>
            <a:r>
              <a:rPr lang="fr-FR" sz="2000" dirty="0"/>
              <a:t>)</a:t>
            </a:r>
          </a:p>
          <a:p>
            <a:pPr marL="800100" lvl="1" indent="-342900">
              <a:buFont typeface="Arial" panose="020B0604020202020204" pitchFamily="34" charset="0"/>
              <a:buChar char="•"/>
            </a:pPr>
            <a:r>
              <a:rPr lang="en-US" sz="2000" dirty="0"/>
              <a:t>today: Web frameworks (Express, Ruby on Rails, Spring, Django, …)</a:t>
            </a:r>
          </a:p>
        </p:txBody>
      </p:sp>
      <p:sp>
        <p:nvSpPr>
          <p:cNvPr id="6" name="TextBox 5"/>
          <p:cNvSpPr txBox="1"/>
          <p:nvPr/>
        </p:nvSpPr>
        <p:spPr>
          <a:xfrm>
            <a:off x="404037" y="587044"/>
            <a:ext cx="4899996" cy="646331"/>
          </a:xfrm>
          <a:prstGeom prst="rect">
            <a:avLst/>
          </a:prstGeom>
          <a:noFill/>
        </p:spPr>
        <p:txBody>
          <a:bodyPr wrap="none" rtlCol="0">
            <a:spAutoFit/>
          </a:bodyPr>
          <a:lstStyle/>
          <a:p>
            <a:r>
              <a:rPr lang="en-US" sz="3600" dirty="0"/>
              <a:t>Server-Side Programming</a:t>
            </a:r>
          </a:p>
        </p:txBody>
      </p:sp>
    </p:spTree>
    <p:extLst>
      <p:ext uri="{BB962C8B-B14F-4D97-AF65-F5344CB8AC3E}">
        <p14:creationId xmlns:p14="http://schemas.microsoft.com/office/powerpoint/2010/main" val="1904886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1192" y="1507414"/>
            <a:ext cx="5120255" cy="3903332"/>
          </a:xfrm>
        </p:spPr>
        <p:txBody>
          <a:bodyPr anchor="t">
            <a:normAutofit/>
          </a:bodyPr>
          <a:lstStyle/>
          <a:p>
            <a:r>
              <a:rPr lang="en-US" sz="4000" dirty="0">
                <a:solidFill>
                  <a:srgbClr val="00218A"/>
                </a:solidFill>
              </a:rPr>
              <a:t>Summary</a:t>
            </a:r>
            <a:br>
              <a:rPr lang="en-US" sz="4000" dirty="0">
                <a:solidFill>
                  <a:srgbClr val="00218A"/>
                </a:solidFill>
              </a:rPr>
            </a:br>
            <a:endParaRPr lang="en-US" sz="4000" dirty="0">
              <a:solidFill>
                <a:srgbClr val="00218A"/>
              </a:solidFill>
            </a:endParaRPr>
          </a:p>
        </p:txBody>
      </p:sp>
      <p:sp>
        <p:nvSpPr>
          <p:cNvPr id="5" name="Content Placeholder 4">
            <a:extLst>
              <a:ext uri="{FF2B5EF4-FFF2-40B4-BE49-F238E27FC236}">
                <a16:creationId xmlns:a16="http://schemas.microsoft.com/office/drawing/2014/main" id="{32B4B35E-6E66-8C00-0731-86BE9FDF3312}"/>
              </a:ext>
            </a:extLst>
          </p:cNvPr>
          <p:cNvSpPr>
            <a:spLocks noGrp="1"/>
          </p:cNvSpPr>
          <p:nvPr>
            <p:ph idx="1"/>
          </p:nvPr>
        </p:nvSpPr>
        <p:spPr>
          <a:xfrm>
            <a:off x="4444410" y="1507415"/>
            <a:ext cx="7166398" cy="3903331"/>
          </a:xfrm>
          <a:ln w="57150">
            <a:noFill/>
          </a:ln>
        </p:spPr>
        <p:txBody>
          <a:bodyPr anchor="t">
            <a:normAutofit/>
          </a:bodyPr>
          <a:lstStyle/>
          <a:p>
            <a:pPr marL="0" indent="0">
              <a:buNone/>
            </a:pPr>
            <a:r>
              <a:rPr lang="en-US" sz="3200" dirty="0"/>
              <a:t>Please complete the Lab 1 exercise related to CLO1</a:t>
            </a:r>
          </a:p>
          <a:p>
            <a:pPr marL="971550" lvl="1" indent="-514350">
              <a:buAutoNum type="arabicPeriod"/>
            </a:pPr>
            <a:r>
              <a:rPr lang="en-US" sz="3200" dirty="0"/>
              <a:t>Lab Exercises</a:t>
            </a:r>
          </a:p>
          <a:p>
            <a:pPr marL="971550" lvl="1" indent="-514350">
              <a:buAutoNum type="arabicPeriod"/>
            </a:pPr>
            <a:r>
              <a:rPr lang="en-US" sz="3200" dirty="0"/>
              <a:t>Home Work Task </a:t>
            </a:r>
          </a:p>
          <a:p>
            <a:endParaRPr lang="en-AE" sz="2000" dirty="0"/>
          </a:p>
        </p:txBody>
      </p:sp>
      <p:sp>
        <p:nvSpPr>
          <p:cNvPr id="6" name="Slide Number Placeholder 5">
            <a:extLst>
              <a:ext uri="{FF2B5EF4-FFF2-40B4-BE49-F238E27FC236}">
                <a16:creationId xmlns:a16="http://schemas.microsoft.com/office/drawing/2014/main" id="{002DAA8B-BB85-BB48-AF63-88B8BF3EAC37}"/>
              </a:ext>
            </a:extLst>
          </p:cNvPr>
          <p:cNvSpPr>
            <a:spLocks noGrp="1"/>
          </p:cNvSpPr>
          <p:nvPr>
            <p:ph type="sldNum" sz="quarter" idx="12"/>
          </p:nvPr>
        </p:nvSpPr>
        <p:spPr/>
        <p:txBody>
          <a:bodyPr>
            <a:normAutofit/>
          </a:bodyPr>
          <a:lstStyle/>
          <a:p>
            <a:pPr>
              <a:spcAft>
                <a:spcPts val="600"/>
              </a:spcAft>
            </a:pPr>
            <a:fld id="{D57F1E4F-1CFF-5643-939E-217C01CDF565}" type="slidenum">
              <a:rPr lang="en-US" smtClean="0">
                <a:solidFill>
                  <a:srgbClr val="FFFFFF"/>
                </a:solidFill>
              </a:rPr>
              <a:pPr>
                <a:spcAft>
                  <a:spcPts val="600"/>
                </a:spcAft>
              </a:pPr>
              <a:t>43</a:t>
            </a:fld>
            <a:endParaRPr lang="en-US">
              <a:solidFill>
                <a:srgbClr val="FFFFFF"/>
              </a:solidFill>
            </a:endParaRPr>
          </a:p>
        </p:txBody>
      </p:sp>
    </p:spTree>
    <p:extLst>
      <p:ext uri="{BB962C8B-B14F-4D97-AF65-F5344CB8AC3E}">
        <p14:creationId xmlns:p14="http://schemas.microsoft.com/office/powerpoint/2010/main" val="383549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839" y="-91942"/>
            <a:ext cx="11471616" cy="1190627"/>
          </a:xfrm>
        </p:spPr>
        <p:txBody>
          <a:bodyPr/>
          <a:lstStyle/>
          <a:p>
            <a:r>
              <a:rPr lang="en-US" dirty="0" err="1"/>
              <a:t>InTRO</a:t>
            </a:r>
            <a:r>
              <a:rPr lang="en-US" dirty="0"/>
              <a:t>- Internet vs. web</a:t>
            </a: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a:p>
        </p:txBody>
      </p:sp>
      <p:grpSp>
        <p:nvGrpSpPr>
          <p:cNvPr id="32" name="Group 12"/>
          <p:cNvGrpSpPr>
            <a:grpSpLocks/>
          </p:cNvGrpSpPr>
          <p:nvPr/>
        </p:nvGrpSpPr>
        <p:grpSpPr bwMode="auto">
          <a:xfrm>
            <a:off x="490981" y="3417753"/>
            <a:ext cx="8497887" cy="1404937"/>
            <a:chOff x="249" y="1389"/>
            <a:chExt cx="5353" cy="885"/>
          </a:xfrm>
        </p:grpSpPr>
        <p:sp>
          <p:nvSpPr>
            <p:cNvPr id="33" name="Rectangle 5"/>
            <p:cNvSpPr>
              <a:spLocks noChangeArrowheads="1"/>
            </p:cNvSpPr>
            <p:nvPr/>
          </p:nvSpPr>
          <p:spPr bwMode="auto">
            <a:xfrm>
              <a:off x="249" y="1389"/>
              <a:ext cx="866" cy="386"/>
            </a:xfrm>
            <a:prstGeom prst="rect">
              <a:avLst/>
            </a:prstGeom>
            <a:solidFill>
              <a:srgbClr val="DDDDDD"/>
            </a:solidFill>
            <a:ln w="12700">
              <a:solidFill>
                <a:srgbClr val="000000"/>
              </a:solidFill>
              <a:miter lim="800000"/>
              <a:headEnd/>
              <a:tailEnd/>
            </a:ln>
            <a:effectLst/>
          </p:spPr>
          <p:txBody>
            <a:bodyPr wrap="none" anchor="ctr"/>
            <a:lstStyle/>
            <a:p>
              <a:pPr algn="ctr">
                <a:defRPr/>
              </a:pPr>
              <a:r>
                <a:rPr lang="en-US" sz="1800" b="1" dirty="0">
                  <a:solidFill>
                    <a:srgbClr val="000000"/>
                  </a:solidFill>
                  <a:latin typeface="+mn-lt"/>
                </a:rPr>
                <a:t>FTP</a:t>
              </a:r>
            </a:p>
            <a:p>
              <a:pPr algn="ctr">
                <a:defRPr/>
              </a:pPr>
              <a:r>
                <a:rPr lang="en-US" sz="1800" b="1" dirty="0">
                  <a:solidFill>
                    <a:srgbClr val="000000"/>
                  </a:solidFill>
                  <a:latin typeface="+mn-lt"/>
                </a:rPr>
                <a:t>(FTP)</a:t>
              </a:r>
            </a:p>
          </p:txBody>
        </p:sp>
        <p:sp>
          <p:nvSpPr>
            <p:cNvPr id="34" name="Rectangle 6"/>
            <p:cNvSpPr>
              <a:spLocks noChangeArrowheads="1"/>
            </p:cNvSpPr>
            <p:nvPr/>
          </p:nvSpPr>
          <p:spPr bwMode="auto">
            <a:xfrm>
              <a:off x="249" y="1888"/>
              <a:ext cx="5353" cy="386"/>
            </a:xfrm>
            <a:prstGeom prst="rect">
              <a:avLst/>
            </a:prstGeom>
            <a:solidFill>
              <a:srgbClr val="777777"/>
            </a:solidFill>
            <a:ln w="12700">
              <a:solidFill>
                <a:srgbClr val="000000"/>
              </a:solidFill>
              <a:miter lim="800000"/>
              <a:headEnd/>
              <a:tailEnd/>
            </a:ln>
            <a:effectLst/>
          </p:spPr>
          <p:txBody>
            <a:bodyPr wrap="none" anchor="ctr"/>
            <a:lstStyle/>
            <a:p>
              <a:pPr algn="ctr">
                <a:defRPr/>
              </a:pPr>
              <a:r>
                <a:rPr lang="en-US" sz="2000" b="1" dirty="0">
                  <a:solidFill>
                    <a:schemeClr val="bg1"/>
                  </a:solidFill>
                  <a:latin typeface="+mn-lt"/>
                </a:rPr>
                <a:t>Internet</a:t>
              </a:r>
            </a:p>
            <a:p>
              <a:pPr algn="ctr">
                <a:defRPr/>
              </a:pPr>
              <a:r>
                <a:rPr lang="en-US" sz="2000" b="1" dirty="0">
                  <a:solidFill>
                    <a:schemeClr val="bg1"/>
                  </a:solidFill>
                  <a:latin typeface="+mn-lt"/>
                </a:rPr>
                <a:t>(TCP/IP)</a:t>
              </a:r>
            </a:p>
          </p:txBody>
        </p:sp>
        <p:sp>
          <p:nvSpPr>
            <p:cNvPr id="35" name="Rectangle 7"/>
            <p:cNvSpPr>
              <a:spLocks noChangeArrowheads="1"/>
            </p:cNvSpPr>
            <p:nvPr/>
          </p:nvSpPr>
          <p:spPr bwMode="auto">
            <a:xfrm>
              <a:off x="1257" y="1389"/>
              <a:ext cx="866" cy="386"/>
            </a:xfrm>
            <a:prstGeom prst="rect">
              <a:avLst/>
            </a:prstGeom>
            <a:solidFill>
              <a:srgbClr val="DDDDDD"/>
            </a:solidFill>
            <a:ln w="12700">
              <a:solidFill>
                <a:srgbClr val="000000"/>
              </a:solidFill>
              <a:miter lim="800000"/>
              <a:headEnd/>
              <a:tailEnd/>
            </a:ln>
            <a:effectLst/>
          </p:spPr>
          <p:txBody>
            <a:bodyPr wrap="none" anchor="ctr"/>
            <a:lstStyle/>
            <a:p>
              <a:pPr algn="ctr">
                <a:defRPr/>
              </a:pPr>
              <a:r>
                <a:rPr lang="en-US" sz="1800" b="1" dirty="0">
                  <a:solidFill>
                    <a:srgbClr val="000000"/>
                  </a:solidFill>
                  <a:latin typeface="+mn-lt"/>
                </a:rPr>
                <a:t>Usenet</a:t>
              </a:r>
            </a:p>
            <a:p>
              <a:pPr algn="ctr">
                <a:defRPr/>
              </a:pPr>
              <a:r>
                <a:rPr lang="en-US" sz="1800" b="1" dirty="0">
                  <a:solidFill>
                    <a:srgbClr val="000000"/>
                  </a:solidFill>
                  <a:latin typeface="+mn-lt"/>
                </a:rPr>
                <a:t>(NNTP)</a:t>
              </a:r>
            </a:p>
          </p:txBody>
        </p:sp>
        <p:sp>
          <p:nvSpPr>
            <p:cNvPr id="36" name="Rectangle 8"/>
            <p:cNvSpPr>
              <a:spLocks noChangeArrowheads="1"/>
            </p:cNvSpPr>
            <p:nvPr/>
          </p:nvSpPr>
          <p:spPr bwMode="auto">
            <a:xfrm>
              <a:off x="2265" y="1389"/>
              <a:ext cx="866" cy="386"/>
            </a:xfrm>
            <a:prstGeom prst="rect">
              <a:avLst/>
            </a:prstGeom>
            <a:solidFill>
              <a:srgbClr val="DDDDDD"/>
            </a:solidFill>
            <a:ln w="12700">
              <a:solidFill>
                <a:srgbClr val="000000"/>
              </a:solidFill>
              <a:miter lim="800000"/>
              <a:headEnd/>
              <a:tailEnd/>
            </a:ln>
            <a:effectLst/>
          </p:spPr>
          <p:txBody>
            <a:bodyPr wrap="none" anchor="ctr"/>
            <a:lstStyle/>
            <a:p>
              <a:pPr algn="ctr">
                <a:defRPr/>
              </a:pPr>
              <a:r>
                <a:rPr lang="en-US" sz="2000" b="1" dirty="0">
                  <a:solidFill>
                    <a:srgbClr val="000000"/>
                  </a:solidFill>
                  <a:latin typeface="+mn-lt"/>
                </a:rPr>
                <a:t>Mail</a:t>
              </a:r>
            </a:p>
            <a:p>
              <a:pPr algn="ctr">
                <a:defRPr/>
              </a:pPr>
              <a:r>
                <a:rPr lang="en-US" sz="2000" b="1" dirty="0">
                  <a:solidFill>
                    <a:srgbClr val="000000"/>
                  </a:solidFill>
                  <a:latin typeface="+mn-lt"/>
                </a:rPr>
                <a:t>(SMTP)</a:t>
              </a:r>
            </a:p>
          </p:txBody>
        </p:sp>
        <p:sp>
          <p:nvSpPr>
            <p:cNvPr id="37" name="Rectangle 9"/>
            <p:cNvSpPr>
              <a:spLocks noChangeArrowheads="1"/>
            </p:cNvSpPr>
            <p:nvPr/>
          </p:nvSpPr>
          <p:spPr bwMode="auto">
            <a:xfrm>
              <a:off x="3273" y="1389"/>
              <a:ext cx="866" cy="386"/>
            </a:xfrm>
            <a:prstGeom prst="rect">
              <a:avLst/>
            </a:prstGeom>
            <a:solidFill>
              <a:srgbClr val="C00000"/>
            </a:solidFill>
            <a:ln w="12700">
              <a:solidFill>
                <a:srgbClr val="000000"/>
              </a:solidFill>
              <a:miter lim="800000"/>
              <a:headEnd/>
              <a:tailEnd/>
            </a:ln>
            <a:effectLst/>
          </p:spPr>
          <p:txBody>
            <a:bodyPr wrap="none" anchor="ctr"/>
            <a:lstStyle/>
            <a:p>
              <a:pPr algn="ctr">
                <a:defRPr/>
              </a:pPr>
              <a:r>
                <a:rPr lang="en-US" sz="2000" b="1" dirty="0">
                  <a:solidFill>
                    <a:srgbClr val="FFFFFF"/>
                  </a:solidFill>
                  <a:latin typeface="+mn-lt"/>
                </a:rPr>
                <a:t>WWW</a:t>
              </a:r>
            </a:p>
            <a:p>
              <a:pPr algn="ctr">
                <a:defRPr/>
              </a:pPr>
              <a:r>
                <a:rPr lang="en-US" sz="2000" b="1" dirty="0">
                  <a:solidFill>
                    <a:srgbClr val="FFFFFF"/>
                  </a:solidFill>
                  <a:latin typeface="+mn-lt"/>
                </a:rPr>
                <a:t>(HTTP)</a:t>
              </a:r>
            </a:p>
          </p:txBody>
        </p:sp>
        <p:sp>
          <p:nvSpPr>
            <p:cNvPr id="38" name="Rectangle 10"/>
            <p:cNvSpPr>
              <a:spLocks noChangeArrowheads="1"/>
            </p:cNvSpPr>
            <p:nvPr/>
          </p:nvSpPr>
          <p:spPr bwMode="auto">
            <a:xfrm>
              <a:off x="4292" y="1389"/>
              <a:ext cx="1310" cy="386"/>
            </a:xfrm>
            <a:prstGeom prst="rect">
              <a:avLst/>
            </a:prstGeom>
            <a:solidFill>
              <a:srgbClr val="DDDDDD"/>
            </a:solidFill>
            <a:ln w="12700">
              <a:solidFill>
                <a:srgbClr val="000000"/>
              </a:solidFill>
              <a:miter lim="800000"/>
              <a:headEnd/>
              <a:tailEnd/>
            </a:ln>
            <a:effectLst/>
          </p:spPr>
          <p:txBody>
            <a:bodyPr wrap="none" anchor="ctr"/>
            <a:lstStyle/>
            <a:p>
              <a:pPr algn="ctr">
                <a:defRPr/>
              </a:pPr>
              <a:r>
                <a:rPr lang="en-US" sz="2000" b="1">
                  <a:solidFill>
                    <a:srgbClr val="000000"/>
                  </a:solidFill>
                  <a:latin typeface="+mn-lt"/>
                </a:rPr>
                <a:t>Freenet,</a:t>
              </a:r>
            </a:p>
            <a:p>
              <a:pPr algn="ctr">
                <a:defRPr/>
              </a:pPr>
              <a:r>
                <a:rPr lang="en-US" sz="2000" b="1">
                  <a:solidFill>
                    <a:srgbClr val="000000"/>
                  </a:solidFill>
                  <a:latin typeface="+mn-lt"/>
                </a:rPr>
                <a:t>Gnutella, etc.</a:t>
              </a:r>
            </a:p>
          </p:txBody>
        </p:sp>
      </p:grpSp>
      <p:sp>
        <p:nvSpPr>
          <p:cNvPr id="39" name="Rectangle 11"/>
          <p:cNvSpPr txBox="1">
            <a:spLocks noChangeArrowheads="1"/>
          </p:cNvSpPr>
          <p:nvPr/>
        </p:nvSpPr>
        <p:spPr bwMode="auto">
          <a:xfrm>
            <a:off x="1211706" y="5325928"/>
            <a:ext cx="2746375" cy="433387"/>
          </a:xfrm>
          <a:prstGeom prst="rect">
            <a:avLst/>
          </a:prstGeom>
          <a:noFill/>
          <a:ln w="25400" cap="flat">
            <a:solidFill>
              <a:srgbClr val="C00000"/>
            </a:solidFill>
            <a:prstDash val="sysDot"/>
            <a:miter lim="800000"/>
            <a:headEnd/>
            <a:tailEnd/>
          </a:ln>
        </p:spPr>
        <p:txBody>
          <a:bodyPr/>
          <a:lstStyle/>
          <a:p>
            <a:pPr algn="ctr">
              <a:spcBef>
                <a:spcPct val="20000"/>
              </a:spcBef>
              <a:buFont typeface="Wingdings" pitchFamily="2" charset="2"/>
              <a:buNone/>
              <a:defRPr/>
            </a:pPr>
            <a:r>
              <a:rPr lang="fr-FR" sz="2000" b="1" dirty="0">
                <a:solidFill>
                  <a:srgbClr val="C00000"/>
                </a:solidFill>
                <a:latin typeface="+mn-lt"/>
              </a:rPr>
              <a:t>Network Layer</a:t>
            </a:r>
          </a:p>
        </p:txBody>
      </p:sp>
      <p:sp>
        <p:nvSpPr>
          <p:cNvPr id="40" name="Rectangle 14"/>
          <p:cNvSpPr>
            <a:spLocks noChangeArrowheads="1"/>
          </p:cNvSpPr>
          <p:nvPr/>
        </p:nvSpPr>
        <p:spPr bwMode="auto">
          <a:xfrm>
            <a:off x="1138681" y="2446203"/>
            <a:ext cx="3240087" cy="433387"/>
          </a:xfrm>
          <a:prstGeom prst="rect">
            <a:avLst/>
          </a:prstGeom>
          <a:noFill/>
          <a:ln w="25400">
            <a:solidFill>
              <a:srgbClr val="C00000"/>
            </a:solidFill>
            <a:prstDash val="sysDot"/>
            <a:miter lim="800000"/>
            <a:headEnd/>
            <a:tailEnd/>
          </a:ln>
          <a:effectLst/>
        </p:spPr>
        <p:txBody>
          <a:bodyPr/>
          <a:lstStyle/>
          <a:p>
            <a:pPr marL="342900" indent="-342900" algn="ctr">
              <a:buClr>
                <a:schemeClr val="hlink"/>
              </a:buClr>
              <a:buFont typeface="Wingdings" pitchFamily="2" charset="2"/>
              <a:buNone/>
              <a:defRPr/>
            </a:pPr>
            <a:r>
              <a:rPr lang="fr-FR" sz="2000" b="1" dirty="0">
                <a:solidFill>
                  <a:srgbClr val="C00000"/>
                </a:solidFill>
                <a:latin typeface="+mn-lt"/>
              </a:rPr>
              <a:t>Application Layer </a:t>
            </a:r>
          </a:p>
        </p:txBody>
      </p:sp>
      <p:sp>
        <p:nvSpPr>
          <p:cNvPr id="41" name="Line 15"/>
          <p:cNvSpPr>
            <a:spLocks noChangeShapeType="1"/>
          </p:cNvSpPr>
          <p:nvPr/>
        </p:nvSpPr>
        <p:spPr bwMode="auto">
          <a:xfrm>
            <a:off x="2507106" y="2878003"/>
            <a:ext cx="0" cy="504825"/>
          </a:xfrm>
          <a:prstGeom prst="line">
            <a:avLst/>
          </a:prstGeom>
          <a:noFill/>
          <a:ln w="19050">
            <a:solidFill>
              <a:srgbClr val="C00000"/>
            </a:solidFill>
            <a:prstDash val="sysDot"/>
            <a:round/>
            <a:headEnd/>
            <a:tailEnd type="triangle" w="med" len="med"/>
          </a:ln>
          <a:effectLst/>
        </p:spPr>
        <p:txBody>
          <a:bodyPr>
            <a:spAutoFit/>
          </a:bodyPr>
          <a:lstStyle/>
          <a:p>
            <a:pPr>
              <a:defRPr/>
            </a:pPr>
            <a:endParaRPr lang="fr-FR">
              <a:latin typeface="+mn-lt"/>
            </a:endParaRPr>
          </a:p>
        </p:txBody>
      </p:sp>
      <p:sp>
        <p:nvSpPr>
          <p:cNvPr id="42" name="Line 16"/>
          <p:cNvSpPr>
            <a:spLocks noChangeShapeType="1"/>
          </p:cNvSpPr>
          <p:nvPr/>
        </p:nvSpPr>
        <p:spPr bwMode="auto">
          <a:xfrm flipV="1">
            <a:off x="2518218" y="4822690"/>
            <a:ext cx="0" cy="503238"/>
          </a:xfrm>
          <a:prstGeom prst="line">
            <a:avLst/>
          </a:prstGeom>
          <a:noFill/>
          <a:ln w="19050">
            <a:solidFill>
              <a:srgbClr val="C00000"/>
            </a:solidFill>
            <a:prstDash val="sysDot"/>
            <a:round/>
            <a:headEnd/>
            <a:tailEnd type="triangle" w="med" len="med"/>
          </a:ln>
          <a:effectLst/>
        </p:spPr>
        <p:txBody>
          <a:bodyPr>
            <a:spAutoFit/>
          </a:bodyPr>
          <a:lstStyle/>
          <a:p>
            <a:pPr>
              <a:defRPr/>
            </a:pPr>
            <a:endParaRPr lang="fr-FR">
              <a:latin typeface="+mn-lt"/>
            </a:endParaRPr>
          </a:p>
        </p:txBody>
      </p:sp>
      <p:sp>
        <p:nvSpPr>
          <p:cNvPr id="43" name="AutoShape 17"/>
          <p:cNvSpPr>
            <a:spLocks noChangeArrowheads="1"/>
          </p:cNvSpPr>
          <p:nvPr/>
        </p:nvSpPr>
        <p:spPr bwMode="auto">
          <a:xfrm>
            <a:off x="5315766" y="872991"/>
            <a:ext cx="3923928" cy="2222376"/>
          </a:xfrm>
          <a:prstGeom prst="wedgeRectCallout">
            <a:avLst>
              <a:gd name="adj1" fmla="val -35995"/>
              <a:gd name="adj2" fmla="val 69184"/>
            </a:avLst>
          </a:prstGeom>
          <a:solidFill>
            <a:schemeClr val="bg1">
              <a:lumMod val="85000"/>
              <a:alpha val="89999"/>
            </a:schemeClr>
          </a:solidFill>
          <a:ln w="9525" algn="ctr">
            <a:noFill/>
            <a:miter lim="800000"/>
            <a:headEnd/>
            <a:tailEnd/>
          </a:ln>
          <a:effectLst/>
        </p:spPr>
        <p:txBody>
          <a:bodyPr/>
          <a:lstStyle/>
          <a:p>
            <a:pPr marL="342900" indent="-342900">
              <a:defRPr/>
            </a:pPr>
            <a:r>
              <a:rPr lang="en-US" b="1" dirty="0">
                <a:solidFill>
                  <a:srgbClr val="000000"/>
                </a:solidFill>
              </a:rPr>
              <a:t>Web is an information-sharing model that is built on top of the Internet</a:t>
            </a:r>
            <a:endParaRPr lang="fr-FR" b="1" dirty="0">
              <a:solidFill>
                <a:srgbClr val="000000"/>
              </a:solidFill>
            </a:endParaRPr>
          </a:p>
          <a:p>
            <a:pPr marL="800100" lvl="1" indent="-342900">
              <a:buFont typeface="Arial" pitchFamily="34" charset="0"/>
              <a:buAutoNum type="arabicPeriod"/>
              <a:defRPr/>
            </a:pPr>
            <a:r>
              <a:rPr lang="fr-FR" sz="1600" b="1" dirty="0">
                <a:solidFill>
                  <a:srgbClr val="000000"/>
                </a:solidFill>
                <a:latin typeface="+mn-lt"/>
              </a:rPr>
              <a:t>HTTP Protocol : to transmit data</a:t>
            </a:r>
          </a:p>
          <a:p>
            <a:pPr marL="800100" lvl="1" indent="-342900">
              <a:buFont typeface="Arial" pitchFamily="34" charset="0"/>
              <a:buAutoNum type="arabicPeriod"/>
              <a:defRPr/>
            </a:pPr>
            <a:r>
              <a:rPr lang="fr-FR" sz="1600" b="1" dirty="0">
                <a:solidFill>
                  <a:srgbClr val="000000"/>
                </a:solidFill>
                <a:latin typeface="+mn-lt"/>
              </a:rPr>
              <a:t>HTML </a:t>
            </a:r>
            <a:r>
              <a:rPr lang="fr-FR" sz="1600" b="1" dirty="0" err="1">
                <a:solidFill>
                  <a:srgbClr val="000000"/>
                </a:solidFill>
                <a:latin typeface="+mn-lt"/>
              </a:rPr>
              <a:t>Language</a:t>
            </a:r>
            <a:endParaRPr lang="fr-FR" sz="1600" b="1" dirty="0">
              <a:solidFill>
                <a:srgbClr val="000000"/>
              </a:solidFill>
              <a:latin typeface="+mn-lt"/>
            </a:endParaRPr>
          </a:p>
          <a:p>
            <a:pPr marL="800100" lvl="1" indent="-342900">
              <a:buFont typeface="Arial" pitchFamily="34" charset="0"/>
              <a:buAutoNum type="arabicPeriod"/>
              <a:defRPr/>
            </a:pPr>
            <a:r>
              <a:rPr lang="fr-FR" sz="1600" b="1" dirty="0">
                <a:solidFill>
                  <a:srgbClr val="000000"/>
                </a:solidFill>
              </a:rPr>
              <a:t>Browser</a:t>
            </a:r>
            <a:r>
              <a:rPr lang="fr-FR" sz="1600" b="1" dirty="0">
                <a:solidFill>
                  <a:srgbClr val="000000"/>
                </a:solidFill>
                <a:latin typeface="+mn-lt"/>
              </a:rPr>
              <a:t> </a:t>
            </a:r>
          </a:p>
          <a:p>
            <a:pPr marL="800100" lvl="1" indent="-342900">
              <a:buFont typeface="Arial" pitchFamily="34" charset="0"/>
              <a:buAutoNum type="arabicPeriod"/>
              <a:defRPr/>
            </a:pPr>
            <a:r>
              <a:rPr lang="fr-FR" sz="1600" b="1" dirty="0">
                <a:solidFill>
                  <a:srgbClr val="000000"/>
                </a:solidFill>
                <a:latin typeface="+mn-lt"/>
              </a:rPr>
              <a:t>Server</a:t>
            </a:r>
            <a:r>
              <a:rPr lang="fr-FR" b="1" dirty="0">
                <a:solidFill>
                  <a:srgbClr val="000000"/>
                </a:solidFill>
                <a:latin typeface="+mn-lt"/>
              </a:rPr>
              <a:t> </a:t>
            </a:r>
          </a:p>
        </p:txBody>
      </p:sp>
      <p:sp>
        <p:nvSpPr>
          <p:cNvPr id="44" name="ZoneTexte 18"/>
          <p:cNvSpPr txBox="1"/>
          <p:nvPr/>
        </p:nvSpPr>
        <p:spPr>
          <a:xfrm>
            <a:off x="581191" y="5969027"/>
            <a:ext cx="10593627" cy="400110"/>
          </a:xfrm>
          <a:prstGeom prst="rect">
            <a:avLst/>
          </a:prstGeom>
          <a:noFill/>
        </p:spPr>
        <p:txBody>
          <a:bodyPr wrap="square" rtlCol="0">
            <a:spAutoFit/>
          </a:bodyPr>
          <a:lstStyle/>
          <a:p>
            <a:r>
              <a:rPr lang="fr-CH" sz="2000" b="1" dirty="0">
                <a:solidFill>
                  <a:schemeClr val="accent1"/>
                </a:solidFill>
              </a:rPr>
              <a:t>The Web and the </a:t>
            </a:r>
            <a:r>
              <a:rPr lang="en-US" sz="2000" b="1" dirty="0">
                <a:solidFill>
                  <a:schemeClr val="accent1"/>
                </a:solidFill>
              </a:rPr>
              <a:t>Internet  terms are not synonyms and should not be confused</a:t>
            </a:r>
          </a:p>
        </p:txBody>
      </p:sp>
    </p:spTree>
    <p:extLst>
      <p:ext uri="{BB962C8B-B14F-4D97-AF65-F5344CB8AC3E}">
        <p14:creationId xmlns:p14="http://schemas.microsoft.com/office/powerpoint/2010/main" val="756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20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a:t>
            </a:r>
            <a:r>
              <a:rPr lang="en-US" dirty="0"/>
              <a:t>- Internet vs. web</a:t>
            </a:r>
          </a:p>
        </p:txBody>
      </p:sp>
      <p:sp>
        <p:nvSpPr>
          <p:cNvPr id="3" name="Content Placeholder 2"/>
          <p:cNvSpPr>
            <a:spLocks noGrp="1"/>
          </p:cNvSpPr>
          <p:nvPr>
            <p:ph idx="1"/>
          </p:nvPr>
        </p:nvSpPr>
        <p:spPr/>
        <p:txBody>
          <a:bodyPr>
            <a:normAutofit lnSpcReduction="10000"/>
          </a:bodyPr>
          <a:lstStyle/>
          <a:p>
            <a:pPr marL="0" indent="0">
              <a:buNone/>
            </a:pPr>
            <a:r>
              <a:rPr lang="en-US" dirty="0"/>
              <a:t>Can we use the Internet without Web? </a:t>
            </a:r>
            <a:r>
              <a:rPr lang="en-US" dirty="0">
                <a:solidFill>
                  <a:srgbClr val="00B050"/>
                </a:solidFill>
              </a:rPr>
              <a:t>(Yes)</a:t>
            </a:r>
          </a:p>
          <a:p>
            <a:pPr marL="0" indent="0">
              <a:buNone/>
            </a:pPr>
            <a:r>
              <a:rPr lang="en-US" dirty="0"/>
              <a:t>Does the Web function without Internet? </a:t>
            </a:r>
            <a:r>
              <a:rPr lang="en-US" dirty="0">
                <a:solidFill>
                  <a:srgbClr val="FF0000"/>
                </a:solidFill>
              </a:rPr>
              <a:t>(No)</a:t>
            </a:r>
          </a:p>
          <a:p>
            <a:pPr marL="0" indent="0">
              <a:buNone/>
            </a:pPr>
            <a:r>
              <a:rPr lang="en-US" dirty="0"/>
              <a:t>Web uses HTTP protocol (Hyper Text Transfer Protocol)</a:t>
            </a:r>
          </a:p>
          <a:p>
            <a:pPr marL="0" indent="0">
              <a:buNone/>
            </a:pPr>
            <a:r>
              <a:rPr lang="en-US" dirty="0"/>
              <a:t>Internet uses TCP/IP Protocol (Transmission Control Protocol/Internet Protocol)</a:t>
            </a:r>
          </a:p>
          <a:p>
            <a:pPr marL="0" indent="0">
              <a:buNone/>
            </a:pPr>
            <a:r>
              <a:rPr lang="fr-CH" dirty="0"/>
              <a:t>Web </a:t>
            </a:r>
            <a:r>
              <a:rPr lang="fr-CH" dirty="0" err="1"/>
              <a:t>is</a:t>
            </a:r>
            <a:r>
              <a:rPr lang="fr-CH" dirty="0"/>
              <a:t> an </a:t>
            </a:r>
            <a:r>
              <a:rPr lang="fr-CH" dirty="0" err="1"/>
              <a:t>European</a:t>
            </a:r>
            <a:r>
              <a:rPr lang="fr-CH" dirty="0"/>
              <a:t> invention.  </a:t>
            </a:r>
          </a:p>
          <a:p>
            <a:pPr marL="457200" lvl="1" indent="0">
              <a:buNone/>
            </a:pPr>
            <a:r>
              <a:rPr lang="fr-CH" dirty="0"/>
              <a:t>In</a:t>
            </a:r>
            <a:r>
              <a:rPr lang="fr-FR" dirty="0"/>
              <a:t>1991,  Tim-</a:t>
            </a:r>
            <a:r>
              <a:rPr lang="fr-FR" dirty="0" err="1"/>
              <a:t>Berners</a:t>
            </a:r>
            <a:r>
              <a:rPr lang="fr-FR" dirty="0"/>
              <a:t> Lee, a </a:t>
            </a:r>
            <a:r>
              <a:rPr lang="fr-FR" dirty="0" err="1"/>
              <a:t>researcher</a:t>
            </a:r>
            <a:r>
              <a:rPr lang="fr-FR" dirty="0"/>
              <a:t> in CERN has </a:t>
            </a:r>
            <a:r>
              <a:rPr lang="fr-FR" dirty="0" err="1"/>
              <a:t>created</a:t>
            </a:r>
            <a:r>
              <a:rPr lang="fr-FR" dirty="0"/>
              <a:t> the </a:t>
            </a:r>
            <a:r>
              <a:rPr lang="fr-FR" dirty="0" err="1"/>
              <a:t>Hypertext</a:t>
            </a:r>
            <a:r>
              <a:rPr lang="fr-FR" dirty="0"/>
              <a:t> system (HTML)</a:t>
            </a:r>
          </a:p>
          <a:p>
            <a:pPr marL="0" indent="0">
              <a:buNone/>
            </a:pPr>
            <a:r>
              <a:rPr lang="fr-CH" dirty="0"/>
              <a:t>Internet </a:t>
            </a:r>
            <a:r>
              <a:rPr lang="fr-CH" dirty="0" err="1"/>
              <a:t>is</a:t>
            </a:r>
            <a:r>
              <a:rPr lang="fr-CH" dirty="0"/>
              <a:t> an American invention </a:t>
            </a:r>
            <a:r>
              <a:rPr lang="fr-CH" dirty="0" err="1"/>
              <a:t>beginning</a:t>
            </a:r>
            <a:r>
              <a:rPr lang="fr-CH" dirty="0"/>
              <a:t> </a:t>
            </a:r>
            <a:r>
              <a:rPr lang="fr-CH" dirty="0" err="1"/>
              <a:t>with</a:t>
            </a:r>
            <a:r>
              <a:rPr lang="fr-CH" dirty="0"/>
              <a:t> the </a:t>
            </a:r>
            <a:r>
              <a:rPr lang="fr-CH" dirty="0" err="1"/>
              <a:t>development</a:t>
            </a:r>
            <a:r>
              <a:rPr lang="fr-CH" dirty="0"/>
              <a:t> of </a:t>
            </a:r>
            <a:r>
              <a:rPr lang="fr-CH" dirty="0" err="1"/>
              <a:t>electronic</a:t>
            </a:r>
            <a:r>
              <a:rPr lang="fr-CH" dirty="0"/>
              <a:t> computer in 1</a:t>
            </a:r>
            <a:r>
              <a:rPr lang="fr-FR" dirty="0"/>
              <a:t>950</a:t>
            </a: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2335689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sz="4800" dirty="0"/>
              <a:t>How does the Web Work? </a:t>
            </a:r>
            <a:br>
              <a:rPr lang="en-US" sz="4800" dirty="0"/>
            </a:br>
            <a:endParaRPr lang="en-US" dirty="0"/>
          </a:p>
        </p:txBody>
      </p:sp>
    </p:spTree>
    <p:extLst>
      <p:ext uri="{BB962C8B-B14F-4D97-AF65-F5344CB8AC3E}">
        <p14:creationId xmlns:p14="http://schemas.microsoft.com/office/powerpoint/2010/main" val="3173942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a:p>
        </p:txBody>
      </p:sp>
      <p:sp>
        <p:nvSpPr>
          <p:cNvPr id="3" name="Titre 1"/>
          <p:cNvSpPr txBox="1">
            <a:spLocks/>
          </p:cNvSpPr>
          <p:nvPr/>
        </p:nvSpPr>
        <p:spPr>
          <a:xfrm>
            <a:off x="1915950" y="489284"/>
            <a:ext cx="8229600" cy="990600"/>
          </a:xfrm>
          <a:prstGeom prst="rect">
            <a:avLst/>
          </a:prstGeom>
          <a:effectLst>
            <a:outerShdw blurRad="50800" dist="38100" dir="8100000" algn="tr" rotWithShape="0">
              <a:prstClr val="black">
                <a:alpha val="40000"/>
              </a:prstClr>
            </a:outerShdw>
          </a:effectLst>
        </p:spPr>
        <p:txBody>
          <a:bodyPr wrap="square" numCol="1" anchorCtr="0" compatLnSpc="1">
            <a:prstTxWarp prst="textNoShape">
              <a:avLst/>
            </a:prstTxWarp>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fr-FR" sz="5400" b="1" dirty="0">
                <a:solidFill>
                  <a:schemeClr val="tx1"/>
                </a:solidFill>
                <a:latin typeface="Calibri" pitchFamily="34" charset="0"/>
              </a:rPr>
              <a:t>HOW THE WEB WORKS?...</a:t>
            </a:r>
            <a:endParaRPr lang="fr-FR" sz="5400" b="1" dirty="0">
              <a:solidFill>
                <a:schemeClr val="tx1"/>
              </a:solidFill>
            </a:endParaRPr>
          </a:p>
        </p:txBody>
      </p:sp>
      <p:grpSp>
        <p:nvGrpSpPr>
          <p:cNvPr id="4" name="Group 6"/>
          <p:cNvGrpSpPr>
            <a:grpSpLocks/>
          </p:cNvGrpSpPr>
          <p:nvPr/>
        </p:nvGrpSpPr>
        <p:grpSpPr bwMode="auto">
          <a:xfrm>
            <a:off x="914400" y="1251286"/>
            <a:ext cx="9643900" cy="5225548"/>
            <a:chOff x="0" y="864"/>
            <a:chExt cx="5664" cy="2938"/>
          </a:xfrm>
        </p:grpSpPr>
        <p:sp>
          <p:nvSpPr>
            <p:cNvPr id="5" name="Arc 7"/>
            <p:cNvSpPr>
              <a:spLocks/>
            </p:cNvSpPr>
            <p:nvPr/>
          </p:nvSpPr>
          <p:spPr bwMode="auto">
            <a:xfrm rot="-5282680" flipH="1" flipV="1">
              <a:off x="1536" y="1296"/>
              <a:ext cx="288"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2"/>
              </a:solidFill>
              <a:round/>
              <a:headEnd/>
              <a:tailEnd type="triangle" w="med" len="med"/>
            </a:ln>
            <a:effectLst/>
          </p:spPr>
          <p:txBody>
            <a:bodyPr wrap="none" anchor="ctr"/>
            <a:lstStyle/>
            <a:p>
              <a:endParaRPr lang="fr-FR"/>
            </a:p>
          </p:txBody>
        </p:sp>
        <p:grpSp>
          <p:nvGrpSpPr>
            <p:cNvPr id="6" name="Group 8"/>
            <p:cNvGrpSpPr>
              <a:grpSpLocks/>
            </p:cNvGrpSpPr>
            <p:nvPr/>
          </p:nvGrpSpPr>
          <p:grpSpPr bwMode="auto">
            <a:xfrm>
              <a:off x="0" y="864"/>
              <a:ext cx="5664" cy="2938"/>
              <a:chOff x="0" y="816"/>
              <a:chExt cx="5664" cy="2938"/>
            </a:xfrm>
          </p:grpSpPr>
          <p:grpSp>
            <p:nvGrpSpPr>
              <p:cNvPr id="7" name="Group 9"/>
              <p:cNvGrpSpPr>
                <a:grpSpLocks/>
              </p:cNvGrpSpPr>
              <p:nvPr/>
            </p:nvGrpSpPr>
            <p:grpSpPr bwMode="auto">
              <a:xfrm>
                <a:off x="2064" y="1056"/>
                <a:ext cx="301" cy="480"/>
                <a:chOff x="3264" y="1488"/>
                <a:chExt cx="384" cy="720"/>
              </a:xfrm>
            </p:grpSpPr>
            <p:sp>
              <p:nvSpPr>
                <p:cNvPr id="59" name="Rectangle 10"/>
                <p:cNvSpPr>
                  <a:spLocks noChangeArrowheads="1"/>
                </p:cNvSpPr>
                <p:nvPr/>
              </p:nvSpPr>
              <p:spPr bwMode="auto">
                <a:xfrm>
                  <a:off x="3264" y="1488"/>
                  <a:ext cx="384" cy="720"/>
                </a:xfrm>
                <a:prstGeom prst="rect">
                  <a:avLst/>
                </a:prstGeom>
                <a:solidFill>
                  <a:schemeClr val="bg2"/>
                </a:solidFill>
                <a:ln w="25400">
                  <a:solidFill>
                    <a:srgbClr val="000000"/>
                  </a:solidFill>
                  <a:miter lim="800000"/>
                  <a:headEnd/>
                  <a:tailEnd/>
                </a:ln>
                <a:effectLst/>
              </p:spPr>
              <p:txBody>
                <a:bodyPr wrap="none" anchor="ctr"/>
                <a:lstStyle/>
                <a:p>
                  <a:endParaRPr lang="fr-FR"/>
                </a:p>
              </p:txBody>
            </p:sp>
            <p:sp>
              <p:nvSpPr>
                <p:cNvPr id="60" name="Rectangle 11"/>
                <p:cNvSpPr>
                  <a:spLocks noChangeArrowheads="1"/>
                </p:cNvSpPr>
                <p:nvPr/>
              </p:nvSpPr>
              <p:spPr bwMode="auto">
                <a:xfrm>
                  <a:off x="3312" y="1536"/>
                  <a:ext cx="288" cy="48"/>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sp>
              <p:nvSpPr>
                <p:cNvPr id="61" name="Rectangle 12"/>
                <p:cNvSpPr>
                  <a:spLocks noChangeArrowheads="1"/>
                </p:cNvSpPr>
                <p:nvPr/>
              </p:nvSpPr>
              <p:spPr bwMode="auto">
                <a:xfrm>
                  <a:off x="3312" y="1584"/>
                  <a:ext cx="288" cy="48"/>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sp>
              <p:nvSpPr>
                <p:cNvPr id="62" name="Rectangle 13"/>
                <p:cNvSpPr>
                  <a:spLocks noChangeArrowheads="1"/>
                </p:cNvSpPr>
                <p:nvPr/>
              </p:nvSpPr>
              <p:spPr bwMode="auto">
                <a:xfrm>
                  <a:off x="3312" y="1632"/>
                  <a:ext cx="288" cy="48"/>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sp>
              <p:nvSpPr>
                <p:cNvPr id="63" name="Rectangle 14"/>
                <p:cNvSpPr>
                  <a:spLocks noChangeArrowheads="1"/>
                </p:cNvSpPr>
                <p:nvPr/>
              </p:nvSpPr>
              <p:spPr bwMode="auto">
                <a:xfrm>
                  <a:off x="3312" y="1680"/>
                  <a:ext cx="288" cy="48"/>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sp>
              <p:nvSpPr>
                <p:cNvPr id="64" name="Rectangle 15"/>
                <p:cNvSpPr>
                  <a:spLocks noChangeArrowheads="1"/>
                </p:cNvSpPr>
                <p:nvPr/>
              </p:nvSpPr>
              <p:spPr bwMode="auto">
                <a:xfrm>
                  <a:off x="3552" y="1776"/>
                  <a:ext cx="48" cy="48"/>
                </a:xfrm>
                <a:prstGeom prst="rect">
                  <a:avLst/>
                </a:prstGeom>
                <a:solidFill>
                  <a:srgbClr val="99FF33"/>
                </a:solidFill>
                <a:ln w="25400">
                  <a:solidFill>
                    <a:srgbClr val="000000"/>
                  </a:solidFill>
                  <a:miter lim="800000"/>
                  <a:headEnd/>
                  <a:tailEnd/>
                </a:ln>
                <a:effectLst/>
              </p:spPr>
              <p:txBody>
                <a:bodyPr wrap="none" anchor="ctr"/>
                <a:lstStyle/>
                <a:p>
                  <a:endParaRPr lang="fr-FR"/>
                </a:p>
              </p:txBody>
            </p:sp>
          </p:grpSp>
          <p:grpSp>
            <p:nvGrpSpPr>
              <p:cNvPr id="8" name="Group 16"/>
              <p:cNvGrpSpPr>
                <a:grpSpLocks/>
              </p:cNvGrpSpPr>
              <p:nvPr/>
            </p:nvGrpSpPr>
            <p:grpSpPr bwMode="auto">
              <a:xfrm>
                <a:off x="0" y="816"/>
                <a:ext cx="5664" cy="2938"/>
                <a:chOff x="0" y="720"/>
                <a:chExt cx="5664" cy="2938"/>
              </a:xfrm>
            </p:grpSpPr>
            <p:sp>
              <p:nvSpPr>
                <p:cNvPr id="9" name="Rectangle 17"/>
                <p:cNvSpPr>
                  <a:spLocks noChangeArrowheads="1"/>
                </p:cNvSpPr>
                <p:nvPr/>
              </p:nvSpPr>
              <p:spPr bwMode="auto">
                <a:xfrm>
                  <a:off x="5136" y="2592"/>
                  <a:ext cx="288" cy="336"/>
                </a:xfrm>
                <a:prstGeom prst="rect">
                  <a:avLst/>
                </a:prstGeom>
                <a:solidFill>
                  <a:schemeClr val="bg1"/>
                </a:solidFill>
                <a:ln w="25400">
                  <a:solidFill>
                    <a:srgbClr val="000000"/>
                  </a:solidFill>
                  <a:miter lim="800000"/>
                  <a:headEnd/>
                  <a:tailEnd/>
                </a:ln>
                <a:effectLst/>
              </p:spPr>
              <p:txBody>
                <a:bodyPr wrap="none"/>
                <a:lstStyle/>
                <a:p>
                  <a:pPr algn="ctr"/>
                  <a:endParaRPr lang="en-CA" sz="1000">
                    <a:cs typeface="Times New Roman" pitchFamily="18" charset="0"/>
                  </a:endParaRPr>
                </a:p>
              </p:txBody>
            </p:sp>
            <p:grpSp>
              <p:nvGrpSpPr>
                <p:cNvPr id="10" name="Group 18"/>
                <p:cNvGrpSpPr>
                  <a:grpSpLocks/>
                </p:cNvGrpSpPr>
                <p:nvPr/>
              </p:nvGrpSpPr>
              <p:grpSpPr bwMode="auto">
                <a:xfrm>
                  <a:off x="0" y="720"/>
                  <a:ext cx="5664" cy="2938"/>
                  <a:chOff x="0" y="768"/>
                  <a:chExt cx="5664" cy="2938"/>
                </a:xfrm>
              </p:grpSpPr>
              <p:grpSp>
                <p:nvGrpSpPr>
                  <p:cNvPr id="11" name="Group 19"/>
                  <p:cNvGrpSpPr>
                    <a:grpSpLocks/>
                  </p:cNvGrpSpPr>
                  <p:nvPr/>
                </p:nvGrpSpPr>
                <p:grpSpPr bwMode="auto">
                  <a:xfrm>
                    <a:off x="240" y="2112"/>
                    <a:ext cx="768" cy="480"/>
                    <a:chOff x="528" y="864"/>
                    <a:chExt cx="768" cy="480"/>
                  </a:xfrm>
                </p:grpSpPr>
                <p:sp>
                  <p:nvSpPr>
                    <p:cNvPr id="51" name="Rectangle 20"/>
                    <p:cNvSpPr>
                      <a:spLocks noChangeArrowheads="1"/>
                    </p:cNvSpPr>
                    <p:nvPr/>
                  </p:nvSpPr>
                  <p:spPr bwMode="auto">
                    <a:xfrm>
                      <a:off x="528" y="864"/>
                      <a:ext cx="480" cy="384"/>
                    </a:xfrm>
                    <a:prstGeom prst="rect">
                      <a:avLst/>
                    </a:prstGeom>
                    <a:solidFill>
                      <a:srgbClr val="E5E6CC"/>
                    </a:solidFill>
                    <a:ln w="25400">
                      <a:solidFill>
                        <a:srgbClr val="000000"/>
                      </a:solidFill>
                      <a:miter lim="800000"/>
                      <a:headEnd/>
                      <a:tailEnd/>
                    </a:ln>
                    <a:effectLst/>
                  </p:spPr>
                  <p:txBody>
                    <a:bodyPr wrap="none" anchor="ctr"/>
                    <a:lstStyle/>
                    <a:p>
                      <a:endParaRPr lang="fr-FR"/>
                    </a:p>
                  </p:txBody>
                </p:sp>
                <p:sp>
                  <p:nvSpPr>
                    <p:cNvPr id="52" name="Rectangle 21"/>
                    <p:cNvSpPr>
                      <a:spLocks noChangeArrowheads="1"/>
                    </p:cNvSpPr>
                    <p:nvPr/>
                  </p:nvSpPr>
                  <p:spPr bwMode="auto">
                    <a:xfrm>
                      <a:off x="576" y="912"/>
                      <a:ext cx="384" cy="288"/>
                    </a:xfrm>
                    <a:prstGeom prst="rect">
                      <a:avLst/>
                    </a:prstGeom>
                    <a:solidFill>
                      <a:srgbClr val="009999"/>
                    </a:solidFill>
                    <a:ln w="25400">
                      <a:solidFill>
                        <a:srgbClr val="000000"/>
                      </a:solidFill>
                      <a:miter lim="800000"/>
                      <a:headEnd/>
                      <a:tailEnd/>
                    </a:ln>
                    <a:effectLst/>
                  </p:spPr>
                  <p:txBody>
                    <a:bodyPr wrap="none" anchor="ctr"/>
                    <a:lstStyle/>
                    <a:p>
                      <a:endParaRPr lang="fr-FR"/>
                    </a:p>
                  </p:txBody>
                </p:sp>
                <p:sp>
                  <p:nvSpPr>
                    <p:cNvPr id="53" name="Rectangle 22"/>
                    <p:cNvSpPr>
                      <a:spLocks noChangeArrowheads="1"/>
                    </p:cNvSpPr>
                    <p:nvPr/>
                  </p:nvSpPr>
                  <p:spPr bwMode="auto">
                    <a:xfrm>
                      <a:off x="672" y="1248"/>
                      <a:ext cx="192" cy="48"/>
                    </a:xfrm>
                    <a:prstGeom prst="rect">
                      <a:avLst/>
                    </a:prstGeom>
                    <a:solidFill>
                      <a:srgbClr val="E5E6CC"/>
                    </a:solidFill>
                    <a:ln w="25400">
                      <a:solidFill>
                        <a:srgbClr val="000000"/>
                      </a:solidFill>
                      <a:miter lim="800000"/>
                      <a:headEnd/>
                      <a:tailEnd/>
                    </a:ln>
                    <a:effectLst/>
                  </p:spPr>
                  <p:txBody>
                    <a:bodyPr wrap="none" anchor="ctr"/>
                    <a:lstStyle/>
                    <a:p>
                      <a:endParaRPr lang="fr-FR"/>
                    </a:p>
                  </p:txBody>
                </p:sp>
                <p:sp>
                  <p:nvSpPr>
                    <p:cNvPr id="54" name="Rectangle 23"/>
                    <p:cNvSpPr>
                      <a:spLocks noChangeArrowheads="1"/>
                    </p:cNvSpPr>
                    <p:nvPr/>
                  </p:nvSpPr>
                  <p:spPr bwMode="auto">
                    <a:xfrm>
                      <a:off x="1056" y="864"/>
                      <a:ext cx="240" cy="480"/>
                    </a:xfrm>
                    <a:prstGeom prst="rect">
                      <a:avLst/>
                    </a:prstGeom>
                    <a:solidFill>
                      <a:srgbClr val="E5E6CC"/>
                    </a:solidFill>
                    <a:ln w="25400">
                      <a:solidFill>
                        <a:srgbClr val="000000"/>
                      </a:solidFill>
                      <a:miter lim="800000"/>
                      <a:headEnd/>
                      <a:tailEnd/>
                    </a:ln>
                    <a:effectLst/>
                  </p:spPr>
                  <p:txBody>
                    <a:bodyPr wrap="none" anchor="ctr"/>
                    <a:lstStyle/>
                    <a:p>
                      <a:endParaRPr lang="fr-FR"/>
                    </a:p>
                  </p:txBody>
                </p:sp>
                <p:sp>
                  <p:nvSpPr>
                    <p:cNvPr id="55" name="Rectangle 24"/>
                    <p:cNvSpPr>
                      <a:spLocks noChangeArrowheads="1"/>
                    </p:cNvSpPr>
                    <p:nvPr/>
                  </p:nvSpPr>
                  <p:spPr bwMode="auto">
                    <a:xfrm>
                      <a:off x="576" y="1296"/>
                      <a:ext cx="384" cy="48"/>
                    </a:xfrm>
                    <a:prstGeom prst="rect">
                      <a:avLst/>
                    </a:prstGeom>
                    <a:solidFill>
                      <a:srgbClr val="E5E6CC"/>
                    </a:solidFill>
                    <a:ln w="25400">
                      <a:solidFill>
                        <a:srgbClr val="000000"/>
                      </a:solidFill>
                      <a:miter lim="800000"/>
                      <a:headEnd/>
                      <a:tailEnd/>
                    </a:ln>
                    <a:effectLst/>
                  </p:spPr>
                  <p:txBody>
                    <a:bodyPr wrap="none" anchor="ctr"/>
                    <a:lstStyle/>
                    <a:p>
                      <a:endParaRPr lang="fr-FR"/>
                    </a:p>
                  </p:txBody>
                </p:sp>
                <p:sp>
                  <p:nvSpPr>
                    <p:cNvPr id="56" name="Rectangle 25"/>
                    <p:cNvSpPr>
                      <a:spLocks noChangeArrowheads="1"/>
                    </p:cNvSpPr>
                    <p:nvPr/>
                  </p:nvSpPr>
                  <p:spPr bwMode="auto">
                    <a:xfrm>
                      <a:off x="1104" y="912"/>
                      <a:ext cx="144" cy="48"/>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sp>
                  <p:nvSpPr>
                    <p:cNvPr id="57" name="Rectangle 26"/>
                    <p:cNvSpPr>
                      <a:spLocks noChangeArrowheads="1"/>
                    </p:cNvSpPr>
                    <p:nvPr/>
                  </p:nvSpPr>
                  <p:spPr bwMode="auto">
                    <a:xfrm>
                      <a:off x="1104" y="1008"/>
                      <a:ext cx="144" cy="48"/>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pic>
                  <p:nvPicPr>
                    <p:cNvPr id="58" name="Picture 27"/>
                    <p:cNvPicPr>
                      <a:picLocks noChangeAspect="1" noChangeArrowheads="1"/>
                    </p:cNvPicPr>
                    <p:nvPr/>
                  </p:nvPicPr>
                  <p:blipFill>
                    <a:blip r:embed="rId2" cstate="print"/>
                    <a:srcRect/>
                    <a:stretch>
                      <a:fillRect/>
                    </a:stretch>
                  </p:blipFill>
                  <p:spPr bwMode="auto">
                    <a:xfrm>
                      <a:off x="576" y="912"/>
                      <a:ext cx="384" cy="288"/>
                    </a:xfrm>
                    <a:prstGeom prst="rect">
                      <a:avLst/>
                    </a:prstGeom>
                    <a:noFill/>
                    <a:ln w="25400">
                      <a:solidFill>
                        <a:srgbClr val="000000"/>
                      </a:solidFill>
                      <a:miter lim="800000"/>
                      <a:headEnd/>
                      <a:tailEnd/>
                    </a:ln>
                    <a:effectLst/>
                  </p:spPr>
                </p:pic>
              </p:grpSp>
              <p:grpSp>
                <p:nvGrpSpPr>
                  <p:cNvPr id="12" name="Group 28"/>
                  <p:cNvGrpSpPr>
                    <a:grpSpLocks/>
                  </p:cNvGrpSpPr>
                  <p:nvPr/>
                </p:nvGrpSpPr>
                <p:grpSpPr bwMode="auto">
                  <a:xfrm>
                    <a:off x="4128" y="2112"/>
                    <a:ext cx="384" cy="720"/>
                    <a:chOff x="3264" y="1488"/>
                    <a:chExt cx="384" cy="720"/>
                  </a:xfrm>
                </p:grpSpPr>
                <p:sp>
                  <p:nvSpPr>
                    <p:cNvPr id="45" name="Rectangle 29"/>
                    <p:cNvSpPr>
                      <a:spLocks noChangeArrowheads="1"/>
                    </p:cNvSpPr>
                    <p:nvPr/>
                  </p:nvSpPr>
                  <p:spPr bwMode="auto">
                    <a:xfrm>
                      <a:off x="3264" y="1488"/>
                      <a:ext cx="384" cy="720"/>
                    </a:xfrm>
                    <a:prstGeom prst="rect">
                      <a:avLst/>
                    </a:prstGeom>
                    <a:solidFill>
                      <a:schemeClr val="bg2"/>
                    </a:solidFill>
                    <a:ln w="25400">
                      <a:solidFill>
                        <a:srgbClr val="000000"/>
                      </a:solidFill>
                      <a:miter lim="800000"/>
                      <a:headEnd/>
                      <a:tailEnd/>
                    </a:ln>
                    <a:effectLst/>
                  </p:spPr>
                  <p:txBody>
                    <a:bodyPr wrap="none" anchor="ctr"/>
                    <a:lstStyle/>
                    <a:p>
                      <a:endParaRPr lang="fr-FR"/>
                    </a:p>
                  </p:txBody>
                </p:sp>
                <p:sp>
                  <p:nvSpPr>
                    <p:cNvPr id="46" name="Rectangle 30"/>
                    <p:cNvSpPr>
                      <a:spLocks noChangeArrowheads="1"/>
                    </p:cNvSpPr>
                    <p:nvPr/>
                  </p:nvSpPr>
                  <p:spPr bwMode="auto">
                    <a:xfrm>
                      <a:off x="3312" y="1536"/>
                      <a:ext cx="288" cy="48"/>
                    </a:xfrm>
                    <a:prstGeom prst="rect">
                      <a:avLst/>
                    </a:prstGeom>
                    <a:solidFill>
                      <a:schemeClr val="accent6"/>
                    </a:solidFill>
                    <a:ln w="25400">
                      <a:solidFill>
                        <a:srgbClr val="000000"/>
                      </a:solidFill>
                      <a:miter lim="800000"/>
                      <a:headEnd/>
                      <a:tailEnd/>
                    </a:ln>
                    <a:effectLst/>
                  </p:spPr>
                  <p:txBody>
                    <a:bodyPr wrap="none" anchor="ctr"/>
                    <a:lstStyle/>
                    <a:p>
                      <a:endParaRPr lang="fr-FR"/>
                    </a:p>
                  </p:txBody>
                </p:sp>
                <p:sp>
                  <p:nvSpPr>
                    <p:cNvPr id="47" name="Rectangle 31"/>
                    <p:cNvSpPr>
                      <a:spLocks noChangeArrowheads="1"/>
                    </p:cNvSpPr>
                    <p:nvPr/>
                  </p:nvSpPr>
                  <p:spPr bwMode="auto">
                    <a:xfrm>
                      <a:off x="3312" y="1584"/>
                      <a:ext cx="288" cy="48"/>
                    </a:xfrm>
                    <a:prstGeom prst="rect">
                      <a:avLst/>
                    </a:prstGeom>
                    <a:solidFill>
                      <a:schemeClr val="accent6"/>
                    </a:solidFill>
                    <a:ln w="25400">
                      <a:solidFill>
                        <a:srgbClr val="000000"/>
                      </a:solidFill>
                      <a:miter lim="800000"/>
                      <a:headEnd/>
                      <a:tailEnd/>
                    </a:ln>
                    <a:effectLst/>
                  </p:spPr>
                  <p:txBody>
                    <a:bodyPr wrap="none" anchor="ctr"/>
                    <a:lstStyle/>
                    <a:p>
                      <a:endParaRPr lang="fr-FR"/>
                    </a:p>
                  </p:txBody>
                </p:sp>
                <p:sp>
                  <p:nvSpPr>
                    <p:cNvPr id="48" name="Rectangle 32"/>
                    <p:cNvSpPr>
                      <a:spLocks noChangeArrowheads="1"/>
                    </p:cNvSpPr>
                    <p:nvPr/>
                  </p:nvSpPr>
                  <p:spPr bwMode="auto">
                    <a:xfrm>
                      <a:off x="3312" y="1632"/>
                      <a:ext cx="288" cy="48"/>
                    </a:xfrm>
                    <a:prstGeom prst="rect">
                      <a:avLst/>
                    </a:prstGeom>
                    <a:solidFill>
                      <a:schemeClr val="accent6"/>
                    </a:solidFill>
                    <a:ln w="25400">
                      <a:solidFill>
                        <a:srgbClr val="000000"/>
                      </a:solidFill>
                      <a:miter lim="800000"/>
                      <a:headEnd/>
                      <a:tailEnd/>
                    </a:ln>
                    <a:effectLst/>
                  </p:spPr>
                  <p:txBody>
                    <a:bodyPr wrap="none" anchor="ctr"/>
                    <a:lstStyle/>
                    <a:p>
                      <a:endParaRPr lang="fr-FR"/>
                    </a:p>
                  </p:txBody>
                </p:sp>
                <p:sp>
                  <p:nvSpPr>
                    <p:cNvPr id="49" name="Rectangle 33"/>
                    <p:cNvSpPr>
                      <a:spLocks noChangeArrowheads="1"/>
                    </p:cNvSpPr>
                    <p:nvPr/>
                  </p:nvSpPr>
                  <p:spPr bwMode="auto">
                    <a:xfrm>
                      <a:off x="3312" y="1680"/>
                      <a:ext cx="288" cy="48"/>
                    </a:xfrm>
                    <a:prstGeom prst="rect">
                      <a:avLst/>
                    </a:prstGeom>
                    <a:solidFill>
                      <a:schemeClr val="accent6"/>
                    </a:solidFill>
                    <a:ln w="25400">
                      <a:solidFill>
                        <a:srgbClr val="000000"/>
                      </a:solidFill>
                      <a:miter lim="800000"/>
                      <a:headEnd/>
                      <a:tailEnd/>
                    </a:ln>
                    <a:effectLst/>
                  </p:spPr>
                  <p:txBody>
                    <a:bodyPr wrap="none" anchor="ctr"/>
                    <a:lstStyle/>
                    <a:p>
                      <a:endParaRPr lang="fr-FR"/>
                    </a:p>
                  </p:txBody>
                </p:sp>
                <p:sp>
                  <p:nvSpPr>
                    <p:cNvPr id="50" name="Rectangle 34"/>
                    <p:cNvSpPr>
                      <a:spLocks noChangeArrowheads="1"/>
                    </p:cNvSpPr>
                    <p:nvPr/>
                  </p:nvSpPr>
                  <p:spPr bwMode="auto">
                    <a:xfrm>
                      <a:off x="3552" y="1776"/>
                      <a:ext cx="48" cy="48"/>
                    </a:xfrm>
                    <a:prstGeom prst="rect">
                      <a:avLst/>
                    </a:prstGeom>
                    <a:solidFill>
                      <a:srgbClr val="99FF33"/>
                    </a:solidFill>
                    <a:ln w="25400">
                      <a:solidFill>
                        <a:srgbClr val="000000"/>
                      </a:solidFill>
                      <a:miter lim="800000"/>
                      <a:headEnd/>
                      <a:tailEnd/>
                    </a:ln>
                    <a:effectLst/>
                  </p:spPr>
                  <p:txBody>
                    <a:bodyPr wrap="none" anchor="ctr"/>
                    <a:lstStyle/>
                    <a:p>
                      <a:endParaRPr lang="fr-FR"/>
                    </a:p>
                  </p:txBody>
                </p:sp>
              </p:grpSp>
              <p:grpSp>
                <p:nvGrpSpPr>
                  <p:cNvPr id="13" name="Group 35"/>
                  <p:cNvGrpSpPr>
                    <a:grpSpLocks/>
                  </p:cNvGrpSpPr>
                  <p:nvPr/>
                </p:nvGrpSpPr>
                <p:grpSpPr bwMode="auto">
                  <a:xfrm>
                    <a:off x="816" y="1536"/>
                    <a:ext cx="432" cy="432"/>
                    <a:chOff x="1152" y="1920"/>
                    <a:chExt cx="912" cy="816"/>
                  </a:xfrm>
                </p:grpSpPr>
                <p:sp>
                  <p:nvSpPr>
                    <p:cNvPr id="41" name="Rectangle 36"/>
                    <p:cNvSpPr>
                      <a:spLocks noChangeArrowheads="1"/>
                    </p:cNvSpPr>
                    <p:nvPr/>
                  </p:nvSpPr>
                  <p:spPr bwMode="auto">
                    <a:xfrm>
                      <a:off x="1152" y="1920"/>
                      <a:ext cx="912" cy="816"/>
                    </a:xfrm>
                    <a:prstGeom prst="rect">
                      <a:avLst/>
                    </a:prstGeom>
                    <a:solidFill>
                      <a:schemeClr val="folHlink"/>
                    </a:solidFill>
                    <a:ln w="25400">
                      <a:solidFill>
                        <a:srgbClr val="000000"/>
                      </a:solidFill>
                      <a:miter lim="800000"/>
                      <a:headEnd/>
                      <a:tailEnd/>
                    </a:ln>
                    <a:effectLst/>
                  </p:spPr>
                  <p:txBody>
                    <a:bodyPr wrap="none" anchor="ctr"/>
                    <a:lstStyle/>
                    <a:p>
                      <a:endParaRPr lang="fr-FR"/>
                    </a:p>
                  </p:txBody>
                </p:sp>
                <p:sp>
                  <p:nvSpPr>
                    <p:cNvPr id="42" name="Rectangle 37"/>
                    <p:cNvSpPr>
                      <a:spLocks noChangeArrowheads="1"/>
                    </p:cNvSpPr>
                    <p:nvPr/>
                  </p:nvSpPr>
                  <p:spPr bwMode="auto">
                    <a:xfrm>
                      <a:off x="1152" y="1920"/>
                      <a:ext cx="912" cy="48"/>
                    </a:xfrm>
                    <a:prstGeom prst="rect">
                      <a:avLst/>
                    </a:prstGeom>
                    <a:solidFill>
                      <a:srgbClr val="3366FF"/>
                    </a:solidFill>
                    <a:ln w="25400">
                      <a:solidFill>
                        <a:srgbClr val="000000"/>
                      </a:solidFill>
                      <a:miter lim="800000"/>
                      <a:headEnd/>
                      <a:tailEnd/>
                    </a:ln>
                    <a:effectLst/>
                  </p:spPr>
                  <p:txBody>
                    <a:bodyPr wrap="none" anchor="ctr"/>
                    <a:lstStyle/>
                    <a:p>
                      <a:endParaRPr lang="fr-FR"/>
                    </a:p>
                  </p:txBody>
                </p:sp>
                <p:sp>
                  <p:nvSpPr>
                    <p:cNvPr id="43" name="Rectangle 38"/>
                    <p:cNvSpPr>
                      <a:spLocks noChangeArrowheads="1"/>
                    </p:cNvSpPr>
                    <p:nvPr/>
                  </p:nvSpPr>
                  <p:spPr bwMode="auto">
                    <a:xfrm>
                      <a:off x="1200" y="2016"/>
                      <a:ext cx="816" cy="48"/>
                    </a:xfrm>
                    <a:prstGeom prst="rect">
                      <a:avLst/>
                    </a:prstGeom>
                    <a:solidFill>
                      <a:schemeClr val="bg1"/>
                    </a:solidFill>
                    <a:ln w="25400">
                      <a:solidFill>
                        <a:srgbClr val="000000"/>
                      </a:solidFill>
                      <a:miter lim="800000"/>
                      <a:headEnd/>
                      <a:tailEnd/>
                    </a:ln>
                    <a:effectLst/>
                  </p:spPr>
                  <p:txBody>
                    <a:bodyPr wrap="none" anchor="ctr"/>
                    <a:lstStyle/>
                    <a:p>
                      <a:endParaRPr lang="fr-FR"/>
                    </a:p>
                  </p:txBody>
                </p:sp>
                <p:sp>
                  <p:nvSpPr>
                    <p:cNvPr id="44" name="Rectangle 39"/>
                    <p:cNvSpPr>
                      <a:spLocks noChangeArrowheads="1"/>
                    </p:cNvSpPr>
                    <p:nvPr/>
                  </p:nvSpPr>
                  <p:spPr bwMode="auto">
                    <a:xfrm>
                      <a:off x="1200" y="2112"/>
                      <a:ext cx="816" cy="576"/>
                    </a:xfrm>
                    <a:prstGeom prst="rect">
                      <a:avLst/>
                    </a:prstGeom>
                    <a:solidFill>
                      <a:schemeClr val="bg1"/>
                    </a:solidFill>
                    <a:ln w="25400">
                      <a:solidFill>
                        <a:srgbClr val="000000"/>
                      </a:solidFill>
                      <a:miter lim="800000"/>
                      <a:headEnd/>
                      <a:tailEnd/>
                    </a:ln>
                    <a:effectLst/>
                  </p:spPr>
                  <p:txBody>
                    <a:bodyPr wrap="none" anchor="ctr"/>
                    <a:lstStyle/>
                    <a:p>
                      <a:pPr algn="ctr"/>
                      <a:endParaRPr lang="en-CA" sz="2400">
                        <a:cs typeface="Times New Roman" pitchFamily="18" charset="0"/>
                      </a:endParaRPr>
                    </a:p>
                  </p:txBody>
                </p:sp>
              </p:grpSp>
              <p:sp>
                <p:nvSpPr>
                  <p:cNvPr id="14" name="AutoShape 40"/>
                  <p:cNvSpPr>
                    <a:spLocks noChangeArrowheads="1"/>
                  </p:cNvSpPr>
                  <p:nvPr/>
                </p:nvSpPr>
                <p:spPr bwMode="auto">
                  <a:xfrm>
                    <a:off x="1584" y="1344"/>
                    <a:ext cx="2112" cy="2256"/>
                  </a:xfrm>
                  <a:prstGeom prst="cloudCallout">
                    <a:avLst>
                      <a:gd name="adj1" fmla="val 708"/>
                      <a:gd name="adj2" fmla="val -21588"/>
                    </a:avLst>
                  </a:prstGeom>
                  <a:solidFill>
                    <a:srgbClr val="DDDDDD"/>
                  </a:solidFill>
                  <a:ln w="25400">
                    <a:solidFill>
                      <a:srgbClr val="DDDDDD"/>
                    </a:solidFill>
                    <a:round/>
                    <a:headEnd/>
                    <a:tailEnd/>
                  </a:ln>
                  <a:effectLst/>
                </p:spPr>
                <p:txBody>
                  <a:bodyPr wrap="none" anchor="ctr"/>
                  <a:lstStyle/>
                  <a:p>
                    <a:pPr algn="ctr"/>
                    <a:endParaRPr lang="en-CA" sz="2400">
                      <a:cs typeface="Times New Roman" pitchFamily="18" charset="0"/>
                    </a:endParaRPr>
                  </a:p>
                </p:txBody>
              </p:sp>
              <p:sp>
                <p:nvSpPr>
                  <p:cNvPr id="15" name="Text Box 41"/>
                  <p:cNvSpPr txBox="1">
                    <a:spLocks noChangeArrowheads="1"/>
                  </p:cNvSpPr>
                  <p:nvPr/>
                </p:nvSpPr>
                <p:spPr bwMode="auto">
                  <a:xfrm>
                    <a:off x="1536" y="768"/>
                    <a:ext cx="1344" cy="250"/>
                  </a:xfrm>
                  <a:prstGeom prst="rect">
                    <a:avLst/>
                  </a:prstGeom>
                  <a:noFill/>
                  <a:ln w="25400">
                    <a:noFill/>
                    <a:miter lim="800000"/>
                    <a:headEnd/>
                    <a:tailEnd/>
                  </a:ln>
                  <a:effectLst/>
                </p:spPr>
                <p:txBody>
                  <a:bodyPr>
                    <a:spAutoFit/>
                  </a:bodyPr>
                  <a:lstStyle/>
                  <a:p>
                    <a:pPr algn="ctr"/>
                    <a:r>
                      <a:rPr lang="en-US" sz="2000">
                        <a:cs typeface="Times New Roman" pitchFamily="18" charset="0"/>
                      </a:rPr>
                      <a:t>DNS server</a:t>
                    </a:r>
                  </a:p>
                </p:txBody>
              </p:sp>
              <p:sp>
                <p:nvSpPr>
                  <p:cNvPr id="16" name="Text Box 42"/>
                  <p:cNvSpPr txBox="1">
                    <a:spLocks noChangeArrowheads="1"/>
                  </p:cNvSpPr>
                  <p:nvPr/>
                </p:nvSpPr>
                <p:spPr bwMode="auto">
                  <a:xfrm>
                    <a:off x="3792" y="3072"/>
                    <a:ext cx="1597" cy="634"/>
                  </a:xfrm>
                  <a:prstGeom prst="rect">
                    <a:avLst/>
                  </a:prstGeom>
                  <a:noFill/>
                  <a:ln w="25400">
                    <a:noFill/>
                    <a:miter lim="800000"/>
                    <a:headEnd/>
                    <a:tailEnd/>
                  </a:ln>
                  <a:effectLst/>
                </p:spPr>
                <p:txBody>
                  <a:bodyPr>
                    <a:spAutoFit/>
                  </a:bodyPr>
                  <a:lstStyle/>
                  <a:p>
                    <a:pPr algn="ctr"/>
                    <a:r>
                      <a:rPr lang="en-US" sz="2000">
                        <a:cs typeface="Times New Roman" pitchFamily="18" charset="0"/>
                      </a:rPr>
                      <a:t>server</a:t>
                    </a:r>
                  </a:p>
                  <a:p>
                    <a:pPr algn="ctr"/>
                    <a:r>
                      <a:rPr lang="en-US" sz="2000">
                        <a:cs typeface="Times New Roman" pitchFamily="18" charset="0"/>
                      </a:rPr>
                      <a:t>www.mysite.com</a:t>
                    </a:r>
                  </a:p>
                  <a:p>
                    <a:pPr algn="ctr"/>
                    <a:r>
                      <a:rPr lang="en-US" sz="2000">
                        <a:cs typeface="Times New Roman" pitchFamily="18" charset="0"/>
                      </a:rPr>
                      <a:t>201.10.12.54</a:t>
                    </a:r>
                  </a:p>
                </p:txBody>
              </p:sp>
              <p:sp>
                <p:nvSpPr>
                  <p:cNvPr id="17" name="Text Box 43"/>
                  <p:cNvSpPr txBox="1">
                    <a:spLocks noChangeArrowheads="1"/>
                  </p:cNvSpPr>
                  <p:nvPr/>
                </p:nvSpPr>
                <p:spPr bwMode="auto">
                  <a:xfrm>
                    <a:off x="0" y="2688"/>
                    <a:ext cx="1248" cy="442"/>
                  </a:xfrm>
                  <a:prstGeom prst="rect">
                    <a:avLst/>
                  </a:prstGeom>
                  <a:noFill/>
                  <a:ln w="25400">
                    <a:noFill/>
                    <a:miter lim="800000"/>
                    <a:headEnd/>
                    <a:tailEnd/>
                  </a:ln>
                  <a:effectLst/>
                </p:spPr>
                <p:txBody>
                  <a:bodyPr>
                    <a:spAutoFit/>
                  </a:bodyPr>
                  <a:lstStyle/>
                  <a:p>
                    <a:pPr algn="ctr"/>
                    <a:r>
                      <a:rPr lang="en-US" sz="2000" dirty="0">
                        <a:cs typeface="Times New Roman" pitchFamily="18" charset="0"/>
                      </a:rPr>
                      <a:t>client machine</a:t>
                    </a:r>
                  </a:p>
                  <a:p>
                    <a:pPr algn="ctr"/>
                    <a:r>
                      <a:rPr lang="en-US" sz="2000" dirty="0">
                        <a:cs typeface="Times New Roman" pitchFamily="18" charset="0"/>
                      </a:rPr>
                      <a:t>102.89.01.178</a:t>
                    </a:r>
                  </a:p>
                </p:txBody>
              </p:sp>
              <p:sp>
                <p:nvSpPr>
                  <p:cNvPr id="18" name="Text Box 44"/>
                  <p:cNvSpPr txBox="1">
                    <a:spLocks noChangeArrowheads="1"/>
                  </p:cNvSpPr>
                  <p:nvPr/>
                </p:nvSpPr>
                <p:spPr bwMode="auto">
                  <a:xfrm>
                    <a:off x="2448" y="1008"/>
                    <a:ext cx="3216" cy="231"/>
                  </a:xfrm>
                  <a:prstGeom prst="rect">
                    <a:avLst/>
                  </a:prstGeom>
                  <a:noFill/>
                  <a:ln w="25400">
                    <a:noFill/>
                    <a:prstDash val="sysDot"/>
                    <a:miter lim="800000"/>
                    <a:headEnd/>
                    <a:tailEnd/>
                  </a:ln>
                  <a:effectLst/>
                </p:spPr>
                <p:txBody>
                  <a:bodyPr>
                    <a:spAutoFit/>
                  </a:bodyPr>
                  <a:lstStyle/>
                  <a:p>
                    <a:r>
                      <a:rPr lang="en-US" b="1">
                        <a:cs typeface="Times New Roman" pitchFamily="18" charset="0"/>
                      </a:rPr>
                      <a:t>www.mysite.com --&gt; 201.10.12.54</a:t>
                    </a:r>
                  </a:p>
                </p:txBody>
              </p:sp>
              <p:sp>
                <p:nvSpPr>
                  <p:cNvPr id="19" name="Arc 45"/>
                  <p:cNvSpPr>
                    <a:spLocks/>
                  </p:cNvSpPr>
                  <p:nvPr/>
                </p:nvSpPr>
                <p:spPr bwMode="auto">
                  <a:xfrm rot="-4929129">
                    <a:off x="1440" y="1008"/>
                    <a:ext cx="288" cy="57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chemeClr val="tx2"/>
                    </a:solidFill>
                    <a:round/>
                    <a:headEnd/>
                    <a:tailEnd type="triangle" w="med" len="med"/>
                  </a:ln>
                  <a:effectLst/>
                </p:spPr>
                <p:txBody>
                  <a:bodyPr wrap="none" anchor="ctr"/>
                  <a:lstStyle/>
                  <a:p>
                    <a:endParaRPr lang="fr-FR"/>
                  </a:p>
                </p:txBody>
              </p:sp>
              <p:sp>
                <p:nvSpPr>
                  <p:cNvPr id="20" name="Line 46"/>
                  <p:cNvSpPr>
                    <a:spLocks noChangeShapeType="1"/>
                  </p:cNvSpPr>
                  <p:nvPr/>
                </p:nvSpPr>
                <p:spPr bwMode="auto">
                  <a:xfrm>
                    <a:off x="1344" y="2208"/>
                    <a:ext cx="2688" cy="0"/>
                  </a:xfrm>
                  <a:prstGeom prst="line">
                    <a:avLst/>
                  </a:prstGeom>
                  <a:noFill/>
                  <a:ln w="25400">
                    <a:solidFill>
                      <a:schemeClr val="tx1"/>
                    </a:solidFill>
                    <a:round/>
                    <a:headEnd/>
                    <a:tailEnd type="triangle" w="med" len="med"/>
                  </a:ln>
                  <a:effectLst/>
                </p:spPr>
                <p:txBody>
                  <a:bodyPr wrap="none" anchor="ctr"/>
                  <a:lstStyle/>
                  <a:p>
                    <a:endParaRPr lang="fr-FR"/>
                  </a:p>
                </p:txBody>
              </p:sp>
              <p:sp>
                <p:nvSpPr>
                  <p:cNvPr id="21" name="Text Box 47"/>
                  <p:cNvSpPr txBox="1">
                    <a:spLocks noChangeArrowheads="1"/>
                  </p:cNvSpPr>
                  <p:nvPr/>
                </p:nvSpPr>
                <p:spPr bwMode="auto">
                  <a:xfrm>
                    <a:off x="1344" y="1968"/>
                    <a:ext cx="1728" cy="250"/>
                  </a:xfrm>
                  <a:prstGeom prst="rect">
                    <a:avLst/>
                  </a:prstGeom>
                  <a:noFill/>
                  <a:ln w="25400">
                    <a:noFill/>
                    <a:miter lim="800000"/>
                    <a:headEnd/>
                    <a:tailEnd/>
                  </a:ln>
                  <a:effectLst/>
                </p:spPr>
                <p:txBody>
                  <a:bodyPr>
                    <a:spAutoFit/>
                  </a:bodyPr>
                  <a:lstStyle/>
                  <a:p>
                    <a:r>
                      <a:rPr lang="en-US" sz="2000" dirty="0">
                        <a:cs typeface="Times New Roman" pitchFamily="18" charset="0"/>
                      </a:rPr>
                      <a:t>HTTP request</a:t>
                    </a:r>
                  </a:p>
                </p:txBody>
              </p:sp>
              <p:sp>
                <p:nvSpPr>
                  <p:cNvPr id="22" name="Text Box 48"/>
                  <p:cNvSpPr txBox="1">
                    <a:spLocks noChangeArrowheads="1"/>
                  </p:cNvSpPr>
                  <p:nvPr/>
                </p:nvSpPr>
                <p:spPr bwMode="auto">
                  <a:xfrm>
                    <a:off x="4464" y="1584"/>
                    <a:ext cx="1195" cy="250"/>
                  </a:xfrm>
                  <a:prstGeom prst="rect">
                    <a:avLst/>
                  </a:prstGeom>
                  <a:noFill/>
                  <a:ln w="25400">
                    <a:noFill/>
                    <a:miter lim="800000"/>
                    <a:headEnd/>
                    <a:tailEnd/>
                  </a:ln>
                  <a:effectLst/>
                </p:spPr>
                <p:txBody>
                  <a:bodyPr>
                    <a:spAutoFit/>
                  </a:bodyPr>
                  <a:lstStyle/>
                  <a:p>
                    <a:pPr algn="ctr"/>
                    <a:r>
                      <a:rPr lang="en-US" sz="2000">
                        <a:cs typeface="Times New Roman" pitchFamily="18" charset="0"/>
                      </a:rPr>
                      <a:t>http server</a:t>
                    </a:r>
                  </a:p>
                </p:txBody>
              </p:sp>
              <p:sp>
                <p:nvSpPr>
                  <p:cNvPr id="23" name="Arc 49"/>
                  <p:cNvSpPr>
                    <a:spLocks/>
                  </p:cNvSpPr>
                  <p:nvPr/>
                </p:nvSpPr>
                <p:spPr bwMode="auto">
                  <a:xfrm>
                    <a:off x="4608" y="2208"/>
                    <a:ext cx="912" cy="576"/>
                  </a:xfrm>
                  <a:custGeom>
                    <a:avLst/>
                    <a:gdLst>
                      <a:gd name="G0" fmla="+- 0 0 0"/>
                      <a:gd name="G1" fmla="+- 21600 0 0"/>
                      <a:gd name="G2" fmla="+- 21600 0 0"/>
                      <a:gd name="T0" fmla="*/ 0 w 21600"/>
                      <a:gd name="T1" fmla="*/ 0 h 43199"/>
                      <a:gd name="T2" fmla="*/ 181 w 21600"/>
                      <a:gd name="T3" fmla="*/ 43199 h 43199"/>
                      <a:gd name="T4" fmla="*/ 0 w 21600"/>
                      <a:gd name="T5" fmla="*/ 21600 h 43199"/>
                    </a:gdLst>
                    <a:ahLst/>
                    <a:cxnLst>
                      <a:cxn ang="0">
                        <a:pos x="T0" y="T1"/>
                      </a:cxn>
                      <a:cxn ang="0">
                        <a:pos x="T2" y="T3"/>
                      </a:cxn>
                      <a:cxn ang="0">
                        <a:pos x="T4" y="T5"/>
                      </a:cxn>
                    </a:cxnLst>
                    <a:rect l="0" t="0" r="r" b="b"/>
                    <a:pathLst>
                      <a:path w="21600" h="43199" fill="none" extrusionOk="0">
                        <a:moveTo>
                          <a:pt x="-1" y="0"/>
                        </a:moveTo>
                        <a:cubicBezTo>
                          <a:pt x="11929" y="0"/>
                          <a:pt x="21600" y="9670"/>
                          <a:pt x="21600" y="21600"/>
                        </a:cubicBezTo>
                        <a:cubicBezTo>
                          <a:pt x="21600" y="33458"/>
                          <a:pt x="12039" y="43099"/>
                          <a:pt x="181" y="43199"/>
                        </a:cubicBezTo>
                      </a:path>
                      <a:path w="21600" h="43199" stroke="0" extrusionOk="0">
                        <a:moveTo>
                          <a:pt x="-1" y="0"/>
                        </a:moveTo>
                        <a:cubicBezTo>
                          <a:pt x="11929" y="0"/>
                          <a:pt x="21600" y="9670"/>
                          <a:pt x="21600" y="21600"/>
                        </a:cubicBezTo>
                        <a:cubicBezTo>
                          <a:pt x="21600" y="33458"/>
                          <a:pt x="12039" y="43099"/>
                          <a:pt x="181" y="43199"/>
                        </a:cubicBezTo>
                        <a:lnTo>
                          <a:pt x="0" y="21600"/>
                        </a:lnTo>
                        <a:close/>
                      </a:path>
                    </a:pathLst>
                  </a:custGeom>
                  <a:noFill/>
                  <a:ln w="25400">
                    <a:solidFill>
                      <a:schemeClr val="tx1"/>
                    </a:solidFill>
                    <a:round/>
                    <a:headEnd/>
                    <a:tailEnd type="triangle" w="med" len="med"/>
                  </a:ln>
                  <a:effectLst/>
                </p:spPr>
                <p:txBody>
                  <a:bodyPr wrap="none" anchor="ctr"/>
                  <a:lstStyle/>
                  <a:p>
                    <a:endParaRPr lang="fr-FR"/>
                  </a:p>
                </p:txBody>
              </p:sp>
              <p:grpSp>
                <p:nvGrpSpPr>
                  <p:cNvPr id="24" name="Group 50"/>
                  <p:cNvGrpSpPr>
                    <a:grpSpLocks/>
                  </p:cNvGrpSpPr>
                  <p:nvPr/>
                </p:nvGrpSpPr>
                <p:grpSpPr bwMode="auto">
                  <a:xfrm>
                    <a:off x="4704" y="1920"/>
                    <a:ext cx="528" cy="480"/>
                    <a:chOff x="432" y="2496"/>
                    <a:chExt cx="528" cy="480"/>
                  </a:xfrm>
                </p:grpSpPr>
                <p:sp>
                  <p:nvSpPr>
                    <p:cNvPr id="32" name="Rectangle 51"/>
                    <p:cNvSpPr>
                      <a:spLocks noChangeArrowheads="1"/>
                    </p:cNvSpPr>
                    <p:nvPr/>
                  </p:nvSpPr>
                  <p:spPr bwMode="auto">
                    <a:xfrm>
                      <a:off x="432" y="2496"/>
                      <a:ext cx="528" cy="480"/>
                    </a:xfrm>
                    <a:prstGeom prst="rect">
                      <a:avLst/>
                    </a:prstGeom>
                    <a:solidFill>
                      <a:schemeClr val="accent6"/>
                    </a:solidFill>
                    <a:ln w="25400">
                      <a:solidFill>
                        <a:srgbClr val="000000"/>
                      </a:solidFill>
                      <a:miter lim="800000"/>
                      <a:headEnd/>
                      <a:tailEnd/>
                    </a:ln>
                    <a:effectLst/>
                  </p:spPr>
                  <p:txBody>
                    <a:bodyPr wrap="none" anchor="ctr"/>
                    <a:lstStyle/>
                    <a:p>
                      <a:endParaRPr lang="fr-FR"/>
                    </a:p>
                  </p:txBody>
                </p:sp>
                <p:sp>
                  <p:nvSpPr>
                    <p:cNvPr id="33" name="Rectangle 52"/>
                    <p:cNvSpPr>
                      <a:spLocks noChangeArrowheads="1"/>
                    </p:cNvSpPr>
                    <p:nvPr/>
                  </p:nvSpPr>
                  <p:spPr bwMode="auto">
                    <a:xfrm>
                      <a:off x="432" y="2496"/>
                      <a:ext cx="528" cy="48"/>
                    </a:xfrm>
                    <a:prstGeom prst="rect">
                      <a:avLst/>
                    </a:prstGeom>
                    <a:solidFill>
                      <a:srgbClr val="3366FF"/>
                    </a:solidFill>
                    <a:ln w="25400">
                      <a:solidFill>
                        <a:srgbClr val="000000"/>
                      </a:solidFill>
                      <a:miter lim="800000"/>
                      <a:headEnd/>
                      <a:tailEnd/>
                    </a:ln>
                    <a:effectLst/>
                  </p:spPr>
                  <p:txBody>
                    <a:bodyPr wrap="none" anchor="ctr"/>
                    <a:lstStyle/>
                    <a:p>
                      <a:endParaRPr lang="fr-FR"/>
                    </a:p>
                  </p:txBody>
                </p:sp>
                <p:sp>
                  <p:nvSpPr>
                    <p:cNvPr id="34" name="Rectangle 53"/>
                    <p:cNvSpPr>
                      <a:spLocks noChangeArrowheads="1"/>
                    </p:cNvSpPr>
                    <p:nvPr/>
                  </p:nvSpPr>
                  <p:spPr bwMode="auto">
                    <a:xfrm>
                      <a:off x="480" y="2592"/>
                      <a:ext cx="432" cy="336"/>
                    </a:xfrm>
                    <a:prstGeom prst="rect">
                      <a:avLst/>
                    </a:prstGeom>
                    <a:solidFill>
                      <a:schemeClr val="bg1"/>
                    </a:solidFill>
                    <a:ln w="25400">
                      <a:solidFill>
                        <a:srgbClr val="000000"/>
                      </a:solidFill>
                      <a:miter lim="800000"/>
                      <a:headEnd/>
                      <a:tailEnd/>
                    </a:ln>
                    <a:effectLst/>
                  </p:spPr>
                  <p:txBody>
                    <a:bodyPr wrap="none" anchor="ctr"/>
                    <a:lstStyle/>
                    <a:p>
                      <a:pPr algn="ctr"/>
                      <a:endParaRPr lang="en-CA" sz="2400">
                        <a:cs typeface="Times New Roman" pitchFamily="18" charset="0"/>
                      </a:endParaRPr>
                    </a:p>
                  </p:txBody>
                </p:sp>
                <p:sp>
                  <p:nvSpPr>
                    <p:cNvPr id="35" name="Rectangle 54"/>
                    <p:cNvSpPr>
                      <a:spLocks noChangeArrowheads="1"/>
                    </p:cNvSpPr>
                    <p:nvPr/>
                  </p:nvSpPr>
                  <p:spPr bwMode="auto">
                    <a:xfrm>
                      <a:off x="672" y="2664"/>
                      <a:ext cx="48" cy="194"/>
                    </a:xfrm>
                    <a:prstGeom prst="rect">
                      <a:avLst/>
                    </a:prstGeom>
                    <a:solidFill>
                      <a:srgbClr val="003399"/>
                    </a:solidFill>
                    <a:ln w="25400">
                      <a:solidFill>
                        <a:srgbClr val="003399"/>
                      </a:solidFill>
                      <a:miter lim="800000"/>
                      <a:headEnd/>
                      <a:tailEnd/>
                    </a:ln>
                    <a:effectLst/>
                  </p:spPr>
                  <p:txBody>
                    <a:bodyPr wrap="none" anchor="ctr"/>
                    <a:lstStyle/>
                    <a:p>
                      <a:endParaRPr lang="fr-FR"/>
                    </a:p>
                  </p:txBody>
                </p:sp>
                <p:sp>
                  <p:nvSpPr>
                    <p:cNvPr id="36" name="Rectangle 55"/>
                    <p:cNvSpPr>
                      <a:spLocks noChangeArrowheads="1"/>
                    </p:cNvSpPr>
                    <p:nvPr/>
                  </p:nvSpPr>
                  <p:spPr bwMode="auto">
                    <a:xfrm rot="5400000">
                      <a:off x="673" y="2669"/>
                      <a:ext cx="48" cy="181"/>
                    </a:xfrm>
                    <a:prstGeom prst="rect">
                      <a:avLst/>
                    </a:prstGeom>
                    <a:solidFill>
                      <a:srgbClr val="003399"/>
                    </a:solidFill>
                    <a:ln w="25400">
                      <a:solidFill>
                        <a:srgbClr val="003399"/>
                      </a:solidFill>
                      <a:miter lim="800000"/>
                      <a:headEnd/>
                      <a:tailEnd/>
                    </a:ln>
                    <a:effectLst/>
                  </p:spPr>
                  <p:txBody>
                    <a:bodyPr wrap="none" anchor="ctr"/>
                    <a:lstStyle/>
                    <a:p>
                      <a:endParaRPr lang="fr-FR"/>
                    </a:p>
                  </p:txBody>
                </p:sp>
                <p:sp>
                  <p:nvSpPr>
                    <p:cNvPr id="37" name="Rectangle 56"/>
                    <p:cNvSpPr>
                      <a:spLocks noChangeArrowheads="1"/>
                    </p:cNvSpPr>
                    <p:nvPr/>
                  </p:nvSpPr>
                  <p:spPr bwMode="auto">
                    <a:xfrm rot="2700000">
                      <a:off x="673" y="2665"/>
                      <a:ext cx="48" cy="189"/>
                    </a:xfrm>
                    <a:prstGeom prst="rect">
                      <a:avLst/>
                    </a:prstGeom>
                    <a:solidFill>
                      <a:srgbClr val="003399"/>
                    </a:solidFill>
                    <a:ln w="25400">
                      <a:solidFill>
                        <a:srgbClr val="003399"/>
                      </a:solidFill>
                      <a:miter lim="800000"/>
                      <a:headEnd/>
                      <a:tailEnd/>
                    </a:ln>
                    <a:effectLst/>
                  </p:spPr>
                  <p:txBody>
                    <a:bodyPr wrap="none" anchor="ctr"/>
                    <a:lstStyle/>
                    <a:p>
                      <a:endParaRPr lang="fr-FR"/>
                    </a:p>
                  </p:txBody>
                </p:sp>
                <p:sp>
                  <p:nvSpPr>
                    <p:cNvPr id="38" name="Rectangle 57"/>
                    <p:cNvSpPr>
                      <a:spLocks noChangeArrowheads="1"/>
                    </p:cNvSpPr>
                    <p:nvPr/>
                  </p:nvSpPr>
                  <p:spPr bwMode="auto">
                    <a:xfrm rot="8100000">
                      <a:off x="669" y="2666"/>
                      <a:ext cx="48" cy="189"/>
                    </a:xfrm>
                    <a:prstGeom prst="rect">
                      <a:avLst/>
                    </a:prstGeom>
                    <a:solidFill>
                      <a:srgbClr val="003399"/>
                    </a:solidFill>
                    <a:ln w="25400">
                      <a:solidFill>
                        <a:srgbClr val="003399"/>
                      </a:solidFill>
                      <a:miter lim="800000"/>
                      <a:headEnd/>
                      <a:tailEnd/>
                    </a:ln>
                    <a:effectLst/>
                  </p:spPr>
                  <p:txBody>
                    <a:bodyPr wrap="none" anchor="ctr"/>
                    <a:lstStyle/>
                    <a:p>
                      <a:endParaRPr lang="fr-FR"/>
                    </a:p>
                  </p:txBody>
                </p:sp>
                <p:sp>
                  <p:nvSpPr>
                    <p:cNvPr id="39" name="Oval 58"/>
                    <p:cNvSpPr>
                      <a:spLocks noChangeArrowheads="1"/>
                    </p:cNvSpPr>
                    <p:nvPr/>
                  </p:nvSpPr>
                  <p:spPr bwMode="auto">
                    <a:xfrm>
                      <a:off x="624" y="2688"/>
                      <a:ext cx="144" cy="144"/>
                    </a:xfrm>
                    <a:prstGeom prst="ellipse">
                      <a:avLst/>
                    </a:prstGeom>
                    <a:solidFill>
                      <a:srgbClr val="0066CC"/>
                    </a:solidFill>
                    <a:ln w="25400">
                      <a:solidFill>
                        <a:srgbClr val="003399"/>
                      </a:solidFill>
                      <a:round/>
                      <a:headEnd/>
                      <a:tailEnd/>
                    </a:ln>
                    <a:effectLst/>
                  </p:spPr>
                  <p:txBody>
                    <a:bodyPr wrap="none" anchor="ctr"/>
                    <a:lstStyle/>
                    <a:p>
                      <a:endParaRPr lang="fr-FR"/>
                    </a:p>
                  </p:txBody>
                </p:sp>
                <p:sp>
                  <p:nvSpPr>
                    <p:cNvPr id="40" name="Oval 59"/>
                    <p:cNvSpPr>
                      <a:spLocks noChangeArrowheads="1"/>
                    </p:cNvSpPr>
                    <p:nvPr/>
                  </p:nvSpPr>
                  <p:spPr bwMode="auto">
                    <a:xfrm>
                      <a:off x="661" y="2725"/>
                      <a:ext cx="70" cy="70"/>
                    </a:xfrm>
                    <a:prstGeom prst="ellipse">
                      <a:avLst/>
                    </a:prstGeom>
                    <a:solidFill>
                      <a:srgbClr val="3399FF"/>
                    </a:solidFill>
                    <a:ln w="25400">
                      <a:solidFill>
                        <a:srgbClr val="003399"/>
                      </a:solidFill>
                      <a:round/>
                      <a:headEnd/>
                      <a:tailEnd/>
                    </a:ln>
                    <a:effectLst/>
                  </p:spPr>
                  <p:txBody>
                    <a:bodyPr wrap="none" anchor="ctr"/>
                    <a:lstStyle/>
                    <a:p>
                      <a:endParaRPr lang="fr-FR"/>
                    </a:p>
                  </p:txBody>
                </p:sp>
              </p:grpSp>
              <p:sp>
                <p:nvSpPr>
                  <p:cNvPr id="25" name="Rectangle 60"/>
                  <p:cNvSpPr>
                    <a:spLocks noChangeArrowheads="1"/>
                  </p:cNvSpPr>
                  <p:nvPr/>
                </p:nvSpPr>
                <p:spPr bwMode="auto">
                  <a:xfrm>
                    <a:off x="5088" y="2640"/>
                    <a:ext cx="288" cy="336"/>
                  </a:xfrm>
                  <a:prstGeom prst="rect">
                    <a:avLst/>
                  </a:prstGeom>
                  <a:solidFill>
                    <a:schemeClr val="bg1"/>
                  </a:solidFill>
                  <a:ln w="25400">
                    <a:solidFill>
                      <a:srgbClr val="000000"/>
                    </a:solidFill>
                    <a:miter lim="800000"/>
                    <a:headEnd/>
                    <a:tailEnd/>
                  </a:ln>
                  <a:effectLst/>
                </p:spPr>
                <p:txBody>
                  <a:bodyPr wrap="none"/>
                  <a:lstStyle/>
                  <a:p>
                    <a:pPr algn="ctr"/>
                    <a:endParaRPr lang="en-CA" sz="1000">
                      <a:cs typeface="Times New Roman" pitchFamily="18" charset="0"/>
                    </a:endParaRPr>
                  </a:p>
                </p:txBody>
              </p:sp>
              <p:sp>
                <p:nvSpPr>
                  <p:cNvPr id="26" name="Rectangle 61"/>
                  <p:cNvSpPr>
                    <a:spLocks noChangeArrowheads="1"/>
                  </p:cNvSpPr>
                  <p:nvPr/>
                </p:nvSpPr>
                <p:spPr bwMode="auto">
                  <a:xfrm>
                    <a:off x="5040" y="2688"/>
                    <a:ext cx="288" cy="336"/>
                  </a:xfrm>
                  <a:prstGeom prst="rect">
                    <a:avLst/>
                  </a:prstGeom>
                  <a:solidFill>
                    <a:schemeClr val="bg1"/>
                  </a:solidFill>
                  <a:ln w="25400">
                    <a:solidFill>
                      <a:srgbClr val="000000"/>
                    </a:solidFill>
                    <a:miter lim="800000"/>
                    <a:headEnd/>
                    <a:tailEnd/>
                  </a:ln>
                  <a:effectLst/>
                </p:spPr>
                <p:txBody>
                  <a:bodyPr wrap="none"/>
                  <a:lstStyle/>
                  <a:p>
                    <a:pPr algn="ctr"/>
                    <a:r>
                      <a:rPr lang="en-US" sz="1200" b="1">
                        <a:solidFill>
                          <a:srgbClr val="000000"/>
                        </a:solidFill>
                        <a:cs typeface="Times New Roman" pitchFamily="18" charset="0"/>
                      </a:rPr>
                      <a:t>html</a:t>
                    </a:r>
                    <a:endParaRPr lang="en-US" sz="1200">
                      <a:cs typeface="Times New Roman" pitchFamily="18" charset="0"/>
                    </a:endParaRPr>
                  </a:p>
                </p:txBody>
              </p:sp>
              <p:sp>
                <p:nvSpPr>
                  <p:cNvPr id="27" name="Line 62"/>
                  <p:cNvSpPr>
                    <a:spLocks noChangeShapeType="1"/>
                  </p:cNvSpPr>
                  <p:nvPr/>
                </p:nvSpPr>
                <p:spPr bwMode="auto">
                  <a:xfrm rot="-10800000">
                    <a:off x="1344" y="2688"/>
                    <a:ext cx="2688" cy="1"/>
                  </a:xfrm>
                  <a:prstGeom prst="line">
                    <a:avLst/>
                  </a:prstGeom>
                  <a:noFill/>
                  <a:ln w="25400">
                    <a:solidFill>
                      <a:schemeClr val="tx1"/>
                    </a:solidFill>
                    <a:round/>
                    <a:headEnd/>
                    <a:tailEnd type="triangle" w="med" len="med"/>
                  </a:ln>
                  <a:effectLst/>
                </p:spPr>
                <p:txBody>
                  <a:bodyPr wrap="none" anchor="ctr"/>
                  <a:lstStyle/>
                  <a:p>
                    <a:endParaRPr lang="fr-FR"/>
                  </a:p>
                </p:txBody>
              </p:sp>
              <p:sp>
                <p:nvSpPr>
                  <p:cNvPr id="28" name="Text Box 63"/>
                  <p:cNvSpPr txBox="1">
                    <a:spLocks noChangeArrowheads="1"/>
                  </p:cNvSpPr>
                  <p:nvPr/>
                </p:nvSpPr>
                <p:spPr bwMode="auto">
                  <a:xfrm>
                    <a:off x="1776" y="2448"/>
                    <a:ext cx="2304" cy="250"/>
                  </a:xfrm>
                  <a:prstGeom prst="rect">
                    <a:avLst/>
                  </a:prstGeom>
                  <a:noFill/>
                  <a:ln w="25400">
                    <a:noFill/>
                    <a:miter lim="800000"/>
                    <a:headEnd/>
                    <a:tailEnd/>
                  </a:ln>
                  <a:effectLst/>
                </p:spPr>
                <p:txBody>
                  <a:bodyPr>
                    <a:spAutoFit/>
                  </a:bodyPr>
                  <a:lstStyle/>
                  <a:p>
                    <a:pPr algn="r"/>
                    <a:r>
                      <a:rPr lang="en-US" sz="2000" dirty="0">
                        <a:cs typeface="Times New Roman" pitchFamily="18" charset="0"/>
                      </a:rPr>
                      <a:t>HTTP response</a:t>
                    </a:r>
                  </a:p>
                </p:txBody>
              </p:sp>
              <p:sp>
                <p:nvSpPr>
                  <p:cNvPr id="29" name="Rectangle 64"/>
                  <p:cNvSpPr>
                    <a:spLocks noChangeArrowheads="1"/>
                  </p:cNvSpPr>
                  <p:nvPr/>
                </p:nvSpPr>
                <p:spPr bwMode="auto">
                  <a:xfrm>
                    <a:off x="1920" y="2496"/>
                    <a:ext cx="288" cy="336"/>
                  </a:xfrm>
                  <a:prstGeom prst="rect">
                    <a:avLst/>
                  </a:prstGeom>
                  <a:solidFill>
                    <a:schemeClr val="bg1"/>
                  </a:solidFill>
                  <a:ln w="25400">
                    <a:solidFill>
                      <a:srgbClr val="000000"/>
                    </a:solidFill>
                    <a:miter lim="800000"/>
                    <a:headEnd/>
                    <a:tailEnd/>
                  </a:ln>
                  <a:effectLst/>
                </p:spPr>
                <p:txBody>
                  <a:bodyPr wrap="none"/>
                  <a:lstStyle/>
                  <a:p>
                    <a:pPr algn="ctr"/>
                    <a:r>
                      <a:rPr lang="en-US" sz="1200" b="1">
                        <a:solidFill>
                          <a:srgbClr val="000000"/>
                        </a:solidFill>
                        <a:cs typeface="Times New Roman" pitchFamily="18" charset="0"/>
                      </a:rPr>
                      <a:t>html</a:t>
                    </a:r>
                    <a:endParaRPr lang="en-US" sz="1200">
                      <a:cs typeface="Times New Roman" pitchFamily="18" charset="0"/>
                    </a:endParaRPr>
                  </a:p>
                </p:txBody>
              </p:sp>
              <p:sp>
                <p:nvSpPr>
                  <p:cNvPr id="30" name="Text Box 65"/>
                  <p:cNvSpPr txBox="1">
                    <a:spLocks noChangeArrowheads="1"/>
                  </p:cNvSpPr>
                  <p:nvPr/>
                </p:nvSpPr>
                <p:spPr bwMode="auto">
                  <a:xfrm>
                    <a:off x="144" y="1248"/>
                    <a:ext cx="1120" cy="250"/>
                  </a:xfrm>
                  <a:prstGeom prst="rect">
                    <a:avLst/>
                  </a:prstGeom>
                  <a:noFill/>
                  <a:ln w="25400">
                    <a:noFill/>
                    <a:miter lim="800000"/>
                    <a:headEnd/>
                    <a:tailEnd/>
                  </a:ln>
                  <a:effectLst/>
                </p:spPr>
                <p:txBody>
                  <a:bodyPr>
                    <a:spAutoFit/>
                  </a:bodyPr>
                  <a:lstStyle/>
                  <a:p>
                    <a:pPr algn="ctr"/>
                    <a:r>
                      <a:rPr lang="en-US" sz="2000">
                        <a:cs typeface="Times New Roman" pitchFamily="18" charset="0"/>
                      </a:rPr>
                      <a:t>http browser</a:t>
                    </a:r>
                  </a:p>
                </p:txBody>
              </p:sp>
              <p:sp>
                <p:nvSpPr>
                  <p:cNvPr id="31" name="Rectangle 66"/>
                  <p:cNvSpPr>
                    <a:spLocks noChangeArrowheads="1"/>
                  </p:cNvSpPr>
                  <p:nvPr/>
                </p:nvSpPr>
                <p:spPr bwMode="auto">
                  <a:xfrm>
                    <a:off x="1920" y="1551"/>
                    <a:ext cx="621" cy="173"/>
                  </a:xfrm>
                  <a:prstGeom prst="rect">
                    <a:avLst/>
                  </a:prstGeom>
                  <a:noFill/>
                  <a:ln w="25400">
                    <a:noFill/>
                    <a:miter lim="800000"/>
                    <a:headEnd/>
                    <a:tailEnd/>
                  </a:ln>
                  <a:effectLst/>
                </p:spPr>
                <p:txBody>
                  <a:bodyPr wrap="none">
                    <a:spAutoFit/>
                  </a:bodyPr>
                  <a:lstStyle/>
                  <a:p>
                    <a:r>
                      <a:rPr lang="en-US" sz="1200" dirty="0">
                        <a:cs typeface="Times New Roman" pitchFamily="18" charset="0"/>
                      </a:rPr>
                      <a:t>102.89.10.1</a:t>
                    </a:r>
                  </a:p>
                </p:txBody>
              </p:sp>
            </p:grpSp>
          </p:grpSp>
        </p:grpSp>
      </p:grpSp>
    </p:spTree>
    <p:extLst>
      <p:ext uri="{BB962C8B-B14F-4D97-AF65-F5344CB8AC3E}">
        <p14:creationId xmlns:p14="http://schemas.microsoft.com/office/powerpoint/2010/main" val="233706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139490" y="5156037"/>
            <a:ext cx="1052510" cy="365125"/>
          </a:xfrm>
        </p:spPr>
        <p:txBody>
          <a:bodyPr/>
          <a:lstStyle/>
          <a:p>
            <a:fld id="{D57F1E4F-1CFF-5643-939E-217C01CDF565}" type="slidenum">
              <a:rPr lang="en-US" smtClean="0"/>
              <a:pPr/>
              <a:t>9</a:t>
            </a:fld>
            <a:endParaRPr lang="en-US"/>
          </a:p>
        </p:txBody>
      </p:sp>
      <p:graphicFrame>
        <p:nvGraphicFramePr>
          <p:cNvPr id="4" name="Espace réservé du contenu 3"/>
          <p:cNvGraphicFramePr>
            <a:graphicFrameLocks/>
          </p:cNvGraphicFramePr>
          <p:nvPr>
            <p:extLst>
              <p:ext uri="{D42A27DB-BD31-4B8C-83A1-F6EECF244321}">
                <p14:modId xmlns:p14="http://schemas.microsoft.com/office/powerpoint/2010/main" val="931822171"/>
              </p:ext>
            </p:extLst>
          </p:nvPr>
        </p:nvGraphicFramePr>
        <p:xfrm>
          <a:off x="927264" y="687324"/>
          <a:ext cx="10426536" cy="5726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à coins arrondis 5"/>
          <p:cNvSpPr/>
          <p:nvPr/>
        </p:nvSpPr>
        <p:spPr>
          <a:xfrm>
            <a:off x="4938876" y="3164685"/>
            <a:ext cx="1500198" cy="35719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err="1"/>
              <a:t>Choose</a:t>
            </a:r>
            <a:r>
              <a:rPr lang="fr-CH" sz="1400" b="1" dirty="0"/>
              <a:t> URL</a:t>
            </a:r>
            <a:endParaRPr lang="en-US" sz="1400" b="1" dirty="0"/>
          </a:p>
        </p:txBody>
      </p:sp>
      <p:sp>
        <p:nvSpPr>
          <p:cNvPr id="6" name="Organigramme : Décision 6"/>
          <p:cNvSpPr/>
          <p:nvPr/>
        </p:nvSpPr>
        <p:spPr>
          <a:xfrm>
            <a:off x="4395268" y="3879065"/>
            <a:ext cx="2571768" cy="612648"/>
          </a:xfrm>
          <a:prstGeom prst="flowChartDecision">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t>Check in DNS Server</a:t>
            </a:r>
            <a:endParaRPr lang="en-US" sz="1400" b="1" dirty="0"/>
          </a:p>
        </p:txBody>
      </p:sp>
      <p:sp>
        <p:nvSpPr>
          <p:cNvPr id="7" name="Rectangle à coins arrondis 7"/>
          <p:cNvSpPr/>
          <p:nvPr/>
        </p:nvSpPr>
        <p:spPr>
          <a:xfrm>
            <a:off x="4653124" y="5307825"/>
            <a:ext cx="914400" cy="48577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b="1" dirty="0"/>
              <a:t>Free</a:t>
            </a:r>
            <a:endParaRPr lang="en-US" b="1" dirty="0"/>
          </a:p>
        </p:txBody>
      </p:sp>
      <p:sp>
        <p:nvSpPr>
          <p:cNvPr id="8" name="Rectangle à coins arrondis 8"/>
          <p:cNvSpPr/>
          <p:nvPr/>
        </p:nvSpPr>
        <p:spPr>
          <a:xfrm>
            <a:off x="6153322" y="5307825"/>
            <a:ext cx="914400" cy="48577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b="1" dirty="0"/>
              <a:t>Not Free</a:t>
            </a:r>
            <a:endParaRPr lang="en-US" b="1" dirty="0"/>
          </a:p>
        </p:txBody>
      </p:sp>
      <p:sp>
        <p:nvSpPr>
          <p:cNvPr id="9" name="Organigramme : Connecteur 9"/>
          <p:cNvSpPr/>
          <p:nvPr/>
        </p:nvSpPr>
        <p:spPr>
          <a:xfrm flipV="1">
            <a:off x="3938744" y="3236123"/>
            <a:ext cx="214314" cy="188594"/>
          </a:xfrm>
          <a:prstGeom prst="flowChartConnector">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0" name="Connecteur droit avec flèche 11"/>
          <p:cNvCxnSpPr>
            <a:cxnSpLocks/>
            <a:stCxn id="9" idx="6"/>
            <a:endCxn id="5" idx="1"/>
          </p:cNvCxnSpPr>
          <p:nvPr/>
        </p:nvCxnSpPr>
        <p:spPr>
          <a:xfrm>
            <a:off x="4153058" y="3330420"/>
            <a:ext cx="785818" cy="128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3"/>
          <p:cNvCxnSpPr>
            <a:stCxn id="5" idx="2"/>
            <a:endCxn id="6" idx="0"/>
          </p:cNvCxnSpPr>
          <p:nvPr/>
        </p:nvCxnSpPr>
        <p:spPr>
          <a:xfrm rot="5400000">
            <a:off x="5506469" y="3696559"/>
            <a:ext cx="357190" cy="78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5"/>
          <p:cNvCxnSpPr>
            <a:stCxn id="6" idx="2"/>
            <a:endCxn id="7" idx="0"/>
          </p:cNvCxnSpPr>
          <p:nvPr/>
        </p:nvCxnSpPr>
        <p:spPr>
          <a:xfrm rot="5400000">
            <a:off x="4987682" y="4614355"/>
            <a:ext cx="816112" cy="5708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9"/>
          <p:cNvCxnSpPr>
            <a:stCxn id="6" idx="2"/>
            <a:endCxn id="8" idx="0"/>
          </p:cNvCxnSpPr>
          <p:nvPr/>
        </p:nvCxnSpPr>
        <p:spPr>
          <a:xfrm rot="16200000" flipH="1">
            <a:off x="5737781" y="4435084"/>
            <a:ext cx="816112" cy="92937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21"/>
          <p:cNvCxnSpPr>
            <a:stCxn id="8" idx="3"/>
            <a:endCxn id="5" idx="3"/>
          </p:cNvCxnSpPr>
          <p:nvPr/>
        </p:nvCxnSpPr>
        <p:spPr>
          <a:xfrm flipH="1" flipV="1">
            <a:off x="6439074" y="3343280"/>
            <a:ext cx="628648" cy="2207431"/>
          </a:xfrm>
          <a:prstGeom prst="bentConnector3">
            <a:avLst>
              <a:gd name="adj1" fmla="val -363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24"/>
          <p:cNvCxnSpPr>
            <a:stCxn id="7" idx="2"/>
          </p:cNvCxnSpPr>
          <p:nvPr/>
        </p:nvCxnSpPr>
        <p:spPr>
          <a:xfrm rot="5400000">
            <a:off x="4963887" y="5911462"/>
            <a:ext cx="264303" cy="28572"/>
          </a:xfrm>
          <a:prstGeom prst="bentConnector4">
            <a:avLst>
              <a:gd name="adj1" fmla="val 29728"/>
              <a:gd name="adj2" fmla="val 900084"/>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Bouée 22"/>
          <p:cNvSpPr/>
          <p:nvPr/>
        </p:nvSpPr>
        <p:spPr>
          <a:xfrm>
            <a:off x="5096038" y="5939769"/>
            <a:ext cx="327024" cy="2794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240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3129</TotalTime>
  <Words>3061</Words>
  <Application>Microsoft Macintosh PowerPoint</Application>
  <PresentationFormat>Widescreen</PresentationFormat>
  <Paragraphs>408</Paragraphs>
  <Slides>43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Alegreya</vt:lpstr>
      <vt:lpstr>Aptos</vt:lpstr>
      <vt:lpstr>Aptos Display</vt:lpstr>
      <vt:lpstr>Arial</vt:lpstr>
      <vt:lpstr>Calibri</vt:lpstr>
      <vt:lpstr>Gill Sans MT</vt:lpstr>
      <vt:lpstr>Tahoma</vt:lpstr>
      <vt:lpstr>Times New Roman</vt:lpstr>
      <vt:lpstr>Wingdings</vt:lpstr>
      <vt:lpstr>Wingdings 2</vt:lpstr>
      <vt:lpstr>Office Theme</vt:lpstr>
      <vt:lpstr>CHAPTER 1: Introduction to Web Application Development</vt:lpstr>
      <vt:lpstr>LECTURE OUTLINE</vt:lpstr>
      <vt:lpstr>INTRODUCTION</vt:lpstr>
      <vt:lpstr>INTRODUCTION</vt:lpstr>
      <vt:lpstr>InTRO- Internet vs. web</vt:lpstr>
      <vt:lpstr>InTRO.- Internet vs. web</vt:lpstr>
      <vt:lpstr>How does the Web Work?  </vt:lpstr>
      <vt:lpstr>PowerPoint Presentation</vt:lpstr>
      <vt:lpstr>PowerPoint Presentation</vt:lpstr>
      <vt:lpstr>PowerPoint Presentation</vt:lpstr>
      <vt:lpstr>PowerPoint Presentation</vt:lpstr>
      <vt:lpstr>What Does a Web Server/Web Client Do?</vt:lpstr>
      <vt:lpstr>PowerPoint Presentation</vt:lpstr>
      <vt:lpstr>PowerPoint Presentation</vt:lpstr>
      <vt:lpstr>PowerPoint Presentation</vt:lpstr>
      <vt:lpstr>PowerPoint Presentation</vt:lpstr>
      <vt:lpstr>PowerPoint Presentation</vt:lpstr>
      <vt:lpstr>PowerPoint Presentation</vt:lpstr>
      <vt:lpstr>GET vs. POST</vt:lpstr>
      <vt:lpstr>PowerPoint Presentation</vt:lpstr>
      <vt:lpstr>HTTP REQUEST</vt:lpstr>
      <vt:lpstr>PowerPoint Presentation</vt:lpstr>
      <vt:lpstr>PowerPoint Presentation</vt:lpstr>
      <vt:lpstr>HTTP RESPONSE</vt:lpstr>
      <vt:lpstr>PowerPoint Presentation</vt:lpstr>
      <vt:lpstr>PowerPoint Presentation</vt:lpstr>
      <vt:lpstr>The URL</vt:lpstr>
      <vt:lpstr>PowerPoint Presentation</vt:lpstr>
      <vt:lpstr>THE WEB SERVER JOB</vt:lpstr>
      <vt:lpstr>PowerPoint Presentation</vt:lpstr>
      <vt:lpstr>PowerPoint Presentation</vt:lpstr>
      <vt:lpstr>Advantages and Disadvantages of Client-side Scripting </vt:lpstr>
      <vt:lpstr>PowerPoint Presentation</vt:lpstr>
      <vt:lpstr>PowerPoint Presentation</vt:lpstr>
      <vt:lpstr>PowerPoint Presentation</vt:lpstr>
      <vt:lpstr>Advantages and Disadvantages of server-side Scripting </vt:lpstr>
      <vt:lpstr>PowerPoint Presentation</vt:lpstr>
      <vt:lpstr>PowerPoint Presentation</vt:lpstr>
      <vt:lpstr>PowerPoint Presentation</vt:lpstr>
      <vt:lpstr>Web Application Technologies</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Nourchene Benayed</dc:creator>
  <cp:lastModifiedBy>Basel Magableh</cp:lastModifiedBy>
  <cp:revision>99</cp:revision>
  <dcterms:created xsi:type="dcterms:W3CDTF">2020-06-16T16:58:10Z</dcterms:created>
  <dcterms:modified xsi:type="dcterms:W3CDTF">2024-11-12T19:29:58Z</dcterms:modified>
</cp:coreProperties>
</file>