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1" r:id="rId14"/>
    <p:sldId id="268"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004DEA-CBDB-4A20-AA28-2469AD5B5ADD}" v="564" dt="2018-08-02T23:00:10.5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67"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1/7/2020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1/7/2020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F3A87-199D-45A7-8EBA-4FE293FEDBC5}"/>
              </a:ext>
            </a:extLst>
          </p:cNvPr>
          <p:cNvSpPr>
            <a:spLocks noGrp="1"/>
          </p:cNvSpPr>
          <p:nvPr>
            <p:ph type="ctrTitle"/>
          </p:nvPr>
        </p:nvSpPr>
        <p:spPr/>
        <p:txBody>
          <a:bodyPr/>
          <a:lstStyle/>
          <a:p>
            <a:r>
              <a:rPr lang="en-US" dirty="0"/>
              <a:t>Fun with Home Prices</a:t>
            </a:r>
          </a:p>
        </p:txBody>
      </p:sp>
      <p:sp>
        <p:nvSpPr>
          <p:cNvPr id="3" name="Subtitle 2">
            <a:extLst>
              <a:ext uri="{FF2B5EF4-FFF2-40B4-BE49-F238E27FC236}">
                <a16:creationId xmlns:a16="http://schemas.microsoft.com/office/drawing/2014/main" id="{CC67A16A-5045-43C9-A40D-8AF5AEC27F06}"/>
              </a:ext>
            </a:extLst>
          </p:cNvPr>
          <p:cNvSpPr>
            <a:spLocks noGrp="1"/>
          </p:cNvSpPr>
          <p:nvPr>
            <p:ph type="subTitle" idx="1"/>
          </p:nvPr>
        </p:nvSpPr>
        <p:spPr/>
        <p:txBody>
          <a:bodyPr>
            <a:normAutofit lnSpcReduction="10000"/>
          </a:bodyPr>
          <a:lstStyle/>
          <a:p>
            <a:r>
              <a:rPr lang="en-US" dirty="0"/>
              <a:t>Ben Rohlfing</a:t>
            </a:r>
          </a:p>
          <a:p>
            <a:r>
              <a:rPr lang="en-US" dirty="0"/>
              <a:t>STAT 490</a:t>
            </a:r>
          </a:p>
          <a:p>
            <a:r>
              <a:rPr lang="en-US" dirty="0"/>
              <a:t>Final Project</a:t>
            </a:r>
          </a:p>
        </p:txBody>
      </p:sp>
    </p:spTree>
    <p:extLst>
      <p:ext uri="{BB962C8B-B14F-4D97-AF65-F5344CB8AC3E}">
        <p14:creationId xmlns:p14="http://schemas.microsoft.com/office/powerpoint/2010/main" val="3388660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ED8CC-7223-46F1-97E7-E65638DBE7C5}"/>
              </a:ext>
            </a:extLst>
          </p:cNvPr>
          <p:cNvSpPr>
            <a:spLocks noGrp="1"/>
          </p:cNvSpPr>
          <p:nvPr>
            <p:ph type="title"/>
          </p:nvPr>
        </p:nvSpPr>
        <p:spPr/>
        <p:txBody>
          <a:bodyPr/>
          <a:lstStyle/>
          <a:p>
            <a:r>
              <a:rPr lang="en-US" dirty="0"/>
              <a:t>Random Forests</a:t>
            </a:r>
          </a:p>
        </p:txBody>
      </p:sp>
      <p:sp>
        <p:nvSpPr>
          <p:cNvPr id="3" name="Content Placeholder 2">
            <a:extLst>
              <a:ext uri="{FF2B5EF4-FFF2-40B4-BE49-F238E27FC236}">
                <a16:creationId xmlns:a16="http://schemas.microsoft.com/office/drawing/2014/main" id="{6695D6F9-BD00-4315-B7CA-8BC3D65C4E4F}"/>
              </a:ext>
            </a:extLst>
          </p:cNvPr>
          <p:cNvSpPr>
            <a:spLocks noGrp="1"/>
          </p:cNvSpPr>
          <p:nvPr>
            <p:ph sz="half" idx="1"/>
          </p:nvPr>
        </p:nvSpPr>
        <p:spPr>
          <a:xfrm>
            <a:off x="680320" y="2336872"/>
            <a:ext cx="5415680" cy="4107889"/>
          </a:xfrm>
        </p:spPr>
        <p:txBody>
          <a:bodyPr/>
          <a:lstStyle/>
          <a:p>
            <a:r>
              <a:rPr lang="en-US" sz="2000" dirty="0"/>
              <a:t>Ran random forests with number of predictors randomly selected at each node varying from 2 to 5 with 150 trees generated for each forest</a:t>
            </a:r>
          </a:p>
          <a:p>
            <a:r>
              <a:rPr lang="en-US" sz="2000" dirty="0" err="1"/>
              <a:t>Caclulated</a:t>
            </a:r>
            <a:r>
              <a:rPr lang="en-US" sz="2000" dirty="0"/>
              <a:t> test RMSE for each forest – reduced by a significant amount</a:t>
            </a:r>
          </a:p>
          <a:p>
            <a:r>
              <a:rPr lang="en-US" sz="2000" dirty="0"/>
              <a:t>Lat/long are two of most important predictors – staying in final model</a:t>
            </a:r>
          </a:p>
          <a:p>
            <a:r>
              <a:rPr lang="en-US" sz="2000" dirty="0"/>
              <a:t>Bedrooms, bathrooms, and </a:t>
            </a:r>
            <a:r>
              <a:rPr lang="en-US" sz="2000" dirty="0" err="1"/>
              <a:t>bed_bath_ratio</a:t>
            </a:r>
            <a:r>
              <a:rPr lang="en-US" sz="2000" dirty="0"/>
              <a:t> differ little in importance – not eliminating any of them based on this</a:t>
            </a:r>
          </a:p>
          <a:p>
            <a:endParaRPr lang="en-US" dirty="0"/>
          </a:p>
        </p:txBody>
      </p:sp>
      <p:pic>
        <p:nvPicPr>
          <p:cNvPr id="6" name="Content Placeholder 5">
            <a:extLst>
              <a:ext uri="{FF2B5EF4-FFF2-40B4-BE49-F238E27FC236}">
                <a16:creationId xmlns:a16="http://schemas.microsoft.com/office/drawing/2014/main" id="{A24D1085-E1C7-4EBD-A4EA-C978589A5686}"/>
              </a:ext>
            </a:extLst>
          </p:cNvPr>
          <p:cNvPicPr>
            <a:picLocks noGrp="1" noChangeAspect="1"/>
          </p:cNvPicPr>
          <p:nvPr>
            <p:ph sz="half" idx="2"/>
          </p:nvPr>
        </p:nvPicPr>
        <p:blipFill>
          <a:blip r:embed="rId2"/>
          <a:stretch>
            <a:fillRect/>
          </a:stretch>
        </p:blipFill>
        <p:spPr>
          <a:xfrm>
            <a:off x="6667500" y="2149765"/>
            <a:ext cx="4198182" cy="3208669"/>
          </a:xfrm>
        </p:spPr>
      </p:pic>
      <p:pic>
        <p:nvPicPr>
          <p:cNvPr id="5" name="Picture 4">
            <a:extLst>
              <a:ext uri="{FF2B5EF4-FFF2-40B4-BE49-F238E27FC236}">
                <a16:creationId xmlns:a16="http://schemas.microsoft.com/office/drawing/2014/main" id="{B15F192A-BF10-40C7-B4CA-7888796C0527}"/>
              </a:ext>
            </a:extLst>
          </p:cNvPr>
          <p:cNvPicPr>
            <a:picLocks noChangeAspect="1"/>
          </p:cNvPicPr>
          <p:nvPr/>
        </p:nvPicPr>
        <p:blipFill>
          <a:blip r:embed="rId3"/>
          <a:stretch>
            <a:fillRect/>
          </a:stretch>
        </p:blipFill>
        <p:spPr>
          <a:xfrm>
            <a:off x="6611296" y="5358434"/>
            <a:ext cx="4310590" cy="1305962"/>
          </a:xfrm>
          <a:prstGeom prst="rect">
            <a:avLst/>
          </a:prstGeom>
        </p:spPr>
      </p:pic>
    </p:spTree>
    <p:extLst>
      <p:ext uri="{BB962C8B-B14F-4D97-AF65-F5344CB8AC3E}">
        <p14:creationId xmlns:p14="http://schemas.microsoft.com/office/powerpoint/2010/main" val="3239988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2245E-B531-400B-B983-A773AAAC0D2A}"/>
              </a:ext>
            </a:extLst>
          </p:cNvPr>
          <p:cNvSpPr>
            <a:spLocks noGrp="1"/>
          </p:cNvSpPr>
          <p:nvPr>
            <p:ph type="title"/>
          </p:nvPr>
        </p:nvSpPr>
        <p:spPr/>
        <p:txBody>
          <a:bodyPr/>
          <a:lstStyle/>
          <a:p>
            <a:r>
              <a:rPr lang="en-US" dirty="0"/>
              <a:t>Final Model</a:t>
            </a:r>
          </a:p>
        </p:txBody>
      </p:sp>
      <p:sp>
        <p:nvSpPr>
          <p:cNvPr id="3" name="Content Placeholder 2">
            <a:extLst>
              <a:ext uri="{FF2B5EF4-FFF2-40B4-BE49-F238E27FC236}">
                <a16:creationId xmlns:a16="http://schemas.microsoft.com/office/drawing/2014/main" id="{DBA78B5A-837F-4BDE-93ED-27C0201D022F}"/>
              </a:ext>
            </a:extLst>
          </p:cNvPr>
          <p:cNvSpPr>
            <a:spLocks noGrp="1"/>
          </p:cNvSpPr>
          <p:nvPr>
            <p:ph idx="1"/>
          </p:nvPr>
        </p:nvSpPr>
        <p:spPr/>
        <p:txBody>
          <a:bodyPr>
            <a:normAutofit fontScale="92500" lnSpcReduction="20000"/>
          </a:bodyPr>
          <a:lstStyle/>
          <a:p>
            <a:r>
              <a:rPr lang="en-US" dirty="0"/>
              <a:t>Ran ridge/LASSO one more time on remaining 13 predictors to try and eliminate bed/bath predictors or anything else</a:t>
            </a:r>
          </a:p>
          <a:p>
            <a:pPr lvl="1"/>
            <a:r>
              <a:rPr lang="en-US" dirty="0"/>
              <a:t>Suggested </a:t>
            </a:r>
            <a:r>
              <a:rPr lang="en-US" dirty="0" err="1"/>
              <a:t>bed_bath_ratio</a:t>
            </a:r>
            <a:r>
              <a:rPr lang="en-US" dirty="0"/>
              <a:t> was least important of three, so tried eliminating that from the final model</a:t>
            </a:r>
          </a:p>
          <a:p>
            <a:pPr lvl="1"/>
            <a:r>
              <a:rPr lang="en-US" dirty="0" err="1"/>
              <a:t>Mulitcollinearity</a:t>
            </a:r>
            <a:r>
              <a:rPr lang="en-US" dirty="0"/>
              <a:t> went away, but bedrooms coefficient still negative</a:t>
            </a:r>
          </a:p>
          <a:p>
            <a:pPr lvl="1"/>
            <a:r>
              <a:rPr lang="en-US" dirty="0"/>
              <a:t>Only whenever I eliminated bathrooms, </a:t>
            </a:r>
            <a:r>
              <a:rPr lang="en-US" dirty="0" err="1"/>
              <a:t>bed_bath_ratio</a:t>
            </a:r>
            <a:r>
              <a:rPr lang="en-US" dirty="0"/>
              <a:t>, and especially </a:t>
            </a:r>
            <a:r>
              <a:rPr lang="en-US" dirty="0" err="1"/>
              <a:t>sqft_living</a:t>
            </a:r>
            <a:r>
              <a:rPr lang="en-US" dirty="0"/>
              <a:t> did the bedrooms coefficient become positive, suggesting possible multicollinearity issues with </a:t>
            </a:r>
            <a:r>
              <a:rPr lang="en-US" dirty="0" err="1"/>
              <a:t>sqft_living</a:t>
            </a:r>
            <a:endParaRPr lang="en-US" dirty="0"/>
          </a:p>
          <a:p>
            <a:pPr lvl="1"/>
            <a:r>
              <a:rPr lang="en-US" dirty="0"/>
              <a:t>Since </a:t>
            </a:r>
            <a:r>
              <a:rPr lang="en-US" dirty="0" err="1"/>
              <a:t>sqft_living</a:t>
            </a:r>
            <a:r>
              <a:rPr lang="en-US" dirty="0"/>
              <a:t> has been one of the most significant predictors throughout this process, decided to drop bedrooms and bathrooms from the final model</a:t>
            </a:r>
          </a:p>
          <a:p>
            <a:r>
              <a:rPr lang="en-US" dirty="0"/>
              <a:t>Also decided to remove </a:t>
            </a:r>
            <a:r>
              <a:rPr lang="en-US" dirty="0" err="1"/>
              <a:t>sqft_lot</a:t>
            </a:r>
            <a:r>
              <a:rPr lang="en-US" dirty="0"/>
              <a:t> from final model as well, considering its relative </a:t>
            </a:r>
            <a:r>
              <a:rPr lang="en-US" dirty="0" err="1"/>
              <a:t>nonsignificance</a:t>
            </a:r>
            <a:r>
              <a:rPr lang="en-US" dirty="0"/>
              <a:t> in adjusted model and with it being one of the first predictors eliminated on each run through ridge/LASSO</a:t>
            </a:r>
          </a:p>
        </p:txBody>
      </p:sp>
    </p:spTree>
    <p:extLst>
      <p:ext uri="{BB962C8B-B14F-4D97-AF65-F5344CB8AC3E}">
        <p14:creationId xmlns:p14="http://schemas.microsoft.com/office/powerpoint/2010/main" val="2076826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3" name="Picture 12">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5" name="Picture 14">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1" name="Rectangle 20">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5" name="Rectangle 24">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FE118E8-089D-445F-852D-6579E37849DD}"/>
              </a:ext>
            </a:extLst>
          </p:cNvPr>
          <p:cNvSpPr>
            <a:spLocks noGrp="1"/>
          </p:cNvSpPr>
          <p:nvPr>
            <p:ph type="title"/>
          </p:nvPr>
        </p:nvSpPr>
        <p:spPr>
          <a:xfrm>
            <a:off x="680321" y="753228"/>
            <a:ext cx="4136123" cy="1080938"/>
          </a:xfrm>
        </p:spPr>
        <p:txBody>
          <a:bodyPr vert="horz" lIns="91440" tIns="45720" rIns="91440" bIns="45720" rtlCol="0" anchor="ctr">
            <a:normAutofit/>
          </a:bodyPr>
          <a:lstStyle/>
          <a:p>
            <a:r>
              <a:rPr lang="en-US" sz="2400" dirty="0"/>
              <a:t>Final Model</a:t>
            </a:r>
          </a:p>
        </p:txBody>
      </p:sp>
      <p:pic>
        <p:nvPicPr>
          <p:cNvPr id="27" name="Picture 26">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F2AC7C97-7E68-48DC-BE7B-AA5D03C83BAC}"/>
              </a:ext>
            </a:extLst>
          </p:cNvPr>
          <p:cNvSpPr>
            <a:spLocks noGrp="1"/>
          </p:cNvSpPr>
          <p:nvPr>
            <p:ph sz="half" idx="1"/>
          </p:nvPr>
        </p:nvSpPr>
        <p:spPr>
          <a:xfrm>
            <a:off x="680321" y="2336873"/>
            <a:ext cx="4136123" cy="3599316"/>
          </a:xfrm>
        </p:spPr>
        <p:txBody>
          <a:bodyPr vert="horz" lIns="91440" tIns="45720" rIns="91440" bIns="45720" rtlCol="0">
            <a:normAutofit/>
          </a:bodyPr>
          <a:lstStyle/>
          <a:p>
            <a:r>
              <a:rPr lang="en-US" sz="1800" dirty="0"/>
              <a:t>Every coefficient except </a:t>
            </a:r>
            <a:r>
              <a:rPr lang="en-US" sz="1800" dirty="0" err="1"/>
              <a:t>yr_built</a:t>
            </a:r>
            <a:r>
              <a:rPr lang="en-US" sz="1800" dirty="0"/>
              <a:t> makes sense</a:t>
            </a:r>
          </a:p>
          <a:p>
            <a:pPr lvl="1"/>
            <a:r>
              <a:rPr lang="en-US" sz="1400" dirty="0"/>
              <a:t>Couldn’t find a reason for this</a:t>
            </a:r>
          </a:p>
          <a:p>
            <a:pPr lvl="1"/>
            <a:r>
              <a:rPr lang="en-US" sz="1400" dirty="0"/>
              <a:t>Significant throughout, so kept in final model</a:t>
            </a:r>
          </a:p>
          <a:p>
            <a:r>
              <a:rPr lang="en-US" sz="1800" dirty="0"/>
              <a:t>R-squared barely dropped while adding simplicity to the model</a:t>
            </a:r>
          </a:p>
          <a:p>
            <a:r>
              <a:rPr lang="en-US" sz="1800" dirty="0"/>
              <a:t>Little multicollinearity issues appear to be left</a:t>
            </a:r>
          </a:p>
        </p:txBody>
      </p:sp>
      <p:pic>
        <p:nvPicPr>
          <p:cNvPr id="6" name="Content Placeholder 5">
            <a:extLst>
              <a:ext uri="{FF2B5EF4-FFF2-40B4-BE49-F238E27FC236}">
                <a16:creationId xmlns:a16="http://schemas.microsoft.com/office/drawing/2014/main" id="{E6371291-0779-4830-800D-7566B9F67B0D}"/>
              </a:ext>
            </a:extLst>
          </p:cNvPr>
          <p:cNvPicPr>
            <a:picLocks noGrp="1" noChangeAspect="1"/>
          </p:cNvPicPr>
          <p:nvPr>
            <p:ph sz="half" idx="2"/>
          </p:nvPr>
        </p:nvPicPr>
        <p:blipFill>
          <a:blip r:embed="rId5"/>
          <a:stretch>
            <a:fillRect/>
          </a:stretch>
        </p:blipFill>
        <p:spPr>
          <a:xfrm>
            <a:off x="5276090" y="1205245"/>
            <a:ext cx="6303134" cy="4417030"/>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625160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299D2-1090-42C6-BFF3-AA4FC0085295}"/>
              </a:ext>
            </a:extLst>
          </p:cNvPr>
          <p:cNvSpPr>
            <a:spLocks noGrp="1"/>
          </p:cNvSpPr>
          <p:nvPr>
            <p:ph type="title"/>
          </p:nvPr>
        </p:nvSpPr>
        <p:spPr/>
        <p:txBody>
          <a:bodyPr/>
          <a:lstStyle/>
          <a:p>
            <a:r>
              <a:rPr lang="en-US" dirty="0"/>
              <a:t>Model Validity</a:t>
            </a:r>
          </a:p>
        </p:txBody>
      </p:sp>
      <p:sp>
        <p:nvSpPr>
          <p:cNvPr id="3" name="Content Placeholder 2">
            <a:extLst>
              <a:ext uri="{FF2B5EF4-FFF2-40B4-BE49-F238E27FC236}">
                <a16:creationId xmlns:a16="http://schemas.microsoft.com/office/drawing/2014/main" id="{E47459A1-79E1-4F7D-A34A-8E836842D109}"/>
              </a:ext>
            </a:extLst>
          </p:cNvPr>
          <p:cNvSpPr>
            <a:spLocks noGrp="1"/>
          </p:cNvSpPr>
          <p:nvPr>
            <p:ph sz="half" idx="1"/>
          </p:nvPr>
        </p:nvSpPr>
        <p:spPr/>
        <p:txBody>
          <a:bodyPr/>
          <a:lstStyle/>
          <a:p>
            <a:r>
              <a:rPr lang="en-US" dirty="0"/>
              <a:t>Calculated the test RMSE for each of the three models that were fit using the test data</a:t>
            </a:r>
          </a:p>
          <a:p>
            <a:r>
              <a:rPr lang="en-US" dirty="0"/>
              <a:t>Little change in test RMSE from model to model: not great, but expected given slight decrease in R-squared as predictors were being removed</a:t>
            </a:r>
          </a:p>
        </p:txBody>
      </p:sp>
      <p:pic>
        <p:nvPicPr>
          <p:cNvPr id="7" name="Content Placeholder 6">
            <a:extLst>
              <a:ext uri="{FF2B5EF4-FFF2-40B4-BE49-F238E27FC236}">
                <a16:creationId xmlns:a16="http://schemas.microsoft.com/office/drawing/2014/main" id="{4EA9ED49-92B3-405F-811E-BA440A3BA1BE}"/>
              </a:ext>
            </a:extLst>
          </p:cNvPr>
          <p:cNvPicPr>
            <a:picLocks noGrp="1" noChangeAspect="1"/>
          </p:cNvPicPr>
          <p:nvPr>
            <p:ph sz="half" idx="2"/>
          </p:nvPr>
        </p:nvPicPr>
        <p:blipFill>
          <a:blip r:embed="rId2"/>
          <a:stretch>
            <a:fillRect/>
          </a:stretch>
        </p:blipFill>
        <p:spPr>
          <a:xfrm>
            <a:off x="5594350" y="2676525"/>
            <a:ext cx="6116698" cy="2370585"/>
          </a:xfrm>
        </p:spPr>
      </p:pic>
    </p:spTree>
    <p:extLst>
      <p:ext uri="{BB962C8B-B14F-4D97-AF65-F5344CB8AC3E}">
        <p14:creationId xmlns:p14="http://schemas.microsoft.com/office/powerpoint/2010/main" val="1429824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94632-1C02-4886-88AE-E4E2F0E3C9FC}"/>
              </a:ext>
            </a:extLst>
          </p:cNvPr>
          <p:cNvSpPr>
            <a:spLocks noGrp="1"/>
          </p:cNvSpPr>
          <p:nvPr>
            <p:ph type="title"/>
          </p:nvPr>
        </p:nvSpPr>
        <p:spPr/>
        <p:txBody>
          <a:bodyPr/>
          <a:lstStyle/>
          <a:p>
            <a:r>
              <a:rPr lang="en-US" dirty="0"/>
              <a:t>Inferences</a:t>
            </a:r>
          </a:p>
        </p:txBody>
      </p:sp>
      <p:sp>
        <p:nvSpPr>
          <p:cNvPr id="3" name="Content Placeholder 2">
            <a:extLst>
              <a:ext uri="{FF2B5EF4-FFF2-40B4-BE49-F238E27FC236}">
                <a16:creationId xmlns:a16="http://schemas.microsoft.com/office/drawing/2014/main" id="{A938C757-6A53-47D1-9263-468947A817E3}"/>
              </a:ext>
            </a:extLst>
          </p:cNvPr>
          <p:cNvSpPr>
            <a:spLocks noGrp="1"/>
          </p:cNvSpPr>
          <p:nvPr>
            <p:ph idx="1"/>
          </p:nvPr>
        </p:nvSpPr>
        <p:spPr/>
        <p:txBody>
          <a:bodyPr>
            <a:normAutofit lnSpcReduction="10000"/>
          </a:bodyPr>
          <a:lstStyle/>
          <a:p>
            <a:pPr lvl="0"/>
            <a:r>
              <a:rPr lang="en-US" dirty="0"/>
              <a:t>Interpretations for some of the most significant predictors:</a:t>
            </a:r>
          </a:p>
          <a:p>
            <a:pPr lvl="1"/>
            <a:r>
              <a:rPr lang="en-US" dirty="0"/>
              <a:t>Grade: While holding all other predictors fixed, as the grade of construction of the house goes up by one point, the price of a home goes up by about $98,850.</a:t>
            </a:r>
          </a:p>
          <a:p>
            <a:pPr lvl="1"/>
            <a:r>
              <a:rPr lang="en-US" dirty="0" err="1"/>
              <a:t>Sqft_living</a:t>
            </a:r>
            <a:r>
              <a:rPr lang="en-US" dirty="0"/>
              <a:t>: While holding all other predictors fixed, as the square footage of a house goes up by 1 foot, the price of a house goes up by about $162.40.</a:t>
            </a:r>
          </a:p>
          <a:p>
            <a:pPr lvl="1"/>
            <a:r>
              <a:rPr lang="en-US" dirty="0"/>
              <a:t>Lat: While holding all other predictors constant, as the house goes from the southern part of the county to the northern part of the county, the selling price of the house will go up by about $198,200. (wow)</a:t>
            </a:r>
          </a:p>
          <a:p>
            <a:pPr lvl="1"/>
            <a:r>
              <a:rPr lang="en-US" dirty="0"/>
              <a:t>Long: While holding all other predictors constant, as the house goes from the eastern part of the county (rural) to the western part of the county (urban), the selling price of the house will go up by about $48,870.</a:t>
            </a:r>
          </a:p>
          <a:p>
            <a:pPr marL="0" indent="0">
              <a:buNone/>
            </a:pPr>
            <a:endParaRPr lang="en-US" dirty="0"/>
          </a:p>
        </p:txBody>
      </p:sp>
    </p:spTree>
    <p:extLst>
      <p:ext uri="{BB962C8B-B14F-4D97-AF65-F5344CB8AC3E}">
        <p14:creationId xmlns:p14="http://schemas.microsoft.com/office/powerpoint/2010/main" val="1275357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2E3EB-E67F-40A2-A48B-BC7ADC624F7C}"/>
              </a:ext>
            </a:extLst>
          </p:cNvPr>
          <p:cNvSpPr>
            <a:spLocks noGrp="1"/>
          </p:cNvSpPr>
          <p:nvPr>
            <p:ph type="title"/>
          </p:nvPr>
        </p:nvSpPr>
        <p:spPr/>
        <p:txBody>
          <a:bodyPr/>
          <a:lstStyle/>
          <a:p>
            <a:r>
              <a:rPr lang="en-US" dirty="0"/>
              <a:t>Inferences</a:t>
            </a:r>
          </a:p>
        </p:txBody>
      </p:sp>
      <p:sp>
        <p:nvSpPr>
          <p:cNvPr id="3" name="Content Placeholder 2">
            <a:extLst>
              <a:ext uri="{FF2B5EF4-FFF2-40B4-BE49-F238E27FC236}">
                <a16:creationId xmlns:a16="http://schemas.microsoft.com/office/drawing/2014/main" id="{F8000A6D-6C85-4B35-9F7E-A2034E360D4A}"/>
              </a:ext>
            </a:extLst>
          </p:cNvPr>
          <p:cNvSpPr>
            <a:spLocks noGrp="1"/>
          </p:cNvSpPr>
          <p:nvPr>
            <p:ph idx="1"/>
          </p:nvPr>
        </p:nvSpPr>
        <p:spPr/>
        <p:txBody>
          <a:bodyPr/>
          <a:lstStyle/>
          <a:p>
            <a:r>
              <a:rPr lang="en-US" dirty="0"/>
              <a:t>Latitude and longitude especially intriguing – became more significant after turning them into dummy variables by delineating them by region</a:t>
            </a:r>
          </a:p>
          <a:p>
            <a:r>
              <a:rPr lang="en-US" dirty="0"/>
              <a:t>Still can’t fully explain </a:t>
            </a:r>
            <a:r>
              <a:rPr lang="en-US" dirty="0" err="1"/>
              <a:t>yr_built</a:t>
            </a:r>
            <a:r>
              <a:rPr lang="en-US" dirty="0"/>
              <a:t> predictor</a:t>
            </a:r>
          </a:p>
          <a:p>
            <a:pPr lvl="1"/>
            <a:r>
              <a:rPr lang="en-US" dirty="0"/>
              <a:t>Possible factors missed in the final model, including:</a:t>
            </a:r>
          </a:p>
          <a:p>
            <a:pPr lvl="2"/>
            <a:r>
              <a:rPr lang="en-US" dirty="0"/>
              <a:t>Year it was renovated – Removed due to insignificance</a:t>
            </a:r>
          </a:p>
          <a:p>
            <a:pPr lvl="2"/>
            <a:r>
              <a:rPr lang="en-US" dirty="0"/>
              <a:t>Specific neighborhoods houses were in – hard to pin down, even with </a:t>
            </a:r>
            <a:r>
              <a:rPr lang="en-US" dirty="0" err="1"/>
              <a:t>zipcodes</a:t>
            </a:r>
            <a:endParaRPr lang="en-US" dirty="0"/>
          </a:p>
          <a:p>
            <a:pPr lvl="2"/>
            <a:r>
              <a:rPr lang="en-US" dirty="0"/>
              <a:t>Other factors that weren’t accounted for in the final model</a:t>
            </a:r>
          </a:p>
        </p:txBody>
      </p:sp>
    </p:spTree>
    <p:extLst>
      <p:ext uri="{BB962C8B-B14F-4D97-AF65-F5344CB8AC3E}">
        <p14:creationId xmlns:p14="http://schemas.microsoft.com/office/powerpoint/2010/main" val="1452971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5FEFA-0B54-4D42-BF4C-59F0F13AFC76}"/>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D0D38F80-4493-413F-AC3A-B45043511446}"/>
              </a:ext>
            </a:extLst>
          </p:cNvPr>
          <p:cNvSpPr>
            <a:spLocks noGrp="1"/>
          </p:cNvSpPr>
          <p:nvPr>
            <p:ph idx="1"/>
          </p:nvPr>
        </p:nvSpPr>
        <p:spPr/>
        <p:txBody>
          <a:bodyPr/>
          <a:lstStyle/>
          <a:p>
            <a:r>
              <a:rPr lang="en-US" dirty="0" err="1"/>
              <a:t>Yr_built</a:t>
            </a:r>
            <a:r>
              <a:rPr lang="en-US" dirty="0"/>
              <a:t> factors unaccounted for in this study</a:t>
            </a:r>
          </a:p>
          <a:p>
            <a:r>
              <a:rPr lang="en-US" dirty="0"/>
              <a:t>With keeping latitude and longitude in final model, this model only works with King County due to layout of significant features within the county</a:t>
            </a:r>
          </a:p>
          <a:p>
            <a:r>
              <a:rPr lang="en-US" dirty="0"/>
              <a:t>A more general model for home selling price (different region, bigger region) probably would have discarded latitude and longitude entirely</a:t>
            </a:r>
          </a:p>
        </p:txBody>
      </p:sp>
    </p:spTree>
    <p:extLst>
      <p:ext uri="{BB962C8B-B14F-4D97-AF65-F5344CB8AC3E}">
        <p14:creationId xmlns:p14="http://schemas.microsoft.com/office/powerpoint/2010/main" val="3885325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70F8F-8A7B-4BD1-BC7A-3EA40F15EE3B}"/>
              </a:ext>
            </a:extLst>
          </p:cNvPr>
          <p:cNvSpPr>
            <a:spLocks noGrp="1"/>
          </p:cNvSpPr>
          <p:nvPr>
            <p:ph type="title"/>
          </p:nvPr>
        </p:nvSpPr>
        <p:spPr/>
        <p:txBody>
          <a:bodyPr/>
          <a:lstStyle/>
          <a:p>
            <a:r>
              <a:rPr lang="en-US" dirty="0"/>
              <a:t>Initial Dataset</a:t>
            </a:r>
          </a:p>
        </p:txBody>
      </p:sp>
      <p:sp>
        <p:nvSpPr>
          <p:cNvPr id="3" name="Content Placeholder 2">
            <a:extLst>
              <a:ext uri="{FF2B5EF4-FFF2-40B4-BE49-F238E27FC236}">
                <a16:creationId xmlns:a16="http://schemas.microsoft.com/office/drawing/2014/main" id="{235A5750-1B9E-43A9-B8FF-64E474D4AF2C}"/>
              </a:ext>
            </a:extLst>
          </p:cNvPr>
          <p:cNvSpPr>
            <a:spLocks noGrp="1"/>
          </p:cNvSpPr>
          <p:nvPr>
            <p:ph idx="1"/>
          </p:nvPr>
        </p:nvSpPr>
        <p:spPr/>
        <p:txBody>
          <a:bodyPr>
            <a:normAutofit fontScale="92500" lnSpcReduction="10000"/>
          </a:bodyPr>
          <a:lstStyle/>
          <a:p>
            <a:r>
              <a:rPr lang="en-US" dirty="0"/>
              <a:t>Data are selling home prices from King County, Washington on homes sold from May 2014 to May 2015</a:t>
            </a:r>
          </a:p>
          <a:p>
            <a:r>
              <a:rPr lang="en-US" dirty="0"/>
              <a:t>Initially 21 predictors, including:</a:t>
            </a:r>
          </a:p>
          <a:p>
            <a:pPr lvl="1"/>
            <a:r>
              <a:rPr lang="en-US" dirty="0"/>
              <a:t>Number of bedrooms/bathrooms</a:t>
            </a:r>
          </a:p>
          <a:p>
            <a:pPr lvl="1"/>
            <a:r>
              <a:rPr lang="en-US" dirty="0"/>
              <a:t>Square footage of the house</a:t>
            </a:r>
          </a:p>
          <a:p>
            <a:pPr lvl="1"/>
            <a:r>
              <a:rPr lang="en-US" dirty="0"/>
              <a:t>Condition of the house</a:t>
            </a:r>
          </a:p>
          <a:p>
            <a:pPr lvl="1"/>
            <a:r>
              <a:rPr lang="en-US" dirty="0"/>
              <a:t>Construction quality of the house</a:t>
            </a:r>
          </a:p>
          <a:p>
            <a:pPr lvl="1"/>
            <a:r>
              <a:rPr lang="en-US" dirty="0"/>
              <a:t>Year it was built/renovated</a:t>
            </a:r>
          </a:p>
          <a:p>
            <a:pPr lvl="1"/>
            <a:r>
              <a:rPr lang="en-US" dirty="0"/>
              <a:t>Latitude/longitude of the house</a:t>
            </a:r>
          </a:p>
          <a:p>
            <a:r>
              <a:rPr lang="en-US" dirty="0"/>
              <a:t>Trying to find out what factors lead to increased home selling prices in King County</a:t>
            </a:r>
          </a:p>
        </p:txBody>
      </p:sp>
    </p:spTree>
    <p:extLst>
      <p:ext uri="{BB962C8B-B14F-4D97-AF65-F5344CB8AC3E}">
        <p14:creationId xmlns:p14="http://schemas.microsoft.com/office/powerpoint/2010/main" val="2215014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4C30F-2C45-4180-8C79-047D87E97AFB}"/>
              </a:ext>
            </a:extLst>
          </p:cNvPr>
          <p:cNvSpPr>
            <a:spLocks noGrp="1"/>
          </p:cNvSpPr>
          <p:nvPr>
            <p:ph type="title"/>
          </p:nvPr>
        </p:nvSpPr>
        <p:spPr/>
        <p:txBody>
          <a:bodyPr/>
          <a:lstStyle/>
          <a:p>
            <a:r>
              <a:rPr lang="en-US" dirty="0"/>
              <a:t>Adjusting the Dataset</a:t>
            </a:r>
          </a:p>
        </p:txBody>
      </p:sp>
      <p:sp>
        <p:nvSpPr>
          <p:cNvPr id="3" name="Content Placeholder 2">
            <a:extLst>
              <a:ext uri="{FF2B5EF4-FFF2-40B4-BE49-F238E27FC236}">
                <a16:creationId xmlns:a16="http://schemas.microsoft.com/office/drawing/2014/main" id="{F19F6D30-924C-4739-83A4-95C72E995907}"/>
              </a:ext>
            </a:extLst>
          </p:cNvPr>
          <p:cNvSpPr>
            <a:spLocks noGrp="1"/>
          </p:cNvSpPr>
          <p:nvPr>
            <p:ph idx="1"/>
          </p:nvPr>
        </p:nvSpPr>
        <p:spPr/>
        <p:txBody>
          <a:bodyPr/>
          <a:lstStyle/>
          <a:p>
            <a:r>
              <a:rPr lang="en-US" dirty="0"/>
              <a:t>Removed house id</a:t>
            </a:r>
          </a:p>
          <a:p>
            <a:r>
              <a:rPr lang="en-US" dirty="0"/>
              <a:t>Removed outlier point that had 33 bedrooms – likely typo</a:t>
            </a:r>
          </a:p>
          <a:p>
            <a:r>
              <a:rPr lang="en-US" dirty="0"/>
              <a:t>For year built, subtracted year house was sold by year it was built</a:t>
            </a:r>
          </a:p>
          <a:p>
            <a:r>
              <a:rPr lang="en-US" dirty="0"/>
              <a:t>For year renovated:</a:t>
            </a:r>
          </a:p>
          <a:p>
            <a:pPr lvl="1"/>
            <a:r>
              <a:rPr lang="en-US" dirty="0"/>
              <a:t>If house wasn’t renovated, this value would equal the year it was built</a:t>
            </a:r>
          </a:p>
          <a:p>
            <a:pPr lvl="1"/>
            <a:r>
              <a:rPr lang="en-US" dirty="0"/>
              <a:t>Otherwise, subtracted current year by year it was renovated</a:t>
            </a:r>
          </a:p>
          <a:p>
            <a:r>
              <a:rPr lang="en-US" dirty="0"/>
              <a:t>For square footage of lot and square footage of lot of nearest 15 houses, performed a 1/X transformation based on distribution shape</a:t>
            </a:r>
          </a:p>
        </p:txBody>
      </p:sp>
    </p:spTree>
    <p:extLst>
      <p:ext uri="{BB962C8B-B14F-4D97-AF65-F5344CB8AC3E}">
        <p14:creationId xmlns:p14="http://schemas.microsoft.com/office/powerpoint/2010/main" val="1331515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4694F-2D1D-469E-9018-AFCB0FBA2139}"/>
              </a:ext>
            </a:extLst>
          </p:cNvPr>
          <p:cNvSpPr>
            <a:spLocks noGrp="1"/>
          </p:cNvSpPr>
          <p:nvPr>
            <p:ph type="title"/>
          </p:nvPr>
        </p:nvSpPr>
        <p:spPr/>
        <p:txBody>
          <a:bodyPr/>
          <a:lstStyle/>
          <a:p>
            <a:r>
              <a:rPr lang="en-US" dirty="0"/>
              <a:t>Adjusting the Dataset</a:t>
            </a:r>
          </a:p>
        </p:txBody>
      </p:sp>
      <p:sp>
        <p:nvSpPr>
          <p:cNvPr id="3" name="Content Placeholder 2">
            <a:extLst>
              <a:ext uri="{FF2B5EF4-FFF2-40B4-BE49-F238E27FC236}">
                <a16:creationId xmlns:a16="http://schemas.microsoft.com/office/drawing/2014/main" id="{A89DA3D1-CD3E-4116-ACFC-076B3D6C4ABE}"/>
              </a:ext>
            </a:extLst>
          </p:cNvPr>
          <p:cNvSpPr>
            <a:spLocks noGrp="1"/>
          </p:cNvSpPr>
          <p:nvPr>
            <p:ph idx="1"/>
          </p:nvPr>
        </p:nvSpPr>
        <p:spPr/>
        <p:txBody>
          <a:bodyPr>
            <a:normAutofit lnSpcReduction="10000"/>
          </a:bodyPr>
          <a:lstStyle/>
          <a:p>
            <a:r>
              <a:rPr lang="en-US" dirty="0"/>
              <a:t>Created dummy variables for latitude and longitude</a:t>
            </a:r>
          </a:p>
          <a:p>
            <a:pPr lvl="1"/>
            <a:r>
              <a:rPr lang="en-US" dirty="0"/>
              <a:t>Latitude</a:t>
            </a:r>
          </a:p>
          <a:p>
            <a:pPr lvl="2"/>
            <a:r>
              <a:rPr lang="en-US" dirty="0"/>
              <a:t>Picked 47.5 degrees as cutoff</a:t>
            </a:r>
          </a:p>
          <a:p>
            <a:pPr lvl="2"/>
            <a:r>
              <a:rPr lang="en-US" dirty="0"/>
              <a:t>North of this was denoted as 1 (includes city of Seattle)</a:t>
            </a:r>
          </a:p>
          <a:p>
            <a:pPr lvl="2"/>
            <a:r>
              <a:rPr lang="en-US" dirty="0"/>
              <a:t>South of this was denoted as 0 (includes everything south of city)</a:t>
            </a:r>
          </a:p>
          <a:p>
            <a:pPr lvl="1"/>
            <a:r>
              <a:rPr lang="en-US" dirty="0"/>
              <a:t>Longitude</a:t>
            </a:r>
          </a:p>
          <a:p>
            <a:pPr lvl="2"/>
            <a:r>
              <a:rPr lang="en-US" dirty="0"/>
              <a:t>Picked -122.1 degrees as cutoff</a:t>
            </a:r>
          </a:p>
          <a:p>
            <a:pPr lvl="2"/>
            <a:r>
              <a:rPr lang="en-US" dirty="0"/>
              <a:t>West of this was denoted as 1 (urban part of King County)</a:t>
            </a:r>
          </a:p>
          <a:p>
            <a:pPr lvl="2"/>
            <a:r>
              <a:rPr lang="en-US" dirty="0"/>
              <a:t>East of this was denoted as 0 (rural part of King County)</a:t>
            </a:r>
          </a:p>
          <a:p>
            <a:r>
              <a:rPr lang="en-US" dirty="0"/>
              <a:t>Created predictor </a:t>
            </a:r>
            <a:r>
              <a:rPr lang="en-US" dirty="0" err="1"/>
              <a:t>bed_bath_ratio</a:t>
            </a:r>
            <a:r>
              <a:rPr lang="en-US" dirty="0"/>
              <a:t> by dividing bedrooms by bathrooms</a:t>
            </a:r>
          </a:p>
        </p:txBody>
      </p:sp>
    </p:spTree>
    <p:extLst>
      <p:ext uri="{BB962C8B-B14F-4D97-AF65-F5344CB8AC3E}">
        <p14:creationId xmlns:p14="http://schemas.microsoft.com/office/powerpoint/2010/main" val="904842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FB660-7DFD-44F2-98CB-FED5B0FA5450}"/>
              </a:ext>
            </a:extLst>
          </p:cNvPr>
          <p:cNvSpPr>
            <a:spLocks noGrp="1"/>
          </p:cNvSpPr>
          <p:nvPr>
            <p:ph type="title"/>
          </p:nvPr>
        </p:nvSpPr>
        <p:spPr/>
        <p:txBody>
          <a:bodyPr/>
          <a:lstStyle/>
          <a:p>
            <a:r>
              <a:rPr lang="en-US" dirty="0"/>
              <a:t>Initial Fit</a:t>
            </a:r>
          </a:p>
        </p:txBody>
      </p:sp>
      <p:pic>
        <p:nvPicPr>
          <p:cNvPr id="6" name="Content Placeholder 5">
            <a:extLst>
              <a:ext uri="{FF2B5EF4-FFF2-40B4-BE49-F238E27FC236}">
                <a16:creationId xmlns:a16="http://schemas.microsoft.com/office/drawing/2014/main" id="{754A7A10-5B7A-4606-8DA1-CDC95E10014E}"/>
              </a:ext>
            </a:extLst>
          </p:cNvPr>
          <p:cNvPicPr>
            <a:picLocks noGrp="1" noChangeAspect="1"/>
          </p:cNvPicPr>
          <p:nvPr>
            <p:ph sz="half" idx="1"/>
          </p:nvPr>
        </p:nvPicPr>
        <p:blipFill>
          <a:blip r:embed="rId2"/>
          <a:stretch>
            <a:fillRect/>
          </a:stretch>
        </p:blipFill>
        <p:spPr>
          <a:xfrm>
            <a:off x="1482270" y="4523808"/>
            <a:ext cx="8811910" cy="1925227"/>
          </a:xfrm>
        </p:spPr>
      </p:pic>
      <p:sp>
        <p:nvSpPr>
          <p:cNvPr id="4" name="Content Placeholder 3">
            <a:extLst>
              <a:ext uri="{FF2B5EF4-FFF2-40B4-BE49-F238E27FC236}">
                <a16:creationId xmlns:a16="http://schemas.microsoft.com/office/drawing/2014/main" id="{A29B020A-4F69-4999-B6D8-4448E0012E54}"/>
              </a:ext>
            </a:extLst>
          </p:cNvPr>
          <p:cNvSpPr>
            <a:spLocks noGrp="1"/>
          </p:cNvSpPr>
          <p:nvPr>
            <p:ph sz="half" idx="2"/>
          </p:nvPr>
        </p:nvSpPr>
        <p:spPr>
          <a:xfrm>
            <a:off x="1482271" y="2162928"/>
            <a:ext cx="8811909" cy="2360880"/>
          </a:xfrm>
        </p:spPr>
        <p:txBody>
          <a:bodyPr/>
          <a:lstStyle/>
          <a:p>
            <a:r>
              <a:rPr lang="en-US" dirty="0"/>
              <a:t>Initial fit had most predictors significant</a:t>
            </a:r>
          </a:p>
          <a:p>
            <a:r>
              <a:rPr lang="en-US" dirty="0"/>
              <a:t>Found out </a:t>
            </a:r>
            <a:r>
              <a:rPr lang="en-US" dirty="0" err="1"/>
              <a:t>sqft_living</a:t>
            </a:r>
            <a:r>
              <a:rPr lang="en-US" dirty="0"/>
              <a:t> and </a:t>
            </a:r>
            <a:r>
              <a:rPr lang="en-US" dirty="0" err="1"/>
              <a:t>sqft_above</a:t>
            </a:r>
            <a:r>
              <a:rPr lang="en-US" dirty="0"/>
              <a:t> are linear dependencies</a:t>
            </a:r>
          </a:p>
          <a:p>
            <a:r>
              <a:rPr lang="en-US" dirty="0"/>
              <a:t>Decided to eliminate one of them</a:t>
            </a:r>
          </a:p>
          <a:p>
            <a:r>
              <a:rPr lang="en-US" dirty="0"/>
              <a:t>RMSE = 198,984</a:t>
            </a:r>
          </a:p>
          <a:p>
            <a:endParaRPr lang="en-US" dirty="0"/>
          </a:p>
        </p:txBody>
      </p:sp>
    </p:spTree>
    <p:extLst>
      <p:ext uri="{BB962C8B-B14F-4D97-AF65-F5344CB8AC3E}">
        <p14:creationId xmlns:p14="http://schemas.microsoft.com/office/powerpoint/2010/main" val="4288243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26477-D0D7-4704-9866-FEB6B3E03B4E}"/>
              </a:ext>
            </a:extLst>
          </p:cNvPr>
          <p:cNvSpPr>
            <a:spLocks noGrp="1"/>
          </p:cNvSpPr>
          <p:nvPr>
            <p:ph type="title"/>
          </p:nvPr>
        </p:nvSpPr>
        <p:spPr/>
        <p:txBody>
          <a:bodyPr/>
          <a:lstStyle/>
          <a:p>
            <a:r>
              <a:rPr lang="en-US" dirty="0"/>
              <a:t>Reducing the model</a:t>
            </a:r>
          </a:p>
        </p:txBody>
      </p:sp>
      <p:sp>
        <p:nvSpPr>
          <p:cNvPr id="3" name="Content Placeholder 2">
            <a:extLst>
              <a:ext uri="{FF2B5EF4-FFF2-40B4-BE49-F238E27FC236}">
                <a16:creationId xmlns:a16="http://schemas.microsoft.com/office/drawing/2014/main" id="{A8F51B3E-E4DB-493D-A395-F8410AE6E6EE}"/>
              </a:ext>
            </a:extLst>
          </p:cNvPr>
          <p:cNvSpPr>
            <a:spLocks noGrp="1"/>
          </p:cNvSpPr>
          <p:nvPr>
            <p:ph idx="1"/>
          </p:nvPr>
        </p:nvSpPr>
        <p:spPr/>
        <p:txBody>
          <a:bodyPr/>
          <a:lstStyle/>
          <a:p>
            <a:r>
              <a:rPr lang="en-US" dirty="0"/>
              <a:t>Ridge regression and LASSO were run to determine which is more significant to the model: </a:t>
            </a:r>
            <a:r>
              <a:rPr lang="en-US" dirty="0" err="1"/>
              <a:t>sqft_living</a:t>
            </a:r>
            <a:r>
              <a:rPr lang="en-US" dirty="0"/>
              <a:t> or </a:t>
            </a:r>
            <a:r>
              <a:rPr lang="en-US" dirty="0" err="1"/>
              <a:t>sqft_above</a:t>
            </a:r>
            <a:endParaRPr lang="en-US" dirty="0"/>
          </a:p>
          <a:p>
            <a:pPr lvl="1"/>
            <a:r>
              <a:rPr lang="en-US" dirty="0"/>
              <a:t>Both methods had RMSE of around 195,000</a:t>
            </a:r>
          </a:p>
          <a:p>
            <a:r>
              <a:rPr lang="en-US" dirty="0"/>
              <a:t>Both methods suggested eliminating </a:t>
            </a:r>
            <a:r>
              <a:rPr lang="en-US" dirty="0" err="1"/>
              <a:t>sqft_above</a:t>
            </a:r>
            <a:r>
              <a:rPr lang="en-US" dirty="0"/>
              <a:t> well before </a:t>
            </a:r>
            <a:r>
              <a:rPr lang="en-US" dirty="0" err="1"/>
              <a:t>sqft_living</a:t>
            </a:r>
            <a:endParaRPr lang="en-US" dirty="0"/>
          </a:p>
          <a:p>
            <a:r>
              <a:rPr lang="en-US" dirty="0"/>
              <a:t>Thus, decided to eliminate </a:t>
            </a:r>
            <a:r>
              <a:rPr lang="en-US" dirty="0" err="1"/>
              <a:t>sqft_above</a:t>
            </a:r>
            <a:r>
              <a:rPr lang="en-US" dirty="0"/>
              <a:t> from model along with </a:t>
            </a:r>
            <a:r>
              <a:rPr lang="en-US" dirty="0" err="1"/>
              <a:t>sqft_basement</a:t>
            </a:r>
            <a:r>
              <a:rPr lang="en-US" dirty="0"/>
              <a:t> since these two add up to </a:t>
            </a:r>
            <a:r>
              <a:rPr lang="en-US" dirty="0" err="1"/>
              <a:t>sqft_living</a:t>
            </a:r>
            <a:endParaRPr lang="en-US" dirty="0"/>
          </a:p>
        </p:txBody>
      </p:sp>
    </p:spTree>
    <p:extLst>
      <p:ext uri="{BB962C8B-B14F-4D97-AF65-F5344CB8AC3E}">
        <p14:creationId xmlns:p14="http://schemas.microsoft.com/office/powerpoint/2010/main" val="1360832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3" name="Picture 12">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5" name="Picture 14">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1" name="Rectangle 20">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5" name="Rectangle 24">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B68E14D-C170-4C6E-94A2-5DA229344F4A}"/>
              </a:ext>
            </a:extLst>
          </p:cNvPr>
          <p:cNvSpPr>
            <a:spLocks noGrp="1"/>
          </p:cNvSpPr>
          <p:nvPr>
            <p:ph type="title"/>
          </p:nvPr>
        </p:nvSpPr>
        <p:spPr>
          <a:xfrm>
            <a:off x="680321" y="753228"/>
            <a:ext cx="4136123" cy="1080938"/>
          </a:xfrm>
        </p:spPr>
        <p:txBody>
          <a:bodyPr vert="horz" lIns="91440" tIns="45720" rIns="91440" bIns="45720" rtlCol="0" anchor="ctr">
            <a:normAutofit/>
          </a:bodyPr>
          <a:lstStyle/>
          <a:p>
            <a:r>
              <a:rPr lang="en-US" sz="2400" dirty="0"/>
              <a:t>Feature Selection</a:t>
            </a:r>
          </a:p>
        </p:txBody>
      </p:sp>
      <p:pic>
        <p:nvPicPr>
          <p:cNvPr id="27" name="Picture 26">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94F42D3B-5133-4811-972B-8B6759E1BF94}"/>
              </a:ext>
            </a:extLst>
          </p:cNvPr>
          <p:cNvSpPr>
            <a:spLocks noGrp="1"/>
          </p:cNvSpPr>
          <p:nvPr>
            <p:ph sz="half" idx="1"/>
          </p:nvPr>
        </p:nvSpPr>
        <p:spPr>
          <a:xfrm>
            <a:off x="680321" y="2336873"/>
            <a:ext cx="4136123" cy="3599316"/>
          </a:xfrm>
        </p:spPr>
        <p:txBody>
          <a:bodyPr vert="horz" lIns="91440" tIns="45720" rIns="91440" bIns="45720" rtlCol="0">
            <a:normAutofit/>
          </a:bodyPr>
          <a:lstStyle/>
          <a:p>
            <a:r>
              <a:rPr lang="en-US" sz="1800" dirty="0"/>
              <a:t>Best subset selection, forward selection, and backward selection were performed without </a:t>
            </a:r>
            <a:r>
              <a:rPr lang="en-US" sz="1800" dirty="0" err="1"/>
              <a:t>sqft_above</a:t>
            </a:r>
            <a:r>
              <a:rPr lang="en-US" sz="1800" dirty="0"/>
              <a:t> and </a:t>
            </a:r>
            <a:r>
              <a:rPr lang="en-US" sz="1800" dirty="0" err="1"/>
              <a:t>sqft_basement</a:t>
            </a:r>
            <a:r>
              <a:rPr lang="en-US" sz="1800" dirty="0"/>
              <a:t> (16 predictors)</a:t>
            </a:r>
          </a:p>
          <a:p>
            <a:r>
              <a:rPr lang="en-US" sz="1800" dirty="0"/>
              <a:t>Metrics of adjusted R squared, Cp, and BIC were calculated for each feature selection method</a:t>
            </a:r>
          </a:p>
          <a:p>
            <a:r>
              <a:rPr lang="en-US" sz="1800" dirty="0"/>
              <a:t>Every method/metric combination suggested the use of 14 predictors in the reduced model</a:t>
            </a:r>
          </a:p>
          <a:p>
            <a:r>
              <a:rPr lang="en-US" sz="1800" dirty="0"/>
              <a:t>All suggest floors and sqft_lot15 should be eliminated</a:t>
            </a:r>
          </a:p>
        </p:txBody>
      </p:sp>
      <p:pic>
        <p:nvPicPr>
          <p:cNvPr id="6" name="Content Placeholder 5">
            <a:extLst>
              <a:ext uri="{FF2B5EF4-FFF2-40B4-BE49-F238E27FC236}">
                <a16:creationId xmlns:a16="http://schemas.microsoft.com/office/drawing/2014/main" id="{B871B109-9F1B-4D6C-953F-32B907BF14B1}"/>
              </a:ext>
            </a:extLst>
          </p:cNvPr>
          <p:cNvPicPr>
            <a:picLocks noGrp="1" noChangeAspect="1"/>
          </p:cNvPicPr>
          <p:nvPr>
            <p:ph sz="half" idx="2"/>
          </p:nvPr>
        </p:nvPicPr>
        <p:blipFill>
          <a:blip r:embed="rId5"/>
          <a:stretch>
            <a:fillRect/>
          </a:stretch>
        </p:blipFill>
        <p:spPr>
          <a:xfrm>
            <a:off x="5276090" y="1107386"/>
            <a:ext cx="6303134" cy="4612748"/>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361775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3" name="Picture 12">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5" name="Picture 14">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1" name="Rectangle 20">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5" name="Rectangle 24">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D827EBE-ECB7-41EA-832D-2FD1C22C5C8D}"/>
              </a:ext>
            </a:extLst>
          </p:cNvPr>
          <p:cNvSpPr>
            <a:spLocks noGrp="1"/>
          </p:cNvSpPr>
          <p:nvPr>
            <p:ph type="title"/>
          </p:nvPr>
        </p:nvSpPr>
        <p:spPr>
          <a:xfrm>
            <a:off x="680321" y="753228"/>
            <a:ext cx="4136123" cy="1080938"/>
          </a:xfrm>
        </p:spPr>
        <p:txBody>
          <a:bodyPr vert="horz" lIns="91440" tIns="45720" rIns="91440" bIns="45720" rtlCol="0" anchor="ctr">
            <a:normAutofit/>
          </a:bodyPr>
          <a:lstStyle/>
          <a:p>
            <a:r>
              <a:rPr lang="en-US" sz="2400"/>
              <a:t>Adjusted Model</a:t>
            </a:r>
          </a:p>
        </p:txBody>
      </p:sp>
      <p:pic>
        <p:nvPicPr>
          <p:cNvPr id="27" name="Picture 26">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327A0B4E-E95A-4E50-8F5F-322DEF5C8CEF}"/>
              </a:ext>
            </a:extLst>
          </p:cNvPr>
          <p:cNvSpPr>
            <a:spLocks noGrp="1"/>
          </p:cNvSpPr>
          <p:nvPr>
            <p:ph sz="half" idx="1"/>
          </p:nvPr>
        </p:nvSpPr>
        <p:spPr>
          <a:xfrm>
            <a:off x="440592" y="2422308"/>
            <a:ext cx="5083908" cy="3826092"/>
          </a:xfrm>
        </p:spPr>
        <p:txBody>
          <a:bodyPr vert="horz" lIns="91440" tIns="45720" rIns="91440" bIns="45720" rtlCol="0">
            <a:normAutofit/>
          </a:bodyPr>
          <a:lstStyle/>
          <a:p>
            <a:r>
              <a:rPr lang="en-US" sz="1800" dirty="0"/>
              <a:t>Adjusted model after eliminating sqft_lot15 and floors</a:t>
            </a:r>
          </a:p>
          <a:p>
            <a:r>
              <a:rPr lang="en-US" sz="1800" dirty="0"/>
              <a:t>Also eliminated </a:t>
            </a:r>
            <a:r>
              <a:rPr lang="en-US" sz="1800" dirty="0" err="1"/>
              <a:t>yr_renovated</a:t>
            </a:r>
            <a:r>
              <a:rPr lang="en-US" sz="1800" dirty="0"/>
              <a:t> due to its insignificance </a:t>
            </a:r>
          </a:p>
          <a:p>
            <a:pPr lvl="1"/>
            <a:r>
              <a:rPr lang="en-US" sz="1400" dirty="0"/>
              <a:t>First one removed in ridge/LASSO rerun with 16 </a:t>
            </a:r>
            <a:r>
              <a:rPr lang="en-US" sz="1400" dirty="0" err="1"/>
              <a:t>predctors</a:t>
            </a:r>
            <a:r>
              <a:rPr lang="en-US" sz="1400" dirty="0"/>
              <a:t> – RMSE about same as </a:t>
            </a:r>
            <a:r>
              <a:rPr lang="en-US" sz="1400"/>
              <a:t>first run</a:t>
            </a:r>
            <a:endParaRPr lang="en-US" sz="1400" dirty="0"/>
          </a:p>
          <a:p>
            <a:pPr lvl="1"/>
            <a:r>
              <a:rPr lang="en-US" sz="1400" dirty="0"/>
              <a:t>Would have been eliminated if only 13 predictors were chosen in feature selection</a:t>
            </a:r>
          </a:p>
          <a:p>
            <a:r>
              <a:rPr lang="en-US" sz="1800" dirty="0"/>
              <a:t>Most coefficients seem normal</a:t>
            </a:r>
          </a:p>
          <a:p>
            <a:pPr lvl="1"/>
            <a:r>
              <a:rPr lang="en-US" sz="1400" dirty="0"/>
              <a:t>Abnormal: bathrooms and </a:t>
            </a:r>
            <a:r>
              <a:rPr lang="en-US" sz="1400" dirty="0" err="1"/>
              <a:t>yr_built</a:t>
            </a:r>
            <a:endParaRPr lang="en-US" sz="1400" dirty="0"/>
          </a:p>
          <a:p>
            <a:r>
              <a:rPr lang="en-US" sz="1800" dirty="0"/>
              <a:t>Further investigation needed – possible multicollinearity</a:t>
            </a:r>
          </a:p>
          <a:p>
            <a:r>
              <a:rPr lang="en-US" sz="1800" dirty="0"/>
              <a:t>Possible with bedrooms, not so with </a:t>
            </a:r>
            <a:r>
              <a:rPr lang="en-US" sz="1800" dirty="0" err="1"/>
              <a:t>yr_built</a:t>
            </a:r>
            <a:endParaRPr lang="en-US" sz="1800" dirty="0"/>
          </a:p>
          <a:p>
            <a:endParaRPr lang="en-US" sz="1800" dirty="0"/>
          </a:p>
        </p:txBody>
      </p:sp>
      <p:pic>
        <p:nvPicPr>
          <p:cNvPr id="6" name="Content Placeholder 5">
            <a:extLst>
              <a:ext uri="{FF2B5EF4-FFF2-40B4-BE49-F238E27FC236}">
                <a16:creationId xmlns:a16="http://schemas.microsoft.com/office/drawing/2014/main" id="{D3322145-832C-49D0-9367-C6BD58BE7386}"/>
              </a:ext>
            </a:extLst>
          </p:cNvPr>
          <p:cNvPicPr>
            <a:picLocks noGrp="1" noChangeAspect="1"/>
          </p:cNvPicPr>
          <p:nvPr>
            <p:ph sz="half" idx="2"/>
          </p:nvPr>
        </p:nvPicPr>
        <p:blipFill>
          <a:blip r:embed="rId5"/>
          <a:stretch>
            <a:fillRect/>
          </a:stretch>
        </p:blipFill>
        <p:spPr>
          <a:xfrm>
            <a:off x="5949862" y="609600"/>
            <a:ext cx="4955590" cy="5608320"/>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4265004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D6411-4D06-4AC2-B5D8-26A5899D92A6}"/>
              </a:ext>
            </a:extLst>
          </p:cNvPr>
          <p:cNvSpPr>
            <a:spLocks noGrp="1"/>
          </p:cNvSpPr>
          <p:nvPr>
            <p:ph type="title"/>
          </p:nvPr>
        </p:nvSpPr>
        <p:spPr/>
        <p:txBody>
          <a:bodyPr/>
          <a:lstStyle/>
          <a:p>
            <a:r>
              <a:rPr lang="en-US" dirty="0"/>
              <a:t>Regression Trees</a:t>
            </a:r>
          </a:p>
        </p:txBody>
      </p:sp>
      <p:sp>
        <p:nvSpPr>
          <p:cNvPr id="3" name="Content Placeholder 2">
            <a:extLst>
              <a:ext uri="{FF2B5EF4-FFF2-40B4-BE49-F238E27FC236}">
                <a16:creationId xmlns:a16="http://schemas.microsoft.com/office/drawing/2014/main" id="{3EFE843F-50C5-465C-AEA2-C8BD4CE53965}"/>
              </a:ext>
            </a:extLst>
          </p:cNvPr>
          <p:cNvSpPr>
            <a:spLocks noGrp="1"/>
          </p:cNvSpPr>
          <p:nvPr>
            <p:ph sz="half" idx="1"/>
          </p:nvPr>
        </p:nvSpPr>
        <p:spPr>
          <a:xfrm>
            <a:off x="680320" y="2336873"/>
            <a:ext cx="6130055" cy="2686962"/>
          </a:xfrm>
        </p:spPr>
        <p:txBody>
          <a:bodyPr/>
          <a:lstStyle/>
          <a:p>
            <a:r>
              <a:rPr lang="en-US" dirty="0"/>
              <a:t>Developed regression tree – suggested grade, </a:t>
            </a:r>
            <a:r>
              <a:rPr lang="en-US" dirty="0" err="1"/>
              <a:t>sqft_living</a:t>
            </a:r>
            <a:r>
              <a:rPr lang="en-US" dirty="0"/>
              <a:t>, </a:t>
            </a:r>
            <a:r>
              <a:rPr lang="en-US" dirty="0" err="1"/>
              <a:t>lat</a:t>
            </a:r>
            <a:r>
              <a:rPr lang="en-US" dirty="0"/>
              <a:t> as some of most important predictors</a:t>
            </a:r>
          </a:p>
          <a:p>
            <a:r>
              <a:rPr lang="en-US" dirty="0"/>
              <a:t>Was able to prune tree from 9 branches to 8 branches</a:t>
            </a:r>
          </a:p>
          <a:p>
            <a:r>
              <a:rPr lang="en-US" dirty="0"/>
              <a:t>Performed 5-fold CV on each tree – significantly underestimated test RMSE </a:t>
            </a:r>
          </a:p>
        </p:txBody>
      </p:sp>
      <p:pic>
        <p:nvPicPr>
          <p:cNvPr id="8" name="Picture 7">
            <a:extLst>
              <a:ext uri="{FF2B5EF4-FFF2-40B4-BE49-F238E27FC236}">
                <a16:creationId xmlns:a16="http://schemas.microsoft.com/office/drawing/2014/main" id="{AA817B8A-E980-4B16-ADFE-105CA469F885}"/>
              </a:ext>
            </a:extLst>
          </p:cNvPr>
          <p:cNvPicPr>
            <a:picLocks noChangeAspect="1"/>
          </p:cNvPicPr>
          <p:nvPr/>
        </p:nvPicPr>
        <p:blipFill>
          <a:blip r:embed="rId2"/>
          <a:stretch>
            <a:fillRect/>
          </a:stretch>
        </p:blipFill>
        <p:spPr>
          <a:xfrm>
            <a:off x="6724651" y="2234626"/>
            <a:ext cx="4705350" cy="4256139"/>
          </a:xfrm>
          <a:prstGeom prst="rect">
            <a:avLst/>
          </a:prstGeom>
        </p:spPr>
      </p:pic>
      <p:pic>
        <p:nvPicPr>
          <p:cNvPr id="7" name="Content Placeholder 6">
            <a:extLst>
              <a:ext uri="{FF2B5EF4-FFF2-40B4-BE49-F238E27FC236}">
                <a16:creationId xmlns:a16="http://schemas.microsoft.com/office/drawing/2014/main" id="{A1B7DD96-BD4B-44D9-8277-B9FC5381E50F}"/>
              </a:ext>
            </a:extLst>
          </p:cNvPr>
          <p:cNvPicPr>
            <a:picLocks noGrp="1" noChangeAspect="1"/>
          </p:cNvPicPr>
          <p:nvPr>
            <p:ph sz="half" idx="2"/>
          </p:nvPr>
        </p:nvPicPr>
        <p:blipFill>
          <a:blip r:embed="rId3"/>
          <a:stretch>
            <a:fillRect/>
          </a:stretch>
        </p:blipFill>
        <p:spPr>
          <a:xfrm>
            <a:off x="680320" y="5023835"/>
            <a:ext cx="5835596" cy="1228073"/>
          </a:xfrm>
        </p:spPr>
      </p:pic>
    </p:spTree>
    <p:extLst>
      <p:ext uri="{BB962C8B-B14F-4D97-AF65-F5344CB8AC3E}">
        <p14:creationId xmlns:p14="http://schemas.microsoft.com/office/powerpoint/2010/main" val="317582502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otalTime>173</TotalTime>
  <Words>1152</Words>
  <Application>Microsoft Office PowerPoint</Application>
  <PresentationFormat>Widescreen</PresentationFormat>
  <Paragraphs>99</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Trebuchet MS</vt:lpstr>
      <vt:lpstr>Berlin</vt:lpstr>
      <vt:lpstr>Fun with Home Prices</vt:lpstr>
      <vt:lpstr>Initial Dataset</vt:lpstr>
      <vt:lpstr>Adjusting the Dataset</vt:lpstr>
      <vt:lpstr>Adjusting the Dataset</vt:lpstr>
      <vt:lpstr>Initial Fit</vt:lpstr>
      <vt:lpstr>Reducing the model</vt:lpstr>
      <vt:lpstr>Feature Selection</vt:lpstr>
      <vt:lpstr>Adjusted Model</vt:lpstr>
      <vt:lpstr>Regression Trees</vt:lpstr>
      <vt:lpstr>Random Forests</vt:lpstr>
      <vt:lpstr>Final Model</vt:lpstr>
      <vt:lpstr>Final Model</vt:lpstr>
      <vt:lpstr>Model Validity</vt:lpstr>
      <vt:lpstr>Inferences</vt:lpstr>
      <vt:lpstr>Inferences</vt:lpstr>
      <vt:lpstr>Limitations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 with Home Prices</dc:title>
  <dc:creator>Cameron Rohlfing</dc:creator>
  <cp:lastModifiedBy> </cp:lastModifiedBy>
  <cp:revision>2</cp:revision>
  <dcterms:created xsi:type="dcterms:W3CDTF">2018-08-02T19:34:53Z</dcterms:created>
  <dcterms:modified xsi:type="dcterms:W3CDTF">2020-01-07T17:58:01Z</dcterms:modified>
</cp:coreProperties>
</file>