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7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3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5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0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34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429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01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9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779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7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5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1D3DC-B54F-4673-B5F3-DF0570D12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E3D0E-66E5-4380-82CF-AFF16584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Power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05D71-A770-41C4-9EAC-0699F656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Ben Rohlfing</a:t>
            </a:r>
          </a:p>
        </p:txBody>
      </p:sp>
    </p:spTree>
    <p:extLst>
      <p:ext uri="{BB962C8B-B14F-4D97-AF65-F5344CB8AC3E}">
        <p14:creationId xmlns:p14="http://schemas.microsoft.com/office/powerpoint/2010/main" val="337936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BAD0-813F-455F-9D48-64008DBA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2" y="385233"/>
            <a:ext cx="8534400" cy="1507067"/>
          </a:xfrm>
        </p:spPr>
        <p:txBody>
          <a:bodyPr/>
          <a:lstStyle/>
          <a:p>
            <a:r>
              <a:rPr lang="en-US" dirty="0"/>
              <a:t>Simulation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4CB77-6E1B-4AF9-9509-EE48E776FC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687" y="1892300"/>
            <a:ext cx="4833256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D5E-FF8A-4E05-9774-CFAC2EB2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2532"/>
            <a:ext cx="8534400" cy="1507067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48B06-7BCE-4219-8741-72D7CDD2501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2242456"/>
            <a:ext cx="3443676" cy="3331029"/>
          </a:xfrm>
          <a:prstGeom prst="rect">
            <a:avLst/>
          </a:prstGeom>
        </p:spPr>
      </p:pic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26CF152-F3D6-4A3B-B57A-617E1A94847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84514"/>
            <a:ext cx="4593771" cy="4735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D01D6-445B-4126-BFE6-AA20268A768A}"/>
              </a:ext>
            </a:extLst>
          </p:cNvPr>
          <p:cNvSpPr txBox="1"/>
          <p:nvPr/>
        </p:nvSpPr>
        <p:spPr>
          <a:xfrm>
            <a:off x="1718466" y="1679544"/>
            <a:ext cx="3337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n=30, m=1000, alpha=0.1, d=2</a:t>
            </a:r>
          </a:p>
        </p:txBody>
      </p:sp>
    </p:spTree>
    <p:extLst>
      <p:ext uri="{BB962C8B-B14F-4D97-AF65-F5344CB8AC3E}">
        <p14:creationId xmlns:p14="http://schemas.microsoft.com/office/powerpoint/2010/main" val="276291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E1BC-DA75-440F-B5DE-01D54D9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2" y="715432"/>
            <a:ext cx="8534400" cy="150706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6E74-2939-470E-BEA0-60687FE2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2" y="2273299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Energy test is most powerful test in terms of power, or detecting non-normality when there is non-normality to be detected</a:t>
            </a:r>
          </a:p>
          <a:p>
            <a:r>
              <a:rPr lang="en-US" sz="2400" dirty="0"/>
              <a:t>Second most powerful: Shapiro-Wilk test</a:t>
            </a:r>
          </a:p>
          <a:p>
            <a:r>
              <a:rPr lang="en-US" sz="2400" dirty="0"/>
              <a:t>Third most powerful: </a:t>
            </a:r>
            <a:r>
              <a:rPr lang="en-US" sz="2400" dirty="0" err="1"/>
              <a:t>Mardia’s</a:t>
            </a:r>
            <a:r>
              <a:rPr lang="en-US" sz="2400" dirty="0"/>
              <a:t> skewness test</a:t>
            </a:r>
          </a:p>
          <a:p>
            <a:r>
              <a:rPr lang="en-US" sz="2400" dirty="0"/>
              <a:t>Least powerful: </a:t>
            </a:r>
            <a:r>
              <a:rPr lang="en-US" sz="2400" dirty="0" err="1"/>
              <a:t>Mardia’s</a:t>
            </a:r>
            <a:r>
              <a:rPr lang="en-US" sz="2400" dirty="0"/>
              <a:t> kurtosis test</a:t>
            </a:r>
          </a:p>
        </p:txBody>
      </p:sp>
    </p:spTree>
    <p:extLst>
      <p:ext uri="{BB962C8B-B14F-4D97-AF65-F5344CB8AC3E}">
        <p14:creationId xmlns:p14="http://schemas.microsoft.com/office/powerpoint/2010/main" val="177524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4A6C-1C49-4673-84DB-658845D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5405-537D-45F0-A846-52D0FE10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62200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Inefficient algorithm: Takes at least 5-10 minutes to run the algorithm with n=30 samples and m=1000 replicates</a:t>
            </a:r>
          </a:p>
          <a:p>
            <a:pPr lvl="1"/>
            <a:r>
              <a:rPr lang="en-US" sz="2400" dirty="0"/>
              <a:t>One possibility: Data points for each bivariate distribution are generated one at a time</a:t>
            </a:r>
          </a:p>
          <a:p>
            <a:r>
              <a:rPr lang="en-US" sz="2400" dirty="0"/>
              <a:t>Only a handful of normality tests carried out</a:t>
            </a:r>
          </a:p>
          <a:p>
            <a:r>
              <a:rPr lang="en-US" sz="2400" dirty="0"/>
              <a:t>Only tested against one distribution</a:t>
            </a:r>
          </a:p>
        </p:txBody>
      </p:sp>
    </p:spTree>
    <p:extLst>
      <p:ext uri="{BB962C8B-B14F-4D97-AF65-F5344CB8AC3E}">
        <p14:creationId xmlns:p14="http://schemas.microsoft.com/office/powerpoint/2010/main" val="5903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D2F7-DDBF-4D75-8553-178A199D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DC602F-5819-4899-93FF-AFB56A943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733918"/>
            <a:ext cx="9291070" cy="116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Rizzo, M. L. (2019).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Computing with R, Second Edition.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CRC Press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6889-7B3E-4C84-BCE7-B79CF959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459089"/>
            <a:ext cx="8534400" cy="1507067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542D1-8F8D-4DA6-AB38-6B4EE4F8F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233" y="1966156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Comparing effectiveness of different tests of multivariate normality through comparing their empirical power</a:t>
                </a:r>
              </a:p>
              <a:p>
                <a:r>
                  <a:rPr lang="en-US" sz="2400" dirty="0"/>
                  <a:t>The power π of a statistical test is the probability that such a test will detect an effect when there is such an effect to be detected</a:t>
                </a:r>
              </a:p>
              <a:p>
                <a:pPr lvl="1"/>
                <a:r>
                  <a:rPr lang="en-US" sz="2400" dirty="0"/>
                  <a:t>1-P(Type II Error)</a:t>
                </a:r>
              </a:p>
              <a:p>
                <a:r>
                  <a:rPr lang="en-US" sz="2400" dirty="0"/>
                  <a:t>Hypothesis tests, given N is family of multivariate normal distributions: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𝐻</m:t>
                        </m:r>
                      </m:e>
                      <m:sub>
                        <m:r>
                          <a:rPr lang="en-US" sz="2400" i="1"/>
                          <m:t>0</m:t>
                        </m:r>
                      </m:sub>
                    </m:sSub>
                    <m:r>
                      <a:rPr lang="en-US" sz="2400" i="1"/>
                      <m:t>∈</m:t>
                    </m:r>
                    <m:r>
                      <a:rPr lang="en-US" sz="2400" i="1"/>
                      <m:t>𝑁</m:t>
                    </m:r>
                    <m:r>
                      <a:rPr lang="en-US" sz="2400" i="1"/>
                      <m:t>, 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𝐻</m:t>
                        </m:r>
                      </m:e>
                      <m:sub>
                        <m:r>
                          <a:rPr lang="en-US" sz="2400" i="1"/>
                          <m:t>𝐴</m:t>
                        </m:r>
                      </m:sub>
                    </m:sSub>
                    <m:r>
                      <a:rPr lang="en-US" sz="2400"/>
                      <m:t>∉</m:t>
                    </m:r>
                    <m:r>
                      <a:rPr lang="en-US" sz="2400" i="1"/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542D1-8F8D-4DA6-AB38-6B4EE4F8F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233" y="1966156"/>
                <a:ext cx="8534400" cy="3615267"/>
              </a:xfrm>
              <a:blipFill>
                <a:blip r:embed="rId2"/>
                <a:stretch>
                  <a:fillRect l="-143" t="-2361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E5D9-6114-4EB3-84DA-4E695191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2" y="613832"/>
            <a:ext cx="8534400" cy="1507067"/>
          </a:xfrm>
        </p:spPr>
        <p:txBody>
          <a:bodyPr/>
          <a:lstStyle/>
          <a:p>
            <a:r>
              <a:rPr lang="en-US" dirty="0" err="1"/>
              <a:t>Mardia’s</a:t>
            </a:r>
            <a:r>
              <a:rPr lang="en-US" dirty="0"/>
              <a:t> multivariate skewness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D7868-CDF2-4EAC-82E2-A33CC40AA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711" y="2260600"/>
                <a:ext cx="9343345" cy="3615267"/>
              </a:xfrm>
            </p:spPr>
            <p:txBody>
              <a:bodyPr/>
              <a:lstStyle/>
              <a:p>
                <a:r>
                  <a:rPr lang="en-US" sz="2400" dirty="0"/>
                  <a:t>Skewness- Measure of asymmetry of a distribution around its mean</a:t>
                </a:r>
              </a:p>
              <a:p>
                <a:r>
                  <a:rPr lang="en-US" sz="2400" dirty="0"/>
                  <a:t>Test statistic: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/>
                          <m:t>Σ</m:t>
                        </m:r>
                      </m:e>
                    </m:acc>
                  </m:oMath>
                </a14:m>
                <a:r>
                  <a:rPr lang="en-US" sz="2400" dirty="0"/>
                  <a:t> is the MLE of covariance</a:t>
                </a:r>
              </a:p>
              <a:p>
                <a:r>
                  <a:rPr lang="en-US" sz="2400" dirty="0"/>
                  <a:t>Asymptotic distribution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/>
                          <m:t>2</m:t>
                        </m:r>
                      </m:sup>
                    </m:sSup>
                    <m:r>
                      <a:rPr lang="en-US" sz="2400" i="1"/>
                      <m:t>(</m:t>
                    </m:r>
                    <m:r>
                      <a:rPr lang="en-US" sz="2400" i="1"/>
                      <m:t>𝑑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+1</m:t>
                        </m:r>
                      </m:e>
                    </m:d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  <m:r>
                      <a:rPr lang="en-US" sz="2400" i="1"/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Null rejected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/>
                        </m:ctrlPr>
                      </m:dPr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𝑏</m:t>
                            </m:r>
                          </m:e>
                          <m:sub>
                            <m:r>
                              <a:rPr lang="en-US" sz="2400" i="1"/>
                              <m:t>1,</m:t>
                            </m:r>
                            <m:r>
                              <a:rPr lang="en-US" sz="2400" i="1"/>
                              <m:t>𝑑</m:t>
                            </m:r>
                          </m:sub>
                        </m:sSub>
                        <m:r>
                          <a:rPr lang="en-US" sz="2400" i="1"/>
                          <m:t> </m:t>
                        </m:r>
                      </m:e>
                    </m:d>
                    <m:r>
                      <a:rPr lang="en-US" sz="2400" i="1"/>
                      <m:t>≥ 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/>
                      <m:t>𝑑</m:t>
                    </m:r>
                    <m:r>
                      <a:rPr lang="en-US" sz="2400" i="1"/>
                      <m:t>(</m:t>
                    </m:r>
                    <m:r>
                      <a:rPr lang="en-US" sz="2400" i="1"/>
                      <m:t>𝑑</m:t>
                    </m:r>
                    <m:r>
                      <a:rPr lang="en-US" sz="2400" i="1"/>
                      <m:t>+1)(</m:t>
                    </m:r>
                    <m:r>
                      <a:rPr lang="en-US" sz="2400" i="1"/>
                      <m:t>𝑑</m:t>
                    </m:r>
                    <m:r>
                      <a:rPr lang="en-US" sz="2400" i="1"/>
                      <m:t>+2)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  <m:r>
                      <a:rPr lang="en-US" sz="2400" i="1"/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D7868-CDF2-4EAC-82E2-A33CC40AA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711" y="2260600"/>
                <a:ext cx="9343345" cy="3615267"/>
              </a:xfrm>
              <a:blipFill>
                <a:blip r:embed="rId2"/>
                <a:stretch>
                  <a:fillRect l="-131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F4EF-D62E-455A-9439-E5529414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791632"/>
            <a:ext cx="8534400" cy="1507067"/>
          </a:xfrm>
        </p:spPr>
        <p:txBody>
          <a:bodyPr/>
          <a:lstStyle/>
          <a:p>
            <a:r>
              <a:rPr lang="en-US" dirty="0" err="1"/>
              <a:t>Mardia’s</a:t>
            </a:r>
            <a:r>
              <a:rPr lang="en-US" dirty="0"/>
              <a:t> multivariate kurtosis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9151-6069-4F2E-81D5-702F0C2EB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612" y="2349500"/>
                <a:ext cx="8534400" cy="3615267"/>
              </a:xfrm>
            </p:spPr>
            <p:txBody>
              <a:bodyPr/>
              <a:lstStyle/>
              <a:p>
                <a:r>
                  <a:rPr lang="en-US" sz="2400" dirty="0"/>
                  <a:t>Kurtosis: Measure of “</a:t>
                </a:r>
                <a:r>
                  <a:rPr lang="en-US" sz="2400" dirty="0" err="1"/>
                  <a:t>tailedness</a:t>
                </a:r>
                <a:r>
                  <a:rPr lang="en-US" sz="2400" dirty="0"/>
                  <a:t>” or shape of a distribution</a:t>
                </a:r>
              </a:p>
              <a:p>
                <a:pPr lvl="1"/>
                <a:r>
                  <a:rPr lang="en-US" sz="2400" dirty="0"/>
                  <a:t>Platykurtic: Low values, skinny tails and bodies</a:t>
                </a:r>
              </a:p>
              <a:p>
                <a:pPr lvl="1"/>
                <a:r>
                  <a:rPr lang="en-US" sz="2400" dirty="0"/>
                  <a:t>Leptokurtic: High values, thick tails, wider main body</a:t>
                </a:r>
              </a:p>
              <a:p>
                <a:r>
                  <a:rPr lang="en-US" sz="2400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𝑏</m:t>
                        </m:r>
                      </m:e>
                      <m:sub>
                        <m:r>
                          <a:rPr lang="en-US" sz="2400" i="1"/>
                          <m:t>2,</m:t>
                        </m:r>
                        <m:r>
                          <a:rPr lang="en-US" sz="2400" i="1"/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is asymptotically distributed </a:t>
                </a:r>
                <a14:m>
                  <m:oMath xmlns:m="http://schemas.openxmlformats.org/officeDocument/2006/math">
                    <m:r>
                      <a:rPr lang="en-US" sz="2400" i="1"/>
                      <m:t>𝑁</m:t>
                    </m:r>
                    <m:r>
                      <a:rPr lang="en-US" sz="2400" i="1"/>
                      <m:t>(</m:t>
                    </m:r>
                    <m:r>
                      <a:rPr lang="en-US" sz="2400" i="1"/>
                      <m:t>𝑑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+2</m:t>
                        </m:r>
                      </m:e>
                    </m:d>
                    <m:r>
                      <a:rPr lang="en-US" sz="2400" i="1"/>
                      <m:t>, </m:t>
                    </m:r>
                    <m:f>
                      <m:fPr>
                        <m:type m:val="lin"/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8</m:t>
                        </m:r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(</m:t>
                        </m:r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+2)</m:t>
                        </m:r>
                      </m:num>
                      <m:den>
                        <m:r>
                          <a:rPr lang="en-US" sz="2400" i="1"/>
                          <m:t>𝑛</m:t>
                        </m:r>
                        <m:r>
                          <a:rPr lang="en-US" sz="2400" i="1"/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Null rejected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/>
                        </m:ctrlPr>
                      </m:dPr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𝑏</m:t>
                            </m:r>
                          </m:e>
                          <m:sub>
                            <m:r>
                              <a:rPr lang="en-US" sz="2400" i="1"/>
                              <m:t>2,</m:t>
                            </m:r>
                            <m:r>
                              <a:rPr lang="en-US" sz="2400" i="1"/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400" i="1"/>
                      <m:t>≥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Φ</m:t>
                        </m:r>
                      </m:e>
                      <m:sup>
                        <m:r>
                          <a:rPr lang="en-US" sz="2400" i="1"/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1−</m:t>
                        </m:r>
                        <m:f>
                          <m:fPr>
                            <m:ctrlPr>
                              <a:rPr lang="en-US" sz="2400" i="1"/>
                            </m:ctrlPr>
                          </m:fPr>
                          <m:num>
                            <m:r>
                              <a:rPr lang="en-US" sz="2400" i="1"/>
                              <m:t>𝛼</m:t>
                            </m:r>
                          </m:num>
                          <m:den>
                            <m:r>
                              <a:rPr lang="en-US" sz="2400" i="1"/>
                              <m:t>2</m:t>
                            </m:r>
                          </m:den>
                        </m:f>
                        <m:r>
                          <a:rPr lang="en-US" sz="2400" i="1"/>
                          <m:t>, </m:t>
                        </m:r>
                        <m:r>
                          <a:rPr lang="en-US" sz="2400" i="1"/>
                          <m:t>𝑑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𝑑</m:t>
                            </m:r>
                            <m:r>
                              <a:rPr lang="en-US" sz="2400" i="1"/>
                              <m:t>+2</m:t>
                            </m:r>
                          </m:e>
                        </m:d>
                        <m:r>
                          <a:rPr lang="en-US" sz="2400" i="1"/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2400" i="1"/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/>
                                </m:ctrlPr>
                              </m:fPr>
                              <m:num>
                                <m:r>
                                  <a:rPr lang="en-US" sz="2400" i="1"/>
                                  <m:t>8</m:t>
                                </m:r>
                                <m:r>
                                  <a:rPr lang="en-US" sz="2400" i="1"/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𝑑</m:t>
                                    </m:r>
                                    <m:r>
                                      <a:rPr lang="en-US" sz="2400" i="1"/>
                                      <m:t>+2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i="1"/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9151-6069-4F2E-81D5-702F0C2EB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612" y="2349500"/>
                <a:ext cx="8534400" cy="3615267"/>
              </a:xfrm>
              <a:blipFill>
                <a:blip r:embed="rId2"/>
                <a:stretch>
                  <a:fillRect l="-143" t="-2361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E70D-F86F-47B0-A168-02E794E8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04332"/>
            <a:ext cx="8534400" cy="1507067"/>
          </a:xfrm>
        </p:spPr>
        <p:txBody>
          <a:bodyPr/>
          <a:lstStyle/>
          <a:p>
            <a:r>
              <a:rPr lang="en-US" dirty="0"/>
              <a:t>Shapiro-Wilk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2F97-FEC0-4F40-8666-7D51E068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1400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/>
              <a:t>Based on regression of sample order statistics on their expected values under normality</a:t>
            </a:r>
          </a:p>
          <a:p>
            <a:r>
              <a:rPr lang="en-US" sz="2800" dirty="0"/>
              <a:t>Critical values approximated from a normal transformation of the test statistic</a:t>
            </a:r>
          </a:p>
        </p:txBody>
      </p:sp>
    </p:spTree>
    <p:extLst>
      <p:ext uri="{BB962C8B-B14F-4D97-AF65-F5344CB8AC3E}">
        <p14:creationId xmlns:p14="http://schemas.microsoft.com/office/powerpoint/2010/main" val="19491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047B-0755-4073-BF27-C1CA058C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5732"/>
            <a:ext cx="8534400" cy="1507067"/>
          </a:xfrm>
        </p:spPr>
        <p:txBody>
          <a:bodyPr/>
          <a:lstStyle/>
          <a:p>
            <a:r>
              <a:rPr lang="en-US" dirty="0"/>
              <a:t>Energy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5EE8-159B-4F53-9B87-C8E71963F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298700"/>
                <a:ext cx="9559245" cy="3615267"/>
              </a:xfrm>
            </p:spPr>
            <p:txBody>
              <a:bodyPr/>
              <a:lstStyle/>
              <a:p>
                <a:r>
                  <a:rPr lang="en-US" sz="2400" dirty="0"/>
                  <a:t>Based on an energy distance between the sampled and normal distributions</a:t>
                </a:r>
              </a:p>
              <a:p>
                <a:r>
                  <a:rPr lang="en-US" sz="2400" dirty="0"/>
                  <a:t>Bigger = more significant</a:t>
                </a:r>
              </a:p>
              <a:p>
                <a:r>
                  <a:rPr lang="en-US" sz="2400" dirty="0"/>
                  <a:t>Statistic for testing multivariate normality: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5EE8-159B-4F53-9B87-C8E71963F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298700"/>
                <a:ext cx="9559245" cy="3615267"/>
              </a:xfrm>
              <a:blipFill>
                <a:blip r:embed="rId2"/>
                <a:stretch>
                  <a:fillRect l="-128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5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2980-DFE9-4492-BCB2-53F833A1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626532"/>
            <a:ext cx="8534400" cy="1507067"/>
          </a:xfrm>
        </p:spPr>
        <p:txBody>
          <a:bodyPr/>
          <a:lstStyle/>
          <a:p>
            <a:r>
              <a:rPr lang="en-US" dirty="0"/>
              <a:t>Test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085B1-C5C1-4426-8A29-C52127ACC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811" y="2298700"/>
                <a:ext cx="9813245" cy="3615267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sz="2400" dirty="0"/>
                  <a:t>All tests will be compared against a bivariate normal contaminated mixture: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1−</m:t>
                          </m:r>
                          <m:r>
                            <a:rPr lang="en-US" sz="2000" i="1"/>
                            <m:t>𝜀</m:t>
                          </m:r>
                        </m:e>
                      </m:d>
                      <m:r>
                        <a:rPr lang="en-US" sz="2000" i="1"/>
                        <m:t>𝑁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𝜇</m:t>
                          </m:r>
                          <m:r>
                            <a:rPr lang="en-US" sz="2000" i="1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1"/>
                            <m:t>, 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𝜎</m:t>
                              </m:r>
                            </m:e>
                            <m:sup>
                              <m:r>
                                <a:rPr lang="en-US" sz="2000" i="1"/>
                                <m:t>2</m:t>
                              </m:r>
                            </m:sup>
                          </m:sSup>
                          <m:r>
                            <a:rPr lang="en-US" sz="2000" i="1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/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000" i="1"/>
                        <m:t>+</m:t>
                      </m:r>
                      <m:r>
                        <a:rPr lang="en-US" sz="2000" i="1"/>
                        <m:t>𝜀</m:t>
                      </m:r>
                      <m:r>
                        <a:rPr lang="en-US" sz="2000" i="1"/>
                        <m:t>𝑁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𝜇</m:t>
                          </m:r>
                          <m:r>
                            <a:rPr lang="en-US" sz="2000" i="1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1"/>
                            <m:t>,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𝜎</m:t>
                              </m:r>
                            </m:e>
                            <m:sup>
                              <m:r>
                                <a:rPr lang="en-US" sz="2000" i="1"/>
                                <m:t>2</m:t>
                              </m:r>
                            </m:sup>
                          </m:sSup>
                          <m:r>
                            <a:rPr lang="en-US" sz="2000" i="1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/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/>
                                      <m:t>100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000" i="1"/>
                        <m:t>,0≤</m:t>
                      </m:r>
                      <m:r>
                        <a:rPr lang="en-US" sz="2000" i="1"/>
                        <m:t>𝜖</m:t>
                      </m:r>
                      <m:r>
                        <a:rPr lang="en-US" sz="2000" i="1"/>
                        <m:t>&lt;1</m:t>
                      </m:r>
                    </m:oMath>
                  </m:oMathPara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Distribution is normal for ε=0 or ε=1.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Otherwise, we have a non-normal distribution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Values of epsilon will be tested from 0 to 1 in increments of 0.05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085B1-C5C1-4426-8A29-C52127AC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811" y="2298700"/>
                <a:ext cx="9813245" cy="3615267"/>
              </a:xfrm>
              <a:blipFill>
                <a:blip r:embed="rId2"/>
                <a:stretch>
                  <a:fillRect l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8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90E0-8DF5-4FF2-BD01-3A885F6E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Multivariate skewness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10858-F947-4FCB-9595-E180FDF3B8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95" y="2095500"/>
            <a:ext cx="4451835" cy="3614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00E331-0D74-4783-A995-5595C0BB6F6B}"/>
                  </a:ext>
                </a:extLst>
              </p:cNvPr>
              <p:cNvSpPr txBox="1"/>
              <p:nvPr/>
            </p:nvSpPr>
            <p:spPr>
              <a:xfrm>
                <a:off x="5891213" y="3314700"/>
                <a:ext cx="5259645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00E331-0D74-4783-A995-5595C0BB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213" y="3314700"/>
                <a:ext cx="5259645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7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2B7-E23E-440C-9D4A-AFA6FF91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15433"/>
            <a:ext cx="8534400" cy="1507067"/>
          </a:xfrm>
        </p:spPr>
        <p:txBody>
          <a:bodyPr/>
          <a:lstStyle/>
          <a:p>
            <a:r>
              <a:rPr lang="en-US" dirty="0"/>
              <a:t>Multivariate kurtosis statistic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FF2C2-7341-45B6-9CB8-4504C8B5AD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2222500"/>
            <a:ext cx="4410075" cy="2914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887099-5965-4A7C-B494-F534573C7A45}"/>
                  </a:ext>
                </a:extLst>
              </p:cNvPr>
              <p:cNvSpPr txBox="1"/>
              <p:nvPr/>
            </p:nvSpPr>
            <p:spPr>
              <a:xfrm>
                <a:off x="5765800" y="3255542"/>
                <a:ext cx="4965334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887099-5965-4A7C-B494-F534573C7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3255542"/>
                <a:ext cx="4965334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90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1661</TotalTime>
  <Words>446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Wingdings</vt:lpstr>
      <vt:lpstr>Basis</vt:lpstr>
      <vt:lpstr>Multivariate Power comparisons</vt:lpstr>
      <vt:lpstr>Purpose</vt:lpstr>
      <vt:lpstr>Mardia’s multivariate skewness</vt:lpstr>
      <vt:lpstr>Mardia’s multivariate kurtosis</vt:lpstr>
      <vt:lpstr>Shapiro-Wilk test</vt:lpstr>
      <vt:lpstr>Energy test</vt:lpstr>
      <vt:lpstr>Test distribution</vt:lpstr>
      <vt:lpstr>Multivariate skewness algorithm</vt:lpstr>
      <vt:lpstr>Multivariate kurtosis statistic</vt:lpstr>
      <vt:lpstr>Simulation Algorithm</vt:lpstr>
      <vt:lpstr>Results </vt:lpstr>
      <vt:lpstr>Conclusions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Power comparisons</dc:title>
  <dc:creator>benro</dc:creator>
  <cp:lastModifiedBy> </cp:lastModifiedBy>
  <cp:revision>26</cp:revision>
  <dcterms:created xsi:type="dcterms:W3CDTF">2019-07-02T18:17:58Z</dcterms:created>
  <dcterms:modified xsi:type="dcterms:W3CDTF">2019-07-03T21:59:46Z</dcterms:modified>
</cp:coreProperties>
</file>