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6" roundtripDataSignature="AMtx7miezgKfOY2frr7MIHmFj1oh25xR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76e988eae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1176e988eae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76e988ea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1176e988ea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662aa1482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11662aa1482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76e988eae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1176e988eae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7545ad87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17545ad87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b580a5208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0b580a5208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818069d3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11818069d3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7545ad87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17545ad87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76e988eae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176e988eae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be6aeb04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10be6aeb04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9bded34f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09bded34f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b8e2f6b6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10b8e2f6b60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76e988eae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0" name="Google Shape;440;g1176e988eae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76e988eae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176e988ea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2" name="Google Shape;4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7a5a3ee12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8" name="Google Shape;458;g107a5a3ee12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7a5a3ee1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5" name="Google Shape;495;g107a5a3ee1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7a5a3ee12_4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3" name="Google Shape;533;g107a5a3ee12_4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9bded34fa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109bded34f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07a5a3ee12_4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107a5a3ee12_4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07a5a3ee1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107a5a3ee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07a5a3ee1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107a5a3ee1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0b78a0f73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4" name="Google Shape;594;g10b78a0f73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7" name="Google Shape;6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0b8e2f6b60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10b8e2f6b6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09eaa4d4e6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g109eaa4d4e6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09eaa4d4e6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g109eaa4d4e6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09eaa4d4e6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109eaa4d4e6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09eaa4d4e6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g109eaa4d4e6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1" name="Google Shape;70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09eaa4d4e6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g109eaa4d4e6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09eaa4d4e6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109eaa4d4e6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09eaa4d4e6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109eaa4d4e6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09eaa4d4e6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g109eaa4d4e6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09bded34fa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109bded34f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6" name="Google Shape;7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1662aa1482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3" name="Google Shape;743;g11662aa1482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0b8cda019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g10b8cda019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1662aa1482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g11662aa1482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17545ad872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1" name="Google Shape;761;g117545ad87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0a80307104_1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10a80307104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7" name="Google Shape;777;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176e988e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3" name="Google Shape;783;g1176e988e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0" name="Google Shape;7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7545ad872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17545ad872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176e988ea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7" name="Google Shape;797;g1176e988ea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662aa1482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11662aa1482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7545ad87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117545ad87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6"/>
          <p:cNvSpPr txBox="1"/>
          <p:nvPr>
            <p:ph idx="1" type="body"/>
          </p:nvPr>
        </p:nvSpPr>
        <p:spPr>
          <a:xfrm>
            <a:off x="878675" y="1764950"/>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8" name="Google Shape;18;p6"/>
          <p:cNvPicPr preferRelativeResize="0"/>
          <p:nvPr/>
        </p:nvPicPr>
        <p:blipFill rotWithShape="1">
          <a:blip r:embed="rId2">
            <a:alphaModFix/>
          </a:blip>
          <a:srcRect b="0" l="0" r="0" t="0"/>
          <a:stretch/>
        </p:blipFill>
        <p:spPr>
          <a:xfrm>
            <a:off x="8557325" y="226225"/>
            <a:ext cx="3378425" cy="427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g10a80307104_1_10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10a80307104_1_10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2" name="Google Shape;92;g10a80307104_1_1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10a80307104_1_1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10a80307104_1_1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g10a80307104_1_10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10a80307104_1_10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g10a80307104_1_10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g10a80307104_1_10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10a80307104_1_10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g10a80307104_1_11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10a80307104_1_11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4" name="Google Shape;104;g10a80307104_1_1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g10a80307104_1_1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10a80307104_1_1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sp>
        <p:nvSpPr>
          <p:cNvPr id="108" name="Google Shape;108;g10a80307104_1_1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10a80307104_1_11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g10a80307104_1_11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g10a80307104_1_1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g10a80307104_1_1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10a80307104_1_1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g10a80307104_1_12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g10a80307104_1_12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g10a80307104_1_12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g10a80307104_1_12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g10a80307104_1_12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g10a80307104_1_1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10a80307104_1_1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10a80307104_1_1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g10a80307104_1_1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10a80307104_1_1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g10a80307104_1_1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10a80307104_1_1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10a80307104_1_1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g10a80307104_1_1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10a80307104_1_1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g10a80307104_1_14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10a80307104_1_14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5" name="Google Shape;135;g10a80307104_1_14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6" name="Google Shape;136;g10a80307104_1_14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10a80307104_1_14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10a80307104_1_1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9" name="Shape 139"/>
        <p:cNvGrpSpPr/>
        <p:nvPr/>
      </p:nvGrpSpPr>
      <p:grpSpPr>
        <a:xfrm>
          <a:off x="0" y="0"/>
          <a:ext cx="0" cy="0"/>
          <a:chOff x="0" y="0"/>
          <a:chExt cx="0" cy="0"/>
        </a:xfrm>
      </p:grpSpPr>
      <p:sp>
        <p:nvSpPr>
          <p:cNvPr id="140" name="Google Shape;140;g10a80307104_1_15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10a80307104_1_151"/>
          <p:cNvSpPr/>
          <p:nvPr>
            <p:ph idx="2" type="pic"/>
          </p:nvPr>
        </p:nvSpPr>
        <p:spPr>
          <a:xfrm>
            <a:off x="5183188" y="987425"/>
            <a:ext cx="6172200" cy="4873500"/>
          </a:xfrm>
          <a:prstGeom prst="rect">
            <a:avLst/>
          </a:prstGeom>
          <a:noFill/>
          <a:ln>
            <a:noFill/>
          </a:ln>
        </p:spPr>
      </p:sp>
      <p:sp>
        <p:nvSpPr>
          <p:cNvPr id="142" name="Google Shape;142;g10a80307104_1_15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3" name="Google Shape;143;g10a80307104_1_1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10a80307104_1_1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10a80307104_1_1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g10a80307104_1_1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10a80307104_1_158"/>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g10a80307104_1_15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g10a80307104_1_1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10a80307104_1_1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g10a80307104_1_16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10a80307104_1_16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g10a80307104_1_16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g10a80307104_1_16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g10a80307104_1_1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1" name="Google Shape;31;p7"/>
          <p:cNvPicPr preferRelativeResize="0"/>
          <p:nvPr/>
        </p:nvPicPr>
        <p:blipFill rotWithShape="1">
          <a:blip r:embed="rId2">
            <a:alphaModFix/>
          </a:blip>
          <a:srcRect b="0" l="0" r="0" t="0"/>
          <a:stretch/>
        </p:blipFill>
        <p:spPr>
          <a:xfrm>
            <a:off x="8318715" y="278426"/>
            <a:ext cx="3873285" cy="489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p:nvPr>
            <p:ph idx="2" type="pic"/>
          </p:nvPr>
        </p:nvSpPr>
        <p:spPr>
          <a:xfrm>
            <a:off x="5183188" y="987425"/>
            <a:ext cx="6172200" cy="4873625"/>
          </a:xfrm>
          <a:prstGeom prst="rect">
            <a:avLst/>
          </a:prstGeom>
          <a:noFill/>
          <a:ln>
            <a:noFill/>
          </a:ln>
        </p:spPr>
      </p:sp>
      <p:sp>
        <p:nvSpPr>
          <p:cNvPr id="67" name="Google Shape;67;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78675" y="1764950"/>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4"/>
          <p:cNvPicPr preferRelativeResize="0"/>
          <p:nvPr/>
        </p:nvPicPr>
        <p:blipFill rotWithShape="1">
          <a:blip r:embed="rId1">
            <a:alphaModFix/>
          </a:blip>
          <a:srcRect b="0" l="0" r="0" t="0"/>
          <a:stretch/>
        </p:blipFill>
        <p:spPr>
          <a:xfrm>
            <a:off x="8557325" y="226225"/>
            <a:ext cx="3378425" cy="4273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g10a80307104_1_9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5" name="Google Shape;85;g10a80307104_1_9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g10a80307104_1_9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g10a80307104_1_9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g10a80307104_1_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drive.google.com/file/d/19mcAWs4aniVmZELcto3aqyiOd8Qnp0OK/view" TargetMode="Externa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25.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kaggle.com/c/nfl-big-data-bowl-2022" TargetMode="External"/><Relationship Id="rId4" Type="http://schemas.openxmlformats.org/officeDocument/2006/relationships/hyperlink" Target="https://www.kaggle.com/benjenkins96/quantifying-kicker-and-punter-performance" TargetMode="External"/><Relationship Id="rId5" Type="http://schemas.openxmlformats.org/officeDocument/2006/relationships/hyperlink" Target="https://arxiv.org/pdf/1603.02754.pdf" TargetMode="External"/><Relationship Id="rId6" Type="http://schemas.openxmlformats.org/officeDocument/2006/relationships/hyperlink" Target="https://www.geeksforgeeks.org/xgboo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8.png"/><Relationship Id="rId4" Type="http://schemas.openxmlformats.org/officeDocument/2006/relationships/image" Target="../media/image41.png"/><Relationship Id="rId5"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6.png"/><Relationship Id="rId4" Type="http://schemas.openxmlformats.org/officeDocument/2006/relationships/image" Target="../media/image26.png"/><Relationship Id="rId5" Type="http://schemas.openxmlformats.org/officeDocument/2006/relationships/image" Target="../media/image42.png"/><Relationship Id="rId6"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drive.google.com/file/d/1uBrqfmYI813QDfMkf6Ichcs_7zsyu7C0/view" TargetMode="External"/><Relationship Id="rId4" Type="http://schemas.openxmlformats.org/officeDocument/2006/relationships/image" Target="../media/image2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176e988eae_0_39"/>
          <p:cNvSpPr txBox="1"/>
          <p:nvPr>
            <p:ph type="title"/>
          </p:nvPr>
        </p:nvSpPr>
        <p:spPr>
          <a:xfrm>
            <a:off x="-123900" y="818275"/>
            <a:ext cx="12439800" cy="2024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1" lang="en-US" sz="4500">
                <a:solidFill>
                  <a:srgbClr val="0B5394"/>
                </a:solidFill>
              </a:rPr>
              <a:t>Ben Jenkins </a:t>
            </a:r>
            <a:endParaRPr b="1" sz="4500">
              <a:solidFill>
                <a:srgbClr val="0B5394"/>
              </a:solidFill>
            </a:endParaRPr>
          </a:p>
          <a:p>
            <a:pPr indent="0" lvl="0" marL="0" rtl="0" algn="ctr">
              <a:lnSpc>
                <a:spcPct val="90000"/>
              </a:lnSpc>
              <a:spcBef>
                <a:spcPts val="0"/>
              </a:spcBef>
              <a:spcAft>
                <a:spcPts val="0"/>
              </a:spcAft>
              <a:buClr>
                <a:schemeClr val="dk1"/>
              </a:buClr>
              <a:buSzPts val="1800"/>
              <a:buNone/>
            </a:pPr>
            <a:r>
              <a:rPr lang="en-US" sz="4500">
                <a:solidFill>
                  <a:srgbClr val="0B5394"/>
                </a:solidFill>
              </a:rPr>
              <a:t> 2022 MS Data Science Practicum</a:t>
            </a:r>
            <a:endParaRPr sz="4900">
              <a:solidFill>
                <a:srgbClr val="0B5394"/>
              </a:solidFill>
            </a:endParaRPr>
          </a:p>
          <a:p>
            <a:pPr indent="0" lvl="0" marL="0" rtl="0" algn="ctr">
              <a:lnSpc>
                <a:spcPct val="90000"/>
              </a:lnSpc>
              <a:spcBef>
                <a:spcPts val="0"/>
              </a:spcBef>
              <a:spcAft>
                <a:spcPts val="0"/>
              </a:spcAft>
              <a:buClr>
                <a:schemeClr val="dk1"/>
              </a:buClr>
              <a:buSzPts val="1800"/>
              <a:buNone/>
            </a:pPr>
            <a:r>
              <a:rPr lang="en-US" sz="4500" u="sng"/>
              <a:t>“New Metrics for Kicker and Punter Performance</a:t>
            </a:r>
            <a:r>
              <a:rPr lang="en-US" sz="4900"/>
              <a:t>”</a:t>
            </a:r>
            <a:endParaRPr sz="4900"/>
          </a:p>
        </p:txBody>
      </p:sp>
      <p:pic>
        <p:nvPicPr>
          <p:cNvPr id="163" name="Google Shape;163;g1176e988eae_0_39"/>
          <p:cNvPicPr preferRelativeResize="0"/>
          <p:nvPr/>
        </p:nvPicPr>
        <p:blipFill rotWithShape="1">
          <a:blip r:embed="rId3">
            <a:alphaModFix/>
          </a:blip>
          <a:srcRect b="0" l="0" r="0" t="0"/>
          <a:stretch/>
        </p:blipFill>
        <p:spPr>
          <a:xfrm>
            <a:off x="6392412" y="3627288"/>
            <a:ext cx="2473475" cy="2432075"/>
          </a:xfrm>
          <a:prstGeom prst="rect">
            <a:avLst/>
          </a:prstGeom>
          <a:noFill/>
          <a:ln>
            <a:noFill/>
          </a:ln>
        </p:spPr>
      </p:pic>
      <p:pic>
        <p:nvPicPr>
          <p:cNvPr id="164" name="Google Shape;164;g1176e988eae_0_39"/>
          <p:cNvPicPr preferRelativeResize="0"/>
          <p:nvPr/>
        </p:nvPicPr>
        <p:blipFill rotWithShape="1">
          <a:blip r:embed="rId4">
            <a:alphaModFix/>
          </a:blip>
          <a:srcRect b="0" l="0" r="0" t="0"/>
          <a:stretch/>
        </p:blipFill>
        <p:spPr>
          <a:xfrm>
            <a:off x="743550" y="3566825"/>
            <a:ext cx="5179274" cy="2553000"/>
          </a:xfrm>
          <a:prstGeom prst="rect">
            <a:avLst/>
          </a:prstGeom>
          <a:noFill/>
          <a:ln>
            <a:noFill/>
          </a:ln>
        </p:spPr>
      </p:pic>
      <p:pic>
        <p:nvPicPr>
          <p:cNvPr id="165" name="Google Shape;165;g1176e988eae_0_39"/>
          <p:cNvPicPr preferRelativeResize="0"/>
          <p:nvPr/>
        </p:nvPicPr>
        <p:blipFill rotWithShape="1">
          <a:blip r:embed="rId5">
            <a:alphaModFix/>
          </a:blip>
          <a:srcRect b="13710" l="0" r="12685" t="0"/>
          <a:stretch/>
        </p:blipFill>
        <p:spPr>
          <a:xfrm>
            <a:off x="8948950" y="3351075"/>
            <a:ext cx="2250650" cy="1139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176e988eae_0_7"/>
          <p:cNvSpPr txBox="1"/>
          <p:nvPr>
            <p:ph type="title"/>
          </p:nvPr>
        </p:nvSpPr>
        <p:spPr>
          <a:xfrm>
            <a:off x="838199" y="-1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Evolution of XGBOOST </a:t>
            </a:r>
            <a:endParaRPr b="1" u="sng">
              <a:solidFill>
                <a:srgbClr val="1C4587"/>
              </a:solidFill>
            </a:endParaRPr>
          </a:p>
        </p:txBody>
      </p:sp>
      <p:sp>
        <p:nvSpPr>
          <p:cNvPr id="240" name="Google Shape;240;g1176e988eae_0_7"/>
          <p:cNvSpPr txBox="1"/>
          <p:nvPr/>
        </p:nvSpPr>
        <p:spPr>
          <a:xfrm>
            <a:off x="1314450" y="6378775"/>
            <a:ext cx="10172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Calibri"/>
                <a:ea typeface="Calibri"/>
                <a:cs typeface="Calibri"/>
                <a:sym typeface="Calibri"/>
              </a:rPr>
              <a:t>Reference:</a:t>
            </a:r>
            <a:r>
              <a:rPr b="0" i="0" lang="en-US" sz="1300" u="none" cap="none" strike="noStrike">
                <a:solidFill>
                  <a:srgbClr val="000000"/>
                </a:solidFill>
                <a:latin typeface="Calibri"/>
                <a:ea typeface="Calibri"/>
                <a:cs typeface="Calibri"/>
                <a:sym typeface="Calibri"/>
              </a:rPr>
              <a:t>  https://towardsdatascience.com/https-medium-com-vishalmorde-xgboost-algorithm-long-she-may-rein-edd9f99be63d</a:t>
            </a:r>
            <a:endParaRPr b="0" i="0" sz="1300" u="none" cap="none" strike="noStrike">
              <a:solidFill>
                <a:srgbClr val="000000"/>
              </a:solidFill>
              <a:latin typeface="Calibri"/>
              <a:ea typeface="Calibri"/>
              <a:cs typeface="Calibri"/>
              <a:sym typeface="Calibri"/>
            </a:endParaRPr>
          </a:p>
        </p:txBody>
      </p:sp>
      <p:pic>
        <p:nvPicPr>
          <p:cNvPr id="241" name="Google Shape;241;g1176e988eae_0_7"/>
          <p:cNvPicPr preferRelativeResize="0"/>
          <p:nvPr/>
        </p:nvPicPr>
        <p:blipFill rotWithShape="1">
          <a:blip r:embed="rId3">
            <a:alphaModFix/>
          </a:blip>
          <a:srcRect b="0" l="0" r="0" t="0"/>
          <a:stretch/>
        </p:blipFill>
        <p:spPr>
          <a:xfrm>
            <a:off x="48100" y="1660775"/>
            <a:ext cx="12095801" cy="3536425"/>
          </a:xfrm>
          <a:prstGeom prst="rect">
            <a:avLst/>
          </a:prstGeom>
          <a:noFill/>
          <a:ln>
            <a:noFill/>
          </a:ln>
        </p:spPr>
      </p:pic>
      <p:sp>
        <p:nvSpPr>
          <p:cNvPr id="242" name="Google Shape;242;g1176e988eae_0_7"/>
          <p:cNvSpPr/>
          <p:nvPr/>
        </p:nvSpPr>
        <p:spPr>
          <a:xfrm>
            <a:off x="9194550" y="1833325"/>
            <a:ext cx="1850400" cy="1787700"/>
          </a:xfrm>
          <a:prstGeom prst="ellipse">
            <a:avLst/>
          </a:prstGeom>
          <a:noFill/>
          <a:ln cap="flat" cmpd="sng" w="1524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1662aa1482_1_5"/>
          <p:cNvSpPr txBox="1"/>
          <p:nvPr>
            <p:ph type="title"/>
          </p:nvPr>
        </p:nvSpPr>
        <p:spPr>
          <a:xfrm>
            <a:off x="499249" y="15881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Benefits of XGBOOST</a:t>
            </a:r>
            <a:r>
              <a:rPr lang="en-US" u="sng"/>
              <a:t> </a:t>
            </a:r>
            <a:endParaRPr/>
          </a:p>
        </p:txBody>
      </p:sp>
      <p:pic>
        <p:nvPicPr>
          <p:cNvPr id="248" name="Google Shape;248;g11662aa1482_1_5"/>
          <p:cNvPicPr preferRelativeResize="0"/>
          <p:nvPr/>
        </p:nvPicPr>
        <p:blipFill rotWithShape="1">
          <a:blip r:embed="rId3">
            <a:alphaModFix/>
          </a:blip>
          <a:srcRect b="0" l="0" r="0" t="12165"/>
          <a:stretch/>
        </p:blipFill>
        <p:spPr>
          <a:xfrm>
            <a:off x="1210325" y="1837461"/>
            <a:ext cx="10688200" cy="4456464"/>
          </a:xfrm>
          <a:prstGeom prst="rect">
            <a:avLst/>
          </a:prstGeom>
          <a:noFill/>
          <a:ln>
            <a:noFill/>
          </a:ln>
        </p:spPr>
      </p:pic>
      <p:pic>
        <p:nvPicPr>
          <p:cNvPr id="249" name="Google Shape;249;g11662aa1482_1_5"/>
          <p:cNvPicPr preferRelativeResize="0"/>
          <p:nvPr/>
        </p:nvPicPr>
        <p:blipFill rotWithShape="1">
          <a:blip r:embed="rId4">
            <a:alphaModFix/>
          </a:blip>
          <a:srcRect b="0" l="0" r="0" t="0"/>
          <a:stretch/>
        </p:blipFill>
        <p:spPr>
          <a:xfrm>
            <a:off x="2585213" y="6124575"/>
            <a:ext cx="6543675" cy="352425"/>
          </a:xfrm>
          <a:prstGeom prst="rect">
            <a:avLst/>
          </a:prstGeom>
          <a:noFill/>
          <a:ln>
            <a:noFill/>
          </a:ln>
        </p:spPr>
      </p:pic>
      <p:sp>
        <p:nvSpPr>
          <p:cNvPr id="250" name="Google Shape;250;g11662aa1482_1_5"/>
          <p:cNvSpPr txBox="1"/>
          <p:nvPr/>
        </p:nvSpPr>
        <p:spPr>
          <a:xfrm>
            <a:off x="1981200" y="1308450"/>
            <a:ext cx="3581400" cy="615600"/>
          </a:xfrm>
          <a:prstGeom prst="rect">
            <a:avLst/>
          </a:prstGeom>
          <a:solidFill>
            <a:srgbClr val="D0E0E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Predictive Power</a:t>
            </a:r>
            <a:endParaRPr b="1" i="0" sz="2800" u="none" cap="none" strike="noStrike">
              <a:solidFill>
                <a:srgbClr val="000000"/>
              </a:solidFill>
              <a:latin typeface="Calibri"/>
              <a:ea typeface="Calibri"/>
              <a:cs typeface="Calibri"/>
              <a:sym typeface="Calibri"/>
            </a:endParaRPr>
          </a:p>
        </p:txBody>
      </p:sp>
      <p:sp>
        <p:nvSpPr>
          <p:cNvPr id="251" name="Google Shape;251;g11662aa1482_1_5"/>
          <p:cNvSpPr txBox="1"/>
          <p:nvPr/>
        </p:nvSpPr>
        <p:spPr>
          <a:xfrm>
            <a:off x="6442850" y="1225550"/>
            <a:ext cx="4572000" cy="615600"/>
          </a:xfrm>
          <a:prstGeom prst="rect">
            <a:avLst/>
          </a:prstGeom>
          <a:solidFill>
            <a:srgbClr val="EFEFE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Training Time (seconds)</a:t>
            </a:r>
            <a:endParaRPr b="1" i="0" sz="2800" u="none" cap="none" strike="noStrike">
              <a:solidFill>
                <a:srgbClr val="000000"/>
              </a:solidFill>
              <a:latin typeface="Calibri"/>
              <a:ea typeface="Calibri"/>
              <a:cs typeface="Calibri"/>
              <a:sym typeface="Calibri"/>
            </a:endParaRPr>
          </a:p>
        </p:txBody>
      </p:sp>
      <p:sp>
        <p:nvSpPr>
          <p:cNvPr id="252" name="Google Shape;252;g11662aa1482_1_5"/>
          <p:cNvSpPr txBox="1"/>
          <p:nvPr/>
        </p:nvSpPr>
        <p:spPr>
          <a:xfrm>
            <a:off x="1210325" y="6378775"/>
            <a:ext cx="10172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Calibri"/>
                <a:ea typeface="Calibri"/>
                <a:cs typeface="Calibri"/>
                <a:sym typeface="Calibri"/>
              </a:rPr>
              <a:t>Reference:</a:t>
            </a:r>
            <a:r>
              <a:rPr b="0" i="0" lang="en-US" sz="1300" u="none" cap="none" strike="noStrike">
                <a:solidFill>
                  <a:srgbClr val="000000"/>
                </a:solidFill>
                <a:latin typeface="Calibri"/>
                <a:ea typeface="Calibri"/>
                <a:cs typeface="Calibri"/>
                <a:sym typeface="Calibri"/>
              </a:rPr>
              <a:t>  https://towardsdatascience.com/https-medium-com-vishalmorde-xgboost-algorithm-long-she-may-rein-edd9f99be63d</a:t>
            </a:r>
            <a:endParaRPr b="0" i="0" sz="1300" u="none" cap="none" strike="noStrike">
              <a:solidFill>
                <a:srgbClr val="000000"/>
              </a:solidFill>
              <a:latin typeface="Calibri"/>
              <a:ea typeface="Calibri"/>
              <a:cs typeface="Calibri"/>
              <a:sym typeface="Calibri"/>
            </a:endParaRPr>
          </a:p>
        </p:txBody>
      </p:sp>
      <p:cxnSp>
        <p:nvCxnSpPr>
          <p:cNvPr id="253" name="Google Shape;253;g11662aa1482_1_5"/>
          <p:cNvCxnSpPr/>
          <p:nvPr/>
        </p:nvCxnSpPr>
        <p:spPr>
          <a:xfrm>
            <a:off x="3458225" y="1841150"/>
            <a:ext cx="0" cy="4334700"/>
          </a:xfrm>
          <a:prstGeom prst="straightConnector1">
            <a:avLst/>
          </a:prstGeom>
          <a:noFill/>
          <a:ln cap="flat" cmpd="sng" w="28575">
            <a:solidFill>
              <a:schemeClr val="dk2"/>
            </a:solidFill>
            <a:prstDash val="solid"/>
            <a:round/>
            <a:headEnd len="sm" w="sm" type="none"/>
            <a:tailEnd len="sm" w="sm" type="none"/>
          </a:ln>
        </p:spPr>
      </p:cxnSp>
      <p:cxnSp>
        <p:nvCxnSpPr>
          <p:cNvPr id="254" name="Google Shape;254;g11662aa1482_1_5"/>
          <p:cNvCxnSpPr/>
          <p:nvPr/>
        </p:nvCxnSpPr>
        <p:spPr>
          <a:xfrm>
            <a:off x="7663075" y="1637188"/>
            <a:ext cx="0" cy="4334700"/>
          </a:xfrm>
          <a:prstGeom prst="straightConnector1">
            <a:avLst/>
          </a:prstGeom>
          <a:noFill/>
          <a:ln cap="flat" cmpd="sng" w="28575">
            <a:solidFill>
              <a:srgbClr val="888888"/>
            </a:solidFill>
            <a:prstDash val="solid"/>
            <a:round/>
            <a:headEnd len="sm" w="sm" type="none"/>
            <a:tailEnd len="sm" w="sm" type="none"/>
          </a:ln>
        </p:spPr>
      </p:cxnSp>
      <p:sp>
        <p:nvSpPr>
          <p:cNvPr id="255" name="Google Shape;255;g11662aa1482_1_5"/>
          <p:cNvSpPr/>
          <p:nvPr/>
        </p:nvSpPr>
        <p:spPr>
          <a:xfrm>
            <a:off x="2143125" y="1930550"/>
            <a:ext cx="6497400" cy="8556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Kick and Punt Model Features</a:t>
            </a:r>
            <a:r>
              <a:rPr lang="en-US" u="sng"/>
              <a:t> </a:t>
            </a:r>
            <a:endParaRPr/>
          </a:p>
        </p:txBody>
      </p:sp>
      <p:sp>
        <p:nvSpPr>
          <p:cNvPr id="261" name="Google Shape;261;p20"/>
          <p:cNvSpPr txBox="1"/>
          <p:nvPr>
            <p:ph idx="1" type="body"/>
          </p:nvPr>
        </p:nvSpPr>
        <p:spPr>
          <a:xfrm>
            <a:off x="191691" y="1690704"/>
            <a:ext cx="12000300" cy="6914400"/>
          </a:xfrm>
          <a:prstGeom prst="rect">
            <a:avLst/>
          </a:prstGeom>
          <a:noFill/>
          <a:ln>
            <a:noFill/>
          </a:ln>
        </p:spPr>
        <p:txBody>
          <a:bodyPr anchorCtr="0" anchor="t" bIns="45700" lIns="91425" spcFirstLastPara="1" rIns="91425" wrap="square" tIns="45700">
            <a:normAutofit/>
          </a:bodyPr>
          <a:lstStyle/>
          <a:p>
            <a:pPr indent="-406400" lvl="0" marL="457200" marR="0" rtl="0" algn="l">
              <a:lnSpc>
                <a:spcPct val="100000"/>
              </a:lnSpc>
              <a:spcBef>
                <a:spcPts val="0"/>
              </a:spcBef>
              <a:spcAft>
                <a:spcPts val="0"/>
              </a:spcAft>
              <a:buSzPts val="2800"/>
              <a:buChar char="•"/>
            </a:pPr>
            <a:r>
              <a:rPr b="1" lang="en-US"/>
              <a:t>Over 100 play features were considered </a:t>
            </a:r>
            <a:r>
              <a:rPr lang="en-US"/>
              <a:t>to estimate performance. </a:t>
            </a:r>
            <a:endParaRPr/>
          </a:p>
          <a:p>
            <a:pPr indent="-406400" lvl="1" marL="914400" marR="0" rtl="0" algn="l">
              <a:lnSpc>
                <a:spcPct val="100000"/>
              </a:lnSpc>
              <a:spcBef>
                <a:spcPts val="0"/>
              </a:spcBef>
              <a:spcAft>
                <a:spcPts val="0"/>
              </a:spcAft>
              <a:buSzPts val="2800"/>
              <a:buChar char="•"/>
            </a:pPr>
            <a:r>
              <a:rPr lang="en-US"/>
              <a:t>A subset of these were found to have the most utility to extract signals and quantify the difficulty of a play. </a:t>
            </a:r>
            <a:endParaRPr/>
          </a:p>
          <a:p>
            <a:pPr indent="-406400" lvl="0" marL="457200" marR="0" rtl="0" algn="l">
              <a:lnSpc>
                <a:spcPct val="100000"/>
              </a:lnSpc>
              <a:spcBef>
                <a:spcPts val="0"/>
              </a:spcBef>
              <a:spcAft>
                <a:spcPts val="0"/>
              </a:spcAft>
              <a:buSzPts val="2800"/>
              <a:buChar char="•"/>
            </a:pPr>
            <a:r>
              <a:rPr b="1" lang="en-US"/>
              <a:t>SHAP (SHapley Additive exPlanations) </a:t>
            </a:r>
            <a:endParaRPr b="1"/>
          </a:p>
          <a:p>
            <a:pPr indent="-406400" lvl="1" marL="914400" marR="0" rtl="0" algn="l">
              <a:lnSpc>
                <a:spcPct val="100000"/>
              </a:lnSpc>
              <a:spcBef>
                <a:spcPts val="0"/>
              </a:spcBef>
              <a:spcAft>
                <a:spcPts val="0"/>
              </a:spcAft>
              <a:buSzPts val="2800"/>
              <a:buChar char="•"/>
            </a:pPr>
            <a:r>
              <a:rPr lang="en-US" sz="2800"/>
              <a:t>Identify the most important features, such as field goal distance. </a:t>
            </a:r>
            <a:endParaRPr sz="2800"/>
          </a:p>
          <a:p>
            <a:pPr indent="-406400" lvl="1" marL="914400" marR="0" rtl="0" algn="l">
              <a:lnSpc>
                <a:spcPct val="100000"/>
              </a:lnSpc>
              <a:spcBef>
                <a:spcPts val="0"/>
              </a:spcBef>
              <a:spcAft>
                <a:spcPts val="0"/>
              </a:spcAft>
              <a:buSzPts val="2800"/>
              <a:buChar char="•"/>
            </a:pPr>
            <a:r>
              <a:rPr lang="en-US" sz="2800"/>
              <a:t>Provide accurate local explanations (i.e how a prediction was made on a particular play).</a:t>
            </a:r>
            <a:endParaRPr sz="2800"/>
          </a:p>
          <a:p>
            <a:pPr indent="-406400" lvl="1" marL="914400" marR="0" rtl="0" algn="l">
              <a:lnSpc>
                <a:spcPct val="100000"/>
              </a:lnSpc>
              <a:spcBef>
                <a:spcPts val="0"/>
              </a:spcBef>
              <a:spcAft>
                <a:spcPts val="0"/>
              </a:spcAft>
              <a:buSzPts val="2800"/>
              <a:buChar char="•"/>
            </a:pPr>
            <a:r>
              <a:rPr lang="en-US" sz="2800"/>
              <a:t>For Example, </a:t>
            </a:r>
            <a:r>
              <a:rPr b="1" lang="en-US" sz="2800"/>
              <a:t>Positive indicators of a successful field goa</a:t>
            </a:r>
            <a:r>
              <a:rPr lang="en-US" sz="2800"/>
              <a:t>l include:</a:t>
            </a:r>
            <a:endParaRPr sz="2800"/>
          </a:p>
          <a:p>
            <a:pPr indent="-393700" lvl="0" marL="1828800" marR="0" rtl="0" algn="l">
              <a:lnSpc>
                <a:spcPct val="100000"/>
              </a:lnSpc>
              <a:spcBef>
                <a:spcPts val="0"/>
              </a:spcBef>
              <a:spcAft>
                <a:spcPts val="0"/>
              </a:spcAft>
              <a:buSzPts val="2600"/>
              <a:buChar char="❖"/>
            </a:pPr>
            <a:r>
              <a:rPr i="1" lang="en-US" sz="2600"/>
              <a:t>A close field goal attempt</a:t>
            </a:r>
            <a:endParaRPr i="1" sz="2600"/>
          </a:p>
          <a:p>
            <a:pPr indent="-393700" lvl="0" marL="1828800" marR="0" rtl="0" algn="l">
              <a:lnSpc>
                <a:spcPct val="100000"/>
              </a:lnSpc>
              <a:spcBef>
                <a:spcPts val="0"/>
              </a:spcBef>
              <a:spcAft>
                <a:spcPts val="0"/>
              </a:spcAft>
              <a:buSzPts val="2600"/>
              <a:buChar char="❖"/>
            </a:pPr>
            <a:r>
              <a:rPr i="1" lang="en-US" sz="2600"/>
              <a:t>low wind speed high temperature,</a:t>
            </a:r>
            <a:endParaRPr i="1" sz="2600"/>
          </a:p>
          <a:p>
            <a:pPr indent="-393700" lvl="0" marL="1828800" marR="0" rtl="0" algn="l">
              <a:lnSpc>
                <a:spcPct val="100000"/>
              </a:lnSpc>
              <a:spcBef>
                <a:spcPts val="0"/>
              </a:spcBef>
              <a:spcAft>
                <a:spcPts val="0"/>
              </a:spcAft>
              <a:buSzPts val="2600"/>
              <a:buChar char="❖"/>
            </a:pPr>
            <a:r>
              <a:rPr i="1" lang="en-US" sz="2600"/>
              <a:t>low angle difference of the kicker (kicker </a:t>
            </a:r>
            <a:r>
              <a:rPr i="1" lang="en-US" sz="2600"/>
              <a:t>moving and looking in the same direction) </a:t>
            </a:r>
            <a:endParaRPr i="1"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1176e988eae_0_78"/>
          <p:cNvPicPr preferRelativeResize="0"/>
          <p:nvPr/>
        </p:nvPicPr>
        <p:blipFill rotWithShape="1">
          <a:blip r:embed="rId3">
            <a:alphaModFix/>
          </a:blip>
          <a:srcRect b="3119" l="0" r="0" t="0"/>
          <a:stretch/>
        </p:blipFill>
        <p:spPr>
          <a:xfrm>
            <a:off x="976400" y="1743775"/>
            <a:ext cx="4910825" cy="4864101"/>
          </a:xfrm>
          <a:prstGeom prst="rect">
            <a:avLst/>
          </a:prstGeom>
          <a:noFill/>
          <a:ln cap="flat" cmpd="sng" w="19050">
            <a:solidFill>
              <a:schemeClr val="dk1"/>
            </a:solidFill>
            <a:prstDash val="solid"/>
            <a:round/>
            <a:headEnd len="sm" w="sm" type="none"/>
            <a:tailEnd len="sm" w="sm" type="none"/>
          </a:ln>
        </p:spPr>
      </p:pic>
      <p:pic>
        <p:nvPicPr>
          <p:cNvPr id="267" name="Google Shape;267;g1176e988eae_0_78"/>
          <p:cNvPicPr preferRelativeResize="0"/>
          <p:nvPr/>
        </p:nvPicPr>
        <p:blipFill rotWithShape="1">
          <a:blip r:embed="rId4">
            <a:alphaModFix/>
          </a:blip>
          <a:srcRect b="3864" l="32441" r="0" t="0"/>
          <a:stretch/>
        </p:blipFill>
        <p:spPr>
          <a:xfrm>
            <a:off x="6039625" y="1743775"/>
            <a:ext cx="3893325" cy="4864100"/>
          </a:xfrm>
          <a:prstGeom prst="rect">
            <a:avLst/>
          </a:prstGeom>
          <a:noFill/>
          <a:ln cap="flat" cmpd="sng" w="19050">
            <a:solidFill>
              <a:schemeClr val="dk1"/>
            </a:solidFill>
            <a:prstDash val="solid"/>
            <a:round/>
            <a:headEnd len="sm" w="sm" type="none"/>
            <a:tailEnd len="sm" w="sm" type="none"/>
          </a:ln>
        </p:spPr>
      </p:pic>
      <p:sp>
        <p:nvSpPr>
          <p:cNvPr id="268" name="Google Shape;268;g1176e988eae_0_78"/>
          <p:cNvSpPr txBox="1"/>
          <p:nvPr/>
        </p:nvSpPr>
        <p:spPr>
          <a:xfrm>
            <a:off x="1366525" y="448400"/>
            <a:ext cx="90306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4400" u="sng" cap="none" strike="noStrike">
                <a:solidFill>
                  <a:srgbClr val="1C4587"/>
                </a:solidFill>
                <a:latin typeface="Calibri"/>
                <a:ea typeface="Calibri"/>
                <a:cs typeface="Calibri"/>
                <a:sym typeface="Calibri"/>
              </a:rPr>
              <a:t>Punt Model </a:t>
            </a:r>
            <a:r>
              <a:rPr b="1" i="0" lang="en-US" sz="4400" u="sng" cap="none" strike="noStrike">
                <a:solidFill>
                  <a:srgbClr val="660000"/>
                </a:solidFill>
                <a:latin typeface="Calibri"/>
                <a:ea typeface="Calibri"/>
                <a:cs typeface="Calibri"/>
                <a:sym typeface="Calibri"/>
              </a:rPr>
              <a:t>SHAP</a:t>
            </a:r>
            <a:r>
              <a:rPr b="1" i="0" lang="en-US" sz="4400" u="sng" cap="none" strike="noStrike">
                <a:solidFill>
                  <a:srgbClr val="1C4587"/>
                </a:solidFill>
                <a:latin typeface="Calibri"/>
                <a:ea typeface="Calibri"/>
                <a:cs typeface="Calibri"/>
                <a:sym typeface="Calibri"/>
              </a:rPr>
              <a:t> Values</a:t>
            </a:r>
            <a:endParaRPr b="1" i="0" sz="4400" u="sng" cap="none" strike="noStrike">
              <a:solidFill>
                <a:srgbClr val="1C4587"/>
              </a:solidFill>
              <a:latin typeface="Calibri"/>
              <a:ea typeface="Calibri"/>
              <a:cs typeface="Calibri"/>
              <a:sym typeface="Calibri"/>
            </a:endParaRPr>
          </a:p>
        </p:txBody>
      </p:sp>
      <p:sp>
        <p:nvSpPr>
          <p:cNvPr id="269" name="Google Shape;269;g1176e988eae_0_78"/>
          <p:cNvSpPr txBox="1"/>
          <p:nvPr/>
        </p:nvSpPr>
        <p:spPr>
          <a:xfrm>
            <a:off x="1593900" y="1238375"/>
            <a:ext cx="3142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rPr b="1" i="0" lang="en-US" sz="2400" u="none" cap="none" strike="noStrike">
                <a:solidFill>
                  <a:schemeClr val="dk1"/>
                </a:solidFill>
                <a:latin typeface="Calibri"/>
                <a:ea typeface="Calibri"/>
                <a:cs typeface="Calibri"/>
                <a:sym typeface="Calibri"/>
              </a:rPr>
              <a:t>Magnitude of Impact </a:t>
            </a:r>
            <a:endParaRPr b="1" i="0" sz="2400" u="none" cap="none" strike="noStrike">
              <a:solidFill>
                <a:srgbClr val="000000"/>
              </a:solidFill>
              <a:latin typeface="Calibri"/>
              <a:ea typeface="Calibri"/>
              <a:cs typeface="Calibri"/>
              <a:sym typeface="Calibri"/>
            </a:endParaRPr>
          </a:p>
        </p:txBody>
      </p:sp>
      <p:sp>
        <p:nvSpPr>
          <p:cNvPr id="270" name="Google Shape;270;g1176e988eae_0_78"/>
          <p:cNvSpPr txBox="1"/>
          <p:nvPr/>
        </p:nvSpPr>
        <p:spPr>
          <a:xfrm>
            <a:off x="6130725" y="1238375"/>
            <a:ext cx="5646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rPr b="1" i="0" lang="en-US" sz="2400" u="none" cap="none" strike="noStrike">
                <a:solidFill>
                  <a:schemeClr val="dk1"/>
                </a:solidFill>
                <a:latin typeface="Calibri"/>
                <a:ea typeface="Calibri"/>
                <a:cs typeface="Calibri"/>
                <a:sym typeface="Calibri"/>
              </a:rPr>
              <a:t>Range of  Values &amp; Impact </a:t>
            </a:r>
            <a:endParaRPr b="1" i="0" sz="2400" u="none" cap="none" strike="noStrike">
              <a:solidFill>
                <a:schemeClr val="dk1"/>
              </a:solidFill>
              <a:latin typeface="Calibri"/>
              <a:ea typeface="Calibri"/>
              <a:cs typeface="Calibri"/>
              <a:sym typeface="Calibri"/>
            </a:endParaRPr>
          </a:p>
        </p:txBody>
      </p:sp>
      <p:sp>
        <p:nvSpPr>
          <p:cNvPr id="271" name="Google Shape;271;g1176e988eae_0_78"/>
          <p:cNvSpPr txBox="1"/>
          <p:nvPr/>
        </p:nvSpPr>
        <p:spPr>
          <a:xfrm>
            <a:off x="3737244" y="1695072"/>
            <a:ext cx="207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Distance</a:t>
            </a:r>
            <a:endParaRPr b="0" i="1" sz="1200" u="none" cap="none" strike="noStrike">
              <a:solidFill>
                <a:srgbClr val="000000"/>
              </a:solidFill>
              <a:latin typeface="Calibri"/>
              <a:ea typeface="Calibri"/>
              <a:cs typeface="Calibri"/>
              <a:sym typeface="Calibri"/>
            </a:endParaRPr>
          </a:p>
        </p:txBody>
      </p:sp>
      <p:sp>
        <p:nvSpPr>
          <p:cNvPr id="272" name="Google Shape;272;g1176e988eae_0_78"/>
          <p:cNvSpPr txBox="1"/>
          <p:nvPr/>
        </p:nvSpPr>
        <p:spPr>
          <a:xfrm>
            <a:off x="3129819" y="2071547"/>
            <a:ext cx="207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Temperature</a:t>
            </a:r>
            <a:endParaRPr b="0" i="1" sz="1200" u="none" cap="none" strike="noStrike">
              <a:solidFill>
                <a:srgbClr val="000000"/>
              </a:solidFill>
              <a:latin typeface="Calibri"/>
              <a:ea typeface="Calibri"/>
              <a:cs typeface="Calibri"/>
              <a:sym typeface="Calibri"/>
            </a:endParaRPr>
          </a:p>
        </p:txBody>
      </p:sp>
      <p:sp>
        <p:nvSpPr>
          <p:cNvPr id="273" name="Google Shape;273;g1176e988eae_0_78"/>
          <p:cNvSpPr txBox="1"/>
          <p:nvPr/>
        </p:nvSpPr>
        <p:spPr>
          <a:xfrm>
            <a:off x="2773244" y="2321347"/>
            <a:ext cx="207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Opposing Players</a:t>
            </a:r>
            <a:endParaRPr b="0" i="1" sz="12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g117545ad872_0_11"/>
          <p:cNvPicPr preferRelativeResize="0"/>
          <p:nvPr/>
        </p:nvPicPr>
        <p:blipFill rotWithShape="1">
          <a:blip r:embed="rId3">
            <a:alphaModFix/>
          </a:blip>
          <a:srcRect b="0" l="0" r="26204" t="0"/>
          <a:stretch/>
        </p:blipFill>
        <p:spPr>
          <a:xfrm>
            <a:off x="246225" y="2625412"/>
            <a:ext cx="6051150" cy="4049175"/>
          </a:xfrm>
          <a:prstGeom prst="rect">
            <a:avLst/>
          </a:prstGeom>
          <a:noFill/>
          <a:ln>
            <a:noFill/>
          </a:ln>
        </p:spPr>
      </p:pic>
      <p:pic>
        <p:nvPicPr>
          <p:cNvPr id="279" name="Google Shape;279;g117545ad872_0_11"/>
          <p:cNvPicPr preferRelativeResize="0"/>
          <p:nvPr/>
        </p:nvPicPr>
        <p:blipFill rotWithShape="1">
          <a:blip r:embed="rId4">
            <a:alphaModFix/>
          </a:blip>
          <a:srcRect b="0" l="0" r="0" t="0"/>
          <a:stretch/>
        </p:blipFill>
        <p:spPr>
          <a:xfrm>
            <a:off x="6607004" y="2625412"/>
            <a:ext cx="5584995" cy="3954875"/>
          </a:xfrm>
          <a:prstGeom prst="rect">
            <a:avLst/>
          </a:prstGeom>
          <a:noFill/>
          <a:ln>
            <a:noFill/>
          </a:ln>
        </p:spPr>
      </p:pic>
      <p:sp>
        <p:nvSpPr>
          <p:cNvPr id="280" name="Google Shape;280;g117545ad872_0_11"/>
          <p:cNvSpPr/>
          <p:nvPr/>
        </p:nvSpPr>
        <p:spPr>
          <a:xfrm>
            <a:off x="9312850" y="5577750"/>
            <a:ext cx="2591100" cy="42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 name="Google Shape;281;g117545ad872_0_11"/>
          <p:cNvGrpSpPr/>
          <p:nvPr/>
        </p:nvGrpSpPr>
        <p:grpSpPr>
          <a:xfrm>
            <a:off x="9395600" y="5343950"/>
            <a:ext cx="2508350" cy="620176"/>
            <a:chOff x="9493150" y="3906325"/>
            <a:chExt cx="2508350" cy="620176"/>
          </a:xfrm>
        </p:grpSpPr>
        <p:pic>
          <p:nvPicPr>
            <p:cNvPr id="282" name="Google Shape;282;g117545ad872_0_11"/>
            <p:cNvPicPr preferRelativeResize="0"/>
            <p:nvPr/>
          </p:nvPicPr>
          <p:blipFill rotWithShape="1">
            <a:blip r:embed="rId5">
              <a:alphaModFix/>
            </a:blip>
            <a:srcRect b="46753" l="45010" r="44028" t="44699"/>
            <a:stretch/>
          </p:blipFill>
          <p:spPr>
            <a:xfrm rot="1856657">
              <a:off x="9536486" y="4055195"/>
              <a:ext cx="612101" cy="337987"/>
            </a:xfrm>
            <a:prstGeom prst="rect">
              <a:avLst/>
            </a:prstGeom>
            <a:noFill/>
            <a:ln>
              <a:noFill/>
            </a:ln>
          </p:spPr>
        </p:pic>
        <p:pic>
          <p:nvPicPr>
            <p:cNvPr id="283" name="Google Shape;283;g117545ad872_0_11"/>
            <p:cNvPicPr preferRelativeResize="0"/>
            <p:nvPr/>
          </p:nvPicPr>
          <p:blipFill rotWithShape="1">
            <a:blip r:embed="rId5">
              <a:alphaModFix/>
            </a:blip>
            <a:srcRect b="15446" l="57752" r="5618" t="77965"/>
            <a:stretch/>
          </p:blipFill>
          <p:spPr>
            <a:xfrm>
              <a:off x="9790200" y="3986800"/>
              <a:ext cx="2045700" cy="260475"/>
            </a:xfrm>
            <a:prstGeom prst="rect">
              <a:avLst/>
            </a:prstGeom>
            <a:noFill/>
            <a:ln>
              <a:noFill/>
            </a:ln>
          </p:spPr>
        </p:pic>
        <p:sp>
          <p:nvSpPr>
            <p:cNvPr id="284" name="Google Shape;284;g117545ad872_0_11"/>
            <p:cNvSpPr txBox="1"/>
            <p:nvPr/>
          </p:nvSpPr>
          <p:spPr>
            <a:xfrm>
              <a:off x="10150800" y="4126300"/>
              <a:ext cx="185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66666"/>
                  </a:solidFill>
                  <a:latin typeface="Calibri"/>
                  <a:ea typeface="Calibri"/>
                  <a:cs typeface="Calibri"/>
                  <a:sym typeface="Calibri"/>
                </a:rPr>
                <a:t>Random (area = 0.5)</a:t>
              </a:r>
              <a:endParaRPr b="1" i="0" sz="1400" u="none" cap="none" strike="noStrike">
                <a:solidFill>
                  <a:srgbClr val="666666"/>
                </a:solidFill>
                <a:latin typeface="Calibri"/>
                <a:ea typeface="Calibri"/>
                <a:cs typeface="Calibri"/>
                <a:sym typeface="Calibri"/>
              </a:endParaRPr>
            </a:p>
          </p:txBody>
        </p:sp>
        <p:sp>
          <p:nvSpPr>
            <p:cNvPr id="285" name="Google Shape;285;g117545ad872_0_11"/>
            <p:cNvSpPr/>
            <p:nvPr/>
          </p:nvSpPr>
          <p:spPr>
            <a:xfrm>
              <a:off x="9536900" y="3906325"/>
              <a:ext cx="2298900" cy="604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g117545ad872_0_11"/>
          <p:cNvGrpSpPr/>
          <p:nvPr/>
        </p:nvGrpSpPr>
        <p:grpSpPr>
          <a:xfrm>
            <a:off x="1006825" y="3038700"/>
            <a:ext cx="3000300" cy="906900"/>
            <a:chOff x="1159225" y="2581500"/>
            <a:chExt cx="3000300" cy="906900"/>
          </a:xfrm>
        </p:grpSpPr>
        <p:pic>
          <p:nvPicPr>
            <p:cNvPr id="287" name="Google Shape;287;g117545ad872_0_11"/>
            <p:cNvPicPr preferRelativeResize="0"/>
            <p:nvPr/>
          </p:nvPicPr>
          <p:blipFill rotWithShape="1">
            <a:blip r:embed="rId6">
              <a:alphaModFix/>
            </a:blip>
            <a:srcRect b="78530" l="75243" r="1163" t="10756"/>
            <a:stretch/>
          </p:blipFill>
          <p:spPr>
            <a:xfrm>
              <a:off x="1207925" y="2685350"/>
              <a:ext cx="2172350" cy="487075"/>
            </a:xfrm>
            <a:prstGeom prst="rect">
              <a:avLst/>
            </a:prstGeom>
            <a:noFill/>
            <a:ln cap="flat" cmpd="sng" w="9525">
              <a:solidFill>
                <a:schemeClr val="lt1"/>
              </a:solidFill>
              <a:prstDash val="solid"/>
              <a:round/>
              <a:headEnd len="sm" w="sm" type="none"/>
              <a:tailEnd len="sm" w="sm" type="none"/>
            </a:ln>
          </p:spPr>
        </p:pic>
        <p:pic>
          <p:nvPicPr>
            <p:cNvPr id="288" name="Google Shape;288;g117545ad872_0_11"/>
            <p:cNvPicPr preferRelativeResize="0"/>
            <p:nvPr/>
          </p:nvPicPr>
          <p:blipFill rotWithShape="1">
            <a:blip r:embed="rId6">
              <a:alphaModFix/>
            </a:blip>
            <a:srcRect b="14972" l="44202" r="50451" t="80455"/>
            <a:stretch/>
          </p:blipFill>
          <p:spPr>
            <a:xfrm>
              <a:off x="1207925" y="3172425"/>
              <a:ext cx="438375" cy="185100"/>
            </a:xfrm>
            <a:prstGeom prst="rect">
              <a:avLst/>
            </a:prstGeom>
            <a:noFill/>
            <a:ln>
              <a:noFill/>
            </a:ln>
          </p:spPr>
        </p:pic>
        <p:sp>
          <p:nvSpPr>
            <p:cNvPr id="289" name="Google Shape;289;g117545ad872_0_11"/>
            <p:cNvSpPr txBox="1"/>
            <p:nvPr/>
          </p:nvSpPr>
          <p:spPr>
            <a:xfrm>
              <a:off x="1695025" y="3057225"/>
              <a:ext cx="2464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66666"/>
                  </a:solidFill>
                  <a:latin typeface="Calibri"/>
                  <a:ea typeface="Calibri"/>
                  <a:cs typeface="Calibri"/>
                  <a:sym typeface="Calibri"/>
                </a:rPr>
                <a:t>Predicted Probabilities</a:t>
              </a:r>
              <a:endParaRPr b="1" i="0" sz="1600" u="none" cap="none" strike="noStrike">
                <a:solidFill>
                  <a:srgbClr val="666666"/>
                </a:solidFill>
                <a:latin typeface="Calibri"/>
                <a:ea typeface="Calibri"/>
                <a:cs typeface="Calibri"/>
                <a:sym typeface="Calibri"/>
              </a:endParaRPr>
            </a:p>
          </p:txBody>
        </p:sp>
        <p:sp>
          <p:nvSpPr>
            <p:cNvPr id="290" name="Google Shape;290;g117545ad872_0_11"/>
            <p:cNvSpPr/>
            <p:nvPr/>
          </p:nvSpPr>
          <p:spPr>
            <a:xfrm>
              <a:off x="1159225" y="2581500"/>
              <a:ext cx="2649600" cy="906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g117545ad872_0_11"/>
          <p:cNvSpPr txBox="1"/>
          <p:nvPr>
            <p:ph type="title"/>
          </p:nvPr>
        </p:nvSpPr>
        <p:spPr>
          <a:xfrm>
            <a:off x="552620" y="8755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Model Evaluation</a:t>
            </a:r>
            <a:endParaRPr b="1" u="sng">
              <a:solidFill>
                <a:srgbClr val="1C4587"/>
              </a:solidFill>
            </a:endParaRPr>
          </a:p>
        </p:txBody>
      </p:sp>
      <p:sp>
        <p:nvSpPr>
          <p:cNvPr id="292" name="Google Shape;292;g117545ad872_0_11"/>
          <p:cNvSpPr txBox="1"/>
          <p:nvPr>
            <p:ph idx="1" type="body"/>
          </p:nvPr>
        </p:nvSpPr>
        <p:spPr>
          <a:xfrm>
            <a:off x="619093" y="1200506"/>
            <a:ext cx="11889000" cy="8383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2400"/>
              <a:t>Classification models </a:t>
            </a:r>
            <a:r>
              <a:rPr lang="en-US" sz="2400"/>
              <a:t>are optimized for log loss since we were primarily interested in the predicted probabilities. The field goal model has an AUC of 0.82, log loss of 0.33, and brier score loss of 0.104 on the evaluation set. </a:t>
            </a:r>
            <a:endParaRPr sz="2400"/>
          </a:p>
          <a:p>
            <a:pPr indent="0" lvl="0" marL="0" rtl="0" algn="l">
              <a:lnSpc>
                <a:spcPct val="90000"/>
              </a:lnSpc>
              <a:spcBef>
                <a:spcPts val="1000"/>
              </a:spcBef>
              <a:spcAft>
                <a:spcPts val="0"/>
              </a:spcAft>
              <a:buSzPts val="1800"/>
              <a:buNone/>
            </a:pPr>
            <a:r>
              <a:t/>
            </a:r>
            <a:endParaRPr i="1"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591620" y="27265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New </a:t>
            </a:r>
            <a:r>
              <a:rPr b="1" lang="en-US" u="sng">
                <a:solidFill>
                  <a:srgbClr val="1C4587"/>
                </a:solidFill>
              </a:rPr>
              <a:t>Kicker Metrics </a:t>
            </a:r>
            <a:endParaRPr b="1" u="sng">
              <a:solidFill>
                <a:srgbClr val="1C4587"/>
              </a:solidFill>
            </a:endParaRPr>
          </a:p>
        </p:txBody>
      </p:sp>
      <p:sp>
        <p:nvSpPr>
          <p:cNvPr id="298" name="Google Shape;298;p27"/>
          <p:cNvSpPr txBox="1"/>
          <p:nvPr>
            <p:ph idx="1" type="body"/>
          </p:nvPr>
        </p:nvSpPr>
        <p:spPr>
          <a:xfrm>
            <a:off x="151543" y="1315092"/>
            <a:ext cx="11888913" cy="838371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t>Clutch </a:t>
            </a:r>
            <a:r>
              <a:rPr lang="en-US"/>
              <a:t>and </a:t>
            </a:r>
            <a:r>
              <a:rPr b="1" lang="en-US"/>
              <a:t>Consistency</a:t>
            </a:r>
            <a:r>
              <a:rPr lang="en-US"/>
              <a:t> are computed using the same method as punters.</a:t>
            </a:r>
            <a:endParaRPr/>
          </a:p>
          <a:p>
            <a:pPr indent="-406400" lvl="0" marL="457200" rtl="0" algn="l">
              <a:lnSpc>
                <a:spcPct val="90000"/>
              </a:lnSpc>
              <a:spcBef>
                <a:spcPts val="1000"/>
              </a:spcBef>
              <a:spcAft>
                <a:spcPts val="0"/>
              </a:spcAft>
              <a:buClr>
                <a:schemeClr val="dk1"/>
              </a:buClr>
              <a:buSzPts val="2800"/>
              <a:buChar char="•"/>
            </a:pPr>
            <a:r>
              <a:rPr b="1" lang="en-US"/>
              <a:t>Field Goal Percentage Over Expected (FGOE): </a:t>
            </a:r>
            <a:r>
              <a:rPr lang="en-US"/>
              <a:t>The difference between the actual and expected field goal percentage on every field goal attempt aggregated over each season. </a:t>
            </a:r>
            <a:endParaRPr/>
          </a:p>
          <a:p>
            <a:pPr indent="-406400" lvl="0" marL="457200" rtl="0" algn="l">
              <a:lnSpc>
                <a:spcPct val="90000"/>
              </a:lnSpc>
              <a:spcBef>
                <a:spcPts val="1000"/>
              </a:spcBef>
              <a:spcAft>
                <a:spcPts val="0"/>
              </a:spcAft>
              <a:buSzPts val="2800"/>
              <a:buChar char="•"/>
            </a:pPr>
            <a:r>
              <a:rPr b="1" lang="en-US"/>
              <a:t>Extra Point Percentage Over Expected (XPOE)</a:t>
            </a:r>
            <a:r>
              <a:rPr lang="en-US"/>
              <a:t>: The difference between the actual and expected extra point percentage on every extra point attempt aggregated over each season. </a:t>
            </a:r>
            <a:endParaRPr/>
          </a:p>
          <a:p>
            <a:pPr indent="-406400" lvl="0" marL="457200" rtl="0" algn="l">
              <a:lnSpc>
                <a:spcPct val="90000"/>
              </a:lnSpc>
              <a:spcBef>
                <a:spcPts val="1000"/>
              </a:spcBef>
              <a:spcAft>
                <a:spcPts val="0"/>
              </a:spcAft>
              <a:buSzPts val="2800"/>
              <a:buChar char="•"/>
            </a:pPr>
            <a:r>
              <a:rPr b="1" lang="en-US"/>
              <a:t>Total Contribution</a:t>
            </a:r>
            <a:r>
              <a:rPr lang="en-US"/>
              <a:t>: The cumulative kicking performance over expected in a given season. </a:t>
            </a:r>
            <a:endParaRPr b="1"/>
          </a:p>
          <a:p>
            <a:pPr indent="0" lvl="0" marL="114300" rtl="0" algn="l">
              <a:lnSpc>
                <a:spcPct val="90000"/>
              </a:lnSpc>
              <a:spcBef>
                <a:spcPts val="10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2" title="finaltuckerfg.mp4">
            <a:hlinkClick r:id="rId3"/>
          </p:cNvPr>
          <p:cNvPicPr preferRelativeResize="0"/>
          <p:nvPr/>
        </p:nvPicPr>
        <p:blipFill rotWithShape="1">
          <a:blip r:embed="rId4">
            <a:alphaModFix/>
          </a:blip>
          <a:srcRect b="0" l="0" r="0" t="0"/>
          <a:stretch/>
        </p:blipFill>
        <p:spPr>
          <a:xfrm>
            <a:off x="152400" y="610425"/>
            <a:ext cx="10926925" cy="6247574"/>
          </a:xfrm>
          <a:prstGeom prst="rect">
            <a:avLst/>
          </a:prstGeom>
          <a:noFill/>
          <a:ln>
            <a:noFill/>
          </a:ln>
        </p:spPr>
      </p:pic>
      <p:sp>
        <p:nvSpPr>
          <p:cNvPr id="304" name="Google Shape;304;p32"/>
          <p:cNvSpPr txBox="1"/>
          <p:nvPr>
            <p:ph type="title"/>
          </p:nvPr>
        </p:nvSpPr>
        <p:spPr>
          <a:xfrm>
            <a:off x="190445" y="-40054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Kicker Metric: Field Goal Example</a:t>
            </a:r>
            <a:endParaRPr b="1" u="sng">
              <a:solidFill>
                <a:srgbClr val="1C458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0b580a5208_0_31"/>
          <p:cNvSpPr/>
          <p:nvPr/>
        </p:nvSpPr>
        <p:spPr>
          <a:xfrm>
            <a:off x="2717690" y="4816928"/>
            <a:ext cx="521992" cy="91269"/>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0b580a5208_0_31"/>
          <p:cNvSpPr/>
          <p:nvPr/>
        </p:nvSpPr>
        <p:spPr>
          <a:xfrm>
            <a:off x="3258544" y="4816928"/>
            <a:ext cx="653824" cy="91269"/>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0b580a5208_0_31"/>
          <p:cNvSpPr txBox="1"/>
          <p:nvPr/>
        </p:nvSpPr>
        <p:spPr>
          <a:xfrm rot="-5400000">
            <a:off x="-802445" y="3632653"/>
            <a:ext cx="4564607" cy="4002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Average Field Goal over Expected (</a:t>
            </a:r>
            <a:r>
              <a:rPr b="1" i="0" lang="en-US" sz="2000" u="none" cap="none" strike="noStrike">
                <a:solidFill>
                  <a:schemeClr val="dk1"/>
                </a:solidFill>
                <a:latin typeface="Calibri"/>
                <a:ea typeface="Calibri"/>
                <a:cs typeface="Calibri"/>
                <a:sym typeface="Calibri"/>
              </a:rPr>
              <a:t>FGOE</a:t>
            </a: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12" name="Google Shape;312;g10b580a5208_0_31"/>
          <p:cNvSpPr txBox="1"/>
          <p:nvPr/>
        </p:nvSpPr>
        <p:spPr>
          <a:xfrm>
            <a:off x="3474757" y="6365490"/>
            <a:ext cx="3941014" cy="49250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Trend</a:t>
            </a:r>
            <a:r>
              <a:rPr b="0" i="0" lang="en-US" sz="2000" u="none" cap="none" strike="noStrike">
                <a:solidFill>
                  <a:schemeClr val="dk1"/>
                </a:solidFill>
                <a:latin typeface="Calibri"/>
                <a:ea typeface="Calibri"/>
                <a:cs typeface="Calibri"/>
                <a:sym typeface="Calibri"/>
              </a:rPr>
              <a:t> (Change in </a:t>
            </a:r>
            <a:r>
              <a:rPr b="1" i="0" lang="en-US" sz="2000" u="none" cap="none" strike="noStrike">
                <a:solidFill>
                  <a:schemeClr val="dk1"/>
                </a:solidFill>
                <a:latin typeface="Calibri"/>
                <a:ea typeface="Calibri"/>
                <a:cs typeface="Calibri"/>
                <a:sym typeface="Calibri"/>
              </a:rPr>
              <a:t>FGOE</a:t>
            </a:r>
            <a:r>
              <a:rPr b="0" i="0" lang="en-US" sz="2000" u="none" cap="none" strike="noStrike">
                <a:solidFill>
                  <a:schemeClr val="dk1"/>
                </a:solidFill>
                <a:latin typeface="Calibri"/>
                <a:ea typeface="Calibri"/>
                <a:cs typeface="Calibri"/>
                <a:sym typeface="Calibri"/>
              </a:rPr>
              <a:t> 2018-2020)</a:t>
            </a:r>
            <a:endParaRPr b="0" i="0" sz="1400" u="none" cap="none" strike="noStrike">
              <a:solidFill>
                <a:schemeClr val="dk1"/>
              </a:solidFill>
              <a:latin typeface="Arial"/>
              <a:ea typeface="Arial"/>
              <a:cs typeface="Arial"/>
              <a:sym typeface="Arial"/>
            </a:endParaRPr>
          </a:p>
        </p:txBody>
      </p:sp>
      <p:pic>
        <p:nvPicPr>
          <p:cNvPr id="313" name="Google Shape;313;g10b580a5208_0_31"/>
          <p:cNvPicPr preferRelativeResize="0"/>
          <p:nvPr/>
        </p:nvPicPr>
        <p:blipFill rotWithShape="1">
          <a:blip r:embed="rId3">
            <a:alphaModFix/>
          </a:blip>
          <a:srcRect b="3859" l="2410" r="0" t="3340"/>
          <a:stretch/>
        </p:blipFill>
        <p:spPr>
          <a:xfrm>
            <a:off x="1671300" y="1178725"/>
            <a:ext cx="8353026" cy="5255975"/>
          </a:xfrm>
          <a:prstGeom prst="rect">
            <a:avLst/>
          </a:prstGeom>
          <a:noFill/>
          <a:ln>
            <a:noFill/>
          </a:ln>
        </p:spPr>
      </p:pic>
      <p:sp>
        <p:nvSpPr>
          <p:cNvPr id="314" name="Google Shape;314;g10b580a5208_0_31"/>
          <p:cNvSpPr txBox="1"/>
          <p:nvPr>
            <p:ph idx="4294967295" type="title"/>
          </p:nvPr>
        </p:nvSpPr>
        <p:spPr>
          <a:xfrm>
            <a:off x="630570" y="12653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Kicker Performance Trend</a:t>
            </a:r>
            <a:endParaRPr b="1" u="sng">
              <a:solidFill>
                <a:srgbClr val="1C458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335714" y="-17091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Results: Ranked List of Kickers</a:t>
            </a:r>
            <a:endParaRPr u="sng"/>
          </a:p>
        </p:txBody>
      </p:sp>
      <p:pic>
        <p:nvPicPr>
          <p:cNvPr id="320" name="Google Shape;320;p29"/>
          <p:cNvPicPr preferRelativeResize="0"/>
          <p:nvPr/>
        </p:nvPicPr>
        <p:blipFill rotWithShape="1">
          <a:blip r:embed="rId3">
            <a:alphaModFix/>
          </a:blip>
          <a:srcRect b="0" l="0" r="0" t="0"/>
          <a:stretch/>
        </p:blipFill>
        <p:spPr>
          <a:xfrm>
            <a:off x="442888" y="3805388"/>
            <a:ext cx="6209619" cy="433229"/>
          </a:xfrm>
          <a:prstGeom prst="rect">
            <a:avLst/>
          </a:prstGeom>
          <a:noFill/>
          <a:ln>
            <a:noFill/>
          </a:ln>
        </p:spPr>
      </p:pic>
      <p:pic>
        <p:nvPicPr>
          <p:cNvPr id="321" name="Google Shape;321;p29"/>
          <p:cNvPicPr preferRelativeResize="0"/>
          <p:nvPr/>
        </p:nvPicPr>
        <p:blipFill rotWithShape="1">
          <a:blip r:embed="rId4">
            <a:alphaModFix/>
          </a:blip>
          <a:srcRect b="0" l="0" r="0" t="0"/>
          <a:stretch/>
        </p:blipFill>
        <p:spPr>
          <a:xfrm>
            <a:off x="1282863" y="4401138"/>
            <a:ext cx="9394371" cy="2351841"/>
          </a:xfrm>
          <a:prstGeom prst="rect">
            <a:avLst/>
          </a:prstGeom>
          <a:noFill/>
          <a:ln cap="flat" cmpd="sng" w="38100">
            <a:solidFill>
              <a:srgbClr val="FF0000"/>
            </a:solidFill>
            <a:prstDash val="solid"/>
            <a:round/>
            <a:headEnd len="sm" w="sm" type="none"/>
            <a:tailEnd len="sm" w="sm" type="none"/>
          </a:ln>
        </p:spPr>
      </p:pic>
      <p:pic>
        <p:nvPicPr>
          <p:cNvPr id="322" name="Google Shape;322;p29"/>
          <p:cNvPicPr preferRelativeResize="0"/>
          <p:nvPr/>
        </p:nvPicPr>
        <p:blipFill rotWithShape="1">
          <a:blip r:embed="rId5">
            <a:alphaModFix/>
          </a:blip>
          <a:srcRect b="0" l="0" r="0" t="0"/>
          <a:stretch/>
        </p:blipFill>
        <p:spPr>
          <a:xfrm>
            <a:off x="1282863" y="917945"/>
            <a:ext cx="9096911" cy="2944411"/>
          </a:xfrm>
          <a:prstGeom prst="rect">
            <a:avLst/>
          </a:prstGeom>
          <a:noFill/>
          <a:ln cap="flat" cmpd="sng" w="38100">
            <a:solidFill>
              <a:srgbClr val="00B05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673814" y="42382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Conclusions: 2022 MS Data Science Thesis</a:t>
            </a:r>
            <a:endParaRPr/>
          </a:p>
        </p:txBody>
      </p:sp>
      <p:sp>
        <p:nvSpPr>
          <p:cNvPr id="328" name="Google Shape;328;p34"/>
          <p:cNvSpPr txBox="1"/>
          <p:nvPr>
            <p:ph idx="1" type="body"/>
          </p:nvPr>
        </p:nvSpPr>
        <p:spPr>
          <a:xfrm>
            <a:off x="174031" y="1546275"/>
            <a:ext cx="11854683" cy="5202867"/>
          </a:xfrm>
          <a:prstGeom prst="rect">
            <a:avLst/>
          </a:prstGeom>
          <a:noFill/>
          <a:ln>
            <a:noFill/>
          </a:ln>
        </p:spPr>
        <p:txBody>
          <a:bodyPr anchorCtr="0" anchor="t" bIns="45700" lIns="91425" spcFirstLastPara="1" rIns="91425" wrap="square" tIns="45700">
            <a:normAutofit lnSpcReduction="10000"/>
          </a:bodyPr>
          <a:lstStyle/>
          <a:p>
            <a:pPr indent="-431800" lvl="0" marL="457200" rtl="0" algn="l">
              <a:lnSpc>
                <a:spcPct val="90000"/>
              </a:lnSpc>
              <a:spcBef>
                <a:spcPts val="1000"/>
              </a:spcBef>
              <a:spcAft>
                <a:spcPts val="0"/>
              </a:spcAft>
              <a:buClr>
                <a:srgbClr val="990000"/>
              </a:buClr>
              <a:buSzPts val="3200"/>
              <a:buChar char="•"/>
            </a:pPr>
            <a:r>
              <a:rPr b="1" lang="en-US" sz="3200">
                <a:solidFill>
                  <a:srgbClr val="990000"/>
                </a:solidFill>
              </a:rPr>
              <a:t>New Metrics</a:t>
            </a:r>
            <a:r>
              <a:rPr lang="en-US" sz="3200">
                <a:solidFill>
                  <a:srgbClr val="990000"/>
                </a:solidFill>
              </a:rPr>
              <a:t> successfully compares individual players performance to the expected performance.</a:t>
            </a:r>
            <a:endParaRPr sz="3200">
              <a:solidFill>
                <a:srgbClr val="990000"/>
              </a:solidFill>
            </a:endParaRPr>
          </a:p>
          <a:p>
            <a:pPr indent="-431800" lvl="0" marL="457200" rtl="0" algn="l">
              <a:lnSpc>
                <a:spcPct val="90000"/>
              </a:lnSpc>
              <a:spcBef>
                <a:spcPts val="1000"/>
              </a:spcBef>
              <a:spcAft>
                <a:spcPts val="0"/>
              </a:spcAft>
              <a:buClr>
                <a:srgbClr val="38761D"/>
              </a:buClr>
              <a:buSzPts val="3200"/>
              <a:buChar char="•"/>
            </a:pPr>
            <a:r>
              <a:rPr b="1" lang="en-US" sz="3200">
                <a:solidFill>
                  <a:srgbClr val="38761D"/>
                </a:solidFill>
              </a:rPr>
              <a:t>Results</a:t>
            </a:r>
            <a:r>
              <a:rPr lang="en-US" sz="3200">
                <a:solidFill>
                  <a:srgbClr val="38761D"/>
                </a:solidFill>
              </a:rPr>
              <a:t> provide new insights into the performance of kickers and punters. </a:t>
            </a:r>
            <a:endParaRPr sz="3200">
              <a:solidFill>
                <a:srgbClr val="38761D"/>
              </a:solidFill>
            </a:endParaRPr>
          </a:p>
          <a:p>
            <a:pPr indent="-381000" lvl="1" marL="914400" rtl="0" algn="l">
              <a:lnSpc>
                <a:spcPct val="90000"/>
              </a:lnSpc>
              <a:spcBef>
                <a:spcPts val="1000"/>
              </a:spcBef>
              <a:spcAft>
                <a:spcPts val="0"/>
              </a:spcAft>
              <a:buClr>
                <a:srgbClr val="38761D"/>
              </a:buClr>
              <a:buSzPts val="2400"/>
              <a:buChar char="•"/>
            </a:pPr>
            <a:r>
              <a:rPr b="1" lang="en-US">
                <a:solidFill>
                  <a:srgbClr val="38761D"/>
                </a:solidFill>
              </a:rPr>
              <a:t>Teams can use for player evaluation, acquisition</a:t>
            </a:r>
            <a:endParaRPr b="1">
              <a:solidFill>
                <a:srgbClr val="38761D"/>
              </a:solidFill>
            </a:endParaRPr>
          </a:p>
          <a:p>
            <a:pPr indent="-381000" lvl="1" marL="914400" rtl="0" algn="l">
              <a:lnSpc>
                <a:spcPct val="90000"/>
              </a:lnSpc>
              <a:spcBef>
                <a:spcPts val="1000"/>
              </a:spcBef>
              <a:spcAft>
                <a:spcPts val="0"/>
              </a:spcAft>
              <a:buClr>
                <a:srgbClr val="38761D"/>
              </a:buClr>
              <a:buSzPts val="2400"/>
              <a:buChar char="•"/>
            </a:pPr>
            <a:r>
              <a:rPr b="1" lang="en-US">
                <a:solidFill>
                  <a:srgbClr val="38761D"/>
                </a:solidFill>
              </a:rPr>
              <a:t>Real-time game strategy. </a:t>
            </a:r>
            <a:endParaRPr b="1">
              <a:solidFill>
                <a:srgbClr val="38761D"/>
              </a:solidFill>
            </a:endParaRPr>
          </a:p>
          <a:p>
            <a:pPr indent="-419100" lvl="0" marL="457200" rtl="0" algn="l">
              <a:lnSpc>
                <a:spcPct val="90000"/>
              </a:lnSpc>
              <a:spcBef>
                <a:spcPts val="1000"/>
              </a:spcBef>
              <a:spcAft>
                <a:spcPts val="0"/>
              </a:spcAft>
              <a:buClr>
                <a:schemeClr val="dk1"/>
              </a:buClr>
              <a:buSzPts val="3000"/>
              <a:buChar char="•"/>
            </a:pPr>
            <a:r>
              <a:rPr b="1" lang="en-US" sz="3000"/>
              <a:t>Framework can be extended </a:t>
            </a:r>
            <a:r>
              <a:rPr lang="en-US" sz="3000"/>
              <a:t>to other plays such as punt and kickoff returns. Other areas for future extension include a ghosting framework to compare player movements to optimal movements. </a:t>
            </a:r>
            <a:endParaRPr sz="3000"/>
          </a:p>
          <a:p>
            <a:pPr indent="-419100" lvl="0" marL="457200" rtl="0" algn="l">
              <a:lnSpc>
                <a:spcPct val="90000"/>
              </a:lnSpc>
              <a:spcBef>
                <a:spcPts val="1000"/>
              </a:spcBef>
              <a:spcAft>
                <a:spcPts val="0"/>
              </a:spcAft>
              <a:buClr>
                <a:srgbClr val="0B5394"/>
              </a:buClr>
              <a:buSzPts val="3000"/>
              <a:buChar char="•"/>
            </a:pPr>
            <a:r>
              <a:rPr b="1" lang="en-US" sz="3000">
                <a:solidFill>
                  <a:srgbClr val="0B5394"/>
                </a:solidFill>
              </a:rPr>
              <a:t>Deep learning techniques </a:t>
            </a:r>
            <a:r>
              <a:rPr lang="en-US" sz="3000">
                <a:solidFill>
                  <a:srgbClr val="0B5394"/>
                </a:solidFill>
              </a:rPr>
              <a:t>have shown strong predictive ability with player tracking data in the past and warrants further investigation.</a:t>
            </a:r>
            <a:endParaRPr sz="3000">
              <a:solidFill>
                <a:srgbClr val="0B5394"/>
              </a:solidFill>
            </a:endParaRPr>
          </a:p>
          <a:p>
            <a:pPr indent="-228600" lvl="0" marL="457200" rtl="0" algn="l">
              <a:lnSpc>
                <a:spcPct val="90000"/>
              </a:lnSpc>
              <a:spcBef>
                <a:spcPts val="1000"/>
              </a:spcBef>
              <a:spcAft>
                <a:spcPts val="0"/>
              </a:spcAft>
              <a:buClr>
                <a:schemeClr val="dk1"/>
              </a:buClr>
              <a:buSzPts val="2118"/>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818069d31_0_1"/>
          <p:cNvSpPr txBox="1"/>
          <p:nvPr>
            <p:ph type="title"/>
          </p:nvPr>
        </p:nvSpPr>
        <p:spPr>
          <a:xfrm>
            <a:off x="392851" y="436025"/>
            <a:ext cx="1190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0B5394"/>
                </a:solidFill>
              </a:rPr>
              <a:t>New Metrics for Kicker and Punter Performance</a:t>
            </a:r>
            <a:r>
              <a:rPr lang="en-US" u="sng">
                <a:solidFill>
                  <a:srgbClr val="0B5394"/>
                </a:solidFill>
              </a:rPr>
              <a:t> </a:t>
            </a:r>
            <a:endParaRPr>
              <a:solidFill>
                <a:srgbClr val="0B5394"/>
              </a:solidFill>
            </a:endParaRPr>
          </a:p>
        </p:txBody>
      </p:sp>
      <p:sp>
        <p:nvSpPr>
          <p:cNvPr id="171" name="Google Shape;171;g11818069d31_0_1"/>
          <p:cNvSpPr txBox="1"/>
          <p:nvPr>
            <p:ph idx="1" type="body"/>
          </p:nvPr>
        </p:nvSpPr>
        <p:spPr>
          <a:xfrm>
            <a:off x="1811050" y="2030550"/>
            <a:ext cx="7521300" cy="2796900"/>
          </a:xfrm>
          <a:prstGeom prst="rect">
            <a:avLst/>
          </a:prstGeom>
          <a:noFill/>
          <a:ln>
            <a:noFill/>
          </a:ln>
        </p:spPr>
        <p:txBody>
          <a:bodyPr anchorCtr="0" anchor="t" bIns="45700" lIns="91425" spcFirstLastPara="1" rIns="91425" wrap="square" tIns="45700">
            <a:noAutofit/>
          </a:bodyPr>
          <a:lstStyle/>
          <a:p>
            <a:pPr indent="-501650" lvl="0" marL="457200" rtl="0" algn="l">
              <a:lnSpc>
                <a:spcPct val="150000"/>
              </a:lnSpc>
              <a:spcBef>
                <a:spcPts val="1000"/>
              </a:spcBef>
              <a:spcAft>
                <a:spcPts val="0"/>
              </a:spcAft>
              <a:buSzPts val="4300"/>
              <a:buAutoNum type="arabicPeriod"/>
            </a:pPr>
            <a:r>
              <a:rPr b="1" lang="en-US" sz="4300"/>
              <a:t>Goal and Methodology</a:t>
            </a:r>
            <a:endParaRPr b="1" sz="4300"/>
          </a:p>
          <a:p>
            <a:pPr indent="-501650" lvl="0" marL="457200" rtl="0" algn="l">
              <a:lnSpc>
                <a:spcPct val="150000"/>
              </a:lnSpc>
              <a:spcBef>
                <a:spcPts val="0"/>
              </a:spcBef>
              <a:spcAft>
                <a:spcPts val="0"/>
              </a:spcAft>
              <a:buSzPts val="4300"/>
              <a:buAutoNum type="arabicPeriod"/>
            </a:pPr>
            <a:r>
              <a:rPr b="1" lang="en-US" sz="4300"/>
              <a:t>Punter Results</a:t>
            </a:r>
            <a:endParaRPr b="1" sz="4300"/>
          </a:p>
          <a:p>
            <a:pPr indent="-501650" lvl="0" marL="457200" rtl="0" algn="l">
              <a:lnSpc>
                <a:spcPct val="150000"/>
              </a:lnSpc>
              <a:spcBef>
                <a:spcPts val="0"/>
              </a:spcBef>
              <a:spcAft>
                <a:spcPts val="0"/>
              </a:spcAft>
              <a:buSzPts val="4300"/>
              <a:buAutoNum type="arabicPeriod"/>
            </a:pPr>
            <a:r>
              <a:rPr b="1" lang="en-US" sz="4300"/>
              <a:t>Machine Learning Model</a:t>
            </a:r>
            <a:endParaRPr b="1" sz="4300"/>
          </a:p>
          <a:p>
            <a:pPr indent="-501650" lvl="0" marL="457200" rtl="0" algn="l">
              <a:lnSpc>
                <a:spcPct val="150000"/>
              </a:lnSpc>
              <a:spcBef>
                <a:spcPts val="0"/>
              </a:spcBef>
              <a:spcAft>
                <a:spcPts val="0"/>
              </a:spcAft>
              <a:buSzPts val="4300"/>
              <a:buAutoNum type="arabicPeriod"/>
            </a:pPr>
            <a:r>
              <a:rPr b="1" lang="en-US" sz="4300"/>
              <a:t>Kicker Results</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17545ad872_0_6"/>
          <p:cNvSpPr txBox="1"/>
          <p:nvPr>
            <p:ph type="title"/>
          </p:nvPr>
        </p:nvSpPr>
        <p:spPr>
          <a:xfrm>
            <a:off x="3049500" y="1602275"/>
            <a:ext cx="64485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7800"/>
              <a:t>Questions?</a:t>
            </a:r>
            <a:endParaRPr sz="7800"/>
          </a:p>
        </p:txBody>
      </p:sp>
      <p:pic>
        <p:nvPicPr>
          <p:cNvPr id="334" name="Google Shape;334;g117545ad872_0_6"/>
          <p:cNvPicPr preferRelativeResize="0"/>
          <p:nvPr/>
        </p:nvPicPr>
        <p:blipFill rotWithShape="1">
          <a:blip r:embed="rId3">
            <a:alphaModFix/>
          </a:blip>
          <a:srcRect b="0" l="0" r="0" t="0"/>
          <a:stretch/>
        </p:blipFill>
        <p:spPr>
          <a:xfrm>
            <a:off x="6392412" y="3627288"/>
            <a:ext cx="2473475" cy="2432075"/>
          </a:xfrm>
          <a:prstGeom prst="rect">
            <a:avLst/>
          </a:prstGeom>
          <a:noFill/>
          <a:ln>
            <a:noFill/>
          </a:ln>
        </p:spPr>
      </p:pic>
      <p:pic>
        <p:nvPicPr>
          <p:cNvPr id="335" name="Google Shape;335;g117545ad872_0_6"/>
          <p:cNvPicPr preferRelativeResize="0"/>
          <p:nvPr/>
        </p:nvPicPr>
        <p:blipFill rotWithShape="1">
          <a:blip r:embed="rId4">
            <a:alphaModFix/>
          </a:blip>
          <a:srcRect b="0" l="0" r="0" t="0"/>
          <a:stretch/>
        </p:blipFill>
        <p:spPr>
          <a:xfrm>
            <a:off x="743550" y="3566825"/>
            <a:ext cx="5179274" cy="2553000"/>
          </a:xfrm>
          <a:prstGeom prst="rect">
            <a:avLst/>
          </a:prstGeom>
          <a:noFill/>
          <a:ln>
            <a:noFill/>
          </a:ln>
        </p:spPr>
      </p:pic>
      <p:pic>
        <p:nvPicPr>
          <p:cNvPr id="336" name="Google Shape;336;g117545ad872_0_6"/>
          <p:cNvPicPr preferRelativeResize="0"/>
          <p:nvPr/>
        </p:nvPicPr>
        <p:blipFill rotWithShape="1">
          <a:blip r:embed="rId5">
            <a:alphaModFix/>
          </a:blip>
          <a:srcRect b="13710" l="0" r="12685" t="0"/>
          <a:stretch/>
        </p:blipFill>
        <p:spPr>
          <a:xfrm>
            <a:off x="8948950" y="3351075"/>
            <a:ext cx="2250650" cy="1139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176e988eae_0_111"/>
          <p:cNvSpPr txBox="1"/>
          <p:nvPr>
            <p:ph type="title"/>
          </p:nvPr>
        </p:nvSpPr>
        <p:spPr>
          <a:xfrm>
            <a:off x="1071975" y="1115200"/>
            <a:ext cx="64485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7800"/>
              <a:t>References</a:t>
            </a:r>
            <a:endParaRPr sz="7800"/>
          </a:p>
        </p:txBody>
      </p:sp>
      <p:sp>
        <p:nvSpPr>
          <p:cNvPr id="342" name="Google Shape;342;g1176e988eae_0_111"/>
          <p:cNvSpPr txBox="1"/>
          <p:nvPr/>
        </p:nvSpPr>
        <p:spPr>
          <a:xfrm>
            <a:off x="399400" y="2815275"/>
            <a:ext cx="11792700" cy="2447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100"/>
              <a:buFont typeface="Arial"/>
              <a:buNone/>
            </a:pPr>
            <a:r>
              <a:rPr b="1" i="0" lang="en-US" sz="2100" u="none" cap="none" strike="noStrike">
                <a:solidFill>
                  <a:srgbClr val="000000"/>
                </a:solidFill>
                <a:latin typeface="Calibri"/>
                <a:ea typeface="Calibri"/>
                <a:cs typeface="Calibri"/>
                <a:sym typeface="Calibri"/>
              </a:rPr>
              <a:t>Announcement of  2022 NFL Big Data Bowl:  </a:t>
            </a:r>
            <a:r>
              <a:rPr b="0" i="0" lang="en-US" sz="1800" u="sng" cap="none" strike="noStrike">
                <a:solidFill>
                  <a:schemeClr val="hlink"/>
                </a:solidFill>
                <a:latin typeface="Calibri"/>
                <a:ea typeface="Calibri"/>
                <a:cs typeface="Calibri"/>
                <a:sym typeface="Calibri"/>
                <a:hlinkClick r:id="rId3"/>
              </a:rPr>
              <a:t>https://www.kaggle.com/c/nfl-big-data-bowl-2022</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100"/>
              <a:buFont typeface="Arial"/>
              <a:buNone/>
            </a:pPr>
            <a:r>
              <a:rPr b="1" i="0" lang="en-US" sz="2100" u="none" cap="none" strike="noStrike">
                <a:solidFill>
                  <a:srgbClr val="000000"/>
                </a:solidFill>
                <a:latin typeface="Calibri"/>
                <a:ea typeface="Calibri"/>
                <a:cs typeface="Calibri"/>
                <a:sym typeface="Calibri"/>
              </a:rPr>
              <a:t>Ben Jenkins Kaggle Worksheet:</a:t>
            </a:r>
            <a:r>
              <a:rPr b="0" i="0" lang="en-US" sz="2100" u="none" cap="none" strike="noStrike">
                <a:solidFill>
                  <a:srgbClr val="000000"/>
                </a:solidFill>
                <a:latin typeface="Calibri"/>
                <a:ea typeface="Calibri"/>
                <a:cs typeface="Calibri"/>
                <a:sym typeface="Calibri"/>
              </a:rPr>
              <a:t>  </a:t>
            </a:r>
            <a:r>
              <a:rPr b="0" i="0" lang="en-US" sz="1800" u="sng" cap="none" strike="noStrike">
                <a:solidFill>
                  <a:schemeClr val="hlink"/>
                </a:solidFill>
                <a:latin typeface="Calibri"/>
                <a:ea typeface="Calibri"/>
                <a:cs typeface="Calibri"/>
                <a:sym typeface="Calibri"/>
                <a:hlinkClick r:id="rId4"/>
              </a:rPr>
              <a:t>https://www.kaggle.com/benjenkins96/quantifying-kicker-and-punter-performance</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100"/>
              <a:buFont typeface="Arial"/>
              <a:buNone/>
            </a:pPr>
            <a:r>
              <a:rPr b="1" i="0" lang="en-US" sz="2100" u="none" cap="none" strike="noStrike">
                <a:solidFill>
                  <a:srgbClr val="000000"/>
                </a:solidFill>
                <a:latin typeface="Calibri"/>
                <a:ea typeface="Calibri"/>
                <a:cs typeface="Calibri"/>
                <a:sym typeface="Calibri"/>
              </a:rPr>
              <a:t>XGBoost: A Scalable Tree Boosting System by Chin and Guestrin, 2016</a:t>
            </a:r>
            <a:r>
              <a:rPr b="0" i="0" lang="en-US" sz="2100" u="none" cap="none" strike="noStrike">
                <a:solidFill>
                  <a:srgbClr val="000000"/>
                </a:solidFill>
                <a:latin typeface="Calibri"/>
                <a:ea typeface="Calibri"/>
                <a:cs typeface="Calibri"/>
                <a:sym typeface="Calibri"/>
              </a:rPr>
              <a:t>  </a:t>
            </a:r>
            <a:r>
              <a:rPr b="0" i="0" lang="en-US" sz="1800" u="sng" cap="none" strike="noStrike">
                <a:solidFill>
                  <a:schemeClr val="hlink"/>
                </a:solidFill>
                <a:latin typeface="Calibri"/>
                <a:ea typeface="Calibri"/>
                <a:cs typeface="Calibri"/>
                <a:sym typeface="Calibri"/>
                <a:hlinkClick r:id="rId5"/>
              </a:rPr>
              <a:t>https://arxiv.org/pdf/1603.02754.pdf</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100"/>
              <a:buFont typeface="Arial"/>
              <a:buNone/>
            </a:pPr>
            <a:r>
              <a:rPr b="1" i="0" lang="en-US" sz="2100" u="none" cap="none" strike="noStrike">
                <a:solidFill>
                  <a:srgbClr val="000000"/>
                </a:solidFill>
                <a:latin typeface="Calibri"/>
                <a:ea typeface="Calibri"/>
                <a:cs typeface="Calibri"/>
                <a:sym typeface="Calibri"/>
              </a:rPr>
              <a:t>XGBoost Overview,  October 2021</a:t>
            </a:r>
            <a:r>
              <a:rPr b="0" i="0" lang="en-US" sz="21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 </a:t>
            </a:r>
            <a:r>
              <a:rPr b="0" i="0" lang="en-US" sz="1800" u="sng" cap="none" strike="noStrike">
                <a:solidFill>
                  <a:schemeClr val="hlink"/>
                </a:solidFill>
                <a:latin typeface="Calibri"/>
                <a:ea typeface="Calibri"/>
                <a:cs typeface="Calibri"/>
                <a:sym typeface="Calibri"/>
                <a:hlinkClick r:id="rId6"/>
              </a:rPr>
              <a:t>https://www.geeksforgeeks.org/xgboost/</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5"/>
          <p:cNvSpPr txBox="1"/>
          <p:nvPr>
            <p:ph idx="1" type="body"/>
          </p:nvPr>
        </p:nvSpPr>
        <p:spPr>
          <a:xfrm>
            <a:off x="878675" y="176495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9600">
                <a:highlight>
                  <a:srgbClr val="FFFF00"/>
                </a:highlight>
              </a:rPr>
              <a:t>BACKUP SLIDES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type="title"/>
          </p:nvPr>
        </p:nvSpPr>
        <p:spPr>
          <a:xfrm>
            <a:off x="591620" y="27265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Kicker Metrics </a:t>
            </a:r>
            <a:endParaRPr b="1" u="sng">
              <a:solidFill>
                <a:srgbClr val="1C4587"/>
              </a:solidFill>
            </a:endParaRPr>
          </a:p>
        </p:txBody>
      </p:sp>
      <p:sp>
        <p:nvSpPr>
          <p:cNvPr id="353" name="Google Shape;353;p30"/>
          <p:cNvSpPr txBox="1"/>
          <p:nvPr>
            <p:ph idx="1" type="body"/>
          </p:nvPr>
        </p:nvSpPr>
        <p:spPr>
          <a:xfrm>
            <a:off x="90443" y="1598217"/>
            <a:ext cx="11889000" cy="8383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2700"/>
              <a:t>Trend</a:t>
            </a:r>
            <a:r>
              <a:rPr lang="en-US" sz="2700"/>
              <a:t> measures the change in a kicker's field goal over expected (</a:t>
            </a:r>
            <a:r>
              <a:rPr b="1" lang="en-US" sz="2700"/>
              <a:t>FGOE</a:t>
            </a:r>
            <a:r>
              <a:rPr lang="en-US" sz="2700"/>
              <a:t>) from the 2018-2020 seasons. </a:t>
            </a:r>
            <a:endParaRPr sz="2700"/>
          </a:p>
          <a:p>
            <a:pPr indent="-400050" lvl="0" marL="457200" rtl="0" algn="l">
              <a:lnSpc>
                <a:spcPct val="90000"/>
              </a:lnSpc>
              <a:spcBef>
                <a:spcPts val="1000"/>
              </a:spcBef>
              <a:spcAft>
                <a:spcPts val="0"/>
              </a:spcAft>
              <a:buClr>
                <a:schemeClr val="dk1"/>
              </a:buClr>
              <a:buSzPts val="2700"/>
              <a:buChar char="•"/>
            </a:pPr>
            <a:r>
              <a:rPr lang="en-US" sz="2700"/>
              <a:t>Indicates which players are improving and those that are declining. </a:t>
            </a:r>
            <a:endParaRPr sz="2700"/>
          </a:p>
          <a:p>
            <a:pPr indent="-400050" lvl="0" marL="457200" rtl="0" algn="l">
              <a:lnSpc>
                <a:spcPct val="90000"/>
              </a:lnSpc>
              <a:spcBef>
                <a:spcPts val="1000"/>
              </a:spcBef>
              <a:spcAft>
                <a:spcPts val="0"/>
              </a:spcAft>
              <a:buClr>
                <a:schemeClr val="dk1"/>
              </a:buClr>
              <a:buSzPts val="2700"/>
              <a:buChar char="•"/>
            </a:pPr>
            <a:r>
              <a:rPr lang="en-US" sz="2700"/>
              <a:t>Many of the </a:t>
            </a:r>
            <a:r>
              <a:rPr b="1" lang="en-US" sz="2700">
                <a:solidFill>
                  <a:srgbClr val="38761D"/>
                </a:solidFill>
              </a:rPr>
              <a:t>best kickers are showing improvement </a:t>
            </a:r>
            <a:endParaRPr b="1" sz="2700">
              <a:solidFill>
                <a:srgbClr val="38761D"/>
              </a:solidFill>
            </a:endParaRPr>
          </a:p>
          <a:p>
            <a:pPr indent="-400050" lvl="0" marL="457200" rtl="0" algn="l">
              <a:lnSpc>
                <a:spcPct val="90000"/>
              </a:lnSpc>
              <a:spcBef>
                <a:spcPts val="1000"/>
              </a:spcBef>
              <a:spcAft>
                <a:spcPts val="0"/>
              </a:spcAft>
              <a:buClr>
                <a:schemeClr val="dk1"/>
              </a:buClr>
              <a:buSzPts val="2700"/>
              <a:buChar char="•"/>
            </a:pPr>
            <a:r>
              <a:rPr lang="en-US" sz="2700"/>
              <a:t>Some mediocre players are </a:t>
            </a:r>
            <a:r>
              <a:rPr b="1" lang="en-US" sz="2700">
                <a:solidFill>
                  <a:srgbClr val="38761D"/>
                </a:solidFill>
              </a:rPr>
              <a:t>showing improvement</a:t>
            </a:r>
            <a:r>
              <a:rPr b="1" lang="en-US" sz="2700"/>
              <a:t>,</a:t>
            </a:r>
            <a:r>
              <a:rPr lang="en-US" sz="2700"/>
              <a:t>  while some mediocre players are s</a:t>
            </a:r>
            <a:r>
              <a:rPr b="1" lang="en-US" sz="2700">
                <a:solidFill>
                  <a:srgbClr val="990000"/>
                </a:solidFill>
              </a:rPr>
              <a:t>howing decline </a:t>
            </a:r>
            <a:r>
              <a:rPr lang="en-US" sz="2700"/>
              <a:t>in performance.</a:t>
            </a:r>
            <a:endParaRPr i="1" sz="2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g10be6aeb042_0_7"/>
          <p:cNvPicPr preferRelativeResize="0"/>
          <p:nvPr/>
        </p:nvPicPr>
        <p:blipFill rotWithShape="1">
          <a:blip r:embed="rId3">
            <a:alphaModFix/>
          </a:blip>
          <a:srcRect b="0" l="0" r="0" t="0"/>
          <a:stretch/>
        </p:blipFill>
        <p:spPr>
          <a:xfrm>
            <a:off x="2309650" y="67625"/>
            <a:ext cx="8694201" cy="655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g10b8e2f6b60_0_24"/>
          <p:cNvPicPr preferRelativeResize="0"/>
          <p:nvPr/>
        </p:nvPicPr>
        <p:blipFill rotWithShape="1">
          <a:blip r:embed="rId3">
            <a:alphaModFix/>
          </a:blip>
          <a:srcRect b="10058" l="9064" r="8752" t="11832"/>
          <a:stretch/>
        </p:blipFill>
        <p:spPr>
          <a:xfrm>
            <a:off x="2445768" y="344865"/>
            <a:ext cx="6919772" cy="4977045"/>
          </a:xfrm>
          <a:prstGeom prst="rect">
            <a:avLst/>
          </a:prstGeom>
          <a:noFill/>
          <a:ln>
            <a:noFill/>
          </a:ln>
        </p:spPr>
      </p:pic>
      <p:grpSp>
        <p:nvGrpSpPr>
          <p:cNvPr id="368" name="Google Shape;368;g10b8e2f6b60_0_24"/>
          <p:cNvGrpSpPr/>
          <p:nvPr/>
        </p:nvGrpSpPr>
        <p:grpSpPr>
          <a:xfrm>
            <a:off x="2124450" y="273110"/>
            <a:ext cx="7927765" cy="5488366"/>
            <a:chOff x="1984330" y="401279"/>
            <a:chExt cx="8608715" cy="5907821"/>
          </a:xfrm>
        </p:grpSpPr>
        <p:sp>
          <p:nvSpPr>
            <p:cNvPr id="369" name="Google Shape;369;g10b8e2f6b60_0_24"/>
            <p:cNvSpPr txBox="1"/>
            <p:nvPr/>
          </p:nvSpPr>
          <p:spPr>
            <a:xfrm rot="-5400000">
              <a:off x="-366320" y="2751929"/>
              <a:ext cx="5135700" cy="43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Average Field Goal over Expected (FGOE)</a:t>
              </a:r>
              <a:endParaRPr b="0" i="0" sz="1400" u="none" cap="none" strike="noStrike">
                <a:solidFill>
                  <a:srgbClr val="000000"/>
                </a:solidFill>
                <a:latin typeface="Arial"/>
                <a:ea typeface="Arial"/>
                <a:cs typeface="Arial"/>
                <a:sym typeface="Arial"/>
              </a:endParaRPr>
            </a:p>
          </p:txBody>
        </p:sp>
        <p:sp>
          <p:nvSpPr>
            <p:cNvPr id="370" name="Google Shape;370;g10b8e2f6b60_0_24"/>
            <p:cNvSpPr txBox="1"/>
            <p:nvPr/>
          </p:nvSpPr>
          <p:spPr>
            <a:xfrm>
              <a:off x="2662905" y="5842159"/>
              <a:ext cx="2087100" cy="33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Difficult Field Goals</a:t>
              </a:r>
              <a:endParaRPr b="0" i="0" sz="1400" u="none" cap="none" strike="noStrike">
                <a:solidFill>
                  <a:srgbClr val="000000"/>
                </a:solidFill>
                <a:latin typeface="Arial"/>
                <a:ea typeface="Arial"/>
                <a:cs typeface="Arial"/>
                <a:sym typeface="Arial"/>
              </a:endParaRPr>
            </a:p>
          </p:txBody>
        </p:sp>
        <p:sp>
          <p:nvSpPr>
            <p:cNvPr id="371" name="Google Shape;371;g10b8e2f6b60_0_24"/>
            <p:cNvSpPr txBox="1"/>
            <p:nvPr/>
          </p:nvSpPr>
          <p:spPr>
            <a:xfrm>
              <a:off x="8715045" y="5787140"/>
              <a:ext cx="1878000" cy="33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Easier Field Goals</a:t>
              </a:r>
              <a:endParaRPr b="0" i="0" sz="1400" u="none" cap="none" strike="noStrike">
                <a:solidFill>
                  <a:srgbClr val="000000"/>
                </a:solidFill>
                <a:latin typeface="Arial"/>
                <a:ea typeface="Arial"/>
                <a:cs typeface="Arial"/>
                <a:sym typeface="Arial"/>
              </a:endParaRPr>
            </a:p>
          </p:txBody>
        </p:sp>
        <p:sp>
          <p:nvSpPr>
            <p:cNvPr id="372" name="Google Shape;372;g10b8e2f6b60_0_24"/>
            <p:cNvSpPr txBox="1"/>
            <p:nvPr/>
          </p:nvSpPr>
          <p:spPr>
            <a:xfrm>
              <a:off x="4909289" y="5878300"/>
              <a:ext cx="2975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Expected FG Percentage</a:t>
              </a:r>
              <a:endParaRPr b="0" i="0" sz="1400" u="none" cap="none" strike="noStrike">
                <a:solidFill>
                  <a:srgbClr val="000000"/>
                </a:solidFill>
                <a:latin typeface="Arial"/>
                <a:ea typeface="Arial"/>
                <a:cs typeface="Arial"/>
                <a:sym typeface="Arial"/>
              </a:endParaRPr>
            </a:p>
          </p:txBody>
        </p:sp>
      </p:grpSp>
      <p:sp>
        <p:nvSpPr>
          <p:cNvPr id="373" name="Google Shape;373;g10b8e2f6b60_0_24"/>
          <p:cNvSpPr txBox="1"/>
          <p:nvPr/>
        </p:nvSpPr>
        <p:spPr>
          <a:xfrm>
            <a:off x="4734795" y="1140600"/>
            <a:ext cx="1381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Jason Sanders+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374" name="Google Shape;374;g10b8e2f6b60_0_24"/>
          <p:cNvSpPr txBox="1"/>
          <p:nvPr/>
        </p:nvSpPr>
        <p:spPr>
          <a:xfrm>
            <a:off x="4990977" y="641617"/>
            <a:ext cx="1381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Will Lutz</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375" name="Google Shape;375;g10b8e2f6b60_0_24"/>
          <p:cNvSpPr txBox="1"/>
          <p:nvPr/>
        </p:nvSpPr>
        <p:spPr>
          <a:xfrm>
            <a:off x="3638678" y="1900811"/>
            <a:ext cx="1204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Brandon McManus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chemeClr val="dk1"/>
              </a:solidFill>
              <a:latin typeface="Calibri"/>
              <a:ea typeface="Calibri"/>
              <a:cs typeface="Calibri"/>
              <a:sym typeface="Calibri"/>
            </a:endParaRPr>
          </a:p>
        </p:txBody>
      </p:sp>
      <p:sp>
        <p:nvSpPr>
          <p:cNvPr id="376" name="Google Shape;376;g10b8e2f6b60_0_24"/>
          <p:cNvSpPr txBox="1"/>
          <p:nvPr/>
        </p:nvSpPr>
        <p:spPr>
          <a:xfrm>
            <a:off x="6441877" y="771150"/>
            <a:ext cx="1135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Justin Tucker*+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chemeClr val="dk1"/>
              </a:solidFill>
              <a:latin typeface="Calibri"/>
              <a:ea typeface="Calibri"/>
              <a:cs typeface="Calibri"/>
              <a:sym typeface="Calibri"/>
            </a:endParaRPr>
          </a:p>
        </p:txBody>
      </p:sp>
      <p:sp>
        <p:nvSpPr>
          <p:cNvPr id="377" name="Google Shape;377;g10b8e2f6b60_0_24"/>
          <p:cNvSpPr txBox="1"/>
          <p:nvPr/>
        </p:nvSpPr>
        <p:spPr>
          <a:xfrm>
            <a:off x="7687661" y="1195648"/>
            <a:ext cx="10449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Aldrick Rosas*++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000" u="none" cap="none" strike="noStrike">
              <a:solidFill>
                <a:schemeClr val="dk1"/>
              </a:solidFill>
              <a:latin typeface="Calibri"/>
              <a:ea typeface="Calibri"/>
              <a:cs typeface="Calibri"/>
              <a:sym typeface="Calibri"/>
            </a:endParaRPr>
          </a:p>
        </p:txBody>
      </p:sp>
      <p:sp>
        <p:nvSpPr>
          <p:cNvPr id="378" name="Google Shape;378;g10b8e2f6b60_0_24"/>
          <p:cNvSpPr txBox="1"/>
          <p:nvPr/>
        </p:nvSpPr>
        <p:spPr>
          <a:xfrm>
            <a:off x="8462652" y="1158043"/>
            <a:ext cx="1381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Josh Lambo++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379" name="Google Shape;379;g10b8e2f6b60_0_24"/>
          <p:cNvSpPr txBox="1"/>
          <p:nvPr/>
        </p:nvSpPr>
        <p:spPr>
          <a:xfrm>
            <a:off x="5659178" y="1041836"/>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Josh Lambo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380" name="Google Shape;380;g10b8e2f6b60_0_24"/>
          <p:cNvSpPr txBox="1"/>
          <p:nvPr/>
        </p:nvSpPr>
        <p:spPr>
          <a:xfrm>
            <a:off x="6949036" y="370940"/>
            <a:ext cx="1381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Jason Myers</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381" name="Google Shape;381;g10b8e2f6b60_0_24"/>
          <p:cNvSpPr txBox="1"/>
          <p:nvPr/>
        </p:nvSpPr>
        <p:spPr>
          <a:xfrm>
            <a:off x="6258067" y="3844483"/>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Chandler Catanzaro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382" name="Google Shape;382;g10b8e2f6b60_0_24"/>
          <p:cNvSpPr txBox="1"/>
          <p:nvPr/>
        </p:nvSpPr>
        <p:spPr>
          <a:xfrm>
            <a:off x="4990984" y="4699308"/>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Aldrick Rosas</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383" name="Google Shape;383;g10b8e2f6b60_0_24"/>
          <p:cNvSpPr txBox="1"/>
          <p:nvPr/>
        </p:nvSpPr>
        <p:spPr>
          <a:xfrm>
            <a:off x="6361729" y="4795189"/>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Robbie Gould</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384" name="Google Shape;384;g10b8e2f6b60_0_24"/>
          <p:cNvSpPr txBox="1"/>
          <p:nvPr/>
        </p:nvSpPr>
        <p:spPr>
          <a:xfrm>
            <a:off x="3426864" y="3566734"/>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Zane Gonzalez</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385" name="Google Shape;385;g10b8e2f6b60_0_24"/>
          <p:cNvSpPr txBox="1"/>
          <p:nvPr/>
        </p:nvSpPr>
        <p:spPr>
          <a:xfrm>
            <a:off x="3997824" y="4379773"/>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Adam Vinatieri</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386" name="Google Shape;386;g10b8e2f6b60_0_24"/>
          <p:cNvSpPr txBox="1"/>
          <p:nvPr/>
        </p:nvSpPr>
        <p:spPr>
          <a:xfrm>
            <a:off x="8034667" y="3435687"/>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Eddy Pineiro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387" name="Google Shape;387;g10b8e2f6b60_0_24"/>
          <p:cNvSpPr txBox="1"/>
          <p:nvPr/>
        </p:nvSpPr>
        <p:spPr>
          <a:xfrm>
            <a:off x="7942814" y="2932775"/>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Sam Ficken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388" name="Google Shape;388;g10b8e2f6b60_0_24"/>
          <p:cNvSpPr txBox="1"/>
          <p:nvPr/>
        </p:nvSpPr>
        <p:spPr>
          <a:xfrm>
            <a:off x="6499829" y="1105736"/>
            <a:ext cx="927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Justin Tucker+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000" u="none" cap="none" strike="noStrike">
              <a:solidFill>
                <a:schemeClr val="dk1"/>
              </a:solidFill>
              <a:latin typeface="Calibri"/>
              <a:ea typeface="Calibri"/>
              <a:cs typeface="Calibri"/>
              <a:sym typeface="Calibri"/>
            </a:endParaRPr>
          </a:p>
        </p:txBody>
      </p:sp>
      <p:sp>
        <p:nvSpPr>
          <p:cNvPr id="389" name="Google Shape;389;g10b8e2f6b60_0_24"/>
          <p:cNvSpPr txBox="1"/>
          <p:nvPr/>
        </p:nvSpPr>
        <p:spPr>
          <a:xfrm>
            <a:off x="5975247" y="416411"/>
            <a:ext cx="927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Graham Gano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390" name="Google Shape;390;g10b8e2f6b60_0_24"/>
          <p:cNvSpPr txBox="1"/>
          <p:nvPr/>
        </p:nvSpPr>
        <p:spPr>
          <a:xfrm>
            <a:off x="8352629" y="802159"/>
            <a:ext cx="9279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Mason Crosby</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391" name="Google Shape;391;g10b8e2f6b60_0_24"/>
          <p:cNvSpPr txBox="1"/>
          <p:nvPr/>
        </p:nvSpPr>
        <p:spPr>
          <a:xfrm>
            <a:off x="6013172" y="4319836"/>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Chris Boswell</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392" name="Google Shape;392;g10b8e2f6b60_0_24"/>
          <p:cNvSpPr txBox="1"/>
          <p:nvPr/>
        </p:nvSpPr>
        <p:spPr>
          <a:xfrm>
            <a:off x="5214883" y="3727999"/>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Robbie Gould</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393" name="Google Shape;393;g10b8e2f6b60_0_24"/>
          <p:cNvSpPr txBox="1"/>
          <p:nvPr/>
        </p:nvSpPr>
        <p:spPr>
          <a:xfrm>
            <a:off x="4010722" y="1308288"/>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Matt Bryant</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394" name="Google Shape;394;g10b8e2f6b60_0_24"/>
          <p:cNvSpPr/>
          <p:nvPr/>
        </p:nvSpPr>
        <p:spPr>
          <a:xfrm>
            <a:off x="2739420" y="359499"/>
            <a:ext cx="3300000" cy="2450400"/>
          </a:xfrm>
          <a:prstGeom prst="rect">
            <a:avLst/>
          </a:prstGeom>
          <a:solidFill>
            <a:srgbClr val="13A808">
              <a:alpha val="3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5" name="Google Shape;395;g10b8e2f6b60_0_24"/>
          <p:cNvSpPr txBox="1"/>
          <p:nvPr/>
        </p:nvSpPr>
        <p:spPr>
          <a:xfrm>
            <a:off x="2948624" y="-45650"/>
            <a:ext cx="6516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Field</a:t>
            </a:r>
            <a:r>
              <a:rPr b="1" i="0" lang="en-US" sz="1400" u="none" cap="none" strike="noStrike">
                <a:solidFill>
                  <a:srgbClr val="000000"/>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Goal Percentage Versus Expectation, 2018-2020 </a:t>
            </a:r>
            <a:endParaRPr b="1" i="0" sz="2000" u="none" cap="none" strike="noStrike">
              <a:solidFill>
                <a:schemeClr val="dk1"/>
              </a:solidFill>
              <a:latin typeface="Calibri"/>
              <a:ea typeface="Calibri"/>
              <a:cs typeface="Calibri"/>
              <a:sym typeface="Calibri"/>
            </a:endParaRPr>
          </a:p>
        </p:txBody>
      </p:sp>
      <p:sp>
        <p:nvSpPr>
          <p:cNvPr id="396" name="Google Shape;396;g10b8e2f6b60_0_24"/>
          <p:cNvSpPr txBox="1"/>
          <p:nvPr/>
        </p:nvSpPr>
        <p:spPr>
          <a:xfrm>
            <a:off x="3921395" y="3235330"/>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Jake Elliot</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397" name="Google Shape;397;g10b8e2f6b60_0_24"/>
          <p:cNvSpPr txBox="1"/>
          <p:nvPr/>
        </p:nvSpPr>
        <p:spPr>
          <a:xfrm>
            <a:off x="1937775" y="5794200"/>
            <a:ext cx="8754300" cy="93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Field Goal Percentage Versus Expectation, 2018-2020 Seasons</a:t>
            </a:r>
            <a:r>
              <a:rPr b="0" i="1" lang="en-US" sz="1100" u="none" cap="none" strike="noStrike">
                <a:solidFill>
                  <a:schemeClr val="dk1"/>
                </a:solidFill>
                <a:latin typeface="Arial"/>
                <a:ea typeface="Arial"/>
                <a:cs typeface="Arial"/>
                <a:sym typeface="Arial"/>
              </a:rPr>
              <a:t>. Each circle represents an individual player's performance in a season and the numbers refer to their ranking in </a:t>
            </a:r>
            <a:r>
              <a:rPr b="1" i="1" lang="en-US" sz="1100" u="none" cap="none" strike="noStrike">
                <a:solidFill>
                  <a:schemeClr val="dk1"/>
                </a:solidFill>
                <a:latin typeface="Arial"/>
                <a:ea typeface="Arial"/>
                <a:cs typeface="Arial"/>
                <a:sym typeface="Arial"/>
              </a:rPr>
              <a:t>Figure 5</a:t>
            </a:r>
            <a:r>
              <a:rPr b="0" i="1" lang="en-US" sz="1100" u="none" cap="none" strike="noStrike">
                <a:solidFill>
                  <a:schemeClr val="dk1"/>
                </a:solidFill>
                <a:latin typeface="Arial"/>
                <a:ea typeface="Arial"/>
                <a:cs typeface="Arial"/>
                <a:sym typeface="Arial"/>
              </a:rPr>
              <a:t>. Kickers with better-than-expected performance (positive </a:t>
            </a:r>
            <a:r>
              <a:rPr b="1" i="1" lang="en-US" sz="1100" u="none" cap="none" strike="noStrike">
                <a:solidFill>
                  <a:schemeClr val="dk1"/>
                </a:solidFill>
                <a:latin typeface="Arial"/>
                <a:ea typeface="Arial"/>
                <a:cs typeface="Arial"/>
                <a:sym typeface="Arial"/>
              </a:rPr>
              <a:t>FGOE</a:t>
            </a:r>
            <a:r>
              <a:rPr b="0" i="1" lang="en-US" sz="1100" u="none" cap="none" strike="noStrike">
                <a:solidFill>
                  <a:schemeClr val="dk1"/>
                </a:solidFill>
                <a:latin typeface="Arial"/>
                <a:ea typeface="Arial"/>
                <a:cs typeface="Arial"/>
                <a:sym typeface="Arial"/>
              </a:rPr>
              <a:t>) are shown in the upper half of the figure and are represented by the green dots. Easier FG’s are shown on the right side of the plot, with higher expected FG percentage. </a:t>
            </a:r>
            <a:endParaRPr b="0" i="1" sz="1100" u="none" cap="none" strike="noStrike">
              <a:solidFill>
                <a:schemeClr val="dk1"/>
              </a:solidFill>
              <a:latin typeface="Arial"/>
              <a:ea typeface="Arial"/>
              <a:cs typeface="Arial"/>
              <a:sym typeface="Arial"/>
            </a:endParaRPr>
          </a:p>
        </p:txBody>
      </p:sp>
      <p:sp>
        <p:nvSpPr>
          <p:cNvPr id="398" name="Google Shape;398;g10b8e2f6b60_0_24"/>
          <p:cNvSpPr/>
          <p:nvPr/>
        </p:nvSpPr>
        <p:spPr>
          <a:xfrm>
            <a:off x="2749346" y="2823741"/>
            <a:ext cx="3247500" cy="2345100"/>
          </a:xfrm>
          <a:prstGeom prst="rect">
            <a:avLst/>
          </a:prstGeom>
          <a:solidFill>
            <a:srgbClr val="FFFF00">
              <a:alpha val="3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9" name="Google Shape;399;g10b8e2f6b60_0_24"/>
          <p:cNvSpPr/>
          <p:nvPr/>
        </p:nvSpPr>
        <p:spPr>
          <a:xfrm>
            <a:off x="6013175" y="2818275"/>
            <a:ext cx="3253200" cy="2345100"/>
          </a:xfrm>
          <a:prstGeom prst="rect">
            <a:avLst/>
          </a:prstGeom>
          <a:solidFill>
            <a:srgbClr val="FF0000">
              <a:alpha val="3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0" name="Google Shape;400;g10b8e2f6b60_0_24"/>
          <p:cNvSpPr txBox="1"/>
          <p:nvPr/>
        </p:nvSpPr>
        <p:spPr>
          <a:xfrm>
            <a:off x="7790736" y="359488"/>
            <a:ext cx="2261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Better than Expected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Easier FG’s</a:t>
            </a:r>
            <a:endParaRPr b="0" i="0" sz="1200" u="none" cap="none" strike="noStrike">
              <a:solidFill>
                <a:srgbClr val="000000"/>
              </a:solidFill>
              <a:latin typeface="Arial"/>
              <a:ea typeface="Arial"/>
              <a:cs typeface="Arial"/>
              <a:sym typeface="Arial"/>
            </a:endParaRPr>
          </a:p>
        </p:txBody>
      </p:sp>
      <p:sp>
        <p:nvSpPr>
          <p:cNvPr id="401" name="Google Shape;401;g10b8e2f6b60_0_24"/>
          <p:cNvSpPr txBox="1"/>
          <p:nvPr/>
        </p:nvSpPr>
        <p:spPr>
          <a:xfrm>
            <a:off x="7431018" y="4668407"/>
            <a:ext cx="258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0000"/>
                </a:solidFill>
                <a:latin typeface="Arial"/>
                <a:ea typeface="Arial"/>
                <a:cs typeface="Arial"/>
                <a:sym typeface="Arial"/>
              </a:rPr>
              <a:t>Worse than Expected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0000"/>
                </a:solidFill>
                <a:latin typeface="Arial"/>
                <a:ea typeface="Arial"/>
                <a:cs typeface="Arial"/>
                <a:sym typeface="Arial"/>
              </a:rPr>
              <a:t>Easier FG’s</a:t>
            </a:r>
            <a:endParaRPr b="0" i="0" sz="1200" u="none" cap="none" strike="noStrike">
              <a:solidFill>
                <a:srgbClr val="000000"/>
              </a:solidFill>
              <a:latin typeface="Arial"/>
              <a:ea typeface="Arial"/>
              <a:cs typeface="Arial"/>
              <a:sym typeface="Arial"/>
            </a:endParaRPr>
          </a:p>
        </p:txBody>
      </p:sp>
      <p:sp>
        <p:nvSpPr>
          <p:cNvPr id="402" name="Google Shape;402;g10b8e2f6b60_0_24"/>
          <p:cNvSpPr txBox="1"/>
          <p:nvPr/>
        </p:nvSpPr>
        <p:spPr>
          <a:xfrm>
            <a:off x="2680597" y="4651003"/>
            <a:ext cx="2728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F6000"/>
                </a:solidFill>
                <a:latin typeface="Arial"/>
                <a:ea typeface="Arial"/>
                <a:cs typeface="Arial"/>
                <a:sym typeface="Arial"/>
              </a:rPr>
              <a:t>Worse than Expected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F6000"/>
                </a:solidFill>
                <a:latin typeface="Arial"/>
                <a:ea typeface="Arial"/>
                <a:cs typeface="Arial"/>
                <a:sym typeface="Arial"/>
              </a:rPr>
              <a:t>Difficult FG’s</a:t>
            </a:r>
            <a:endParaRPr b="0" i="0" sz="1200" u="none" cap="none" strike="noStrike">
              <a:solidFill>
                <a:srgbClr val="000000"/>
              </a:solidFill>
              <a:latin typeface="Arial"/>
              <a:ea typeface="Arial"/>
              <a:cs typeface="Arial"/>
              <a:sym typeface="Arial"/>
            </a:endParaRPr>
          </a:p>
        </p:txBody>
      </p:sp>
      <p:sp>
        <p:nvSpPr>
          <p:cNvPr id="403" name="Google Shape;403;g10b8e2f6b60_0_24"/>
          <p:cNvSpPr txBox="1"/>
          <p:nvPr/>
        </p:nvSpPr>
        <p:spPr>
          <a:xfrm>
            <a:off x="2660797" y="359489"/>
            <a:ext cx="2728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85623"/>
                </a:solidFill>
                <a:latin typeface="Arial"/>
                <a:ea typeface="Arial"/>
                <a:cs typeface="Arial"/>
                <a:sym typeface="Arial"/>
              </a:rPr>
              <a:t>Better than Expected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85623"/>
                </a:solidFill>
                <a:latin typeface="Arial"/>
                <a:ea typeface="Arial"/>
                <a:cs typeface="Arial"/>
                <a:sym typeface="Arial"/>
              </a:rPr>
              <a:t>Difficult FG’s</a:t>
            </a:r>
            <a:endParaRPr b="0" i="0" sz="1200" u="none" cap="none" strike="noStrike">
              <a:solidFill>
                <a:srgbClr val="000000"/>
              </a:solidFill>
              <a:latin typeface="Arial"/>
              <a:ea typeface="Arial"/>
              <a:cs typeface="Arial"/>
              <a:sym typeface="Arial"/>
            </a:endParaRPr>
          </a:p>
        </p:txBody>
      </p:sp>
      <p:sp>
        <p:nvSpPr>
          <p:cNvPr id="404" name="Google Shape;404;g10b8e2f6b60_0_24"/>
          <p:cNvSpPr/>
          <p:nvPr/>
        </p:nvSpPr>
        <p:spPr>
          <a:xfrm>
            <a:off x="6826950" y="357150"/>
            <a:ext cx="927900" cy="427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10b8e2f6b60_0_24"/>
          <p:cNvSpPr/>
          <p:nvPr/>
        </p:nvSpPr>
        <p:spPr>
          <a:xfrm>
            <a:off x="4898575" y="643025"/>
            <a:ext cx="777600" cy="427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442889" y="-345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Results: </a:t>
            </a:r>
            <a:r>
              <a:rPr lang="en-US" u="sng"/>
              <a:t>Kick Play Example</a:t>
            </a:r>
            <a:endParaRPr/>
          </a:p>
        </p:txBody>
      </p:sp>
      <p:sp>
        <p:nvSpPr>
          <p:cNvPr id="411" name="Google Shape;411;p31"/>
          <p:cNvSpPr txBox="1"/>
          <p:nvPr>
            <p:ph idx="1" type="body"/>
          </p:nvPr>
        </p:nvSpPr>
        <p:spPr>
          <a:xfrm>
            <a:off x="151543" y="1275766"/>
            <a:ext cx="11888913" cy="8383712"/>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i="1" lang="en-US" sz="2400"/>
              <a:t>The game-winning 49-yard field goal by Justin Tucker shows how the model could be used by teams in real-time to help make play decisions </a:t>
            </a:r>
            <a:r>
              <a:rPr i="1" lang="en-US" sz="2400"/>
              <a:t>.</a:t>
            </a:r>
            <a:endParaRPr i="1"/>
          </a:p>
          <a:p>
            <a:pPr indent="-342900" lvl="0" marL="457200" rtl="0" algn="l">
              <a:lnSpc>
                <a:spcPct val="90000"/>
              </a:lnSpc>
              <a:spcBef>
                <a:spcPts val="1000"/>
              </a:spcBef>
              <a:spcAft>
                <a:spcPts val="0"/>
              </a:spcAft>
              <a:buClr>
                <a:schemeClr val="dk1"/>
              </a:buClr>
              <a:buSzPts val="1800"/>
              <a:buChar char="•"/>
            </a:pPr>
            <a:r>
              <a:rPr i="1" lang="en-US" sz="2400"/>
              <a:t>The model initially predicted a success probability of 44.2% due to the distance of the attempt and adverse weather conditions. </a:t>
            </a:r>
            <a:endParaRPr i="1"/>
          </a:p>
          <a:p>
            <a:pPr indent="-342900" lvl="0" marL="457200" rtl="0" algn="l">
              <a:lnSpc>
                <a:spcPct val="90000"/>
              </a:lnSpc>
              <a:spcBef>
                <a:spcPts val="1000"/>
              </a:spcBef>
              <a:spcAft>
                <a:spcPts val="0"/>
              </a:spcAft>
              <a:buClr>
                <a:schemeClr val="dk1"/>
              </a:buClr>
              <a:buSzPts val="1800"/>
              <a:buChar char="•"/>
            </a:pPr>
            <a:r>
              <a:rPr i="1" lang="en-US" sz="2400"/>
              <a:t>The field goal probability decreased initially from incoming pressure from Emmanuel Moseley (#41). </a:t>
            </a:r>
            <a:endParaRPr i="1"/>
          </a:p>
          <a:p>
            <a:pPr indent="-342900" lvl="0" marL="457200" rtl="0" algn="l">
              <a:lnSpc>
                <a:spcPct val="90000"/>
              </a:lnSpc>
              <a:spcBef>
                <a:spcPts val="1000"/>
              </a:spcBef>
              <a:spcAft>
                <a:spcPts val="0"/>
              </a:spcAft>
              <a:buClr>
                <a:schemeClr val="dk1"/>
              </a:buClr>
              <a:buSzPts val="1800"/>
              <a:buChar char="•"/>
            </a:pPr>
            <a:r>
              <a:rPr i="1" lang="en-US" sz="2400"/>
              <a:t>Conversely, we measure defensive performance by how much a player contributed to the decreased probability up to the attempt. Justin Tucker received a field goal percentage over expected (FGOE) of 0.53 aggregated over the play.</a:t>
            </a:r>
            <a:endParaRPr i="1"/>
          </a:p>
          <a:p>
            <a:pPr indent="-228600" lvl="0" marL="457200" rtl="0" algn="l">
              <a:lnSpc>
                <a:spcPct val="90000"/>
              </a:lnSpc>
              <a:spcBef>
                <a:spcPts val="1000"/>
              </a:spcBef>
              <a:spcAft>
                <a:spcPts val="0"/>
              </a:spcAft>
              <a:buClr>
                <a:schemeClr val="dk1"/>
              </a:buClr>
              <a:buSzPts val="1800"/>
              <a:buNone/>
            </a:pPr>
            <a:r>
              <a:t/>
            </a:r>
            <a:endParaRPr i="1" sz="2400"/>
          </a:p>
          <a:p>
            <a:pPr indent="-228600" lvl="0" marL="457200" rtl="0" algn="l">
              <a:lnSpc>
                <a:spcPct val="90000"/>
              </a:lnSpc>
              <a:spcBef>
                <a:spcPts val="1000"/>
              </a:spcBef>
              <a:spcAft>
                <a:spcPts val="0"/>
              </a:spcAft>
              <a:buClr>
                <a:schemeClr val="dk1"/>
              </a:buClr>
              <a:buSzPts val="1800"/>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p2"/>
          <p:cNvGrpSpPr/>
          <p:nvPr/>
        </p:nvGrpSpPr>
        <p:grpSpPr>
          <a:xfrm>
            <a:off x="2103300" y="872656"/>
            <a:ext cx="7781821" cy="5583244"/>
            <a:chOff x="2103300" y="872656"/>
            <a:chExt cx="7781821" cy="5583244"/>
          </a:xfrm>
        </p:grpSpPr>
        <p:pic>
          <p:nvPicPr>
            <p:cNvPr descr="Chart, scatter chart&#10;&#10;Description automatically generated" id="417" name="Google Shape;417;p2"/>
            <p:cNvPicPr preferRelativeResize="0"/>
            <p:nvPr/>
          </p:nvPicPr>
          <p:blipFill rotWithShape="1">
            <a:blip r:embed="rId3">
              <a:alphaModFix/>
            </a:blip>
            <a:srcRect b="10188" l="9507" r="6753" t="12011"/>
            <a:stretch/>
          </p:blipFill>
          <p:spPr>
            <a:xfrm>
              <a:off x="2547538" y="872656"/>
              <a:ext cx="7337583" cy="5112687"/>
            </a:xfrm>
            <a:prstGeom prst="rect">
              <a:avLst/>
            </a:prstGeom>
            <a:noFill/>
            <a:ln>
              <a:noFill/>
            </a:ln>
          </p:spPr>
        </p:pic>
        <p:sp>
          <p:nvSpPr>
            <p:cNvPr id="418" name="Google Shape;418;p2"/>
            <p:cNvSpPr/>
            <p:nvPr/>
          </p:nvSpPr>
          <p:spPr>
            <a:xfrm>
              <a:off x="3239719" y="4225123"/>
              <a:ext cx="318052" cy="1208598"/>
            </a:xfrm>
            <a:prstGeom prst="downArrow">
              <a:avLst>
                <a:gd fmla="val 50000" name="adj1"/>
                <a:gd fmla="val 50000" name="adj2"/>
              </a:avLst>
            </a:prstGeom>
            <a:solidFill>
              <a:srgbClr val="FF000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9" name="Google Shape;419;p2"/>
            <p:cNvSpPr/>
            <p:nvPr/>
          </p:nvSpPr>
          <p:spPr>
            <a:xfrm rot="10800000">
              <a:off x="3140101" y="1520478"/>
              <a:ext cx="318052" cy="1208598"/>
            </a:xfrm>
            <a:prstGeom prst="downArrow">
              <a:avLst>
                <a:gd fmla="val 50000" name="adj1"/>
                <a:gd fmla="val 50000" name="adj2"/>
              </a:avLst>
            </a:prstGeom>
            <a:solidFill>
              <a:srgbClr val="00B05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0" name="Google Shape;420;p2"/>
            <p:cNvSpPr txBox="1"/>
            <p:nvPr/>
          </p:nvSpPr>
          <p:spPr>
            <a:xfrm rot="-5400000">
              <a:off x="2514400" y="1955098"/>
              <a:ext cx="997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Better</a:t>
              </a:r>
              <a:endParaRPr b="0" i="0" sz="1400" u="none" cap="none" strike="noStrike">
                <a:solidFill>
                  <a:srgbClr val="000000"/>
                </a:solidFill>
                <a:latin typeface="Arial"/>
                <a:ea typeface="Arial"/>
                <a:cs typeface="Arial"/>
                <a:sym typeface="Arial"/>
              </a:endParaRPr>
            </a:p>
          </p:txBody>
        </p:sp>
        <p:sp>
          <p:nvSpPr>
            <p:cNvPr id="421" name="Google Shape;421;p2"/>
            <p:cNvSpPr txBox="1"/>
            <p:nvPr/>
          </p:nvSpPr>
          <p:spPr>
            <a:xfrm rot="-5400000">
              <a:off x="2606550" y="4468273"/>
              <a:ext cx="1015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Worse</a:t>
              </a:r>
              <a:endParaRPr b="0" i="0" sz="1400" u="none" cap="none" strike="noStrike">
                <a:solidFill>
                  <a:srgbClr val="000000"/>
                </a:solidFill>
                <a:latin typeface="Arial"/>
                <a:ea typeface="Arial"/>
                <a:cs typeface="Arial"/>
                <a:sym typeface="Arial"/>
              </a:endParaRPr>
            </a:p>
          </p:txBody>
        </p:sp>
        <p:sp>
          <p:nvSpPr>
            <p:cNvPr id="422" name="Google Shape;422;p2"/>
            <p:cNvSpPr txBox="1"/>
            <p:nvPr/>
          </p:nvSpPr>
          <p:spPr>
            <a:xfrm rot="-5400000">
              <a:off x="-17850" y="3193025"/>
              <a:ext cx="4642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Average Kick Yards over Expected (KYOE)</a:t>
              </a:r>
              <a:endParaRPr b="0" i="0" sz="1400" u="none" cap="none" strike="noStrike">
                <a:solidFill>
                  <a:srgbClr val="000000"/>
                </a:solidFill>
                <a:latin typeface="Arial"/>
                <a:ea typeface="Arial"/>
                <a:cs typeface="Arial"/>
                <a:sym typeface="Arial"/>
              </a:endParaRPr>
            </a:p>
          </p:txBody>
        </p:sp>
        <p:sp>
          <p:nvSpPr>
            <p:cNvPr id="423" name="Google Shape;423;p2"/>
            <p:cNvSpPr txBox="1"/>
            <p:nvPr/>
          </p:nvSpPr>
          <p:spPr>
            <a:xfrm>
              <a:off x="3062120" y="5992580"/>
              <a:ext cx="12103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Difficult Punts</a:t>
              </a:r>
              <a:endParaRPr b="0" i="0" sz="1400" u="none" cap="none" strike="noStrike">
                <a:solidFill>
                  <a:srgbClr val="000000"/>
                </a:solidFill>
                <a:latin typeface="Arial"/>
                <a:ea typeface="Arial"/>
                <a:cs typeface="Arial"/>
                <a:sym typeface="Arial"/>
              </a:endParaRPr>
            </a:p>
          </p:txBody>
        </p:sp>
        <p:sp>
          <p:nvSpPr>
            <p:cNvPr id="424" name="Google Shape;424;p2"/>
            <p:cNvSpPr txBox="1"/>
            <p:nvPr/>
          </p:nvSpPr>
          <p:spPr>
            <a:xfrm>
              <a:off x="8414231" y="5964542"/>
              <a:ext cx="10729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Easier Punts</a:t>
              </a:r>
              <a:endParaRPr b="0" i="0" sz="1400" u="none" cap="none" strike="noStrike">
                <a:solidFill>
                  <a:srgbClr val="000000"/>
                </a:solidFill>
                <a:latin typeface="Arial"/>
                <a:ea typeface="Arial"/>
                <a:cs typeface="Arial"/>
                <a:sym typeface="Arial"/>
              </a:endParaRPr>
            </a:p>
          </p:txBody>
        </p:sp>
        <p:sp>
          <p:nvSpPr>
            <p:cNvPr id="425" name="Google Shape;425;p2"/>
            <p:cNvSpPr txBox="1"/>
            <p:nvPr/>
          </p:nvSpPr>
          <p:spPr>
            <a:xfrm>
              <a:off x="4608451" y="6055700"/>
              <a:ext cx="2975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Expected Kicking Yards</a:t>
              </a:r>
              <a:endParaRPr b="0" i="0" sz="1400" u="none" cap="none" strike="noStrike">
                <a:solidFill>
                  <a:srgbClr val="000000"/>
                </a:solidFill>
                <a:latin typeface="Arial"/>
                <a:ea typeface="Arial"/>
                <a:cs typeface="Arial"/>
                <a:sym typeface="Arial"/>
              </a:endParaRPr>
            </a:p>
          </p:txBody>
        </p:sp>
      </p:grpSp>
      <p:sp>
        <p:nvSpPr>
          <p:cNvPr id="426" name="Google Shape;426;p2"/>
          <p:cNvSpPr txBox="1"/>
          <p:nvPr/>
        </p:nvSpPr>
        <p:spPr>
          <a:xfrm>
            <a:off x="5147228" y="1052750"/>
            <a:ext cx="1500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Jake Bailey</a:t>
            </a:r>
            <a:r>
              <a:rPr b="0" i="0" lang="en-US" sz="1100" u="none" cap="none" strike="noStrike">
                <a:solidFill>
                  <a:schemeClr val="dk1"/>
                </a:solidFill>
                <a:latin typeface="Calibri"/>
                <a:ea typeface="Calibri"/>
                <a:cs typeface="Calibri"/>
                <a:sym typeface="Calibri"/>
              </a:rPr>
              <a:t>*+ </a:t>
            </a:r>
            <a:r>
              <a:rPr b="1" i="0" lang="en-US" sz="1100" u="none" cap="none" strike="noStrike">
                <a:solidFill>
                  <a:schemeClr val="dk1"/>
                </a:solidFill>
                <a:latin typeface="Calibri"/>
                <a:ea typeface="Calibri"/>
                <a:cs typeface="Calibri"/>
                <a:sym typeface="Calibri"/>
              </a:rPr>
              <a:t> 2020</a:t>
            </a:r>
            <a:endParaRPr b="0" i="0" sz="1100" u="none" cap="none" strike="noStrike">
              <a:solidFill>
                <a:srgbClr val="000000"/>
              </a:solidFill>
              <a:latin typeface="Calibri"/>
              <a:ea typeface="Calibri"/>
              <a:cs typeface="Calibri"/>
              <a:sym typeface="Calibri"/>
            </a:endParaRPr>
          </a:p>
        </p:txBody>
      </p:sp>
      <p:sp>
        <p:nvSpPr>
          <p:cNvPr id="427" name="Google Shape;427;p2"/>
          <p:cNvSpPr txBox="1"/>
          <p:nvPr/>
        </p:nvSpPr>
        <p:spPr>
          <a:xfrm>
            <a:off x="6888141" y="1510899"/>
            <a:ext cx="1837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Michael Dickson 2020</a:t>
            </a:r>
            <a:endParaRPr b="1" i="0" sz="1100" u="none" cap="none" strike="noStrike">
              <a:solidFill>
                <a:schemeClr val="dk1"/>
              </a:solidFill>
              <a:latin typeface="Calibri"/>
              <a:ea typeface="Calibri"/>
              <a:cs typeface="Calibri"/>
              <a:sym typeface="Calibri"/>
            </a:endParaRPr>
          </a:p>
        </p:txBody>
      </p:sp>
      <p:sp>
        <p:nvSpPr>
          <p:cNvPr id="428" name="Google Shape;428;p2"/>
          <p:cNvSpPr txBox="1"/>
          <p:nvPr/>
        </p:nvSpPr>
        <p:spPr>
          <a:xfrm>
            <a:off x="6641909" y="2184652"/>
            <a:ext cx="1659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Jack Fox*++ 2020</a:t>
            </a:r>
            <a:endParaRPr b="1" i="0" sz="1100" u="none" cap="none" strike="noStrike">
              <a:solidFill>
                <a:schemeClr val="dk1"/>
              </a:solidFill>
              <a:latin typeface="Calibri"/>
              <a:ea typeface="Calibri"/>
              <a:cs typeface="Calibri"/>
              <a:sym typeface="Calibri"/>
            </a:endParaRPr>
          </a:p>
        </p:txBody>
      </p:sp>
      <p:sp>
        <p:nvSpPr>
          <p:cNvPr id="429" name="Google Shape;429;p2"/>
          <p:cNvSpPr txBox="1"/>
          <p:nvPr/>
        </p:nvSpPr>
        <p:spPr>
          <a:xfrm>
            <a:off x="7374378" y="1847775"/>
            <a:ext cx="1932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Tress Way*++ 2019</a:t>
            </a:r>
            <a:endParaRPr b="1" i="0" sz="1100" u="none" cap="none" strike="noStrike">
              <a:solidFill>
                <a:schemeClr val="dk1"/>
              </a:solidFill>
              <a:latin typeface="Calibri"/>
              <a:ea typeface="Calibri"/>
              <a:cs typeface="Calibri"/>
              <a:sym typeface="Calibri"/>
            </a:endParaRPr>
          </a:p>
        </p:txBody>
      </p:sp>
      <p:sp>
        <p:nvSpPr>
          <p:cNvPr id="430" name="Google Shape;430;p2"/>
          <p:cNvSpPr txBox="1"/>
          <p:nvPr/>
        </p:nvSpPr>
        <p:spPr>
          <a:xfrm>
            <a:off x="5147228" y="1949518"/>
            <a:ext cx="1500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A.J. Cole 2019</a:t>
            </a:r>
            <a:endParaRPr b="0" i="0" sz="1100" u="none" cap="none" strike="noStrike">
              <a:solidFill>
                <a:schemeClr val="dk1"/>
              </a:solidFill>
              <a:latin typeface="Calibri"/>
              <a:ea typeface="Calibri"/>
              <a:cs typeface="Calibri"/>
              <a:sym typeface="Calibri"/>
            </a:endParaRPr>
          </a:p>
        </p:txBody>
      </p:sp>
      <p:sp>
        <p:nvSpPr>
          <p:cNvPr id="431" name="Google Shape;431;p2"/>
          <p:cNvSpPr txBox="1"/>
          <p:nvPr/>
        </p:nvSpPr>
        <p:spPr>
          <a:xfrm>
            <a:off x="4169299" y="2243567"/>
            <a:ext cx="1789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Michael Dickson*+ 2018</a:t>
            </a:r>
            <a:endParaRPr b="1" i="0" sz="1300" u="none" cap="none" strike="noStrike">
              <a:solidFill>
                <a:srgbClr val="000000"/>
              </a:solidFill>
              <a:latin typeface="Arial"/>
              <a:ea typeface="Arial"/>
              <a:cs typeface="Arial"/>
              <a:sym typeface="Arial"/>
            </a:endParaRPr>
          </a:p>
        </p:txBody>
      </p:sp>
      <p:sp>
        <p:nvSpPr>
          <p:cNvPr id="432" name="Google Shape;432;p2"/>
          <p:cNvSpPr txBox="1"/>
          <p:nvPr/>
        </p:nvSpPr>
        <p:spPr>
          <a:xfrm>
            <a:off x="8301198" y="2621975"/>
            <a:ext cx="15001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Andy Lee 2018</a:t>
            </a:r>
            <a:endParaRPr b="0" i="0" sz="1400" u="none" cap="none" strike="noStrike">
              <a:solidFill>
                <a:srgbClr val="000000"/>
              </a:solidFill>
              <a:latin typeface="Arial"/>
              <a:ea typeface="Arial"/>
              <a:cs typeface="Arial"/>
              <a:sym typeface="Arial"/>
            </a:endParaRPr>
          </a:p>
        </p:txBody>
      </p:sp>
      <p:sp>
        <p:nvSpPr>
          <p:cNvPr id="433" name="Google Shape;433;p2"/>
          <p:cNvSpPr txBox="1"/>
          <p:nvPr/>
        </p:nvSpPr>
        <p:spPr>
          <a:xfrm>
            <a:off x="7806736" y="5400567"/>
            <a:ext cx="1680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Mitch Wishnowsk 2019</a:t>
            </a:r>
            <a:endParaRPr b="0" i="0" sz="1100" u="none" cap="none" strike="noStrike">
              <a:solidFill>
                <a:srgbClr val="000000"/>
              </a:solidFill>
              <a:latin typeface="Calibri"/>
              <a:ea typeface="Calibri"/>
              <a:cs typeface="Calibri"/>
              <a:sym typeface="Calibri"/>
            </a:endParaRPr>
          </a:p>
        </p:txBody>
      </p:sp>
      <p:sp>
        <p:nvSpPr>
          <p:cNvPr id="434" name="Google Shape;434;p2"/>
          <p:cNvSpPr txBox="1"/>
          <p:nvPr/>
        </p:nvSpPr>
        <p:spPr>
          <a:xfrm>
            <a:off x="3713792" y="4552423"/>
            <a:ext cx="5160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Corey Bojorquez 2019</a:t>
            </a:r>
            <a:endParaRPr b="0" i="0" sz="1100" u="none" cap="none" strike="noStrike">
              <a:solidFill>
                <a:srgbClr val="000000"/>
              </a:solidFill>
              <a:latin typeface="Calibri"/>
              <a:ea typeface="Calibri"/>
              <a:cs typeface="Calibri"/>
              <a:sym typeface="Calibri"/>
            </a:endParaRPr>
          </a:p>
        </p:txBody>
      </p:sp>
      <p:sp>
        <p:nvSpPr>
          <p:cNvPr id="435" name="Google Shape;435;p2"/>
          <p:cNvSpPr txBox="1"/>
          <p:nvPr/>
        </p:nvSpPr>
        <p:spPr>
          <a:xfrm>
            <a:off x="4843198" y="5549055"/>
            <a:ext cx="1500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Matt Darr 2018</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436" name="Google Shape;436;p2"/>
          <p:cNvSpPr txBox="1"/>
          <p:nvPr/>
        </p:nvSpPr>
        <p:spPr>
          <a:xfrm>
            <a:off x="7613593" y="4523331"/>
            <a:ext cx="1500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Chris Jones 2018</a:t>
            </a:r>
            <a:endParaRPr b="1" i="0" sz="1100" u="none" cap="none" strike="noStrike">
              <a:solidFill>
                <a:srgbClr val="000000"/>
              </a:solidFill>
              <a:latin typeface="Calibri"/>
              <a:ea typeface="Calibri"/>
              <a:cs typeface="Calibri"/>
              <a:sym typeface="Calibri"/>
            </a:endParaRPr>
          </a:p>
        </p:txBody>
      </p:sp>
      <p:sp>
        <p:nvSpPr>
          <p:cNvPr id="437" name="Google Shape;437;p2"/>
          <p:cNvSpPr txBox="1"/>
          <p:nvPr/>
        </p:nvSpPr>
        <p:spPr>
          <a:xfrm>
            <a:off x="7806735" y="3704263"/>
            <a:ext cx="1500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alibri"/>
                <a:ea typeface="Calibri"/>
                <a:cs typeface="Calibri"/>
                <a:sym typeface="Calibri"/>
              </a:rPr>
              <a:t>Logan Cooke 2019</a:t>
            </a:r>
            <a:endParaRPr b="1" i="0" sz="11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g1176e988eae_0_92"/>
          <p:cNvPicPr preferRelativeResize="0"/>
          <p:nvPr/>
        </p:nvPicPr>
        <p:blipFill rotWithShape="1">
          <a:blip r:embed="rId3">
            <a:alphaModFix/>
          </a:blip>
          <a:srcRect b="3725" l="0" r="0" t="0"/>
          <a:stretch/>
        </p:blipFill>
        <p:spPr>
          <a:xfrm>
            <a:off x="820625" y="1771283"/>
            <a:ext cx="4729550" cy="4423023"/>
          </a:xfrm>
          <a:prstGeom prst="rect">
            <a:avLst/>
          </a:prstGeom>
          <a:noFill/>
          <a:ln cap="flat" cmpd="sng" w="19050">
            <a:solidFill>
              <a:schemeClr val="dk1"/>
            </a:solidFill>
            <a:prstDash val="solid"/>
            <a:round/>
            <a:headEnd len="sm" w="sm" type="none"/>
            <a:tailEnd len="sm" w="sm" type="none"/>
          </a:ln>
        </p:spPr>
      </p:pic>
      <p:pic>
        <p:nvPicPr>
          <p:cNvPr id="443" name="Google Shape;443;g1176e988eae_0_92"/>
          <p:cNvPicPr preferRelativeResize="0"/>
          <p:nvPr/>
        </p:nvPicPr>
        <p:blipFill rotWithShape="1">
          <a:blip r:embed="rId4">
            <a:alphaModFix/>
          </a:blip>
          <a:srcRect b="4498" l="24516" r="0" t="0"/>
          <a:stretch/>
        </p:blipFill>
        <p:spPr>
          <a:xfrm>
            <a:off x="5742547" y="1771275"/>
            <a:ext cx="4222978" cy="4440174"/>
          </a:xfrm>
          <a:prstGeom prst="rect">
            <a:avLst/>
          </a:prstGeom>
          <a:noFill/>
          <a:ln cap="flat" cmpd="sng" w="19050">
            <a:solidFill>
              <a:schemeClr val="dk2"/>
            </a:solidFill>
            <a:prstDash val="solid"/>
            <a:round/>
            <a:headEnd len="sm" w="sm" type="none"/>
            <a:tailEnd len="sm" w="sm" type="none"/>
          </a:ln>
        </p:spPr>
      </p:pic>
      <p:sp>
        <p:nvSpPr>
          <p:cNvPr id="444" name="Google Shape;444;g1176e988eae_0_92"/>
          <p:cNvSpPr txBox="1"/>
          <p:nvPr/>
        </p:nvSpPr>
        <p:spPr>
          <a:xfrm>
            <a:off x="1366525" y="524600"/>
            <a:ext cx="90306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4400" u="sng" cap="none" strike="noStrike">
                <a:solidFill>
                  <a:srgbClr val="1C4587"/>
                </a:solidFill>
                <a:latin typeface="Calibri"/>
                <a:ea typeface="Calibri"/>
                <a:cs typeface="Calibri"/>
                <a:sym typeface="Calibri"/>
              </a:rPr>
              <a:t>Field Goal Model </a:t>
            </a:r>
            <a:r>
              <a:rPr b="1" i="0" lang="en-US" sz="4400" u="sng" cap="none" strike="noStrike">
                <a:solidFill>
                  <a:srgbClr val="660000"/>
                </a:solidFill>
                <a:latin typeface="Calibri"/>
                <a:ea typeface="Calibri"/>
                <a:cs typeface="Calibri"/>
                <a:sym typeface="Calibri"/>
              </a:rPr>
              <a:t>SHAP</a:t>
            </a:r>
            <a:r>
              <a:rPr b="1" i="0" lang="en-US" sz="4400" u="sng" cap="none" strike="noStrike">
                <a:solidFill>
                  <a:srgbClr val="1C4587"/>
                </a:solidFill>
                <a:latin typeface="Calibri"/>
                <a:ea typeface="Calibri"/>
                <a:cs typeface="Calibri"/>
                <a:sym typeface="Calibri"/>
              </a:rPr>
              <a:t> Values</a:t>
            </a:r>
            <a:endParaRPr b="1" i="0" sz="4400" u="sng" cap="none" strike="noStrike">
              <a:solidFill>
                <a:srgbClr val="1C4587"/>
              </a:solidFill>
              <a:latin typeface="Calibri"/>
              <a:ea typeface="Calibri"/>
              <a:cs typeface="Calibri"/>
              <a:sym typeface="Calibri"/>
            </a:endParaRPr>
          </a:p>
        </p:txBody>
      </p:sp>
      <p:sp>
        <p:nvSpPr>
          <p:cNvPr id="445" name="Google Shape;445;g1176e988eae_0_92"/>
          <p:cNvSpPr txBox="1"/>
          <p:nvPr/>
        </p:nvSpPr>
        <p:spPr>
          <a:xfrm>
            <a:off x="1593900" y="1314575"/>
            <a:ext cx="3142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rPr b="1" i="0" lang="en-US" sz="2400" u="none" cap="none" strike="noStrike">
                <a:solidFill>
                  <a:schemeClr val="dk1"/>
                </a:solidFill>
                <a:latin typeface="Calibri"/>
                <a:ea typeface="Calibri"/>
                <a:cs typeface="Calibri"/>
                <a:sym typeface="Calibri"/>
              </a:rPr>
              <a:t>Magnitude of Impact </a:t>
            </a:r>
            <a:endParaRPr b="1" i="0" sz="2400" u="none" cap="none" strike="noStrike">
              <a:solidFill>
                <a:srgbClr val="000000"/>
              </a:solidFill>
              <a:latin typeface="Calibri"/>
              <a:ea typeface="Calibri"/>
              <a:cs typeface="Calibri"/>
              <a:sym typeface="Calibri"/>
            </a:endParaRPr>
          </a:p>
        </p:txBody>
      </p:sp>
      <p:sp>
        <p:nvSpPr>
          <p:cNvPr id="446" name="Google Shape;446;g1176e988eae_0_92"/>
          <p:cNvSpPr txBox="1"/>
          <p:nvPr/>
        </p:nvSpPr>
        <p:spPr>
          <a:xfrm>
            <a:off x="6130725" y="1314575"/>
            <a:ext cx="5646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rPr b="1" i="0" lang="en-US" sz="2400" u="none" cap="none" strike="noStrike">
                <a:solidFill>
                  <a:schemeClr val="dk1"/>
                </a:solidFill>
                <a:latin typeface="Calibri"/>
                <a:ea typeface="Calibri"/>
                <a:cs typeface="Calibri"/>
                <a:sym typeface="Calibri"/>
              </a:rPr>
              <a:t>Range of  Values &amp; Impact </a:t>
            </a:r>
            <a:endParaRPr b="1" i="0" sz="2400" u="none" cap="none" strike="noStrike">
              <a:solidFill>
                <a:schemeClr val="dk1"/>
              </a:solidFill>
              <a:latin typeface="Calibri"/>
              <a:ea typeface="Calibri"/>
              <a:cs typeface="Calibri"/>
              <a:sym typeface="Calibri"/>
            </a:endParaRPr>
          </a:p>
        </p:txBody>
      </p:sp>
      <p:sp>
        <p:nvSpPr>
          <p:cNvPr id="447" name="Google Shape;447;g1176e988eae_0_92"/>
          <p:cNvSpPr txBox="1"/>
          <p:nvPr/>
        </p:nvSpPr>
        <p:spPr>
          <a:xfrm>
            <a:off x="3766469" y="1643422"/>
            <a:ext cx="207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Distance</a:t>
            </a:r>
            <a:endParaRPr b="0" i="1" sz="1200" u="none" cap="none" strike="noStrike">
              <a:solidFill>
                <a:srgbClr val="000000"/>
              </a:solidFill>
              <a:latin typeface="Calibri"/>
              <a:ea typeface="Calibri"/>
              <a:cs typeface="Calibri"/>
              <a:sym typeface="Calibri"/>
            </a:endParaRPr>
          </a:p>
        </p:txBody>
      </p:sp>
      <p:sp>
        <p:nvSpPr>
          <p:cNvPr id="448" name="Google Shape;448;g1176e988eae_0_92"/>
          <p:cNvSpPr txBox="1"/>
          <p:nvPr/>
        </p:nvSpPr>
        <p:spPr>
          <a:xfrm>
            <a:off x="2742294" y="2042322"/>
            <a:ext cx="207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Orientation</a:t>
            </a:r>
            <a:endParaRPr b="0" i="1" sz="1200" u="none" cap="none" strike="noStrike">
              <a:solidFill>
                <a:srgbClr val="000000"/>
              </a:solidFill>
              <a:latin typeface="Calibri"/>
              <a:ea typeface="Calibri"/>
              <a:cs typeface="Calibri"/>
              <a:sym typeface="Calibri"/>
            </a:endParaRPr>
          </a:p>
        </p:txBody>
      </p:sp>
      <p:sp>
        <p:nvSpPr>
          <p:cNvPr id="449" name="Google Shape;449;g1176e988eae_0_92"/>
          <p:cNvSpPr txBox="1"/>
          <p:nvPr/>
        </p:nvSpPr>
        <p:spPr>
          <a:xfrm>
            <a:off x="2468444" y="2321347"/>
            <a:ext cx="207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Wind Speed</a:t>
            </a:r>
            <a:endParaRPr b="0" i="1" sz="12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76e988eae_0_33"/>
          <p:cNvSpPr txBox="1"/>
          <p:nvPr>
            <p:ph type="title"/>
          </p:nvPr>
        </p:nvSpPr>
        <p:spPr>
          <a:xfrm>
            <a:off x="392852" y="436025"/>
            <a:ext cx="12066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800"/>
              <a:buNone/>
            </a:pPr>
            <a:r>
              <a:rPr b="1" lang="en-US" u="sng">
                <a:solidFill>
                  <a:srgbClr val="0B5394"/>
                </a:solidFill>
              </a:rPr>
              <a:t>New Metrics for Kicker and Punter Performance</a:t>
            </a:r>
            <a:endParaRPr>
              <a:solidFill>
                <a:srgbClr val="0B5394"/>
              </a:solidFill>
            </a:endParaRPr>
          </a:p>
        </p:txBody>
      </p:sp>
      <p:sp>
        <p:nvSpPr>
          <p:cNvPr id="177" name="Google Shape;177;g1176e988eae_0_33"/>
          <p:cNvSpPr txBox="1"/>
          <p:nvPr>
            <p:ph idx="1" type="body"/>
          </p:nvPr>
        </p:nvSpPr>
        <p:spPr>
          <a:xfrm>
            <a:off x="515470" y="1547836"/>
            <a:ext cx="115152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Goal Help NFL Evaluate Performance of Special Teams </a:t>
            </a:r>
            <a:endParaRPr b="1"/>
          </a:p>
          <a:p>
            <a:pPr indent="0" lvl="0" marL="0" rtl="0" algn="l">
              <a:lnSpc>
                <a:spcPct val="90000"/>
              </a:lnSpc>
              <a:spcBef>
                <a:spcPts val="1000"/>
              </a:spcBef>
              <a:spcAft>
                <a:spcPts val="0"/>
              </a:spcAft>
              <a:buSzPts val="1800"/>
              <a:buNone/>
            </a:pPr>
            <a:r>
              <a:t/>
            </a:r>
            <a:endParaRPr b="1"/>
          </a:p>
          <a:p>
            <a:pPr indent="-228600" lvl="0" marL="457200" rtl="0" algn="l">
              <a:lnSpc>
                <a:spcPct val="90000"/>
              </a:lnSpc>
              <a:spcBef>
                <a:spcPts val="1000"/>
              </a:spcBef>
              <a:spcAft>
                <a:spcPts val="0"/>
              </a:spcAft>
              <a:buClr>
                <a:schemeClr val="dk1"/>
              </a:buClr>
              <a:buSzPts val="1946"/>
              <a:buNone/>
            </a:pPr>
            <a:r>
              <a:t/>
            </a:r>
            <a:endParaRPr sz="2400"/>
          </a:p>
          <a:p>
            <a:pPr indent="0" lvl="0" marL="0" rtl="0" algn="l">
              <a:lnSpc>
                <a:spcPct val="90000"/>
              </a:lnSpc>
              <a:spcBef>
                <a:spcPts val="1000"/>
              </a:spcBef>
              <a:spcAft>
                <a:spcPts val="0"/>
              </a:spcAft>
              <a:buSzPts val="1800"/>
              <a:buNone/>
            </a:pPr>
            <a:r>
              <a:rPr b="1" lang="en-US"/>
              <a:t>Built New Metrics for Kickers and Punters</a:t>
            </a:r>
            <a:endParaRPr b="1"/>
          </a:p>
          <a:p>
            <a:pPr indent="-406400" lvl="1" marL="914400" rtl="0" algn="l">
              <a:lnSpc>
                <a:spcPct val="90000"/>
              </a:lnSpc>
              <a:spcBef>
                <a:spcPts val="1000"/>
              </a:spcBef>
              <a:spcAft>
                <a:spcPts val="0"/>
              </a:spcAft>
              <a:buSzPts val="2800"/>
              <a:buChar char="•"/>
            </a:pPr>
            <a:r>
              <a:rPr b="1" lang="en-US"/>
              <a:t>Ranked players and validated </a:t>
            </a:r>
            <a:r>
              <a:rPr lang="en-US"/>
              <a:t>by player awards (Pro Bowl and All-Pro) and player salaries</a:t>
            </a:r>
            <a:endParaRPr/>
          </a:p>
          <a:p>
            <a:pPr indent="-406400" lvl="1" marL="914400" rtl="0" algn="l">
              <a:lnSpc>
                <a:spcPct val="90000"/>
              </a:lnSpc>
              <a:spcBef>
                <a:spcPts val="1000"/>
              </a:spcBef>
              <a:spcAft>
                <a:spcPts val="0"/>
              </a:spcAft>
              <a:buSzPts val="2800"/>
              <a:buChar char="•"/>
            </a:pPr>
            <a:r>
              <a:rPr b="1" lang="en-US"/>
              <a:t>Identified improving  players</a:t>
            </a:r>
            <a:r>
              <a:rPr lang="en-US"/>
              <a:t> for acquisition or contract extension and trade/release.</a:t>
            </a:r>
            <a:endParaRPr/>
          </a:p>
          <a:p>
            <a:pPr indent="-406400" lvl="1" marL="914400" rtl="0" algn="l">
              <a:lnSpc>
                <a:spcPct val="90000"/>
              </a:lnSpc>
              <a:spcBef>
                <a:spcPts val="1000"/>
              </a:spcBef>
              <a:spcAft>
                <a:spcPts val="0"/>
              </a:spcAft>
              <a:buSzPts val="2800"/>
              <a:buChar char="•"/>
            </a:pPr>
            <a:r>
              <a:rPr b="1" lang="en-US"/>
              <a:t>Provide real-time analysis of expected performance</a:t>
            </a:r>
            <a:r>
              <a:rPr lang="en-US"/>
              <a:t>. Decision-making tool for teams to assess the tradeoffs of certain plays </a:t>
            </a:r>
            <a:endParaRPr sz="2400"/>
          </a:p>
        </p:txBody>
      </p:sp>
      <p:pic>
        <p:nvPicPr>
          <p:cNvPr id="178" name="Google Shape;178;g1176e988eae_0_33"/>
          <p:cNvPicPr preferRelativeResize="0"/>
          <p:nvPr/>
        </p:nvPicPr>
        <p:blipFill rotWithShape="1">
          <a:blip r:embed="rId3">
            <a:alphaModFix/>
          </a:blip>
          <a:srcRect b="31304" l="0" r="0" t="39083"/>
          <a:stretch/>
        </p:blipFill>
        <p:spPr>
          <a:xfrm>
            <a:off x="1477700" y="2074975"/>
            <a:ext cx="4563326" cy="496800"/>
          </a:xfrm>
          <a:prstGeom prst="rect">
            <a:avLst/>
          </a:prstGeom>
          <a:noFill/>
          <a:ln>
            <a:noFill/>
          </a:ln>
        </p:spPr>
      </p:pic>
      <p:pic>
        <p:nvPicPr>
          <p:cNvPr id="179" name="Google Shape;179;g1176e988eae_0_33"/>
          <p:cNvPicPr preferRelativeResize="0"/>
          <p:nvPr/>
        </p:nvPicPr>
        <p:blipFill rotWithShape="1">
          <a:blip r:embed="rId4">
            <a:alphaModFix/>
          </a:blip>
          <a:srcRect b="0" l="0" r="0" t="0"/>
          <a:stretch/>
        </p:blipFill>
        <p:spPr>
          <a:xfrm>
            <a:off x="6279775" y="2028111"/>
            <a:ext cx="1152525" cy="590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3"/>
          <p:cNvSpPr txBox="1"/>
          <p:nvPr>
            <p:ph type="title"/>
          </p:nvPr>
        </p:nvSpPr>
        <p:spPr>
          <a:xfrm>
            <a:off x="591620" y="27265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Results: </a:t>
            </a:r>
            <a:r>
              <a:rPr lang="en-US" u="sng"/>
              <a:t>Punter Metrics </a:t>
            </a:r>
            <a:endParaRPr/>
          </a:p>
        </p:txBody>
      </p:sp>
      <p:sp>
        <p:nvSpPr>
          <p:cNvPr id="455" name="Google Shape;455;p23"/>
          <p:cNvSpPr txBox="1"/>
          <p:nvPr>
            <p:ph idx="1" type="body"/>
          </p:nvPr>
        </p:nvSpPr>
        <p:spPr>
          <a:xfrm>
            <a:off x="113017" y="1598220"/>
            <a:ext cx="11107220" cy="8437633"/>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2400"/>
              <a:t>hangTime: </a:t>
            </a:r>
            <a:r>
              <a:rPr lang="en-US" sz="2400"/>
              <a:t>Average hangtime of player's punt in seconds.</a:t>
            </a:r>
            <a:endParaRPr/>
          </a:p>
          <a:p>
            <a:pPr indent="-342900" lvl="0" marL="457200" rtl="0" algn="l">
              <a:lnSpc>
                <a:spcPct val="90000"/>
              </a:lnSpc>
              <a:spcBef>
                <a:spcPts val="1000"/>
              </a:spcBef>
              <a:spcAft>
                <a:spcPts val="0"/>
              </a:spcAft>
              <a:buClr>
                <a:schemeClr val="dk1"/>
              </a:buClr>
              <a:buSzPts val="1800"/>
              <a:buChar char="•"/>
            </a:pPr>
            <a:r>
              <a:rPr b="1" lang="en-US" sz="2400"/>
              <a:t>Clutch: </a:t>
            </a:r>
            <a:r>
              <a:rPr lang="en-US" sz="2400"/>
              <a:t>player’s performance over expected in the fourth quarter within a three-point game. The correlation between Clutch and punter performance is .63 indicating that the best punters often perform well in clutch situations.</a:t>
            </a:r>
            <a:endParaRPr/>
          </a:p>
          <a:p>
            <a:pPr indent="-342900" lvl="0" marL="457200" rtl="0" algn="l">
              <a:lnSpc>
                <a:spcPct val="90000"/>
              </a:lnSpc>
              <a:spcBef>
                <a:spcPts val="1000"/>
              </a:spcBef>
              <a:spcAft>
                <a:spcPts val="0"/>
              </a:spcAft>
              <a:buClr>
                <a:schemeClr val="dk1"/>
              </a:buClr>
              <a:buSzPts val="1800"/>
              <a:buChar char="•"/>
            </a:pPr>
            <a:r>
              <a:rPr b="1" lang="en-US" sz="2400"/>
              <a:t>Ranked list </a:t>
            </a:r>
            <a:r>
              <a:rPr lang="en-US" sz="2400"/>
              <a:t>of punters sorted by PYOE identifies standout players include Jake Bailey in 2020, Michael Dickson, Corey Bojorquez (2020), Jack Fox (2020), and Brett Kern. Our metrics effectively identify the top kickers as reflected by individual player awards (as indicated by * and + symbols) and salary.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pSp>
        <p:nvGrpSpPr>
          <p:cNvPr id="460" name="Google Shape;460;g107a5a3ee12_0_38"/>
          <p:cNvGrpSpPr/>
          <p:nvPr/>
        </p:nvGrpSpPr>
        <p:grpSpPr>
          <a:xfrm>
            <a:off x="2103375" y="810118"/>
            <a:ext cx="7220751" cy="5115110"/>
            <a:chOff x="2103298" y="856164"/>
            <a:chExt cx="7781821" cy="5640836"/>
          </a:xfrm>
        </p:grpSpPr>
        <p:pic>
          <p:nvPicPr>
            <p:cNvPr descr="Chart, scatter chart&#10;&#10;Description automatically generated" id="461" name="Google Shape;461;g107a5a3ee12_0_38"/>
            <p:cNvPicPr preferRelativeResize="0"/>
            <p:nvPr/>
          </p:nvPicPr>
          <p:blipFill rotWithShape="1">
            <a:blip r:embed="rId3">
              <a:alphaModFix/>
            </a:blip>
            <a:srcRect b="10188" l="9504" r="6756" t="12011"/>
            <a:stretch/>
          </p:blipFill>
          <p:spPr>
            <a:xfrm>
              <a:off x="2547538" y="872656"/>
              <a:ext cx="7337581" cy="5112688"/>
            </a:xfrm>
            <a:prstGeom prst="rect">
              <a:avLst/>
            </a:prstGeom>
            <a:noFill/>
            <a:ln>
              <a:noFill/>
            </a:ln>
          </p:spPr>
        </p:pic>
        <p:sp>
          <p:nvSpPr>
            <p:cNvPr id="462" name="Google Shape;462;g107a5a3ee12_0_38"/>
            <p:cNvSpPr/>
            <p:nvPr/>
          </p:nvSpPr>
          <p:spPr>
            <a:xfrm>
              <a:off x="3239719" y="4225123"/>
              <a:ext cx="318000" cy="1208700"/>
            </a:xfrm>
            <a:prstGeom prst="downArrow">
              <a:avLst>
                <a:gd fmla="val 50000" name="adj1"/>
                <a:gd fmla="val 50000" name="adj2"/>
              </a:avLst>
            </a:prstGeom>
            <a:solidFill>
              <a:srgbClr val="FF000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3" name="Google Shape;463;g107a5a3ee12_0_38"/>
            <p:cNvSpPr/>
            <p:nvPr/>
          </p:nvSpPr>
          <p:spPr>
            <a:xfrm rot="10800000">
              <a:off x="3140153" y="1520376"/>
              <a:ext cx="318000" cy="1208700"/>
            </a:xfrm>
            <a:prstGeom prst="downArrow">
              <a:avLst>
                <a:gd fmla="val 50000" name="adj1"/>
                <a:gd fmla="val 50000" name="adj2"/>
              </a:avLst>
            </a:prstGeom>
            <a:solidFill>
              <a:srgbClr val="00B05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4" name="Google Shape;464;g107a5a3ee12_0_38"/>
            <p:cNvSpPr txBox="1"/>
            <p:nvPr/>
          </p:nvSpPr>
          <p:spPr>
            <a:xfrm rot="-5400000">
              <a:off x="2528800" y="1940698"/>
              <a:ext cx="997500" cy="39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Better</a:t>
              </a:r>
              <a:endParaRPr b="0" i="0" sz="1400" u="none" cap="none" strike="noStrike">
                <a:solidFill>
                  <a:srgbClr val="000000"/>
                </a:solidFill>
                <a:latin typeface="Arial"/>
                <a:ea typeface="Arial"/>
                <a:cs typeface="Arial"/>
                <a:sym typeface="Arial"/>
              </a:endParaRPr>
            </a:p>
          </p:txBody>
        </p:sp>
        <p:sp>
          <p:nvSpPr>
            <p:cNvPr id="465" name="Google Shape;465;g107a5a3ee12_0_38"/>
            <p:cNvSpPr txBox="1"/>
            <p:nvPr/>
          </p:nvSpPr>
          <p:spPr>
            <a:xfrm rot="-5400000">
              <a:off x="2620950" y="4453873"/>
              <a:ext cx="1015800" cy="39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Worse</a:t>
              </a:r>
              <a:endParaRPr b="0" i="0" sz="1400" u="none" cap="none" strike="noStrike">
                <a:solidFill>
                  <a:srgbClr val="000000"/>
                </a:solidFill>
                <a:latin typeface="Arial"/>
                <a:ea typeface="Arial"/>
                <a:cs typeface="Arial"/>
                <a:sym typeface="Arial"/>
              </a:endParaRPr>
            </a:p>
          </p:txBody>
        </p:sp>
        <p:sp>
          <p:nvSpPr>
            <p:cNvPr id="466" name="Google Shape;466;g107a5a3ee12_0_38"/>
            <p:cNvSpPr txBox="1"/>
            <p:nvPr/>
          </p:nvSpPr>
          <p:spPr>
            <a:xfrm rot="-5400000">
              <a:off x="-366452" y="3325914"/>
              <a:ext cx="5370900" cy="43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Average Punting Yards over Expected (PYOE)</a:t>
              </a:r>
              <a:endParaRPr b="0" i="0" sz="1400" u="none" cap="none" strike="noStrike">
                <a:solidFill>
                  <a:srgbClr val="000000"/>
                </a:solidFill>
                <a:latin typeface="Arial"/>
                <a:ea typeface="Arial"/>
                <a:cs typeface="Arial"/>
                <a:sym typeface="Arial"/>
              </a:endParaRPr>
            </a:p>
          </p:txBody>
        </p:sp>
        <p:sp>
          <p:nvSpPr>
            <p:cNvPr id="467" name="Google Shape;467;g107a5a3ee12_0_38"/>
            <p:cNvSpPr txBox="1"/>
            <p:nvPr/>
          </p:nvSpPr>
          <p:spPr>
            <a:xfrm>
              <a:off x="3062120" y="5992580"/>
              <a:ext cx="1210500" cy="33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107a5a3ee12_0_38"/>
            <p:cNvSpPr txBox="1"/>
            <p:nvPr/>
          </p:nvSpPr>
          <p:spPr>
            <a:xfrm>
              <a:off x="8414231" y="5964542"/>
              <a:ext cx="1072800" cy="33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107a5a3ee12_0_38"/>
            <p:cNvSpPr txBox="1"/>
            <p:nvPr/>
          </p:nvSpPr>
          <p:spPr>
            <a:xfrm>
              <a:off x="4608451" y="6055700"/>
              <a:ext cx="2975100" cy="44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Expected Punt Yards</a:t>
              </a:r>
              <a:endParaRPr b="0" i="0" sz="1400" u="none" cap="none" strike="noStrike">
                <a:solidFill>
                  <a:srgbClr val="000000"/>
                </a:solidFill>
                <a:latin typeface="Arial"/>
                <a:ea typeface="Arial"/>
                <a:cs typeface="Arial"/>
                <a:sym typeface="Arial"/>
              </a:endParaRPr>
            </a:p>
          </p:txBody>
        </p:sp>
      </p:grpSp>
      <p:sp>
        <p:nvSpPr>
          <p:cNvPr id="470" name="Google Shape;470;g107a5a3ee12_0_38"/>
          <p:cNvSpPr txBox="1"/>
          <p:nvPr/>
        </p:nvSpPr>
        <p:spPr>
          <a:xfrm>
            <a:off x="5111935" y="958235"/>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Jake Bailey</a:t>
            </a:r>
            <a:r>
              <a:rPr b="0" i="0" lang="en-US" sz="1000" u="none" cap="none" strike="noStrike">
                <a:solidFill>
                  <a:schemeClr val="dk1"/>
                </a:solidFill>
                <a:latin typeface="Calibri"/>
                <a:ea typeface="Calibri"/>
                <a:cs typeface="Calibri"/>
                <a:sym typeface="Calibri"/>
              </a:rPr>
              <a:t>*+ </a:t>
            </a:r>
            <a:r>
              <a:rPr b="1" i="0" lang="en-US" sz="1000" u="none" cap="none" strike="noStrike">
                <a:solidFill>
                  <a:schemeClr val="dk1"/>
                </a:solidFill>
                <a:latin typeface="Calibri"/>
                <a:ea typeface="Calibri"/>
                <a:cs typeface="Calibri"/>
                <a:sym typeface="Calibri"/>
              </a:rPr>
              <a:t>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471" name="Google Shape;471;g107a5a3ee12_0_38"/>
          <p:cNvSpPr txBox="1"/>
          <p:nvPr/>
        </p:nvSpPr>
        <p:spPr>
          <a:xfrm>
            <a:off x="5921031" y="1128220"/>
            <a:ext cx="1704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Michael Dickson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472" name="Google Shape;472;g107a5a3ee12_0_38"/>
          <p:cNvSpPr txBox="1"/>
          <p:nvPr/>
        </p:nvSpPr>
        <p:spPr>
          <a:xfrm>
            <a:off x="6437730" y="1963109"/>
            <a:ext cx="1539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Jack Fox*++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473" name="Google Shape;473;g107a5a3ee12_0_38"/>
          <p:cNvSpPr txBox="1"/>
          <p:nvPr/>
        </p:nvSpPr>
        <p:spPr>
          <a:xfrm>
            <a:off x="6536518" y="1421127"/>
            <a:ext cx="179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Tress Way*++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chemeClr val="dk1"/>
              </a:solidFill>
              <a:latin typeface="Calibri"/>
              <a:ea typeface="Calibri"/>
              <a:cs typeface="Calibri"/>
              <a:sym typeface="Calibri"/>
            </a:endParaRPr>
          </a:p>
        </p:txBody>
      </p:sp>
      <p:sp>
        <p:nvSpPr>
          <p:cNvPr id="474" name="Google Shape;474;g107a5a3ee12_0_38"/>
          <p:cNvSpPr txBox="1"/>
          <p:nvPr/>
        </p:nvSpPr>
        <p:spPr>
          <a:xfrm>
            <a:off x="5654352" y="1920700"/>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A.J. Cole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chemeClr val="dk1"/>
              </a:solidFill>
              <a:latin typeface="Calibri"/>
              <a:ea typeface="Calibri"/>
              <a:cs typeface="Calibri"/>
              <a:sym typeface="Calibri"/>
            </a:endParaRPr>
          </a:p>
        </p:txBody>
      </p:sp>
      <p:sp>
        <p:nvSpPr>
          <p:cNvPr id="475" name="Google Shape;475;g107a5a3ee12_0_38"/>
          <p:cNvSpPr txBox="1"/>
          <p:nvPr/>
        </p:nvSpPr>
        <p:spPr>
          <a:xfrm>
            <a:off x="4803638" y="1823556"/>
            <a:ext cx="11094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Michael Dickson*+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200" u="none" cap="none" strike="noStrike">
              <a:solidFill>
                <a:srgbClr val="000000"/>
              </a:solidFill>
              <a:latin typeface="Arial"/>
              <a:ea typeface="Arial"/>
              <a:cs typeface="Arial"/>
              <a:sym typeface="Arial"/>
            </a:endParaRPr>
          </a:p>
        </p:txBody>
      </p:sp>
      <p:sp>
        <p:nvSpPr>
          <p:cNvPr id="476" name="Google Shape;476;g107a5a3ee12_0_38"/>
          <p:cNvSpPr txBox="1"/>
          <p:nvPr/>
        </p:nvSpPr>
        <p:spPr>
          <a:xfrm>
            <a:off x="8329702" y="2431630"/>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Andy Lee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chemeClr val="dk1"/>
              </a:solidFill>
              <a:latin typeface="Calibri"/>
              <a:ea typeface="Calibri"/>
              <a:cs typeface="Calibri"/>
              <a:sym typeface="Calibri"/>
            </a:endParaRPr>
          </a:p>
        </p:txBody>
      </p:sp>
      <p:sp>
        <p:nvSpPr>
          <p:cNvPr id="477" name="Google Shape;477;g107a5a3ee12_0_38"/>
          <p:cNvSpPr txBox="1"/>
          <p:nvPr/>
        </p:nvSpPr>
        <p:spPr>
          <a:xfrm>
            <a:off x="7977335" y="4930789"/>
            <a:ext cx="1559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Mitch Wishnowsky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478" name="Google Shape;478;g107a5a3ee12_0_38"/>
          <p:cNvSpPr txBox="1"/>
          <p:nvPr/>
        </p:nvSpPr>
        <p:spPr>
          <a:xfrm>
            <a:off x="3956213" y="4136155"/>
            <a:ext cx="4788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Corey Bojorquez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479" name="Google Shape;479;g107a5a3ee12_0_38"/>
          <p:cNvSpPr txBox="1"/>
          <p:nvPr/>
        </p:nvSpPr>
        <p:spPr>
          <a:xfrm>
            <a:off x="5370351" y="4932174"/>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Matt Darr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480" name="Google Shape;480;g107a5a3ee12_0_38"/>
          <p:cNvSpPr txBox="1"/>
          <p:nvPr/>
        </p:nvSpPr>
        <p:spPr>
          <a:xfrm>
            <a:off x="7478800" y="4153946"/>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Chris Jones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000" u="none" cap="none" strike="noStrike">
              <a:solidFill>
                <a:srgbClr val="000000"/>
              </a:solidFill>
              <a:latin typeface="Calibri"/>
              <a:ea typeface="Calibri"/>
              <a:cs typeface="Calibri"/>
              <a:sym typeface="Calibri"/>
            </a:endParaRPr>
          </a:p>
        </p:txBody>
      </p:sp>
      <p:sp>
        <p:nvSpPr>
          <p:cNvPr id="481" name="Google Shape;481;g107a5a3ee12_0_38"/>
          <p:cNvSpPr txBox="1"/>
          <p:nvPr/>
        </p:nvSpPr>
        <p:spPr>
          <a:xfrm>
            <a:off x="7788815" y="3341507"/>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Logan Cooke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rgbClr val="000000"/>
              </a:solidFill>
              <a:latin typeface="Calibri"/>
              <a:ea typeface="Calibri"/>
              <a:cs typeface="Calibri"/>
              <a:sym typeface="Calibri"/>
            </a:endParaRPr>
          </a:p>
        </p:txBody>
      </p:sp>
      <p:sp>
        <p:nvSpPr>
          <p:cNvPr id="482" name="Google Shape;482;g107a5a3ee12_0_38"/>
          <p:cNvSpPr txBox="1"/>
          <p:nvPr/>
        </p:nvSpPr>
        <p:spPr>
          <a:xfrm>
            <a:off x="7161209" y="4968170"/>
            <a:ext cx="1559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Bradley Pinion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483" name="Google Shape;483;g107a5a3ee12_0_38"/>
          <p:cNvSpPr txBox="1"/>
          <p:nvPr/>
        </p:nvSpPr>
        <p:spPr>
          <a:xfrm>
            <a:off x="6985952" y="2359792"/>
            <a:ext cx="179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Tress Way*</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484" name="Google Shape;484;g107a5a3ee12_0_38"/>
          <p:cNvSpPr txBox="1"/>
          <p:nvPr/>
        </p:nvSpPr>
        <p:spPr>
          <a:xfrm>
            <a:off x="5954302" y="4631615"/>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Sterling Hofrichter</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485" name="Google Shape;485;g107a5a3ee12_0_38"/>
          <p:cNvSpPr txBox="1"/>
          <p:nvPr/>
        </p:nvSpPr>
        <p:spPr>
          <a:xfrm>
            <a:off x="3241116" y="361950"/>
            <a:ext cx="5498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Punt Yards Versus Expectation, 2018-2020 </a:t>
            </a:r>
            <a:endParaRPr b="1" i="0" sz="2000" u="none" cap="none" strike="noStrike">
              <a:solidFill>
                <a:schemeClr val="dk1"/>
              </a:solidFill>
              <a:latin typeface="Calibri"/>
              <a:ea typeface="Calibri"/>
              <a:cs typeface="Calibri"/>
              <a:sym typeface="Calibri"/>
            </a:endParaRPr>
          </a:p>
        </p:txBody>
      </p:sp>
      <p:sp>
        <p:nvSpPr>
          <p:cNvPr id="486" name="Google Shape;486;g107a5a3ee12_0_38"/>
          <p:cNvSpPr txBox="1"/>
          <p:nvPr/>
        </p:nvSpPr>
        <p:spPr>
          <a:xfrm>
            <a:off x="7259779" y="1714859"/>
            <a:ext cx="1338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Corey Bojorquez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487" name="Google Shape;487;g107a5a3ee12_0_38"/>
          <p:cNvSpPr txBox="1"/>
          <p:nvPr/>
        </p:nvSpPr>
        <p:spPr>
          <a:xfrm>
            <a:off x="4366960" y="3772086"/>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Ryan Allen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488" name="Google Shape;488;g107a5a3ee12_0_38"/>
          <p:cNvSpPr txBox="1"/>
          <p:nvPr/>
        </p:nvSpPr>
        <p:spPr>
          <a:xfrm>
            <a:off x="3405791" y="2228991"/>
            <a:ext cx="179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Brett Kern*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489" name="Google Shape;489;g107a5a3ee12_0_38"/>
          <p:cNvSpPr txBox="1"/>
          <p:nvPr/>
        </p:nvSpPr>
        <p:spPr>
          <a:xfrm>
            <a:off x="4262279" y="2159890"/>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Sam Koch</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chemeClr val="dk1"/>
              </a:solidFill>
              <a:latin typeface="Calibri"/>
              <a:ea typeface="Calibri"/>
              <a:cs typeface="Calibri"/>
              <a:sym typeface="Calibri"/>
            </a:endParaRPr>
          </a:p>
        </p:txBody>
      </p:sp>
      <p:sp>
        <p:nvSpPr>
          <p:cNvPr id="490" name="Google Shape;490;g107a5a3ee12_0_38"/>
          <p:cNvSpPr txBox="1"/>
          <p:nvPr/>
        </p:nvSpPr>
        <p:spPr>
          <a:xfrm>
            <a:off x="3801335" y="3409031"/>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Colby Wadman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491" name="Google Shape;491;g107a5a3ee12_0_38"/>
          <p:cNvSpPr txBox="1"/>
          <p:nvPr/>
        </p:nvSpPr>
        <p:spPr>
          <a:xfrm>
            <a:off x="6010532" y="4204758"/>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Thomas Morstead</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492" name="Google Shape;492;g107a5a3ee12_0_38"/>
          <p:cNvSpPr txBox="1"/>
          <p:nvPr/>
        </p:nvSpPr>
        <p:spPr>
          <a:xfrm>
            <a:off x="2460975" y="5876275"/>
            <a:ext cx="66939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Figure 3: Punt Yards Versus Expectation, 2018-2020 Seasons. </a:t>
            </a:r>
            <a:r>
              <a:rPr b="0" i="1" lang="en-US" sz="1100" u="none" cap="none" strike="noStrike">
                <a:solidFill>
                  <a:schemeClr val="dk1"/>
                </a:solidFill>
                <a:latin typeface="Arial"/>
                <a:ea typeface="Arial"/>
                <a:cs typeface="Arial"/>
                <a:sym typeface="Arial"/>
              </a:rPr>
              <a:t>Each circle represents an individual player's performance in a season, and the numbers refer to their ranking in Figure 2. Players above the zero horizontal line (highlighted in green) performed better than expected.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g107a5a3ee12_0_10"/>
          <p:cNvPicPr preferRelativeResize="0"/>
          <p:nvPr/>
        </p:nvPicPr>
        <p:blipFill rotWithShape="1">
          <a:blip r:embed="rId3">
            <a:alphaModFix/>
          </a:blip>
          <a:srcRect b="9997" l="9128" r="9511" t="12017"/>
          <a:stretch/>
        </p:blipFill>
        <p:spPr>
          <a:xfrm>
            <a:off x="2532013" y="478475"/>
            <a:ext cx="7439674" cy="5347550"/>
          </a:xfrm>
          <a:prstGeom prst="rect">
            <a:avLst/>
          </a:prstGeom>
          <a:noFill/>
          <a:ln>
            <a:noFill/>
          </a:ln>
        </p:spPr>
      </p:pic>
      <p:grpSp>
        <p:nvGrpSpPr>
          <p:cNvPr id="498" name="Google Shape;498;g107a5a3ee12_0_10"/>
          <p:cNvGrpSpPr/>
          <p:nvPr/>
        </p:nvGrpSpPr>
        <p:grpSpPr>
          <a:xfrm>
            <a:off x="2222909" y="894475"/>
            <a:ext cx="7720806" cy="5443905"/>
            <a:chOff x="2067063" y="894475"/>
            <a:chExt cx="7720806" cy="5443905"/>
          </a:xfrm>
        </p:grpSpPr>
        <p:sp>
          <p:nvSpPr>
            <p:cNvPr id="499" name="Google Shape;499;g107a5a3ee12_0_10"/>
            <p:cNvSpPr/>
            <p:nvPr/>
          </p:nvSpPr>
          <p:spPr>
            <a:xfrm>
              <a:off x="2952911" y="3861173"/>
              <a:ext cx="318000" cy="1208700"/>
            </a:xfrm>
            <a:prstGeom prst="downArrow">
              <a:avLst>
                <a:gd fmla="val 50000" name="adj1"/>
                <a:gd fmla="val 50000" name="adj2"/>
              </a:avLst>
            </a:prstGeom>
            <a:solidFill>
              <a:srgbClr val="FF000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0" name="Google Shape;500;g107a5a3ee12_0_10"/>
            <p:cNvSpPr/>
            <p:nvPr/>
          </p:nvSpPr>
          <p:spPr>
            <a:xfrm rot="10800000">
              <a:off x="2952911" y="1342976"/>
              <a:ext cx="318000" cy="1208700"/>
            </a:xfrm>
            <a:prstGeom prst="downArrow">
              <a:avLst>
                <a:gd fmla="val 50000" name="adj1"/>
                <a:gd fmla="val 50000" name="adj2"/>
              </a:avLst>
            </a:prstGeom>
            <a:solidFill>
              <a:srgbClr val="00B05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1" name="Google Shape;501;g107a5a3ee12_0_10"/>
            <p:cNvSpPr txBox="1"/>
            <p:nvPr/>
          </p:nvSpPr>
          <p:spPr>
            <a:xfrm rot="-5400000">
              <a:off x="2351288" y="1762673"/>
              <a:ext cx="997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Better</a:t>
              </a:r>
              <a:endParaRPr b="0" i="0" sz="1400" u="none" cap="none" strike="noStrike">
                <a:solidFill>
                  <a:srgbClr val="000000"/>
                </a:solidFill>
                <a:latin typeface="Arial"/>
                <a:ea typeface="Arial"/>
                <a:cs typeface="Arial"/>
                <a:sym typeface="Arial"/>
              </a:endParaRPr>
            </a:p>
          </p:txBody>
        </p:sp>
        <p:sp>
          <p:nvSpPr>
            <p:cNvPr id="502" name="Google Shape;502;g107a5a3ee12_0_10"/>
            <p:cNvSpPr txBox="1"/>
            <p:nvPr/>
          </p:nvSpPr>
          <p:spPr>
            <a:xfrm rot="-5400000">
              <a:off x="2342138" y="4184423"/>
              <a:ext cx="1015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Worse</a:t>
              </a:r>
              <a:endParaRPr b="0" i="0" sz="1400" u="none" cap="none" strike="noStrike">
                <a:solidFill>
                  <a:srgbClr val="000000"/>
                </a:solidFill>
                <a:latin typeface="Arial"/>
                <a:ea typeface="Arial"/>
                <a:cs typeface="Arial"/>
                <a:sym typeface="Arial"/>
              </a:endParaRPr>
            </a:p>
          </p:txBody>
        </p:sp>
        <p:sp>
          <p:nvSpPr>
            <p:cNvPr id="503" name="Google Shape;503;g107a5a3ee12_0_10"/>
            <p:cNvSpPr txBox="1"/>
            <p:nvPr/>
          </p:nvSpPr>
          <p:spPr>
            <a:xfrm rot="-5400000">
              <a:off x="-54087" y="3015625"/>
              <a:ext cx="4642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Average Field Goal over Expected (FGOE)</a:t>
              </a:r>
              <a:endParaRPr b="0" i="0" sz="1400" u="none" cap="none" strike="noStrike">
                <a:solidFill>
                  <a:srgbClr val="000000"/>
                </a:solidFill>
                <a:latin typeface="Arial"/>
                <a:ea typeface="Arial"/>
                <a:cs typeface="Arial"/>
                <a:sym typeface="Arial"/>
              </a:endParaRPr>
            </a:p>
          </p:txBody>
        </p:sp>
        <p:sp>
          <p:nvSpPr>
            <p:cNvPr id="504" name="Google Shape;504;g107a5a3ee12_0_10"/>
            <p:cNvSpPr txBox="1"/>
            <p:nvPr/>
          </p:nvSpPr>
          <p:spPr>
            <a:xfrm>
              <a:off x="3362957" y="5815180"/>
              <a:ext cx="1210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Difficult Field Goals</a:t>
              </a:r>
              <a:endParaRPr b="0" i="0" sz="1400" u="none" cap="none" strike="noStrike">
                <a:solidFill>
                  <a:srgbClr val="000000"/>
                </a:solidFill>
                <a:latin typeface="Arial"/>
                <a:ea typeface="Arial"/>
                <a:cs typeface="Arial"/>
                <a:sym typeface="Arial"/>
              </a:endParaRPr>
            </a:p>
          </p:txBody>
        </p:sp>
        <p:sp>
          <p:nvSpPr>
            <p:cNvPr id="505" name="Google Shape;505;g107a5a3ee12_0_10"/>
            <p:cNvSpPr txBox="1"/>
            <p:nvPr/>
          </p:nvSpPr>
          <p:spPr>
            <a:xfrm>
              <a:off x="8715069" y="5787142"/>
              <a:ext cx="1072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Easier Field Goals</a:t>
              </a:r>
              <a:endParaRPr b="0" i="0" sz="1400" u="none" cap="none" strike="noStrike">
                <a:solidFill>
                  <a:srgbClr val="000000"/>
                </a:solidFill>
                <a:latin typeface="Arial"/>
                <a:ea typeface="Arial"/>
                <a:cs typeface="Arial"/>
                <a:sym typeface="Arial"/>
              </a:endParaRPr>
            </a:p>
          </p:txBody>
        </p:sp>
        <p:sp>
          <p:nvSpPr>
            <p:cNvPr id="506" name="Google Shape;506;g107a5a3ee12_0_10"/>
            <p:cNvSpPr txBox="1"/>
            <p:nvPr/>
          </p:nvSpPr>
          <p:spPr>
            <a:xfrm>
              <a:off x="4909289" y="5878300"/>
              <a:ext cx="2975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Expected FG Percentage</a:t>
              </a:r>
              <a:endParaRPr b="0" i="0" sz="1400" u="none" cap="none" strike="noStrike">
                <a:solidFill>
                  <a:srgbClr val="000000"/>
                </a:solidFill>
                <a:latin typeface="Arial"/>
                <a:ea typeface="Arial"/>
                <a:cs typeface="Arial"/>
                <a:sym typeface="Arial"/>
              </a:endParaRPr>
            </a:p>
          </p:txBody>
        </p:sp>
      </p:grpSp>
      <p:sp>
        <p:nvSpPr>
          <p:cNvPr id="507" name="Google Shape;507;g107a5a3ee12_0_10"/>
          <p:cNvSpPr txBox="1"/>
          <p:nvPr/>
        </p:nvSpPr>
        <p:spPr>
          <a:xfrm>
            <a:off x="4601678" y="994000"/>
            <a:ext cx="1500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Jason Sanders+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508" name="Google Shape;508;g107a5a3ee12_0_10"/>
          <p:cNvSpPr txBox="1"/>
          <p:nvPr/>
        </p:nvSpPr>
        <p:spPr>
          <a:xfrm>
            <a:off x="7561153" y="962450"/>
            <a:ext cx="1500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Will Lutz</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09" name="Google Shape;509;g107a5a3ee12_0_10"/>
          <p:cNvSpPr txBox="1"/>
          <p:nvPr/>
        </p:nvSpPr>
        <p:spPr>
          <a:xfrm>
            <a:off x="3784749" y="1872025"/>
            <a:ext cx="1308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Brandon McManus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chemeClr val="dk1"/>
              </a:solidFill>
              <a:latin typeface="Calibri"/>
              <a:ea typeface="Calibri"/>
              <a:cs typeface="Calibri"/>
              <a:sym typeface="Calibri"/>
            </a:endParaRPr>
          </a:p>
        </p:txBody>
      </p:sp>
      <p:sp>
        <p:nvSpPr>
          <p:cNvPr id="510" name="Google Shape;510;g107a5a3ee12_0_10"/>
          <p:cNvSpPr txBox="1"/>
          <p:nvPr/>
        </p:nvSpPr>
        <p:spPr>
          <a:xfrm>
            <a:off x="6629350" y="970675"/>
            <a:ext cx="1008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Justin Tucker*+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chemeClr val="dk1"/>
              </a:solidFill>
              <a:latin typeface="Calibri"/>
              <a:ea typeface="Calibri"/>
              <a:cs typeface="Calibri"/>
              <a:sym typeface="Calibri"/>
            </a:endParaRPr>
          </a:p>
        </p:txBody>
      </p:sp>
      <p:sp>
        <p:nvSpPr>
          <p:cNvPr id="511" name="Google Shape;511;g107a5a3ee12_0_10"/>
          <p:cNvSpPr txBox="1"/>
          <p:nvPr/>
        </p:nvSpPr>
        <p:spPr>
          <a:xfrm>
            <a:off x="8011775" y="1394200"/>
            <a:ext cx="1134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Aldrick Rosas*++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000" u="none" cap="none" strike="noStrike">
              <a:solidFill>
                <a:schemeClr val="dk1"/>
              </a:solidFill>
              <a:latin typeface="Calibri"/>
              <a:ea typeface="Calibri"/>
              <a:cs typeface="Calibri"/>
              <a:sym typeface="Calibri"/>
            </a:endParaRPr>
          </a:p>
        </p:txBody>
      </p:sp>
      <p:sp>
        <p:nvSpPr>
          <p:cNvPr id="512" name="Google Shape;512;g107a5a3ee12_0_10"/>
          <p:cNvSpPr txBox="1"/>
          <p:nvPr/>
        </p:nvSpPr>
        <p:spPr>
          <a:xfrm>
            <a:off x="9101653" y="1353725"/>
            <a:ext cx="1500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Josh Lambo++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13" name="Google Shape;513;g107a5a3ee12_0_10"/>
          <p:cNvSpPr txBox="1"/>
          <p:nvPr/>
        </p:nvSpPr>
        <p:spPr>
          <a:xfrm>
            <a:off x="6025775" y="1297425"/>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Josh Lambo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14" name="Google Shape;514;g107a5a3ee12_0_10"/>
          <p:cNvSpPr txBox="1"/>
          <p:nvPr/>
        </p:nvSpPr>
        <p:spPr>
          <a:xfrm>
            <a:off x="7412578" y="478475"/>
            <a:ext cx="1500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Jason Myers</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515" name="Google Shape;515;g107a5a3ee12_0_10"/>
          <p:cNvSpPr txBox="1"/>
          <p:nvPr/>
        </p:nvSpPr>
        <p:spPr>
          <a:xfrm>
            <a:off x="6629350" y="4245225"/>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Chandler Catanzaro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16" name="Google Shape;516;g107a5a3ee12_0_10"/>
          <p:cNvSpPr txBox="1"/>
          <p:nvPr/>
        </p:nvSpPr>
        <p:spPr>
          <a:xfrm>
            <a:off x="5329525" y="5165300"/>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Aldrick Rosas</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17" name="Google Shape;517;g107a5a3ee12_0_10"/>
          <p:cNvSpPr txBox="1"/>
          <p:nvPr/>
        </p:nvSpPr>
        <p:spPr>
          <a:xfrm>
            <a:off x="6741925" y="5268500"/>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Robbie Gould</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18" name="Google Shape;518;g107a5a3ee12_0_10"/>
          <p:cNvSpPr txBox="1"/>
          <p:nvPr/>
        </p:nvSpPr>
        <p:spPr>
          <a:xfrm>
            <a:off x="3554725" y="3946275"/>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Zane Gonzalez</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519" name="Google Shape;519;g107a5a3ee12_0_10"/>
          <p:cNvSpPr txBox="1"/>
          <p:nvPr/>
        </p:nvSpPr>
        <p:spPr>
          <a:xfrm>
            <a:off x="4174775" y="4821375"/>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Adam Vinatieri</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20" name="Google Shape;520;g107a5a3ee12_0_10"/>
          <p:cNvSpPr txBox="1"/>
          <p:nvPr/>
        </p:nvSpPr>
        <p:spPr>
          <a:xfrm>
            <a:off x="8558700" y="3805225"/>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Eddy Pineiro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21" name="Google Shape;521;g107a5a3ee12_0_10"/>
          <p:cNvSpPr txBox="1"/>
          <p:nvPr/>
        </p:nvSpPr>
        <p:spPr>
          <a:xfrm>
            <a:off x="8458950" y="3263925"/>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Sam Ficken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522" name="Google Shape;522;g107a5a3ee12_0_10"/>
          <p:cNvSpPr txBox="1"/>
          <p:nvPr/>
        </p:nvSpPr>
        <p:spPr>
          <a:xfrm>
            <a:off x="6974650" y="1297425"/>
            <a:ext cx="1008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Justin Tucker+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000" u="none" cap="none" strike="noStrike">
              <a:solidFill>
                <a:schemeClr val="dk1"/>
              </a:solidFill>
              <a:latin typeface="Calibri"/>
              <a:ea typeface="Calibri"/>
              <a:cs typeface="Calibri"/>
              <a:sym typeface="Calibri"/>
            </a:endParaRPr>
          </a:p>
        </p:txBody>
      </p:sp>
      <p:sp>
        <p:nvSpPr>
          <p:cNvPr id="523" name="Google Shape;523;g107a5a3ee12_0_10"/>
          <p:cNvSpPr txBox="1"/>
          <p:nvPr/>
        </p:nvSpPr>
        <p:spPr>
          <a:xfrm>
            <a:off x="6462775" y="554675"/>
            <a:ext cx="1008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Graham Gano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524" name="Google Shape;524;g107a5a3ee12_0_10"/>
          <p:cNvSpPr txBox="1"/>
          <p:nvPr/>
        </p:nvSpPr>
        <p:spPr>
          <a:xfrm>
            <a:off x="8904000" y="970675"/>
            <a:ext cx="1008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Mason Crosby</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525" name="Google Shape;525;g107a5a3ee12_0_10"/>
          <p:cNvSpPr txBox="1"/>
          <p:nvPr/>
        </p:nvSpPr>
        <p:spPr>
          <a:xfrm>
            <a:off x="6363400" y="4756863"/>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Chris Boswell</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26" name="Google Shape;526;g107a5a3ee12_0_10"/>
          <p:cNvSpPr txBox="1"/>
          <p:nvPr/>
        </p:nvSpPr>
        <p:spPr>
          <a:xfrm>
            <a:off x="5496475" y="4119850"/>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Robbie Gould</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527" name="Google Shape;527;g107a5a3ee12_0_10"/>
          <p:cNvSpPr txBox="1"/>
          <p:nvPr/>
        </p:nvSpPr>
        <p:spPr>
          <a:xfrm>
            <a:off x="4280275" y="1476825"/>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Matt Bryant</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28" name="Google Shape;528;g107a5a3ee12_0_10"/>
          <p:cNvSpPr txBox="1"/>
          <p:nvPr/>
        </p:nvSpPr>
        <p:spPr>
          <a:xfrm>
            <a:off x="5246700" y="1471825"/>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Jason Myers*</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29" name="Google Shape;529;g107a5a3ee12_0_10"/>
          <p:cNvSpPr txBox="1"/>
          <p:nvPr/>
        </p:nvSpPr>
        <p:spPr>
          <a:xfrm>
            <a:off x="3382975" y="62075"/>
            <a:ext cx="592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Field</a:t>
            </a:r>
            <a:r>
              <a:rPr b="1" i="0" lang="en-US" sz="1400" u="none" cap="none" strike="noStrike">
                <a:solidFill>
                  <a:srgbClr val="000000"/>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Goal Percentage Versus Expectation, 2018-2020 </a:t>
            </a:r>
            <a:endParaRPr b="1" i="0" sz="2000" u="none" cap="none" strike="noStrike">
              <a:solidFill>
                <a:schemeClr val="dk1"/>
              </a:solidFill>
              <a:latin typeface="Calibri"/>
              <a:ea typeface="Calibri"/>
              <a:cs typeface="Calibri"/>
              <a:sym typeface="Calibri"/>
            </a:endParaRPr>
          </a:p>
        </p:txBody>
      </p:sp>
      <p:sp>
        <p:nvSpPr>
          <p:cNvPr id="530" name="Google Shape;530;g107a5a3ee12_0_10"/>
          <p:cNvSpPr txBox="1"/>
          <p:nvPr/>
        </p:nvSpPr>
        <p:spPr>
          <a:xfrm>
            <a:off x="4091775" y="3589575"/>
            <a:ext cx="169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Jake Elliot</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id="535" name="Google Shape;535;g107a5a3ee12_4_62"/>
          <p:cNvPicPr preferRelativeResize="0"/>
          <p:nvPr/>
        </p:nvPicPr>
        <p:blipFill rotWithShape="1">
          <a:blip r:embed="rId3">
            <a:alphaModFix/>
          </a:blip>
          <a:srcRect b="10058" l="9064" r="8752" t="11832"/>
          <a:stretch/>
        </p:blipFill>
        <p:spPr>
          <a:xfrm>
            <a:off x="2445768" y="344865"/>
            <a:ext cx="6919772" cy="4977045"/>
          </a:xfrm>
          <a:prstGeom prst="rect">
            <a:avLst/>
          </a:prstGeom>
          <a:noFill/>
          <a:ln>
            <a:noFill/>
          </a:ln>
        </p:spPr>
      </p:pic>
      <p:grpSp>
        <p:nvGrpSpPr>
          <p:cNvPr id="536" name="Google Shape;536;g107a5a3ee12_4_62"/>
          <p:cNvGrpSpPr/>
          <p:nvPr/>
        </p:nvGrpSpPr>
        <p:grpSpPr>
          <a:xfrm>
            <a:off x="2124450" y="273110"/>
            <a:ext cx="7186279" cy="5552913"/>
            <a:chOff x="1984330" y="401279"/>
            <a:chExt cx="7803539" cy="5977301"/>
          </a:xfrm>
        </p:grpSpPr>
        <p:sp>
          <p:nvSpPr>
            <p:cNvPr id="537" name="Google Shape;537;g107a5a3ee12_4_62"/>
            <p:cNvSpPr/>
            <p:nvPr/>
          </p:nvSpPr>
          <p:spPr>
            <a:xfrm>
              <a:off x="2952911" y="3861173"/>
              <a:ext cx="318000" cy="1208700"/>
            </a:xfrm>
            <a:prstGeom prst="downArrow">
              <a:avLst>
                <a:gd fmla="val 50000" name="adj1"/>
                <a:gd fmla="val 50000" name="adj2"/>
              </a:avLst>
            </a:prstGeom>
            <a:solidFill>
              <a:srgbClr val="FF000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8" name="Google Shape;538;g107a5a3ee12_4_62"/>
            <p:cNvSpPr/>
            <p:nvPr/>
          </p:nvSpPr>
          <p:spPr>
            <a:xfrm rot="10800000">
              <a:off x="2952911" y="1342976"/>
              <a:ext cx="318000" cy="1208700"/>
            </a:xfrm>
            <a:prstGeom prst="downArrow">
              <a:avLst>
                <a:gd fmla="val 50000" name="adj1"/>
                <a:gd fmla="val 50000" name="adj2"/>
              </a:avLst>
            </a:prstGeom>
            <a:solidFill>
              <a:srgbClr val="00B05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9" name="Google Shape;539;g107a5a3ee12_4_62"/>
            <p:cNvSpPr txBox="1"/>
            <p:nvPr/>
          </p:nvSpPr>
          <p:spPr>
            <a:xfrm rot="-5400000">
              <a:off x="2367188" y="1746773"/>
              <a:ext cx="997500" cy="40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Better</a:t>
              </a:r>
              <a:endParaRPr b="0" i="0" sz="1400" u="none" cap="none" strike="noStrike">
                <a:solidFill>
                  <a:srgbClr val="000000"/>
                </a:solidFill>
                <a:latin typeface="Arial"/>
                <a:ea typeface="Arial"/>
                <a:cs typeface="Arial"/>
                <a:sym typeface="Arial"/>
              </a:endParaRPr>
            </a:p>
          </p:txBody>
        </p:sp>
        <p:sp>
          <p:nvSpPr>
            <p:cNvPr id="540" name="Google Shape;540;g107a5a3ee12_4_62"/>
            <p:cNvSpPr txBox="1"/>
            <p:nvPr/>
          </p:nvSpPr>
          <p:spPr>
            <a:xfrm rot="-5400000">
              <a:off x="2358038" y="4168523"/>
              <a:ext cx="1015800" cy="40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Worse</a:t>
              </a:r>
              <a:endParaRPr b="0" i="0" sz="1400" u="none" cap="none" strike="noStrike">
                <a:solidFill>
                  <a:srgbClr val="000000"/>
                </a:solidFill>
                <a:latin typeface="Arial"/>
                <a:ea typeface="Arial"/>
                <a:cs typeface="Arial"/>
                <a:sym typeface="Arial"/>
              </a:endParaRPr>
            </a:p>
          </p:txBody>
        </p:sp>
        <p:sp>
          <p:nvSpPr>
            <p:cNvPr id="541" name="Google Shape;541;g107a5a3ee12_4_62"/>
            <p:cNvSpPr txBox="1"/>
            <p:nvPr/>
          </p:nvSpPr>
          <p:spPr>
            <a:xfrm rot="-5400000">
              <a:off x="-366320" y="2751929"/>
              <a:ext cx="5135700" cy="43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Average Field Goal over Expected (FGOE)</a:t>
              </a:r>
              <a:endParaRPr b="0" i="0" sz="1400" u="none" cap="none" strike="noStrike">
                <a:solidFill>
                  <a:srgbClr val="000000"/>
                </a:solidFill>
                <a:latin typeface="Arial"/>
                <a:ea typeface="Arial"/>
                <a:cs typeface="Arial"/>
                <a:sym typeface="Arial"/>
              </a:endParaRPr>
            </a:p>
          </p:txBody>
        </p:sp>
        <p:sp>
          <p:nvSpPr>
            <p:cNvPr id="542" name="Google Shape;542;g107a5a3ee12_4_62"/>
            <p:cNvSpPr txBox="1"/>
            <p:nvPr/>
          </p:nvSpPr>
          <p:spPr>
            <a:xfrm>
              <a:off x="3128448" y="5815180"/>
              <a:ext cx="1210500" cy="56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Difficult Field Goals</a:t>
              </a:r>
              <a:endParaRPr b="0" i="0" sz="1400" u="none" cap="none" strike="noStrike">
                <a:solidFill>
                  <a:srgbClr val="000000"/>
                </a:solidFill>
                <a:latin typeface="Arial"/>
                <a:ea typeface="Arial"/>
                <a:cs typeface="Arial"/>
                <a:sym typeface="Arial"/>
              </a:endParaRPr>
            </a:p>
          </p:txBody>
        </p:sp>
        <p:sp>
          <p:nvSpPr>
            <p:cNvPr id="543" name="Google Shape;543;g107a5a3ee12_4_62"/>
            <p:cNvSpPr txBox="1"/>
            <p:nvPr/>
          </p:nvSpPr>
          <p:spPr>
            <a:xfrm>
              <a:off x="8715069" y="5787142"/>
              <a:ext cx="1072800" cy="56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Easier Field Goals</a:t>
              </a:r>
              <a:endParaRPr b="0" i="0" sz="1400" u="none" cap="none" strike="noStrike">
                <a:solidFill>
                  <a:srgbClr val="000000"/>
                </a:solidFill>
                <a:latin typeface="Arial"/>
                <a:ea typeface="Arial"/>
                <a:cs typeface="Arial"/>
                <a:sym typeface="Arial"/>
              </a:endParaRPr>
            </a:p>
          </p:txBody>
        </p:sp>
        <p:sp>
          <p:nvSpPr>
            <p:cNvPr id="544" name="Google Shape;544;g107a5a3ee12_4_62"/>
            <p:cNvSpPr txBox="1"/>
            <p:nvPr/>
          </p:nvSpPr>
          <p:spPr>
            <a:xfrm>
              <a:off x="4909289" y="5878300"/>
              <a:ext cx="2975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Expected FG Percentage</a:t>
              </a:r>
              <a:endParaRPr b="0" i="0" sz="1400" u="none" cap="none" strike="noStrike">
                <a:solidFill>
                  <a:srgbClr val="000000"/>
                </a:solidFill>
                <a:latin typeface="Arial"/>
                <a:ea typeface="Arial"/>
                <a:cs typeface="Arial"/>
                <a:sym typeface="Arial"/>
              </a:endParaRPr>
            </a:p>
          </p:txBody>
        </p:sp>
      </p:grpSp>
      <p:sp>
        <p:nvSpPr>
          <p:cNvPr id="545" name="Google Shape;545;g107a5a3ee12_4_62"/>
          <p:cNvSpPr txBox="1"/>
          <p:nvPr/>
        </p:nvSpPr>
        <p:spPr>
          <a:xfrm>
            <a:off x="4250595" y="894625"/>
            <a:ext cx="1381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Jason Sanders+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546" name="Google Shape;546;g107a5a3ee12_4_62"/>
          <p:cNvSpPr txBox="1"/>
          <p:nvPr/>
        </p:nvSpPr>
        <p:spPr>
          <a:xfrm>
            <a:off x="4443714" y="582129"/>
            <a:ext cx="1381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Will Lutz</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47" name="Google Shape;547;g107a5a3ee12_4_62"/>
          <p:cNvSpPr txBox="1"/>
          <p:nvPr/>
        </p:nvSpPr>
        <p:spPr>
          <a:xfrm>
            <a:off x="3638678" y="1639586"/>
            <a:ext cx="1204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Brandon McManus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chemeClr val="dk1"/>
              </a:solidFill>
              <a:latin typeface="Calibri"/>
              <a:ea typeface="Calibri"/>
              <a:cs typeface="Calibri"/>
              <a:sym typeface="Calibri"/>
            </a:endParaRPr>
          </a:p>
        </p:txBody>
      </p:sp>
      <p:sp>
        <p:nvSpPr>
          <p:cNvPr id="548" name="Google Shape;548;g107a5a3ee12_4_62"/>
          <p:cNvSpPr txBox="1"/>
          <p:nvPr/>
        </p:nvSpPr>
        <p:spPr>
          <a:xfrm>
            <a:off x="6410477" y="725950"/>
            <a:ext cx="1135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Justin Tucker*+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chemeClr val="dk1"/>
              </a:solidFill>
              <a:latin typeface="Calibri"/>
              <a:ea typeface="Calibri"/>
              <a:cs typeface="Calibri"/>
              <a:sym typeface="Calibri"/>
            </a:endParaRPr>
          </a:p>
        </p:txBody>
      </p:sp>
      <p:sp>
        <p:nvSpPr>
          <p:cNvPr id="549" name="Google Shape;549;g107a5a3ee12_4_62"/>
          <p:cNvSpPr txBox="1"/>
          <p:nvPr/>
        </p:nvSpPr>
        <p:spPr>
          <a:xfrm>
            <a:off x="7687661" y="1195648"/>
            <a:ext cx="10449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Aldrick Rosas*++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000" u="none" cap="none" strike="noStrike">
              <a:solidFill>
                <a:schemeClr val="dk1"/>
              </a:solidFill>
              <a:latin typeface="Calibri"/>
              <a:ea typeface="Calibri"/>
              <a:cs typeface="Calibri"/>
              <a:sym typeface="Calibri"/>
            </a:endParaRPr>
          </a:p>
        </p:txBody>
      </p:sp>
      <p:sp>
        <p:nvSpPr>
          <p:cNvPr id="550" name="Google Shape;550;g107a5a3ee12_4_62"/>
          <p:cNvSpPr txBox="1"/>
          <p:nvPr/>
        </p:nvSpPr>
        <p:spPr>
          <a:xfrm>
            <a:off x="8462652" y="1158043"/>
            <a:ext cx="1381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Josh Lambo++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51" name="Google Shape;551;g107a5a3ee12_4_62"/>
          <p:cNvSpPr txBox="1"/>
          <p:nvPr/>
        </p:nvSpPr>
        <p:spPr>
          <a:xfrm>
            <a:off x="5702278" y="1105736"/>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Josh Lambo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52" name="Google Shape;552;g107a5a3ee12_4_62"/>
          <p:cNvSpPr txBox="1"/>
          <p:nvPr/>
        </p:nvSpPr>
        <p:spPr>
          <a:xfrm>
            <a:off x="6960611" y="344865"/>
            <a:ext cx="1381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Jason Myers</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553" name="Google Shape;553;g107a5a3ee12_4_62"/>
          <p:cNvSpPr txBox="1"/>
          <p:nvPr/>
        </p:nvSpPr>
        <p:spPr>
          <a:xfrm>
            <a:off x="6258067" y="3844483"/>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Chandler Catanzaro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54" name="Google Shape;554;g107a5a3ee12_4_62"/>
          <p:cNvSpPr txBox="1"/>
          <p:nvPr/>
        </p:nvSpPr>
        <p:spPr>
          <a:xfrm>
            <a:off x="4990984" y="4699308"/>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Aldrick Rosas</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55" name="Google Shape;555;g107a5a3ee12_4_62"/>
          <p:cNvSpPr txBox="1"/>
          <p:nvPr/>
        </p:nvSpPr>
        <p:spPr>
          <a:xfrm>
            <a:off x="6361729" y="4795189"/>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Robbie Gould</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56" name="Google Shape;556;g107a5a3ee12_4_62"/>
          <p:cNvSpPr txBox="1"/>
          <p:nvPr/>
        </p:nvSpPr>
        <p:spPr>
          <a:xfrm>
            <a:off x="3426864" y="3566734"/>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Zane Gonzalez</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557" name="Google Shape;557;g107a5a3ee12_4_62"/>
          <p:cNvSpPr txBox="1"/>
          <p:nvPr/>
        </p:nvSpPr>
        <p:spPr>
          <a:xfrm>
            <a:off x="3997824" y="4379773"/>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Adam Vinatieri</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58" name="Google Shape;558;g107a5a3ee12_4_62"/>
          <p:cNvSpPr txBox="1"/>
          <p:nvPr/>
        </p:nvSpPr>
        <p:spPr>
          <a:xfrm>
            <a:off x="8034667" y="3435687"/>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Eddy Pineiro</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559" name="Google Shape;559;g107a5a3ee12_4_62"/>
          <p:cNvSpPr txBox="1"/>
          <p:nvPr/>
        </p:nvSpPr>
        <p:spPr>
          <a:xfrm>
            <a:off x="7942814" y="2932775"/>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Sam Ficken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560" name="Google Shape;560;g107a5a3ee12_4_62"/>
          <p:cNvSpPr txBox="1"/>
          <p:nvPr/>
        </p:nvSpPr>
        <p:spPr>
          <a:xfrm>
            <a:off x="6499829" y="1105736"/>
            <a:ext cx="927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Justin Tucker+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000" u="none" cap="none" strike="noStrike">
              <a:solidFill>
                <a:schemeClr val="dk1"/>
              </a:solidFill>
              <a:latin typeface="Calibri"/>
              <a:ea typeface="Calibri"/>
              <a:cs typeface="Calibri"/>
              <a:sym typeface="Calibri"/>
            </a:endParaRPr>
          </a:p>
        </p:txBody>
      </p:sp>
      <p:sp>
        <p:nvSpPr>
          <p:cNvPr id="561" name="Google Shape;561;g107a5a3ee12_4_62"/>
          <p:cNvSpPr txBox="1"/>
          <p:nvPr/>
        </p:nvSpPr>
        <p:spPr>
          <a:xfrm>
            <a:off x="6032697" y="415661"/>
            <a:ext cx="927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Graham Gano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562" name="Google Shape;562;g107a5a3ee12_4_62"/>
          <p:cNvSpPr txBox="1"/>
          <p:nvPr/>
        </p:nvSpPr>
        <p:spPr>
          <a:xfrm>
            <a:off x="8352629" y="802159"/>
            <a:ext cx="927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Mason Crosby</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563" name="Google Shape;563;g107a5a3ee12_4_62"/>
          <p:cNvSpPr txBox="1"/>
          <p:nvPr/>
        </p:nvSpPr>
        <p:spPr>
          <a:xfrm>
            <a:off x="6013172" y="4319836"/>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Chris Boswell</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64" name="Google Shape;564;g107a5a3ee12_4_62"/>
          <p:cNvSpPr txBox="1"/>
          <p:nvPr/>
        </p:nvSpPr>
        <p:spPr>
          <a:xfrm>
            <a:off x="5214883" y="3727999"/>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Robbie Gould</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565" name="Google Shape;565;g107a5a3ee12_4_62"/>
          <p:cNvSpPr txBox="1"/>
          <p:nvPr/>
        </p:nvSpPr>
        <p:spPr>
          <a:xfrm>
            <a:off x="4094972" y="1272413"/>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Matt Bryant</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66" name="Google Shape;566;g107a5a3ee12_4_62"/>
          <p:cNvSpPr txBox="1"/>
          <p:nvPr/>
        </p:nvSpPr>
        <p:spPr>
          <a:xfrm>
            <a:off x="4984883" y="1267768"/>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Jason Myers*</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567" name="Google Shape;567;g107a5a3ee12_4_62"/>
          <p:cNvSpPr txBox="1"/>
          <p:nvPr/>
        </p:nvSpPr>
        <p:spPr>
          <a:xfrm>
            <a:off x="2991024" y="-76950"/>
            <a:ext cx="6516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Field</a:t>
            </a:r>
            <a:r>
              <a:rPr b="1" i="0" lang="en-US" sz="1400" u="none" cap="none" strike="noStrike">
                <a:solidFill>
                  <a:srgbClr val="000000"/>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Goal Percentage Versus Expectation, 2018-2020 </a:t>
            </a:r>
            <a:endParaRPr b="1" i="0" sz="2000" u="none" cap="none" strike="noStrike">
              <a:solidFill>
                <a:schemeClr val="dk1"/>
              </a:solidFill>
              <a:latin typeface="Calibri"/>
              <a:ea typeface="Calibri"/>
              <a:cs typeface="Calibri"/>
              <a:sym typeface="Calibri"/>
            </a:endParaRPr>
          </a:p>
        </p:txBody>
      </p:sp>
      <p:sp>
        <p:nvSpPr>
          <p:cNvPr id="568" name="Google Shape;568;g107a5a3ee12_4_62"/>
          <p:cNvSpPr txBox="1"/>
          <p:nvPr/>
        </p:nvSpPr>
        <p:spPr>
          <a:xfrm>
            <a:off x="3921395" y="3235330"/>
            <a:ext cx="156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Jake Elliot</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569" name="Google Shape;569;g107a5a3ee12_4_62"/>
          <p:cNvSpPr txBox="1"/>
          <p:nvPr/>
        </p:nvSpPr>
        <p:spPr>
          <a:xfrm>
            <a:off x="2537450" y="5745925"/>
            <a:ext cx="6562500" cy="113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Figure 4: Field Goal Percentage Versus Expectation, 2018-2020 Seasons</a:t>
            </a:r>
            <a:r>
              <a:rPr b="0" i="1" lang="en-US" sz="1100" u="none" cap="none" strike="noStrike">
                <a:solidFill>
                  <a:schemeClr val="dk1"/>
                </a:solidFill>
                <a:latin typeface="Arial"/>
                <a:ea typeface="Arial"/>
                <a:cs typeface="Arial"/>
                <a:sym typeface="Arial"/>
              </a:rPr>
              <a:t>. Each circle represents an individual player's performance in a season, and the numbers refer to their ranking in Figure 5. Players above the zero horizontal line (highlighted in green) performed better than expected on their field goals. The further to the right on the figure indicates that their field goals were easier on average and vice versa. Individual players are named for reference.</a:t>
            </a:r>
            <a:endParaRPr b="0" i="1" sz="11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107a5a3ee12_4_2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579" name="Google Shape;579;g107a5a3ee12_4_28"/>
          <p:cNvPicPr preferRelativeResize="0"/>
          <p:nvPr/>
        </p:nvPicPr>
        <p:blipFill rotWithShape="1">
          <a:blip r:embed="rId3">
            <a:alphaModFix/>
          </a:blip>
          <a:srcRect b="9997" l="9128" r="9511" t="12017"/>
          <a:stretch/>
        </p:blipFill>
        <p:spPr>
          <a:xfrm>
            <a:off x="1060125" y="1041375"/>
            <a:ext cx="7439674" cy="5347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g107a5a3ee12_0_0"/>
          <p:cNvPicPr preferRelativeResize="0"/>
          <p:nvPr/>
        </p:nvPicPr>
        <p:blipFill rotWithShape="1">
          <a:blip r:embed="rId3">
            <a:alphaModFix/>
          </a:blip>
          <a:srcRect b="9701" l="8895" r="8813" t="11995"/>
          <a:stretch/>
        </p:blipFill>
        <p:spPr>
          <a:xfrm>
            <a:off x="1721550" y="1050600"/>
            <a:ext cx="7189999" cy="5131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107a5a3ee12_0_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590" name="Google Shape;590;g107a5a3ee12_0_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591" name="Google Shape;591;g107a5a3ee12_0_5"/>
          <p:cNvPicPr preferRelativeResize="0"/>
          <p:nvPr/>
        </p:nvPicPr>
        <p:blipFill rotWithShape="1">
          <a:blip r:embed="rId3">
            <a:alphaModFix/>
          </a:blip>
          <a:srcRect b="10058" l="9064" r="8752" t="11832"/>
          <a:stretch/>
        </p:blipFill>
        <p:spPr>
          <a:xfrm>
            <a:off x="1801275" y="853725"/>
            <a:ext cx="7514726" cy="53569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grpSp>
        <p:nvGrpSpPr>
          <p:cNvPr id="596" name="Google Shape;596;g10b78a0f73f_0_0"/>
          <p:cNvGrpSpPr/>
          <p:nvPr/>
        </p:nvGrpSpPr>
        <p:grpSpPr>
          <a:xfrm>
            <a:off x="2103375" y="581518"/>
            <a:ext cx="7220752" cy="5115103"/>
            <a:chOff x="2103298" y="856164"/>
            <a:chExt cx="7781821" cy="5640828"/>
          </a:xfrm>
        </p:grpSpPr>
        <p:pic>
          <p:nvPicPr>
            <p:cNvPr descr="Chart, scatter chart&#10;&#10;Description automatically generated" id="597" name="Google Shape;597;g10b78a0f73f_0_0"/>
            <p:cNvPicPr preferRelativeResize="0"/>
            <p:nvPr/>
          </p:nvPicPr>
          <p:blipFill rotWithShape="1">
            <a:blip r:embed="rId3">
              <a:alphaModFix/>
            </a:blip>
            <a:srcRect b="10188" l="9504" r="6756" t="12011"/>
            <a:stretch/>
          </p:blipFill>
          <p:spPr>
            <a:xfrm>
              <a:off x="2547538" y="872656"/>
              <a:ext cx="7337581" cy="5112688"/>
            </a:xfrm>
            <a:prstGeom prst="rect">
              <a:avLst/>
            </a:prstGeom>
            <a:noFill/>
            <a:ln>
              <a:noFill/>
            </a:ln>
          </p:spPr>
        </p:pic>
        <p:sp>
          <p:nvSpPr>
            <p:cNvPr id="598" name="Google Shape;598;g10b78a0f73f_0_0"/>
            <p:cNvSpPr txBox="1"/>
            <p:nvPr/>
          </p:nvSpPr>
          <p:spPr>
            <a:xfrm rot="-5400000">
              <a:off x="-366452" y="3325914"/>
              <a:ext cx="5370900" cy="43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Average Punting Yards over Expected (</a:t>
              </a:r>
              <a:r>
                <a:rPr b="1" i="0" lang="en-US" sz="2000" u="none" cap="none" strike="noStrike">
                  <a:solidFill>
                    <a:schemeClr val="dk1"/>
                  </a:solidFill>
                  <a:latin typeface="Calibri"/>
                  <a:ea typeface="Calibri"/>
                  <a:cs typeface="Calibri"/>
                  <a:sym typeface="Calibri"/>
                </a:rPr>
                <a:t>PYOE</a:t>
              </a: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99" name="Google Shape;599;g10b78a0f73f_0_0"/>
            <p:cNvSpPr txBox="1"/>
            <p:nvPr/>
          </p:nvSpPr>
          <p:spPr>
            <a:xfrm>
              <a:off x="3062120" y="5992580"/>
              <a:ext cx="1210500" cy="33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10b78a0f73f_0_0"/>
            <p:cNvSpPr txBox="1"/>
            <p:nvPr/>
          </p:nvSpPr>
          <p:spPr>
            <a:xfrm>
              <a:off x="8414231" y="5964542"/>
              <a:ext cx="1072800" cy="33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10b78a0f73f_0_0"/>
            <p:cNvSpPr txBox="1"/>
            <p:nvPr/>
          </p:nvSpPr>
          <p:spPr>
            <a:xfrm>
              <a:off x="4608442" y="6055692"/>
              <a:ext cx="3825300" cy="44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Expected Punt Yards (</a:t>
              </a:r>
              <a:r>
                <a:rPr b="1" i="0" lang="en-US" sz="2000" u="none" cap="none" strike="noStrike">
                  <a:solidFill>
                    <a:schemeClr val="dk1"/>
                  </a:solidFill>
                  <a:latin typeface="Calibri"/>
                  <a:ea typeface="Calibri"/>
                  <a:cs typeface="Calibri"/>
                  <a:sym typeface="Calibri"/>
                </a:rPr>
                <a:t>ePY</a:t>
              </a: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602" name="Google Shape;602;g10b78a0f73f_0_0"/>
          <p:cNvSpPr txBox="1"/>
          <p:nvPr/>
        </p:nvSpPr>
        <p:spPr>
          <a:xfrm>
            <a:off x="5111935" y="729635"/>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Jake Bailey</a:t>
            </a:r>
            <a:r>
              <a:rPr b="0" i="0" lang="en-US" sz="1000" u="none" cap="none" strike="noStrike">
                <a:solidFill>
                  <a:schemeClr val="dk1"/>
                </a:solidFill>
                <a:latin typeface="Calibri"/>
                <a:ea typeface="Calibri"/>
                <a:cs typeface="Calibri"/>
                <a:sym typeface="Calibri"/>
              </a:rPr>
              <a:t>*+ </a:t>
            </a:r>
            <a:r>
              <a:rPr b="1" i="0" lang="en-US" sz="1000" u="none" cap="none" strike="noStrike">
                <a:solidFill>
                  <a:schemeClr val="dk1"/>
                </a:solidFill>
                <a:latin typeface="Calibri"/>
                <a:ea typeface="Calibri"/>
                <a:cs typeface="Calibri"/>
                <a:sym typeface="Calibri"/>
              </a:rPr>
              <a:t>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603" name="Google Shape;603;g10b78a0f73f_0_0"/>
          <p:cNvSpPr txBox="1"/>
          <p:nvPr/>
        </p:nvSpPr>
        <p:spPr>
          <a:xfrm>
            <a:off x="5921031" y="899620"/>
            <a:ext cx="1704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Michael Dickson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604" name="Google Shape;604;g10b78a0f73f_0_0"/>
          <p:cNvSpPr txBox="1"/>
          <p:nvPr/>
        </p:nvSpPr>
        <p:spPr>
          <a:xfrm>
            <a:off x="6437730" y="1734509"/>
            <a:ext cx="1539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Jack Fox*++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605" name="Google Shape;605;g10b78a0f73f_0_0"/>
          <p:cNvSpPr txBox="1"/>
          <p:nvPr/>
        </p:nvSpPr>
        <p:spPr>
          <a:xfrm>
            <a:off x="6536518" y="1192527"/>
            <a:ext cx="179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Tress Way*++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chemeClr val="dk1"/>
              </a:solidFill>
              <a:latin typeface="Calibri"/>
              <a:ea typeface="Calibri"/>
              <a:cs typeface="Calibri"/>
              <a:sym typeface="Calibri"/>
            </a:endParaRPr>
          </a:p>
        </p:txBody>
      </p:sp>
      <p:sp>
        <p:nvSpPr>
          <p:cNvPr id="606" name="Google Shape;606;g10b78a0f73f_0_0"/>
          <p:cNvSpPr txBox="1"/>
          <p:nvPr/>
        </p:nvSpPr>
        <p:spPr>
          <a:xfrm>
            <a:off x="5654352" y="1692100"/>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A.J. Cole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chemeClr val="dk1"/>
              </a:solidFill>
              <a:latin typeface="Calibri"/>
              <a:ea typeface="Calibri"/>
              <a:cs typeface="Calibri"/>
              <a:sym typeface="Calibri"/>
            </a:endParaRPr>
          </a:p>
        </p:txBody>
      </p:sp>
      <p:sp>
        <p:nvSpPr>
          <p:cNvPr id="607" name="Google Shape;607;g10b78a0f73f_0_0"/>
          <p:cNvSpPr txBox="1"/>
          <p:nvPr/>
        </p:nvSpPr>
        <p:spPr>
          <a:xfrm>
            <a:off x="4803638" y="1594956"/>
            <a:ext cx="11094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Michael Dickson*+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200" u="none" cap="none" strike="noStrike">
              <a:solidFill>
                <a:srgbClr val="000000"/>
              </a:solidFill>
              <a:latin typeface="Arial"/>
              <a:ea typeface="Arial"/>
              <a:cs typeface="Arial"/>
              <a:sym typeface="Arial"/>
            </a:endParaRPr>
          </a:p>
        </p:txBody>
      </p:sp>
      <p:sp>
        <p:nvSpPr>
          <p:cNvPr id="608" name="Google Shape;608;g10b78a0f73f_0_0"/>
          <p:cNvSpPr txBox="1"/>
          <p:nvPr/>
        </p:nvSpPr>
        <p:spPr>
          <a:xfrm>
            <a:off x="8329702" y="2203030"/>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Andy Lee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chemeClr val="dk1"/>
              </a:solidFill>
              <a:latin typeface="Calibri"/>
              <a:ea typeface="Calibri"/>
              <a:cs typeface="Calibri"/>
              <a:sym typeface="Calibri"/>
            </a:endParaRPr>
          </a:p>
        </p:txBody>
      </p:sp>
      <p:sp>
        <p:nvSpPr>
          <p:cNvPr id="609" name="Google Shape;609;g10b78a0f73f_0_0"/>
          <p:cNvSpPr txBox="1"/>
          <p:nvPr/>
        </p:nvSpPr>
        <p:spPr>
          <a:xfrm>
            <a:off x="7977335" y="4702189"/>
            <a:ext cx="1559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Mitch Wishnowsky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610" name="Google Shape;610;g10b78a0f73f_0_0"/>
          <p:cNvSpPr txBox="1"/>
          <p:nvPr/>
        </p:nvSpPr>
        <p:spPr>
          <a:xfrm>
            <a:off x="3956213" y="3907555"/>
            <a:ext cx="4788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Corey Bojorquez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rgbClr val="000000"/>
              </a:solidFill>
              <a:latin typeface="Calibri"/>
              <a:ea typeface="Calibri"/>
              <a:cs typeface="Calibri"/>
              <a:sym typeface="Calibri"/>
            </a:endParaRPr>
          </a:p>
        </p:txBody>
      </p:sp>
      <p:sp>
        <p:nvSpPr>
          <p:cNvPr id="611" name="Google Shape;611;g10b78a0f73f_0_0"/>
          <p:cNvSpPr txBox="1"/>
          <p:nvPr/>
        </p:nvSpPr>
        <p:spPr>
          <a:xfrm>
            <a:off x="5370351" y="4703574"/>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Matt Darr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612" name="Google Shape;612;g10b78a0f73f_0_0"/>
          <p:cNvSpPr txBox="1"/>
          <p:nvPr/>
        </p:nvSpPr>
        <p:spPr>
          <a:xfrm>
            <a:off x="7478800" y="3925346"/>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Chris Jones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1" i="0" sz="1000" u="none" cap="none" strike="noStrike">
              <a:solidFill>
                <a:srgbClr val="000000"/>
              </a:solidFill>
              <a:latin typeface="Calibri"/>
              <a:ea typeface="Calibri"/>
              <a:cs typeface="Calibri"/>
              <a:sym typeface="Calibri"/>
            </a:endParaRPr>
          </a:p>
        </p:txBody>
      </p:sp>
      <p:sp>
        <p:nvSpPr>
          <p:cNvPr id="613" name="Google Shape;613;g10b78a0f73f_0_0"/>
          <p:cNvSpPr txBox="1"/>
          <p:nvPr/>
        </p:nvSpPr>
        <p:spPr>
          <a:xfrm>
            <a:off x="7788815" y="3112907"/>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Logan Cooke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1" i="0" sz="1000" u="none" cap="none" strike="noStrike">
              <a:solidFill>
                <a:srgbClr val="000000"/>
              </a:solidFill>
              <a:latin typeface="Calibri"/>
              <a:ea typeface="Calibri"/>
              <a:cs typeface="Calibri"/>
              <a:sym typeface="Calibri"/>
            </a:endParaRPr>
          </a:p>
        </p:txBody>
      </p:sp>
      <p:sp>
        <p:nvSpPr>
          <p:cNvPr id="614" name="Google Shape;614;g10b78a0f73f_0_0"/>
          <p:cNvSpPr txBox="1"/>
          <p:nvPr/>
        </p:nvSpPr>
        <p:spPr>
          <a:xfrm>
            <a:off x="7161209" y="4739570"/>
            <a:ext cx="1559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Bradley Pinion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endParaRPr b="0" i="0" sz="1000" u="none" cap="none" strike="noStrike">
              <a:solidFill>
                <a:srgbClr val="000000"/>
              </a:solidFill>
              <a:latin typeface="Calibri"/>
              <a:ea typeface="Calibri"/>
              <a:cs typeface="Calibri"/>
              <a:sym typeface="Calibri"/>
            </a:endParaRPr>
          </a:p>
        </p:txBody>
      </p:sp>
      <p:sp>
        <p:nvSpPr>
          <p:cNvPr id="615" name="Google Shape;615;g10b78a0f73f_0_0"/>
          <p:cNvSpPr txBox="1"/>
          <p:nvPr/>
        </p:nvSpPr>
        <p:spPr>
          <a:xfrm>
            <a:off x="6985952" y="2131192"/>
            <a:ext cx="179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Tress Way*</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616" name="Google Shape;616;g10b78a0f73f_0_0"/>
          <p:cNvSpPr txBox="1"/>
          <p:nvPr/>
        </p:nvSpPr>
        <p:spPr>
          <a:xfrm>
            <a:off x="5954302" y="4403015"/>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Sterling Hofrichter</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617" name="Google Shape;617;g10b78a0f73f_0_0"/>
          <p:cNvSpPr txBox="1"/>
          <p:nvPr/>
        </p:nvSpPr>
        <p:spPr>
          <a:xfrm>
            <a:off x="3241116" y="133350"/>
            <a:ext cx="5498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Punt Yards Versus Expectation, 2018-2020 </a:t>
            </a:r>
            <a:endParaRPr b="1" i="0" sz="2000" u="none" cap="none" strike="noStrike">
              <a:solidFill>
                <a:schemeClr val="dk1"/>
              </a:solidFill>
              <a:latin typeface="Calibri"/>
              <a:ea typeface="Calibri"/>
              <a:cs typeface="Calibri"/>
              <a:sym typeface="Calibri"/>
            </a:endParaRPr>
          </a:p>
        </p:txBody>
      </p:sp>
      <p:sp>
        <p:nvSpPr>
          <p:cNvPr id="618" name="Google Shape;618;g10b78a0f73f_0_0"/>
          <p:cNvSpPr txBox="1"/>
          <p:nvPr/>
        </p:nvSpPr>
        <p:spPr>
          <a:xfrm>
            <a:off x="7259779" y="1486259"/>
            <a:ext cx="1338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Corey Bojorquez </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0" i="0" sz="1000" u="none" cap="none" strike="noStrike">
              <a:solidFill>
                <a:srgbClr val="000000"/>
              </a:solidFill>
              <a:latin typeface="Calibri"/>
              <a:ea typeface="Calibri"/>
              <a:cs typeface="Calibri"/>
              <a:sym typeface="Calibri"/>
            </a:endParaRPr>
          </a:p>
        </p:txBody>
      </p:sp>
      <p:sp>
        <p:nvSpPr>
          <p:cNvPr id="619" name="Google Shape;619;g10b78a0f73f_0_0"/>
          <p:cNvSpPr txBox="1"/>
          <p:nvPr/>
        </p:nvSpPr>
        <p:spPr>
          <a:xfrm>
            <a:off x="4366960" y="3543486"/>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Ryan Allen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620" name="Google Shape;620;g10b78a0f73f_0_0"/>
          <p:cNvSpPr txBox="1"/>
          <p:nvPr/>
        </p:nvSpPr>
        <p:spPr>
          <a:xfrm>
            <a:off x="3405791" y="2000391"/>
            <a:ext cx="179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Brett Kern*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endParaRPr b="1" i="0" sz="1000" u="none" cap="none" strike="noStrike">
              <a:solidFill>
                <a:schemeClr val="dk1"/>
              </a:solidFill>
              <a:latin typeface="Calibri"/>
              <a:ea typeface="Calibri"/>
              <a:cs typeface="Calibri"/>
              <a:sym typeface="Calibri"/>
            </a:endParaRPr>
          </a:p>
        </p:txBody>
      </p:sp>
      <p:sp>
        <p:nvSpPr>
          <p:cNvPr id="621" name="Google Shape;621;g10b78a0f73f_0_0"/>
          <p:cNvSpPr txBox="1"/>
          <p:nvPr/>
        </p:nvSpPr>
        <p:spPr>
          <a:xfrm>
            <a:off x="4262279" y="1931290"/>
            <a:ext cx="139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Sam Koch</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2019</a:t>
            </a:r>
            <a:endParaRPr b="0" i="0" sz="1000" u="none" cap="none" strike="noStrike">
              <a:solidFill>
                <a:schemeClr val="dk1"/>
              </a:solidFill>
              <a:latin typeface="Calibri"/>
              <a:ea typeface="Calibri"/>
              <a:cs typeface="Calibri"/>
              <a:sym typeface="Calibri"/>
            </a:endParaRPr>
          </a:p>
        </p:txBody>
      </p:sp>
      <p:sp>
        <p:nvSpPr>
          <p:cNvPr id="622" name="Google Shape;622;g10b78a0f73f_0_0"/>
          <p:cNvSpPr txBox="1"/>
          <p:nvPr/>
        </p:nvSpPr>
        <p:spPr>
          <a:xfrm>
            <a:off x="3801335" y="3180431"/>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Colby Wadman</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2018</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623" name="Google Shape;623;g10b78a0f73f_0_0"/>
          <p:cNvSpPr txBox="1"/>
          <p:nvPr/>
        </p:nvSpPr>
        <p:spPr>
          <a:xfrm>
            <a:off x="6010532" y="3976158"/>
            <a:ext cx="1392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Thomas Morstead</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2020</a:t>
            </a: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
        <p:nvSpPr>
          <p:cNvPr id="624" name="Google Shape;624;g10b78a0f73f_0_0"/>
          <p:cNvSpPr txBox="1"/>
          <p:nvPr/>
        </p:nvSpPr>
        <p:spPr>
          <a:xfrm>
            <a:off x="2173675" y="5646275"/>
            <a:ext cx="7885800" cy="113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Figure 3: Punt Yards Versus Expectation, 2018-2020 Seasons. </a:t>
            </a:r>
            <a:r>
              <a:rPr b="0" i="1" lang="en-US" sz="1100" u="none" cap="none" strike="noStrike">
                <a:solidFill>
                  <a:schemeClr val="dk1"/>
                </a:solidFill>
                <a:latin typeface="Arial"/>
                <a:ea typeface="Arial"/>
                <a:cs typeface="Arial"/>
                <a:sym typeface="Arial"/>
              </a:rPr>
              <a:t>Each circle represents an individual player's performance in a season, and the numbers refer to their ranking in </a:t>
            </a:r>
            <a:r>
              <a:rPr b="1" i="1" lang="en-US" sz="1100" u="none" cap="none" strike="noStrike">
                <a:solidFill>
                  <a:schemeClr val="dk1"/>
                </a:solidFill>
                <a:latin typeface="Arial"/>
                <a:ea typeface="Arial"/>
                <a:cs typeface="Arial"/>
                <a:sym typeface="Arial"/>
              </a:rPr>
              <a:t>Figure 2.  </a:t>
            </a:r>
            <a:r>
              <a:rPr b="0" i="1" lang="en-US" sz="1100" u="none" cap="none" strike="noStrike">
                <a:solidFill>
                  <a:schemeClr val="dk1"/>
                </a:solidFill>
                <a:latin typeface="Arial"/>
                <a:ea typeface="Arial"/>
                <a:cs typeface="Arial"/>
                <a:sym typeface="Arial"/>
              </a:rPr>
              <a:t>Jake Bailey and Matt Darr have about the same expected punt yards (45 yards), but Jake performed above expectations. Punters with above expected yardage are shown in the upper half of the figure and are represented by the green dots. Some of the outstanding punters performed above expectations on longer punts (green shaded quadrant).</a:t>
            </a:r>
            <a:endParaRPr b="0" i="0" sz="1100" u="none" cap="none" strike="noStrike">
              <a:solidFill>
                <a:schemeClr val="dk1"/>
              </a:solidFill>
              <a:latin typeface="Arial"/>
              <a:ea typeface="Arial"/>
              <a:cs typeface="Arial"/>
              <a:sym typeface="Arial"/>
            </a:endParaRPr>
          </a:p>
        </p:txBody>
      </p:sp>
      <p:sp>
        <p:nvSpPr>
          <p:cNvPr id="625" name="Google Shape;625;g10b78a0f73f_0_0"/>
          <p:cNvSpPr/>
          <p:nvPr/>
        </p:nvSpPr>
        <p:spPr>
          <a:xfrm>
            <a:off x="5646524" y="612875"/>
            <a:ext cx="3420000" cy="2325600"/>
          </a:xfrm>
          <a:prstGeom prst="rect">
            <a:avLst/>
          </a:prstGeom>
          <a:solidFill>
            <a:srgbClr val="13A808">
              <a:alpha val="3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6" name="Google Shape;626;g10b78a0f73f_0_0"/>
          <p:cNvSpPr/>
          <p:nvPr/>
        </p:nvSpPr>
        <p:spPr>
          <a:xfrm>
            <a:off x="5646524" y="2952011"/>
            <a:ext cx="3420000" cy="2148600"/>
          </a:xfrm>
          <a:prstGeom prst="rect">
            <a:avLst/>
          </a:prstGeom>
          <a:solidFill>
            <a:srgbClr val="FFFF00">
              <a:alpha val="3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7" name="Google Shape;627;g10b78a0f73f_0_0"/>
          <p:cNvSpPr/>
          <p:nvPr/>
        </p:nvSpPr>
        <p:spPr>
          <a:xfrm>
            <a:off x="2754745" y="2962357"/>
            <a:ext cx="2880000" cy="2138400"/>
          </a:xfrm>
          <a:prstGeom prst="rect">
            <a:avLst/>
          </a:prstGeom>
          <a:solidFill>
            <a:srgbClr val="FF0000">
              <a:alpha val="3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8" name="Google Shape;628;g10b78a0f73f_0_0"/>
          <p:cNvSpPr txBox="1"/>
          <p:nvPr/>
        </p:nvSpPr>
        <p:spPr>
          <a:xfrm>
            <a:off x="7354134" y="763601"/>
            <a:ext cx="22614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85623"/>
                </a:solidFill>
                <a:latin typeface="Arial"/>
                <a:ea typeface="Arial"/>
                <a:cs typeface="Arial"/>
                <a:sym typeface="Arial"/>
              </a:rPr>
              <a:t>Better than Expected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85623"/>
                </a:solidFill>
                <a:latin typeface="Arial"/>
                <a:ea typeface="Arial"/>
                <a:cs typeface="Arial"/>
                <a:sym typeface="Arial"/>
              </a:rPr>
              <a:t>Long ePY</a:t>
            </a:r>
            <a:endParaRPr b="1" i="0" sz="1400" u="none" cap="none" strike="noStrike">
              <a:solidFill>
                <a:srgbClr val="000000"/>
              </a:solidFill>
              <a:latin typeface="Arial"/>
              <a:ea typeface="Arial"/>
              <a:cs typeface="Arial"/>
              <a:sym typeface="Arial"/>
            </a:endParaRPr>
          </a:p>
        </p:txBody>
      </p:sp>
      <p:sp>
        <p:nvSpPr>
          <p:cNvPr id="629" name="Google Shape;629;g10b78a0f73f_0_0"/>
          <p:cNvSpPr txBox="1"/>
          <p:nvPr/>
        </p:nvSpPr>
        <p:spPr>
          <a:xfrm>
            <a:off x="7778439" y="4104109"/>
            <a:ext cx="2587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6000"/>
                </a:solidFill>
                <a:latin typeface="Arial"/>
                <a:ea typeface="Arial"/>
                <a:cs typeface="Arial"/>
                <a:sym typeface="Arial"/>
              </a:rPr>
              <a:t>Worse than Expected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6000"/>
                </a:solidFill>
                <a:latin typeface="Arial"/>
                <a:ea typeface="Arial"/>
                <a:cs typeface="Arial"/>
                <a:sym typeface="Arial"/>
              </a:rPr>
              <a:t>Long ePY</a:t>
            </a:r>
            <a:endParaRPr b="1" i="0" sz="1400" u="none" cap="none" strike="noStrike">
              <a:solidFill>
                <a:srgbClr val="000000"/>
              </a:solidFill>
              <a:latin typeface="Arial"/>
              <a:ea typeface="Arial"/>
              <a:cs typeface="Arial"/>
              <a:sym typeface="Arial"/>
            </a:endParaRPr>
          </a:p>
        </p:txBody>
      </p:sp>
      <p:sp>
        <p:nvSpPr>
          <p:cNvPr id="630" name="Google Shape;630;g10b78a0f73f_0_0"/>
          <p:cNvSpPr txBox="1"/>
          <p:nvPr/>
        </p:nvSpPr>
        <p:spPr>
          <a:xfrm>
            <a:off x="2817441" y="4195101"/>
            <a:ext cx="2728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Worse than Expected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Short ePY</a:t>
            </a:r>
            <a:endParaRPr b="1" i="0" sz="1400" u="none" cap="none" strike="noStrike">
              <a:solidFill>
                <a:srgbClr val="000000"/>
              </a:solidFill>
              <a:latin typeface="Arial"/>
              <a:ea typeface="Arial"/>
              <a:cs typeface="Arial"/>
              <a:sym typeface="Arial"/>
            </a:endParaRPr>
          </a:p>
        </p:txBody>
      </p:sp>
      <p:sp>
        <p:nvSpPr>
          <p:cNvPr id="631" name="Google Shape;631;g10b78a0f73f_0_0"/>
          <p:cNvSpPr txBox="1"/>
          <p:nvPr/>
        </p:nvSpPr>
        <p:spPr>
          <a:xfrm>
            <a:off x="2761973" y="684824"/>
            <a:ext cx="2728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Better than Expected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Short ePY</a:t>
            </a:r>
            <a:endParaRPr b="1" i="0" sz="1400" u="none" cap="none" strike="noStrike">
              <a:solidFill>
                <a:srgbClr val="000000"/>
              </a:solidFill>
              <a:latin typeface="Arial"/>
              <a:ea typeface="Arial"/>
              <a:cs typeface="Arial"/>
              <a:sym typeface="Arial"/>
            </a:endParaRPr>
          </a:p>
        </p:txBody>
      </p:sp>
      <p:sp>
        <p:nvSpPr>
          <p:cNvPr id="632" name="Google Shape;632;g10b78a0f73f_0_0"/>
          <p:cNvSpPr/>
          <p:nvPr/>
        </p:nvSpPr>
        <p:spPr>
          <a:xfrm>
            <a:off x="5198900" y="4619375"/>
            <a:ext cx="811500" cy="4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0b78a0f73f_0_0"/>
          <p:cNvSpPr/>
          <p:nvPr/>
        </p:nvSpPr>
        <p:spPr>
          <a:xfrm>
            <a:off x="4908000" y="581525"/>
            <a:ext cx="1046400" cy="55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0b78a0f73f_0_0"/>
          <p:cNvSpPr txBox="1"/>
          <p:nvPr/>
        </p:nvSpPr>
        <p:spPr>
          <a:xfrm rot="-913569">
            <a:off x="-71066" y="1869825"/>
            <a:ext cx="6647974"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0" i="0" lang="en-US" sz="8800" u="none" cap="none" strike="noStrike">
                <a:solidFill>
                  <a:srgbClr val="000000"/>
                </a:solidFill>
                <a:highlight>
                  <a:srgbClr val="FFFF00"/>
                </a:highlight>
                <a:latin typeface="Arial"/>
                <a:ea typeface="Arial"/>
                <a:cs typeface="Arial"/>
                <a:sym typeface="Arial"/>
              </a:rPr>
              <a:t>Do Not show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descr="Chart, scatter chart&#10;&#10;Description automatically generated" id="639" name="Google Shape;639;p3"/>
          <p:cNvPicPr preferRelativeResize="0"/>
          <p:nvPr/>
        </p:nvPicPr>
        <p:blipFill rotWithShape="1">
          <a:blip r:embed="rId3">
            <a:alphaModFix/>
          </a:blip>
          <a:srcRect b="10188" l="9507" r="6753" t="12011"/>
          <a:stretch/>
        </p:blipFill>
        <p:spPr>
          <a:xfrm>
            <a:off x="2547538" y="872656"/>
            <a:ext cx="7337583" cy="5112687"/>
          </a:xfrm>
          <a:prstGeom prst="rect">
            <a:avLst/>
          </a:prstGeom>
          <a:noFill/>
          <a:ln>
            <a:noFill/>
          </a:ln>
        </p:spPr>
      </p:pic>
      <p:sp>
        <p:nvSpPr>
          <p:cNvPr id="640" name="Google Shape;640;p3"/>
          <p:cNvSpPr/>
          <p:nvPr/>
        </p:nvSpPr>
        <p:spPr>
          <a:xfrm>
            <a:off x="3239719" y="4225123"/>
            <a:ext cx="318000" cy="1208700"/>
          </a:xfrm>
          <a:prstGeom prst="downArrow">
            <a:avLst>
              <a:gd fmla="val 50000" name="adj1"/>
              <a:gd fmla="val 50000" name="adj2"/>
            </a:avLst>
          </a:prstGeom>
          <a:solidFill>
            <a:srgbClr val="FF000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1" name="Google Shape;641;p3"/>
          <p:cNvSpPr/>
          <p:nvPr/>
        </p:nvSpPr>
        <p:spPr>
          <a:xfrm rot="10800000">
            <a:off x="3140153" y="1520376"/>
            <a:ext cx="318000" cy="1208700"/>
          </a:xfrm>
          <a:prstGeom prst="downArrow">
            <a:avLst>
              <a:gd fmla="val 50000" name="adj1"/>
              <a:gd fmla="val 50000" name="adj2"/>
            </a:avLst>
          </a:prstGeom>
          <a:solidFill>
            <a:srgbClr val="00B05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2" name="Google Shape;642;p3"/>
          <p:cNvSpPr txBox="1"/>
          <p:nvPr/>
        </p:nvSpPr>
        <p:spPr>
          <a:xfrm rot="-5400000">
            <a:off x="2622988" y="2063707"/>
            <a:ext cx="7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Better</a:t>
            </a:r>
            <a:endParaRPr b="0" i="0" sz="1400" u="none" cap="none" strike="noStrike">
              <a:solidFill>
                <a:srgbClr val="000000"/>
              </a:solidFill>
              <a:latin typeface="Arial"/>
              <a:ea typeface="Arial"/>
              <a:cs typeface="Arial"/>
              <a:sym typeface="Arial"/>
            </a:endParaRPr>
          </a:p>
        </p:txBody>
      </p:sp>
      <p:sp>
        <p:nvSpPr>
          <p:cNvPr id="643" name="Google Shape;643;p3"/>
          <p:cNvSpPr txBox="1"/>
          <p:nvPr/>
        </p:nvSpPr>
        <p:spPr>
          <a:xfrm rot="-5400000">
            <a:off x="2717076" y="4578781"/>
            <a:ext cx="7947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Worse</a:t>
            </a:r>
            <a:endParaRPr b="0" i="0" sz="1400" u="none" cap="none" strike="noStrike">
              <a:solidFill>
                <a:srgbClr val="000000"/>
              </a:solidFill>
              <a:latin typeface="Arial"/>
              <a:ea typeface="Arial"/>
              <a:cs typeface="Arial"/>
              <a:sym typeface="Arial"/>
            </a:endParaRPr>
          </a:p>
        </p:txBody>
      </p:sp>
      <p:sp>
        <p:nvSpPr>
          <p:cNvPr id="644" name="Google Shape;644;p3"/>
          <p:cNvSpPr txBox="1"/>
          <p:nvPr/>
        </p:nvSpPr>
        <p:spPr>
          <a:xfrm rot="-5400000">
            <a:off x="100631" y="3311609"/>
            <a:ext cx="440543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Average Kick Yards over Expected (KYOE)</a:t>
            </a:r>
            <a:endParaRPr b="0" i="0" sz="1400" u="none" cap="none" strike="noStrike">
              <a:solidFill>
                <a:srgbClr val="000000"/>
              </a:solidFill>
              <a:latin typeface="Arial"/>
              <a:ea typeface="Arial"/>
              <a:cs typeface="Arial"/>
              <a:sym typeface="Arial"/>
            </a:endParaRPr>
          </a:p>
        </p:txBody>
      </p:sp>
      <p:sp>
        <p:nvSpPr>
          <p:cNvPr id="645" name="Google Shape;645;p3"/>
          <p:cNvSpPr txBox="1"/>
          <p:nvPr/>
        </p:nvSpPr>
        <p:spPr>
          <a:xfrm>
            <a:off x="3062120" y="5992580"/>
            <a:ext cx="12103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Difficult Punts</a:t>
            </a:r>
            <a:endParaRPr b="0" i="0" sz="1400" u="none" cap="none" strike="noStrike">
              <a:solidFill>
                <a:srgbClr val="000000"/>
              </a:solidFill>
              <a:latin typeface="Arial"/>
              <a:ea typeface="Arial"/>
              <a:cs typeface="Arial"/>
              <a:sym typeface="Arial"/>
            </a:endParaRPr>
          </a:p>
        </p:txBody>
      </p:sp>
      <p:sp>
        <p:nvSpPr>
          <p:cNvPr id="646" name="Google Shape;646;p3"/>
          <p:cNvSpPr txBox="1"/>
          <p:nvPr/>
        </p:nvSpPr>
        <p:spPr>
          <a:xfrm>
            <a:off x="8414231" y="5964542"/>
            <a:ext cx="10729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Easier Punts</a:t>
            </a:r>
            <a:endParaRPr b="0" i="0" sz="1400" u="none" cap="none" strike="noStrike">
              <a:solidFill>
                <a:srgbClr val="000000"/>
              </a:solidFill>
              <a:latin typeface="Arial"/>
              <a:ea typeface="Arial"/>
              <a:cs typeface="Arial"/>
              <a:sym typeface="Arial"/>
            </a:endParaRPr>
          </a:p>
        </p:txBody>
      </p:sp>
      <p:sp>
        <p:nvSpPr>
          <p:cNvPr id="647" name="Google Shape;647;p3"/>
          <p:cNvSpPr txBox="1"/>
          <p:nvPr/>
        </p:nvSpPr>
        <p:spPr>
          <a:xfrm>
            <a:off x="5073154" y="6179033"/>
            <a:ext cx="254043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Expected Kicking Yards</a:t>
            </a:r>
            <a:endParaRPr b="0" i="0" sz="1400" u="none" cap="none" strike="noStrike">
              <a:solidFill>
                <a:srgbClr val="000000"/>
              </a:solidFill>
              <a:latin typeface="Arial"/>
              <a:ea typeface="Arial"/>
              <a:cs typeface="Arial"/>
              <a:sym typeface="Arial"/>
            </a:endParaRPr>
          </a:p>
        </p:txBody>
      </p:sp>
      <p:sp>
        <p:nvSpPr>
          <p:cNvPr id="648" name="Google Shape;648;p3"/>
          <p:cNvSpPr txBox="1"/>
          <p:nvPr/>
        </p:nvSpPr>
        <p:spPr>
          <a:xfrm>
            <a:off x="5147228" y="1052750"/>
            <a:ext cx="15001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Jake Bailey</a:t>
            </a:r>
            <a:r>
              <a:rPr b="0" i="0" lang="en-US" sz="1200" u="none" cap="none" strike="noStrike">
                <a:solidFill>
                  <a:schemeClr val="dk1"/>
                </a:solidFill>
                <a:latin typeface="Calibri"/>
                <a:ea typeface="Calibri"/>
                <a:cs typeface="Calibri"/>
                <a:sym typeface="Calibri"/>
              </a:rPr>
              <a:t>*+ </a:t>
            </a:r>
            <a:r>
              <a:rPr b="1" i="0" lang="en-US" sz="1200" u="none" cap="none" strike="noStrike">
                <a:solidFill>
                  <a:schemeClr val="dk1"/>
                </a:solidFill>
                <a:latin typeface="Calibri"/>
                <a:ea typeface="Calibri"/>
                <a:cs typeface="Calibri"/>
                <a:sym typeface="Calibri"/>
              </a:rPr>
              <a:t> 2020</a:t>
            </a:r>
            <a:endParaRPr b="0" i="0" sz="1400" u="none" cap="none" strike="noStrike">
              <a:solidFill>
                <a:srgbClr val="000000"/>
              </a:solidFill>
              <a:latin typeface="Arial"/>
              <a:ea typeface="Arial"/>
              <a:cs typeface="Arial"/>
              <a:sym typeface="Arial"/>
            </a:endParaRPr>
          </a:p>
        </p:txBody>
      </p:sp>
      <p:sp>
        <p:nvSpPr>
          <p:cNvPr id="649" name="Google Shape;649;p3"/>
          <p:cNvSpPr txBox="1"/>
          <p:nvPr/>
        </p:nvSpPr>
        <p:spPr>
          <a:xfrm>
            <a:off x="6888141" y="1510899"/>
            <a:ext cx="183718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Arial"/>
                <a:ea typeface="Arial"/>
                <a:cs typeface="Arial"/>
                <a:sym typeface="Arial"/>
              </a:rPr>
              <a:t>Michael Dickson </a:t>
            </a:r>
            <a:r>
              <a:rPr b="1" i="0" lang="en-US" sz="1200" u="none" cap="none" strike="noStrike">
                <a:solidFill>
                  <a:schemeClr val="dk1"/>
                </a:solidFill>
                <a:latin typeface="Calibri"/>
                <a:ea typeface="Calibri"/>
                <a:cs typeface="Calibri"/>
                <a:sym typeface="Calibri"/>
              </a:rPr>
              <a:t>2020</a:t>
            </a:r>
            <a:endParaRPr b="0" i="0" sz="1400" u="none" cap="none" strike="noStrike">
              <a:solidFill>
                <a:srgbClr val="000000"/>
              </a:solidFill>
              <a:latin typeface="Arial"/>
              <a:ea typeface="Arial"/>
              <a:cs typeface="Arial"/>
              <a:sym typeface="Arial"/>
            </a:endParaRPr>
          </a:p>
        </p:txBody>
      </p:sp>
      <p:sp>
        <p:nvSpPr>
          <p:cNvPr id="650" name="Google Shape;650;p3"/>
          <p:cNvSpPr txBox="1"/>
          <p:nvPr/>
        </p:nvSpPr>
        <p:spPr>
          <a:xfrm>
            <a:off x="6607084" y="2113527"/>
            <a:ext cx="165917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Arial"/>
                <a:ea typeface="Arial"/>
                <a:cs typeface="Arial"/>
                <a:sym typeface="Arial"/>
              </a:rPr>
              <a:t>Jack Fox*++ </a:t>
            </a:r>
            <a:r>
              <a:rPr b="1" i="0" lang="en-US" sz="1200" u="none" cap="none" strike="noStrike">
                <a:solidFill>
                  <a:schemeClr val="dk1"/>
                </a:solidFill>
                <a:latin typeface="Calibri"/>
                <a:ea typeface="Calibri"/>
                <a:cs typeface="Calibri"/>
                <a:sym typeface="Calibri"/>
              </a:rPr>
              <a:t>2020</a:t>
            </a:r>
            <a:endParaRPr b="0" i="0" sz="1400" u="none" cap="none" strike="noStrike">
              <a:solidFill>
                <a:srgbClr val="000000"/>
              </a:solidFill>
              <a:latin typeface="Arial"/>
              <a:ea typeface="Arial"/>
              <a:cs typeface="Arial"/>
              <a:sym typeface="Arial"/>
            </a:endParaRPr>
          </a:p>
        </p:txBody>
      </p:sp>
      <p:sp>
        <p:nvSpPr>
          <p:cNvPr id="651" name="Google Shape;651;p3"/>
          <p:cNvSpPr txBox="1"/>
          <p:nvPr/>
        </p:nvSpPr>
        <p:spPr>
          <a:xfrm>
            <a:off x="7374364" y="1847778"/>
            <a:ext cx="15001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Arial"/>
                <a:ea typeface="Arial"/>
                <a:cs typeface="Arial"/>
                <a:sym typeface="Arial"/>
              </a:rPr>
              <a:t>Tress Way</a:t>
            </a:r>
            <a:r>
              <a:rPr b="0" i="0" lang="en-US" sz="1200" u="none" cap="none" strike="noStrike">
                <a:solidFill>
                  <a:srgbClr val="333333"/>
                </a:solidFill>
                <a:latin typeface="Arial"/>
                <a:ea typeface="Arial"/>
                <a:cs typeface="Arial"/>
                <a:sym typeface="Arial"/>
              </a:rPr>
              <a:t>*++ </a:t>
            </a:r>
            <a:r>
              <a:rPr b="1" i="0" lang="en-US" sz="1200" u="none" cap="none" strike="noStrike">
                <a:solidFill>
                  <a:schemeClr val="dk1"/>
                </a:solidFill>
                <a:latin typeface="Calibri"/>
                <a:ea typeface="Calibri"/>
                <a:cs typeface="Calibri"/>
                <a:sym typeface="Calibri"/>
              </a:rPr>
              <a:t>2019</a:t>
            </a:r>
            <a:endParaRPr b="0" i="0" sz="1400" u="none" cap="none" strike="noStrike">
              <a:solidFill>
                <a:srgbClr val="000000"/>
              </a:solidFill>
              <a:latin typeface="Arial"/>
              <a:ea typeface="Arial"/>
              <a:cs typeface="Arial"/>
              <a:sym typeface="Arial"/>
            </a:endParaRPr>
          </a:p>
        </p:txBody>
      </p:sp>
      <p:sp>
        <p:nvSpPr>
          <p:cNvPr id="652" name="Google Shape;652;p3"/>
          <p:cNvSpPr txBox="1"/>
          <p:nvPr/>
        </p:nvSpPr>
        <p:spPr>
          <a:xfrm>
            <a:off x="5147228" y="1949518"/>
            <a:ext cx="15001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Arial"/>
                <a:ea typeface="Arial"/>
                <a:cs typeface="Arial"/>
                <a:sym typeface="Arial"/>
              </a:rPr>
              <a:t>A.J. Cole </a:t>
            </a:r>
            <a:r>
              <a:rPr b="1" i="0" lang="en-US" sz="1200" u="none" cap="none" strike="noStrike">
                <a:solidFill>
                  <a:schemeClr val="dk1"/>
                </a:solidFill>
                <a:latin typeface="Calibri"/>
                <a:ea typeface="Calibri"/>
                <a:cs typeface="Calibri"/>
                <a:sym typeface="Calibri"/>
              </a:rPr>
              <a:t>2019</a:t>
            </a:r>
            <a:endParaRPr b="0" i="0" sz="1400" u="none" cap="none" strike="noStrike">
              <a:solidFill>
                <a:srgbClr val="000000"/>
              </a:solidFill>
              <a:latin typeface="Arial"/>
              <a:ea typeface="Arial"/>
              <a:cs typeface="Arial"/>
              <a:sym typeface="Arial"/>
            </a:endParaRPr>
          </a:p>
        </p:txBody>
      </p:sp>
      <p:sp>
        <p:nvSpPr>
          <p:cNvPr id="653" name="Google Shape;653;p3"/>
          <p:cNvSpPr txBox="1"/>
          <p:nvPr/>
        </p:nvSpPr>
        <p:spPr>
          <a:xfrm>
            <a:off x="4169299" y="2243567"/>
            <a:ext cx="178929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Michael Dickson</a:t>
            </a:r>
            <a:r>
              <a:rPr b="0" i="0" lang="en-US" sz="1200" u="none" cap="none" strike="noStrike">
                <a:solidFill>
                  <a:schemeClr val="dk1"/>
                </a:solidFill>
                <a:latin typeface="Calibri"/>
                <a:ea typeface="Calibri"/>
                <a:cs typeface="Calibri"/>
                <a:sym typeface="Calibri"/>
              </a:rPr>
              <a:t>*+</a:t>
            </a:r>
            <a:r>
              <a:rPr b="1" i="0" lang="en-US" sz="1200" u="none" cap="none" strike="noStrike">
                <a:solidFill>
                  <a:schemeClr val="dk1"/>
                </a:solidFill>
                <a:latin typeface="Calibri"/>
                <a:ea typeface="Calibri"/>
                <a:cs typeface="Calibri"/>
                <a:sym typeface="Calibri"/>
              </a:rPr>
              <a:t> 2018</a:t>
            </a:r>
            <a:endParaRPr b="0" i="0" sz="1400" u="none" cap="none" strike="noStrike">
              <a:solidFill>
                <a:srgbClr val="000000"/>
              </a:solidFill>
              <a:latin typeface="Arial"/>
              <a:ea typeface="Arial"/>
              <a:cs typeface="Arial"/>
              <a:sym typeface="Arial"/>
            </a:endParaRPr>
          </a:p>
        </p:txBody>
      </p:sp>
      <p:sp>
        <p:nvSpPr>
          <p:cNvPr id="654" name="Google Shape;654;p3"/>
          <p:cNvSpPr txBox="1"/>
          <p:nvPr/>
        </p:nvSpPr>
        <p:spPr>
          <a:xfrm>
            <a:off x="8301198" y="2621975"/>
            <a:ext cx="15001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Andy Lee 2018</a:t>
            </a:r>
            <a:endParaRPr b="0" i="0" sz="1400" u="none" cap="none" strike="noStrike">
              <a:solidFill>
                <a:srgbClr val="000000"/>
              </a:solidFill>
              <a:latin typeface="Arial"/>
              <a:ea typeface="Arial"/>
              <a:cs typeface="Arial"/>
              <a:sym typeface="Arial"/>
            </a:endParaRPr>
          </a:p>
        </p:txBody>
      </p:sp>
      <p:sp>
        <p:nvSpPr>
          <p:cNvPr id="655" name="Google Shape;655;p3"/>
          <p:cNvSpPr txBox="1"/>
          <p:nvPr/>
        </p:nvSpPr>
        <p:spPr>
          <a:xfrm>
            <a:off x="7806736" y="5400567"/>
            <a:ext cx="168041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Mitch Wishnowsk 2019</a:t>
            </a:r>
            <a:endParaRPr b="0" i="0" sz="1400" u="none" cap="none" strike="noStrike">
              <a:solidFill>
                <a:srgbClr val="000000"/>
              </a:solidFill>
              <a:latin typeface="Arial"/>
              <a:ea typeface="Arial"/>
              <a:cs typeface="Arial"/>
              <a:sym typeface="Arial"/>
            </a:endParaRPr>
          </a:p>
        </p:txBody>
      </p:sp>
      <p:sp>
        <p:nvSpPr>
          <p:cNvPr id="656" name="Google Shape;656;p3"/>
          <p:cNvSpPr txBox="1"/>
          <p:nvPr/>
        </p:nvSpPr>
        <p:spPr>
          <a:xfrm>
            <a:off x="3713792" y="4552423"/>
            <a:ext cx="516074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Corey Bojorquez 2019</a:t>
            </a:r>
            <a:endParaRPr b="0" i="0" sz="1400" u="none" cap="none" strike="noStrike">
              <a:solidFill>
                <a:srgbClr val="000000"/>
              </a:solidFill>
              <a:latin typeface="Arial"/>
              <a:ea typeface="Arial"/>
              <a:cs typeface="Arial"/>
              <a:sym typeface="Arial"/>
            </a:endParaRPr>
          </a:p>
        </p:txBody>
      </p:sp>
      <p:sp>
        <p:nvSpPr>
          <p:cNvPr id="657" name="Google Shape;657;p3"/>
          <p:cNvSpPr txBox="1"/>
          <p:nvPr/>
        </p:nvSpPr>
        <p:spPr>
          <a:xfrm>
            <a:off x="4843198" y="5549055"/>
            <a:ext cx="150017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Matt Darr 2018</a:t>
            </a:r>
            <a:r>
              <a:rPr b="0" i="0" lang="en-US" sz="12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658" name="Google Shape;658;p3"/>
          <p:cNvSpPr txBox="1"/>
          <p:nvPr/>
        </p:nvSpPr>
        <p:spPr>
          <a:xfrm>
            <a:off x="7613593" y="4523331"/>
            <a:ext cx="15001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Chris Jones 2018</a:t>
            </a:r>
            <a:endParaRPr b="0" i="0" sz="1400" u="none" cap="none" strike="noStrike">
              <a:solidFill>
                <a:srgbClr val="000000"/>
              </a:solidFill>
              <a:latin typeface="Arial"/>
              <a:ea typeface="Arial"/>
              <a:cs typeface="Arial"/>
              <a:sym typeface="Arial"/>
            </a:endParaRPr>
          </a:p>
        </p:txBody>
      </p:sp>
      <p:sp>
        <p:nvSpPr>
          <p:cNvPr id="659" name="Google Shape;659;p3"/>
          <p:cNvSpPr txBox="1"/>
          <p:nvPr/>
        </p:nvSpPr>
        <p:spPr>
          <a:xfrm>
            <a:off x="7806735" y="3732838"/>
            <a:ext cx="15001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Logan Cooke 2019</a:t>
            </a:r>
            <a:endParaRPr b="0" i="0" sz="1400" u="none" cap="none" strike="noStrike">
              <a:solidFill>
                <a:srgbClr val="000000"/>
              </a:solidFill>
              <a:latin typeface="Arial"/>
              <a:ea typeface="Arial"/>
              <a:cs typeface="Arial"/>
              <a:sym typeface="Arial"/>
            </a:endParaRPr>
          </a:p>
        </p:txBody>
      </p:sp>
      <p:sp>
        <p:nvSpPr>
          <p:cNvPr id="660" name="Google Shape;660;p3"/>
          <p:cNvSpPr/>
          <p:nvPr/>
        </p:nvSpPr>
        <p:spPr>
          <a:xfrm>
            <a:off x="5147228" y="1052750"/>
            <a:ext cx="878015" cy="325623"/>
          </a:xfrm>
          <a:prstGeom prst="ellipse">
            <a:avLst/>
          </a:prstGeom>
          <a:solidFill>
            <a:srgbClr val="C4E0B2">
              <a:alpha val="3254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1" name="Google Shape;661;p3"/>
          <p:cNvSpPr/>
          <p:nvPr/>
        </p:nvSpPr>
        <p:spPr>
          <a:xfrm rot="243297">
            <a:off x="5147229" y="1949518"/>
            <a:ext cx="998782" cy="276999"/>
          </a:xfrm>
          <a:prstGeom prst="ellipse">
            <a:avLst/>
          </a:prstGeom>
          <a:solidFill>
            <a:srgbClr val="C4E0B2">
              <a:alpha val="3254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2" name="Google Shape;662;p3"/>
          <p:cNvSpPr/>
          <p:nvPr/>
        </p:nvSpPr>
        <p:spPr>
          <a:xfrm>
            <a:off x="7229244" y="1896824"/>
            <a:ext cx="1449392" cy="295641"/>
          </a:xfrm>
          <a:prstGeom prst="ellipse">
            <a:avLst/>
          </a:prstGeom>
          <a:solidFill>
            <a:srgbClr val="C4E0B2">
              <a:alpha val="3254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3" name="Google Shape;663;p3"/>
          <p:cNvSpPr/>
          <p:nvPr/>
        </p:nvSpPr>
        <p:spPr>
          <a:xfrm>
            <a:off x="6844008" y="1485456"/>
            <a:ext cx="1570223" cy="325623"/>
          </a:xfrm>
          <a:prstGeom prst="ellipse">
            <a:avLst/>
          </a:prstGeom>
          <a:solidFill>
            <a:srgbClr val="C4E0B2">
              <a:alpha val="3254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4" name="Google Shape;664;p3"/>
          <p:cNvSpPr/>
          <p:nvPr/>
        </p:nvSpPr>
        <p:spPr>
          <a:xfrm>
            <a:off x="6449133" y="2111915"/>
            <a:ext cx="1357602" cy="325623"/>
          </a:xfrm>
          <a:prstGeom prst="ellipse">
            <a:avLst/>
          </a:prstGeom>
          <a:solidFill>
            <a:srgbClr val="C4E0B2">
              <a:alpha val="3254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5" name="Google Shape;665;p3"/>
          <p:cNvSpPr/>
          <p:nvPr/>
        </p:nvSpPr>
        <p:spPr>
          <a:xfrm>
            <a:off x="4168404" y="2230069"/>
            <a:ext cx="1789295" cy="325623"/>
          </a:xfrm>
          <a:prstGeom prst="ellipse">
            <a:avLst/>
          </a:prstGeom>
          <a:solidFill>
            <a:srgbClr val="C4E0B2">
              <a:alpha val="3254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653143" y="34335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Overview</a:t>
            </a:r>
            <a:r>
              <a:rPr b="1" lang="en-US" u="sng">
                <a:solidFill>
                  <a:srgbClr val="1C4587"/>
                </a:solidFill>
              </a:rPr>
              <a:t> of </a:t>
            </a:r>
            <a:r>
              <a:rPr b="1" lang="en-US" u="sng">
                <a:solidFill>
                  <a:srgbClr val="1C4587"/>
                </a:solidFill>
              </a:rPr>
              <a:t>Methodology</a:t>
            </a:r>
            <a:r>
              <a:rPr lang="en-US" u="sng"/>
              <a:t>:</a:t>
            </a:r>
            <a:endParaRPr/>
          </a:p>
        </p:txBody>
      </p:sp>
      <p:sp>
        <p:nvSpPr>
          <p:cNvPr id="185" name="Google Shape;185;p17"/>
          <p:cNvSpPr txBox="1"/>
          <p:nvPr>
            <p:ph idx="1" type="body"/>
          </p:nvPr>
        </p:nvSpPr>
        <p:spPr>
          <a:xfrm>
            <a:off x="954674" y="1668925"/>
            <a:ext cx="11170800" cy="691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a:t>Data from </a:t>
            </a:r>
            <a:r>
              <a:rPr lang="en-US"/>
              <a:t>NFL's Next Gen Stats (NGS) tracking data</a:t>
            </a:r>
            <a:endParaRPr/>
          </a:p>
          <a:p>
            <a:pPr indent="-381000" lvl="0" marL="457200" rtl="0" algn="l">
              <a:lnSpc>
                <a:spcPct val="100000"/>
              </a:lnSpc>
              <a:spcBef>
                <a:spcPts val="0"/>
              </a:spcBef>
              <a:spcAft>
                <a:spcPts val="0"/>
              </a:spcAft>
              <a:buSzPts val="2400"/>
              <a:buChar char="•"/>
            </a:pPr>
            <a:r>
              <a:rPr b="1" lang="en-US" sz="2400"/>
              <a:t>Collected from 2018-2020 s</a:t>
            </a:r>
            <a:r>
              <a:rPr lang="en-US" sz="2400"/>
              <a:t>pecial teams plays</a:t>
            </a:r>
            <a:endParaRPr sz="2400"/>
          </a:p>
          <a:p>
            <a:pPr indent="-381000" lvl="0" marL="457200" rtl="0" algn="l">
              <a:lnSpc>
                <a:spcPct val="90000"/>
              </a:lnSpc>
              <a:spcBef>
                <a:spcPts val="0"/>
              </a:spcBef>
              <a:spcAft>
                <a:spcPts val="0"/>
              </a:spcAft>
              <a:buSzPts val="2400"/>
              <a:buChar char="•"/>
            </a:pPr>
            <a:r>
              <a:rPr b="1" lang="en-US" sz="2400"/>
              <a:t>RFID Location Information</a:t>
            </a:r>
            <a:r>
              <a:rPr lang="en-US" sz="2400"/>
              <a:t> for each player, including speed, acceleration, and direction</a:t>
            </a:r>
            <a:endParaRPr sz="2400"/>
          </a:p>
          <a:p>
            <a:pPr indent="-381000" lvl="0" marL="457200" rtl="0" algn="l">
              <a:lnSpc>
                <a:spcPct val="90000"/>
              </a:lnSpc>
              <a:spcBef>
                <a:spcPts val="0"/>
              </a:spcBef>
              <a:spcAft>
                <a:spcPts val="0"/>
              </a:spcAft>
              <a:buSzPts val="2400"/>
              <a:buChar char="•"/>
            </a:pPr>
            <a:r>
              <a:rPr lang="en-US" sz="2400"/>
              <a:t>Sampled every 0.1 seconds</a:t>
            </a:r>
            <a:endParaRPr sz="2400"/>
          </a:p>
          <a:p>
            <a:pPr indent="-381000" lvl="0" marL="457200" rtl="0" algn="l">
              <a:lnSpc>
                <a:spcPct val="90000"/>
              </a:lnSpc>
              <a:spcBef>
                <a:spcPts val="0"/>
              </a:spcBef>
              <a:spcAft>
                <a:spcPts val="0"/>
              </a:spcAft>
              <a:buSzPts val="2400"/>
              <a:buChar char="•"/>
            </a:pPr>
            <a:r>
              <a:rPr lang="en-US" sz="2400"/>
              <a:t>Supplement with Weather data</a:t>
            </a:r>
            <a:endParaRPr sz="2400"/>
          </a:p>
          <a:p>
            <a:pPr indent="0" lvl="0" marL="0" rtl="0" algn="l">
              <a:lnSpc>
                <a:spcPct val="90000"/>
              </a:lnSpc>
              <a:spcBef>
                <a:spcPts val="1000"/>
              </a:spcBef>
              <a:spcAft>
                <a:spcPts val="0"/>
              </a:spcAft>
              <a:buSzPts val="1800"/>
              <a:buNone/>
            </a:pPr>
            <a:r>
              <a:rPr b="1" lang="en-US"/>
              <a:t>Measured performance relative to the average performance</a:t>
            </a:r>
            <a:r>
              <a:rPr lang="en-US"/>
              <a:t>. </a:t>
            </a:r>
            <a:endParaRPr/>
          </a:p>
          <a:p>
            <a:pPr indent="-381000" lvl="0" marL="457200" marR="0" rtl="0" algn="l">
              <a:lnSpc>
                <a:spcPct val="100000"/>
              </a:lnSpc>
              <a:spcBef>
                <a:spcPts val="0"/>
              </a:spcBef>
              <a:spcAft>
                <a:spcPts val="0"/>
              </a:spcAft>
              <a:buSzPts val="2400"/>
              <a:buAutoNum type="arabicPeriod"/>
            </a:pPr>
            <a:r>
              <a:rPr b="1" lang="en-US" sz="2400"/>
              <a:t>Applied ensemble modeling techniques </a:t>
            </a:r>
            <a:r>
              <a:rPr lang="en-US" sz="2400"/>
              <a:t>to identify variables that most affect play outcomes such as temperature, wind speed, and the relative locations of the offensive and defensive players. </a:t>
            </a:r>
            <a:endParaRPr sz="2400"/>
          </a:p>
          <a:p>
            <a:pPr indent="-381000" lvl="0" marL="457200" rtl="0" algn="l">
              <a:lnSpc>
                <a:spcPct val="90000"/>
              </a:lnSpc>
              <a:spcBef>
                <a:spcPts val="0"/>
              </a:spcBef>
              <a:spcAft>
                <a:spcPts val="0"/>
              </a:spcAft>
              <a:buClr>
                <a:srgbClr val="0C343D"/>
              </a:buClr>
              <a:buSzPts val="2400"/>
              <a:buAutoNum type="arabicPeriod"/>
            </a:pPr>
            <a:r>
              <a:rPr b="1" lang="en-US" sz="2400">
                <a:solidFill>
                  <a:srgbClr val="0C343D"/>
                </a:solidFill>
              </a:rPr>
              <a:t>Compute the</a:t>
            </a:r>
            <a:r>
              <a:rPr lang="en-US" sz="2400">
                <a:solidFill>
                  <a:srgbClr val="0C343D"/>
                </a:solidFill>
              </a:rPr>
              <a:t> </a:t>
            </a:r>
            <a:r>
              <a:rPr b="1" lang="en-US" sz="2400">
                <a:solidFill>
                  <a:srgbClr val="0C343D"/>
                </a:solidFill>
              </a:rPr>
              <a:t>expected performance </a:t>
            </a:r>
            <a:r>
              <a:rPr lang="en-US" sz="2400">
                <a:solidFill>
                  <a:srgbClr val="0C343D"/>
                </a:solidFill>
              </a:rPr>
              <a:t>for each play</a:t>
            </a:r>
            <a:endParaRPr sz="2400">
              <a:solidFill>
                <a:srgbClr val="0C343D"/>
              </a:solidFill>
            </a:endParaRPr>
          </a:p>
          <a:p>
            <a:pPr indent="-381000" lvl="0" marL="457200" rtl="0" algn="l">
              <a:lnSpc>
                <a:spcPct val="90000"/>
              </a:lnSpc>
              <a:spcBef>
                <a:spcPts val="0"/>
              </a:spcBef>
              <a:spcAft>
                <a:spcPts val="0"/>
              </a:spcAft>
              <a:buClr>
                <a:srgbClr val="FF0000"/>
              </a:buClr>
              <a:buSzPts val="2400"/>
              <a:buAutoNum type="arabicPeriod"/>
            </a:pPr>
            <a:r>
              <a:rPr b="1" lang="en-US" sz="2400">
                <a:solidFill>
                  <a:srgbClr val="FF0000"/>
                </a:solidFill>
              </a:rPr>
              <a:t>Compare individual players performance </a:t>
            </a:r>
            <a:r>
              <a:rPr lang="en-US" sz="2400">
                <a:solidFill>
                  <a:srgbClr val="FF0000"/>
                </a:solidFill>
              </a:rPr>
              <a:t>to the expected performance </a:t>
            </a:r>
            <a:endParaRPr sz="2400">
              <a:solidFill>
                <a:srgbClr val="FF0000"/>
              </a:solidFill>
            </a:endParaRPr>
          </a:p>
          <a:p>
            <a:pPr indent="-381000" lvl="0" marL="457200" marR="0" rtl="0" algn="l">
              <a:lnSpc>
                <a:spcPct val="90000"/>
              </a:lnSpc>
              <a:spcBef>
                <a:spcPts val="0"/>
              </a:spcBef>
              <a:spcAft>
                <a:spcPts val="0"/>
              </a:spcAft>
              <a:buSzPts val="2400"/>
              <a:buAutoNum type="arabicPeriod"/>
            </a:pPr>
            <a:r>
              <a:rPr b="1" lang="en-US" sz="2400">
                <a:solidFill>
                  <a:srgbClr val="274E13"/>
                </a:solidFill>
              </a:rPr>
              <a:t>Developed probabilistic models </a:t>
            </a:r>
            <a:r>
              <a:rPr lang="en-US" sz="2400">
                <a:solidFill>
                  <a:srgbClr val="274E13"/>
                </a:solidFill>
              </a:rPr>
              <a:t>of a player’s performance distribution. </a:t>
            </a:r>
            <a:r>
              <a:rPr lang="en-US" sz="2400"/>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10b8e2f6b60_0_8"/>
          <p:cNvSpPr/>
          <p:nvPr/>
        </p:nvSpPr>
        <p:spPr>
          <a:xfrm>
            <a:off x="3570300" y="4000500"/>
            <a:ext cx="528600" cy="95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10b8e2f6b60_0_8"/>
          <p:cNvSpPr/>
          <p:nvPr/>
        </p:nvSpPr>
        <p:spPr>
          <a:xfrm>
            <a:off x="4118000" y="4000500"/>
            <a:ext cx="662100" cy="95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2" name="Google Shape;672;g10b8e2f6b60_0_8"/>
          <p:cNvPicPr preferRelativeResize="0"/>
          <p:nvPr/>
        </p:nvPicPr>
        <p:blipFill rotWithShape="1">
          <a:blip r:embed="rId3">
            <a:alphaModFix/>
          </a:blip>
          <a:srcRect b="3269" l="2438" r="0" t="0"/>
          <a:stretch/>
        </p:blipFill>
        <p:spPr>
          <a:xfrm>
            <a:off x="2242050" y="924850"/>
            <a:ext cx="6933775" cy="5038224"/>
          </a:xfrm>
          <a:prstGeom prst="rect">
            <a:avLst/>
          </a:prstGeom>
          <a:noFill/>
          <a:ln>
            <a:noFill/>
          </a:ln>
        </p:spPr>
      </p:pic>
      <p:sp>
        <p:nvSpPr>
          <p:cNvPr id="673" name="Google Shape;673;g10b8e2f6b60_0_8"/>
          <p:cNvSpPr txBox="1"/>
          <p:nvPr/>
        </p:nvSpPr>
        <p:spPr>
          <a:xfrm rot="-5400000">
            <a:off x="-365850" y="3220475"/>
            <a:ext cx="4771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Average Field Goal over Expected (</a:t>
            </a:r>
            <a:r>
              <a:rPr b="1" i="0" lang="en-US" sz="2000" u="none" cap="none" strike="noStrike">
                <a:solidFill>
                  <a:schemeClr val="dk1"/>
                </a:solidFill>
                <a:latin typeface="Calibri"/>
                <a:ea typeface="Calibri"/>
                <a:cs typeface="Calibri"/>
                <a:sym typeface="Calibri"/>
              </a:rPr>
              <a:t>FGOE</a:t>
            </a: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74" name="Google Shape;674;g10b8e2f6b60_0_8"/>
          <p:cNvSpPr txBox="1"/>
          <p:nvPr/>
        </p:nvSpPr>
        <p:spPr>
          <a:xfrm>
            <a:off x="3713475" y="5963075"/>
            <a:ext cx="3990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Trend</a:t>
            </a:r>
            <a:r>
              <a:rPr b="0" i="0" lang="en-US" sz="2000" u="none" cap="none" strike="noStrike">
                <a:solidFill>
                  <a:schemeClr val="dk1"/>
                </a:solidFill>
                <a:latin typeface="Calibri"/>
                <a:ea typeface="Calibri"/>
                <a:cs typeface="Calibri"/>
                <a:sym typeface="Calibri"/>
              </a:rPr>
              <a:t> (Change in </a:t>
            </a:r>
            <a:r>
              <a:rPr b="1" i="0" lang="en-US" sz="2000" u="none" cap="none" strike="noStrike">
                <a:solidFill>
                  <a:schemeClr val="dk1"/>
                </a:solidFill>
                <a:latin typeface="Calibri"/>
                <a:ea typeface="Calibri"/>
                <a:cs typeface="Calibri"/>
                <a:sym typeface="Calibri"/>
              </a:rPr>
              <a:t>FGOE</a:t>
            </a:r>
            <a:r>
              <a:rPr b="0" i="0" lang="en-US" sz="2000" u="none" cap="none" strike="noStrike">
                <a:solidFill>
                  <a:schemeClr val="dk1"/>
                </a:solidFill>
                <a:latin typeface="Calibri"/>
                <a:ea typeface="Calibri"/>
                <a:cs typeface="Calibri"/>
                <a:sym typeface="Calibri"/>
              </a:rPr>
              <a:t> 2018-2020)</a:t>
            </a:r>
            <a:endParaRPr b="0" i="0" sz="1400" u="none" cap="none" strike="noStrike">
              <a:solidFill>
                <a:schemeClr val="dk1"/>
              </a:solidFill>
              <a:latin typeface="Arial"/>
              <a:ea typeface="Arial"/>
              <a:cs typeface="Arial"/>
              <a:sym typeface="Arial"/>
            </a:endParaRPr>
          </a:p>
        </p:txBody>
      </p:sp>
      <p:sp>
        <p:nvSpPr>
          <p:cNvPr id="675" name="Google Shape;675;g10b8e2f6b60_0_8"/>
          <p:cNvSpPr/>
          <p:nvPr/>
        </p:nvSpPr>
        <p:spPr>
          <a:xfrm>
            <a:off x="3184044" y="4366123"/>
            <a:ext cx="318000" cy="1208700"/>
          </a:xfrm>
          <a:prstGeom prst="downArrow">
            <a:avLst>
              <a:gd fmla="val 50000" name="adj1"/>
              <a:gd fmla="val 50000" name="adj2"/>
            </a:avLst>
          </a:prstGeom>
          <a:solidFill>
            <a:srgbClr val="FF000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6" name="Google Shape;676;g10b8e2f6b60_0_8"/>
          <p:cNvSpPr/>
          <p:nvPr/>
        </p:nvSpPr>
        <p:spPr>
          <a:xfrm rot="10800000">
            <a:off x="3216353" y="1520376"/>
            <a:ext cx="318000" cy="1208700"/>
          </a:xfrm>
          <a:prstGeom prst="downArrow">
            <a:avLst>
              <a:gd fmla="val 50000" name="adj1"/>
              <a:gd fmla="val 50000" name="adj2"/>
            </a:avLst>
          </a:prstGeom>
          <a:solidFill>
            <a:srgbClr val="00B05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7" name="Google Shape;677;g10b8e2f6b60_0_8"/>
          <p:cNvSpPr txBox="1"/>
          <p:nvPr/>
        </p:nvSpPr>
        <p:spPr>
          <a:xfrm rot="-5400000">
            <a:off x="2698245" y="4785832"/>
            <a:ext cx="794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Bad</a:t>
            </a:r>
            <a:endParaRPr b="0" i="0" sz="1400" u="none" cap="none" strike="noStrike">
              <a:solidFill>
                <a:srgbClr val="000000"/>
              </a:solidFill>
              <a:latin typeface="Arial"/>
              <a:ea typeface="Arial"/>
              <a:cs typeface="Arial"/>
              <a:sym typeface="Arial"/>
            </a:endParaRPr>
          </a:p>
        </p:txBody>
      </p:sp>
      <p:sp>
        <p:nvSpPr>
          <p:cNvPr id="678" name="Google Shape;678;g10b8e2f6b60_0_8"/>
          <p:cNvSpPr txBox="1"/>
          <p:nvPr/>
        </p:nvSpPr>
        <p:spPr>
          <a:xfrm rot="-5400000">
            <a:off x="2699188" y="2063707"/>
            <a:ext cx="7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Good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109eaa4d4e6_0_42"/>
          <p:cNvSpPr txBox="1"/>
          <p:nvPr/>
        </p:nvSpPr>
        <p:spPr>
          <a:xfrm>
            <a:off x="304800" y="304800"/>
            <a:ext cx="6262800" cy="113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Figure 2: Punter Rankings from 2018-20 Seasons. </a:t>
            </a:r>
            <a:r>
              <a:rPr b="0" i="1" lang="en-US" sz="1100" u="none" cap="none" strike="noStrike">
                <a:solidFill>
                  <a:schemeClr val="dk1"/>
                </a:solidFill>
                <a:latin typeface="Arial"/>
                <a:ea typeface="Arial"/>
                <a:cs typeface="Arial"/>
                <a:sym typeface="Arial"/>
              </a:rPr>
              <a:t>This list is sorted by performance for each season. Each ranked player had a minimum of 20 punts in a seaso</a:t>
            </a:r>
            <a:r>
              <a:rPr b="0" i="0" lang="en-US" sz="1100" u="none" cap="none" strike="noStrike">
                <a:solidFill>
                  <a:schemeClr val="dk1"/>
                </a:solidFill>
                <a:latin typeface="Arial"/>
                <a:ea typeface="Arial"/>
                <a:cs typeface="Arial"/>
                <a:sym typeface="Arial"/>
              </a:rPr>
              <a:t>n. </a:t>
            </a:r>
            <a:r>
              <a:rPr b="0" i="1" lang="en-US" sz="1100" u="none" cap="none" strike="noStrike">
                <a:solidFill>
                  <a:schemeClr val="dk1"/>
                </a:solidFill>
                <a:latin typeface="Arial"/>
                <a:ea typeface="Arial"/>
                <a:cs typeface="Arial"/>
                <a:sym typeface="Arial"/>
              </a:rPr>
              <a:t>Players with the best performance metric are shown with a green highlight, and the players with the relatively poorer performance are shown with a red highlight. In some cases, players did not have a sufficient sample size (number of plays) to compute a clutch metric and this is shown by NA.</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g109eaa4d4e6_0_60"/>
          <p:cNvSpPr txBox="1"/>
          <p:nvPr/>
        </p:nvSpPr>
        <p:spPr>
          <a:xfrm>
            <a:off x="1780100" y="1695750"/>
            <a:ext cx="5499600" cy="93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Figure 3: Punt Yards Versus Expectation, 2018-2020 Seasons. </a:t>
            </a:r>
            <a:r>
              <a:rPr b="0" i="1" lang="en-US" sz="1100" u="none" cap="none" strike="noStrike">
                <a:solidFill>
                  <a:schemeClr val="dk1"/>
                </a:solidFill>
                <a:latin typeface="Arial"/>
                <a:ea typeface="Arial"/>
                <a:cs typeface="Arial"/>
                <a:sym typeface="Arial"/>
              </a:rPr>
              <a:t>Each circle represents an individual player's performance in a season, and the numbers refer to their ranking in Figure 2. Players above the zero horizontal line (highlighted in green) performed better than expected.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g109eaa4d4e6_0_67"/>
          <p:cNvSpPr txBox="1"/>
          <p:nvPr/>
        </p:nvSpPr>
        <p:spPr>
          <a:xfrm>
            <a:off x="1470925" y="786975"/>
            <a:ext cx="50217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Figure 4: Field Goal Percentage Versus Expectation, 2018-2020 Seasons</a:t>
            </a:r>
            <a:r>
              <a:rPr b="0" i="1" lang="en-US" sz="1100" u="none" cap="none" strike="noStrike">
                <a:solidFill>
                  <a:schemeClr val="dk1"/>
                </a:solidFill>
                <a:latin typeface="Arial"/>
                <a:ea typeface="Arial"/>
                <a:cs typeface="Arial"/>
                <a:sym typeface="Arial"/>
              </a:rPr>
              <a:t>. Each circle represents an individual player's performance in a season, and the numbers refer to their ranking in Figure 4. Players above the zero horizontal line (highlighted in green) performed better than expected on their field goals. The further to the right on the figure indicates that their field goals were easier on average and vice versa. Individual players are named for reference.</a:t>
            </a:r>
            <a:endParaRPr b="0" i="1" sz="11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109eaa4d4e6_0_81"/>
          <p:cNvSpPr txBox="1"/>
          <p:nvPr/>
        </p:nvSpPr>
        <p:spPr>
          <a:xfrm>
            <a:off x="1611450" y="955625"/>
            <a:ext cx="46845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Figure 5: Kicker Rankings from 2018-20 Seasons. </a:t>
            </a:r>
            <a:r>
              <a:rPr b="0" i="1" lang="en-US" sz="1100" u="none" cap="none" strike="noStrike">
                <a:solidFill>
                  <a:schemeClr val="dk1"/>
                </a:solidFill>
                <a:latin typeface="Arial"/>
                <a:ea typeface="Arial"/>
                <a:cs typeface="Arial"/>
                <a:sym typeface="Arial"/>
              </a:rPr>
              <a:t>This list is sorted by performance for each season. Each ranked player had a minimum of 15 Field goals in a season. Players with the best performance metric are shown with a green highlight, and the players with the relatively poorer performance are shown with a red highlight. In some cases, players did not have a sufficient sample size (number of plays) to compute a clutch metric and this is shown by NA.</a:t>
            </a:r>
            <a:endParaRPr b="1" i="1" sz="11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25"/>
          <p:cNvSpPr txBox="1"/>
          <p:nvPr>
            <p:ph type="title"/>
          </p:nvPr>
        </p:nvSpPr>
        <p:spPr>
          <a:xfrm>
            <a:off x="657546" y="-1524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Results: </a:t>
            </a:r>
            <a:r>
              <a:rPr lang="en-US" u="sng"/>
              <a:t>Punt Play Example</a:t>
            </a:r>
            <a:endParaRPr/>
          </a:p>
        </p:txBody>
      </p:sp>
      <p:sp>
        <p:nvSpPr>
          <p:cNvPr id="704" name="Google Shape;704;p25"/>
          <p:cNvSpPr txBox="1"/>
          <p:nvPr>
            <p:ph idx="1" type="body"/>
          </p:nvPr>
        </p:nvSpPr>
        <p:spPr>
          <a:xfrm>
            <a:off x="151543" y="1315092"/>
            <a:ext cx="11888913" cy="8383712"/>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t>We adapt the space ownership technique from soccer as pressure from opposing players is a key factor in the outcome of a play. It quantifies the space that players have to operate. We output a probability of control for every location on the field by considering the location, velocity, and distance to the ball for all 22 players.</a:t>
            </a:r>
            <a:endParaRPr/>
          </a:p>
          <a:p>
            <a:pPr indent="-342900" lvl="0" marL="457200" rtl="0" algn="l">
              <a:lnSpc>
                <a:spcPct val="90000"/>
              </a:lnSpc>
              <a:spcBef>
                <a:spcPts val="1000"/>
              </a:spcBef>
              <a:spcAft>
                <a:spcPts val="0"/>
              </a:spcAft>
              <a:buClr>
                <a:schemeClr val="dk1"/>
              </a:buClr>
              <a:buSzPts val="1800"/>
              <a:buChar char="•"/>
            </a:pPr>
            <a:r>
              <a:rPr lang="en-US" sz="2400"/>
              <a:t>A 71-yard punt play from Jake Bailey illustrates punter performance allocation and the effect of incoming pressure (Figure 10).</a:t>
            </a:r>
            <a:endParaRPr/>
          </a:p>
          <a:p>
            <a:pPr indent="-342900" lvl="0" marL="457200" rtl="0" algn="l">
              <a:lnSpc>
                <a:spcPct val="90000"/>
              </a:lnSpc>
              <a:spcBef>
                <a:spcPts val="1000"/>
              </a:spcBef>
              <a:spcAft>
                <a:spcPts val="0"/>
              </a:spcAft>
              <a:buClr>
                <a:schemeClr val="dk1"/>
              </a:buClr>
              <a:buSzPts val="1800"/>
              <a:buChar char="•"/>
            </a:pPr>
            <a:r>
              <a:rPr lang="en-US" sz="2400"/>
              <a:t> The punt length was initially predicted at 48.8 yards, slightly longer than average, given the distance to the end zone and decent weather conditions.</a:t>
            </a:r>
            <a:endParaRPr/>
          </a:p>
          <a:p>
            <a:pPr indent="-342900" lvl="0" marL="457200" rtl="0" algn="l">
              <a:lnSpc>
                <a:spcPct val="90000"/>
              </a:lnSpc>
              <a:spcBef>
                <a:spcPts val="1000"/>
              </a:spcBef>
              <a:spcAft>
                <a:spcPts val="0"/>
              </a:spcAft>
              <a:buClr>
                <a:schemeClr val="dk1"/>
              </a:buClr>
              <a:buSzPts val="1800"/>
              <a:buChar char="•"/>
            </a:pPr>
            <a:r>
              <a:rPr lang="en-US" sz="2400"/>
              <a:t> The prediction decreases significantly after the snap up to the punt from pressure from Ogbonnia Okoronkwo (#45) of the LA Rams. </a:t>
            </a:r>
            <a:endParaRPr/>
          </a:p>
          <a:p>
            <a:pPr indent="-342900" lvl="0" marL="457200" rtl="0" algn="l">
              <a:lnSpc>
                <a:spcPct val="90000"/>
              </a:lnSpc>
              <a:spcBef>
                <a:spcPts val="1000"/>
              </a:spcBef>
              <a:spcAft>
                <a:spcPts val="0"/>
              </a:spcAft>
              <a:buClr>
                <a:schemeClr val="dk1"/>
              </a:buClr>
              <a:buSzPts val="1800"/>
              <a:buChar char="•"/>
            </a:pPr>
            <a:r>
              <a:rPr lang="en-US" sz="2400"/>
              <a:t>Jake Bailey received 27.5 punt yards over expected (PYOE) aggregated over the play.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109eaa4d4e6_0_74"/>
          <p:cNvSpPr txBox="1"/>
          <p:nvPr/>
        </p:nvSpPr>
        <p:spPr>
          <a:xfrm>
            <a:off x="3016750" y="1367850"/>
            <a:ext cx="52278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Figure 6:  Field Goal Model Feature Importance</a:t>
            </a:r>
            <a:r>
              <a:rPr b="0" i="1" lang="en-US" sz="1100" u="none" cap="none" strike="noStrike">
                <a:solidFill>
                  <a:schemeClr val="dk1"/>
                </a:solidFill>
                <a:latin typeface="Arial"/>
                <a:ea typeface="Arial"/>
                <a:cs typeface="Arial"/>
                <a:sym typeface="Arial"/>
              </a:rPr>
              <a:t>. Features (</a:t>
            </a:r>
            <a:r>
              <a:rPr b="1" i="1" lang="en-US" sz="1100" u="none" cap="none" strike="noStrike">
                <a:solidFill>
                  <a:schemeClr val="dk1"/>
                </a:solidFill>
                <a:latin typeface="Arial"/>
                <a:ea typeface="Arial"/>
                <a:cs typeface="Arial"/>
                <a:sym typeface="Arial"/>
              </a:rPr>
              <a:t>SHAP values)</a:t>
            </a:r>
            <a:r>
              <a:rPr b="0" i="1" lang="en-US" sz="1100" u="none" cap="none" strike="noStrike">
                <a:solidFill>
                  <a:schemeClr val="dk1"/>
                </a:solidFill>
                <a:latin typeface="Arial"/>
                <a:ea typeface="Arial"/>
                <a:cs typeface="Arial"/>
                <a:sym typeface="Arial"/>
              </a:rPr>
              <a:t> are ranked by average importance (shown on left figure). Weather conditions, field goal distance, and pressure from opposing defenders are the most important predictors. The density scatter-plot (right figure) shows how the range of values of the feature impact a successful field goal.  Farther field goals, high wind speed, colder temperatures negatively impact the prediction of a successful field goal (as shown in red).</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g109eaa4d4e6_0_88"/>
          <p:cNvSpPr txBox="1"/>
          <p:nvPr/>
        </p:nvSpPr>
        <p:spPr>
          <a:xfrm>
            <a:off x="1377200" y="1068050"/>
            <a:ext cx="47688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1100" u="none" cap="none" strike="noStrike">
                <a:solidFill>
                  <a:schemeClr val="dk1"/>
                </a:solidFill>
                <a:latin typeface="Arial"/>
                <a:ea typeface="Arial"/>
                <a:cs typeface="Arial"/>
                <a:sym typeface="Arial"/>
              </a:rPr>
              <a:t>Figure 7:  Punt Model Feature Importance</a:t>
            </a:r>
            <a:r>
              <a:rPr b="0" i="1" lang="en-US" sz="1100" u="none" cap="none" strike="noStrike">
                <a:solidFill>
                  <a:schemeClr val="dk1"/>
                </a:solidFill>
                <a:latin typeface="Arial"/>
                <a:ea typeface="Arial"/>
                <a:cs typeface="Arial"/>
                <a:sym typeface="Arial"/>
              </a:rPr>
              <a:t>. Features (</a:t>
            </a:r>
            <a:r>
              <a:rPr b="1" i="1" lang="en-US" sz="1100" u="none" cap="none" strike="noStrike">
                <a:solidFill>
                  <a:schemeClr val="dk1"/>
                </a:solidFill>
                <a:latin typeface="Arial"/>
                <a:ea typeface="Arial"/>
                <a:cs typeface="Arial"/>
                <a:sym typeface="Arial"/>
              </a:rPr>
              <a:t>SHAP values</a:t>
            </a:r>
            <a:r>
              <a:rPr b="0" i="1" lang="en-US" sz="1100" u="none" cap="none" strike="noStrike">
                <a:solidFill>
                  <a:schemeClr val="dk1"/>
                </a:solidFill>
                <a:latin typeface="Arial"/>
                <a:ea typeface="Arial"/>
                <a:cs typeface="Arial"/>
                <a:sym typeface="Arial"/>
              </a:rPr>
              <a:t>) are ranked by average importance (shown on left figure). Distance from the end zone, temperature and proximity of opposing players are key for punt distance. The density scatter-plot (right figure) shows how the range of values of the feature impact the punt. Farther end-zone distance, colder temperatures and close proximity of defenders negatively impact the predicted punt distance.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109eaa4d4e6_0_9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720" name="Google Shape;720;g109eaa4d4e6_0_9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g109eaa4d4e6_0_101"/>
          <p:cNvSpPr txBox="1"/>
          <p:nvPr/>
        </p:nvSpPr>
        <p:spPr>
          <a:xfrm>
            <a:off x="1433425" y="1527125"/>
            <a:ext cx="3925500" cy="54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Figure 9: Jake Bailey 71-Yard Punt Versus LA Rams. </a:t>
            </a:r>
            <a:r>
              <a:rPr b="0" i="0" lang="en-US" sz="1100" u="none" cap="none" strike="noStrike">
                <a:solidFill>
                  <a:schemeClr val="dk1"/>
                </a:solidFill>
                <a:latin typeface="Arial"/>
                <a:ea typeface="Arial"/>
                <a:cs typeface="Arial"/>
                <a:sym typeface="Arial"/>
              </a:rPr>
              <a:t>Predictions are made every tenth of a second.</a:t>
            </a:r>
            <a:endParaRPr b="0" i="0" sz="1100" u="none" cap="none" strike="noStrike">
              <a:solidFill>
                <a:schemeClr val="dk1"/>
              </a:solidFill>
              <a:latin typeface="Arial"/>
              <a:ea typeface="Arial"/>
              <a:cs typeface="Arial"/>
              <a:sym typeface="Arial"/>
            </a:endParaRPr>
          </a:p>
        </p:txBody>
      </p:sp>
      <p:sp>
        <p:nvSpPr>
          <p:cNvPr id="726" name="Google Shape;726;g109eaa4d4e6_0_101"/>
          <p:cNvSpPr txBox="1"/>
          <p:nvPr/>
        </p:nvSpPr>
        <p:spPr>
          <a:xfrm>
            <a:off x="620850" y="4059200"/>
            <a:ext cx="4204200" cy="93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Figure 8: </a:t>
            </a:r>
            <a:r>
              <a:rPr b="1" i="1" lang="en-US" sz="1100" u="none" cap="none" strike="noStrike">
                <a:solidFill>
                  <a:schemeClr val="dk1"/>
                </a:solidFill>
                <a:latin typeface="Arial"/>
                <a:ea typeface="Arial"/>
                <a:cs typeface="Arial"/>
                <a:sym typeface="Arial"/>
              </a:rPr>
              <a:t>Justin Tucker Game-Winning 49 Yard Field Goal Attempt. </a:t>
            </a:r>
            <a:r>
              <a:rPr b="0" i="1" lang="en-US" sz="1100" u="none" cap="none" strike="noStrike">
                <a:solidFill>
                  <a:schemeClr val="dk1"/>
                </a:solidFill>
                <a:latin typeface="Arial"/>
                <a:ea typeface="Arial"/>
                <a:cs typeface="Arial"/>
                <a:sym typeface="Arial"/>
              </a:rPr>
              <a:t>Predictions are made every tenth of a second up to the attempt and out of sample. The pressure can be seen in the actual play as well as the field control model</a:t>
            </a:r>
            <a:endParaRPr b="0" i="1" sz="11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591620" y="27265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None/>
            </a:pPr>
            <a:r>
              <a:rPr b="1" lang="en-US" u="sng">
                <a:solidFill>
                  <a:srgbClr val="1C4587"/>
                </a:solidFill>
              </a:rPr>
              <a:t>New </a:t>
            </a:r>
            <a:r>
              <a:rPr b="1" lang="en-US" u="sng">
                <a:solidFill>
                  <a:srgbClr val="1C4587"/>
                </a:solidFill>
              </a:rPr>
              <a:t>Punter</a:t>
            </a:r>
            <a:r>
              <a:rPr lang="en-US" u="sng">
                <a:solidFill>
                  <a:srgbClr val="1C4587"/>
                </a:solidFill>
              </a:rPr>
              <a:t> </a:t>
            </a:r>
            <a:r>
              <a:rPr b="1" lang="en-US" u="sng">
                <a:solidFill>
                  <a:srgbClr val="1C4587"/>
                </a:solidFill>
              </a:rPr>
              <a:t>Metrics</a:t>
            </a:r>
            <a:r>
              <a:rPr lang="en-US" u="sng"/>
              <a:t> </a:t>
            </a:r>
            <a:endParaRPr/>
          </a:p>
        </p:txBody>
      </p:sp>
      <p:sp>
        <p:nvSpPr>
          <p:cNvPr id="191" name="Google Shape;191;p22"/>
          <p:cNvSpPr txBox="1"/>
          <p:nvPr>
            <p:ph idx="1" type="body"/>
          </p:nvPr>
        </p:nvSpPr>
        <p:spPr>
          <a:xfrm>
            <a:off x="151543" y="1315092"/>
            <a:ext cx="11888913" cy="838371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800"/>
              <a:buChar char="•"/>
            </a:pPr>
            <a:r>
              <a:rPr b="1" lang="en-US"/>
              <a:t>Expected Punt Yards (ePY): </a:t>
            </a:r>
            <a:r>
              <a:rPr lang="en-US"/>
              <a:t>Expected punt yardage from machine learning model. Indicates how an average punter would perform in the same situation. </a:t>
            </a:r>
            <a:endParaRPr/>
          </a:p>
          <a:p>
            <a:pPr indent="-406400" lvl="0" marL="457200" rtl="0" algn="l">
              <a:lnSpc>
                <a:spcPct val="90000"/>
              </a:lnSpc>
              <a:spcBef>
                <a:spcPts val="1000"/>
              </a:spcBef>
              <a:spcAft>
                <a:spcPts val="0"/>
              </a:spcAft>
              <a:buClr>
                <a:schemeClr val="dk1"/>
              </a:buClr>
              <a:buSzPts val="2800"/>
              <a:buChar char="•"/>
            </a:pPr>
            <a:r>
              <a:rPr b="1" lang="en-US"/>
              <a:t>Punt Yards Over Expected (PYOE)</a:t>
            </a:r>
            <a:r>
              <a:rPr lang="en-US"/>
              <a:t>: Difference between the actual and expected punt yards. </a:t>
            </a:r>
            <a:endParaRPr/>
          </a:p>
          <a:p>
            <a:pPr indent="-406400" lvl="0" marL="457200" rtl="0" algn="l">
              <a:lnSpc>
                <a:spcPct val="90000"/>
              </a:lnSpc>
              <a:spcBef>
                <a:spcPts val="1000"/>
              </a:spcBef>
              <a:spcAft>
                <a:spcPts val="0"/>
              </a:spcAft>
              <a:buClr>
                <a:schemeClr val="dk1"/>
              </a:buClr>
              <a:buSzPts val="2800"/>
              <a:buChar char="•"/>
            </a:pPr>
            <a:r>
              <a:rPr b="1" lang="en-US"/>
              <a:t>Consistency</a:t>
            </a:r>
            <a:r>
              <a:rPr lang="en-US"/>
              <a:t>: Measure of performance consistency through the standard deviation of PYOE in a given season. </a:t>
            </a:r>
            <a:endParaRPr/>
          </a:p>
          <a:p>
            <a:pPr indent="-406400" lvl="0" marL="457200" rtl="0" algn="l">
              <a:lnSpc>
                <a:spcPct val="90000"/>
              </a:lnSpc>
              <a:spcBef>
                <a:spcPts val="1000"/>
              </a:spcBef>
              <a:spcAft>
                <a:spcPts val="0"/>
              </a:spcAft>
              <a:buSzPts val="2800"/>
              <a:buChar char="•"/>
            </a:pPr>
            <a:r>
              <a:rPr b="1" lang="en-US"/>
              <a:t>Clutch: </a:t>
            </a:r>
            <a:r>
              <a:rPr lang="en-US"/>
              <a:t>player’s performance over expected in the fourth quarter within a three-point game. </a:t>
            </a:r>
            <a:endParaRPr/>
          </a:p>
          <a:p>
            <a:pPr indent="-406400" lvl="0" marL="457200" rtl="0" algn="l">
              <a:lnSpc>
                <a:spcPct val="90000"/>
              </a:lnSpc>
              <a:spcBef>
                <a:spcPts val="1000"/>
              </a:spcBef>
              <a:spcAft>
                <a:spcPts val="0"/>
              </a:spcAft>
              <a:buSzPts val="2800"/>
              <a:buChar char="•"/>
            </a:pPr>
            <a:r>
              <a:rPr b="1" lang="en-US"/>
              <a:t>Ranked list </a:t>
            </a:r>
            <a:r>
              <a:rPr lang="en-US"/>
              <a:t>of punters sorted by PYOE identifies standout players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pic>
        <p:nvPicPr>
          <p:cNvPr id="731" name="Google Shape;731;g109bded34fa_0_3"/>
          <p:cNvPicPr preferRelativeResize="0"/>
          <p:nvPr/>
        </p:nvPicPr>
        <p:blipFill rotWithShape="1">
          <a:blip r:embed="rId3">
            <a:alphaModFix/>
          </a:blip>
          <a:srcRect b="0" l="0" r="0" t="0"/>
          <a:stretch/>
        </p:blipFill>
        <p:spPr>
          <a:xfrm>
            <a:off x="152400" y="152400"/>
            <a:ext cx="9115425" cy="1666875"/>
          </a:xfrm>
          <a:prstGeom prst="rect">
            <a:avLst/>
          </a:prstGeom>
          <a:noFill/>
          <a:ln>
            <a:noFill/>
          </a:ln>
        </p:spPr>
      </p:pic>
      <p:pic>
        <p:nvPicPr>
          <p:cNvPr id="732" name="Google Shape;732;g109bded34fa_0_3"/>
          <p:cNvPicPr preferRelativeResize="0"/>
          <p:nvPr/>
        </p:nvPicPr>
        <p:blipFill rotWithShape="1">
          <a:blip r:embed="rId4">
            <a:alphaModFix/>
          </a:blip>
          <a:srcRect b="0" l="0" r="0" t="0"/>
          <a:stretch/>
        </p:blipFill>
        <p:spPr>
          <a:xfrm>
            <a:off x="0" y="2228838"/>
            <a:ext cx="9601200" cy="1704975"/>
          </a:xfrm>
          <a:prstGeom prst="rect">
            <a:avLst/>
          </a:prstGeom>
          <a:noFill/>
          <a:ln>
            <a:noFill/>
          </a:ln>
        </p:spPr>
      </p:pic>
      <p:pic>
        <p:nvPicPr>
          <p:cNvPr id="733" name="Google Shape;733;g109bded34fa_0_3"/>
          <p:cNvPicPr preferRelativeResize="0"/>
          <p:nvPr/>
        </p:nvPicPr>
        <p:blipFill rotWithShape="1">
          <a:blip r:embed="rId5">
            <a:alphaModFix/>
          </a:blip>
          <a:srcRect b="0" l="0" r="0" t="0"/>
          <a:stretch/>
        </p:blipFill>
        <p:spPr>
          <a:xfrm>
            <a:off x="152400" y="4086213"/>
            <a:ext cx="9344025" cy="19526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8"/>
          <p:cNvSpPr txBox="1"/>
          <p:nvPr>
            <p:ph type="title"/>
          </p:nvPr>
        </p:nvSpPr>
        <p:spPr>
          <a:xfrm>
            <a:off x="838199" y="2780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Methodology</a:t>
            </a:r>
            <a:r>
              <a:rPr lang="en-US" u="sng"/>
              <a:t>: 2022 MS Data Science Thesis </a:t>
            </a:r>
            <a:endParaRPr/>
          </a:p>
        </p:txBody>
      </p:sp>
      <p:sp>
        <p:nvSpPr>
          <p:cNvPr id="739" name="Google Shape;739;p18"/>
          <p:cNvSpPr txBox="1"/>
          <p:nvPr>
            <p:ph idx="1" type="body"/>
          </p:nvPr>
        </p:nvSpPr>
        <p:spPr>
          <a:xfrm>
            <a:off x="95840" y="1444311"/>
            <a:ext cx="12000300" cy="69144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 </a:t>
            </a:r>
            <a:r>
              <a:rPr b="1" lang="en-US"/>
              <a:t>Kicking</a:t>
            </a:r>
            <a:r>
              <a:rPr lang="en-US"/>
              <a:t> modeled as a classification task since the outcome of a field goal attempt is binary (either made or miss).</a:t>
            </a:r>
            <a:endParaRPr/>
          </a:p>
          <a:p>
            <a:pPr indent="0" lvl="0" marL="114300" rtl="0" algn="l">
              <a:lnSpc>
                <a:spcPct val="90000"/>
              </a:lnSpc>
              <a:spcBef>
                <a:spcPts val="1000"/>
              </a:spcBef>
              <a:spcAft>
                <a:spcPts val="0"/>
              </a:spcAft>
              <a:buSzPts val="1800"/>
              <a:buNone/>
            </a:pPr>
            <a:r>
              <a:rPr lang="en-US">
                <a:solidFill>
                  <a:schemeClr val="dk1"/>
                </a:solidFill>
              </a:rPr>
              <a:t>                 </a:t>
            </a:r>
            <a:r>
              <a:rPr b="1" lang="en-US">
                <a:solidFill>
                  <a:schemeClr val="dk1"/>
                </a:solidFill>
              </a:rPr>
              <a:t>Kicker Metrics</a:t>
            </a:r>
            <a:r>
              <a:rPr lang="en-US">
                <a:solidFill>
                  <a:schemeClr val="dk1"/>
                </a:solidFill>
              </a:rPr>
              <a:t>: Gradient boosting </a:t>
            </a:r>
            <a:r>
              <a:rPr b="1" lang="en-US">
                <a:solidFill>
                  <a:srgbClr val="FF0000"/>
                </a:solidFill>
              </a:rPr>
              <a:t>classification</a:t>
            </a:r>
            <a:r>
              <a:rPr lang="en-US">
                <a:solidFill>
                  <a:schemeClr val="dk1"/>
                </a:solidFill>
              </a:rPr>
              <a:t> trees (XGBoost)</a:t>
            </a:r>
            <a:endParaRPr/>
          </a:p>
          <a:p>
            <a:pPr indent="-406400" lvl="0" marL="457200" rtl="0" algn="l">
              <a:lnSpc>
                <a:spcPct val="90000"/>
              </a:lnSpc>
              <a:spcBef>
                <a:spcPts val="1000"/>
              </a:spcBef>
              <a:spcAft>
                <a:spcPts val="0"/>
              </a:spcAft>
              <a:buClr>
                <a:schemeClr val="dk1"/>
              </a:buClr>
              <a:buSzPts val="2800"/>
              <a:buChar char="•"/>
            </a:pPr>
            <a:r>
              <a:rPr lang="en-US"/>
              <a:t> </a:t>
            </a:r>
            <a:r>
              <a:rPr b="1" lang="en-US"/>
              <a:t>Punting </a:t>
            </a:r>
            <a:r>
              <a:rPr lang="en-US"/>
              <a:t>modeled as a regression task: punt yards is a continuous variable.</a:t>
            </a:r>
            <a:endParaRPr/>
          </a:p>
          <a:p>
            <a:pPr indent="0" lvl="0" marL="114300" rtl="0" algn="l">
              <a:lnSpc>
                <a:spcPct val="90000"/>
              </a:lnSpc>
              <a:spcBef>
                <a:spcPts val="1000"/>
              </a:spcBef>
              <a:spcAft>
                <a:spcPts val="0"/>
              </a:spcAft>
              <a:buSzPts val="1800"/>
              <a:buNone/>
            </a:pPr>
            <a:r>
              <a:rPr lang="en-US">
                <a:solidFill>
                  <a:schemeClr val="dk1"/>
                </a:solidFill>
              </a:rPr>
              <a:t>                 </a:t>
            </a:r>
            <a:r>
              <a:rPr b="1" lang="en-US">
                <a:solidFill>
                  <a:schemeClr val="dk1"/>
                </a:solidFill>
              </a:rPr>
              <a:t>Punter Metrics</a:t>
            </a:r>
            <a:r>
              <a:rPr lang="en-US">
                <a:solidFill>
                  <a:schemeClr val="dk1"/>
                </a:solidFill>
              </a:rPr>
              <a:t>: Gradient boosting </a:t>
            </a:r>
            <a:r>
              <a:rPr b="1" lang="en-US">
                <a:solidFill>
                  <a:srgbClr val="00B050"/>
                </a:solidFill>
              </a:rPr>
              <a:t>regression </a:t>
            </a:r>
            <a:r>
              <a:rPr lang="en-US">
                <a:solidFill>
                  <a:schemeClr val="dk1"/>
                </a:solidFill>
              </a:rPr>
              <a:t>trees (XGBoost)</a:t>
            </a:r>
            <a:endParaRPr/>
          </a:p>
          <a:p>
            <a:pPr indent="-406400" lvl="0" marL="457200" rtl="0" algn="l">
              <a:lnSpc>
                <a:spcPct val="90000"/>
              </a:lnSpc>
              <a:spcBef>
                <a:spcPts val="1000"/>
              </a:spcBef>
              <a:spcAft>
                <a:spcPts val="0"/>
              </a:spcAft>
              <a:buClr>
                <a:schemeClr val="dk1"/>
              </a:buClr>
              <a:buSzPts val="2800"/>
              <a:buChar char="•"/>
            </a:pPr>
            <a:r>
              <a:rPr b="1" lang="en-US"/>
              <a:t> XGBoost's able to detect </a:t>
            </a:r>
            <a:r>
              <a:rPr lang="en-US"/>
              <a:t>complex nonlinear relationships</a:t>
            </a:r>
            <a:endParaRPr/>
          </a:p>
          <a:p>
            <a:pPr indent="-406400" lvl="0" marL="457200" rtl="0" algn="l">
              <a:lnSpc>
                <a:spcPct val="90000"/>
              </a:lnSpc>
              <a:spcBef>
                <a:spcPts val="1000"/>
              </a:spcBef>
              <a:spcAft>
                <a:spcPts val="0"/>
              </a:spcAft>
              <a:buClr>
                <a:schemeClr val="dk1"/>
              </a:buClr>
              <a:buSzPts val="2800"/>
              <a:buChar char="•"/>
            </a:pPr>
            <a:r>
              <a:rPr b="1" lang="en-US"/>
              <a:t>5-fold cross-validation </a:t>
            </a:r>
            <a:r>
              <a:rPr lang="en-US"/>
              <a:t>for model evaluation and tuning</a:t>
            </a:r>
            <a:endParaRPr/>
          </a:p>
        </p:txBody>
      </p:sp>
      <p:sp>
        <p:nvSpPr>
          <p:cNvPr id="740" name="Google Shape;740;p18"/>
          <p:cNvSpPr txBox="1"/>
          <p:nvPr>
            <p:ph idx="1" type="body"/>
          </p:nvPr>
        </p:nvSpPr>
        <p:spPr>
          <a:xfrm rot="-677028">
            <a:off x="607579" y="2286382"/>
            <a:ext cx="12000367" cy="3430836"/>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8000">
                <a:highlight>
                  <a:srgbClr val="FFFF00"/>
                </a:highlight>
              </a:rPr>
              <a:t>Old Slide</a:t>
            </a:r>
            <a:endParaRPr sz="8000">
              <a:highlight>
                <a:srgbClr val="FFFF00"/>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11662aa1482_1_11"/>
          <p:cNvSpPr txBox="1"/>
          <p:nvPr>
            <p:ph type="title"/>
          </p:nvPr>
        </p:nvSpPr>
        <p:spPr>
          <a:xfrm>
            <a:off x="444899" y="-1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Methodology</a:t>
            </a:r>
            <a:r>
              <a:rPr lang="en-US" u="sng"/>
              <a:t> </a:t>
            </a:r>
            <a:endParaRPr/>
          </a:p>
        </p:txBody>
      </p:sp>
      <p:sp>
        <p:nvSpPr>
          <p:cNvPr id="746" name="Google Shape;746;g11662aa1482_1_11"/>
          <p:cNvSpPr txBox="1"/>
          <p:nvPr>
            <p:ph idx="1" type="body"/>
          </p:nvPr>
        </p:nvSpPr>
        <p:spPr>
          <a:xfrm>
            <a:off x="-10" y="1108011"/>
            <a:ext cx="12000300" cy="69144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 </a:t>
            </a:r>
            <a:r>
              <a:rPr b="1" lang="en-US">
                <a:solidFill>
                  <a:srgbClr val="FF0000"/>
                </a:solidFill>
              </a:rPr>
              <a:t>Kicking</a:t>
            </a:r>
            <a:r>
              <a:rPr lang="en-US"/>
              <a:t> modeled as a classification task,  the outcome of a field goal attempt is binary (either made or miss).</a:t>
            </a:r>
            <a:endParaRPr/>
          </a:p>
          <a:p>
            <a:pPr indent="-406400" lvl="1" marL="914400" rtl="0" algn="l">
              <a:lnSpc>
                <a:spcPct val="90000"/>
              </a:lnSpc>
              <a:spcBef>
                <a:spcPts val="0"/>
              </a:spcBef>
              <a:spcAft>
                <a:spcPts val="0"/>
              </a:spcAft>
              <a:buSzPts val="2800"/>
              <a:buChar char="•"/>
            </a:pPr>
            <a:r>
              <a:rPr lang="en-US">
                <a:solidFill>
                  <a:schemeClr val="dk1"/>
                </a:solidFill>
              </a:rPr>
              <a:t>Gradient boosting </a:t>
            </a:r>
            <a:r>
              <a:rPr b="1" lang="en-US">
                <a:solidFill>
                  <a:srgbClr val="FF0000"/>
                </a:solidFill>
              </a:rPr>
              <a:t>classification</a:t>
            </a:r>
            <a:r>
              <a:rPr lang="en-US">
                <a:solidFill>
                  <a:schemeClr val="dk1"/>
                </a:solidFill>
              </a:rPr>
              <a:t> trees </a:t>
            </a:r>
            <a:endParaRPr/>
          </a:p>
          <a:p>
            <a:pPr indent="-406400" lvl="0" marL="457200" rtl="0" algn="l">
              <a:lnSpc>
                <a:spcPct val="90000"/>
              </a:lnSpc>
              <a:spcBef>
                <a:spcPts val="1000"/>
              </a:spcBef>
              <a:spcAft>
                <a:spcPts val="0"/>
              </a:spcAft>
              <a:buClr>
                <a:schemeClr val="dk1"/>
              </a:buClr>
              <a:buSzPts val="2800"/>
              <a:buChar char="•"/>
            </a:pPr>
            <a:r>
              <a:rPr lang="en-US"/>
              <a:t> </a:t>
            </a:r>
            <a:r>
              <a:rPr b="1" lang="en-US">
                <a:solidFill>
                  <a:srgbClr val="38761D"/>
                </a:solidFill>
              </a:rPr>
              <a:t>Punting</a:t>
            </a:r>
            <a:r>
              <a:rPr b="1" lang="en-US"/>
              <a:t> </a:t>
            </a:r>
            <a:r>
              <a:rPr lang="en-US"/>
              <a:t>modeled as a regression task: punt yards is a continuous variable. </a:t>
            </a:r>
            <a:endParaRPr/>
          </a:p>
          <a:p>
            <a:pPr indent="-406400" lvl="1" marL="914400" rtl="0" algn="l">
              <a:lnSpc>
                <a:spcPct val="90000"/>
              </a:lnSpc>
              <a:spcBef>
                <a:spcPts val="1000"/>
              </a:spcBef>
              <a:spcAft>
                <a:spcPts val="0"/>
              </a:spcAft>
              <a:buClr>
                <a:schemeClr val="dk1"/>
              </a:buClr>
              <a:buSzPts val="2800"/>
              <a:buChar char="•"/>
            </a:pPr>
            <a:r>
              <a:rPr lang="en-US"/>
              <a:t>G</a:t>
            </a:r>
            <a:r>
              <a:rPr lang="en-US">
                <a:solidFill>
                  <a:schemeClr val="dk1"/>
                </a:solidFill>
              </a:rPr>
              <a:t>radient boosting </a:t>
            </a:r>
            <a:r>
              <a:rPr b="1" lang="en-US">
                <a:solidFill>
                  <a:srgbClr val="38761D"/>
                </a:solidFill>
              </a:rPr>
              <a:t>regression</a:t>
            </a:r>
            <a:r>
              <a:rPr b="1" lang="en-US">
                <a:solidFill>
                  <a:srgbClr val="00B050"/>
                </a:solidFill>
              </a:rPr>
              <a:t> </a:t>
            </a:r>
            <a:r>
              <a:rPr lang="en-US">
                <a:solidFill>
                  <a:schemeClr val="dk1"/>
                </a:solidFill>
              </a:rPr>
              <a:t>trees </a:t>
            </a:r>
            <a:endParaRPr/>
          </a:p>
          <a:p>
            <a:pPr indent="-406400" lvl="0" marL="457200" rtl="0" algn="l">
              <a:lnSpc>
                <a:spcPct val="90000"/>
              </a:lnSpc>
              <a:spcBef>
                <a:spcPts val="1000"/>
              </a:spcBef>
              <a:spcAft>
                <a:spcPts val="0"/>
              </a:spcAft>
              <a:buClr>
                <a:schemeClr val="dk1"/>
              </a:buClr>
              <a:buSzPts val="2800"/>
              <a:buChar char="•"/>
            </a:pPr>
            <a:r>
              <a:rPr b="1" lang="en-US"/>
              <a:t> XGBoost ensemble modelling technique </a:t>
            </a:r>
            <a:endParaRPr b="1"/>
          </a:p>
          <a:p>
            <a:pPr indent="-406400" lvl="1" marL="914400" rtl="0" algn="l">
              <a:lnSpc>
                <a:spcPct val="90000"/>
              </a:lnSpc>
              <a:spcBef>
                <a:spcPts val="1000"/>
              </a:spcBef>
              <a:spcAft>
                <a:spcPts val="0"/>
              </a:spcAft>
              <a:buClr>
                <a:schemeClr val="dk1"/>
              </a:buClr>
              <a:buSzPts val="2800"/>
              <a:buChar char="•"/>
            </a:pPr>
            <a:r>
              <a:rPr lang="en-US"/>
              <a:t>Attempts to build a strong classifier from a number of weak classifiers in series</a:t>
            </a:r>
            <a:endParaRPr/>
          </a:p>
          <a:p>
            <a:pPr indent="-406400" lvl="1" marL="914400" rtl="0" algn="l">
              <a:lnSpc>
                <a:spcPct val="90000"/>
              </a:lnSpc>
              <a:spcBef>
                <a:spcPts val="1000"/>
              </a:spcBef>
              <a:spcAft>
                <a:spcPts val="0"/>
              </a:spcAft>
              <a:buClr>
                <a:schemeClr val="dk1"/>
              </a:buClr>
              <a:buSzPts val="2800"/>
              <a:buChar char="•"/>
            </a:pPr>
            <a:r>
              <a:rPr lang="en-US"/>
              <a:t>Initial model is built from the training data, Second  model is built which tries to correct the errors present in the first model. </a:t>
            </a:r>
            <a:endParaRPr/>
          </a:p>
          <a:p>
            <a:pPr indent="-406400" lvl="1" marL="914400" rtl="0" algn="l">
              <a:lnSpc>
                <a:spcPct val="90000"/>
              </a:lnSpc>
              <a:spcBef>
                <a:spcPts val="1000"/>
              </a:spcBef>
              <a:spcAft>
                <a:spcPts val="0"/>
              </a:spcAft>
              <a:buClr>
                <a:schemeClr val="dk1"/>
              </a:buClr>
              <a:buSzPts val="2800"/>
              <a:buChar char="•"/>
            </a:pPr>
            <a:r>
              <a:rPr lang="en-US"/>
              <a:t>Procedure is continued until either the complete training data set is predicted correctly </a:t>
            </a:r>
            <a:endParaRPr/>
          </a:p>
          <a:p>
            <a:pPr indent="-406400" lvl="1" marL="914400" rtl="0" algn="l">
              <a:lnSpc>
                <a:spcPct val="90000"/>
              </a:lnSpc>
              <a:spcBef>
                <a:spcPts val="1000"/>
              </a:spcBef>
              <a:spcAft>
                <a:spcPts val="0"/>
              </a:spcAft>
              <a:buClr>
                <a:schemeClr val="dk1"/>
              </a:buClr>
              <a:buSzPts val="2800"/>
              <a:buChar char="•"/>
            </a:pPr>
            <a:r>
              <a:rPr b="1" lang="en-US"/>
              <a:t>Able to detect </a:t>
            </a:r>
            <a:r>
              <a:rPr lang="en-US"/>
              <a:t>complex nonlinear relationships</a:t>
            </a:r>
            <a:endParaRPr/>
          </a:p>
          <a:p>
            <a:pPr indent="-406400" lvl="0" marL="457200" rtl="0" algn="l">
              <a:lnSpc>
                <a:spcPct val="90000"/>
              </a:lnSpc>
              <a:spcBef>
                <a:spcPts val="1000"/>
              </a:spcBef>
              <a:spcAft>
                <a:spcPts val="0"/>
              </a:spcAft>
              <a:buClr>
                <a:schemeClr val="dk1"/>
              </a:buClr>
              <a:buSzPts val="2800"/>
              <a:buChar char="•"/>
            </a:pPr>
            <a:r>
              <a:rPr b="1" lang="en-US"/>
              <a:t>5-fold cross-validation </a:t>
            </a:r>
            <a:r>
              <a:rPr lang="en-US"/>
              <a:t>for model evaluation and tuning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id="751" name="Google Shape;751;g10b8cda0198_0_0"/>
          <p:cNvPicPr preferRelativeResize="0"/>
          <p:nvPr/>
        </p:nvPicPr>
        <p:blipFill rotWithShape="1">
          <a:blip r:embed="rId3">
            <a:alphaModFix/>
          </a:blip>
          <a:srcRect b="0" l="0" r="0" t="0"/>
          <a:stretch/>
        </p:blipFill>
        <p:spPr>
          <a:xfrm>
            <a:off x="6953700" y="25824"/>
            <a:ext cx="4749958" cy="3363550"/>
          </a:xfrm>
          <a:prstGeom prst="rect">
            <a:avLst/>
          </a:prstGeom>
          <a:noFill/>
          <a:ln>
            <a:noFill/>
          </a:ln>
        </p:spPr>
      </p:pic>
      <p:pic>
        <p:nvPicPr>
          <p:cNvPr id="752" name="Google Shape;752;g10b8cda0198_0_0"/>
          <p:cNvPicPr preferRelativeResize="0"/>
          <p:nvPr/>
        </p:nvPicPr>
        <p:blipFill rotWithShape="1">
          <a:blip r:embed="rId4">
            <a:alphaModFix/>
          </a:blip>
          <a:srcRect b="0" l="0" r="0" t="0"/>
          <a:stretch/>
        </p:blipFill>
        <p:spPr>
          <a:xfrm>
            <a:off x="218400" y="102013"/>
            <a:ext cx="6811490" cy="3363550"/>
          </a:xfrm>
          <a:prstGeom prst="rect">
            <a:avLst/>
          </a:prstGeom>
          <a:noFill/>
          <a:ln>
            <a:noFill/>
          </a:ln>
        </p:spPr>
      </p:pic>
      <p:pic>
        <p:nvPicPr>
          <p:cNvPr id="753" name="Google Shape;753;g10b8cda0198_0_0"/>
          <p:cNvPicPr preferRelativeResize="0"/>
          <p:nvPr/>
        </p:nvPicPr>
        <p:blipFill rotWithShape="1">
          <a:blip r:embed="rId5">
            <a:alphaModFix/>
          </a:blip>
          <a:srcRect b="0" l="0" r="0" t="0"/>
          <a:stretch/>
        </p:blipFill>
        <p:spPr>
          <a:xfrm>
            <a:off x="6526165" y="3611125"/>
            <a:ext cx="5177485" cy="3090175"/>
          </a:xfrm>
          <a:prstGeom prst="rect">
            <a:avLst/>
          </a:prstGeom>
          <a:noFill/>
          <a:ln>
            <a:noFill/>
          </a:ln>
        </p:spPr>
      </p:pic>
      <p:pic>
        <p:nvPicPr>
          <p:cNvPr id="754" name="Google Shape;754;g10b8cda0198_0_0"/>
          <p:cNvPicPr preferRelativeResize="0"/>
          <p:nvPr/>
        </p:nvPicPr>
        <p:blipFill rotWithShape="1">
          <a:blip r:embed="rId6">
            <a:alphaModFix/>
          </a:blip>
          <a:srcRect b="0" l="0" r="0" t="0"/>
          <a:stretch/>
        </p:blipFill>
        <p:spPr>
          <a:xfrm>
            <a:off x="218412" y="3465575"/>
            <a:ext cx="4485183" cy="318966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g117545ad872_0_16"/>
          <p:cNvSpPr txBox="1"/>
          <p:nvPr>
            <p:ph type="title"/>
          </p:nvPr>
        </p:nvSpPr>
        <p:spPr>
          <a:xfrm>
            <a:off x="591620" y="27265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Model Evaluation</a:t>
            </a:r>
            <a:endParaRPr u="sng"/>
          </a:p>
        </p:txBody>
      </p:sp>
      <p:sp>
        <p:nvSpPr>
          <p:cNvPr id="764" name="Google Shape;764;g117545ad872_0_16"/>
          <p:cNvSpPr txBox="1"/>
          <p:nvPr>
            <p:ph idx="1" type="body"/>
          </p:nvPr>
        </p:nvSpPr>
        <p:spPr>
          <a:xfrm>
            <a:off x="151543" y="1151806"/>
            <a:ext cx="11889000" cy="8383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2400"/>
              <a:t>Classification models </a:t>
            </a:r>
            <a:r>
              <a:rPr lang="en-US" sz="2400"/>
              <a:t>are optimized for log loss since we were primarily interested in the predicted probabilities. Field goals are easier to predict than extra points (extra points are missed much less frequently). The field goal model has an AUC of 0.82, log loss of 0.33, and brier score loss of 0.104 on the evaluation set. The extra point model has an AUC of 0.63, log loss of 0.24, and brier score loss of 0.06 on the evaluation set.</a:t>
            </a:r>
            <a:endParaRPr/>
          </a:p>
          <a:p>
            <a:pPr indent="-342900" lvl="0" marL="457200" rtl="0" algn="l">
              <a:lnSpc>
                <a:spcPct val="90000"/>
              </a:lnSpc>
              <a:spcBef>
                <a:spcPts val="1000"/>
              </a:spcBef>
              <a:spcAft>
                <a:spcPts val="0"/>
              </a:spcAft>
              <a:buClr>
                <a:schemeClr val="dk1"/>
              </a:buClr>
              <a:buSzPts val="1800"/>
              <a:buChar char="•"/>
            </a:pPr>
            <a:r>
              <a:rPr b="1" lang="en-US" sz="2400"/>
              <a:t>The area under the curve of a receiver operating characteristic (ROC AUC)</a:t>
            </a:r>
            <a:r>
              <a:rPr lang="en-US" sz="2400"/>
              <a:t> is a common classification metric and is particularly well suited for imbalanced tasks (such as predicting whether an extra point will be made or missed). AUC compares the true positive rate and false positive rate of a classifier. A perfect model has an AUC of 1 while a random classifier has an AUC of 0.5. The field goal model has an AUC of 0.82 on data witheld from training.</a:t>
            </a:r>
            <a:endParaRPr/>
          </a:p>
          <a:p>
            <a:pPr indent="-342900" lvl="0" marL="457200" rtl="0" algn="l">
              <a:lnSpc>
                <a:spcPct val="90000"/>
              </a:lnSpc>
              <a:spcBef>
                <a:spcPts val="1000"/>
              </a:spcBef>
              <a:spcAft>
                <a:spcPts val="0"/>
              </a:spcAft>
              <a:buClr>
                <a:schemeClr val="dk1"/>
              </a:buClr>
              <a:buSzPts val="1800"/>
              <a:buChar char="•"/>
            </a:pPr>
            <a:r>
              <a:rPr b="1" lang="en-US" sz="2400"/>
              <a:t>Permutation importance </a:t>
            </a:r>
            <a:r>
              <a:rPr lang="en-US" sz="2400"/>
              <a:t>measures how much a performance score decreases when a feature isn't available. Feature is replaced with random noise (permuted) and measures how the performance changes when the feature is replaced. This is calculated on the test set after the model has been fit. An issue with this method is that it may understate the importance of certain features if there is multicollinearity. SHAP is the preferred method when dealing with multicollinearity and identifying interactions in data</a:t>
            </a:r>
            <a:endParaRPr i="1"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pic>
        <p:nvPicPr>
          <p:cNvPr id="769" name="Google Shape;769;g10a80307104_1_85"/>
          <p:cNvPicPr preferRelativeResize="0"/>
          <p:nvPr/>
        </p:nvPicPr>
        <p:blipFill rotWithShape="1">
          <a:blip r:embed="rId3">
            <a:alphaModFix/>
          </a:blip>
          <a:srcRect b="3531" l="4650" r="8423" t="7508"/>
          <a:stretch/>
        </p:blipFill>
        <p:spPr>
          <a:xfrm>
            <a:off x="1095800" y="1377659"/>
            <a:ext cx="8352799" cy="5522840"/>
          </a:xfrm>
          <a:prstGeom prst="rect">
            <a:avLst/>
          </a:prstGeom>
          <a:noFill/>
          <a:ln>
            <a:noFill/>
          </a:ln>
        </p:spPr>
      </p:pic>
      <p:sp>
        <p:nvSpPr>
          <p:cNvPr id="770" name="Google Shape;770;g10a80307104_1_85"/>
          <p:cNvSpPr txBox="1"/>
          <p:nvPr/>
        </p:nvSpPr>
        <p:spPr>
          <a:xfrm rot="-5400000">
            <a:off x="4333559" y="3085865"/>
            <a:ext cx="24858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90000"/>
                </a:solidFill>
                <a:latin typeface="Calibri"/>
                <a:ea typeface="Calibri"/>
                <a:cs typeface="Calibri"/>
                <a:sym typeface="Calibri"/>
              </a:rPr>
              <a:t>Average </a:t>
            </a:r>
            <a:endParaRPr b="1" i="0" sz="2000" u="none" cap="none" strike="noStrike">
              <a:solidFill>
                <a:srgbClr val="99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990000"/>
              </a:solidFill>
              <a:latin typeface="Calibri"/>
              <a:ea typeface="Calibri"/>
              <a:cs typeface="Calibri"/>
              <a:sym typeface="Calibri"/>
            </a:endParaRPr>
          </a:p>
        </p:txBody>
      </p:sp>
      <p:sp>
        <p:nvSpPr>
          <p:cNvPr id="771" name="Google Shape;771;g10a80307104_1_85"/>
          <p:cNvSpPr txBox="1"/>
          <p:nvPr/>
        </p:nvSpPr>
        <p:spPr>
          <a:xfrm rot="-5398388">
            <a:off x="5196867" y="1640717"/>
            <a:ext cx="2559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74E13"/>
                </a:solidFill>
                <a:latin typeface="Calibri"/>
                <a:ea typeface="Calibri"/>
                <a:cs typeface="Calibri"/>
                <a:sym typeface="Calibri"/>
              </a:rPr>
              <a:t>Average </a:t>
            </a:r>
            <a:endParaRPr b="1" i="0" sz="2000" u="none" cap="none" strike="noStrike">
              <a:solidFill>
                <a:srgbClr val="274E13"/>
              </a:solidFill>
              <a:latin typeface="Calibri"/>
              <a:ea typeface="Calibri"/>
              <a:cs typeface="Calibri"/>
              <a:sym typeface="Calibri"/>
            </a:endParaRPr>
          </a:p>
        </p:txBody>
      </p:sp>
      <p:sp>
        <p:nvSpPr>
          <p:cNvPr id="772" name="Google Shape;772;g10a80307104_1_85"/>
          <p:cNvSpPr/>
          <p:nvPr/>
        </p:nvSpPr>
        <p:spPr>
          <a:xfrm>
            <a:off x="3963018" y="1884316"/>
            <a:ext cx="5247202" cy="4447977"/>
          </a:xfrm>
          <a:custGeom>
            <a:rect b="b" l="l" r="r" t="t"/>
            <a:pathLst>
              <a:path extrusionOk="0" h="210182" w="240284">
                <a:moveTo>
                  <a:pt x="0" y="209801"/>
                </a:moveTo>
                <a:cubicBezTo>
                  <a:pt x="4145" y="208318"/>
                  <a:pt x="18267" y="204076"/>
                  <a:pt x="24871" y="200901"/>
                </a:cubicBezTo>
                <a:cubicBezTo>
                  <a:pt x="31475" y="197726"/>
                  <a:pt x="34498" y="194475"/>
                  <a:pt x="39624" y="190751"/>
                </a:cubicBezTo>
                <a:cubicBezTo>
                  <a:pt x="44750" y="187027"/>
                  <a:pt x="50779" y="183374"/>
                  <a:pt x="55626" y="178559"/>
                </a:cubicBezTo>
                <a:cubicBezTo>
                  <a:pt x="60473" y="173744"/>
                  <a:pt x="64929" y="170350"/>
                  <a:pt x="68707" y="161859"/>
                </a:cubicBezTo>
                <a:cubicBezTo>
                  <a:pt x="72485" y="153368"/>
                  <a:pt x="75328" y="141539"/>
                  <a:pt x="78296" y="127612"/>
                </a:cubicBezTo>
                <a:cubicBezTo>
                  <a:pt x="81264" y="113685"/>
                  <a:pt x="84119" y="90853"/>
                  <a:pt x="86516" y="78296"/>
                </a:cubicBezTo>
                <a:cubicBezTo>
                  <a:pt x="88913" y="65739"/>
                  <a:pt x="90055" y="61857"/>
                  <a:pt x="92680" y="52268"/>
                </a:cubicBezTo>
                <a:cubicBezTo>
                  <a:pt x="95306" y="42679"/>
                  <a:pt x="98502" y="28980"/>
                  <a:pt x="102269" y="20761"/>
                </a:cubicBezTo>
                <a:cubicBezTo>
                  <a:pt x="106036" y="12542"/>
                  <a:pt x="111458" y="6180"/>
                  <a:pt x="115283" y="2952"/>
                </a:cubicBezTo>
                <a:cubicBezTo>
                  <a:pt x="119109" y="-276"/>
                  <a:pt x="121915" y="-950"/>
                  <a:pt x="125222" y="1394"/>
                </a:cubicBezTo>
                <a:cubicBezTo>
                  <a:pt x="128530" y="3738"/>
                  <a:pt x="131533" y="7623"/>
                  <a:pt x="135128" y="17015"/>
                </a:cubicBezTo>
                <a:cubicBezTo>
                  <a:pt x="138723" y="26407"/>
                  <a:pt x="143135" y="43996"/>
                  <a:pt x="146791" y="57748"/>
                </a:cubicBezTo>
                <a:cubicBezTo>
                  <a:pt x="150447" y="71500"/>
                  <a:pt x="152841" y="85716"/>
                  <a:pt x="157065" y="99529"/>
                </a:cubicBezTo>
                <a:cubicBezTo>
                  <a:pt x="161289" y="113342"/>
                  <a:pt x="166769" y="128754"/>
                  <a:pt x="172134" y="140626"/>
                </a:cubicBezTo>
                <a:cubicBezTo>
                  <a:pt x="177499" y="152498"/>
                  <a:pt x="183995" y="162472"/>
                  <a:pt x="189257" y="170763"/>
                </a:cubicBezTo>
                <a:cubicBezTo>
                  <a:pt x="194519" y="179054"/>
                  <a:pt x="198343" y="185005"/>
                  <a:pt x="203708" y="190370"/>
                </a:cubicBezTo>
                <a:cubicBezTo>
                  <a:pt x="209073" y="195736"/>
                  <a:pt x="215353" y="199654"/>
                  <a:pt x="221449" y="202956"/>
                </a:cubicBezTo>
                <a:cubicBezTo>
                  <a:pt x="227545" y="206258"/>
                  <a:pt x="237145" y="208978"/>
                  <a:pt x="240284" y="210182"/>
                </a:cubicBezTo>
              </a:path>
            </a:pathLst>
          </a:cu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10a80307104_1_85"/>
          <p:cNvSpPr/>
          <p:nvPr/>
        </p:nvSpPr>
        <p:spPr>
          <a:xfrm>
            <a:off x="5835125" y="3783601"/>
            <a:ext cx="1513800" cy="258900"/>
          </a:xfrm>
          <a:prstGeom prst="lef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10a80307104_1_85"/>
          <p:cNvSpPr/>
          <p:nvPr/>
        </p:nvSpPr>
        <p:spPr>
          <a:xfrm>
            <a:off x="4690075" y="4470075"/>
            <a:ext cx="2184900" cy="258900"/>
          </a:xfrm>
          <a:prstGeom prst="lef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26"/>
          <p:cNvSpPr txBox="1"/>
          <p:nvPr>
            <p:ph type="title"/>
          </p:nvPr>
        </p:nvSpPr>
        <p:spPr>
          <a:xfrm>
            <a:off x="657546" y="-1524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Results: </a:t>
            </a:r>
            <a:r>
              <a:rPr lang="en-US" u="sng"/>
              <a:t>Punt Play Example</a:t>
            </a:r>
            <a:endParaRPr/>
          </a:p>
        </p:txBody>
      </p:sp>
      <p:sp>
        <p:nvSpPr>
          <p:cNvPr id="780" name="Google Shape;780;p26"/>
          <p:cNvSpPr txBox="1"/>
          <p:nvPr/>
        </p:nvSpPr>
        <p:spPr>
          <a:xfrm>
            <a:off x="467847" y="1539900"/>
            <a:ext cx="11256300" cy="395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1" lang="en-US" sz="2400" u="none" cap="none" strike="noStrike">
                <a:solidFill>
                  <a:schemeClr val="dk1"/>
                </a:solidFill>
                <a:latin typeface="Arial"/>
                <a:ea typeface="Arial"/>
                <a:cs typeface="Arial"/>
                <a:sym typeface="Arial"/>
              </a:rPr>
              <a:t>71-yard punt play from Jake Bailey, Patriots vs Rams, 2020 season</a:t>
            </a:r>
            <a:r>
              <a:rPr b="0" i="1" lang="en-US" sz="2400" u="none" cap="none" strike="noStrike">
                <a:solidFill>
                  <a:schemeClr val="dk1"/>
                </a:solidFill>
                <a:latin typeface="Arial"/>
                <a:ea typeface="Arial"/>
                <a:cs typeface="Arial"/>
                <a:sym typeface="Arial"/>
              </a:rPr>
              <a:t>. </a:t>
            </a:r>
            <a:endParaRPr b="0" i="1"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1" lang="en-US" sz="2400" u="none" cap="none" strike="noStrike">
                <a:solidFill>
                  <a:schemeClr val="dk1"/>
                </a:solidFill>
                <a:latin typeface="Arial"/>
                <a:ea typeface="Arial"/>
                <a:cs typeface="Arial"/>
                <a:sym typeface="Arial"/>
              </a:rPr>
              <a:t>A video of the play is on top, an animation of play with colored control of field on lower left, and a punt length prediction during the play on the lower right. </a:t>
            </a:r>
            <a:endParaRPr b="0" i="1"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1" lang="en-US" sz="2400" u="none" cap="none" strike="noStrike">
                <a:solidFill>
                  <a:schemeClr val="dk1"/>
                </a:solidFill>
                <a:latin typeface="Arial"/>
                <a:ea typeface="Arial"/>
                <a:cs typeface="Arial"/>
                <a:sym typeface="Arial"/>
              </a:rPr>
              <a:t>The model initially predicted a punt length of 48.8 yards as shown on the lower right. </a:t>
            </a:r>
            <a:endParaRPr b="0" i="1"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1" lang="en-US" sz="2400" u="none" cap="none" strike="noStrike">
                <a:solidFill>
                  <a:schemeClr val="dk1"/>
                </a:solidFill>
                <a:latin typeface="Arial"/>
                <a:ea typeface="Arial"/>
                <a:cs typeface="Arial"/>
                <a:sym typeface="Arial"/>
              </a:rPr>
              <a:t>Note the predicted punt length then decreases to 40 yards at the moment of the punt due to pressure from from Ogbonnia Okoronkwo (</a:t>
            </a:r>
            <a:r>
              <a:rPr b="1" i="1" lang="en-US" sz="2400" u="none" cap="none" strike="noStrike">
                <a:solidFill>
                  <a:schemeClr val="dk1"/>
                </a:solidFill>
                <a:latin typeface="Arial"/>
                <a:ea typeface="Arial"/>
                <a:cs typeface="Arial"/>
                <a:sym typeface="Arial"/>
              </a:rPr>
              <a:t>#45</a:t>
            </a:r>
            <a:r>
              <a:rPr b="0" i="1" lang="en-US" sz="2400" u="none" cap="none" strike="noStrike">
                <a:solidFill>
                  <a:schemeClr val="dk1"/>
                </a:solidFill>
                <a:latin typeface="Arial"/>
                <a:ea typeface="Arial"/>
                <a:cs typeface="Arial"/>
                <a:sym typeface="Arial"/>
              </a:rPr>
              <a:t>) as shown on the field animation.</a:t>
            </a:r>
            <a:endParaRPr b="0" i="1"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1" lang="en-US" sz="2400" u="none" cap="none" strike="noStrike">
                <a:solidFill>
                  <a:schemeClr val="dk1"/>
                </a:solidFill>
                <a:latin typeface="Arial"/>
                <a:ea typeface="Arial"/>
                <a:cs typeface="Arial"/>
                <a:sym typeface="Arial"/>
              </a:rPr>
              <a:t> Bailey received 27.5 punt yards over expected (</a:t>
            </a:r>
            <a:r>
              <a:rPr b="1" i="1" lang="en-US" sz="2400" u="none" cap="none" strike="noStrike">
                <a:solidFill>
                  <a:schemeClr val="dk1"/>
                </a:solidFill>
                <a:latin typeface="Arial"/>
                <a:ea typeface="Arial"/>
                <a:cs typeface="Arial"/>
                <a:sym typeface="Arial"/>
              </a:rPr>
              <a:t>PYOE</a:t>
            </a:r>
            <a:r>
              <a:rPr b="0" i="1" lang="en-US" sz="2400" u="none" cap="none" strike="noStrike">
                <a:solidFill>
                  <a:schemeClr val="dk1"/>
                </a:solidFill>
                <a:latin typeface="Arial"/>
                <a:ea typeface="Arial"/>
                <a:cs typeface="Arial"/>
                <a:sym typeface="Arial"/>
              </a:rPr>
              <a:t>) for this play</a:t>
            </a:r>
            <a:endParaRPr b="0" i="1" sz="24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pic>
        <p:nvPicPr>
          <p:cNvPr id="785" name="Google Shape;785;g1176e988eae_0_0"/>
          <p:cNvPicPr preferRelativeResize="0"/>
          <p:nvPr/>
        </p:nvPicPr>
        <p:blipFill rotWithShape="1">
          <a:blip r:embed="rId3">
            <a:alphaModFix/>
          </a:blip>
          <a:srcRect b="0" l="0" r="0" t="0"/>
          <a:stretch/>
        </p:blipFill>
        <p:spPr>
          <a:xfrm>
            <a:off x="1432575" y="581650"/>
            <a:ext cx="10759422" cy="6276350"/>
          </a:xfrm>
          <a:prstGeom prst="rect">
            <a:avLst/>
          </a:prstGeom>
          <a:noFill/>
          <a:ln>
            <a:noFill/>
          </a:ln>
        </p:spPr>
      </p:pic>
      <p:sp>
        <p:nvSpPr>
          <p:cNvPr id="786" name="Google Shape;786;g1176e988eae_0_0"/>
          <p:cNvSpPr txBox="1"/>
          <p:nvPr>
            <p:ph type="title"/>
          </p:nvPr>
        </p:nvSpPr>
        <p:spPr>
          <a:xfrm>
            <a:off x="838199" y="-1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XGBOOST</a:t>
            </a:r>
            <a:r>
              <a:rPr lang="en-US" u="sng"/>
              <a:t> </a:t>
            </a:r>
            <a:endParaRPr/>
          </a:p>
        </p:txBody>
      </p:sp>
      <p:sp>
        <p:nvSpPr>
          <p:cNvPr id="787" name="Google Shape;787;g1176e988eae_0_0"/>
          <p:cNvSpPr txBox="1"/>
          <p:nvPr/>
        </p:nvSpPr>
        <p:spPr>
          <a:xfrm>
            <a:off x="8560100" y="6378775"/>
            <a:ext cx="3784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Calibri"/>
                <a:ea typeface="Calibri"/>
                <a:cs typeface="Calibri"/>
                <a:sym typeface="Calibri"/>
              </a:rPr>
              <a:t>Reference:</a:t>
            </a:r>
            <a:r>
              <a:rPr b="0" i="0" lang="en-US" sz="1300" u="none" cap="none" strike="noStrike">
                <a:solidFill>
                  <a:srgbClr val="000000"/>
                </a:solidFill>
                <a:latin typeface="Calibri"/>
                <a:ea typeface="Calibri"/>
                <a:cs typeface="Calibri"/>
                <a:sym typeface="Calibri"/>
              </a:rPr>
              <a:t> https://www.geeksforgeeks.org/xgboost/</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6"/>
          <p:cNvSpPr txBox="1"/>
          <p:nvPr>
            <p:ph type="title"/>
          </p:nvPr>
        </p:nvSpPr>
        <p:spPr>
          <a:xfrm>
            <a:off x="392839" y="43602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Overview</a:t>
            </a:r>
            <a:r>
              <a:rPr lang="en-US" u="sng"/>
              <a:t>: 2022 MS Data Science Thesis</a:t>
            </a:r>
            <a:endParaRPr/>
          </a:p>
        </p:txBody>
      </p:sp>
      <p:sp>
        <p:nvSpPr>
          <p:cNvPr id="793" name="Google Shape;793;p16"/>
          <p:cNvSpPr txBox="1"/>
          <p:nvPr>
            <p:ph idx="1" type="body"/>
          </p:nvPr>
        </p:nvSpPr>
        <p:spPr>
          <a:xfrm>
            <a:off x="515470" y="1547836"/>
            <a:ext cx="11515200" cy="4351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Clr>
                <a:schemeClr val="dk1"/>
              </a:buClr>
              <a:buSzPts val="2400"/>
              <a:buChar char="•"/>
            </a:pPr>
            <a:r>
              <a:rPr b="1" lang="en-US" sz="2400"/>
              <a:t>Goal:  </a:t>
            </a:r>
            <a:r>
              <a:rPr lang="en-US" sz="2400"/>
              <a:t>Build metrics to improve evaluation of</a:t>
            </a:r>
            <a:r>
              <a:rPr b="1" lang="en-US" sz="2400"/>
              <a:t> kickers and punters</a:t>
            </a:r>
            <a:endParaRPr b="1" sz="2400"/>
          </a:p>
          <a:p>
            <a:pPr indent="-228600" lvl="0" marL="457200" rtl="0" algn="l">
              <a:lnSpc>
                <a:spcPct val="90000"/>
              </a:lnSpc>
              <a:spcBef>
                <a:spcPts val="1000"/>
              </a:spcBef>
              <a:spcAft>
                <a:spcPts val="0"/>
              </a:spcAft>
              <a:buClr>
                <a:schemeClr val="dk1"/>
              </a:buClr>
              <a:buSzPts val="1946"/>
              <a:buNone/>
            </a:pPr>
            <a:r>
              <a:t/>
            </a:r>
            <a:endParaRPr sz="2400"/>
          </a:p>
          <a:p>
            <a:pPr indent="-228600" lvl="0" marL="457200" rtl="0" algn="l">
              <a:lnSpc>
                <a:spcPct val="90000"/>
              </a:lnSpc>
              <a:spcBef>
                <a:spcPts val="1000"/>
              </a:spcBef>
              <a:spcAft>
                <a:spcPts val="0"/>
              </a:spcAft>
              <a:buClr>
                <a:schemeClr val="dk1"/>
              </a:buClr>
              <a:buSzPts val="1946"/>
              <a:buNone/>
            </a:pPr>
            <a:r>
              <a:t/>
            </a:r>
            <a:endParaRPr sz="2400"/>
          </a:p>
          <a:p>
            <a:pPr indent="-228600" lvl="0" marL="457200" rtl="0" algn="l">
              <a:lnSpc>
                <a:spcPct val="90000"/>
              </a:lnSpc>
              <a:spcBef>
                <a:spcPts val="1000"/>
              </a:spcBef>
              <a:spcAft>
                <a:spcPts val="0"/>
              </a:spcAft>
              <a:buClr>
                <a:schemeClr val="dk1"/>
              </a:buClr>
              <a:buSzPts val="1946"/>
              <a:buNone/>
            </a:pPr>
            <a:r>
              <a:t/>
            </a:r>
            <a:endParaRPr sz="2400"/>
          </a:p>
          <a:p>
            <a:pPr indent="-381000" lvl="0" marL="457200" rtl="0" algn="l">
              <a:lnSpc>
                <a:spcPct val="90000"/>
              </a:lnSpc>
              <a:spcBef>
                <a:spcPts val="1000"/>
              </a:spcBef>
              <a:spcAft>
                <a:spcPts val="0"/>
              </a:spcAft>
              <a:buClr>
                <a:schemeClr val="dk1"/>
              </a:buClr>
              <a:buSzPts val="2400"/>
              <a:buChar char="•"/>
            </a:pPr>
            <a:r>
              <a:rPr b="1" lang="en-US" sz="2400"/>
              <a:t>Data: </a:t>
            </a:r>
            <a:r>
              <a:rPr lang="en-US" sz="2400"/>
              <a:t>NFL's Next Gen Stats (NGS) tracking data from all 2018-2020 special teams plays: location information for each player, including speed, acceleration, and direction &amp; weather data.  Sampled every 0.1 seconds</a:t>
            </a:r>
            <a:endParaRPr sz="2400"/>
          </a:p>
          <a:p>
            <a:pPr indent="-381000" lvl="0" marL="457200" rtl="0" algn="l">
              <a:lnSpc>
                <a:spcPct val="90000"/>
              </a:lnSpc>
              <a:spcBef>
                <a:spcPts val="1000"/>
              </a:spcBef>
              <a:spcAft>
                <a:spcPts val="0"/>
              </a:spcAft>
              <a:buClr>
                <a:schemeClr val="dk1"/>
              </a:buClr>
              <a:buSzPts val="2400"/>
              <a:buChar char="•"/>
            </a:pPr>
            <a:r>
              <a:rPr b="1" lang="en-US" sz="2400"/>
              <a:t>Methodology</a:t>
            </a:r>
            <a:r>
              <a:rPr lang="en-US" sz="2400"/>
              <a:t>: Apply Advanced statistical techniques </a:t>
            </a:r>
            <a:endParaRPr sz="2400"/>
          </a:p>
          <a:p>
            <a:pPr indent="0" lvl="0" marL="457200" rtl="0" algn="l">
              <a:lnSpc>
                <a:spcPct val="90000"/>
              </a:lnSpc>
              <a:spcBef>
                <a:spcPts val="1000"/>
              </a:spcBef>
              <a:spcAft>
                <a:spcPts val="0"/>
              </a:spcAft>
              <a:buSzPts val="1800"/>
              <a:buNone/>
            </a:pPr>
            <a:r>
              <a:rPr lang="en-US" sz="2400"/>
              <a:t>(1) Compute the </a:t>
            </a:r>
            <a:r>
              <a:rPr b="1" lang="en-US" sz="2400"/>
              <a:t>expected performance </a:t>
            </a:r>
            <a:r>
              <a:rPr lang="en-US" sz="2400"/>
              <a:t>for each play</a:t>
            </a:r>
            <a:endParaRPr sz="2400"/>
          </a:p>
          <a:p>
            <a:pPr indent="0" lvl="0" marL="457200" rtl="0" algn="l">
              <a:lnSpc>
                <a:spcPct val="90000"/>
              </a:lnSpc>
              <a:spcBef>
                <a:spcPts val="1000"/>
              </a:spcBef>
              <a:spcAft>
                <a:spcPts val="0"/>
              </a:spcAft>
              <a:buSzPts val="1800"/>
              <a:buNone/>
            </a:pPr>
            <a:r>
              <a:rPr lang="en-US" sz="2400"/>
              <a:t>(2) </a:t>
            </a:r>
            <a:r>
              <a:rPr b="1" lang="en-US" sz="2400"/>
              <a:t>Compare individual players performance to the expected</a:t>
            </a:r>
            <a:r>
              <a:rPr lang="en-US" sz="2400"/>
              <a:t> performance </a:t>
            </a:r>
            <a:endParaRPr sz="2400"/>
          </a:p>
        </p:txBody>
      </p:sp>
      <p:pic>
        <p:nvPicPr>
          <p:cNvPr id="794" name="Google Shape;794;p16"/>
          <p:cNvPicPr preferRelativeResize="0"/>
          <p:nvPr/>
        </p:nvPicPr>
        <p:blipFill rotWithShape="1">
          <a:blip r:embed="rId3">
            <a:alphaModFix/>
          </a:blip>
          <a:srcRect b="0" l="0" r="0" t="39083"/>
          <a:stretch/>
        </p:blipFill>
        <p:spPr>
          <a:xfrm>
            <a:off x="2607675" y="2055450"/>
            <a:ext cx="4563326" cy="102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117545ad872_0_28" title="jakebailey.mp4">
            <a:hlinkClick r:id="rId3"/>
          </p:cNvPr>
          <p:cNvPicPr preferRelativeResize="0"/>
          <p:nvPr/>
        </p:nvPicPr>
        <p:blipFill rotWithShape="1">
          <a:blip r:embed="rId4">
            <a:alphaModFix/>
          </a:blip>
          <a:srcRect b="0" l="0" r="0" t="0"/>
          <a:stretch/>
        </p:blipFill>
        <p:spPr>
          <a:xfrm>
            <a:off x="152400" y="827375"/>
            <a:ext cx="11858900" cy="5947450"/>
          </a:xfrm>
          <a:prstGeom prst="rect">
            <a:avLst/>
          </a:prstGeom>
          <a:noFill/>
          <a:ln>
            <a:noFill/>
          </a:ln>
        </p:spPr>
      </p:pic>
      <p:sp>
        <p:nvSpPr>
          <p:cNvPr id="197" name="Google Shape;197;g117545ad872_0_28"/>
          <p:cNvSpPr txBox="1"/>
          <p:nvPr>
            <p:ph type="title"/>
          </p:nvPr>
        </p:nvSpPr>
        <p:spPr>
          <a:xfrm>
            <a:off x="620845" y="-263018"/>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None/>
            </a:pPr>
            <a:r>
              <a:rPr b="1" lang="en-US" u="sng">
                <a:solidFill>
                  <a:srgbClr val="1C4587"/>
                </a:solidFill>
              </a:rPr>
              <a:t>New </a:t>
            </a:r>
            <a:r>
              <a:rPr b="1" lang="en-US" u="sng">
                <a:solidFill>
                  <a:srgbClr val="1C4587"/>
                </a:solidFill>
              </a:rPr>
              <a:t>Punter</a:t>
            </a:r>
            <a:r>
              <a:rPr lang="en-US" u="sng">
                <a:solidFill>
                  <a:srgbClr val="1C4587"/>
                </a:solidFill>
              </a:rPr>
              <a:t> </a:t>
            </a:r>
            <a:r>
              <a:rPr b="1" lang="en-US" u="sng">
                <a:solidFill>
                  <a:srgbClr val="1C4587"/>
                </a:solidFill>
              </a:rPr>
              <a:t>Metric</a:t>
            </a:r>
            <a:r>
              <a:rPr lang="en-US" u="sng"/>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g1176e988eae_0_28"/>
          <p:cNvSpPr txBox="1"/>
          <p:nvPr>
            <p:ph type="title"/>
          </p:nvPr>
        </p:nvSpPr>
        <p:spPr>
          <a:xfrm>
            <a:off x="653143" y="34335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t>Summary</a:t>
            </a:r>
            <a:r>
              <a:rPr lang="en-US" u="sng"/>
              <a:t>: </a:t>
            </a:r>
            <a:endParaRPr/>
          </a:p>
        </p:txBody>
      </p:sp>
      <p:sp>
        <p:nvSpPr>
          <p:cNvPr id="800" name="Google Shape;800;g1176e988eae_0_28"/>
          <p:cNvSpPr txBox="1"/>
          <p:nvPr>
            <p:ph idx="1" type="body"/>
          </p:nvPr>
        </p:nvSpPr>
        <p:spPr>
          <a:xfrm>
            <a:off x="95841" y="1515018"/>
            <a:ext cx="12000300" cy="69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t>Measured performance relative to the average performance </a:t>
            </a:r>
            <a:r>
              <a:rPr lang="en-US"/>
              <a:t>in the same play situation. </a:t>
            </a:r>
            <a:endParaRPr/>
          </a:p>
          <a:p>
            <a:pPr indent="-406400" lvl="1" marL="914400" rtl="0" algn="l">
              <a:lnSpc>
                <a:spcPct val="90000"/>
              </a:lnSpc>
              <a:spcBef>
                <a:spcPts val="1000"/>
              </a:spcBef>
              <a:spcAft>
                <a:spcPts val="0"/>
              </a:spcAft>
              <a:buClr>
                <a:schemeClr val="dk1"/>
              </a:buClr>
              <a:buSzPts val="2800"/>
              <a:buChar char="•"/>
            </a:pPr>
            <a:r>
              <a:rPr b="1" lang="en-US"/>
              <a:t>Applied ensemble modeling techniques </a:t>
            </a:r>
            <a:r>
              <a:rPr lang="en-US"/>
              <a:t>to identify variables that most affect play outcomes; such as temperature, wind speed, and the relative locations of the offensive and defensive players. </a:t>
            </a:r>
            <a:endParaRPr/>
          </a:p>
          <a:p>
            <a:pPr indent="-406400" lvl="1" marL="914400" rtl="0" algn="l">
              <a:lnSpc>
                <a:spcPct val="90000"/>
              </a:lnSpc>
              <a:spcBef>
                <a:spcPts val="1000"/>
              </a:spcBef>
              <a:spcAft>
                <a:spcPts val="0"/>
              </a:spcAft>
              <a:buClr>
                <a:schemeClr val="dk1"/>
              </a:buClr>
              <a:buSzPts val="2800"/>
              <a:buChar char="•"/>
            </a:pPr>
            <a:r>
              <a:rPr b="1" lang="en-US"/>
              <a:t>Developed probabilistic models </a:t>
            </a:r>
            <a:r>
              <a:rPr lang="en-US"/>
              <a:t>of a player’s performance distribution.  </a:t>
            </a:r>
            <a:endParaRPr/>
          </a:p>
          <a:p>
            <a:pPr indent="0" lvl="0" marL="45720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b="1" lang="en-US"/>
              <a:t>Important Results for NFL Teams</a:t>
            </a:r>
            <a:endParaRPr b="1"/>
          </a:p>
          <a:p>
            <a:pPr indent="-406400" lvl="1" marL="914400" rtl="0" algn="l">
              <a:lnSpc>
                <a:spcPct val="90000"/>
              </a:lnSpc>
              <a:spcBef>
                <a:spcPts val="1000"/>
              </a:spcBef>
              <a:spcAft>
                <a:spcPts val="0"/>
              </a:spcAft>
              <a:buClr>
                <a:schemeClr val="dk1"/>
              </a:buClr>
              <a:buSzPts val="2800"/>
              <a:buChar char="•"/>
            </a:pPr>
            <a:r>
              <a:rPr b="1" lang="en-US"/>
              <a:t>Ranked players and validated </a:t>
            </a:r>
            <a:r>
              <a:rPr lang="en-US"/>
              <a:t>by player awards, such as Pro Bowl and All-Pro, and player salaries; identifies players for acquisition or contract extension and trade/release.</a:t>
            </a:r>
            <a:endParaRPr/>
          </a:p>
          <a:p>
            <a:pPr indent="-406400" lvl="1" marL="914400" rtl="0" algn="l">
              <a:lnSpc>
                <a:spcPct val="90000"/>
              </a:lnSpc>
              <a:spcBef>
                <a:spcPts val="1000"/>
              </a:spcBef>
              <a:spcAft>
                <a:spcPts val="0"/>
              </a:spcAft>
              <a:buClr>
                <a:schemeClr val="dk1"/>
              </a:buClr>
              <a:buSzPts val="2800"/>
              <a:buChar char="•"/>
            </a:pPr>
            <a:r>
              <a:rPr b="1" lang="en-US"/>
              <a:t>Provide real-time analysis of expected performance</a:t>
            </a:r>
            <a:r>
              <a:rPr lang="en-US"/>
              <a:t>. Decision-making tool for teams to assess the tradeoffs of certain plays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1662aa1482_1_42"/>
          <p:cNvSpPr txBox="1"/>
          <p:nvPr>
            <p:ph type="title"/>
          </p:nvPr>
        </p:nvSpPr>
        <p:spPr>
          <a:xfrm>
            <a:off x="185070" y="6880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Punt Yards Over Expected (PY</a:t>
            </a:r>
            <a:r>
              <a:rPr b="1" lang="en-US" u="sng">
                <a:solidFill>
                  <a:srgbClr val="1C4587"/>
                </a:solidFill>
              </a:rPr>
              <a:t>OE)</a:t>
            </a:r>
            <a:r>
              <a:rPr lang="en-US" u="sng"/>
              <a:t> </a:t>
            </a:r>
            <a:endParaRPr/>
          </a:p>
        </p:txBody>
      </p:sp>
      <p:sp>
        <p:nvSpPr>
          <p:cNvPr id="203" name="Google Shape;203;g11662aa1482_1_42"/>
          <p:cNvSpPr txBox="1"/>
          <p:nvPr>
            <p:ph idx="1" type="body"/>
          </p:nvPr>
        </p:nvSpPr>
        <p:spPr>
          <a:xfrm>
            <a:off x="185075" y="1402700"/>
            <a:ext cx="3302400" cy="18423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1395"/>
              <a:buNone/>
            </a:pPr>
            <a:r>
              <a:rPr lang="en-US" sz="2970"/>
              <a:t>Difference between the actual and expected punt yards over a season  </a:t>
            </a:r>
            <a:endParaRPr sz="2970"/>
          </a:p>
        </p:txBody>
      </p:sp>
      <p:pic>
        <p:nvPicPr>
          <p:cNvPr id="204" name="Google Shape;204;g11662aa1482_1_42"/>
          <p:cNvPicPr preferRelativeResize="0"/>
          <p:nvPr/>
        </p:nvPicPr>
        <p:blipFill rotWithShape="1">
          <a:blip r:embed="rId3">
            <a:alphaModFix/>
          </a:blip>
          <a:srcRect b="3536" l="4650" r="8423" t="11830"/>
          <a:stretch/>
        </p:blipFill>
        <p:spPr>
          <a:xfrm>
            <a:off x="3294125" y="1107700"/>
            <a:ext cx="8352799" cy="5254200"/>
          </a:xfrm>
          <a:prstGeom prst="rect">
            <a:avLst/>
          </a:prstGeom>
          <a:noFill/>
          <a:ln>
            <a:noFill/>
          </a:ln>
        </p:spPr>
      </p:pic>
      <p:sp>
        <p:nvSpPr>
          <p:cNvPr id="205" name="Google Shape;205;g11662aa1482_1_42"/>
          <p:cNvSpPr txBox="1"/>
          <p:nvPr/>
        </p:nvSpPr>
        <p:spPr>
          <a:xfrm rot="-5400000">
            <a:off x="6531884" y="2547265"/>
            <a:ext cx="24858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90000"/>
                </a:solidFill>
                <a:latin typeface="Calibri"/>
                <a:ea typeface="Calibri"/>
                <a:cs typeface="Calibri"/>
                <a:sym typeface="Calibri"/>
              </a:rPr>
              <a:t>Average </a:t>
            </a:r>
            <a:endParaRPr b="1" i="0" sz="2000" u="none" cap="none" strike="noStrike">
              <a:solidFill>
                <a:srgbClr val="99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990000"/>
              </a:solidFill>
              <a:latin typeface="Calibri"/>
              <a:ea typeface="Calibri"/>
              <a:cs typeface="Calibri"/>
              <a:sym typeface="Calibri"/>
            </a:endParaRPr>
          </a:p>
        </p:txBody>
      </p:sp>
      <p:sp>
        <p:nvSpPr>
          <p:cNvPr id="206" name="Google Shape;206;g11662aa1482_1_42"/>
          <p:cNvSpPr txBox="1"/>
          <p:nvPr/>
        </p:nvSpPr>
        <p:spPr>
          <a:xfrm rot="-5398388">
            <a:off x="7395192" y="1102151"/>
            <a:ext cx="2559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74E13"/>
                </a:solidFill>
                <a:latin typeface="Calibri"/>
                <a:ea typeface="Calibri"/>
                <a:cs typeface="Calibri"/>
                <a:sym typeface="Calibri"/>
              </a:rPr>
              <a:t>Average </a:t>
            </a:r>
            <a:endParaRPr b="1" i="0" sz="2000" u="none" cap="none" strike="noStrike">
              <a:solidFill>
                <a:srgbClr val="274E13"/>
              </a:solidFill>
              <a:latin typeface="Calibri"/>
              <a:ea typeface="Calibri"/>
              <a:cs typeface="Calibri"/>
              <a:sym typeface="Calibri"/>
            </a:endParaRPr>
          </a:p>
        </p:txBody>
      </p:sp>
      <p:sp>
        <p:nvSpPr>
          <p:cNvPr id="207" name="Google Shape;207;g11662aa1482_1_42"/>
          <p:cNvSpPr/>
          <p:nvPr/>
        </p:nvSpPr>
        <p:spPr>
          <a:xfrm>
            <a:off x="6161343" y="1345716"/>
            <a:ext cx="5247202" cy="4447977"/>
          </a:xfrm>
          <a:custGeom>
            <a:rect b="b" l="l" r="r" t="t"/>
            <a:pathLst>
              <a:path extrusionOk="0" h="210182" w="240284">
                <a:moveTo>
                  <a:pt x="0" y="209801"/>
                </a:moveTo>
                <a:cubicBezTo>
                  <a:pt x="4145" y="208318"/>
                  <a:pt x="18267" y="204076"/>
                  <a:pt x="24871" y="200901"/>
                </a:cubicBezTo>
                <a:cubicBezTo>
                  <a:pt x="31475" y="197726"/>
                  <a:pt x="34498" y="194475"/>
                  <a:pt x="39624" y="190751"/>
                </a:cubicBezTo>
                <a:cubicBezTo>
                  <a:pt x="44750" y="187027"/>
                  <a:pt x="50779" y="183374"/>
                  <a:pt x="55626" y="178559"/>
                </a:cubicBezTo>
                <a:cubicBezTo>
                  <a:pt x="60473" y="173744"/>
                  <a:pt x="64929" y="170350"/>
                  <a:pt x="68707" y="161859"/>
                </a:cubicBezTo>
                <a:cubicBezTo>
                  <a:pt x="72485" y="153368"/>
                  <a:pt x="75328" y="141539"/>
                  <a:pt x="78296" y="127612"/>
                </a:cubicBezTo>
                <a:cubicBezTo>
                  <a:pt x="81264" y="113685"/>
                  <a:pt x="84119" y="90853"/>
                  <a:pt x="86516" y="78296"/>
                </a:cubicBezTo>
                <a:cubicBezTo>
                  <a:pt x="88913" y="65739"/>
                  <a:pt x="90055" y="61857"/>
                  <a:pt x="92680" y="52268"/>
                </a:cubicBezTo>
                <a:cubicBezTo>
                  <a:pt x="95306" y="42679"/>
                  <a:pt x="98502" y="28980"/>
                  <a:pt x="102269" y="20761"/>
                </a:cubicBezTo>
                <a:cubicBezTo>
                  <a:pt x="106036" y="12542"/>
                  <a:pt x="111458" y="6180"/>
                  <a:pt x="115283" y="2952"/>
                </a:cubicBezTo>
                <a:cubicBezTo>
                  <a:pt x="119109" y="-276"/>
                  <a:pt x="121915" y="-950"/>
                  <a:pt x="125222" y="1394"/>
                </a:cubicBezTo>
                <a:cubicBezTo>
                  <a:pt x="128530" y="3738"/>
                  <a:pt x="131533" y="7623"/>
                  <a:pt x="135128" y="17015"/>
                </a:cubicBezTo>
                <a:cubicBezTo>
                  <a:pt x="138723" y="26407"/>
                  <a:pt x="143135" y="43996"/>
                  <a:pt x="146791" y="57748"/>
                </a:cubicBezTo>
                <a:cubicBezTo>
                  <a:pt x="150447" y="71500"/>
                  <a:pt x="152841" y="85716"/>
                  <a:pt x="157065" y="99529"/>
                </a:cubicBezTo>
                <a:cubicBezTo>
                  <a:pt x="161289" y="113342"/>
                  <a:pt x="166769" y="128754"/>
                  <a:pt x="172134" y="140626"/>
                </a:cubicBezTo>
                <a:cubicBezTo>
                  <a:pt x="177499" y="152498"/>
                  <a:pt x="183995" y="162472"/>
                  <a:pt x="189257" y="170763"/>
                </a:cubicBezTo>
                <a:cubicBezTo>
                  <a:pt x="194519" y="179054"/>
                  <a:pt x="198343" y="185005"/>
                  <a:pt x="203708" y="190370"/>
                </a:cubicBezTo>
                <a:cubicBezTo>
                  <a:pt x="209073" y="195736"/>
                  <a:pt x="215353" y="199654"/>
                  <a:pt x="221449" y="202956"/>
                </a:cubicBezTo>
                <a:cubicBezTo>
                  <a:pt x="227545" y="206258"/>
                  <a:pt x="237145" y="208978"/>
                  <a:pt x="240284" y="210182"/>
                </a:cubicBezTo>
              </a:path>
            </a:pathLst>
          </a:cu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1662aa1482_1_42"/>
          <p:cNvSpPr/>
          <p:nvPr/>
        </p:nvSpPr>
        <p:spPr>
          <a:xfrm>
            <a:off x="8033450" y="3245001"/>
            <a:ext cx="1513800" cy="258900"/>
          </a:xfrm>
          <a:prstGeom prst="lef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11662aa1482_1_42"/>
          <p:cNvSpPr/>
          <p:nvPr/>
        </p:nvSpPr>
        <p:spPr>
          <a:xfrm>
            <a:off x="6888400" y="3931475"/>
            <a:ext cx="2184900" cy="258900"/>
          </a:xfrm>
          <a:prstGeom prst="lef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1662aa1482_1_42"/>
          <p:cNvSpPr txBox="1"/>
          <p:nvPr/>
        </p:nvSpPr>
        <p:spPr>
          <a:xfrm>
            <a:off x="8520525" y="3369613"/>
            <a:ext cx="151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Std = Consistency</a:t>
            </a:r>
            <a:endParaRPr b="1" i="0" sz="1400" u="none" cap="none" strike="noStrike">
              <a:solidFill>
                <a:srgbClr val="000000"/>
              </a:solidFill>
              <a:latin typeface="Calibri"/>
              <a:ea typeface="Calibri"/>
              <a:cs typeface="Calibri"/>
              <a:sym typeface="Calibri"/>
            </a:endParaRPr>
          </a:p>
        </p:txBody>
      </p:sp>
      <p:sp>
        <p:nvSpPr>
          <p:cNvPr id="211" name="Google Shape;211;g11662aa1482_1_42"/>
          <p:cNvSpPr txBox="1"/>
          <p:nvPr/>
        </p:nvSpPr>
        <p:spPr>
          <a:xfrm>
            <a:off x="6661175" y="4106513"/>
            <a:ext cx="151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Std = Consistency</a:t>
            </a:r>
            <a:endParaRPr b="1" i="0" sz="1400" u="none" cap="none" strike="noStrike">
              <a:solidFill>
                <a:srgbClr val="FF0000"/>
              </a:solidFill>
              <a:latin typeface="Calibri"/>
              <a:ea typeface="Calibri"/>
              <a:cs typeface="Calibri"/>
              <a:sym typeface="Calibri"/>
            </a:endParaRPr>
          </a:p>
        </p:txBody>
      </p:sp>
      <p:sp>
        <p:nvSpPr>
          <p:cNvPr id="212" name="Google Shape;212;g11662aa1482_1_42"/>
          <p:cNvSpPr txBox="1"/>
          <p:nvPr/>
        </p:nvSpPr>
        <p:spPr>
          <a:xfrm>
            <a:off x="4620700" y="2938525"/>
            <a:ext cx="276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200">
                <a:solidFill>
                  <a:srgbClr val="FF0000"/>
                </a:solidFill>
                <a:latin typeface="Calibri"/>
                <a:ea typeface="Calibri"/>
                <a:cs typeface="Calibri"/>
                <a:sym typeface="Calibri"/>
              </a:rPr>
              <a:t>Matt Darr</a:t>
            </a:r>
            <a:endParaRPr b="1" sz="4200">
              <a:solidFill>
                <a:srgbClr val="FF0000"/>
              </a:solidFill>
              <a:latin typeface="Calibri"/>
              <a:ea typeface="Calibri"/>
              <a:cs typeface="Calibri"/>
              <a:sym typeface="Calibri"/>
            </a:endParaRPr>
          </a:p>
        </p:txBody>
      </p:sp>
      <p:sp>
        <p:nvSpPr>
          <p:cNvPr id="213" name="Google Shape;213;g11662aa1482_1_42"/>
          <p:cNvSpPr txBox="1"/>
          <p:nvPr/>
        </p:nvSpPr>
        <p:spPr>
          <a:xfrm>
            <a:off x="9337725" y="1704575"/>
            <a:ext cx="27666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200">
                <a:solidFill>
                  <a:srgbClr val="38761D"/>
                </a:solidFill>
                <a:latin typeface="Calibri"/>
                <a:ea typeface="Calibri"/>
                <a:cs typeface="Calibri"/>
                <a:sym typeface="Calibri"/>
              </a:rPr>
              <a:t>Jake Bailey</a:t>
            </a:r>
            <a:endParaRPr b="1" sz="4200">
              <a:solidFill>
                <a:srgbClr val="38761D"/>
              </a:solidFill>
              <a:latin typeface="Calibri"/>
              <a:ea typeface="Calibri"/>
              <a:cs typeface="Calibri"/>
              <a:sym typeface="Calibri"/>
            </a:endParaRPr>
          </a:p>
        </p:txBody>
      </p:sp>
      <p:sp>
        <p:nvSpPr>
          <p:cNvPr id="214" name="Google Shape;214;g11662aa1482_1_42"/>
          <p:cNvSpPr/>
          <p:nvPr/>
        </p:nvSpPr>
        <p:spPr>
          <a:xfrm>
            <a:off x="4107650" y="1185625"/>
            <a:ext cx="1841100" cy="6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1662aa1482_1_42"/>
          <p:cNvSpPr txBox="1"/>
          <p:nvPr/>
        </p:nvSpPr>
        <p:spPr>
          <a:xfrm>
            <a:off x="6944200" y="6133575"/>
            <a:ext cx="184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FF0000"/>
                </a:solidFill>
                <a:latin typeface="Calibri"/>
                <a:ea typeface="Calibri"/>
                <a:cs typeface="Calibri"/>
                <a:sym typeface="Calibri"/>
              </a:rPr>
              <a:t>-5 Yards</a:t>
            </a:r>
            <a:endParaRPr b="1" sz="2800">
              <a:solidFill>
                <a:srgbClr val="FF0000"/>
              </a:solidFill>
              <a:latin typeface="Calibri"/>
              <a:ea typeface="Calibri"/>
              <a:cs typeface="Calibri"/>
              <a:sym typeface="Calibri"/>
            </a:endParaRPr>
          </a:p>
        </p:txBody>
      </p:sp>
      <p:sp>
        <p:nvSpPr>
          <p:cNvPr id="216" name="Google Shape;216;g11662aa1482_1_42"/>
          <p:cNvSpPr txBox="1"/>
          <p:nvPr/>
        </p:nvSpPr>
        <p:spPr>
          <a:xfrm>
            <a:off x="8356875" y="6133575"/>
            <a:ext cx="184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385623"/>
                </a:solidFill>
                <a:latin typeface="Calibri"/>
                <a:ea typeface="Calibri"/>
                <a:cs typeface="Calibri"/>
                <a:sym typeface="Calibri"/>
              </a:rPr>
              <a:t>+5</a:t>
            </a:r>
            <a:r>
              <a:rPr b="1" lang="en-US" sz="2800">
                <a:solidFill>
                  <a:srgbClr val="385623"/>
                </a:solidFill>
                <a:latin typeface="Calibri"/>
                <a:ea typeface="Calibri"/>
                <a:cs typeface="Calibri"/>
                <a:sym typeface="Calibri"/>
              </a:rPr>
              <a:t> Yards</a:t>
            </a:r>
            <a:endParaRPr b="1" sz="2800">
              <a:solidFill>
                <a:srgbClr val="385623"/>
              </a:solidFill>
              <a:latin typeface="Calibri"/>
              <a:ea typeface="Calibri"/>
              <a:cs typeface="Calibri"/>
              <a:sym typeface="Calibri"/>
            </a:endParaRPr>
          </a:p>
        </p:txBody>
      </p:sp>
      <p:sp>
        <p:nvSpPr>
          <p:cNvPr id="217" name="Google Shape;217;g11662aa1482_1_42"/>
          <p:cNvSpPr/>
          <p:nvPr/>
        </p:nvSpPr>
        <p:spPr>
          <a:xfrm>
            <a:off x="7176400" y="6034800"/>
            <a:ext cx="1608900" cy="25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1662aa1482_1_42"/>
          <p:cNvSpPr txBox="1"/>
          <p:nvPr/>
        </p:nvSpPr>
        <p:spPr>
          <a:xfrm>
            <a:off x="4045775" y="6141225"/>
            <a:ext cx="2615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chemeClr val="dk1"/>
                </a:solidFill>
                <a:latin typeface="Calibri"/>
                <a:ea typeface="Calibri"/>
                <a:cs typeface="Calibri"/>
                <a:sym typeface="Calibri"/>
              </a:rPr>
              <a:t>PYOE (Yards)</a:t>
            </a:r>
            <a:endParaRPr b="1" sz="2700">
              <a:solidFill>
                <a:schemeClr val="dk1"/>
              </a:solidFill>
              <a:latin typeface="Calibri"/>
              <a:ea typeface="Calibri"/>
              <a:cs typeface="Calibri"/>
              <a:sym typeface="Calibri"/>
            </a:endParaRPr>
          </a:p>
        </p:txBody>
      </p:sp>
      <p:cxnSp>
        <p:nvCxnSpPr>
          <p:cNvPr id="219" name="Google Shape;219;g11662aa1482_1_42"/>
          <p:cNvCxnSpPr/>
          <p:nvPr/>
        </p:nvCxnSpPr>
        <p:spPr>
          <a:xfrm flipH="1">
            <a:off x="7783425" y="1110525"/>
            <a:ext cx="19500" cy="5114400"/>
          </a:xfrm>
          <a:prstGeom prst="straightConnector1">
            <a:avLst/>
          </a:prstGeom>
          <a:noFill/>
          <a:ln cap="flat" cmpd="sng" w="19050">
            <a:solidFill>
              <a:srgbClr val="FF0000"/>
            </a:solidFill>
            <a:prstDash val="solid"/>
            <a:round/>
            <a:headEnd len="med" w="med" type="none"/>
            <a:tailEnd len="med" w="med" type="none"/>
          </a:ln>
        </p:spPr>
      </p:cxnSp>
      <p:cxnSp>
        <p:nvCxnSpPr>
          <p:cNvPr id="220" name="Google Shape;220;g11662aa1482_1_42"/>
          <p:cNvCxnSpPr/>
          <p:nvPr/>
        </p:nvCxnSpPr>
        <p:spPr>
          <a:xfrm flipH="1">
            <a:off x="8858150" y="1061825"/>
            <a:ext cx="6600" cy="5163000"/>
          </a:xfrm>
          <a:prstGeom prst="straightConnector1">
            <a:avLst/>
          </a:prstGeom>
          <a:noFill/>
          <a:ln cap="flat" cmpd="sng" w="19050">
            <a:solidFill>
              <a:srgbClr val="38761D"/>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287371" y="-1329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Results: Ranked List of Punters</a:t>
            </a:r>
            <a:endParaRPr/>
          </a:p>
        </p:txBody>
      </p:sp>
      <p:pic>
        <p:nvPicPr>
          <p:cNvPr id="226" name="Google Shape;226;p24"/>
          <p:cNvPicPr preferRelativeResize="0"/>
          <p:nvPr/>
        </p:nvPicPr>
        <p:blipFill rotWithShape="1">
          <a:blip r:embed="rId3">
            <a:alphaModFix/>
          </a:blip>
          <a:srcRect b="0" l="0" r="0" t="0"/>
          <a:stretch/>
        </p:blipFill>
        <p:spPr>
          <a:xfrm>
            <a:off x="794214" y="3661640"/>
            <a:ext cx="8378517" cy="672729"/>
          </a:xfrm>
          <a:prstGeom prst="rect">
            <a:avLst/>
          </a:prstGeom>
          <a:noFill/>
          <a:ln>
            <a:noFill/>
          </a:ln>
        </p:spPr>
      </p:pic>
      <p:pic>
        <p:nvPicPr>
          <p:cNvPr id="227" name="Google Shape;227;p24"/>
          <p:cNvPicPr preferRelativeResize="0"/>
          <p:nvPr/>
        </p:nvPicPr>
        <p:blipFill rotWithShape="1">
          <a:blip r:embed="rId4">
            <a:alphaModFix/>
          </a:blip>
          <a:srcRect b="0" l="0" r="0" t="0"/>
          <a:stretch/>
        </p:blipFill>
        <p:spPr>
          <a:xfrm>
            <a:off x="1760307" y="4323877"/>
            <a:ext cx="8698786" cy="2314421"/>
          </a:xfrm>
          <a:prstGeom prst="rect">
            <a:avLst/>
          </a:prstGeom>
          <a:noFill/>
          <a:ln cap="flat" cmpd="sng" w="38100">
            <a:solidFill>
              <a:srgbClr val="FF0000"/>
            </a:solidFill>
            <a:prstDash val="solid"/>
            <a:round/>
            <a:headEnd len="sm" w="sm" type="none"/>
            <a:tailEnd len="sm" w="sm" type="none"/>
          </a:ln>
        </p:spPr>
      </p:pic>
      <p:pic>
        <p:nvPicPr>
          <p:cNvPr id="228" name="Google Shape;228;p24"/>
          <p:cNvPicPr preferRelativeResize="0"/>
          <p:nvPr/>
        </p:nvPicPr>
        <p:blipFill rotWithShape="1">
          <a:blip r:embed="rId5">
            <a:alphaModFix/>
          </a:blip>
          <a:srcRect b="29935" l="0" r="0" t="0"/>
          <a:stretch/>
        </p:blipFill>
        <p:spPr>
          <a:xfrm>
            <a:off x="1875032" y="984831"/>
            <a:ext cx="8441933" cy="2723649"/>
          </a:xfrm>
          <a:prstGeom prst="rect">
            <a:avLst/>
          </a:prstGeom>
          <a:noFill/>
          <a:ln cap="flat" cmpd="sng" w="38100">
            <a:solidFill>
              <a:srgbClr val="00B05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17545ad872_0_0"/>
          <p:cNvSpPr txBox="1"/>
          <p:nvPr>
            <p:ph type="title"/>
          </p:nvPr>
        </p:nvSpPr>
        <p:spPr>
          <a:xfrm>
            <a:off x="444899" y="-1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u="sng">
                <a:solidFill>
                  <a:srgbClr val="1C4587"/>
                </a:solidFill>
              </a:rPr>
              <a:t>Machine Learning</a:t>
            </a:r>
            <a:endParaRPr b="1" u="sng">
              <a:solidFill>
                <a:srgbClr val="1C4587"/>
              </a:solidFill>
            </a:endParaRPr>
          </a:p>
        </p:txBody>
      </p:sp>
      <p:sp>
        <p:nvSpPr>
          <p:cNvPr id="234" name="Google Shape;234;g117545ad872_0_0"/>
          <p:cNvSpPr txBox="1"/>
          <p:nvPr>
            <p:ph idx="1" type="body"/>
          </p:nvPr>
        </p:nvSpPr>
        <p:spPr>
          <a:xfrm>
            <a:off x="0" y="1256725"/>
            <a:ext cx="11865300" cy="69144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 </a:t>
            </a:r>
            <a:r>
              <a:rPr b="1" lang="en-US">
                <a:solidFill>
                  <a:srgbClr val="FF0000"/>
                </a:solidFill>
              </a:rPr>
              <a:t>Kicking</a:t>
            </a:r>
            <a:r>
              <a:rPr lang="en-US"/>
              <a:t> modeled as a classification task, field goal attempt is binary</a:t>
            </a:r>
            <a:endParaRPr/>
          </a:p>
          <a:p>
            <a:pPr indent="-406400" lvl="1" marL="914400" rtl="0" algn="l">
              <a:lnSpc>
                <a:spcPct val="150000"/>
              </a:lnSpc>
              <a:spcBef>
                <a:spcPts val="0"/>
              </a:spcBef>
              <a:spcAft>
                <a:spcPts val="0"/>
              </a:spcAft>
              <a:buSzPts val="2800"/>
              <a:buChar char="•"/>
            </a:pPr>
            <a:r>
              <a:rPr lang="en-US">
                <a:solidFill>
                  <a:schemeClr val="dk1"/>
                </a:solidFill>
              </a:rPr>
              <a:t>Gradient boosting </a:t>
            </a:r>
            <a:r>
              <a:rPr b="1" lang="en-US">
                <a:solidFill>
                  <a:srgbClr val="FF0000"/>
                </a:solidFill>
              </a:rPr>
              <a:t>classification</a:t>
            </a:r>
            <a:r>
              <a:rPr lang="en-US">
                <a:solidFill>
                  <a:schemeClr val="dk1"/>
                </a:solidFill>
              </a:rPr>
              <a:t> trees </a:t>
            </a:r>
            <a:endParaRPr>
              <a:solidFill>
                <a:schemeClr val="dk1"/>
              </a:solidFill>
            </a:endParaRPr>
          </a:p>
          <a:p>
            <a:pPr indent="-406400" lvl="0" marL="457200" marR="0" rtl="0" algn="l">
              <a:lnSpc>
                <a:spcPct val="100000"/>
              </a:lnSpc>
              <a:spcBef>
                <a:spcPts val="0"/>
              </a:spcBef>
              <a:spcAft>
                <a:spcPts val="0"/>
              </a:spcAft>
              <a:buSzPts val="2800"/>
              <a:buChar char="•"/>
            </a:pPr>
            <a:r>
              <a:rPr lang="en-US"/>
              <a:t> </a:t>
            </a:r>
            <a:r>
              <a:rPr b="1" lang="en-US">
                <a:solidFill>
                  <a:srgbClr val="38761D"/>
                </a:solidFill>
              </a:rPr>
              <a:t>Punting</a:t>
            </a:r>
            <a:r>
              <a:rPr lang="en-US"/>
              <a:t> modeled as a regression task: punt yards is a continuous variable. </a:t>
            </a:r>
            <a:endParaRPr/>
          </a:p>
          <a:p>
            <a:pPr indent="-406400" lvl="1" marL="914400" marR="0" rtl="0" algn="l">
              <a:lnSpc>
                <a:spcPct val="150000"/>
              </a:lnSpc>
              <a:spcBef>
                <a:spcPts val="0"/>
              </a:spcBef>
              <a:spcAft>
                <a:spcPts val="0"/>
              </a:spcAft>
              <a:buSzPts val="2800"/>
              <a:buChar char="•"/>
            </a:pPr>
            <a:r>
              <a:rPr lang="en-US"/>
              <a:t>Gra</a:t>
            </a:r>
            <a:r>
              <a:rPr lang="en-US">
                <a:solidFill>
                  <a:schemeClr val="dk1"/>
                </a:solidFill>
              </a:rPr>
              <a:t>dient boosting </a:t>
            </a:r>
            <a:r>
              <a:rPr b="1" lang="en-US">
                <a:solidFill>
                  <a:srgbClr val="38761D"/>
                </a:solidFill>
              </a:rPr>
              <a:t>regression</a:t>
            </a:r>
            <a:r>
              <a:rPr b="1" lang="en-US">
                <a:solidFill>
                  <a:srgbClr val="00B050"/>
                </a:solidFill>
              </a:rPr>
              <a:t> </a:t>
            </a:r>
            <a:r>
              <a:rPr lang="en-US">
                <a:solidFill>
                  <a:schemeClr val="dk1"/>
                </a:solidFill>
              </a:rPr>
              <a:t>trees </a:t>
            </a:r>
            <a:endParaRPr/>
          </a:p>
          <a:p>
            <a:pPr indent="-406400" lvl="0" marL="457200" marR="0" rtl="0" algn="l">
              <a:lnSpc>
                <a:spcPct val="100000"/>
              </a:lnSpc>
              <a:spcBef>
                <a:spcPts val="0"/>
              </a:spcBef>
              <a:spcAft>
                <a:spcPts val="0"/>
              </a:spcAft>
              <a:buSzPts val="2800"/>
              <a:buChar char="•"/>
            </a:pPr>
            <a:r>
              <a:rPr b="1" lang="en-US"/>
              <a:t> XGBoost</a:t>
            </a:r>
            <a:r>
              <a:rPr lang="en-US"/>
              <a:t> ensemble modelling technique </a:t>
            </a:r>
            <a:endParaRPr/>
          </a:p>
          <a:p>
            <a:pPr indent="-381000" lvl="1" marL="914400" marR="0" rtl="0" algn="l">
              <a:lnSpc>
                <a:spcPct val="100000"/>
              </a:lnSpc>
              <a:spcBef>
                <a:spcPts val="0"/>
              </a:spcBef>
              <a:spcAft>
                <a:spcPts val="0"/>
              </a:spcAft>
              <a:buSzPts val="2400"/>
              <a:buChar char="•"/>
            </a:pPr>
            <a:r>
              <a:rPr lang="en-US"/>
              <a:t>Iteratively fits an ensemble of weak models to form a single strong one. </a:t>
            </a:r>
            <a:endParaRPr/>
          </a:p>
          <a:p>
            <a:pPr indent="-381000" lvl="1" marL="914400" marR="0" rtl="0" algn="l">
              <a:lnSpc>
                <a:spcPct val="100000"/>
              </a:lnSpc>
              <a:spcBef>
                <a:spcPts val="0"/>
              </a:spcBef>
              <a:spcAft>
                <a:spcPts val="0"/>
              </a:spcAft>
              <a:buSzPts val="2400"/>
              <a:buChar char="•"/>
            </a:pPr>
            <a:r>
              <a:rPr lang="en-US"/>
              <a:t>At each stage, it builds a weak learner that attempts to overcome the shortcomings of the previous model. </a:t>
            </a:r>
            <a:endParaRPr/>
          </a:p>
          <a:p>
            <a:pPr indent="-381000" lvl="1" marL="914400" marR="0" rtl="0" algn="l">
              <a:lnSpc>
                <a:spcPct val="200000"/>
              </a:lnSpc>
              <a:spcBef>
                <a:spcPts val="0"/>
              </a:spcBef>
              <a:spcAft>
                <a:spcPts val="0"/>
              </a:spcAft>
              <a:buSzPts val="2400"/>
              <a:buChar char="•"/>
            </a:pPr>
            <a:r>
              <a:rPr b="1" lang="en-US"/>
              <a:t>Able to detect </a:t>
            </a:r>
            <a:r>
              <a:rPr lang="en-US"/>
              <a:t>complex nonlinear relationships</a:t>
            </a:r>
            <a:endParaRPr/>
          </a:p>
          <a:p>
            <a:pPr indent="-406400" lvl="0" marL="457200" rtl="0" algn="l">
              <a:lnSpc>
                <a:spcPct val="200000"/>
              </a:lnSpc>
              <a:spcBef>
                <a:spcPts val="1000"/>
              </a:spcBef>
              <a:spcAft>
                <a:spcPts val="0"/>
              </a:spcAft>
              <a:buClr>
                <a:schemeClr val="dk1"/>
              </a:buClr>
              <a:buSzPts val="2800"/>
              <a:buChar char="•"/>
            </a:pPr>
            <a:r>
              <a:rPr b="1" lang="en-US"/>
              <a:t>5-fold cross-validation </a:t>
            </a:r>
            <a:r>
              <a:rPr lang="en-US"/>
              <a:t>for model evaluation and tuning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2021-12-12T16:35:45Z</dcterms:created>
  <dc:creator>Jenkins, Benjamin</dc:creator>
</cp:coreProperties>
</file>