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32918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8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1884377" algn="l" defTabSz="188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3768754" algn="l" defTabSz="188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5653130" algn="l" defTabSz="188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7537508" algn="l" defTabSz="188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9421885" algn="l" defTabSz="188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11306261" algn="l" defTabSz="188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13190639" algn="l" defTabSz="188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15075016" algn="l" defTabSz="18843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 autoAdjust="0"/>
    <p:restoredTop sz="94660"/>
  </p:normalViewPr>
  <p:slideViewPr>
    <p:cSldViewPr snapToGrid="0">
      <p:cViewPr varScale="1">
        <p:scale>
          <a:sx n="19" d="100"/>
          <a:sy n="19" d="100"/>
        </p:scale>
        <p:origin x="204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12208" latinLnBrk="0">
      <a:defRPr sz="1000">
        <a:latin typeface="+mj-lt"/>
        <a:ea typeface="+mj-ea"/>
        <a:cs typeface="+mj-cs"/>
        <a:sym typeface="Calibri"/>
      </a:defRPr>
    </a:lvl1pPr>
    <a:lvl2pPr indent="228600" defTabSz="412208" latinLnBrk="0">
      <a:defRPr sz="1000">
        <a:latin typeface="+mj-lt"/>
        <a:ea typeface="+mj-ea"/>
        <a:cs typeface="+mj-cs"/>
        <a:sym typeface="Calibri"/>
      </a:defRPr>
    </a:lvl2pPr>
    <a:lvl3pPr indent="457200" defTabSz="412208" latinLnBrk="0">
      <a:defRPr sz="1000">
        <a:latin typeface="+mj-lt"/>
        <a:ea typeface="+mj-ea"/>
        <a:cs typeface="+mj-cs"/>
        <a:sym typeface="Calibri"/>
      </a:defRPr>
    </a:lvl3pPr>
    <a:lvl4pPr indent="685800" defTabSz="412208" latinLnBrk="0">
      <a:defRPr sz="1000">
        <a:latin typeface="+mj-lt"/>
        <a:ea typeface="+mj-ea"/>
        <a:cs typeface="+mj-cs"/>
        <a:sym typeface="Calibri"/>
      </a:defRPr>
    </a:lvl4pPr>
    <a:lvl5pPr indent="914400" defTabSz="412208" latinLnBrk="0">
      <a:defRPr sz="1000">
        <a:latin typeface="+mj-lt"/>
        <a:ea typeface="+mj-ea"/>
        <a:cs typeface="+mj-cs"/>
        <a:sym typeface="Calibri"/>
      </a:defRPr>
    </a:lvl5pPr>
    <a:lvl6pPr indent="1143000" defTabSz="412208" latinLnBrk="0">
      <a:defRPr sz="1000">
        <a:latin typeface="+mj-lt"/>
        <a:ea typeface="+mj-ea"/>
        <a:cs typeface="+mj-cs"/>
        <a:sym typeface="Calibri"/>
      </a:defRPr>
    </a:lvl6pPr>
    <a:lvl7pPr indent="1371600" defTabSz="412208" latinLnBrk="0">
      <a:defRPr sz="1000">
        <a:latin typeface="+mj-lt"/>
        <a:ea typeface="+mj-ea"/>
        <a:cs typeface="+mj-cs"/>
        <a:sym typeface="Calibri"/>
      </a:defRPr>
    </a:lvl7pPr>
    <a:lvl8pPr indent="1600200" defTabSz="412208" latinLnBrk="0">
      <a:defRPr sz="1000">
        <a:latin typeface="+mj-lt"/>
        <a:ea typeface="+mj-ea"/>
        <a:cs typeface="+mj-cs"/>
        <a:sym typeface="Calibri"/>
      </a:defRPr>
    </a:lvl8pPr>
    <a:lvl9pPr indent="1828800" defTabSz="412208" latinLnBrk="0">
      <a:defRPr sz="10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4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2468879" y="10226041"/>
            <a:ext cx="27980641" cy="70561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37759" y="18653760"/>
            <a:ext cx="23042882" cy="841248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1835073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3670143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5505215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7340287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23865839" y="1318264"/>
            <a:ext cx="7406641" cy="2808732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1318264"/>
            <a:ext cx="21671281" cy="2808732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2600326" y="21153121"/>
            <a:ext cx="27980641" cy="6537961"/>
          </a:xfrm>
          <a:prstGeom prst="rect">
            <a:avLst/>
          </a:prstGeom>
        </p:spPr>
        <p:txBody>
          <a:bodyPr anchor="t"/>
          <a:lstStyle>
            <a:lvl1pPr algn="l">
              <a:defRPr sz="161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00326" y="13952224"/>
            <a:ext cx="27980641" cy="720089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800"/>
              </a:spcBef>
              <a:buSzTx/>
              <a:buFontTx/>
              <a:buNone/>
              <a:defRPr sz="7900">
                <a:solidFill>
                  <a:srgbClr val="888888"/>
                </a:solidFill>
              </a:defRPr>
            </a:lvl1pPr>
            <a:lvl2pPr marL="0" indent="1835073">
              <a:spcBef>
                <a:spcPts val="1800"/>
              </a:spcBef>
              <a:buSzTx/>
              <a:buFontTx/>
              <a:buNone/>
              <a:defRPr sz="7900">
                <a:solidFill>
                  <a:srgbClr val="888888"/>
                </a:solidFill>
              </a:defRPr>
            </a:lvl2pPr>
            <a:lvl3pPr marL="0" indent="3670143">
              <a:spcBef>
                <a:spcPts val="1800"/>
              </a:spcBef>
              <a:buSzTx/>
              <a:buFontTx/>
              <a:buNone/>
              <a:defRPr sz="7900">
                <a:solidFill>
                  <a:srgbClr val="888888"/>
                </a:solidFill>
              </a:defRPr>
            </a:lvl3pPr>
            <a:lvl4pPr marL="0" indent="5505215">
              <a:spcBef>
                <a:spcPts val="1800"/>
              </a:spcBef>
              <a:buSzTx/>
              <a:buFontTx/>
              <a:buNone/>
              <a:defRPr sz="7900">
                <a:solidFill>
                  <a:srgbClr val="888888"/>
                </a:solidFill>
              </a:defRPr>
            </a:lvl4pPr>
            <a:lvl5pPr marL="0" indent="7340287">
              <a:spcBef>
                <a:spcPts val="1800"/>
              </a:spcBef>
              <a:buSzTx/>
              <a:buFontTx/>
              <a:buNone/>
              <a:defRPr sz="79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45920" y="7680962"/>
            <a:ext cx="14538961" cy="21724623"/>
          </a:xfrm>
          <a:prstGeom prst="rect">
            <a:avLst/>
          </a:prstGeom>
        </p:spPr>
        <p:txBody>
          <a:bodyPr/>
          <a:lstStyle>
            <a:lvl1pPr>
              <a:spcBef>
                <a:spcPts val="2600"/>
              </a:spcBef>
              <a:defRPr sz="11200"/>
            </a:lvl1pPr>
            <a:lvl2pPr marL="3173145" indent="-1338073">
              <a:spcBef>
                <a:spcPts val="2600"/>
              </a:spcBef>
              <a:defRPr sz="11200"/>
            </a:lvl2pPr>
            <a:lvl3pPr marL="4970954" indent="-1300810">
              <a:spcBef>
                <a:spcPts val="2600"/>
              </a:spcBef>
              <a:defRPr sz="11200"/>
            </a:lvl3pPr>
            <a:lvl4pPr marL="6932494" indent="-1427277">
              <a:spcBef>
                <a:spcPts val="2600"/>
              </a:spcBef>
              <a:defRPr sz="11200"/>
            </a:lvl4pPr>
            <a:lvl5pPr marL="8767567" indent="-1427278">
              <a:spcBef>
                <a:spcPts val="2600"/>
              </a:spcBef>
              <a:defRPr sz="1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45922" y="7368541"/>
            <a:ext cx="14544677" cy="307085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2300"/>
              </a:spcBef>
              <a:buSzTx/>
              <a:buFontTx/>
              <a:buNone/>
              <a:defRPr sz="9600" b="1"/>
            </a:lvl1pPr>
            <a:lvl2pPr marL="0" indent="1835073">
              <a:spcBef>
                <a:spcPts val="2300"/>
              </a:spcBef>
              <a:buSzTx/>
              <a:buFontTx/>
              <a:buNone/>
              <a:defRPr sz="9600" b="1"/>
            </a:lvl2pPr>
            <a:lvl3pPr marL="0" indent="3670143">
              <a:spcBef>
                <a:spcPts val="2300"/>
              </a:spcBef>
              <a:buSzTx/>
              <a:buFontTx/>
              <a:buNone/>
              <a:defRPr sz="9600" b="1"/>
            </a:lvl3pPr>
            <a:lvl4pPr marL="0" indent="5505215">
              <a:spcBef>
                <a:spcPts val="2300"/>
              </a:spcBef>
              <a:buSzTx/>
              <a:buFontTx/>
              <a:buNone/>
              <a:defRPr sz="9600" b="1"/>
            </a:lvl4pPr>
            <a:lvl5pPr marL="0" indent="7340287">
              <a:spcBef>
                <a:spcPts val="2300"/>
              </a:spcBef>
              <a:buSzTx/>
              <a:buFontTx/>
              <a:buNone/>
              <a:defRPr sz="96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6722093" y="7368541"/>
            <a:ext cx="14550391" cy="3070859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2300"/>
              </a:spcBef>
              <a:buSzTx/>
              <a:buFontTx/>
              <a:buNone/>
              <a:defRPr sz="96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1645926" y="1310639"/>
            <a:ext cx="10829928" cy="5577842"/>
          </a:xfrm>
          <a:prstGeom prst="rect">
            <a:avLst/>
          </a:prstGeom>
        </p:spPr>
        <p:txBody>
          <a:bodyPr anchor="b"/>
          <a:lstStyle>
            <a:lvl1pPr algn="l">
              <a:defRPr sz="79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12870180" y="1310642"/>
            <a:ext cx="18402301" cy="2809494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645925" y="6888482"/>
            <a:ext cx="10829929" cy="2251710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300"/>
              </a:spcBef>
              <a:buSzTx/>
              <a:buFontTx/>
              <a:buNone/>
              <a:defRPr sz="55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6452237" y="23042880"/>
            <a:ext cx="19751040" cy="2720343"/>
          </a:xfrm>
          <a:prstGeom prst="rect">
            <a:avLst/>
          </a:prstGeom>
        </p:spPr>
        <p:txBody>
          <a:bodyPr anchor="b"/>
          <a:lstStyle>
            <a:lvl1pPr algn="l">
              <a:defRPr sz="79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6452237" y="2941320"/>
            <a:ext cx="19751040" cy="1975104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452237" y="25763221"/>
            <a:ext cx="19751040" cy="386333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FontTx/>
              <a:buNone/>
              <a:defRPr sz="5500"/>
            </a:lvl1pPr>
            <a:lvl2pPr marL="0" indent="1835073">
              <a:spcBef>
                <a:spcPts val="1300"/>
              </a:spcBef>
              <a:buSzTx/>
              <a:buFontTx/>
              <a:buNone/>
              <a:defRPr sz="5500"/>
            </a:lvl2pPr>
            <a:lvl3pPr marL="0" indent="3670143">
              <a:spcBef>
                <a:spcPts val="1300"/>
              </a:spcBef>
              <a:buSzTx/>
              <a:buFontTx/>
              <a:buNone/>
              <a:defRPr sz="5500"/>
            </a:lvl3pPr>
            <a:lvl4pPr marL="0" indent="5505215">
              <a:spcBef>
                <a:spcPts val="1300"/>
              </a:spcBef>
              <a:buSzTx/>
              <a:buFontTx/>
              <a:buNone/>
              <a:defRPr sz="5500"/>
            </a:lvl4pPr>
            <a:lvl5pPr marL="0" indent="7340287">
              <a:spcBef>
                <a:spcPts val="1300"/>
              </a:spcBef>
              <a:buSzTx/>
              <a:buFontTx/>
              <a:buNone/>
              <a:defRPr sz="5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1318261"/>
            <a:ext cx="29626561" cy="5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3705" tIns="193705" rIns="193705" bIns="193705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7680962"/>
            <a:ext cx="29626561" cy="21724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93705" tIns="193705" rIns="193705" bIns="193705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0233003" y="30837476"/>
            <a:ext cx="1039477" cy="1098611"/>
          </a:xfrm>
          <a:prstGeom prst="rect">
            <a:avLst/>
          </a:prstGeom>
          <a:ln w="12700">
            <a:miter lim="400000"/>
          </a:ln>
        </p:spPr>
        <p:txBody>
          <a:bodyPr wrap="none" lIns="193705" tIns="193705" rIns="193705" bIns="193705" anchor="ctr">
            <a:spAutoFit/>
          </a:bodyPr>
          <a:lstStyle>
            <a:lvl1pPr algn="r">
              <a:defRPr sz="48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18350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18350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18350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18350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18350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18350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18350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18350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183507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6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1376305" marR="0" indent="-1376305" algn="l" defTabSz="1835073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•"/>
        <a:tabLst/>
        <a:defRPr sz="127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3135597" marR="0" indent="-1300525" algn="l" defTabSz="1835073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–"/>
        <a:tabLst/>
        <a:defRPr sz="127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4883967" marR="0" indent="-1213823" algn="l" defTabSz="1835073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•"/>
        <a:tabLst/>
        <a:defRPr sz="127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6980242" marR="0" indent="-1475025" algn="l" defTabSz="1835073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–"/>
        <a:tabLst/>
        <a:defRPr sz="127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8815314" marR="0" indent="-1475026" algn="l" defTabSz="1835073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»"/>
        <a:tabLst/>
        <a:defRPr sz="127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0650387" marR="0" indent="-1475027" algn="l" defTabSz="1835073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•"/>
        <a:tabLst/>
        <a:defRPr sz="127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12485459" marR="0" indent="-1475027" algn="l" defTabSz="1835073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•"/>
        <a:tabLst/>
        <a:defRPr sz="127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14320532" marR="0" indent="-1475026" algn="l" defTabSz="1835073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•"/>
        <a:tabLst/>
        <a:defRPr sz="127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16155603" marR="0" indent="-1475026" algn="l" defTabSz="1835073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100000"/>
        <a:buFont typeface="Arial"/>
        <a:buChar char="•"/>
        <a:tabLst/>
        <a:defRPr sz="127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88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1884377" algn="r" defTabSz="188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3768754" algn="r" defTabSz="188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5653130" algn="r" defTabSz="188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7537508" algn="r" defTabSz="188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9421885" algn="r" defTabSz="188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1306261" algn="r" defTabSz="188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3190639" algn="r" defTabSz="188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5075016" algn="r" defTabSz="188437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4"/>
          <p:cNvSpPr txBox="1"/>
          <p:nvPr/>
        </p:nvSpPr>
        <p:spPr>
          <a:xfrm>
            <a:off x="712374" y="472296"/>
            <a:ext cx="31621928" cy="307431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143" tIns="40143" rIns="40143" bIns="40143">
            <a:spAutoFit/>
          </a:bodyPr>
          <a:lstStyle/>
          <a:p>
            <a:pPr algn="ctr">
              <a:defRPr sz="7500"/>
            </a:pPr>
            <a:r>
              <a:t>Team 4: CubeAI</a:t>
            </a:r>
          </a:p>
          <a:p>
            <a:pPr algn="ctr">
              <a:defRPr sz="4700"/>
            </a:pPr>
            <a:r>
              <a:t>Ben S. Duggan</a:t>
            </a:r>
            <a:r>
              <a:rPr baseline="30000"/>
              <a:t>1</a:t>
            </a:r>
            <a:r>
              <a:t>; Connor Altic</a:t>
            </a:r>
            <a:r>
              <a:rPr baseline="30000"/>
              <a:t>1</a:t>
            </a:r>
          </a:p>
          <a:p>
            <a:pPr algn="ctr">
              <a:defRPr sz="4100"/>
            </a:pPr>
            <a:r>
              <a:t>Indiana University Bloomington: Computer Science</a:t>
            </a:r>
            <a:r>
              <a:rPr baseline="30000"/>
              <a:t>1</a:t>
            </a:r>
          </a:p>
          <a:p>
            <a:pPr algn="ctr">
              <a:defRPr sz="4100"/>
            </a:pPr>
            <a:r>
              <a:t>CSCI-B 351</a:t>
            </a:r>
          </a:p>
        </p:txBody>
      </p:sp>
      <p:sp>
        <p:nvSpPr>
          <p:cNvPr id="113" name="TextBox 5"/>
          <p:cNvSpPr txBox="1"/>
          <p:nvPr/>
        </p:nvSpPr>
        <p:spPr>
          <a:xfrm>
            <a:off x="761332" y="4031794"/>
            <a:ext cx="10620221" cy="482082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143" tIns="40143" rIns="40143" bIns="40143">
            <a:spAutoFit/>
          </a:bodyPr>
          <a:lstStyle/>
          <a:p>
            <a:pPr algn="ctr">
              <a:defRPr sz="4100" b="1" cap="all"/>
            </a:pPr>
            <a:r>
              <a:rPr sz="4400" dirty="0"/>
              <a:t>Introduction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rPr sz="4400" dirty="0"/>
              <a:t>Rubik’s Cube is a popular puzzle-toy invented in 1974 by </a:t>
            </a:r>
            <a:r>
              <a:rPr sz="4400" dirty="0" err="1"/>
              <a:t>Erno</a:t>
            </a:r>
            <a:r>
              <a:rPr sz="4400" dirty="0"/>
              <a:t> Rubik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rPr sz="4400" dirty="0"/>
              <a:t>The common 3x3x3 Rubik’s has roughly 4.33 x 10e+19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rPr sz="4400" dirty="0"/>
              <a:t>Our project is to solve a 2x2x2 Rubik’s Cube quickly using AI</a:t>
            </a:r>
          </a:p>
        </p:txBody>
      </p:sp>
      <p:sp>
        <p:nvSpPr>
          <p:cNvPr id="114" name="TextBox 6"/>
          <p:cNvSpPr txBox="1"/>
          <p:nvPr/>
        </p:nvSpPr>
        <p:spPr>
          <a:xfrm>
            <a:off x="11744756" y="4031794"/>
            <a:ext cx="10490563" cy="41437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143" tIns="40143" rIns="40143" bIns="40143">
            <a:spAutoFit/>
          </a:bodyPr>
          <a:lstStyle/>
          <a:p>
            <a:pPr algn="ctr">
              <a:defRPr sz="4100" b="1" cap="all"/>
            </a:pPr>
            <a:r>
              <a:rPr sz="4400" dirty="0"/>
              <a:t>AI algorithms</a:t>
            </a:r>
            <a:endParaRPr sz="4400" u="sng" dirty="0"/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rPr sz="4400" dirty="0"/>
              <a:t>BFS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rPr sz="4400" dirty="0"/>
              <a:t>Better BFS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rPr sz="4400" dirty="0"/>
              <a:t>A*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rPr sz="4400" dirty="0"/>
              <a:t>IDA*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rPr sz="4400" dirty="0"/>
              <a:t>Mini</a:t>
            </a:r>
          </a:p>
        </p:txBody>
      </p:sp>
      <p:sp>
        <p:nvSpPr>
          <p:cNvPr id="115" name="Rectangle 85"/>
          <p:cNvSpPr/>
          <p:nvPr/>
        </p:nvSpPr>
        <p:spPr>
          <a:xfrm>
            <a:off x="22351723" y="28807745"/>
            <a:ext cx="10019788" cy="354421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143" tIns="40143" rIns="40143" bIns="40143">
            <a:spAutoFit/>
          </a:bodyPr>
          <a:lstStyle/>
          <a:p>
            <a:pPr algn="ctr">
              <a:defRPr sz="5300" b="1"/>
            </a:pPr>
            <a:r>
              <a:rPr dirty="0"/>
              <a:t>FUTURE PLANS</a:t>
            </a:r>
          </a:p>
          <a:p>
            <a:pPr algn="ctr">
              <a:defRPr sz="1000" b="1"/>
            </a:pPr>
            <a:endParaRPr dirty="0"/>
          </a:p>
          <a:p>
            <a:pPr algn="ctr">
              <a:defRPr sz="1000"/>
            </a:pPr>
            <a:endParaRPr dirty="0"/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rPr dirty="0"/>
              <a:t>Generalize Manhattan distance heuristic for any n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rPr dirty="0"/>
              <a:t>Explore the performance of bidirectional A*</a:t>
            </a:r>
          </a:p>
        </p:txBody>
      </p:sp>
      <p:sp>
        <p:nvSpPr>
          <p:cNvPr id="116" name="TextBox 43"/>
          <p:cNvSpPr txBox="1"/>
          <p:nvPr/>
        </p:nvSpPr>
        <p:spPr>
          <a:xfrm>
            <a:off x="11704323" y="8720014"/>
            <a:ext cx="10433726" cy="88834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0143" tIns="40143" rIns="40143" bIns="40143">
            <a:spAutoFit/>
          </a:bodyPr>
          <a:lstStyle/>
          <a:p>
            <a:pPr algn="ctr">
              <a:defRPr sz="4100" b="1" cap="all"/>
            </a:pPr>
            <a:r>
              <a:rPr sz="4400" dirty="0"/>
              <a:t>Heuristics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rPr sz="4400" dirty="0" err="1"/>
              <a:t>simpleHeuristic</a:t>
            </a:r>
            <a:endParaRPr sz="4400" dirty="0"/>
          </a:p>
          <a:p>
            <a:pPr marL="2425789" lvl="1" indent="-541412">
              <a:buSzPct val="100000"/>
              <a:buFont typeface="Arial"/>
              <a:buChar char="•"/>
              <a:defRPr sz="4100"/>
            </a:pPr>
            <a:r>
              <a:rPr sz="4400" dirty="0"/>
              <a:t>A naive heuristic which only  compares amount of matched colors on each face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rPr sz="4400" dirty="0" err="1"/>
              <a:t>hammingDistance</a:t>
            </a:r>
            <a:endParaRPr sz="4400" dirty="0"/>
          </a:p>
          <a:p>
            <a:pPr marL="2425789" lvl="1" indent="-541412">
              <a:buSzPct val="100000"/>
              <a:buFont typeface="Arial"/>
              <a:buChar char="•"/>
              <a:defRPr sz="4100"/>
            </a:pPr>
            <a:r>
              <a:rPr sz="4400" dirty="0"/>
              <a:t>A hamming distance heuristic using the hash of the cube state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rPr sz="4400" dirty="0" err="1"/>
              <a:t>manhattanDistance</a:t>
            </a:r>
            <a:endParaRPr sz="4400" dirty="0"/>
          </a:p>
          <a:p>
            <a:pPr marL="2425789" lvl="1" indent="-541412">
              <a:buSzPct val="100000"/>
              <a:buFont typeface="Arial"/>
              <a:buChar char="•"/>
              <a:defRPr sz="4100"/>
            </a:pPr>
            <a:r>
              <a:rPr sz="4400" dirty="0"/>
              <a:t>A 3d </a:t>
            </a:r>
            <a:r>
              <a:rPr sz="4400" dirty="0" err="1"/>
              <a:t>manhattan</a:t>
            </a:r>
            <a:r>
              <a:rPr sz="4400" dirty="0"/>
              <a:t> distance heuristic which sums how many moves a piece is from its ideal position, for each piece.</a:t>
            </a:r>
          </a:p>
        </p:txBody>
      </p:sp>
      <p:pic>
        <p:nvPicPr>
          <p:cNvPr id="11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1332" y="445903"/>
            <a:ext cx="2877370" cy="2877369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extBox 52"/>
          <p:cNvSpPr txBox="1"/>
          <p:nvPr/>
        </p:nvSpPr>
        <p:spPr>
          <a:xfrm>
            <a:off x="22517655" y="4200000"/>
            <a:ext cx="9733517" cy="1900932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143" tIns="40143" rIns="40143" bIns="40143">
            <a:spAutoFit/>
          </a:bodyPr>
          <a:lstStyle/>
          <a:p>
            <a:pPr algn="ctr">
              <a:defRPr sz="4100" b="1" cap="all"/>
            </a:pPr>
            <a:r>
              <a:rPr dirty="0"/>
              <a:t>Results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rPr lang="en-US" dirty="0"/>
              <a:t>A* found the fastest solutions with an average solve time of 137 seconds with a scramble length of 12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rPr lang="en-US" dirty="0"/>
              <a:t>With a scramble of 8 A* had an average time of 21.9 seconds, faster than average </a:t>
            </a:r>
            <a:r>
              <a:rPr lang="en-US" dirty="0" err="1"/>
              <a:t>cubers</a:t>
            </a:r>
            <a:r>
              <a:rPr lang="en-US" dirty="0"/>
              <a:t>.</a:t>
            </a:r>
          </a:p>
          <a:p>
            <a:pPr>
              <a:buSzPct val="100000"/>
              <a:defRPr sz="4100"/>
            </a:pPr>
            <a:endParaRPr lang="en-US" dirty="0"/>
          </a:p>
          <a:p>
            <a:pPr>
              <a:buSzPct val="100000"/>
              <a:defRPr sz="4100"/>
            </a:pPr>
            <a:endParaRPr lang="en-US" dirty="0"/>
          </a:p>
          <a:p>
            <a:pPr>
              <a:buSzPct val="100000"/>
              <a:defRPr sz="4100"/>
            </a:pPr>
            <a:endParaRPr lang="en-US" dirty="0"/>
          </a:p>
          <a:p>
            <a:pPr>
              <a:buSzPct val="100000"/>
              <a:defRPr sz="4100"/>
            </a:pPr>
            <a:endParaRPr lang="en-US" dirty="0"/>
          </a:p>
          <a:p>
            <a:pPr>
              <a:buSzPct val="100000"/>
              <a:defRPr sz="4100"/>
            </a:pPr>
            <a:endParaRPr lang="en-US" dirty="0"/>
          </a:p>
          <a:p>
            <a:pPr>
              <a:buSzPct val="100000"/>
              <a:defRPr sz="4100"/>
            </a:pPr>
            <a:endParaRPr lang="en-US" dirty="0"/>
          </a:p>
          <a:p>
            <a:pPr>
              <a:buSzPct val="100000"/>
              <a:defRPr sz="4100"/>
            </a:pPr>
            <a:endParaRPr lang="en-US" dirty="0"/>
          </a:p>
          <a:p>
            <a:pPr>
              <a:buSzPct val="100000"/>
              <a:defRPr sz="4100"/>
            </a:pPr>
            <a:endParaRPr lang="en-US" dirty="0"/>
          </a:p>
          <a:p>
            <a:pPr>
              <a:buSzPct val="100000"/>
              <a:defRPr sz="4100"/>
            </a:pPr>
            <a:endParaRPr lang="en-US" dirty="0"/>
          </a:p>
          <a:p>
            <a:pPr>
              <a:buSzPct val="100000"/>
              <a:defRPr sz="4100"/>
            </a:pPr>
            <a:endParaRPr lang="en-US" dirty="0"/>
          </a:p>
          <a:p>
            <a:pPr>
              <a:buSzPct val="100000"/>
              <a:defRPr sz="4100"/>
            </a:pPr>
            <a:endParaRPr lang="en-US" dirty="0"/>
          </a:p>
          <a:p>
            <a:pPr>
              <a:buSzPct val="100000"/>
              <a:defRPr sz="4100"/>
            </a:pPr>
            <a:endParaRPr lang="en-US" dirty="0"/>
          </a:p>
          <a:p>
            <a:pPr>
              <a:buSzPct val="100000"/>
              <a:defRPr sz="4100"/>
            </a:pPr>
            <a:endParaRPr lang="en-US" dirty="0"/>
          </a:p>
          <a:p>
            <a:pPr>
              <a:buSzPct val="100000"/>
              <a:defRPr sz="4100"/>
            </a:pPr>
            <a:endParaRPr lang="en-US" dirty="0"/>
          </a:p>
          <a:p>
            <a:pPr>
              <a:buSzPct val="100000"/>
              <a:defRPr sz="4100"/>
            </a:pPr>
            <a:endParaRPr lang="en-US" dirty="0"/>
          </a:p>
          <a:p>
            <a:pPr>
              <a:buSzPct val="100000"/>
              <a:defRPr sz="4100"/>
            </a:pPr>
            <a:endParaRPr lang="en-US" dirty="0"/>
          </a:p>
          <a:p>
            <a:pPr>
              <a:buSzPct val="100000"/>
              <a:defRPr sz="4100"/>
            </a:pPr>
            <a:endParaRPr lang="en-US" dirty="0"/>
          </a:p>
          <a:p>
            <a:pPr>
              <a:buSzPct val="100000"/>
              <a:defRPr sz="4100"/>
            </a:pPr>
            <a:endParaRPr lang="en-US" dirty="0"/>
          </a:p>
          <a:p>
            <a:pPr>
              <a:buSzPct val="100000"/>
              <a:defRPr sz="4100"/>
            </a:pPr>
            <a:endParaRPr lang="en-US" dirty="0"/>
          </a:p>
          <a:p>
            <a:pPr>
              <a:buSzPct val="100000"/>
              <a:defRPr sz="4100"/>
            </a:pPr>
            <a:endParaRPr lang="en-US" dirty="0"/>
          </a:p>
          <a:p>
            <a:pPr>
              <a:buSzPct val="100000"/>
              <a:defRPr sz="4100"/>
            </a:pPr>
            <a:endParaRPr lang="en-US" dirty="0"/>
          </a:p>
          <a:p>
            <a:pPr>
              <a:buSzPct val="100000"/>
              <a:defRPr sz="4100"/>
            </a:pPr>
            <a:endParaRPr lang="en-US" dirty="0"/>
          </a:p>
          <a:p>
            <a:pPr>
              <a:buSzPct val="100000"/>
              <a:defRPr sz="4100"/>
            </a:pPr>
            <a:endParaRPr lang="en-US" dirty="0"/>
          </a:p>
        </p:txBody>
      </p:sp>
      <p:sp>
        <p:nvSpPr>
          <p:cNvPr id="119" name="TextBox 60"/>
          <p:cNvSpPr txBox="1"/>
          <p:nvPr/>
        </p:nvSpPr>
        <p:spPr>
          <a:xfrm>
            <a:off x="22448104" y="25066925"/>
            <a:ext cx="9981338" cy="32357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143" tIns="40143" rIns="40143" bIns="40143">
            <a:spAutoFit/>
          </a:bodyPr>
          <a:lstStyle/>
          <a:p>
            <a:pPr algn="ctr">
              <a:defRPr sz="4100" b="1" cap="all"/>
            </a:pPr>
            <a:r>
              <a:rPr dirty="0"/>
              <a:t>conclusion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endParaRPr lang="en-US" dirty="0"/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rPr lang="en-US" dirty="0"/>
              <a:t>Anecdotally it seems improbably that these techniques would work well with a 3x3x3 Rubik’s Cube</a:t>
            </a:r>
            <a:endParaRPr dirty="0"/>
          </a:p>
        </p:txBody>
      </p:sp>
      <p:sp>
        <p:nvSpPr>
          <p:cNvPr id="120" name="TextBox 19"/>
          <p:cNvSpPr txBox="1"/>
          <p:nvPr/>
        </p:nvSpPr>
        <p:spPr>
          <a:xfrm>
            <a:off x="712374" y="9337809"/>
            <a:ext cx="10620221" cy="88834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0143" tIns="40143" rIns="40143" bIns="40143">
            <a:spAutoFit/>
          </a:bodyPr>
          <a:lstStyle/>
          <a:p>
            <a:pPr algn="ctr">
              <a:defRPr sz="4100" b="1" cap="all"/>
            </a:pPr>
            <a:r>
              <a:rPr sz="4400" dirty="0"/>
              <a:t>Problem space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rPr sz="4400" dirty="0"/>
              <a:t>The problem space for the 2x2x2 Rubik’s cube is 3,674,160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rPr sz="4400" dirty="0"/>
              <a:t>Solving an </a:t>
            </a:r>
            <a:r>
              <a:rPr sz="4400" dirty="0" err="1"/>
              <a:t>NxNxN</a:t>
            </a:r>
            <a:r>
              <a:rPr sz="4400" dirty="0"/>
              <a:t> cube optimally is NP-Complete</a:t>
            </a:r>
            <a:r>
              <a:rPr lang="en-US" sz="4400" baseline="30000" dirty="0"/>
              <a:t>1</a:t>
            </a:r>
            <a:r>
              <a:rPr sz="4400" dirty="0"/>
              <a:t>.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rPr sz="4400" dirty="0"/>
              <a:t>even layered cubes have no notion of fixed centers, therefore multiple states are solved</a:t>
            </a:r>
          </a:p>
          <a:p>
            <a:pPr marL="541412" indent="-541412">
              <a:buSzPct val="100000"/>
              <a:buFont typeface="Arial"/>
              <a:buChar char="•"/>
              <a:defRPr sz="4100"/>
            </a:pPr>
            <a:r>
              <a:rPr sz="4400" dirty="0"/>
              <a:t>To solve this problem we limited moves to 3 of the 6 faces.</a:t>
            </a:r>
          </a:p>
          <a:p>
            <a:pPr marL="2425789" lvl="1" indent="-541412">
              <a:buSzPct val="100000"/>
              <a:buFont typeface="Arial"/>
              <a:buChar char="•"/>
              <a:defRPr sz="4100"/>
            </a:pPr>
            <a:r>
              <a:rPr sz="4400" dirty="0"/>
              <a:t>This eliminates the symmetry, every state is accessible but only in one orientation.</a:t>
            </a:r>
          </a:p>
        </p:txBody>
      </p:sp>
      <p:pic>
        <p:nvPicPr>
          <p:cNvPr id="121" name="Picture 16" descr="Picture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682834" y="18063106"/>
            <a:ext cx="10490563" cy="8166368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extBox 18"/>
          <p:cNvSpPr txBox="1"/>
          <p:nvPr/>
        </p:nvSpPr>
        <p:spPr>
          <a:xfrm>
            <a:off x="11682833" y="26644799"/>
            <a:ext cx="10490563" cy="14465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4400" b="1"/>
            </a:lvl1pPr>
          </a:lstStyle>
          <a:p>
            <a:r>
              <a:rPr dirty="0"/>
              <a:t>Figure</a:t>
            </a:r>
            <a:r>
              <a:rPr lang="en-US" dirty="0"/>
              <a:t>2a: 2D rendering of 2x2 cube in GUI</a:t>
            </a:r>
            <a:r>
              <a:rPr dirty="0"/>
              <a:t> </a:t>
            </a:r>
            <a:r>
              <a:rPr lang="en-US" dirty="0"/>
              <a:t>2b</a:t>
            </a:r>
            <a:r>
              <a:rPr dirty="0"/>
              <a:t>: 3D rendering of 2x2 cube in the GUI</a:t>
            </a:r>
          </a:p>
        </p:txBody>
      </p:sp>
      <p:pic>
        <p:nvPicPr>
          <p:cNvPr id="123" name="Screen Shot 2018-12-10 at 12.09.02 PM.png" descr="Screen Shot 2018-12-10 at 12.09.02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62137" y="19211873"/>
            <a:ext cx="3048001" cy="289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Screen Shot 2018-12-10 at 12.09.45 PM.png" descr="Screen Shot 2018-12-10 at 12.09.45 P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19937" y="19238972"/>
            <a:ext cx="2877369" cy="2841402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wo ways of viewing a solved cube"/>
          <p:cNvSpPr txBox="1"/>
          <p:nvPr/>
        </p:nvSpPr>
        <p:spPr>
          <a:xfrm>
            <a:off x="712374" y="22434185"/>
            <a:ext cx="10669179" cy="7801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4400"/>
            </a:lvl1pPr>
          </a:lstStyle>
          <a:p>
            <a:r>
              <a:rPr lang="en-US" b="1" dirty="0"/>
              <a:t>Figure 1: </a:t>
            </a:r>
            <a:r>
              <a:rPr b="1" dirty="0"/>
              <a:t>Two ways of viewing a solved cube</a:t>
            </a:r>
          </a:p>
        </p:txBody>
      </p:sp>
      <p:sp>
        <p:nvSpPr>
          <p:cNvPr id="17" name="Rectangle 85">
            <a:extLst>
              <a:ext uri="{FF2B5EF4-FFF2-40B4-BE49-F238E27FC236}">
                <a16:creationId xmlns:a16="http://schemas.microsoft.com/office/drawing/2014/main" id="{28FBACF9-2FCE-49FA-A45F-E85B8F0B318E}"/>
              </a:ext>
            </a:extLst>
          </p:cNvPr>
          <p:cNvSpPr/>
          <p:nvPr/>
        </p:nvSpPr>
        <p:spPr>
          <a:xfrm>
            <a:off x="11634643" y="28683053"/>
            <a:ext cx="10490562" cy="372822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0143" tIns="40143" rIns="40143" bIns="40143">
            <a:spAutoFit/>
          </a:bodyPr>
          <a:lstStyle/>
          <a:p>
            <a:pPr algn="ctr">
              <a:defRPr sz="5300" b="1"/>
            </a:pPr>
            <a:r>
              <a:rPr lang="en-US" dirty="0"/>
              <a:t>LITERATURE CITED</a:t>
            </a:r>
            <a:endParaRPr dirty="0"/>
          </a:p>
          <a:p>
            <a:pPr algn="ctr">
              <a:defRPr sz="1000" b="1"/>
            </a:pPr>
            <a:endParaRPr dirty="0"/>
          </a:p>
          <a:p>
            <a:pPr algn="ctr">
              <a:defRPr sz="1000"/>
            </a:pPr>
            <a:endParaRPr lang="en-US" dirty="0"/>
          </a:p>
          <a:p>
            <a:pPr>
              <a:buSzPct val="100000"/>
              <a:defRPr sz="4100"/>
            </a:pPr>
            <a:r>
              <a:rPr lang="en-US" baseline="30000" dirty="0"/>
              <a:t>1</a:t>
            </a:r>
            <a:r>
              <a:rPr lang="en-US" dirty="0"/>
              <a:t>Demaine, E.D., </a:t>
            </a:r>
            <a:r>
              <a:rPr lang="en-US" dirty="0" err="1"/>
              <a:t>Eisenstat</a:t>
            </a:r>
            <a:r>
              <a:rPr lang="en-US" dirty="0"/>
              <a:t>, S., </a:t>
            </a:r>
            <a:r>
              <a:rPr lang="en-US" dirty="0" err="1"/>
              <a:t>Rudoy</a:t>
            </a:r>
            <a:r>
              <a:rPr lang="en-US" dirty="0"/>
              <a:t>, M. Solving the Rubik’s Cube Optimally is NP-complete. Cornell University: Computer Science. 2018. https://arxiv.org/abs/1706.06708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D456B7-45D9-44D1-B7EE-9521E8897B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74" y="23920868"/>
            <a:ext cx="10695751" cy="8463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39A391-0129-47C1-A30A-1479725E5612}"/>
              </a:ext>
            </a:extLst>
          </p:cNvPr>
          <p:cNvSpPr txBox="1"/>
          <p:nvPr/>
        </p:nvSpPr>
        <p:spPr>
          <a:xfrm>
            <a:off x="761332" y="24297486"/>
            <a:ext cx="1101451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88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DE58C5-24C1-4749-B6E6-425BDC3DEC6E}"/>
              </a:ext>
            </a:extLst>
          </p:cNvPr>
          <p:cNvSpPr txBox="1"/>
          <p:nvPr/>
        </p:nvSpPr>
        <p:spPr>
          <a:xfrm>
            <a:off x="11808796" y="18540121"/>
            <a:ext cx="1101451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88437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24667-F7E9-48B9-B894-52EB1B75CA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823" y="14547328"/>
            <a:ext cx="9243146" cy="756014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C2609A-477F-40A7-A922-66C3CE111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20402"/>
              </p:ext>
            </p:extLst>
          </p:nvPr>
        </p:nvGraphicFramePr>
        <p:xfrm>
          <a:off x="22669490" y="9004868"/>
          <a:ext cx="9107970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5990">
                  <a:extLst>
                    <a:ext uri="{9D8B030D-6E8A-4147-A177-3AD203B41FA5}">
                      <a16:colId xmlns:a16="http://schemas.microsoft.com/office/drawing/2014/main" val="3459144201"/>
                    </a:ext>
                  </a:extLst>
                </a:gridCol>
                <a:gridCol w="3035990">
                  <a:extLst>
                    <a:ext uri="{9D8B030D-6E8A-4147-A177-3AD203B41FA5}">
                      <a16:colId xmlns:a16="http://schemas.microsoft.com/office/drawing/2014/main" val="2503302566"/>
                    </a:ext>
                  </a:extLst>
                </a:gridCol>
                <a:gridCol w="3035990">
                  <a:extLst>
                    <a:ext uri="{9D8B030D-6E8A-4147-A177-3AD203B41FA5}">
                      <a16:colId xmlns:a16="http://schemas.microsoft.com/office/drawing/2014/main" val="1208651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Scramble 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Scramble=12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23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6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44.55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300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4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685800"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300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300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45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103.6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 300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93865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843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843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8843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8843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7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358</Words>
  <Application>Microsoft Office PowerPoint</Application>
  <PresentationFormat>Custom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Duggan</dc:creator>
  <cp:lastModifiedBy>Ben Duggan</cp:lastModifiedBy>
  <cp:revision>10</cp:revision>
  <dcterms:modified xsi:type="dcterms:W3CDTF">2018-12-10T20:41:12Z</dcterms:modified>
</cp:coreProperties>
</file>