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29184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1884377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3768754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5653130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7537508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9421885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11306261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13190639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15075016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2208" latinLnBrk="0">
      <a:defRPr sz="1000">
        <a:latin typeface="+mj-lt"/>
        <a:ea typeface="+mj-ea"/>
        <a:cs typeface="+mj-cs"/>
        <a:sym typeface="Calibri"/>
      </a:defRPr>
    </a:lvl1pPr>
    <a:lvl2pPr indent="228600" defTabSz="412208" latinLnBrk="0">
      <a:defRPr sz="1000">
        <a:latin typeface="+mj-lt"/>
        <a:ea typeface="+mj-ea"/>
        <a:cs typeface="+mj-cs"/>
        <a:sym typeface="Calibri"/>
      </a:defRPr>
    </a:lvl2pPr>
    <a:lvl3pPr indent="457200" defTabSz="412208" latinLnBrk="0">
      <a:defRPr sz="1000">
        <a:latin typeface="+mj-lt"/>
        <a:ea typeface="+mj-ea"/>
        <a:cs typeface="+mj-cs"/>
        <a:sym typeface="Calibri"/>
      </a:defRPr>
    </a:lvl3pPr>
    <a:lvl4pPr indent="685800" defTabSz="412208" latinLnBrk="0">
      <a:defRPr sz="1000">
        <a:latin typeface="+mj-lt"/>
        <a:ea typeface="+mj-ea"/>
        <a:cs typeface="+mj-cs"/>
        <a:sym typeface="Calibri"/>
      </a:defRPr>
    </a:lvl4pPr>
    <a:lvl5pPr indent="914400" defTabSz="412208" latinLnBrk="0">
      <a:defRPr sz="1000">
        <a:latin typeface="+mj-lt"/>
        <a:ea typeface="+mj-ea"/>
        <a:cs typeface="+mj-cs"/>
        <a:sym typeface="Calibri"/>
      </a:defRPr>
    </a:lvl5pPr>
    <a:lvl6pPr indent="1143000" defTabSz="412208" latinLnBrk="0">
      <a:defRPr sz="1000">
        <a:latin typeface="+mj-lt"/>
        <a:ea typeface="+mj-ea"/>
        <a:cs typeface="+mj-cs"/>
        <a:sym typeface="Calibri"/>
      </a:defRPr>
    </a:lvl6pPr>
    <a:lvl7pPr indent="1371600" defTabSz="412208" latinLnBrk="0">
      <a:defRPr sz="1000">
        <a:latin typeface="+mj-lt"/>
        <a:ea typeface="+mj-ea"/>
        <a:cs typeface="+mj-cs"/>
        <a:sym typeface="Calibri"/>
      </a:defRPr>
    </a:lvl7pPr>
    <a:lvl8pPr indent="1600200" defTabSz="412208" latinLnBrk="0">
      <a:defRPr sz="1000">
        <a:latin typeface="+mj-lt"/>
        <a:ea typeface="+mj-ea"/>
        <a:cs typeface="+mj-cs"/>
        <a:sym typeface="Calibri"/>
      </a:defRPr>
    </a:lvl8pPr>
    <a:lvl9pPr indent="1828800" defTabSz="412208" latinLnBrk="0">
      <a:defRPr sz="10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468879" y="10226041"/>
            <a:ext cx="27980641" cy="70561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937759" y="18653760"/>
            <a:ext cx="23042882" cy="84124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183507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3670143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5505215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7340287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23865839" y="1318264"/>
            <a:ext cx="7406641" cy="2808732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1645920" y="1318264"/>
            <a:ext cx="21671281" cy="280873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2600326" y="21153121"/>
            <a:ext cx="27980641" cy="6537961"/>
          </a:xfrm>
          <a:prstGeom prst="rect">
            <a:avLst/>
          </a:prstGeom>
        </p:spPr>
        <p:txBody>
          <a:bodyPr anchor="t"/>
          <a:lstStyle>
            <a:lvl1pPr algn="l">
              <a:defRPr b="1" cap="all" sz="161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2600326" y="13952224"/>
            <a:ext cx="27980641" cy="720089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1pPr>
            <a:lvl2pPr marL="0" indent="1835073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2pPr>
            <a:lvl3pPr marL="0" indent="3670143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3pPr>
            <a:lvl4pPr marL="0" indent="5505215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4pPr>
            <a:lvl5pPr marL="0" indent="7340287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1645920" y="7680962"/>
            <a:ext cx="14538961" cy="21724623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defRPr sz="11200"/>
            </a:lvl1pPr>
            <a:lvl2pPr marL="3173145" indent="-1338073">
              <a:spcBef>
                <a:spcPts val="2600"/>
              </a:spcBef>
              <a:defRPr sz="11200"/>
            </a:lvl2pPr>
            <a:lvl3pPr marL="4970954" indent="-1300810">
              <a:spcBef>
                <a:spcPts val="2600"/>
              </a:spcBef>
              <a:defRPr sz="11200"/>
            </a:lvl3pPr>
            <a:lvl4pPr marL="6932494" indent="-1427277">
              <a:spcBef>
                <a:spcPts val="2600"/>
              </a:spcBef>
              <a:defRPr sz="11200"/>
            </a:lvl4pPr>
            <a:lvl5pPr marL="8767567" indent="-1427278">
              <a:spcBef>
                <a:spcPts val="2600"/>
              </a:spcBef>
              <a:defRPr sz="1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45922" y="7368541"/>
            <a:ext cx="14544677" cy="307085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300"/>
              </a:spcBef>
              <a:buSzTx/>
              <a:buFontTx/>
              <a:buNone/>
              <a:defRPr b="1" sz="9600"/>
            </a:lvl1pPr>
            <a:lvl2pPr marL="0" indent="1835073">
              <a:spcBef>
                <a:spcPts val="2300"/>
              </a:spcBef>
              <a:buSzTx/>
              <a:buFontTx/>
              <a:buNone/>
              <a:defRPr b="1" sz="9600"/>
            </a:lvl2pPr>
            <a:lvl3pPr marL="0" indent="3670143">
              <a:spcBef>
                <a:spcPts val="2300"/>
              </a:spcBef>
              <a:buSzTx/>
              <a:buFontTx/>
              <a:buNone/>
              <a:defRPr b="1" sz="9600"/>
            </a:lvl3pPr>
            <a:lvl4pPr marL="0" indent="5505215">
              <a:spcBef>
                <a:spcPts val="2300"/>
              </a:spcBef>
              <a:buSzTx/>
              <a:buFontTx/>
              <a:buNone/>
              <a:defRPr b="1" sz="9600"/>
            </a:lvl4pPr>
            <a:lvl5pPr marL="0" indent="7340287">
              <a:spcBef>
                <a:spcPts val="2300"/>
              </a:spcBef>
              <a:buSzTx/>
              <a:buFontTx/>
              <a:buNone/>
              <a:defRPr b="1" sz="9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16722093" y="7368541"/>
            <a:ext cx="14550391" cy="3070859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2300"/>
              </a:spcBef>
              <a:buSzTx/>
              <a:buFontTx/>
              <a:buNone/>
              <a:defRPr b="1" sz="96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645926" y="1310639"/>
            <a:ext cx="10829928" cy="5577842"/>
          </a:xfrm>
          <a:prstGeom prst="rect">
            <a:avLst/>
          </a:prstGeom>
        </p:spPr>
        <p:txBody>
          <a:bodyPr anchor="b"/>
          <a:lstStyle>
            <a:lvl1pPr algn="l">
              <a:defRPr b="1" sz="79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12870180" y="1310642"/>
            <a:ext cx="18402301" cy="2809494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1645925" y="6888482"/>
            <a:ext cx="10829929" cy="225171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300"/>
              </a:spcBef>
              <a:buSzTx/>
              <a:buFontTx/>
              <a:buNone/>
              <a:defRPr sz="55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452237" y="23042880"/>
            <a:ext cx="19751040" cy="2720343"/>
          </a:xfrm>
          <a:prstGeom prst="rect">
            <a:avLst/>
          </a:prstGeom>
        </p:spPr>
        <p:txBody>
          <a:bodyPr anchor="b"/>
          <a:lstStyle>
            <a:lvl1pPr algn="l">
              <a:defRPr b="1" sz="79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6452237" y="2941320"/>
            <a:ext cx="19751040" cy="197510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452237" y="25763221"/>
            <a:ext cx="19751040" cy="3863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FontTx/>
              <a:buNone/>
              <a:defRPr sz="5500"/>
            </a:lvl1pPr>
            <a:lvl2pPr marL="0" indent="1835073">
              <a:spcBef>
                <a:spcPts val="1300"/>
              </a:spcBef>
              <a:buSzTx/>
              <a:buFontTx/>
              <a:buNone/>
              <a:defRPr sz="5500"/>
            </a:lvl2pPr>
            <a:lvl3pPr marL="0" indent="3670143">
              <a:spcBef>
                <a:spcPts val="1300"/>
              </a:spcBef>
              <a:buSzTx/>
              <a:buFontTx/>
              <a:buNone/>
              <a:defRPr sz="5500"/>
            </a:lvl3pPr>
            <a:lvl4pPr marL="0" indent="5505215">
              <a:spcBef>
                <a:spcPts val="1300"/>
              </a:spcBef>
              <a:buSzTx/>
              <a:buFontTx/>
              <a:buNone/>
              <a:defRPr sz="5500"/>
            </a:lvl4pPr>
            <a:lvl5pPr marL="0" indent="7340287">
              <a:spcBef>
                <a:spcPts val="1300"/>
              </a:spcBef>
              <a:buSzTx/>
              <a:buFontTx/>
              <a:buNone/>
              <a:defRPr sz="5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45920" y="1318261"/>
            <a:ext cx="29626561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3705" tIns="193705" rIns="193705" bIns="19370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45920" y="7680962"/>
            <a:ext cx="29626561" cy="2172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3705" tIns="193705" rIns="193705" bIns="19370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0233003" y="30837476"/>
            <a:ext cx="1039477" cy="1098611"/>
          </a:xfrm>
          <a:prstGeom prst="rect">
            <a:avLst/>
          </a:prstGeom>
          <a:ln w="12700">
            <a:miter lim="400000"/>
          </a:ln>
        </p:spPr>
        <p:txBody>
          <a:bodyPr wrap="none" lIns="193705" tIns="193705" rIns="193705" bIns="193705" anchor="ctr">
            <a:spAutoFit/>
          </a:bodyPr>
          <a:lstStyle>
            <a:lvl1pPr algn="r">
              <a:defRPr sz="48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376305" marR="0" indent="-1376305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3135597" marR="0" indent="-1300525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4883967" marR="0" indent="-1213823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6980242" marR="0" indent="-1475025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8815314" marR="0" indent="-1475026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0650387" marR="0" indent="-1475027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2485459" marR="0" indent="-1475027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4320532" marR="0" indent="-1475026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6155603" marR="0" indent="-1475026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7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1884377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3768754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5653130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7537508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9421885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1306261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190639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5075016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4"/>
          <p:cNvSpPr txBox="1"/>
          <p:nvPr/>
        </p:nvSpPr>
        <p:spPr>
          <a:xfrm>
            <a:off x="712374" y="429582"/>
            <a:ext cx="31621928" cy="30743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7500"/>
            </a:pPr>
            <a:r>
              <a:t>Team 4: CubeAI</a:t>
            </a:r>
          </a:p>
          <a:p>
            <a:pPr algn="ctr">
              <a:defRPr sz="4700"/>
            </a:pPr>
            <a:r>
              <a:t>Ben S. Duggan</a:t>
            </a:r>
            <a:r>
              <a:rPr baseline="30000"/>
              <a:t>1</a:t>
            </a:r>
            <a:r>
              <a:t>; Connor Altic</a:t>
            </a:r>
            <a:r>
              <a:rPr baseline="30000"/>
              <a:t>1</a:t>
            </a:r>
            <a:endParaRPr baseline="30000"/>
          </a:p>
          <a:p>
            <a:pPr algn="ctr">
              <a:defRPr sz="4100"/>
            </a:pPr>
            <a:r>
              <a:t>Indiana University Bloomington: Computer Science</a:t>
            </a:r>
            <a:r>
              <a:rPr baseline="30000"/>
              <a:t>1</a:t>
            </a:r>
          </a:p>
          <a:p>
            <a:pPr algn="ctr">
              <a:defRPr sz="4100"/>
            </a:pPr>
            <a:r>
              <a:t>CSCI-B 351</a:t>
            </a:r>
          </a:p>
        </p:txBody>
      </p:sp>
      <p:sp>
        <p:nvSpPr>
          <p:cNvPr id="113" name="TextBox 5"/>
          <p:cNvSpPr txBox="1"/>
          <p:nvPr/>
        </p:nvSpPr>
        <p:spPr>
          <a:xfrm>
            <a:off x="761332" y="5237150"/>
            <a:ext cx="10620221" cy="42681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b="1" cap="all" sz="4100"/>
            </a:pPr>
            <a:r>
              <a:t>Introduction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Rubik’s Cube is a popular puzzle-toy invented in 1974 by Erno Rubik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The common 3x3x3 Rubik’s has roughly 4.33 x 10e+19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Our project is to solve a 2x2x2 Rubik’s Cube quickly using AI</a:t>
            </a:r>
          </a:p>
        </p:txBody>
      </p:sp>
      <p:sp>
        <p:nvSpPr>
          <p:cNvPr id="114" name="TextBox 6"/>
          <p:cNvSpPr txBox="1"/>
          <p:nvPr/>
        </p:nvSpPr>
        <p:spPr>
          <a:xfrm>
            <a:off x="11745886" y="5278838"/>
            <a:ext cx="10490563" cy="36712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b="1" cap="all" sz="4100"/>
            </a:pPr>
            <a:r>
              <a:t>AI algorithms</a:t>
            </a:r>
            <a:endParaRPr u="sng"/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BFS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Better BFS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A*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IDA*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Mini</a:t>
            </a:r>
          </a:p>
        </p:txBody>
      </p:sp>
      <p:sp>
        <p:nvSpPr>
          <p:cNvPr id="115" name="Rectangle 85"/>
          <p:cNvSpPr/>
          <p:nvPr/>
        </p:nvSpPr>
        <p:spPr>
          <a:xfrm>
            <a:off x="22691249" y="20095328"/>
            <a:ext cx="10019788" cy="35442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b="1" sz="5300"/>
            </a:pPr>
            <a:r>
              <a:t>FUTURE PLANS</a:t>
            </a:r>
          </a:p>
          <a:p>
            <a:pPr algn="ctr">
              <a:defRPr b="1" sz="1000"/>
            </a:pPr>
          </a:p>
          <a:p>
            <a:pPr algn="ctr">
              <a:defRPr sz="1000"/>
            </a:pP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Generalize Manhattan distance heuristic for any n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Explore the performance of bidirectional A*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670865" y="23826077"/>
            <a:ext cx="10620221" cy="78495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b="1" cap="all" sz="4100"/>
            </a:pPr>
            <a:r>
              <a:t>Heuristics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simpleHeuristic</a:t>
            </a:r>
          </a:p>
          <a:p>
            <a:pPr lvl="1" marL="2425789" indent="-541412">
              <a:buSzPct val="100000"/>
              <a:buFont typeface="Arial"/>
              <a:buChar char="•"/>
              <a:defRPr sz="4100"/>
            </a:pPr>
            <a:r>
              <a:t>A naive heuristic which only  compares amount of matched colors on each face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hammingDistance</a:t>
            </a:r>
          </a:p>
          <a:p>
            <a:pPr lvl="1" marL="2425789" indent="-541412">
              <a:buSzPct val="100000"/>
              <a:buFont typeface="Arial"/>
              <a:buChar char="•"/>
              <a:defRPr sz="4100"/>
            </a:pPr>
            <a:r>
              <a:t>A hamming distance heuristic using the hash of the cube state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manhattanDistance</a:t>
            </a:r>
          </a:p>
          <a:p>
            <a:pPr lvl="1" marL="2425789" indent="-541412">
              <a:buSzPct val="100000"/>
              <a:buFont typeface="Arial"/>
              <a:buChar char="•"/>
              <a:defRPr sz="4100"/>
            </a:pPr>
            <a:r>
              <a:t>A 3d manhattan distance heuristic which sums how many moves a piece is from its ideal position, for each piece.</a:t>
            </a:r>
          </a:p>
        </p:txBody>
      </p:sp>
      <p:pic>
        <p:nvPicPr>
          <p:cNvPr id="1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332" y="445903"/>
            <a:ext cx="2877370" cy="287736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52"/>
          <p:cNvSpPr txBox="1"/>
          <p:nvPr/>
        </p:nvSpPr>
        <p:spPr>
          <a:xfrm>
            <a:off x="22600783" y="5405356"/>
            <a:ext cx="9733517" cy="12836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b="1" cap="all" sz="4100"/>
            </a:pPr>
            <a:r>
              <a:t>Results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d</a:t>
            </a:r>
          </a:p>
        </p:txBody>
      </p:sp>
      <p:sp>
        <p:nvSpPr>
          <p:cNvPr id="119" name="TextBox 60"/>
          <p:cNvSpPr txBox="1"/>
          <p:nvPr/>
        </p:nvSpPr>
        <p:spPr>
          <a:xfrm>
            <a:off x="22536067" y="14630950"/>
            <a:ext cx="9981338" cy="48650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b="1" cap="all" sz="4100"/>
            </a:pPr>
            <a:r>
              <a:t>conclusion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Using Artificial Intelligence techniques, specifically A* with our heuristic, a computer can solve the 2x2x2 Rubik’s Cube quickly, that is to say quicker than a human trained to solve the puzzle.</a:t>
            </a:r>
          </a:p>
        </p:txBody>
      </p:sp>
      <p:sp>
        <p:nvSpPr>
          <p:cNvPr id="120" name="TextBox 19"/>
          <p:cNvSpPr txBox="1"/>
          <p:nvPr/>
        </p:nvSpPr>
        <p:spPr>
          <a:xfrm>
            <a:off x="670865" y="11034472"/>
            <a:ext cx="10620221" cy="78495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b="1" cap="all" sz="4100"/>
            </a:pPr>
            <a:r>
              <a:t>Problem space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The problem space for the 2x2x2 Rubik’s cube is 3,674,160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Solving an NxNxN cube optimally is NP-Complete.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even layered cubes have no notion of fixed centers, therefore multiple states are solved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t>To solve this problem we limited moves to 3 of the 6 faces.</a:t>
            </a:r>
          </a:p>
          <a:p>
            <a:pPr lvl="1" marL="2425789" indent="-541412">
              <a:buSzPct val="100000"/>
              <a:buFont typeface="Arial"/>
              <a:buChar char="•"/>
              <a:defRPr sz="4100"/>
            </a:pPr>
            <a:r>
              <a:t>This eliminates the symmetry, every state is accessible but only in one orientation.</a:t>
            </a:r>
          </a:p>
        </p:txBody>
      </p:sp>
      <p:pic>
        <p:nvPicPr>
          <p:cNvPr id="121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5886" y="13148279"/>
            <a:ext cx="10490563" cy="816636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18"/>
          <p:cNvSpPr txBox="1"/>
          <p:nvPr/>
        </p:nvSpPr>
        <p:spPr>
          <a:xfrm>
            <a:off x="11745886" y="11504949"/>
            <a:ext cx="10490563" cy="1386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/>
            </a:lvl1pPr>
          </a:lstStyle>
          <a:p>
            <a:pPr/>
            <a:r>
              <a:t>Figure 1: 3D rendering of 2x2 cube in the GUI</a:t>
            </a:r>
          </a:p>
        </p:txBody>
      </p:sp>
      <p:pic>
        <p:nvPicPr>
          <p:cNvPr id="123" name="Screen Shot 2018-12-10 at 12.09.02 PM.png" descr="Screen Shot 2018-12-10 at 12.09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137" y="19585955"/>
            <a:ext cx="30480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8-12-10 at 12.09.45 PM.png" descr="Screen Shot 2018-12-10 at 12.09.4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19937" y="19613054"/>
            <a:ext cx="2877369" cy="2841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wo ways of viewing a solved cube"/>
          <p:cNvSpPr txBox="1"/>
          <p:nvPr/>
        </p:nvSpPr>
        <p:spPr>
          <a:xfrm>
            <a:off x="1688535" y="22768315"/>
            <a:ext cx="8765814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pPr/>
            <a:r>
              <a:t>Two ways of viewing a solved cube</a:t>
            </a:r>
          </a:p>
        </p:txBody>
      </p:sp>
      <p:pic>
        <p:nvPicPr>
          <p:cNvPr id="126" name="Screen Shot 2018-12-10 at 12.52.42 PM.png" descr="Screen Shot 2018-12-10 at 12.52.4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84380" y="6050623"/>
            <a:ext cx="9766323" cy="7985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