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305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</p:sldIdLst>
  <p:sldSz cx="9144000" cy="5143500" type="screen16x9"/>
  <p:notesSz cx="6858000" cy="9144000"/>
  <p:embeddedFontLst>
    <p:embeddedFont>
      <p:font typeface="Albert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DC1FE1-A898-4153-9A7E-AA2C589A43EF}">
  <a:tblStyle styleId="{FADC1FE1-A898-4153-9A7E-AA2C589A4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85B629D1-D8D1-5462-E18D-074FA5C2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57470BD6-9748-A9E2-BD8E-EEDA7B00A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1DDD0FA0-2835-689E-FFFB-137A5AE0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6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D96F0606-A754-CCA0-F514-5893B64E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A145AAFE-A1F3-EFE3-4C99-E34F2FFFC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F89FED42-3574-E9DC-C894-D1A59AD5F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70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3E6EE1B2-2E43-281B-2D70-6D1D574A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BED07721-86E6-8D68-43C6-EF94DD1A71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9C1894CC-512E-A728-3564-E96240743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3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3104BF60-85B8-4D5B-8870-E5324787F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4A239737-7B40-B3E8-28FF-CA0CA094C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33CBDA38-F7CF-E3DB-E007-73C735055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6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64179DE3-0156-7844-084E-EA871EC5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63148105-4981-9862-119C-4CFCE5BE1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5497AACE-748F-A29A-E6BA-46A7AF4B4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9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91108CDD-1BD3-E2CC-FEDA-8C393907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4313A032-584C-6F05-4E93-D322A1E6C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C4A356AE-F9A6-3030-6A86-516B32CD1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0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41CE7FC0-5DB5-6428-D41E-B842AA77C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CBC4E5A5-FF05-5B80-37F0-569009A7D3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6A6B8882-29A9-0218-EC96-BF0832492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24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ACB1162E-057C-8863-EF4E-2687B20B2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A3724001-1017-E921-82E0-8066199CB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737EE109-5C50-26E0-56AC-FCB57F529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66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C48A9F71-6C01-AE15-AE1A-3E37F842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A6229ACA-5454-ED6B-F7EE-13C8EE13D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C6B4DF75-21A9-BF3B-6BF4-D675879DD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13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846D0365-1E91-6FB4-9E61-AE80C7C8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f6155f6d_0_3:notes">
            <a:extLst>
              <a:ext uri="{FF2B5EF4-FFF2-40B4-BE49-F238E27FC236}">
                <a16:creationId xmlns:a16="http://schemas.microsoft.com/office/drawing/2014/main" id="{25F511E2-9A78-699C-CB8D-106C879CD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f6155f6d_0_3:notes">
            <a:extLst>
              <a:ext uri="{FF2B5EF4-FFF2-40B4-BE49-F238E27FC236}">
                <a16:creationId xmlns:a16="http://schemas.microsoft.com/office/drawing/2014/main" id="{8E536C9C-E8C6-BCF8-3FD6-6360B8B92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7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72900"/>
            <a:ext cx="5303400" cy="21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521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8578"/>
            <a:ext cx="9143969" cy="534926"/>
          </a:xfrm>
          <a:custGeom>
            <a:avLst/>
            <a:gdLst/>
            <a:ahLst/>
            <a:cxnLst/>
            <a:rect l="l" t="t" r="r" b="b"/>
            <a:pathLst>
              <a:path w="104184" h="23087" extrusionOk="0">
                <a:moveTo>
                  <a:pt x="0" y="1"/>
                </a:moveTo>
                <a:lnTo>
                  <a:pt x="0" y="23086"/>
                </a:lnTo>
                <a:lnTo>
                  <a:pt x="104184" y="23086"/>
                </a:lnTo>
                <a:lnTo>
                  <a:pt x="1041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811179"/>
            <a:ext cx="9143969" cy="332327"/>
          </a:xfrm>
          <a:custGeom>
            <a:avLst/>
            <a:gdLst/>
            <a:ahLst/>
            <a:cxnLst/>
            <a:rect l="l" t="t" r="r" b="b"/>
            <a:pathLst>
              <a:path w="104184" h="14343" extrusionOk="0">
                <a:moveTo>
                  <a:pt x="0" y="1"/>
                </a:moveTo>
                <a:lnTo>
                  <a:pt x="0" y="14342"/>
                </a:lnTo>
                <a:lnTo>
                  <a:pt x="104184" y="14342"/>
                </a:lnTo>
                <a:lnTo>
                  <a:pt x="104184" y="1"/>
                </a:lnTo>
                <a:cubicBezTo>
                  <a:pt x="97344" y="6862"/>
                  <a:pt x="76610" y="11850"/>
                  <a:pt x="52093" y="11850"/>
                </a:cubicBezTo>
                <a:cubicBezTo>
                  <a:pt x="27576" y="11850"/>
                  <a:pt x="6843" y="686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4608578"/>
            <a:ext cx="9143969" cy="534926"/>
          </a:xfrm>
          <a:custGeom>
            <a:avLst/>
            <a:gdLst/>
            <a:ahLst/>
            <a:cxnLst/>
            <a:rect l="l" t="t" r="r" b="b"/>
            <a:pathLst>
              <a:path w="104184" h="23087" extrusionOk="0">
                <a:moveTo>
                  <a:pt x="0" y="1"/>
                </a:moveTo>
                <a:lnTo>
                  <a:pt x="0" y="23086"/>
                </a:lnTo>
                <a:lnTo>
                  <a:pt x="104184" y="23086"/>
                </a:lnTo>
                <a:lnTo>
                  <a:pt x="1041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4811179"/>
            <a:ext cx="9143969" cy="332327"/>
          </a:xfrm>
          <a:custGeom>
            <a:avLst/>
            <a:gdLst/>
            <a:ahLst/>
            <a:cxnLst/>
            <a:rect l="l" t="t" r="r" b="b"/>
            <a:pathLst>
              <a:path w="104184" h="14343" extrusionOk="0">
                <a:moveTo>
                  <a:pt x="0" y="1"/>
                </a:moveTo>
                <a:lnTo>
                  <a:pt x="0" y="14342"/>
                </a:lnTo>
                <a:lnTo>
                  <a:pt x="104184" y="14342"/>
                </a:lnTo>
                <a:lnTo>
                  <a:pt x="104184" y="1"/>
                </a:lnTo>
                <a:cubicBezTo>
                  <a:pt x="97344" y="6862"/>
                  <a:pt x="76610" y="11850"/>
                  <a:pt x="52093" y="11850"/>
                </a:cubicBezTo>
                <a:cubicBezTo>
                  <a:pt x="27576" y="11850"/>
                  <a:pt x="6843" y="686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0" y="4608578"/>
            <a:ext cx="9143969" cy="534926"/>
          </a:xfrm>
          <a:custGeom>
            <a:avLst/>
            <a:gdLst/>
            <a:ahLst/>
            <a:cxnLst/>
            <a:rect l="l" t="t" r="r" b="b"/>
            <a:pathLst>
              <a:path w="104184" h="23087" extrusionOk="0">
                <a:moveTo>
                  <a:pt x="0" y="1"/>
                </a:moveTo>
                <a:lnTo>
                  <a:pt x="0" y="23086"/>
                </a:lnTo>
                <a:lnTo>
                  <a:pt x="104184" y="23086"/>
                </a:lnTo>
                <a:lnTo>
                  <a:pt x="1041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0" y="4811179"/>
            <a:ext cx="9143969" cy="332327"/>
          </a:xfrm>
          <a:custGeom>
            <a:avLst/>
            <a:gdLst/>
            <a:ahLst/>
            <a:cxnLst/>
            <a:rect l="l" t="t" r="r" b="b"/>
            <a:pathLst>
              <a:path w="104184" h="14343" extrusionOk="0">
                <a:moveTo>
                  <a:pt x="0" y="1"/>
                </a:moveTo>
                <a:lnTo>
                  <a:pt x="0" y="14342"/>
                </a:lnTo>
                <a:lnTo>
                  <a:pt x="104184" y="14342"/>
                </a:lnTo>
                <a:lnTo>
                  <a:pt x="104184" y="1"/>
                </a:lnTo>
                <a:cubicBezTo>
                  <a:pt x="97344" y="6862"/>
                  <a:pt x="76610" y="11850"/>
                  <a:pt x="52093" y="11850"/>
                </a:cubicBezTo>
                <a:cubicBezTo>
                  <a:pt x="27576" y="11850"/>
                  <a:pt x="6843" y="686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0" y="4608578"/>
            <a:ext cx="9143969" cy="534926"/>
          </a:xfrm>
          <a:custGeom>
            <a:avLst/>
            <a:gdLst/>
            <a:ahLst/>
            <a:cxnLst/>
            <a:rect l="l" t="t" r="r" b="b"/>
            <a:pathLst>
              <a:path w="104184" h="23087" extrusionOk="0">
                <a:moveTo>
                  <a:pt x="0" y="1"/>
                </a:moveTo>
                <a:lnTo>
                  <a:pt x="0" y="23086"/>
                </a:lnTo>
                <a:lnTo>
                  <a:pt x="104184" y="23086"/>
                </a:lnTo>
                <a:lnTo>
                  <a:pt x="1041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0" y="4811179"/>
            <a:ext cx="9143969" cy="332327"/>
          </a:xfrm>
          <a:custGeom>
            <a:avLst/>
            <a:gdLst/>
            <a:ahLst/>
            <a:cxnLst/>
            <a:rect l="l" t="t" r="r" b="b"/>
            <a:pathLst>
              <a:path w="104184" h="14343" extrusionOk="0">
                <a:moveTo>
                  <a:pt x="0" y="1"/>
                </a:moveTo>
                <a:lnTo>
                  <a:pt x="0" y="14342"/>
                </a:lnTo>
                <a:lnTo>
                  <a:pt x="104184" y="14342"/>
                </a:lnTo>
                <a:lnTo>
                  <a:pt x="104184" y="1"/>
                </a:lnTo>
                <a:cubicBezTo>
                  <a:pt x="97344" y="6862"/>
                  <a:pt x="76610" y="11850"/>
                  <a:pt x="52093" y="11850"/>
                </a:cubicBezTo>
                <a:cubicBezTo>
                  <a:pt x="27576" y="11850"/>
                  <a:pt x="6843" y="686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445203" y="3409046"/>
            <a:ext cx="536053" cy="1199538"/>
            <a:chOff x="6713422" y="2277961"/>
            <a:chExt cx="394563" cy="882857"/>
          </a:xfrm>
        </p:grpSpPr>
        <p:sp>
          <p:nvSpPr>
            <p:cNvPr id="181" name="Google Shape;181;p25"/>
            <p:cNvSpPr/>
            <p:nvPr/>
          </p:nvSpPr>
          <p:spPr>
            <a:xfrm>
              <a:off x="6713422" y="2277961"/>
              <a:ext cx="394563" cy="601531"/>
            </a:xfrm>
            <a:custGeom>
              <a:avLst/>
              <a:gdLst/>
              <a:ahLst/>
              <a:cxnLst/>
              <a:rect l="l" t="t" r="r" b="b"/>
              <a:pathLst>
                <a:path w="12056" h="18380" extrusionOk="0">
                  <a:moveTo>
                    <a:pt x="6029" y="0"/>
                  </a:moveTo>
                  <a:cubicBezTo>
                    <a:pt x="2700" y="0"/>
                    <a:pt x="0" y="9023"/>
                    <a:pt x="0" y="12350"/>
                  </a:cubicBezTo>
                  <a:cubicBezTo>
                    <a:pt x="0" y="15679"/>
                    <a:pt x="2700" y="18379"/>
                    <a:pt x="6029" y="18379"/>
                  </a:cubicBezTo>
                  <a:cubicBezTo>
                    <a:pt x="9358" y="18379"/>
                    <a:pt x="12056" y="15679"/>
                    <a:pt x="12056" y="12350"/>
                  </a:cubicBezTo>
                  <a:cubicBezTo>
                    <a:pt x="12056" y="9023"/>
                    <a:pt x="9358" y="0"/>
                    <a:pt x="6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899282" y="2582327"/>
              <a:ext cx="22844" cy="578491"/>
            </a:xfrm>
            <a:custGeom>
              <a:avLst/>
              <a:gdLst/>
              <a:ahLst/>
              <a:cxnLst/>
              <a:rect l="l" t="t" r="r" b="b"/>
              <a:pathLst>
                <a:path w="698" h="17676" extrusionOk="0">
                  <a:moveTo>
                    <a:pt x="350" y="0"/>
                  </a:moveTo>
                  <a:cubicBezTo>
                    <a:pt x="157" y="0"/>
                    <a:pt x="0" y="157"/>
                    <a:pt x="0" y="348"/>
                  </a:cubicBezTo>
                  <a:lnTo>
                    <a:pt x="0" y="17327"/>
                  </a:lnTo>
                  <a:cubicBezTo>
                    <a:pt x="0" y="17520"/>
                    <a:pt x="157" y="17675"/>
                    <a:pt x="350" y="17675"/>
                  </a:cubicBezTo>
                  <a:cubicBezTo>
                    <a:pt x="541" y="17675"/>
                    <a:pt x="698" y="17520"/>
                    <a:pt x="698" y="17327"/>
                  </a:cubicBezTo>
                  <a:lnTo>
                    <a:pt x="698" y="348"/>
                  </a:lnTo>
                  <a:cubicBezTo>
                    <a:pt x="698" y="157"/>
                    <a:pt x="54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6824401" y="2736473"/>
              <a:ext cx="98870" cy="95532"/>
            </a:xfrm>
            <a:custGeom>
              <a:avLst/>
              <a:gdLst/>
              <a:ahLst/>
              <a:cxnLst/>
              <a:rect l="l" t="t" r="r" b="b"/>
              <a:pathLst>
                <a:path w="3021" h="2919" extrusionOk="0">
                  <a:moveTo>
                    <a:pt x="382" y="1"/>
                  </a:moveTo>
                  <a:cubicBezTo>
                    <a:pt x="293" y="1"/>
                    <a:pt x="204" y="35"/>
                    <a:pt x="135" y="104"/>
                  </a:cubicBezTo>
                  <a:cubicBezTo>
                    <a:pt x="0" y="242"/>
                    <a:pt x="2" y="463"/>
                    <a:pt x="140" y="598"/>
                  </a:cubicBezTo>
                  <a:lnTo>
                    <a:pt x="2393" y="2819"/>
                  </a:lnTo>
                  <a:cubicBezTo>
                    <a:pt x="2460" y="2886"/>
                    <a:pt x="2550" y="2918"/>
                    <a:pt x="2638" y="2918"/>
                  </a:cubicBezTo>
                  <a:cubicBezTo>
                    <a:pt x="2728" y="2918"/>
                    <a:pt x="2818" y="2884"/>
                    <a:pt x="2885" y="2815"/>
                  </a:cubicBezTo>
                  <a:cubicBezTo>
                    <a:pt x="3020" y="2678"/>
                    <a:pt x="3018" y="2457"/>
                    <a:pt x="2883" y="2322"/>
                  </a:cubicBezTo>
                  <a:lnTo>
                    <a:pt x="627" y="100"/>
                  </a:lnTo>
                  <a:cubicBezTo>
                    <a:pt x="559" y="34"/>
                    <a:pt x="471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6898202" y="2655113"/>
              <a:ext cx="75502" cy="73473"/>
            </a:xfrm>
            <a:custGeom>
              <a:avLst/>
              <a:gdLst/>
              <a:ahLst/>
              <a:cxnLst/>
              <a:rect l="l" t="t" r="r" b="b"/>
              <a:pathLst>
                <a:path w="2307" h="2245" extrusionOk="0">
                  <a:moveTo>
                    <a:pt x="1923" y="1"/>
                  </a:moveTo>
                  <a:cubicBezTo>
                    <a:pt x="1834" y="1"/>
                    <a:pt x="1744" y="35"/>
                    <a:pt x="1675" y="103"/>
                  </a:cubicBezTo>
                  <a:lnTo>
                    <a:pt x="136" y="1650"/>
                  </a:lnTo>
                  <a:cubicBezTo>
                    <a:pt x="1" y="1788"/>
                    <a:pt x="1" y="2009"/>
                    <a:pt x="136" y="2144"/>
                  </a:cubicBezTo>
                  <a:cubicBezTo>
                    <a:pt x="205" y="2211"/>
                    <a:pt x="293" y="2245"/>
                    <a:pt x="383" y="2245"/>
                  </a:cubicBezTo>
                  <a:cubicBezTo>
                    <a:pt x="471" y="2245"/>
                    <a:pt x="561" y="2211"/>
                    <a:pt x="630" y="2142"/>
                  </a:cubicBezTo>
                  <a:lnTo>
                    <a:pt x="2169" y="594"/>
                  </a:lnTo>
                  <a:cubicBezTo>
                    <a:pt x="2306" y="459"/>
                    <a:pt x="2304" y="238"/>
                    <a:pt x="2169" y="103"/>
                  </a:cubicBezTo>
                  <a:cubicBezTo>
                    <a:pt x="2100" y="34"/>
                    <a:pt x="2012" y="1"/>
                    <a:pt x="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897940" y="2919583"/>
              <a:ext cx="86695" cy="73768"/>
            </a:xfrm>
            <a:custGeom>
              <a:avLst/>
              <a:gdLst/>
              <a:ahLst/>
              <a:cxnLst/>
              <a:rect l="l" t="t" r="r" b="b"/>
              <a:pathLst>
                <a:path w="2649" h="2254" extrusionOk="0">
                  <a:moveTo>
                    <a:pt x="2257" y="0"/>
                  </a:moveTo>
                  <a:cubicBezTo>
                    <a:pt x="2179" y="0"/>
                    <a:pt x="2100" y="27"/>
                    <a:pt x="2035" y="81"/>
                  </a:cubicBezTo>
                  <a:lnTo>
                    <a:pt x="168" y="1637"/>
                  </a:lnTo>
                  <a:cubicBezTo>
                    <a:pt x="20" y="1760"/>
                    <a:pt x="0" y="1979"/>
                    <a:pt x="123" y="2127"/>
                  </a:cubicBezTo>
                  <a:cubicBezTo>
                    <a:pt x="191" y="2210"/>
                    <a:pt x="290" y="2253"/>
                    <a:pt x="391" y="2253"/>
                  </a:cubicBezTo>
                  <a:cubicBezTo>
                    <a:pt x="468" y="2253"/>
                    <a:pt x="548" y="2225"/>
                    <a:pt x="614" y="2172"/>
                  </a:cubicBezTo>
                  <a:lnTo>
                    <a:pt x="2481" y="616"/>
                  </a:lnTo>
                  <a:cubicBezTo>
                    <a:pt x="2630" y="493"/>
                    <a:pt x="2649" y="272"/>
                    <a:pt x="2527" y="126"/>
                  </a:cubicBezTo>
                  <a:cubicBezTo>
                    <a:pt x="2457" y="43"/>
                    <a:pt x="2357" y="0"/>
                    <a:pt x="2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6981591" y="2707084"/>
              <a:ext cx="45328" cy="45328"/>
            </a:xfrm>
            <a:custGeom>
              <a:avLst/>
              <a:gdLst/>
              <a:ahLst/>
              <a:cxnLst/>
              <a:rect l="l" t="t" r="r" b="b"/>
              <a:pathLst>
                <a:path w="1385" h="1385" extrusionOk="0">
                  <a:moveTo>
                    <a:pt x="692" y="0"/>
                  </a:moveTo>
                  <a:cubicBezTo>
                    <a:pt x="310" y="0"/>
                    <a:pt x="1" y="309"/>
                    <a:pt x="1" y="691"/>
                  </a:cubicBezTo>
                  <a:cubicBezTo>
                    <a:pt x="1" y="1073"/>
                    <a:pt x="310" y="1384"/>
                    <a:pt x="692" y="1384"/>
                  </a:cubicBezTo>
                  <a:cubicBezTo>
                    <a:pt x="1074" y="1384"/>
                    <a:pt x="1385" y="1073"/>
                    <a:pt x="1385" y="691"/>
                  </a:cubicBezTo>
                  <a:cubicBezTo>
                    <a:pt x="1385" y="309"/>
                    <a:pt x="1074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762382" y="2585403"/>
              <a:ext cx="92161" cy="92259"/>
            </a:xfrm>
            <a:custGeom>
              <a:avLst/>
              <a:gdLst/>
              <a:ahLst/>
              <a:cxnLst/>
              <a:rect l="l" t="t" r="r" b="b"/>
              <a:pathLst>
                <a:path w="2816" h="2819" extrusionOk="0">
                  <a:moveTo>
                    <a:pt x="1408" y="1"/>
                  </a:moveTo>
                  <a:cubicBezTo>
                    <a:pt x="629" y="1"/>
                    <a:pt x="0" y="632"/>
                    <a:pt x="0" y="1409"/>
                  </a:cubicBezTo>
                  <a:cubicBezTo>
                    <a:pt x="0" y="2188"/>
                    <a:pt x="629" y="2819"/>
                    <a:pt x="1408" y="2819"/>
                  </a:cubicBezTo>
                  <a:cubicBezTo>
                    <a:pt x="2185" y="2819"/>
                    <a:pt x="2816" y="2188"/>
                    <a:pt x="2816" y="1409"/>
                  </a:cubicBezTo>
                  <a:cubicBezTo>
                    <a:pt x="2816" y="632"/>
                    <a:pt x="2185" y="1"/>
                    <a:pt x="1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0" y="4608578"/>
            <a:ext cx="9143969" cy="534926"/>
          </a:xfrm>
          <a:custGeom>
            <a:avLst/>
            <a:gdLst/>
            <a:ahLst/>
            <a:cxnLst/>
            <a:rect l="l" t="t" r="r" b="b"/>
            <a:pathLst>
              <a:path w="104184" h="23087" extrusionOk="0">
                <a:moveTo>
                  <a:pt x="0" y="1"/>
                </a:moveTo>
                <a:lnTo>
                  <a:pt x="0" y="23086"/>
                </a:lnTo>
                <a:lnTo>
                  <a:pt x="104184" y="23086"/>
                </a:lnTo>
                <a:lnTo>
                  <a:pt x="1041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4811179"/>
            <a:ext cx="9143969" cy="332327"/>
          </a:xfrm>
          <a:custGeom>
            <a:avLst/>
            <a:gdLst/>
            <a:ahLst/>
            <a:cxnLst/>
            <a:rect l="l" t="t" r="r" b="b"/>
            <a:pathLst>
              <a:path w="104184" h="14343" extrusionOk="0">
                <a:moveTo>
                  <a:pt x="0" y="1"/>
                </a:moveTo>
                <a:lnTo>
                  <a:pt x="0" y="14342"/>
                </a:lnTo>
                <a:lnTo>
                  <a:pt x="104184" y="14342"/>
                </a:lnTo>
                <a:lnTo>
                  <a:pt x="104184" y="1"/>
                </a:lnTo>
                <a:cubicBezTo>
                  <a:pt x="97344" y="6862"/>
                  <a:pt x="76610" y="11850"/>
                  <a:pt x="52093" y="11850"/>
                </a:cubicBezTo>
                <a:cubicBezTo>
                  <a:pt x="27576" y="11850"/>
                  <a:pt x="6843" y="686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6"/>
          <p:cNvGrpSpPr/>
          <p:nvPr/>
        </p:nvGrpSpPr>
        <p:grpSpPr>
          <a:xfrm>
            <a:off x="7805603" y="2231229"/>
            <a:ext cx="1250346" cy="2377337"/>
            <a:chOff x="5897775" y="1333325"/>
            <a:chExt cx="1480050" cy="2830500"/>
          </a:xfrm>
        </p:grpSpPr>
        <p:sp>
          <p:nvSpPr>
            <p:cNvPr id="192" name="Google Shape;192;p26"/>
            <p:cNvSpPr/>
            <p:nvPr/>
          </p:nvSpPr>
          <p:spPr>
            <a:xfrm>
              <a:off x="6548175" y="2168075"/>
              <a:ext cx="205975" cy="1995750"/>
            </a:xfrm>
            <a:custGeom>
              <a:avLst/>
              <a:gdLst/>
              <a:ahLst/>
              <a:cxnLst/>
              <a:rect l="l" t="t" r="r" b="b"/>
              <a:pathLst>
                <a:path w="8239" h="79830" extrusionOk="0">
                  <a:moveTo>
                    <a:pt x="2358" y="1"/>
                  </a:moveTo>
                  <a:lnTo>
                    <a:pt x="1" y="79830"/>
                  </a:lnTo>
                  <a:lnTo>
                    <a:pt x="8238" y="79830"/>
                  </a:lnTo>
                  <a:lnTo>
                    <a:pt x="5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651800" y="2168075"/>
              <a:ext cx="102350" cy="1995750"/>
            </a:xfrm>
            <a:custGeom>
              <a:avLst/>
              <a:gdLst/>
              <a:ahLst/>
              <a:cxnLst/>
              <a:rect l="l" t="t" r="r" b="b"/>
              <a:pathLst>
                <a:path w="4094" h="79830" extrusionOk="0">
                  <a:moveTo>
                    <a:pt x="1186" y="1"/>
                  </a:moveTo>
                  <a:lnTo>
                    <a:pt x="0" y="79830"/>
                  </a:lnTo>
                  <a:lnTo>
                    <a:pt x="4093" y="79830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616450" y="2113175"/>
              <a:ext cx="761375" cy="463150"/>
            </a:xfrm>
            <a:custGeom>
              <a:avLst/>
              <a:gdLst/>
              <a:ahLst/>
              <a:cxnLst/>
              <a:rect l="l" t="t" r="r" b="b"/>
              <a:pathLst>
                <a:path w="30455" h="18526" extrusionOk="0">
                  <a:moveTo>
                    <a:pt x="1253" y="0"/>
                  </a:moveTo>
                  <a:lnTo>
                    <a:pt x="1" y="2453"/>
                  </a:lnTo>
                  <a:lnTo>
                    <a:pt x="28939" y="18526"/>
                  </a:lnTo>
                  <a:cubicBezTo>
                    <a:pt x="28939" y="18526"/>
                    <a:pt x="30455" y="13993"/>
                    <a:pt x="22825" y="10098"/>
                  </a:cubicBezTo>
                  <a:cubicBezTo>
                    <a:pt x="19369" y="8479"/>
                    <a:pt x="1253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633850" y="2113175"/>
              <a:ext cx="743975" cy="463150"/>
            </a:xfrm>
            <a:custGeom>
              <a:avLst/>
              <a:gdLst/>
              <a:ahLst/>
              <a:cxnLst/>
              <a:rect l="l" t="t" r="r" b="b"/>
              <a:pathLst>
                <a:path w="29759" h="18526" extrusionOk="0">
                  <a:moveTo>
                    <a:pt x="557" y="0"/>
                  </a:moveTo>
                  <a:lnTo>
                    <a:pt x="0" y="1091"/>
                  </a:lnTo>
                  <a:cubicBezTo>
                    <a:pt x="2571" y="2299"/>
                    <a:pt x="18043" y="9541"/>
                    <a:pt x="21206" y="11020"/>
                  </a:cubicBezTo>
                  <a:cubicBezTo>
                    <a:pt x="26229" y="13583"/>
                    <a:pt x="27291" y="16432"/>
                    <a:pt x="27423" y="18072"/>
                  </a:cubicBezTo>
                  <a:lnTo>
                    <a:pt x="28243" y="18526"/>
                  </a:lnTo>
                  <a:cubicBezTo>
                    <a:pt x="28243" y="18526"/>
                    <a:pt x="29759" y="13993"/>
                    <a:pt x="22129" y="10098"/>
                  </a:cubicBezTo>
                  <a:cubicBezTo>
                    <a:pt x="18673" y="8479"/>
                    <a:pt x="557" y="0"/>
                    <a:pt x="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897775" y="2118475"/>
              <a:ext cx="771975" cy="412850"/>
            </a:xfrm>
            <a:custGeom>
              <a:avLst/>
              <a:gdLst/>
              <a:ahLst/>
              <a:cxnLst/>
              <a:rect l="l" t="t" r="r" b="b"/>
              <a:pathLst>
                <a:path w="30879" h="16514" extrusionOk="0">
                  <a:moveTo>
                    <a:pt x="29553" y="0"/>
                  </a:moveTo>
                  <a:lnTo>
                    <a:pt x="0" y="14916"/>
                  </a:lnTo>
                  <a:cubicBezTo>
                    <a:pt x="0" y="14916"/>
                    <a:pt x="1219" y="16514"/>
                    <a:pt x="4122" y="16514"/>
                  </a:cubicBezTo>
                  <a:cubicBezTo>
                    <a:pt x="5696" y="16514"/>
                    <a:pt x="7766" y="16044"/>
                    <a:pt x="10405" y="14594"/>
                  </a:cubicBezTo>
                  <a:cubicBezTo>
                    <a:pt x="13686" y="12646"/>
                    <a:pt x="30879" y="2417"/>
                    <a:pt x="30879" y="2417"/>
                  </a:cubicBezTo>
                  <a:lnTo>
                    <a:pt x="295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897775" y="2151050"/>
              <a:ext cx="771975" cy="380275"/>
            </a:xfrm>
            <a:custGeom>
              <a:avLst/>
              <a:gdLst/>
              <a:ahLst/>
              <a:cxnLst/>
              <a:rect l="l" t="t" r="r" b="b"/>
              <a:pathLst>
                <a:path w="30879" h="15211" extrusionOk="0">
                  <a:moveTo>
                    <a:pt x="30264" y="1"/>
                  </a:moveTo>
                  <a:cubicBezTo>
                    <a:pt x="28169" y="1246"/>
                    <a:pt x="13092" y="10216"/>
                    <a:pt x="10039" y="12032"/>
                  </a:cubicBezTo>
                  <a:cubicBezTo>
                    <a:pt x="7403" y="13478"/>
                    <a:pt x="5335" y="13946"/>
                    <a:pt x="3761" y="13946"/>
                  </a:cubicBezTo>
                  <a:cubicBezTo>
                    <a:pt x="2411" y="13946"/>
                    <a:pt x="1424" y="13601"/>
                    <a:pt x="754" y="13232"/>
                  </a:cubicBezTo>
                  <a:lnTo>
                    <a:pt x="0" y="13613"/>
                  </a:lnTo>
                  <a:cubicBezTo>
                    <a:pt x="0" y="13613"/>
                    <a:pt x="1219" y="15211"/>
                    <a:pt x="4122" y="15211"/>
                  </a:cubicBezTo>
                  <a:cubicBezTo>
                    <a:pt x="5696" y="15211"/>
                    <a:pt x="7766" y="14741"/>
                    <a:pt x="10405" y="13291"/>
                  </a:cubicBezTo>
                  <a:cubicBezTo>
                    <a:pt x="13686" y="11343"/>
                    <a:pt x="30879" y="1114"/>
                    <a:pt x="30879" y="1114"/>
                  </a:cubicBezTo>
                  <a:lnTo>
                    <a:pt x="302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592650" y="1333325"/>
              <a:ext cx="118300" cy="827100"/>
            </a:xfrm>
            <a:custGeom>
              <a:avLst/>
              <a:gdLst/>
              <a:ahLst/>
              <a:cxnLst/>
              <a:rect l="l" t="t" r="r" b="b"/>
              <a:pathLst>
                <a:path w="4732" h="33084" extrusionOk="0">
                  <a:moveTo>
                    <a:pt x="4731" y="1"/>
                  </a:moveTo>
                  <a:cubicBezTo>
                    <a:pt x="4731" y="1"/>
                    <a:pt x="1" y="719"/>
                    <a:pt x="1" y="9286"/>
                  </a:cubicBezTo>
                  <a:cubicBezTo>
                    <a:pt x="133" y="13093"/>
                    <a:pt x="828" y="33083"/>
                    <a:pt x="828" y="33083"/>
                  </a:cubicBezTo>
                  <a:lnTo>
                    <a:pt x="3582" y="33083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592650" y="1333325"/>
              <a:ext cx="118300" cy="827100"/>
            </a:xfrm>
            <a:custGeom>
              <a:avLst/>
              <a:gdLst/>
              <a:ahLst/>
              <a:cxnLst/>
              <a:rect l="l" t="t" r="r" b="b"/>
              <a:pathLst>
                <a:path w="4732" h="33084" extrusionOk="0">
                  <a:moveTo>
                    <a:pt x="4731" y="1"/>
                  </a:moveTo>
                  <a:cubicBezTo>
                    <a:pt x="4731" y="1"/>
                    <a:pt x="1" y="719"/>
                    <a:pt x="1" y="9286"/>
                  </a:cubicBezTo>
                  <a:cubicBezTo>
                    <a:pt x="133" y="13093"/>
                    <a:pt x="828" y="33083"/>
                    <a:pt x="828" y="33083"/>
                  </a:cubicBezTo>
                  <a:lnTo>
                    <a:pt x="1934" y="33083"/>
                  </a:lnTo>
                  <a:cubicBezTo>
                    <a:pt x="1934" y="33083"/>
                    <a:pt x="1238" y="13093"/>
                    <a:pt x="1107" y="9286"/>
                  </a:cubicBezTo>
                  <a:cubicBezTo>
                    <a:pt x="1107" y="3428"/>
                    <a:pt x="3318" y="1246"/>
                    <a:pt x="4717" y="447"/>
                  </a:cubicBezTo>
                  <a:lnTo>
                    <a:pt x="47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551825" y="2059525"/>
              <a:ext cx="198650" cy="198650"/>
            </a:xfrm>
            <a:custGeom>
              <a:avLst/>
              <a:gdLst/>
              <a:ahLst/>
              <a:cxnLst/>
              <a:rect l="l" t="t" r="r" b="b"/>
              <a:pathLst>
                <a:path w="7946" h="7946" extrusionOk="0">
                  <a:moveTo>
                    <a:pt x="3977" y="1"/>
                  </a:moveTo>
                  <a:cubicBezTo>
                    <a:pt x="1780" y="1"/>
                    <a:pt x="1" y="1780"/>
                    <a:pt x="1" y="3977"/>
                  </a:cubicBezTo>
                  <a:cubicBezTo>
                    <a:pt x="1" y="6166"/>
                    <a:pt x="1780" y="7945"/>
                    <a:pt x="3977" y="7945"/>
                  </a:cubicBezTo>
                  <a:cubicBezTo>
                    <a:pt x="6166" y="7945"/>
                    <a:pt x="7946" y="6166"/>
                    <a:pt x="7946" y="3977"/>
                  </a:cubicBezTo>
                  <a:cubicBezTo>
                    <a:pt x="7946" y="1780"/>
                    <a:pt x="6166" y="1"/>
                    <a:pt x="3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602000" y="2109700"/>
              <a:ext cx="98500" cy="98325"/>
            </a:xfrm>
            <a:custGeom>
              <a:avLst/>
              <a:gdLst/>
              <a:ahLst/>
              <a:cxnLst/>
              <a:rect l="l" t="t" r="r" b="b"/>
              <a:pathLst>
                <a:path w="3940" h="3933" extrusionOk="0">
                  <a:moveTo>
                    <a:pt x="1970" y="0"/>
                  </a:moveTo>
                  <a:cubicBezTo>
                    <a:pt x="879" y="0"/>
                    <a:pt x="0" y="879"/>
                    <a:pt x="0" y="1970"/>
                  </a:cubicBezTo>
                  <a:cubicBezTo>
                    <a:pt x="0" y="3053"/>
                    <a:pt x="879" y="3932"/>
                    <a:pt x="1970" y="3932"/>
                  </a:cubicBezTo>
                  <a:cubicBezTo>
                    <a:pt x="3054" y="3932"/>
                    <a:pt x="3940" y="3053"/>
                    <a:pt x="3940" y="1970"/>
                  </a:cubicBezTo>
                  <a:cubicBezTo>
                    <a:pt x="3940" y="879"/>
                    <a:pt x="3054" y="0"/>
                    <a:pt x="1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921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ctrTitle"/>
          </p:nvPr>
        </p:nvSpPr>
        <p:spPr>
          <a:xfrm>
            <a:off x="713225" y="722369"/>
            <a:ext cx="5303400" cy="21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for Renewable Energy Optimization</a:t>
            </a:r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1"/>
          </p:nvPr>
        </p:nvSpPr>
        <p:spPr>
          <a:xfrm>
            <a:off x="713225" y="27067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Revolutionizing Energy Systems with Artificial Intelligence</a:t>
            </a:r>
            <a:endParaRPr dirty="0"/>
          </a:p>
        </p:txBody>
      </p:sp>
      <p:sp>
        <p:nvSpPr>
          <p:cNvPr id="214" name="Google Shape;214;p30"/>
          <p:cNvSpPr/>
          <p:nvPr/>
        </p:nvSpPr>
        <p:spPr>
          <a:xfrm>
            <a:off x="5493662" y="3063831"/>
            <a:ext cx="3089509" cy="1544738"/>
          </a:xfrm>
          <a:custGeom>
            <a:avLst/>
            <a:gdLst/>
            <a:ahLst/>
            <a:cxnLst/>
            <a:rect l="l" t="t" r="r" b="b"/>
            <a:pathLst>
              <a:path w="94401" h="47200" extrusionOk="0">
                <a:moveTo>
                  <a:pt x="47202" y="0"/>
                </a:moveTo>
                <a:cubicBezTo>
                  <a:pt x="21133" y="0"/>
                  <a:pt x="0" y="21133"/>
                  <a:pt x="0" y="47199"/>
                </a:cubicBezTo>
                <a:lnTo>
                  <a:pt x="94401" y="47199"/>
                </a:lnTo>
                <a:cubicBezTo>
                  <a:pt x="94401" y="21133"/>
                  <a:pt x="73268" y="0"/>
                  <a:pt x="472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7313027" y="392597"/>
            <a:ext cx="906079" cy="293816"/>
          </a:xfrm>
          <a:custGeom>
            <a:avLst/>
            <a:gdLst/>
            <a:ahLst/>
            <a:cxnLst/>
            <a:rect l="l" t="t" r="r" b="b"/>
            <a:pathLst>
              <a:path w="18571" h="6054" extrusionOk="0">
                <a:moveTo>
                  <a:pt x="6583" y="0"/>
                </a:moveTo>
                <a:cubicBezTo>
                  <a:pt x="4884" y="0"/>
                  <a:pt x="3180" y="1169"/>
                  <a:pt x="3443" y="4068"/>
                </a:cubicBezTo>
                <a:cubicBezTo>
                  <a:pt x="3035" y="3937"/>
                  <a:pt x="2674" y="3880"/>
                  <a:pt x="2355" y="3880"/>
                </a:cubicBezTo>
                <a:cubicBezTo>
                  <a:pt x="376" y="3880"/>
                  <a:pt x="1" y="6054"/>
                  <a:pt x="1" y="6054"/>
                </a:cubicBezTo>
                <a:lnTo>
                  <a:pt x="18570" y="6054"/>
                </a:lnTo>
                <a:cubicBezTo>
                  <a:pt x="18535" y="3360"/>
                  <a:pt x="16508" y="2880"/>
                  <a:pt x="15066" y="2880"/>
                </a:cubicBezTo>
                <a:cubicBezTo>
                  <a:pt x="14266" y="2880"/>
                  <a:pt x="13647" y="3027"/>
                  <a:pt x="13647" y="3027"/>
                </a:cubicBezTo>
                <a:cubicBezTo>
                  <a:pt x="13647" y="3027"/>
                  <a:pt x="12845" y="1525"/>
                  <a:pt x="11502" y="1525"/>
                </a:cubicBezTo>
                <a:cubicBezTo>
                  <a:pt x="10982" y="1525"/>
                  <a:pt x="10382" y="1750"/>
                  <a:pt x="9715" y="2375"/>
                </a:cubicBezTo>
                <a:cubicBezTo>
                  <a:pt x="9598" y="923"/>
                  <a:pt x="8092" y="0"/>
                  <a:pt x="65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4285264" y="243997"/>
            <a:ext cx="1081382" cy="295514"/>
          </a:xfrm>
          <a:custGeom>
            <a:avLst/>
            <a:gdLst/>
            <a:ahLst/>
            <a:cxnLst/>
            <a:rect l="l" t="t" r="r" b="b"/>
            <a:pathLst>
              <a:path w="22164" h="6089" extrusionOk="0">
                <a:moveTo>
                  <a:pt x="12226" y="1"/>
                </a:moveTo>
                <a:cubicBezTo>
                  <a:pt x="9450" y="1"/>
                  <a:pt x="6633" y="1421"/>
                  <a:pt x="6470" y="3725"/>
                </a:cubicBezTo>
                <a:cubicBezTo>
                  <a:pt x="5939" y="3511"/>
                  <a:pt x="5416" y="3420"/>
                  <a:pt x="4913" y="3420"/>
                </a:cubicBezTo>
                <a:cubicBezTo>
                  <a:pt x="2179" y="3420"/>
                  <a:pt x="1" y="6088"/>
                  <a:pt x="1" y="6088"/>
                </a:cubicBezTo>
                <a:lnTo>
                  <a:pt x="22164" y="6088"/>
                </a:lnTo>
                <a:cubicBezTo>
                  <a:pt x="22164" y="6088"/>
                  <a:pt x="21653" y="3009"/>
                  <a:pt x="19166" y="3009"/>
                </a:cubicBezTo>
                <a:cubicBezTo>
                  <a:pt x="18700" y="3009"/>
                  <a:pt x="18165" y="3117"/>
                  <a:pt x="17551" y="3373"/>
                </a:cubicBezTo>
                <a:cubicBezTo>
                  <a:pt x="16892" y="1017"/>
                  <a:pt x="14574" y="1"/>
                  <a:pt x="122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8110822" y="1248426"/>
            <a:ext cx="581138" cy="207476"/>
          </a:xfrm>
          <a:custGeom>
            <a:avLst/>
            <a:gdLst/>
            <a:ahLst/>
            <a:cxnLst/>
            <a:rect l="l" t="t" r="r" b="b"/>
            <a:pathLst>
              <a:path w="11911" h="4275" extrusionOk="0">
                <a:moveTo>
                  <a:pt x="4468" y="1"/>
                </a:moveTo>
                <a:cubicBezTo>
                  <a:pt x="2240" y="1"/>
                  <a:pt x="0" y="1251"/>
                  <a:pt x="145" y="4274"/>
                </a:cubicBezTo>
                <a:lnTo>
                  <a:pt x="11911" y="4274"/>
                </a:lnTo>
                <a:cubicBezTo>
                  <a:pt x="11911" y="4274"/>
                  <a:pt x="11645" y="1771"/>
                  <a:pt x="9608" y="1771"/>
                </a:cubicBezTo>
                <a:cubicBezTo>
                  <a:pt x="9285" y="1771"/>
                  <a:pt x="8917" y="1834"/>
                  <a:pt x="8498" y="1980"/>
                </a:cubicBezTo>
                <a:cubicBezTo>
                  <a:pt x="7888" y="740"/>
                  <a:pt x="6182" y="1"/>
                  <a:pt x="4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720811" y="772804"/>
            <a:ext cx="718347" cy="293363"/>
          </a:xfrm>
          <a:custGeom>
            <a:avLst/>
            <a:gdLst/>
            <a:ahLst/>
            <a:cxnLst/>
            <a:rect l="l" t="t" r="r" b="b"/>
            <a:pathLst>
              <a:path w="16092" h="6611" extrusionOk="0">
                <a:moveTo>
                  <a:pt x="7528" y="1"/>
                </a:moveTo>
                <a:cubicBezTo>
                  <a:pt x="5683" y="1"/>
                  <a:pt x="3866" y="1328"/>
                  <a:pt x="3563" y="4172"/>
                </a:cubicBezTo>
                <a:cubicBezTo>
                  <a:pt x="3325" y="4117"/>
                  <a:pt x="3100" y="4091"/>
                  <a:pt x="2889" y="4091"/>
                </a:cubicBezTo>
                <a:cubicBezTo>
                  <a:pt x="777" y="4091"/>
                  <a:pt x="0" y="6610"/>
                  <a:pt x="0" y="6610"/>
                </a:cubicBezTo>
                <a:lnTo>
                  <a:pt x="16091" y="6610"/>
                </a:lnTo>
                <a:cubicBezTo>
                  <a:pt x="16091" y="6610"/>
                  <a:pt x="15302" y="3686"/>
                  <a:pt x="12799" y="3686"/>
                </a:cubicBezTo>
                <a:cubicBezTo>
                  <a:pt x="12457" y="3686"/>
                  <a:pt x="12083" y="3741"/>
                  <a:pt x="11674" y="3865"/>
                </a:cubicBezTo>
                <a:cubicBezTo>
                  <a:pt x="11284" y="1354"/>
                  <a:pt x="9392" y="1"/>
                  <a:pt x="75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6637814" y="1529949"/>
            <a:ext cx="889764" cy="270466"/>
          </a:xfrm>
          <a:custGeom>
            <a:avLst/>
            <a:gdLst/>
            <a:ahLst/>
            <a:cxnLst/>
            <a:rect l="l" t="t" r="r" b="b"/>
            <a:pathLst>
              <a:path w="19932" h="6095" extrusionOk="0">
                <a:moveTo>
                  <a:pt x="9703" y="0"/>
                </a:moveTo>
                <a:cubicBezTo>
                  <a:pt x="8185" y="0"/>
                  <a:pt x="6534" y="604"/>
                  <a:pt x="5073" y="2059"/>
                </a:cubicBezTo>
                <a:cubicBezTo>
                  <a:pt x="4625" y="1898"/>
                  <a:pt x="4201" y="1826"/>
                  <a:pt x="3805" y="1826"/>
                </a:cubicBezTo>
                <a:cubicBezTo>
                  <a:pt x="1352" y="1826"/>
                  <a:pt x="0" y="4605"/>
                  <a:pt x="1023" y="6094"/>
                </a:cubicBezTo>
                <a:lnTo>
                  <a:pt x="19931" y="6094"/>
                </a:lnTo>
                <a:cubicBezTo>
                  <a:pt x="19931" y="6094"/>
                  <a:pt x="18781" y="4082"/>
                  <a:pt x="16252" y="4082"/>
                </a:cubicBezTo>
                <a:cubicBezTo>
                  <a:pt x="15796" y="4082"/>
                  <a:pt x="15294" y="4147"/>
                  <a:pt x="14746" y="4302"/>
                </a:cubicBezTo>
                <a:cubicBezTo>
                  <a:pt x="14669" y="1896"/>
                  <a:pt x="12393" y="0"/>
                  <a:pt x="97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flipH="1">
            <a:off x="436494" y="341714"/>
            <a:ext cx="1087430" cy="330461"/>
          </a:xfrm>
          <a:custGeom>
            <a:avLst/>
            <a:gdLst/>
            <a:ahLst/>
            <a:cxnLst/>
            <a:rect l="l" t="t" r="r" b="b"/>
            <a:pathLst>
              <a:path w="24360" h="7447" extrusionOk="0">
                <a:moveTo>
                  <a:pt x="12501" y="0"/>
                </a:moveTo>
                <a:cubicBezTo>
                  <a:pt x="9213" y="0"/>
                  <a:pt x="6432" y="2316"/>
                  <a:pt x="6339" y="5257"/>
                </a:cubicBezTo>
                <a:cubicBezTo>
                  <a:pt x="5669" y="5068"/>
                  <a:pt x="5056" y="4988"/>
                  <a:pt x="4499" y="4988"/>
                </a:cubicBezTo>
                <a:cubicBezTo>
                  <a:pt x="1407" y="4988"/>
                  <a:pt x="1" y="7447"/>
                  <a:pt x="1" y="7447"/>
                </a:cubicBezTo>
                <a:lnTo>
                  <a:pt x="23112" y="7447"/>
                </a:lnTo>
                <a:cubicBezTo>
                  <a:pt x="24359" y="5628"/>
                  <a:pt x="22707" y="2231"/>
                  <a:pt x="19709" y="2231"/>
                </a:cubicBezTo>
                <a:cubicBezTo>
                  <a:pt x="19226" y="2231"/>
                  <a:pt x="18707" y="2319"/>
                  <a:pt x="18160" y="2517"/>
                </a:cubicBezTo>
                <a:cubicBezTo>
                  <a:pt x="16374" y="738"/>
                  <a:pt x="14357" y="0"/>
                  <a:pt x="12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1B434A-D3D9-AC4F-FEF1-0BD96EA646BC}"/>
              </a:ext>
            </a:extLst>
          </p:cNvPr>
          <p:cNvSpPr txBox="1"/>
          <p:nvPr/>
        </p:nvSpPr>
        <p:spPr>
          <a:xfrm>
            <a:off x="713225" y="3336907"/>
            <a:ext cx="4692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Enhancing energy efficiency through intelligent solutions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FF25A7-E4E8-1BE4-6E74-1D31F35E0D62}"/>
              </a:ext>
            </a:extLst>
          </p:cNvPr>
          <p:cNvSpPr txBox="1"/>
          <p:nvPr/>
        </p:nvSpPr>
        <p:spPr>
          <a:xfrm>
            <a:off x="830855" y="3793744"/>
            <a:ext cx="2752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 </a:t>
            </a:r>
            <a:r>
              <a:rPr lang="en-US" dirty="0" err="1"/>
              <a:t>Sadok</a:t>
            </a:r>
            <a:r>
              <a:rPr lang="en-US" dirty="0"/>
              <a:t> Mohamed </a:t>
            </a:r>
            <a:r>
              <a:rPr lang="en-US" dirty="0" err="1"/>
              <a:t>Elhedi</a:t>
            </a:r>
            <a:r>
              <a:rPr lang="en-US" dirty="0"/>
              <a:t> M1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62BCD5-5BCC-0407-03A4-787156B6A6E0}"/>
              </a:ext>
            </a:extLst>
          </p:cNvPr>
          <p:cNvSpPr txBox="1"/>
          <p:nvPr/>
        </p:nvSpPr>
        <p:spPr>
          <a:xfrm>
            <a:off x="3852091" y="3981864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DEC 2024</a:t>
            </a:r>
          </a:p>
          <a:p>
            <a:endParaRPr lang="en-US" dirty="0"/>
          </a:p>
        </p:txBody>
      </p:sp>
      <p:pic>
        <p:nvPicPr>
          <p:cNvPr id="8" name="Image 7" descr="Une image contenant moulin à vent, plein air, Éolienne, ciel&#10;&#10;Description générée automatiquement">
            <a:extLst>
              <a:ext uri="{FF2B5EF4-FFF2-40B4-BE49-F238E27FC236}">
                <a16:creationId xmlns:a16="http://schemas.microsoft.com/office/drawing/2014/main" id="{A785ABA7-E0AE-A505-2F1F-CBC1B9C5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88" y="1358261"/>
            <a:ext cx="2934215" cy="293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79417E3D-B730-735F-CEC0-3F2D000D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2CA737A5-5E1D-B24B-5923-CEE803078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 Streams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BF379358-6164-22DB-B2A3-F5676CDC3454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Monetizing Our Solution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B12A74-3990-BAEE-A55A-AEEE6C6CF915}"/>
              </a:ext>
            </a:extLst>
          </p:cNvPr>
          <p:cNvSpPr txBox="1"/>
          <p:nvPr/>
        </p:nvSpPr>
        <p:spPr>
          <a:xfrm>
            <a:off x="798329" y="1446325"/>
            <a:ext cx="6459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Subscription model for energy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analytics modules for businesses.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Licensing fees for government and large firms. </a:t>
            </a:r>
          </a:p>
        </p:txBody>
      </p:sp>
      <p:graphicFrame>
        <p:nvGraphicFramePr>
          <p:cNvPr id="8" name="Google Shape;353;p31">
            <a:extLst>
              <a:ext uri="{FF2B5EF4-FFF2-40B4-BE49-F238E27FC236}">
                <a16:creationId xmlns:a16="http://schemas.microsoft.com/office/drawing/2014/main" id="{BD162188-0B0B-2E92-77C4-7F2E2C2F3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893946"/>
              </p:ext>
            </p:extLst>
          </p:nvPr>
        </p:nvGraphicFramePr>
        <p:xfrm>
          <a:off x="948911" y="2464340"/>
          <a:ext cx="4183262" cy="1084575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18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Revenue Stream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Subscription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recurring fees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Licensing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Long-term contracts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Image 3" descr="Une image contenant symbole, capture d’écran, logo, Police&#10;&#10;Description générée automatiquement">
            <a:extLst>
              <a:ext uri="{FF2B5EF4-FFF2-40B4-BE49-F238E27FC236}">
                <a16:creationId xmlns:a16="http://schemas.microsoft.com/office/drawing/2014/main" id="{BDC5B8D0-0D0D-375F-4CFD-BD95036C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80" y="11134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88196DCF-36E6-8063-0C15-C487D6C7F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1AC68B77-2B9A-5B76-01A4-A212BA628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E78B3A5C-DADB-B78F-86F6-C1A2FB7DC260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Meet the Team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E93917-B819-0403-B592-67C163500E47}"/>
              </a:ext>
            </a:extLst>
          </p:cNvPr>
          <p:cNvSpPr txBox="1"/>
          <p:nvPr/>
        </p:nvSpPr>
        <p:spPr>
          <a:xfrm>
            <a:off x="798329" y="1446325"/>
            <a:ext cx="6459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key members with roles and expertise.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partnerships with energy and tech firms. </a:t>
            </a:r>
          </a:p>
        </p:txBody>
      </p:sp>
      <p:pic>
        <p:nvPicPr>
          <p:cNvPr id="4" name="Image 3" descr="Une image contenant personne, sourire, Visage humain, habits&#10;&#10;Description générée automatiquement">
            <a:extLst>
              <a:ext uri="{FF2B5EF4-FFF2-40B4-BE49-F238E27FC236}">
                <a16:creationId xmlns:a16="http://schemas.microsoft.com/office/drawing/2014/main" id="{88A749B7-DB10-66E1-92EF-573C057F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85" y="2164841"/>
            <a:ext cx="2887439" cy="19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22994DDF-F385-F6E9-C22E-CEFEF2C6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7436D988-FA4B-64B4-50F3-3EE89AA7B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6B6CB563-4D92-7B43-A88B-3D19DC005B1F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Thank You for Your Attention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454B5C-42B1-FDD4-EF80-961B6ABCA4B3}"/>
              </a:ext>
            </a:extLst>
          </p:cNvPr>
          <p:cNvSpPr txBox="1"/>
          <p:nvPr/>
        </p:nvSpPr>
        <p:spPr>
          <a:xfrm>
            <a:off x="790091" y="1891168"/>
            <a:ext cx="645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bensadokmohamedelhedi8@gmail.com</a:t>
            </a:r>
          </a:p>
        </p:txBody>
      </p:sp>
      <p:pic>
        <p:nvPicPr>
          <p:cNvPr id="4" name="Image 3" descr="Une image contenant texte, écriture manuscrite, fournitures de bureau, Approvisionnement général&#10;&#10;Description générée automatiquement">
            <a:extLst>
              <a:ext uri="{FF2B5EF4-FFF2-40B4-BE49-F238E27FC236}">
                <a16:creationId xmlns:a16="http://schemas.microsoft.com/office/drawing/2014/main" id="{B4213389-EF7C-A65F-C070-366A50F6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571750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graphicFrame>
        <p:nvGraphicFramePr>
          <p:cNvPr id="353" name="Google Shape;353;p31"/>
          <p:cNvGraphicFramePr/>
          <p:nvPr>
            <p:extLst>
              <p:ext uri="{D42A27DB-BD31-4B8C-83A1-F6EECF244321}">
                <p14:modId xmlns:p14="http://schemas.microsoft.com/office/powerpoint/2010/main" val="3035971019"/>
              </p:ext>
            </p:extLst>
          </p:nvPr>
        </p:nvGraphicFramePr>
        <p:xfrm>
          <a:off x="720000" y="2727612"/>
          <a:ext cx="7704000" cy="1446100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241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Problem Area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Energy Inefficiency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Wasted energy in networks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Environmental Impact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Increased carbon emissions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Limited AI Integration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processes dominate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4" name="Google Shape;354;p31"/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Challenge</a:t>
            </a:r>
            <a:endParaRPr sz="1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BD65BE-7214-7B93-E373-AE5DDFB72A3B}"/>
              </a:ext>
            </a:extLst>
          </p:cNvPr>
          <p:cNvSpPr txBox="1"/>
          <p:nvPr/>
        </p:nvSpPr>
        <p:spPr>
          <a:xfrm>
            <a:off x="798329" y="1446325"/>
            <a:ext cx="79864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key issues in renewable energy </a:t>
            </a:r>
            <a:r>
              <a:rPr lang="en-US" dirty="0" err="1"/>
              <a:t>management:Rising</a:t>
            </a:r>
            <a:r>
              <a:rPr lang="en-US" dirty="0"/>
              <a:t> global energy demand with a</a:t>
            </a:r>
          </a:p>
          <a:p>
            <a:r>
              <a:rPr lang="en-US" dirty="0"/>
              <a:t> 35% increase expected by 2030.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Inefficiencies in energy generation and distribution (25% loss during transmission).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integration of advanced AI technologies in optimizing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 concerns: Carbon emissions contributing to global warming and resource wastage.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54BCD3-E34A-C3C7-0D7E-87A8ABD4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706910"/>
            <a:ext cx="2497609" cy="2497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2CFBCA75-BBC3-DA1E-B520-65F34F2B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1ACD6E58-46BA-827A-86CC-4376039D3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  <a:endParaRPr dirty="0"/>
          </a:p>
        </p:txBody>
      </p:sp>
      <p:graphicFrame>
        <p:nvGraphicFramePr>
          <p:cNvPr id="353" name="Google Shape;353;p31">
            <a:extLst>
              <a:ext uri="{FF2B5EF4-FFF2-40B4-BE49-F238E27FC236}">
                <a16:creationId xmlns:a16="http://schemas.microsoft.com/office/drawing/2014/main" id="{89617176-9E18-66F3-C22C-54B04A719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891202"/>
              </p:ext>
            </p:extLst>
          </p:nvPr>
        </p:nvGraphicFramePr>
        <p:xfrm>
          <a:off x="720000" y="2727612"/>
          <a:ext cx="7230943" cy="1759370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194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175">
                  <a:extLst>
                    <a:ext uri="{9D8B030D-6E8A-4147-A177-3AD203B41FA5}">
                      <a16:colId xmlns:a16="http://schemas.microsoft.com/office/drawing/2014/main" val="2085553409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Traditional Methods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AI-Powered Solution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Efficiency Improvement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10%-15%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25%-30%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Energy Prediction Accuracy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Energy Prediction Accuracy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Prediction Accuracy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Cost Savings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Cost Savings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Savings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428D92FC-633D-5695-EBCE-F1E9619FEDFF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Our Approach</a:t>
            </a:r>
            <a:endParaRPr sz="1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A92983-6AB3-A5F1-A124-F304D913E772}"/>
              </a:ext>
            </a:extLst>
          </p:cNvPr>
          <p:cNvSpPr txBox="1"/>
          <p:nvPr/>
        </p:nvSpPr>
        <p:spPr>
          <a:xfrm>
            <a:off x="798329" y="1446325"/>
            <a:ext cx="6625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AI-powered platform for energy </a:t>
            </a:r>
            <a:r>
              <a:rPr lang="en-US" dirty="0" err="1"/>
              <a:t>optimization:</a:t>
            </a:r>
            <a:r>
              <a:rPr lang="en-US" i="1" dirty="0" err="1"/>
              <a:t>Predictive</a:t>
            </a:r>
            <a:r>
              <a:rPr lang="en-US" i="1" dirty="0"/>
              <a:t> Modeling</a:t>
            </a:r>
            <a:r>
              <a:rPr lang="en-US" dirty="0"/>
              <a:t>:</a:t>
            </a:r>
          </a:p>
          <a:p>
            <a:r>
              <a:rPr lang="en-US" dirty="0"/>
              <a:t> Anticipates energy supply and demand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Real-Time Analytics</a:t>
            </a:r>
            <a:r>
              <a:rPr lang="en-US" dirty="0"/>
              <a:t>: Minimizes waste and boosts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Seamless Integration</a:t>
            </a:r>
            <a:r>
              <a:rPr lang="en-US" dirty="0"/>
              <a:t>: Works with renewable energy sources like solar and wind.</a:t>
            </a:r>
          </a:p>
        </p:txBody>
      </p:sp>
      <p:pic>
        <p:nvPicPr>
          <p:cNvPr id="4" name="Image 3" descr="Une image contenant clipart, symbole, Graphique, conception&#10;&#10;Description générée automatiquement">
            <a:extLst>
              <a:ext uri="{FF2B5EF4-FFF2-40B4-BE49-F238E27FC236}">
                <a16:creationId xmlns:a16="http://schemas.microsoft.com/office/drawing/2014/main" id="{410D025C-A2EA-8D16-744D-6CD9F635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0" y="-27126"/>
            <a:ext cx="1517002" cy="15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0FD83070-560D-4ABC-3A26-A5ED31C36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4B783FBC-6160-ED6E-5FC3-84DC114F0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Proposition</a:t>
            </a:r>
            <a:endParaRPr dirty="0"/>
          </a:p>
        </p:txBody>
      </p:sp>
      <p:graphicFrame>
        <p:nvGraphicFramePr>
          <p:cNvPr id="353" name="Google Shape;353;p31">
            <a:extLst>
              <a:ext uri="{FF2B5EF4-FFF2-40B4-BE49-F238E27FC236}">
                <a16:creationId xmlns:a16="http://schemas.microsoft.com/office/drawing/2014/main" id="{FD09A5F9-0042-92FA-9034-AA1EB1317162}"/>
              </a:ext>
            </a:extLst>
          </p:cNvPr>
          <p:cNvGraphicFramePr/>
          <p:nvPr/>
        </p:nvGraphicFramePr>
        <p:xfrm>
          <a:off x="720000" y="2727612"/>
          <a:ext cx="4605139" cy="1446100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22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/>
                        <a:t>Stakeholder</a:t>
                      </a:r>
                      <a:endParaRPr lang="en-US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 Provided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Energy Providers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savings and efficiency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Governments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 sustainability goals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Large Businesses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operational costs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3C527C34-9C8D-8399-27E8-B3D5815CEA97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Why Choose Our Solution?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AF53CE-3FCC-40F5-EF73-B0ED509FAC11}"/>
              </a:ext>
            </a:extLst>
          </p:cNvPr>
          <p:cNvSpPr txBox="1"/>
          <p:nvPr/>
        </p:nvSpPr>
        <p:spPr>
          <a:xfrm>
            <a:off x="798329" y="1446325"/>
            <a:ext cx="6556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Efficiency boost: Reduces operational costs by 20-25%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Sustainability: Decreases carbon footprint by 10% globally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Scalability: Suitable for large-scale and small-scale energy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Compliance: Helps meet global environmental goals (Paris Agreement, SDGs).</a:t>
            </a:r>
          </a:p>
        </p:txBody>
      </p:sp>
      <p:pic>
        <p:nvPicPr>
          <p:cNvPr id="4" name="Image 3" descr="Une image contenant texte, logo, Graphique, graphisme&#10;&#10;Description générée automatiquement">
            <a:extLst>
              <a:ext uri="{FF2B5EF4-FFF2-40B4-BE49-F238E27FC236}">
                <a16:creationId xmlns:a16="http://schemas.microsoft.com/office/drawing/2014/main" id="{7A2E55EE-99D8-9BF5-E577-79ED8890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4" y="0"/>
            <a:ext cx="2696434" cy="21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07A92A77-CF23-936D-6918-BA5CC818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5E1A8561-0996-2EA2-BC96-FD8D01337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Environmental Impact</a:t>
            </a:r>
            <a:endParaRPr dirty="0"/>
          </a:p>
        </p:txBody>
      </p:sp>
      <p:graphicFrame>
        <p:nvGraphicFramePr>
          <p:cNvPr id="353" name="Google Shape;353;p31">
            <a:extLst>
              <a:ext uri="{FF2B5EF4-FFF2-40B4-BE49-F238E27FC236}">
                <a16:creationId xmlns:a16="http://schemas.microsoft.com/office/drawing/2014/main" id="{7ED4A272-AA62-7342-18DF-AA8E2F95C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867571"/>
              </p:ext>
            </p:extLst>
          </p:nvPr>
        </p:nvGraphicFramePr>
        <p:xfrm>
          <a:off x="720000" y="2727612"/>
          <a:ext cx="7660800" cy="1084575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325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400">
                  <a:extLst>
                    <a:ext uri="{9D8B030D-6E8A-4147-A177-3AD203B41FA5}">
                      <a16:colId xmlns:a16="http://schemas.microsoft.com/office/drawing/2014/main" val="269488674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Traditional Approach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AI-Powered Approach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/>
                        <a:t>Carbon Emissions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Resource Utilization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60%-70%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85%-90%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6F20BCFC-BA6D-E676-FA9B-83942B17CD94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Positive Outcomes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E76FC4-4EF8-56AB-F59F-184786AD987B}"/>
              </a:ext>
            </a:extLst>
          </p:cNvPr>
          <p:cNvSpPr txBox="1"/>
          <p:nvPr/>
        </p:nvSpPr>
        <p:spPr>
          <a:xfrm>
            <a:off x="798329" y="1446325"/>
            <a:ext cx="5033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 the positive ecological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greenhouse gas emissions by 20%.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Promotion of clean energy adoption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Contribution to achieving SDGs like affordable clean energy.</a:t>
            </a:r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101810C5-846A-3D6A-72D5-AD587FB1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48" y="0"/>
            <a:ext cx="3385751" cy="25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667A43B6-1246-9549-357A-FE8E5DF8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32B4FE8B-2B75-2670-0E00-2996FB683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Market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65CEC50B-C226-8774-C1F2-15F9C5589657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Who Benefits?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9D0980-1BEC-0854-CD12-32B6E8D39166}"/>
              </a:ext>
            </a:extLst>
          </p:cNvPr>
          <p:cNvSpPr txBox="1"/>
          <p:nvPr/>
        </p:nvSpPr>
        <p:spPr>
          <a:xfrm>
            <a:off x="798329" y="1446325"/>
            <a:ext cx="6459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market: Utilities and energy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Secondary market: Governments and businesses with high energy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Emerging market: Consumers seeking efficient energy solutions.</a:t>
            </a:r>
          </a:p>
        </p:txBody>
      </p:sp>
      <p:graphicFrame>
        <p:nvGraphicFramePr>
          <p:cNvPr id="8" name="Google Shape;353;p31">
            <a:extLst>
              <a:ext uri="{FF2B5EF4-FFF2-40B4-BE49-F238E27FC236}">
                <a16:creationId xmlns:a16="http://schemas.microsoft.com/office/drawing/2014/main" id="{2ABBBAC4-26BD-927F-82CF-B366A39B9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082389"/>
              </p:ext>
            </p:extLst>
          </p:nvPr>
        </p:nvGraphicFramePr>
        <p:xfrm>
          <a:off x="948911" y="2464340"/>
          <a:ext cx="4605139" cy="1602735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22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Segment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Utilities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Large-scale energy managers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Governments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initiative projects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Businesses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Energy-intensive industries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Image 3" descr="Une image contenant illustration, art&#10;&#10;Description générée automatiquement">
            <a:extLst>
              <a:ext uri="{FF2B5EF4-FFF2-40B4-BE49-F238E27FC236}">
                <a16:creationId xmlns:a16="http://schemas.microsoft.com/office/drawing/2014/main" id="{2C24BDFD-D47E-C131-6ED2-9BF4479F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35" y="2321853"/>
            <a:ext cx="2746494" cy="171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3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C74F0F62-A9AE-E539-0A05-A561D339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3303E192-7E74-8FA6-DCD2-EF1FB8D58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Analysis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94062A22-3791-871B-A4E0-6F7CD8B9BE47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Market Opportunity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8AB386-3E41-AF6F-6D69-8F5AF1F7EDFE}"/>
              </a:ext>
            </a:extLst>
          </p:cNvPr>
          <p:cNvSpPr txBox="1"/>
          <p:nvPr/>
        </p:nvSpPr>
        <p:spPr>
          <a:xfrm>
            <a:off x="798329" y="1446325"/>
            <a:ext cx="6459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Renewable energy market projected to hit $1.5 trillion by 2030.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energy solutions CAGR of 12%.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Google Shape;353;p31">
            <a:extLst>
              <a:ext uri="{FF2B5EF4-FFF2-40B4-BE49-F238E27FC236}">
                <a16:creationId xmlns:a16="http://schemas.microsoft.com/office/drawing/2014/main" id="{E1BC30A8-03AE-2A3D-D57F-B84FE50E1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49088"/>
              </p:ext>
            </p:extLst>
          </p:nvPr>
        </p:nvGraphicFramePr>
        <p:xfrm>
          <a:off x="948911" y="2464340"/>
          <a:ext cx="4605140" cy="1241210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22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103">
                  <a:extLst>
                    <a:ext uri="{9D8B030D-6E8A-4147-A177-3AD203B41FA5}">
                      <a16:colId xmlns:a16="http://schemas.microsoft.com/office/drawing/2014/main" val="1220825248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Market Value ($)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CAGR (%)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$500 billion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2030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$1.5 trillion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Image 3" descr="Une image contenant Graphique, Bleu électrique, graphisme, Bleu Majorelle&#10;&#10;Description générée automatiquement">
            <a:extLst>
              <a:ext uri="{FF2B5EF4-FFF2-40B4-BE49-F238E27FC236}">
                <a16:creationId xmlns:a16="http://schemas.microsoft.com/office/drawing/2014/main" id="{DEFD3025-BAFD-8451-ED30-DC53AF11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42" y="177165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1A646E1A-6487-764E-F5B5-E18883AC1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5D4AE4AB-C90C-79F6-6319-EEE658E2B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Competition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F6D62929-7B13-1BA2-6785-E4AA6441E258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Competitive Landscape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2860DB-B016-ADFB-17F1-840584296840}"/>
              </a:ext>
            </a:extLst>
          </p:cNvPr>
          <p:cNvSpPr txBox="1"/>
          <p:nvPr/>
        </p:nvSpPr>
        <p:spPr>
          <a:xfrm>
            <a:off x="798329" y="1446325"/>
            <a:ext cx="6459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competitors and highlight 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AutoGrid</a:t>
            </a:r>
            <a:r>
              <a:rPr lang="en-US" dirty="0"/>
              <a:t>  : Established but lacks advanced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Enel X : Affordable but limited scalability.</a:t>
            </a:r>
          </a:p>
        </p:txBody>
      </p:sp>
      <p:graphicFrame>
        <p:nvGraphicFramePr>
          <p:cNvPr id="8" name="Google Shape;353;p31">
            <a:extLst>
              <a:ext uri="{FF2B5EF4-FFF2-40B4-BE49-F238E27FC236}">
                <a16:creationId xmlns:a16="http://schemas.microsoft.com/office/drawing/2014/main" id="{5BC7F99E-A7A1-BAF4-242E-015781988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04065"/>
              </p:ext>
            </p:extLst>
          </p:nvPr>
        </p:nvGraphicFramePr>
        <p:xfrm>
          <a:off x="948911" y="2464340"/>
          <a:ext cx="7206548" cy="1241210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18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476">
                  <a:extLst>
                    <a:ext uri="{9D8B030D-6E8A-4147-A177-3AD203B41FA5}">
                      <a16:colId xmlns:a16="http://schemas.microsoft.com/office/drawing/2014/main" val="1220825248"/>
                    </a:ext>
                  </a:extLst>
                </a:gridCol>
                <a:gridCol w="1482810">
                  <a:extLst>
                    <a:ext uri="{9D8B030D-6E8A-4147-A177-3AD203B41FA5}">
                      <a16:colId xmlns:a16="http://schemas.microsoft.com/office/drawing/2014/main" val="2965025975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Competitor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Strengths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Our Edge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 err="1"/>
                        <a:t>AutoGrid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brand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Lacks AI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analytics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 Enel X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Affordable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scalability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scalability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Image 3" descr="Une image contenant dessin humoristique, skier, illustration&#10;&#10;Description générée automatiquement">
            <a:extLst>
              <a:ext uri="{FF2B5EF4-FFF2-40B4-BE49-F238E27FC236}">
                <a16:creationId xmlns:a16="http://schemas.microsoft.com/office/drawing/2014/main" id="{046C7E35-A529-8947-39A0-74D08B5C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189" y="139677"/>
            <a:ext cx="3277482" cy="2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F2DDC0A6-86BC-E7B2-F087-6C50CA96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E30E4B18-F6FE-B218-6022-CA2CD18F7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Benchmarking</a:t>
            </a:r>
            <a:endParaRPr dirty="0"/>
          </a:p>
        </p:txBody>
      </p:sp>
      <p:sp>
        <p:nvSpPr>
          <p:cNvPr id="354" name="Google Shape;354;p31">
            <a:extLst>
              <a:ext uri="{FF2B5EF4-FFF2-40B4-BE49-F238E27FC236}">
                <a16:creationId xmlns:a16="http://schemas.microsoft.com/office/drawing/2014/main" id="{12D91DC2-A286-F128-2CE4-D3F081AA180B}"/>
              </a:ext>
            </a:extLst>
          </p:cNvPr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Industry Standards</a:t>
            </a:r>
            <a:endParaRPr sz="2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0C2548-ECB4-A72B-9FB0-30ED91876070}"/>
              </a:ext>
            </a:extLst>
          </p:cNvPr>
          <p:cNvSpPr txBox="1"/>
          <p:nvPr/>
        </p:nvSpPr>
        <p:spPr>
          <a:xfrm>
            <a:off x="798329" y="1446325"/>
            <a:ext cx="6459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how your platform outperforms benchmarks: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 accuracy exceeds industry average by 10%.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reduction is 15% higher than competitors.</a:t>
            </a:r>
          </a:p>
        </p:txBody>
      </p:sp>
      <p:graphicFrame>
        <p:nvGraphicFramePr>
          <p:cNvPr id="8" name="Google Shape;353;p31">
            <a:extLst>
              <a:ext uri="{FF2B5EF4-FFF2-40B4-BE49-F238E27FC236}">
                <a16:creationId xmlns:a16="http://schemas.microsoft.com/office/drawing/2014/main" id="{2507ABF3-D05E-4A4D-8041-89F2ABD99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513455"/>
              </p:ext>
            </p:extLst>
          </p:nvPr>
        </p:nvGraphicFramePr>
        <p:xfrm>
          <a:off x="948911" y="2464340"/>
          <a:ext cx="5723738" cy="1084575"/>
        </p:xfrm>
        <a:graphic>
          <a:graphicData uri="http://schemas.openxmlformats.org/drawingml/2006/table">
            <a:tbl>
              <a:tblPr>
                <a:noFill/>
                <a:tableStyleId>{FADC1FE1-A898-4153-9A7E-AA2C589A43EF}</a:tableStyleId>
              </a:tblPr>
              <a:tblGrid>
                <a:gridCol w="18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476">
                  <a:extLst>
                    <a:ext uri="{9D8B030D-6E8A-4147-A177-3AD203B41FA5}">
                      <a16:colId xmlns:a16="http://schemas.microsoft.com/office/drawing/2014/main" val="1220825248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Industry Avg.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Our Platform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Prediction Accuracy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-US" dirty="0"/>
                        <a:t>Cost Reduction</a:t>
                      </a: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Image 3" descr="Une image contenant habits, dessin humoristique, clipart, chaussures&#10;&#10;Description générée automatiquement">
            <a:extLst>
              <a:ext uri="{FF2B5EF4-FFF2-40B4-BE49-F238E27FC236}">
                <a16:creationId xmlns:a16="http://schemas.microsoft.com/office/drawing/2014/main" id="{3EA674E7-FDAD-483E-A4D4-91026E8C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36" y="-16069"/>
            <a:ext cx="3194500" cy="2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theme/theme1.xml><?xml version="1.0" encoding="utf-8"?>
<a:theme xmlns:a="http://schemas.openxmlformats.org/drawingml/2006/main" name="Fossil Fuels vs Renewable Energy Thesis Defense by Slidesgo">
  <a:themeElements>
    <a:clrScheme name="Simple Light">
      <a:dk1>
        <a:srgbClr val="13304E"/>
      </a:dk1>
      <a:lt1>
        <a:srgbClr val="FFFFFF"/>
      </a:lt1>
      <a:dk2>
        <a:srgbClr val="38516A"/>
      </a:dk2>
      <a:lt2>
        <a:srgbClr val="7B8C9D"/>
      </a:lt2>
      <a:accent1>
        <a:srgbClr val="6EA843"/>
      </a:accent1>
      <a:accent2>
        <a:srgbClr val="A4CD49"/>
      </a:accent2>
      <a:accent3>
        <a:srgbClr val="DBEBB7"/>
      </a:accent3>
      <a:accent4>
        <a:srgbClr val="F9B62E"/>
      </a:accent4>
      <a:accent5>
        <a:srgbClr val="FBDE25"/>
      </a:accent5>
      <a:accent6>
        <a:srgbClr val="4E8D3A"/>
      </a:accent6>
      <a:hlink>
        <a:srgbClr val="13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550</Words>
  <Application>Microsoft Office PowerPoint</Application>
  <PresentationFormat>On-screen Show (16:9)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Albert Sans</vt:lpstr>
      <vt:lpstr>Arial</vt:lpstr>
      <vt:lpstr>Fossil Fuels vs Renewable Energy Thesis Defense by Slidesgo</vt:lpstr>
      <vt:lpstr>AI for Renewable Energy Optimization</vt:lpstr>
      <vt:lpstr>Problem</vt:lpstr>
      <vt:lpstr>Solution</vt:lpstr>
      <vt:lpstr>Value Proposition</vt:lpstr>
      <vt:lpstr>Environmental Impact</vt:lpstr>
      <vt:lpstr>Target Market</vt:lpstr>
      <vt:lpstr>Market Analysis</vt:lpstr>
      <vt:lpstr>Competition</vt:lpstr>
      <vt:lpstr>Benchmarking</vt:lpstr>
      <vt:lpstr>Revenue Streams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Ben Sadok Mohamed Elhedi</cp:lastModifiedBy>
  <cp:revision>32</cp:revision>
  <dcterms:modified xsi:type="dcterms:W3CDTF">2024-12-29T22:43:45Z</dcterms:modified>
</cp:coreProperties>
</file>