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0" r:id="rId5"/>
    <p:sldId id="262"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88"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3" d="100"/>
          <a:sy n="63" d="100"/>
        </p:scale>
        <p:origin x="7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EBB294E-278D-496E-97C7-D2F806AB49D4}" type="datetimeFigureOut">
              <a:rPr lang="fr-FR" smtClean="0"/>
              <a:t>18/01/2024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94070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BB294E-278D-496E-97C7-D2F806AB49D4}" type="datetimeFigureOut">
              <a:rPr lang="fr-FR" smtClean="0"/>
              <a:t>18/01/2024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53011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BB294E-278D-496E-97C7-D2F806AB49D4}" type="datetimeFigureOut">
              <a:rPr lang="fr-FR" smtClean="0"/>
              <a:t>18/01/2024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8111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BB294E-278D-496E-97C7-D2F806AB49D4}" type="datetimeFigureOut">
              <a:rPr lang="fr-FR" smtClean="0"/>
              <a:t>18/01/2024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234611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EBB294E-278D-496E-97C7-D2F806AB49D4}" type="datetimeFigureOut">
              <a:rPr lang="fr-FR" smtClean="0"/>
              <a:t>18/01/2024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3112938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EBB294E-278D-496E-97C7-D2F806AB49D4}" type="datetimeFigureOut">
              <a:rPr lang="fr-FR" smtClean="0"/>
              <a:t>18/01/2024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73993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EBB294E-278D-496E-97C7-D2F806AB49D4}" type="datetimeFigureOut">
              <a:rPr lang="fr-FR" smtClean="0"/>
              <a:t>18/01/2024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47318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EBB294E-278D-496E-97C7-D2F806AB49D4}" type="datetimeFigureOut">
              <a:rPr lang="fr-FR" smtClean="0"/>
              <a:t>18/01/2024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3175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BB294E-278D-496E-97C7-D2F806AB49D4}" type="datetimeFigureOut">
              <a:rPr lang="fr-FR" smtClean="0"/>
              <a:t>18/01/2024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320333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EBB294E-278D-496E-97C7-D2F806AB49D4}" type="datetimeFigureOut">
              <a:rPr lang="fr-FR" smtClean="0"/>
              <a:t>18/01/2024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132209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EBB294E-278D-496E-97C7-D2F806AB49D4}" type="datetimeFigureOut">
              <a:rPr lang="fr-FR" smtClean="0"/>
              <a:t>18/01/2024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291D32-48EC-43FF-BC93-7F0CA82E41D7}" type="slidenum">
              <a:rPr lang="fr-FR" smtClean="0"/>
              <a:t>‹N°›</a:t>
            </a:fld>
            <a:endParaRPr lang="fr-FR"/>
          </a:p>
        </p:txBody>
      </p:sp>
    </p:spTree>
    <p:extLst>
      <p:ext uri="{BB962C8B-B14F-4D97-AF65-F5344CB8AC3E}">
        <p14:creationId xmlns:p14="http://schemas.microsoft.com/office/powerpoint/2010/main" val="2630677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B294E-278D-496E-97C7-D2F806AB49D4}" type="datetimeFigureOut">
              <a:rPr lang="fr-FR" smtClean="0"/>
              <a:t>18/01/2024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91D32-48EC-43FF-BC93-7F0CA82E41D7}" type="slidenum">
              <a:rPr lang="fr-FR" smtClean="0"/>
              <a:t>‹N°›</a:t>
            </a:fld>
            <a:endParaRPr lang="fr-FR"/>
          </a:p>
        </p:txBody>
      </p:sp>
    </p:spTree>
    <p:extLst>
      <p:ext uri="{BB962C8B-B14F-4D97-AF65-F5344CB8AC3E}">
        <p14:creationId xmlns:p14="http://schemas.microsoft.com/office/powerpoint/2010/main" val="1229989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35760"/>
            <a:ext cx="9144000" cy="1528681"/>
          </a:xfrm>
          <a:ln w="3175">
            <a:solidFill>
              <a:schemeClr val="tx1"/>
            </a:solidFill>
          </a:ln>
        </p:spPr>
        <p:txBody>
          <a:bodyPr>
            <a:noAutofit/>
          </a:bodyPr>
          <a:lstStyle/>
          <a:p>
            <a:r>
              <a:rPr lang="fr-FR" sz="5400" b="1" dirty="0" smtClean="0"/>
              <a:t>COURS DE MACHINE LEARNING AVANCE</a:t>
            </a:r>
            <a:endParaRPr lang="fr-FR" sz="5400" b="1" dirty="0"/>
          </a:p>
        </p:txBody>
      </p:sp>
      <p:sp>
        <p:nvSpPr>
          <p:cNvPr id="3" name="Sous-titre 2"/>
          <p:cNvSpPr>
            <a:spLocks noGrp="1"/>
          </p:cNvSpPr>
          <p:nvPr>
            <p:ph type="subTitle" idx="1"/>
          </p:nvPr>
        </p:nvSpPr>
        <p:spPr/>
        <p:txBody>
          <a:bodyPr/>
          <a:lstStyle/>
          <a:p>
            <a:r>
              <a:rPr lang="fr-FR" dirty="0" smtClean="0"/>
              <a:t>Année: 2023 – 2024</a:t>
            </a:r>
          </a:p>
          <a:p>
            <a:r>
              <a:rPr lang="fr-FR" dirty="0" smtClean="0"/>
              <a:t>Heures: 30</a:t>
            </a:r>
            <a:endParaRPr lang="fr-FR" dirty="0"/>
          </a:p>
        </p:txBody>
      </p:sp>
      <p:sp>
        <p:nvSpPr>
          <p:cNvPr id="4" name="ZoneTexte 3"/>
          <p:cNvSpPr txBox="1"/>
          <p:nvPr/>
        </p:nvSpPr>
        <p:spPr>
          <a:xfrm>
            <a:off x="965200" y="467360"/>
            <a:ext cx="4724400" cy="707886"/>
          </a:xfrm>
          <a:prstGeom prst="rect">
            <a:avLst/>
          </a:prstGeom>
          <a:noFill/>
        </p:spPr>
        <p:txBody>
          <a:bodyPr wrap="square" rtlCol="0">
            <a:spAutoFit/>
          </a:bodyPr>
          <a:lstStyle/>
          <a:p>
            <a:pPr algn="ctr"/>
            <a:r>
              <a:rPr lang="fr-FR" sz="2000" b="1" dirty="0" smtClean="0"/>
              <a:t>Ecole Nationale Supérieure de Statistique et d'Economie Appliquée d'Abidjan</a:t>
            </a:r>
            <a:endParaRPr lang="fr-FR" sz="20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640" y="169406"/>
            <a:ext cx="1005840" cy="1005840"/>
          </a:xfrm>
          <a:prstGeom prst="rect">
            <a:avLst/>
          </a:prstGeom>
        </p:spPr>
      </p:pic>
      <p:sp>
        <p:nvSpPr>
          <p:cNvPr id="6" name="ZoneTexte 5"/>
          <p:cNvSpPr txBox="1"/>
          <p:nvPr/>
        </p:nvSpPr>
        <p:spPr>
          <a:xfrm>
            <a:off x="1524000" y="5811520"/>
            <a:ext cx="2956560" cy="646331"/>
          </a:xfrm>
          <a:prstGeom prst="rect">
            <a:avLst/>
          </a:prstGeom>
          <a:noFill/>
        </p:spPr>
        <p:txBody>
          <a:bodyPr wrap="square" rtlCol="0">
            <a:spAutoFit/>
          </a:bodyPr>
          <a:lstStyle/>
          <a:p>
            <a:r>
              <a:rPr lang="fr-FR" b="1" dirty="0" smtClean="0"/>
              <a:t>IPOU Koffi Benoit</a:t>
            </a:r>
          </a:p>
          <a:p>
            <a:r>
              <a:rPr lang="fr-FR" dirty="0" smtClean="0"/>
              <a:t>Data </a:t>
            </a:r>
            <a:r>
              <a:rPr lang="fr-FR" dirty="0" err="1" smtClean="0"/>
              <a:t>scientist</a:t>
            </a:r>
            <a:r>
              <a:rPr lang="fr-FR" dirty="0" smtClean="0"/>
              <a:t> - Enseignant</a:t>
            </a:r>
            <a:endParaRPr lang="fr-FR" dirty="0"/>
          </a:p>
        </p:txBody>
      </p:sp>
    </p:spTree>
    <p:extLst>
      <p:ext uri="{BB962C8B-B14F-4D97-AF65-F5344CB8AC3E}">
        <p14:creationId xmlns:p14="http://schemas.microsoft.com/office/powerpoint/2010/main" val="3823793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386" y="96819"/>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117999" y="822837"/>
            <a:ext cx="6208944" cy="584775"/>
          </a:xfrm>
          <a:prstGeom prst="rect">
            <a:avLst/>
          </a:prstGeom>
        </p:spPr>
        <p:txBody>
          <a:bodyPr wrap="none">
            <a:spAutoFit/>
          </a:bodyPr>
          <a:lstStyle/>
          <a:p>
            <a:r>
              <a:rPr lang="fr-FR" sz="3200" b="1" dirty="0" smtClean="0"/>
              <a:t>2.3</a:t>
            </a:r>
            <a:r>
              <a:rPr lang="fr-FR" sz="3200" dirty="0" smtClean="0"/>
              <a:t>. </a:t>
            </a:r>
            <a:r>
              <a:rPr lang="fr-FR" sz="3200" b="1" dirty="0"/>
              <a:t>Exemple de</a:t>
            </a:r>
            <a:r>
              <a:rPr lang="fr-FR" sz="3200" dirty="0" smtClean="0"/>
              <a:t> </a:t>
            </a:r>
            <a:r>
              <a:rPr lang="fr-FR" sz="3200" b="1" dirty="0"/>
              <a:t>Problème mal posé</a:t>
            </a:r>
          </a:p>
        </p:txBody>
      </p:sp>
      <p:sp>
        <p:nvSpPr>
          <p:cNvPr id="2" name="Rectangle 1"/>
          <p:cNvSpPr/>
          <p:nvPr/>
        </p:nvSpPr>
        <p:spPr>
          <a:xfrm>
            <a:off x="589280" y="1407612"/>
            <a:ext cx="11176000" cy="4893647"/>
          </a:xfrm>
          <a:prstGeom prst="rect">
            <a:avLst/>
          </a:prstGeom>
        </p:spPr>
        <p:txBody>
          <a:bodyPr wrap="square">
            <a:spAutoFit/>
          </a:bodyPr>
          <a:lstStyle/>
          <a:p>
            <a:pPr marL="342900" indent="-342900">
              <a:buFont typeface="Wingdings" panose="05000000000000000000" pitchFamily="2" charset="2"/>
              <a:buChar char="§"/>
            </a:pPr>
            <a:r>
              <a:rPr lang="fr-FR" sz="2400" dirty="0" smtClean="0">
                <a:latin typeface="+mj-lt"/>
              </a:rPr>
              <a:t>Troisièmement</a:t>
            </a:r>
            <a:r>
              <a:rPr lang="fr-FR" sz="2400" dirty="0">
                <a:latin typeface="+mj-lt"/>
              </a:rPr>
              <a:t>, le manque de </a:t>
            </a:r>
            <a:r>
              <a:rPr lang="fr-FR" sz="2400" dirty="0" smtClean="0">
                <a:latin typeface="+mj-lt"/>
              </a:rPr>
              <a:t>continuité est </a:t>
            </a:r>
            <a:r>
              <a:rPr lang="fr-FR" sz="2400" dirty="0">
                <a:latin typeface="+mj-lt"/>
              </a:rPr>
              <a:t>sans doute le plus problématique, en particulier en vue d’une résolution </a:t>
            </a:r>
            <a:r>
              <a:rPr lang="fr-FR" sz="2400" dirty="0" smtClean="0">
                <a:latin typeface="+mj-lt"/>
              </a:rPr>
              <a:t>approchée </a:t>
            </a:r>
            <a:r>
              <a:rPr lang="fr-FR" sz="2400" dirty="0">
                <a:latin typeface="+mj-lt"/>
              </a:rPr>
              <a:t>ou numérique</a:t>
            </a:r>
            <a:r>
              <a:rPr lang="fr-FR" sz="2400" dirty="0" smtClean="0">
                <a:latin typeface="+mj-lt"/>
              </a:rPr>
              <a:t>.</a:t>
            </a:r>
          </a:p>
          <a:p>
            <a:pPr marL="342900" indent="-342900">
              <a:buFont typeface="Wingdings" panose="05000000000000000000" pitchFamily="2" charset="2"/>
              <a:buChar char="§"/>
            </a:pPr>
            <a:endParaRPr lang="fr-FR" sz="2400" dirty="0" smtClean="0">
              <a:latin typeface="+mj-lt"/>
            </a:endParaRPr>
          </a:p>
          <a:p>
            <a:pPr marL="342900" indent="-342900">
              <a:buFont typeface="Wingdings" panose="05000000000000000000" pitchFamily="2" charset="2"/>
              <a:buChar char="§"/>
            </a:pPr>
            <a:r>
              <a:rPr lang="fr-FR" sz="2400" dirty="0" smtClean="0">
                <a:latin typeface="+mj-lt"/>
              </a:rPr>
              <a:t>Prenons </a:t>
            </a:r>
            <a:r>
              <a:rPr lang="fr-FR" sz="2400" dirty="0">
                <a:latin typeface="+mj-lt"/>
              </a:rPr>
              <a:t>pour exemple la résolution du système </a:t>
            </a:r>
            <a:r>
              <a:rPr lang="fr-FR" sz="2400" dirty="0" smtClean="0">
                <a:latin typeface="+mj-lt"/>
              </a:rPr>
              <a:t>suivant </a:t>
            </a:r>
            <a:r>
              <a:rPr lang="fr-FR" sz="2400" b="1" i="1" dirty="0" err="1" smtClean="0">
                <a:latin typeface="Consolas" panose="020B0609020204030204" pitchFamily="49" charset="0"/>
              </a:rPr>
              <a:t>Ax</a:t>
            </a:r>
            <a:r>
              <a:rPr lang="fr-FR" sz="2400" b="1" i="1" dirty="0" smtClean="0">
                <a:latin typeface="Consolas" panose="020B0609020204030204" pitchFamily="49" charset="0"/>
              </a:rPr>
              <a:t> </a:t>
            </a:r>
            <a:r>
              <a:rPr lang="fr-FR" sz="2400" b="1" i="1" dirty="0">
                <a:latin typeface="Consolas" panose="020B0609020204030204" pitchFamily="49" charset="0"/>
              </a:rPr>
              <a:t>= b : </a:t>
            </a:r>
            <a:endParaRPr lang="fr-FR" sz="2400" b="1" i="1" dirty="0" smtClean="0">
              <a:latin typeface="Consolas" panose="020B0609020204030204" pitchFamily="49" charset="0"/>
            </a:endParaRPr>
          </a:p>
          <a:p>
            <a:r>
              <a:rPr lang="fr-FR" sz="2400" b="1" i="1" dirty="0">
                <a:latin typeface="Consolas" panose="020B0609020204030204" pitchFamily="49" charset="0"/>
              </a:rPr>
              <a:t>{ 12x1 + 11x2 = 23  et 13x1 + 12x2 = 25 }</a:t>
            </a:r>
          </a:p>
          <a:p>
            <a:r>
              <a:rPr lang="fr-FR" sz="2400" dirty="0" smtClean="0">
                <a:latin typeface="+mj-lt"/>
              </a:rPr>
              <a:t>Ce système a pour solution </a:t>
            </a:r>
            <a:r>
              <a:rPr lang="fr-FR" sz="2400" b="1" i="1" dirty="0">
                <a:latin typeface="Consolas" panose="020B0609020204030204" pitchFamily="49" charset="0"/>
              </a:rPr>
              <a:t>x1 = 1 et x2 = 1. </a:t>
            </a:r>
            <a:endParaRPr lang="fr-FR" sz="2400" b="1" i="1" dirty="0" smtClean="0">
              <a:latin typeface="Consolas" panose="020B0609020204030204" pitchFamily="49" charset="0"/>
            </a:endParaRPr>
          </a:p>
          <a:p>
            <a:endParaRPr lang="fr-FR" sz="2400" b="1" i="1" dirty="0" smtClean="0">
              <a:latin typeface="Consolas" panose="020B0609020204030204" pitchFamily="49" charset="0"/>
            </a:endParaRPr>
          </a:p>
          <a:p>
            <a:pPr marL="342900" indent="-342900">
              <a:buFont typeface="Wingdings" panose="05000000000000000000" pitchFamily="2" charset="2"/>
              <a:buChar char="§"/>
            </a:pPr>
            <a:r>
              <a:rPr lang="fr-FR" sz="2400" dirty="0" smtClean="0">
                <a:latin typeface="+mj-lt"/>
              </a:rPr>
              <a:t>Si on introduit une perturbation dans la matrice des coefficients, on obtient par exemple </a:t>
            </a:r>
            <a:r>
              <a:rPr lang="fr-FR" sz="2400" b="1" i="1" dirty="0" smtClean="0">
                <a:latin typeface="Consolas" panose="020B0609020204030204" pitchFamily="49" charset="0"/>
              </a:rPr>
              <a:t>{ </a:t>
            </a:r>
            <a:r>
              <a:rPr lang="fr-FR" sz="2400" b="1" i="1" dirty="0">
                <a:latin typeface="Consolas" panose="020B0609020204030204" pitchFamily="49" charset="0"/>
              </a:rPr>
              <a:t>12.05x1 + 11x2 = 23 et 13x1 + 11.95x2 = </a:t>
            </a:r>
            <a:r>
              <a:rPr lang="fr-FR" sz="2400" b="1" i="1" dirty="0" smtClean="0">
                <a:latin typeface="Consolas" panose="020B0609020204030204" pitchFamily="49" charset="0"/>
              </a:rPr>
              <a:t>25} </a:t>
            </a:r>
            <a:r>
              <a:rPr lang="fr-FR" sz="2400" dirty="0" smtClean="0">
                <a:latin typeface="+mj-lt"/>
              </a:rPr>
              <a:t>qui a pour solution </a:t>
            </a:r>
            <a:r>
              <a:rPr lang="fr-FR" sz="2400" b="1" i="1" dirty="0">
                <a:latin typeface="Consolas" panose="020B0609020204030204" pitchFamily="49" charset="0"/>
              </a:rPr>
              <a:t>x1 = −0.15 et x2 = 2.25, </a:t>
            </a:r>
            <a:r>
              <a:rPr lang="fr-FR" sz="2400" dirty="0" smtClean="0">
                <a:latin typeface="+mj-lt"/>
              </a:rPr>
              <a:t>solution fort différente de la précédente.</a:t>
            </a:r>
          </a:p>
          <a:p>
            <a:pPr marL="342900" indent="-342900">
              <a:buFont typeface="Wingdings" panose="05000000000000000000" pitchFamily="2" charset="2"/>
              <a:buChar char="§"/>
            </a:pPr>
            <a:r>
              <a:rPr lang="fr-FR" sz="2400" dirty="0" smtClean="0">
                <a:latin typeface="+mj-lt"/>
              </a:rPr>
              <a:t> </a:t>
            </a:r>
            <a:r>
              <a:rPr lang="fr-FR" sz="2400" dirty="0" smtClean="0">
                <a:solidFill>
                  <a:srgbClr val="FF0000"/>
                </a:solidFill>
                <a:latin typeface="+mj-lt"/>
              </a:rPr>
              <a:t>Une petite perturbation de </a:t>
            </a:r>
            <a:r>
              <a:rPr lang="fr-FR" sz="2400" b="1" i="1" dirty="0">
                <a:solidFill>
                  <a:srgbClr val="FF0000"/>
                </a:solidFill>
                <a:latin typeface="Consolas" panose="020B0609020204030204" pitchFamily="49" charset="0"/>
              </a:rPr>
              <a:t>A</a:t>
            </a:r>
            <a:r>
              <a:rPr lang="fr-FR" sz="2400" dirty="0" smtClean="0">
                <a:solidFill>
                  <a:srgbClr val="FF0000"/>
                </a:solidFill>
                <a:latin typeface="+mj-lt"/>
              </a:rPr>
              <a:t> entraîne une grande perturbation de </a:t>
            </a:r>
            <a:r>
              <a:rPr lang="fr-FR" sz="2400" b="1" i="1" dirty="0" smtClean="0">
                <a:solidFill>
                  <a:srgbClr val="FF0000"/>
                </a:solidFill>
                <a:latin typeface="Consolas" panose="020B0609020204030204" pitchFamily="49" charset="0"/>
              </a:rPr>
              <a:t>x.</a:t>
            </a:r>
          </a:p>
          <a:p>
            <a:endParaRPr lang="fr-FR" sz="2400" dirty="0" smtClean="0">
              <a:latin typeface="+mj-lt"/>
            </a:endParaRPr>
          </a:p>
          <a:p>
            <a:r>
              <a:rPr lang="fr-FR" sz="2400" dirty="0" smtClean="0">
                <a:latin typeface="+mj-lt"/>
              </a:rPr>
              <a:t>Ce problème est donc mal posé car la troisième condition n’est pas satisfaite.</a:t>
            </a:r>
            <a:endParaRPr lang="fr-FR" sz="2400" dirty="0">
              <a:latin typeface="+mj-lt"/>
            </a:endParaRPr>
          </a:p>
        </p:txBody>
      </p:sp>
    </p:spTree>
    <p:extLst>
      <p:ext uri="{BB962C8B-B14F-4D97-AF65-F5344CB8AC3E}">
        <p14:creationId xmlns:p14="http://schemas.microsoft.com/office/powerpoint/2010/main" val="350283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069016" cy="584775"/>
          </a:xfrm>
          <a:prstGeom prst="rect">
            <a:avLst/>
          </a:prstGeom>
        </p:spPr>
        <p:txBody>
          <a:bodyPr wrap="none">
            <a:spAutoFit/>
          </a:bodyPr>
          <a:lstStyle/>
          <a:p>
            <a:r>
              <a:rPr lang="fr-FR" sz="3200" b="1" dirty="0" smtClean="0"/>
              <a:t>3.1</a:t>
            </a:r>
            <a:r>
              <a:rPr lang="fr-FR" sz="3200" dirty="0" smtClean="0"/>
              <a:t>. </a:t>
            </a:r>
            <a:r>
              <a:rPr lang="fr-FR" sz="3200" b="1" dirty="0" smtClean="0"/>
              <a:t>Approches de résolution</a:t>
            </a:r>
            <a:endParaRPr lang="fr-FR" sz="3200" b="1" dirty="0"/>
          </a:p>
        </p:txBody>
      </p:sp>
      <p:sp>
        <p:nvSpPr>
          <p:cNvPr id="2" name="Rectangle 1"/>
          <p:cNvSpPr/>
          <p:nvPr/>
        </p:nvSpPr>
        <p:spPr>
          <a:xfrm>
            <a:off x="589280" y="1407612"/>
            <a:ext cx="11176000" cy="4524315"/>
          </a:xfrm>
          <a:prstGeom prst="rect">
            <a:avLst/>
          </a:prstGeom>
        </p:spPr>
        <p:txBody>
          <a:bodyPr wrap="square">
            <a:spAutoFit/>
          </a:bodyPr>
          <a:lstStyle/>
          <a:p>
            <a:pPr marL="342900" indent="-342900">
              <a:buFont typeface="Wingdings" panose="05000000000000000000" pitchFamily="2" charset="2"/>
              <a:buChar char="§"/>
            </a:pPr>
            <a:r>
              <a:rPr lang="fr-FR" sz="2400" dirty="0" smtClean="0">
                <a:latin typeface="+mj-lt"/>
              </a:rPr>
              <a:t>Dans l’introduction, nous avons établi que les problèmes inverses se répartissent en deux groupes. </a:t>
            </a:r>
          </a:p>
          <a:p>
            <a:endParaRPr lang="fr-FR" sz="2400" dirty="0" smtClean="0">
              <a:latin typeface="+mj-lt"/>
            </a:endParaRPr>
          </a:p>
          <a:p>
            <a:pPr marL="342900" indent="-342900">
              <a:buFont typeface="Wingdings" panose="05000000000000000000" pitchFamily="2" charset="2"/>
              <a:buChar char="§"/>
            </a:pPr>
            <a:r>
              <a:rPr lang="fr-FR" sz="2400" dirty="0" smtClean="0">
                <a:latin typeface="+mj-lt"/>
              </a:rPr>
              <a:t>D’une part, il y a les problèmes linéaires et d’autre part es problèmes non-linéaires.</a:t>
            </a:r>
          </a:p>
          <a:p>
            <a:r>
              <a:rPr lang="fr-FR" sz="2400" dirty="0" smtClean="0">
                <a:latin typeface="+mj-lt"/>
              </a:rPr>
              <a:t>Dans ce paragraphe, nous décrivons brièvement les principales méthodes de résolution des problèmes inverses linéaires non-aveugles</a:t>
            </a:r>
          </a:p>
          <a:p>
            <a:endParaRPr lang="fr-FR" sz="2400" dirty="0">
              <a:latin typeface="+mj-lt"/>
            </a:endParaRPr>
          </a:p>
          <a:p>
            <a:pPr marL="342900" indent="-342900">
              <a:buFont typeface="Wingdings" panose="05000000000000000000" pitchFamily="2" charset="2"/>
              <a:buChar char="§"/>
            </a:pPr>
            <a:r>
              <a:rPr lang="fr-FR" sz="2400" dirty="0" smtClean="0">
                <a:latin typeface="+mj-lt"/>
              </a:rPr>
              <a:t>Dans la section 2.1., nous avons vu que, dans le cas des problèmes inverses linéaires, le problème discret s’écrit comme </a:t>
            </a:r>
            <a:r>
              <a:rPr lang="fr-FR" sz="2400" b="1" dirty="0" smtClean="0">
                <a:latin typeface="Consolas" panose="020B0609020204030204" pitchFamily="49" charset="0"/>
              </a:rPr>
              <a:t>y = </a:t>
            </a:r>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dirty="0" smtClean="0">
                <a:latin typeface="+mj-lt"/>
              </a:rPr>
              <a:t>où </a:t>
            </a:r>
            <a:r>
              <a:rPr lang="fr-FR" sz="2400" b="1" dirty="0">
                <a:latin typeface="Consolas" panose="020B0609020204030204" pitchFamily="49" charset="0"/>
              </a:rPr>
              <a:t>M</a:t>
            </a:r>
            <a:r>
              <a:rPr lang="fr-FR" sz="2400" dirty="0" smtClean="0">
                <a:latin typeface="+mj-lt"/>
              </a:rPr>
              <a:t> est une matrice. La question est de trouver </a:t>
            </a:r>
            <a:r>
              <a:rPr lang="fr-FR" sz="2400" b="1" dirty="0">
                <a:latin typeface="Consolas" panose="020B0609020204030204" pitchFamily="49" charset="0"/>
              </a:rPr>
              <a:t>x </a:t>
            </a:r>
            <a:r>
              <a:rPr lang="fr-FR" sz="2400" dirty="0" smtClean="0">
                <a:latin typeface="+mj-lt"/>
              </a:rPr>
              <a:t>à partir de </a:t>
            </a:r>
            <a:r>
              <a:rPr lang="fr-FR" sz="2400" b="1" dirty="0">
                <a:latin typeface="Consolas" panose="020B0609020204030204" pitchFamily="49" charset="0"/>
              </a:rPr>
              <a:t>y. </a:t>
            </a:r>
            <a:r>
              <a:rPr lang="fr-FR" sz="2400" dirty="0" smtClean="0">
                <a:latin typeface="+mj-lt"/>
              </a:rPr>
              <a:t>Dans le cas non-aveugle, la matrice M est connue. Nous traitons ici uniquement les problèmes en dimension finie, qui peuvent éventuellement provenir de la discrétisation d’un opérateur intégral comme vu dans la section 2.1.</a:t>
            </a:r>
            <a:endParaRPr lang="fr-FR" sz="2400" dirty="0">
              <a:latin typeface="+mj-lt"/>
            </a:endParaRPr>
          </a:p>
        </p:txBody>
      </p:sp>
    </p:spTree>
    <p:extLst>
      <p:ext uri="{BB962C8B-B14F-4D97-AF65-F5344CB8AC3E}">
        <p14:creationId xmlns:p14="http://schemas.microsoft.com/office/powerpoint/2010/main" val="4030430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069016" cy="584775"/>
          </a:xfrm>
          <a:prstGeom prst="rect">
            <a:avLst/>
          </a:prstGeom>
        </p:spPr>
        <p:txBody>
          <a:bodyPr wrap="none">
            <a:spAutoFit/>
          </a:bodyPr>
          <a:lstStyle/>
          <a:p>
            <a:r>
              <a:rPr lang="fr-FR" sz="3200" b="1" dirty="0" smtClean="0"/>
              <a:t>3.1</a:t>
            </a:r>
            <a:r>
              <a:rPr lang="fr-FR" sz="3200" dirty="0" smtClean="0"/>
              <a:t>. </a:t>
            </a:r>
            <a:r>
              <a:rPr lang="fr-FR" sz="3200" b="1" dirty="0" smtClean="0"/>
              <a:t>Approches de résolution</a:t>
            </a:r>
            <a:endParaRPr lang="fr-FR" sz="3200" b="1" dirty="0"/>
          </a:p>
        </p:txBody>
      </p:sp>
      <mc:AlternateContent xmlns:mc="http://schemas.openxmlformats.org/markup-compatibility/2006">
        <mc:Choice xmlns:a14="http://schemas.microsoft.com/office/drawing/2010/main" Requires="a14">
          <p:sp>
            <p:nvSpPr>
              <p:cNvPr id="2" name="Rectangle 1"/>
              <p:cNvSpPr/>
              <p:nvPr/>
            </p:nvSpPr>
            <p:spPr>
              <a:xfrm>
                <a:off x="589280" y="1407612"/>
                <a:ext cx="11176000" cy="4169218"/>
              </a:xfrm>
              <a:prstGeom prst="rect">
                <a:avLst/>
              </a:prstGeom>
            </p:spPr>
            <p:txBody>
              <a:bodyPr wrap="square">
                <a:spAutoFit/>
              </a:bodyPr>
              <a:lstStyle/>
              <a:p>
                <a:r>
                  <a:rPr lang="fr-FR" sz="2400" dirty="0" smtClean="0">
                    <a:latin typeface="+mj-lt"/>
                  </a:rPr>
                  <a:t>Si on souhaite résoudre </a:t>
                </a:r>
                <a:r>
                  <a:rPr lang="fr-FR" sz="2400" b="1" dirty="0" err="1" smtClean="0">
                    <a:latin typeface="Consolas" panose="020B0609020204030204" pitchFamily="49" charset="0"/>
                  </a:rPr>
                  <a:t>Mx</a:t>
                </a:r>
                <a:r>
                  <a:rPr lang="fr-FR" sz="2400" b="1" dirty="0" smtClean="0">
                    <a:latin typeface="Consolas" panose="020B0609020204030204" pitchFamily="49" charset="0"/>
                  </a:rPr>
                  <a:t> = y </a:t>
                </a:r>
                <a:r>
                  <a:rPr lang="fr-FR" sz="2400" dirty="0" smtClean="0">
                    <a:latin typeface="+mj-lt"/>
                  </a:rPr>
                  <a:t>et que </a:t>
                </a:r>
                <a:r>
                  <a:rPr lang="fr-FR" sz="2400" b="1" dirty="0">
                    <a:latin typeface="Consolas" panose="020B0609020204030204" pitchFamily="49" charset="0"/>
                  </a:rPr>
                  <a:t>M</a:t>
                </a:r>
                <a:r>
                  <a:rPr lang="fr-FR" sz="2400" dirty="0" smtClean="0">
                    <a:latin typeface="+mj-lt"/>
                  </a:rPr>
                  <a:t> est carrée régulière (</a:t>
                </a:r>
                <a:r>
                  <a:rPr lang="fr-FR" sz="2400" b="1" dirty="0" err="1" smtClean="0">
                    <a:latin typeface="Consolas" panose="020B0609020204030204" pitchFamily="49" charset="0"/>
                  </a:rPr>
                  <a:t>det</a:t>
                </a:r>
                <a:r>
                  <a:rPr lang="fr-FR" sz="2400" b="1" dirty="0" smtClean="0">
                    <a:latin typeface="Consolas" panose="020B0609020204030204" pitchFamily="49" charset="0"/>
                  </a:rPr>
                  <a:t>(M)  </a:t>
                </a:r>
                <a:r>
                  <a:rPr lang="fr-FR" sz="2400" b="1" dirty="0">
                    <a:latin typeface="Consolas" panose="020B0609020204030204" pitchFamily="49" charset="0"/>
                  </a:rPr>
                  <a:t>≠ 0</a:t>
                </a:r>
                <a:r>
                  <a:rPr lang="fr-FR" sz="2400" dirty="0" smtClean="0">
                    <a:latin typeface="+mj-lt"/>
                  </a:rPr>
                  <a:t>),</a:t>
                </a:r>
              </a:p>
              <a:p>
                <a:r>
                  <a:rPr lang="fr-FR" sz="2400" dirty="0" smtClean="0">
                    <a:latin typeface="+mj-lt"/>
                  </a:rPr>
                  <a:t>la solution unique est simple et </a:t>
                </a:r>
                <a:r>
                  <a:rPr lang="fr-FR" sz="2400" dirty="0">
                    <a:latin typeface="+mj-lt"/>
                  </a:rPr>
                  <a:t>vaut</a:t>
                </a:r>
                <a:r>
                  <a:rPr lang="fr-FR" sz="2400" b="1" dirty="0">
                    <a:latin typeface="Consolas" panose="020B0609020204030204" pitchFamily="49" charset="0"/>
                  </a:rPr>
                  <a:t> x = </a:t>
                </a:r>
                <a14:m>
                  <m:oMath xmlns:m="http://schemas.openxmlformats.org/officeDocument/2006/math">
                    <m:sSup>
                      <m:sSupPr>
                        <m:ctrlPr>
                          <a:rPr lang="fr-FR" sz="2400" b="1" i="1" smtClean="0">
                            <a:latin typeface="Cambria Math" panose="02040503050406030204" pitchFamily="18" charset="0"/>
                          </a:rPr>
                        </m:ctrlPr>
                      </m:sSupPr>
                      <m:e>
                        <m:r>
                          <a:rPr lang="fr-FR" sz="2400" b="1" i="1" smtClean="0">
                            <a:latin typeface="Cambria Math" panose="02040503050406030204" pitchFamily="18" charset="0"/>
                          </a:rPr>
                          <m:t>𝑴</m:t>
                        </m:r>
                      </m:e>
                      <m:sup>
                        <m:r>
                          <a:rPr lang="fr-FR" sz="2400" b="1" i="1" smtClean="0">
                            <a:latin typeface="Cambria Math" panose="02040503050406030204" pitchFamily="18" charset="0"/>
                          </a:rPr>
                          <m:t>−</m:t>
                        </m:r>
                        <m:r>
                          <a:rPr lang="fr-FR" sz="2400" b="1" i="1" smtClean="0">
                            <a:latin typeface="Cambria Math" panose="02040503050406030204" pitchFamily="18" charset="0"/>
                          </a:rPr>
                          <m:t>𝟏</m:t>
                        </m:r>
                      </m:sup>
                    </m:sSup>
                  </m:oMath>
                </a14:m>
                <a:r>
                  <a:rPr lang="fr-FR" sz="2400" b="1" dirty="0" smtClean="0">
                    <a:latin typeface="Consolas" panose="020B0609020204030204" pitchFamily="49" charset="0"/>
                  </a:rPr>
                  <a:t>y</a:t>
                </a:r>
                <a:r>
                  <a:rPr lang="fr-FR" sz="2400" dirty="0" smtClean="0">
                    <a:latin typeface="+mj-lt"/>
                  </a:rPr>
                  <a:t>. Celle-ci peut être calculée par diverses méthodes numériques. </a:t>
                </a:r>
              </a:p>
              <a:p>
                <a:endParaRPr lang="fr-FR" sz="2400" dirty="0">
                  <a:latin typeface="+mj-lt"/>
                </a:endParaRPr>
              </a:p>
              <a:p>
                <a:pPr marL="342900" indent="-342900">
                  <a:buFont typeface="Wingdings" panose="05000000000000000000" pitchFamily="2" charset="2"/>
                  <a:buChar char="§"/>
                </a:pPr>
                <a:r>
                  <a:rPr lang="fr-FR" sz="2400" dirty="0" smtClean="0">
                    <a:latin typeface="+mj-lt"/>
                  </a:rPr>
                  <a:t>Par contre, si on veut résoudre </a:t>
                </a:r>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b="1" dirty="0">
                    <a:latin typeface="Consolas" panose="020B0609020204030204" pitchFamily="49" charset="0"/>
                  </a:rPr>
                  <a:t>= y </a:t>
                </a:r>
                <a:r>
                  <a:rPr lang="fr-FR" sz="2400" dirty="0" smtClean="0">
                    <a:latin typeface="+mj-lt"/>
                  </a:rPr>
                  <a:t>avec </a:t>
                </a:r>
                <a:r>
                  <a:rPr lang="fr-FR" sz="2400" b="1" i="1" dirty="0" smtClean="0">
                    <a:latin typeface="Consolas" panose="020B0609020204030204" pitchFamily="49" charset="0"/>
                  </a:rPr>
                  <a:t>M ∈ </a:t>
                </a:r>
                <a14:m>
                  <m:oMath xmlns:m="http://schemas.openxmlformats.org/officeDocument/2006/math">
                    <m:sSup>
                      <m:sSupPr>
                        <m:ctrlPr>
                          <a:rPr lang="fr-FR" sz="2400" b="1" i="1" smtClean="0">
                            <a:latin typeface="Cambria Math" panose="02040503050406030204" pitchFamily="18" charset="0"/>
                          </a:rPr>
                        </m:ctrlPr>
                      </m:sSupPr>
                      <m:e>
                        <m:r>
                          <a:rPr lang="fr-FR" sz="2400" b="1" i="1" smtClean="0">
                            <a:latin typeface="Cambria Math" panose="02040503050406030204" pitchFamily="18" charset="0"/>
                          </a:rPr>
                          <m:t>𝑹</m:t>
                        </m:r>
                      </m:e>
                      <m:sup>
                        <m:r>
                          <a:rPr lang="fr-FR" sz="2400" b="1" i="1" smtClean="0">
                            <a:latin typeface="Cambria Math" panose="02040503050406030204" pitchFamily="18" charset="0"/>
                          </a:rPr>
                          <m:t>−</m:t>
                        </m:r>
                        <m:r>
                          <a:rPr lang="fr-FR" sz="2400" b="1" i="1" smtClean="0">
                            <a:latin typeface="Cambria Math" panose="02040503050406030204" pitchFamily="18" charset="0"/>
                          </a:rPr>
                          <m:t>𝒎</m:t>
                        </m:r>
                        <m:r>
                          <m:rPr>
                            <m:nor/>
                          </m:rPr>
                          <a:rPr lang="fr-FR" sz="2400" b="1" i="1" dirty="0" smtClean="0">
                            <a:latin typeface="Consolas" panose="020B0609020204030204" pitchFamily="49" charset="0"/>
                          </a:rPr>
                          <m:t>×</m:t>
                        </m:r>
                        <m:r>
                          <a:rPr lang="fr-FR" sz="2400" b="1" i="1" dirty="0" smtClean="0">
                            <a:latin typeface="Cambria Math" panose="02040503050406030204" pitchFamily="18" charset="0"/>
                          </a:rPr>
                          <m:t>𝒏</m:t>
                        </m:r>
                      </m:sup>
                    </m:sSup>
                  </m:oMath>
                </a14:m>
                <a:r>
                  <a:rPr lang="fr-FR" sz="2400" b="1" i="1" dirty="0" smtClean="0">
                    <a:latin typeface="Consolas" panose="020B0609020204030204" pitchFamily="49" charset="0"/>
                  </a:rPr>
                  <a:t> </a:t>
                </a:r>
                <a:r>
                  <a:rPr lang="fr-FR" sz="2400" dirty="0" smtClean="0">
                    <a:latin typeface="+mj-lt"/>
                  </a:rPr>
                  <a:t>et si on suppose le problème mal posé, plusieurs méthodes existent suivant la condition de Hadamard qui n’est pas respectée. </a:t>
                </a:r>
              </a:p>
              <a:p>
                <a:endParaRPr lang="fr-FR" sz="2400" dirty="0">
                  <a:latin typeface="+mj-lt"/>
                </a:endParaRPr>
              </a:p>
              <a:p>
                <a:pPr marL="342900" indent="-342900">
                  <a:buFont typeface="Wingdings" panose="05000000000000000000" pitchFamily="2" charset="2"/>
                  <a:buChar char="§"/>
                </a:pPr>
                <a:r>
                  <a:rPr lang="fr-FR" sz="2400" dirty="0" smtClean="0">
                    <a:latin typeface="+mj-lt"/>
                  </a:rPr>
                  <a:t>Ci-dessous, nous décrivons dans un premier temps les méthodes basées sur la résolution de systèmes </a:t>
                </a:r>
                <a:r>
                  <a:rPr lang="fr-FR" sz="2400" b="1" dirty="0" smtClean="0">
                    <a:latin typeface="+mj-lt"/>
                  </a:rPr>
                  <a:t>par factorisation de matrices</a:t>
                </a:r>
                <a:r>
                  <a:rPr lang="fr-FR" sz="2400" dirty="0" smtClean="0">
                    <a:latin typeface="+mj-lt"/>
                  </a:rPr>
                  <a:t>, dans un deuxième temps les </a:t>
                </a:r>
                <a:r>
                  <a:rPr lang="fr-FR" sz="2400" b="1" dirty="0" smtClean="0">
                    <a:latin typeface="+mj-lt"/>
                  </a:rPr>
                  <a:t>méthodes de régularisation</a:t>
                </a:r>
                <a:r>
                  <a:rPr lang="fr-FR" sz="2400" dirty="0" smtClean="0">
                    <a:latin typeface="+mj-lt"/>
                  </a:rPr>
                  <a:t> et terminons en évoquant </a:t>
                </a:r>
                <a:r>
                  <a:rPr lang="fr-FR" sz="2400" b="1" dirty="0" smtClean="0">
                    <a:latin typeface="+mj-lt"/>
                  </a:rPr>
                  <a:t>les méthodes probabilistes.</a:t>
                </a:r>
                <a:endParaRPr lang="fr-FR" sz="2400" b="1" dirty="0">
                  <a:latin typeface="+mj-lt"/>
                </a:endParaRPr>
              </a:p>
            </p:txBody>
          </p:sp>
        </mc:Choice>
        <mc:Fallback>
          <p:sp>
            <p:nvSpPr>
              <p:cNvPr id="2" name="Rectangle 1"/>
              <p:cNvSpPr>
                <a:spLocks noRot="1" noChangeAspect="1" noMove="1" noResize="1" noEditPoints="1" noAdjustHandles="1" noChangeArrowheads="1" noChangeShapeType="1" noTextEdit="1"/>
              </p:cNvSpPr>
              <p:nvPr/>
            </p:nvSpPr>
            <p:spPr>
              <a:xfrm>
                <a:off x="589280" y="1407612"/>
                <a:ext cx="11176000" cy="4169218"/>
              </a:xfrm>
              <a:prstGeom prst="rect">
                <a:avLst/>
              </a:prstGeom>
              <a:blipFill>
                <a:blip r:embed="rId2"/>
                <a:stretch>
                  <a:fillRect l="-873" t="-1170" r="-436" b="-2339"/>
                </a:stretch>
              </a:blipFill>
            </p:spPr>
            <p:txBody>
              <a:bodyPr/>
              <a:lstStyle/>
              <a:p>
                <a:r>
                  <a:rPr lang="fr-FR">
                    <a:noFill/>
                  </a:rPr>
                  <a:t> </a:t>
                </a:r>
              </a:p>
            </p:txBody>
          </p:sp>
        </mc:Fallback>
      </mc:AlternateContent>
    </p:spTree>
    <p:extLst>
      <p:ext uri="{BB962C8B-B14F-4D97-AF65-F5344CB8AC3E}">
        <p14:creationId xmlns:p14="http://schemas.microsoft.com/office/powerpoint/2010/main" val="2699958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187254" cy="584775"/>
          </a:xfrm>
          <a:prstGeom prst="rect">
            <a:avLst/>
          </a:prstGeom>
        </p:spPr>
        <p:txBody>
          <a:bodyPr wrap="none">
            <a:spAutoFit/>
          </a:bodyPr>
          <a:lstStyle/>
          <a:p>
            <a:r>
              <a:rPr lang="fr-FR" sz="3200" b="1" dirty="0" smtClean="0"/>
              <a:t>3.1</a:t>
            </a:r>
            <a:r>
              <a:rPr lang="fr-FR" sz="3200" dirty="0" smtClean="0"/>
              <a:t>. </a:t>
            </a:r>
            <a:r>
              <a:rPr lang="fr-FR" sz="3200" b="1" dirty="0" smtClean="0"/>
              <a:t>Factorisation </a:t>
            </a:r>
            <a:r>
              <a:rPr lang="fr-FR" sz="3200" b="1" dirty="0"/>
              <a:t>de matrices</a:t>
            </a:r>
          </a:p>
        </p:txBody>
      </p:sp>
      <p:sp>
        <p:nvSpPr>
          <p:cNvPr id="2" name="Rectangle 1"/>
          <p:cNvSpPr/>
          <p:nvPr/>
        </p:nvSpPr>
        <p:spPr>
          <a:xfrm>
            <a:off x="589280" y="1407612"/>
            <a:ext cx="11176000" cy="3416320"/>
          </a:xfrm>
          <a:prstGeom prst="rect">
            <a:avLst/>
          </a:prstGeom>
        </p:spPr>
        <p:txBody>
          <a:bodyPr wrap="square">
            <a:spAutoFit/>
          </a:bodyPr>
          <a:lstStyle/>
          <a:p>
            <a:r>
              <a:rPr lang="fr-FR" sz="2400" dirty="0" smtClean="0">
                <a:latin typeface="+mj-lt"/>
              </a:rPr>
              <a:t>Le système </a:t>
            </a:r>
            <a:r>
              <a:rPr lang="fr-FR" sz="2400" b="1" dirty="0" err="1" smtClean="0">
                <a:latin typeface="Consolas" panose="020B0609020204030204" pitchFamily="49" charset="0"/>
              </a:rPr>
              <a:t>Mx</a:t>
            </a:r>
            <a:r>
              <a:rPr lang="fr-FR" sz="2400" b="1" dirty="0" smtClean="0">
                <a:latin typeface="Consolas" panose="020B0609020204030204" pitchFamily="49" charset="0"/>
              </a:rPr>
              <a:t> = y </a:t>
            </a:r>
            <a:r>
              <a:rPr lang="fr-FR" sz="2400" dirty="0" smtClean="0">
                <a:latin typeface="+mj-lt"/>
              </a:rPr>
              <a:t>avec </a:t>
            </a:r>
            <a:r>
              <a:rPr lang="fr-FR" sz="2400" b="1" dirty="0">
                <a:latin typeface="Consolas" panose="020B0609020204030204" pitchFamily="49" charset="0"/>
              </a:rPr>
              <a:t>M</a:t>
            </a:r>
            <a:r>
              <a:rPr lang="fr-FR" sz="2400" dirty="0" smtClean="0">
                <a:latin typeface="+mj-lt"/>
              </a:rPr>
              <a:t> non nécessairement carrée régulière peut </a:t>
            </a:r>
            <a:r>
              <a:rPr lang="fr-FR" sz="2400" b="1" dirty="0" smtClean="0">
                <a:latin typeface="+mj-lt"/>
              </a:rPr>
              <a:t>ne pas admettre de solutions</a:t>
            </a:r>
            <a:r>
              <a:rPr lang="fr-FR" sz="2400" dirty="0" smtClean="0">
                <a:latin typeface="+mj-lt"/>
              </a:rPr>
              <a:t> ou bien </a:t>
            </a:r>
            <a:r>
              <a:rPr lang="fr-FR" sz="2400" b="1" dirty="0" smtClean="0">
                <a:latin typeface="+mj-lt"/>
              </a:rPr>
              <a:t>en avoir une infinité. </a:t>
            </a:r>
          </a:p>
          <a:p>
            <a:endParaRPr lang="fr-FR" sz="2400" b="1" dirty="0" smtClean="0">
              <a:latin typeface="+mj-lt"/>
            </a:endParaRPr>
          </a:p>
          <a:p>
            <a:pPr marL="342900" indent="-342900">
              <a:buFont typeface="Wingdings" panose="05000000000000000000" pitchFamily="2" charset="2"/>
              <a:buChar char="§"/>
            </a:pPr>
            <a:r>
              <a:rPr lang="fr-FR" sz="2400" dirty="0" smtClean="0">
                <a:latin typeface="+mj-lt"/>
              </a:rPr>
              <a:t>Le problème inverse est dans ces deux cas mal posé car la première ou la seconde condition au sens de </a:t>
            </a:r>
            <a:r>
              <a:rPr lang="fr-FR" sz="2400" b="1" dirty="0" smtClean="0">
                <a:latin typeface="+mj-lt"/>
              </a:rPr>
              <a:t>Hadamard</a:t>
            </a:r>
            <a:r>
              <a:rPr lang="fr-FR" sz="2400" dirty="0" smtClean="0">
                <a:latin typeface="+mj-lt"/>
              </a:rPr>
              <a:t> n’est pas respectée. </a:t>
            </a:r>
          </a:p>
          <a:p>
            <a:endParaRPr lang="fr-FR" sz="2400" dirty="0">
              <a:latin typeface="+mj-lt"/>
            </a:endParaRPr>
          </a:p>
          <a:p>
            <a:pPr marL="342900" indent="-342900">
              <a:buFont typeface="Wingdings" panose="05000000000000000000" pitchFamily="2" charset="2"/>
              <a:buChar char="§"/>
            </a:pPr>
            <a:r>
              <a:rPr lang="fr-FR" sz="2400" dirty="0" smtClean="0">
                <a:latin typeface="+mj-lt"/>
              </a:rPr>
              <a:t>Les trois méthodes décrites dans ce paragraphe et basées sur la </a:t>
            </a:r>
            <a:r>
              <a:rPr lang="fr-FR" sz="2400" b="1" i="1" dirty="0" smtClean="0">
                <a:solidFill>
                  <a:srgbClr val="FF0000"/>
                </a:solidFill>
                <a:latin typeface="+mj-lt"/>
              </a:rPr>
              <a:t>factorisation de matrices sont applicables lorsque les problèmes</a:t>
            </a:r>
            <a:r>
              <a:rPr lang="fr-FR" sz="2400" b="1" i="1" dirty="0" smtClean="0">
                <a:latin typeface="+mj-lt"/>
              </a:rPr>
              <a:t>, </a:t>
            </a:r>
            <a:r>
              <a:rPr lang="fr-FR" sz="2400" dirty="0" smtClean="0">
                <a:latin typeface="+mj-lt"/>
              </a:rPr>
              <a:t>bien que mal posés, vérifient la troisième condition au sens de Hadamard i.e. </a:t>
            </a:r>
            <a:r>
              <a:rPr lang="fr-FR" sz="2400" b="1" dirty="0">
                <a:latin typeface="Consolas" panose="020B0609020204030204" pitchFamily="49" charset="0"/>
              </a:rPr>
              <a:t>M </a:t>
            </a:r>
            <a:r>
              <a:rPr lang="fr-FR" sz="2400" dirty="0" smtClean="0">
                <a:latin typeface="+mj-lt"/>
              </a:rPr>
              <a:t>est </a:t>
            </a:r>
            <a:r>
              <a:rPr lang="fr-FR" sz="2400" b="1" dirty="0" smtClean="0">
                <a:solidFill>
                  <a:srgbClr val="FF0000"/>
                </a:solidFill>
                <a:latin typeface="+mj-lt"/>
              </a:rPr>
              <a:t>bien conditionnée.</a:t>
            </a:r>
            <a:endParaRPr lang="fr-FR" sz="2400" b="1" dirty="0">
              <a:solidFill>
                <a:srgbClr val="FF0000"/>
              </a:solidFill>
              <a:latin typeface="+mj-lt"/>
            </a:endParaRPr>
          </a:p>
        </p:txBody>
      </p:sp>
    </p:spTree>
    <p:extLst>
      <p:ext uri="{BB962C8B-B14F-4D97-AF65-F5344CB8AC3E}">
        <p14:creationId xmlns:p14="http://schemas.microsoft.com/office/powerpoint/2010/main" val="279679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187254" cy="584775"/>
          </a:xfrm>
          <a:prstGeom prst="rect">
            <a:avLst/>
          </a:prstGeom>
        </p:spPr>
        <p:txBody>
          <a:bodyPr wrap="none">
            <a:spAutoFit/>
          </a:bodyPr>
          <a:lstStyle/>
          <a:p>
            <a:r>
              <a:rPr lang="fr-FR" sz="3200" b="1" dirty="0" smtClean="0"/>
              <a:t>3.1</a:t>
            </a:r>
            <a:r>
              <a:rPr lang="fr-FR" sz="3200" dirty="0" smtClean="0"/>
              <a:t>. </a:t>
            </a:r>
            <a:r>
              <a:rPr lang="fr-FR" sz="3200" b="1" dirty="0" smtClean="0"/>
              <a:t>Factorisation </a:t>
            </a:r>
            <a:r>
              <a:rPr lang="fr-FR" sz="3200" b="1" dirty="0"/>
              <a:t>de matrices</a:t>
            </a:r>
          </a:p>
        </p:txBody>
      </p:sp>
      <p:sp>
        <p:nvSpPr>
          <p:cNvPr id="2" name="Rectangle 1"/>
          <p:cNvSpPr/>
          <p:nvPr/>
        </p:nvSpPr>
        <p:spPr>
          <a:xfrm>
            <a:off x="589280" y="1407612"/>
            <a:ext cx="11176000" cy="3785652"/>
          </a:xfrm>
          <a:prstGeom prst="rect">
            <a:avLst/>
          </a:prstGeom>
        </p:spPr>
        <p:txBody>
          <a:bodyPr wrap="square">
            <a:spAutoFit/>
          </a:bodyPr>
          <a:lstStyle/>
          <a:p>
            <a:endParaRPr lang="fr-FR" sz="2400" dirty="0" smtClean="0">
              <a:latin typeface="+mj-lt"/>
            </a:endParaRPr>
          </a:p>
          <a:p>
            <a:r>
              <a:rPr lang="fr-FR" sz="2400" dirty="0" smtClean="0">
                <a:latin typeface="+mj-lt"/>
              </a:rPr>
              <a:t>Ci-dessous, nous montrons que ce système peut être résolu par </a:t>
            </a:r>
            <a:r>
              <a:rPr lang="fr-FR" sz="2400" b="1" dirty="0" smtClean="0"/>
              <a:t>une </a:t>
            </a:r>
            <a:r>
              <a:rPr lang="fr-FR" sz="2400" b="1" dirty="0" smtClean="0"/>
              <a:t>factorisation </a:t>
            </a:r>
            <a:r>
              <a:rPr lang="fr-FR" sz="2400" b="1" dirty="0" smtClean="0"/>
              <a:t>de </a:t>
            </a:r>
            <a:r>
              <a:rPr lang="fr-FR" sz="2400" b="1" dirty="0" err="1" smtClean="0"/>
              <a:t>Cholesky</a:t>
            </a:r>
            <a:r>
              <a:rPr lang="fr-FR" sz="2400" b="1" dirty="0" smtClean="0"/>
              <a:t> ou encore par une factorisation QR</a:t>
            </a:r>
            <a:r>
              <a:rPr lang="fr-FR" sz="2400" dirty="0" smtClean="0">
                <a:latin typeface="+mj-lt"/>
              </a:rPr>
              <a:t>. </a:t>
            </a:r>
          </a:p>
          <a:p>
            <a:endParaRPr lang="fr-FR" sz="2400" dirty="0">
              <a:latin typeface="+mj-lt"/>
            </a:endParaRPr>
          </a:p>
          <a:p>
            <a:pPr marL="342900" indent="-342900">
              <a:buFont typeface="Wingdings" panose="05000000000000000000" pitchFamily="2" charset="2"/>
              <a:buChar char="§"/>
            </a:pPr>
            <a:r>
              <a:rPr lang="fr-FR" sz="2400" dirty="0" smtClean="0">
                <a:latin typeface="+mj-lt"/>
              </a:rPr>
              <a:t>Cette dernière donne une méthode plus coûteuse que la factorisation de </a:t>
            </a:r>
            <a:r>
              <a:rPr lang="fr-FR" sz="2400" dirty="0" err="1" smtClean="0">
                <a:latin typeface="+mj-lt"/>
              </a:rPr>
              <a:t>Cholesky</a:t>
            </a:r>
            <a:r>
              <a:rPr lang="fr-FR" sz="2400" dirty="0" smtClean="0">
                <a:latin typeface="+mj-lt"/>
              </a:rPr>
              <a:t>, mais plus robuste au niveau algorithmique, et constitue la méthode de choix pour résoudre les problèmes de taille raisonnable (quelques centaines). </a:t>
            </a:r>
          </a:p>
          <a:p>
            <a:endParaRPr lang="fr-FR" sz="2400" dirty="0">
              <a:latin typeface="+mj-lt"/>
            </a:endParaRPr>
          </a:p>
          <a:p>
            <a:pPr marL="342900" indent="-342900">
              <a:buFont typeface="Wingdings" panose="05000000000000000000" pitchFamily="2" charset="2"/>
              <a:buChar char="§"/>
            </a:pPr>
            <a:r>
              <a:rPr lang="fr-FR" sz="2400" dirty="0" smtClean="0">
                <a:latin typeface="+mj-lt"/>
              </a:rPr>
              <a:t>Nous donnons également quelques indications sur la méthode utilisant la factorisation SVD (</a:t>
            </a:r>
            <a:r>
              <a:rPr lang="fr-FR" sz="2400" dirty="0" err="1" smtClean="0">
                <a:latin typeface="+mj-lt"/>
              </a:rPr>
              <a:t>Singular</a:t>
            </a:r>
            <a:r>
              <a:rPr lang="fr-FR" sz="2400" dirty="0" smtClean="0">
                <a:latin typeface="+mj-lt"/>
              </a:rPr>
              <a:t> </a:t>
            </a:r>
            <a:r>
              <a:rPr lang="fr-FR" sz="2400" dirty="0" err="1" smtClean="0">
                <a:latin typeface="+mj-lt"/>
              </a:rPr>
              <a:t>Va-lue</a:t>
            </a:r>
            <a:r>
              <a:rPr lang="fr-FR" sz="2400" dirty="0" smtClean="0">
                <a:latin typeface="+mj-lt"/>
              </a:rPr>
              <a:t> </a:t>
            </a:r>
            <a:r>
              <a:rPr lang="fr-FR" sz="2400" dirty="0" err="1" smtClean="0">
                <a:latin typeface="+mj-lt"/>
              </a:rPr>
              <a:t>Decomposition</a:t>
            </a:r>
            <a:r>
              <a:rPr lang="fr-FR" sz="2400" dirty="0" smtClean="0">
                <a:latin typeface="+mj-lt"/>
              </a:rPr>
              <a:t>).</a:t>
            </a:r>
          </a:p>
        </p:txBody>
      </p:sp>
    </p:spTree>
    <p:extLst>
      <p:ext uri="{BB962C8B-B14F-4D97-AF65-F5344CB8AC3E}">
        <p14:creationId xmlns:p14="http://schemas.microsoft.com/office/powerpoint/2010/main" val="433590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2839239" cy="584775"/>
          </a:xfrm>
          <a:prstGeom prst="rect">
            <a:avLst/>
          </a:prstGeom>
        </p:spPr>
        <p:txBody>
          <a:bodyPr wrap="none">
            <a:spAutoFit/>
          </a:bodyPr>
          <a:lstStyle/>
          <a:p>
            <a:r>
              <a:rPr lang="fr-FR" sz="3200" b="1" dirty="0" smtClean="0"/>
              <a:t>3.1</a:t>
            </a:r>
            <a:r>
              <a:rPr lang="fr-FR" sz="3200" dirty="0" smtClean="0"/>
              <a:t>. </a:t>
            </a:r>
            <a:r>
              <a:rPr lang="fr-FR" sz="3200" b="1" dirty="0" smtClean="0"/>
              <a:t>1. </a:t>
            </a:r>
            <a:r>
              <a:rPr lang="fr-FR" sz="3200" b="1" dirty="0" err="1" smtClean="0"/>
              <a:t>Cholesky</a:t>
            </a:r>
            <a:endParaRPr lang="fr-FR" sz="3200" b="1" dirty="0"/>
          </a:p>
        </p:txBody>
      </p:sp>
      <mc:AlternateContent xmlns:mc="http://schemas.openxmlformats.org/markup-compatibility/2006" xmlns:a14="http://schemas.microsoft.com/office/drawing/2010/main">
        <mc:Choice Requires="a14">
          <p:sp>
            <p:nvSpPr>
              <p:cNvPr id="2" name="Rectangle 1"/>
              <p:cNvSpPr/>
              <p:nvPr/>
            </p:nvSpPr>
            <p:spPr>
              <a:xfrm>
                <a:off x="589280" y="1407612"/>
                <a:ext cx="11176000" cy="3785652"/>
              </a:xfrm>
              <a:prstGeom prst="rect">
                <a:avLst/>
              </a:prstGeom>
            </p:spPr>
            <p:txBody>
              <a:bodyPr wrap="square">
                <a:spAutoFit/>
              </a:bodyPr>
              <a:lstStyle/>
              <a:p>
                <a:r>
                  <a:rPr lang="fr-FR" sz="2400" dirty="0" smtClean="0">
                    <a:effectLst/>
                    <a:latin typeface="+mj-lt"/>
                  </a:rPr>
                  <a:t/>
                </a:r>
                <a:br>
                  <a:rPr lang="fr-FR" sz="2400" dirty="0" smtClean="0">
                    <a:effectLst/>
                    <a:latin typeface="+mj-lt"/>
                  </a:rPr>
                </a:br>
                <a:r>
                  <a:rPr lang="fr-FR" sz="2400" dirty="0">
                    <a:latin typeface="+mj-lt"/>
                  </a:rPr>
                  <a:t>Si on veut résoudre </a:t>
                </a:r>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b="1" dirty="0">
                    <a:latin typeface="Consolas" panose="020B0609020204030204" pitchFamily="49" charset="0"/>
                  </a:rPr>
                  <a:t>= y </a:t>
                </a:r>
                <a:r>
                  <a:rPr lang="fr-FR" sz="2400" dirty="0">
                    <a:latin typeface="+mj-lt"/>
                  </a:rPr>
                  <a:t>avec </a:t>
                </a:r>
                <a:r>
                  <a:rPr lang="fr-FR" sz="2400" b="1" dirty="0">
                    <a:latin typeface="Consolas" panose="020B0609020204030204" pitchFamily="49" charset="0"/>
                  </a:rPr>
                  <a:t>M ∈ </a:t>
                </a:r>
                <a:r>
                  <a:rPr lang="fr-FR" sz="2400" b="1" dirty="0" err="1">
                    <a:latin typeface="Consolas" panose="020B0609020204030204" pitchFamily="49" charset="0"/>
                  </a:rPr>
                  <a:t>IRm×n</a:t>
                </a:r>
                <a:r>
                  <a:rPr lang="fr-FR" sz="2400" dirty="0">
                    <a:latin typeface="+mj-lt"/>
                  </a:rPr>
                  <a:t>, si on suppose </a:t>
                </a:r>
                <a:r>
                  <a:rPr lang="fr-FR" sz="2400" b="1" dirty="0">
                    <a:latin typeface="Consolas" panose="020B0609020204030204" pitchFamily="49" charset="0"/>
                  </a:rPr>
                  <a:t>m ≥ n, </a:t>
                </a:r>
                <a:r>
                  <a:rPr lang="fr-FR" sz="2400" dirty="0">
                    <a:latin typeface="+mj-lt"/>
                  </a:rPr>
                  <a:t>et </a:t>
                </a:r>
                <a:r>
                  <a:rPr lang="fr-FR" sz="2400" dirty="0" smtClean="0">
                    <a:latin typeface="+mj-lt"/>
                  </a:rPr>
                  <a:t>si</a:t>
                </a:r>
                <a:r>
                  <a:rPr lang="fr-FR" sz="2400" dirty="0">
                    <a:latin typeface="+mj-lt"/>
                  </a:rPr>
                  <a:t> </a:t>
                </a:r>
                <a:r>
                  <a:rPr lang="fr-FR" sz="2400" dirty="0" smtClean="0">
                    <a:latin typeface="+mj-lt"/>
                  </a:rPr>
                  <a:t>le </a:t>
                </a:r>
                <a:r>
                  <a:rPr lang="fr-FR" sz="2400" dirty="0">
                    <a:latin typeface="+mj-lt"/>
                  </a:rPr>
                  <a:t>problème est mal posé au sens de la première ou la seconde </a:t>
                </a:r>
                <a:r>
                  <a:rPr lang="fr-FR" sz="2400" dirty="0" smtClean="0">
                    <a:latin typeface="+mj-lt"/>
                  </a:rPr>
                  <a:t>condition de </a:t>
                </a:r>
                <a:r>
                  <a:rPr lang="fr-FR" sz="2400" dirty="0">
                    <a:latin typeface="+mj-lt"/>
                  </a:rPr>
                  <a:t>Hadamard, le problème est reformulé sous la forme des moindres </a:t>
                </a:r>
                <a:r>
                  <a:rPr lang="fr-FR" sz="2400" dirty="0" smtClean="0">
                    <a:latin typeface="+mj-lt"/>
                  </a:rPr>
                  <a:t>carrés</a:t>
                </a:r>
                <a:r>
                  <a:rPr lang="fr-FR" sz="2400" dirty="0">
                    <a:latin typeface="+mj-lt"/>
                  </a:rPr>
                  <a:t> </a:t>
                </a:r>
                <a:r>
                  <a:rPr lang="fr-FR" sz="2400" b="1" dirty="0" err="1" smtClean="0">
                    <a:latin typeface="Consolas" panose="020B0609020204030204" pitchFamily="49" charset="0"/>
                  </a:rPr>
                  <a:t>minx</a:t>
                </a:r>
                <a14:m>
                  <m:oMath xmlns:m="http://schemas.openxmlformats.org/officeDocument/2006/math">
                    <m:sSubSup>
                      <m:sSubSupPr>
                        <m:ctrlPr>
                          <a:rPr lang="fr-FR" sz="2400" b="1" i="1" smtClean="0">
                            <a:latin typeface="Cambria Math" panose="02040503050406030204" pitchFamily="18" charset="0"/>
                          </a:rPr>
                        </m:ctrlPr>
                      </m:sSubSupPr>
                      <m:e>
                        <m:r>
                          <m:rPr>
                            <m:nor/>
                          </m:rPr>
                          <a:rPr lang="fr-FR" sz="2400" b="1" dirty="0" smtClean="0">
                            <a:latin typeface="Consolas" panose="020B0609020204030204" pitchFamily="49" charset="0"/>
                          </a:rPr>
                          <m:t>‖</m:t>
                        </m:r>
                        <m:r>
                          <m:rPr>
                            <m:nor/>
                          </m:rPr>
                          <a:rPr lang="fr-FR" sz="2400" b="1" i="0" dirty="0" smtClean="0">
                            <a:latin typeface="Consolas" panose="020B0609020204030204" pitchFamily="49" charset="0"/>
                          </a:rPr>
                          <m:t>M</m:t>
                        </m:r>
                        <m:r>
                          <m:rPr>
                            <m:nor/>
                          </m:rPr>
                          <a:rPr lang="fr-FR" sz="2400" b="1" dirty="0" smtClean="0">
                            <a:latin typeface="Consolas" panose="020B0609020204030204" pitchFamily="49" charset="0"/>
                          </a:rPr>
                          <m:t>x</m:t>
                        </m:r>
                        <m:r>
                          <m:rPr>
                            <m:nor/>
                          </m:rPr>
                          <a:rPr lang="fr-FR" sz="2400" b="1" dirty="0" smtClean="0">
                            <a:latin typeface="Consolas" panose="020B0609020204030204" pitchFamily="49" charset="0"/>
                          </a:rPr>
                          <m:t> − </m:t>
                        </m:r>
                        <m:r>
                          <m:rPr>
                            <m:nor/>
                          </m:rPr>
                          <a:rPr lang="fr-FR" sz="2400" b="1" i="0" dirty="0" smtClean="0">
                            <a:latin typeface="Consolas" panose="020B0609020204030204" pitchFamily="49" charset="0"/>
                          </a:rPr>
                          <m:t>y</m:t>
                        </m:r>
                        <m:r>
                          <m:rPr>
                            <m:nor/>
                          </m:rPr>
                          <a:rPr lang="fr-FR" sz="2400" b="1" dirty="0" smtClean="0">
                            <a:latin typeface="Consolas" panose="020B0609020204030204" pitchFamily="49" charset="0"/>
                          </a:rPr>
                          <m:t>‖</m:t>
                        </m:r>
                      </m:e>
                      <m:sub>
                        <m:r>
                          <a:rPr lang="fr-FR" sz="2400" b="1" i="1" smtClean="0">
                            <a:latin typeface="Cambria Math" panose="02040503050406030204" pitchFamily="18" charset="0"/>
                          </a:rPr>
                          <m:t>𝟐</m:t>
                        </m:r>
                      </m:sub>
                      <m:sup>
                        <m:r>
                          <a:rPr lang="fr-FR" sz="2400" b="1" i="1" smtClean="0">
                            <a:latin typeface="Cambria Math" panose="02040503050406030204" pitchFamily="18" charset="0"/>
                          </a:rPr>
                          <m:t>𝟐</m:t>
                        </m:r>
                      </m:sup>
                    </m:sSubSup>
                  </m:oMath>
                </a14:m>
                <a:r>
                  <a:rPr lang="fr-FR" sz="2400" b="1" dirty="0" smtClean="0">
                    <a:latin typeface="Consolas" panose="020B0609020204030204" pitchFamily="49" charset="0"/>
                  </a:rPr>
                  <a:t> </a:t>
                </a:r>
                <a:r>
                  <a:rPr lang="fr-FR" sz="2400" dirty="0">
                    <a:latin typeface="+mj-lt"/>
                  </a:rPr>
                  <a:t>avec </a:t>
                </a:r>
                <a:r>
                  <a:rPr lang="fr-FR" sz="2400" b="1" dirty="0">
                    <a:latin typeface="Consolas" panose="020B0609020204030204" pitchFamily="49" charset="0"/>
                  </a:rPr>
                  <a:t>x </a:t>
                </a:r>
                <a:r>
                  <a:rPr lang="fr-FR" sz="2400" dirty="0">
                    <a:latin typeface="+mj-lt"/>
                  </a:rPr>
                  <a:t>solution de </a:t>
                </a:r>
                <a:r>
                  <a:rPr lang="fr-FR" sz="2400" dirty="0" smtClean="0">
                    <a:latin typeface="+mj-lt"/>
                  </a:rPr>
                  <a:t>ce problème </a:t>
                </a:r>
                <a:r>
                  <a:rPr lang="fr-FR" sz="2400" dirty="0">
                    <a:latin typeface="+mj-lt"/>
                  </a:rPr>
                  <a:t>si et seulement si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M </a:t>
                </a:r>
                <a:r>
                  <a:rPr lang="fr-FR" sz="2400" b="1" dirty="0">
                    <a:latin typeface="Consolas" panose="020B0609020204030204" pitchFamily="49" charset="0"/>
                  </a:rPr>
                  <a:t>x =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y</a:t>
                </a:r>
                <a:r>
                  <a:rPr lang="fr-FR" sz="2400" b="1" dirty="0">
                    <a:latin typeface="Consolas" panose="020B0609020204030204" pitchFamily="49" charset="0"/>
                  </a:rPr>
                  <a:t>, </a:t>
                </a:r>
                <a:r>
                  <a:rPr lang="fr-FR" sz="2400" dirty="0">
                    <a:latin typeface="+mj-lt"/>
                  </a:rPr>
                  <a:t>appelée équation normale</a:t>
                </a:r>
                <a:r>
                  <a:rPr lang="fr-FR" sz="2400" dirty="0" smtClean="0">
                    <a:latin typeface="+mj-lt"/>
                  </a:rPr>
                  <a:t>.</a:t>
                </a:r>
              </a:p>
              <a:p>
                <a:r>
                  <a:rPr lang="fr-FR" sz="2400" dirty="0" smtClean="0">
                    <a:latin typeface="+mj-lt"/>
                  </a:rPr>
                  <a:t/>
                </a:r>
                <a:br>
                  <a:rPr lang="fr-FR" sz="2400" dirty="0" smtClean="0">
                    <a:latin typeface="+mj-lt"/>
                  </a:rPr>
                </a:br>
                <a:r>
                  <a:rPr lang="fr-FR" sz="2400" dirty="0">
                    <a:latin typeface="+mj-lt"/>
                  </a:rPr>
                  <a:t>Supposons </a:t>
                </a:r>
                <a:r>
                  <a:rPr lang="fr-FR" sz="2400" b="1" dirty="0">
                    <a:latin typeface="Consolas" panose="020B0609020204030204" pitchFamily="49" charset="0"/>
                  </a:rPr>
                  <a:t>M </a:t>
                </a:r>
                <a:r>
                  <a:rPr lang="fr-FR" sz="2400" dirty="0">
                    <a:latin typeface="+mj-lt"/>
                  </a:rPr>
                  <a:t>de rang </a:t>
                </a:r>
                <a:r>
                  <a:rPr lang="fr-FR" sz="2400" b="1" dirty="0">
                    <a:latin typeface="Consolas" panose="020B0609020204030204" pitchFamily="49" charset="0"/>
                  </a:rPr>
                  <a:t>n</a:t>
                </a:r>
                <a:r>
                  <a:rPr lang="fr-FR" sz="2400" dirty="0">
                    <a:latin typeface="+mj-lt"/>
                  </a:rPr>
                  <a:t>, la matrice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M </a:t>
                </a:r>
                <a:r>
                  <a:rPr lang="fr-FR" sz="2400" dirty="0">
                    <a:latin typeface="+mj-lt"/>
                  </a:rPr>
                  <a:t>est </a:t>
                </a:r>
                <a:r>
                  <a:rPr lang="fr-FR" sz="2400" dirty="0" err="1">
                    <a:latin typeface="+mj-lt"/>
                  </a:rPr>
                  <a:t>déﬁnie</a:t>
                </a:r>
                <a:r>
                  <a:rPr lang="fr-FR" sz="2400" dirty="0">
                    <a:latin typeface="+mj-lt"/>
                  </a:rPr>
                  <a:t> positive et </a:t>
                </a:r>
                <a:r>
                  <a:rPr lang="fr-FR" sz="2400" dirty="0" smtClean="0">
                    <a:latin typeface="+mj-lt"/>
                  </a:rPr>
                  <a:t>d’ordre</a:t>
                </a:r>
                <a:r>
                  <a:rPr lang="fr-FR" sz="2400" dirty="0">
                    <a:latin typeface="+mj-lt"/>
                  </a:rPr>
                  <a:t> </a:t>
                </a:r>
                <a:r>
                  <a:rPr lang="fr-FR" sz="2400" b="1" dirty="0">
                    <a:latin typeface="Consolas" panose="020B0609020204030204" pitchFamily="49" charset="0"/>
                  </a:rPr>
                  <a:t>n</a:t>
                </a:r>
                <a:r>
                  <a:rPr lang="fr-FR" sz="2400" dirty="0">
                    <a:latin typeface="+mj-lt"/>
                  </a:rPr>
                  <a:t>. </a:t>
                </a:r>
                <a:endParaRPr lang="fr-FR" sz="2400" dirty="0" smtClean="0">
                  <a:latin typeface="+mj-lt"/>
                </a:endParaRPr>
              </a:p>
              <a:p>
                <a:r>
                  <a:rPr lang="fr-FR" sz="2400" dirty="0" smtClean="0">
                    <a:latin typeface="+mj-lt"/>
                  </a:rPr>
                  <a:t>Tout </a:t>
                </a:r>
                <a:r>
                  <a:rPr lang="fr-FR" sz="2400" dirty="0">
                    <a:latin typeface="+mj-lt"/>
                  </a:rPr>
                  <a:t>d’abord, on constate que l’équation normale représente dans </a:t>
                </a:r>
                <a:r>
                  <a:rPr lang="fr-FR" sz="2400" dirty="0" smtClean="0">
                    <a:latin typeface="+mj-lt"/>
                  </a:rPr>
                  <a:t>ce</a:t>
                </a:r>
                <a:r>
                  <a:rPr lang="fr-FR" sz="2400" dirty="0">
                    <a:latin typeface="+mj-lt"/>
                  </a:rPr>
                  <a:t> </a:t>
                </a:r>
                <a:r>
                  <a:rPr lang="fr-FR" sz="2400" dirty="0" smtClean="0">
                    <a:latin typeface="+mj-lt"/>
                  </a:rPr>
                  <a:t>cas </a:t>
                </a:r>
                <a:r>
                  <a:rPr lang="fr-FR" sz="2400" dirty="0">
                    <a:latin typeface="+mj-lt"/>
                  </a:rPr>
                  <a:t>une </a:t>
                </a:r>
                <a:r>
                  <a:rPr lang="fr-FR" sz="2400" dirty="0" smtClean="0">
                    <a:latin typeface="+mj-lt"/>
                  </a:rPr>
                  <a:t>compression d’information </a:t>
                </a:r>
                <a:r>
                  <a:rPr lang="fr-FR" sz="2400" dirty="0">
                    <a:latin typeface="+mj-lt"/>
                  </a:rPr>
                  <a:t>puisque</a:t>
                </a:r>
                <a:r>
                  <a:rPr lang="fr-FR" sz="2400" b="1" dirty="0">
                    <a:latin typeface="Consolas" panose="020B0609020204030204" pitchFamily="49" charset="0"/>
                  </a:rPr>
                  <a:t> n &lt; m</a:t>
                </a:r>
                <a:r>
                  <a:rPr lang="fr-FR" sz="2400" dirty="0">
                    <a:latin typeface="+mj-lt"/>
                  </a:rPr>
                  <a:t>. Ensuite,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M </a:t>
                </a:r>
                <a:r>
                  <a:rPr lang="fr-FR" sz="2400" dirty="0" smtClean="0">
                    <a:latin typeface="+mj-lt"/>
                  </a:rPr>
                  <a:t>étant</a:t>
                </a:r>
                <a:r>
                  <a:rPr lang="fr-FR" sz="2400" dirty="0">
                    <a:latin typeface="+mj-lt"/>
                  </a:rPr>
                  <a:t> </a:t>
                </a:r>
                <a:r>
                  <a:rPr lang="fr-FR" sz="2400" dirty="0" err="1" smtClean="0">
                    <a:latin typeface="+mj-lt"/>
                  </a:rPr>
                  <a:t>déﬁnie</a:t>
                </a:r>
                <a:r>
                  <a:rPr lang="fr-FR" sz="2400" dirty="0" smtClean="0">
                    <a:latin typeface="+mj-lt"/>
                  </a:rPr>
                  <a:t> </a:t>
                </a:r>
                <a:r>
                  <a:rPr lang="fr-FR" sz="2400" dirty="0">
                    <a:latin typeface="+mj-lt"/>
                  </a:rPr>
                  <a:t>positive, le système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M </a:t>
                </a:r>
                <a:r>
                  <a:rPr lang="fr-FR" sz="2400" b="1" dirty="0">
                    <a:latin typeface="Consolas" panose="020B0609020204030204" pitchFamily="49" charset="0"/>
                  </a:rPr>
                  <a:t>x =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y</a:t>
                </a:r>
                <a:r>
                  <a:rPr lang="fr-FR" sz="2400" dirty="0" smtClean="0">
                    <a:latin typeface="+mj-lt"/>
                  </a:rPr>
                  <a:t> </a:t>
                </a:r>
                <a:r>
                  <a:rPr lang="fr-FR" sz="2400" dirty="0">
                    <a:latin typeface="+mj-lt"/>
                  </a:rPr>
                  <a:t>peut être résolu par la </a:t>
                </a:r>
                <a:r>
                  <a:rPr lang="fr-FR" sz="2400" b="1" dirty="0" smtClean="0">
                    <a:latin typeface="+mj-lt"/>
                  </a:rPr>
                  <a:t>factorisation </a:t>
                </a:r>
                <a:r>
                  <a:rPr lang="fr-FR" sz="2400" b="1" dirty="0">
                    <a:latin typeface="+mj-lt"/>
                  </a:rPr>
                  <a:t>de </a:t>
                </a:r>
                <a:r>
                  <a:rPr lang="fr-FR" sz="2400" b="1" dirty="0" err="1">
                    <a:latin typeface="+mj-lt"/>
                  </a:rPr>
                  <a:t>Cholesky</a:t>
                </a:r>
                <a:r>
                  <a:rPr lang="fr-FR" sz="2400" b="1" dirty="0">
                    <a:latin typeface="+mj-lt"/>
                  </a:rPr>
                  <a:t>. </a:t>
                </a:r>
                <a:endParaRPr lang="fr-FR" sz="2400" b="1" dirty="0" smtClean="0">
                  <a:latin typeface="+mj-lt"/>
                </a:endParaRPr>
              </a:p>
            </p:txBody>
          </p:sp>
        </mc:Choice>
        <mc:Fallback xmlns="">
          <p:sp>
            <p:nvSpPr>
              <p:cNvPr id="2" name="Rectangle 1"/>
              <p:cNvSpPr>
                <a:spLocks noRot="1" noChangeAspect="1" noMove="1" noResize="1" noEditPoints="1" noAdjustHandles="1" noChangeArrowheads="1" noChangeShapeType="1" noTextEdit="1"/>
              </p:cNvSpPr>
              <p:nvPr/>
            </p:nvSpPr>
            <p:spPr>
              <a:xfrm>
                <a:off x="589280" y="1407612"/>
                <a:ext cx="11176000" cy="3785652"/>
              </a:xfrm>
              <a:prstGeom prst="rect">
                <a:avLst/>
              </a:prstGeom>
              <a:blipFill>
                <a:blip r:embed="rId2"/>
                <a:stretch>
                  <a:fillRect l="-873" r="-1037" b="-3382"/>
                </a:stretch>
              </a:blipFill>
            </p:spPr>
            <p:txBody>
              <a:bodyPr/>
              <a:lstStyle/>
              <a:p>
                <a:r>
                  <a:rPr lang="fr-FR">
                    <a:noFill/>
                  </a:rPr>
                  <a:t> </a:t>
                </a:r>
              </a:p>
            </p:txBody>
          </p:sp>
        </mc:Fallback>
      </mc:AlternateContent>
    </p:spTree>
    <p:extLst>
      <p:ext uri="{BB962C8B-B14F-4D97-AF65-F5344CB8AC3E}">
        <p14:creationId xmlns:p14="http://schemas.microsoft.com/office/powerpoint/2010/main" val="282667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2839239" cy="584775"/>
          </a:xfrm>
          <a:prstGeom prst="rect">
            <a:avLst/>
          </a:prstGeom>
        </p:spPr>
        <p:txBody>
          <a:bodyPr wrap="none">
            <a:spAutoFit/>
          </a:bodyPr>
          <a:lstStyle/>
          <a:p>
            <a:r>
              <a:rPr lang="fr-FR" sz="3200" b="1" dirty="0" smtClean="0"/>
              <a:t>3.1</a:t>
            </a:r>
            <a:r>
              <a:rPr lang="fr-FR" sz="3200" dirty="0" smtClean="0"/>
              <a:t>. </a:t>
            </a:r>
            <a:r>
              <a:rPr lang="fr-FR" sz="3200" b="1" dirty="0" smtClean="0"/>
              <a:t>1. </a:t>
            </a:r>
            <a:r>
              <a:rPr lang="fr-FR" sz="3200" b="1" dirty="0" err="1" smtClean="0"/>
              <a:t>Cholesky</a:t>
            </a:r>
            <a:endParaRPr lang="fr-FR" sz="3200" b="1" dirty="0"/>
          </a:p>
        </p:txBody>
      </p:sp>
      <mc:AlternateContent xmlns:mc="http://schemas.openxmlformats.org/markup-compatibility/2006" xmlns:a14="http://schemas.microsoft.com/office/drawing/2010/main">
        <mc:Choice Requires="a14">
          <p:sp>
            <p:nvSpPr>
              <p:cNvPr id="2" name="Rectangle 1"/>
              <p:cNvSpPr/>
              <p:nvPr/>
            </p:nvSpPr>
            <p:spPr>
              <a:xfrm>
                <a:off x="589280" y="1407612"/>
                <a:ext cx="11176000" cy="3751733"/>
              </a:xfrm>
              <a:prstGeom prst="rect">
                <a:avLst/>
              </a:prstGeom>
            </p:spPr>
            <p:txBody>
              <a:bodyPr wrap="square">
                <a:spAutoFit/>
              </a:bodyPr>
              <a:lstStyle/>
              <a:p>
                <a:r>
                  <a:rPr lang="fr-FR" sz="2400" dirty="0" smtClean="0">
                    <a:effectLst/>
                    <a:latin typeface="+mj-lt"/>
                  </a:rPr>
                  <a:t/>
                </a:r>
                <a:br>
                  <a:rPr lang="fr-FR" sz="2400" dirty="0" smtClean="0">
                    <a:effectLst/>
                    <a:latin typeface="+mj-lt"/>
                  </a:rPr>
                </a:br>
                <a:r>
                  <a:rPr lang="fr-FR" sz="2400" dirty="0" smtClean="0">
                    <a:latin typeface="+mj-lt"/>
                  </a:rPr>
                  <a:t>Cette méthode bien connue se base sur le théorème suivant : « </a:t>
                </a:r>
                <a:r>
                  <a:rPr lang="fr-FR" sz="2000" b="1" i="1" dirty="0" smtClean="0">
                    <a:latin typeface="Consolas" panose="020B0609020204030204" pitchFamily="49" charset="0"/>
                    <a:cs typeface="Times New Roman" panose="02020603050405020304" pitchFamily="18" charset="0"/>
                  </a:rPr>
                  <a:t>Si </a:t>
                </a:r>
                <a:r>
                  <a:rPr lang="fr-FR" sz="2000" b="1" i="1" dirty="0">
                    <a:latin typeface="Consolas" panose="020B0609020204030204" pitchFamily="49" charset="0"/>
                    <a:cs typeface="Times New Roman" panose="02020603050405020304" pitchFamily="18" charset="0"/>
                  </a:rPr>
                  <a:t>A</a:t>
                </a:r>
                <a:r>
                  <a:rPr lang="fr-FR" sz="2000" b="1" i="1" dirty="0" smtClean="0">
                    <a:latin typeface="Consolas" panose="020B0609020204030204" pitchFamily="49" charset="0"/>
                    <a:cs typeface="Times New Roman" panose="02020603050405020304" pitchFamily="18" charset="0"/>
                  </a:rPr>
                  <a:t> est une matrice symétrique et </a:t>
                </a:r>
                <a:r>
                  <a:rPr lang="fr-FR" sz="2000" b="1" i="1" dirty="0" err="1" smtClean="0">
                    <a:latin typeface="Consolas" panose="020B0609020204030204" pitchFamily="49" charset="0"/>
                    <a:cs typeface="Times New Roman" panose="02020603050405020304" pitchFamily="18" charset="0"/>
                  </a:rPr>
                  <a:t>déﬁnie</a:t>
                </a:r>
                <a:r>
                  <a:rPr lang="fr-FR" sz="2000" b="1" i="1" dirty="0" smtClean="0">
                    <a:latin typeface="Consolas" panose="020B0609020204030204" pitchFamily="49" charset="0"/>
                    <a:cs typeface="Times New Roman" panose="02020603050405020304" pitchFamily="18" charset="0"/>
                  </a:rPr>
                  <a:t> positive, il existe une unique matrice </a:t>
                </a:r>
                <a:r>
                  <a:rPr lang="fr-FR" sz="2000" b="1" i="1" dirty="0">
                    <a:latin typeface="Consolas" panose="020B0609020204030204" pitchFamily="49" charset="0"/>
                    <a:cs typeface="Times New Roman" panose="02020603050405020304" pitchFamily="18" charset="0"/>
                  </a:rPr>
                  <a:t>R</a:t>
                </a:r>
                <a:r>
                  <a:rPr lang="fr-FR" sz="2000" b="1" i="1" dirty="0" smtClean="0">
                    <a:latin typeface="Consolas" panose="020B0609020204030204" pitchFamily="49" charset="0"/>
                    <a:cs typeface="Times New Roman" panose="02020603050405020304" pitchFamily="18" charset="0"/>
                  </a:rPr>
                  <a:t> triangulaire supérieure, à éléments diagonaux strictement positifs, telle que </a:t>
                </a:r>
                <a:r>
                  <a:rPr lang="fr-FR" sz="2000" b="1" i="1" dirty="0">
                    <a:latin typeface="Consolas" panose="020B0609020204030204" pitchFamily="49" charset="0"/>
                    <a:cs typeface="Times New Roman" panose="02020603050405020304" pitchFamily="18" charset="0"/>
                  </a:rPr>
                  <a:t>A = </a:t>
                </a:r>
                <a:r>
                  <a:rPr lang="fr-FR" sz="2000" b="1" i="1" dirty="0" smtClean="0">
                    <a:latin typeface="Consolas" panose="020B0609020204030204" pitchFamily="49" charset="0"/>
                    <a:cs typeface="Times New Roman" panose="02020603050405020304" pitchFamily="18" charset="0"/>
                  </a:rPr>
                  <a:t>RTR ». </a:t>
                </a:r>
              </a:p>
              <a:p>
                <a:endParaRPr lang="fr-FR" sz="2400" dirty="0" smtClean="0">
                  <a:latin typeface="+mj-lt"/>
                </a:endParaRPr>
              </a:p>
              <a:p>
                <a:pPr marL="342900" indent="-342900">
                  <a:buFont typeface="Wingdings" panose="05000000000000000000" pitchFamily="2" charset="2"/>
                  <a:buChar char="§"/>
                </a:pPr>
                <a:r>
                  <a:rPr lang="fr-FR" sz="2400" dirty="0" smtClean="0">
                    <a:latin typeface="+mj-lt"/>
                  </a:rPr>
                  <a:t>Dans notre cas, nous appliquons la factorisation de </a:t>
                </a:r>
                <a:r>
                  <a:rPr lang="fr-FR" sz="2400" dirty="0" err="1" smtClean="0">
                    <a:latin typeface="+mj-lt"/>
                  </a:rPr>
                  <a:t>Cholesky</a:t>
                </a:r>
                <a:r>
                  <a:rPr lang="fr-FR" sz="2400" dirty="0" smtClean="0">
                    <a:latin typeface="+mj-lt"/>
                  </a:rPr>
                  <a:t> à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M :</a:t>
                </a:r>
              </a:p>
              <a:p>
                <a:r>
                  <a:rPr lang="fr-FR" sz="2400" b="1" dirty="0" smtClean="0">
                    <a:latin typeface="Consolas" panose="020B0609020204030204" pitchFamily="49" charset="0"/>
                  </a:rPr>
                  <a:t>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M = </a:t>
                </a:r>
                <a14:m>
                  <m:oMath xmlns:m="http://schemas.openxmlformats.org/officeDocument/2006/math">
                    <m:sSup>
                      <m:sSupPr>
                        <m:ctrlPr>
                          <a:rPr lang="fr-FR" sz="2400" i="1" smtClean="0">
                            <a:latin typeface="Cambria Math" panose="02040503050406030204" pitchFamily="18" charset="0"/>
                          </a:rPr>
                        </m:ctrlPr>
                      </m:sSupPr>
                      <m:e>
                        <m:r>
                          <m:rPr>
                            <m:nor/>
                          </m:rPr>
                          <a:rPr lang="fr-FR" sz="2400" b="1" dirty="0" smtClean="0">
                            <a:latin typeface="Consolas" panose="020B0609020204030204" pitchFamily="49" charset="0"/>
                          </a:rPr>
                          <m:t>R</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R </a:t>
                </a:r>
                <a:r>
                  <a:rPr lang="fr-FR" sz="2400" dirty="0" smtClean="0">
                    <a:latin typeface="+mj-lt"/>
                  </a:rPr>
                  <a:t>avec </a:t>
                </a:r>
                <a:r>
                  <a:rPr lang="fr-FR" sz="2400" b="1" dirty="0">
                    <a:latin typeface="Consolas" panose="020B0609020204030204" pitchFamily="49" charset="0"/>
                  </a:rPr>
                  <a:t>R</a:t>
                </a:r>
                <a:r>
                  <a:rPr lang="fr-FR" sz="2400" dirty="0" smtClean="0">
                    <a:latin typeface="+mj-lt"/>
                  </a:rPr>
                  <a:t> triangulaire supérieure. </a:t>
                </a:r>
              </a:p>
              <a:p>
                <a:r>
                  <a:rPr lang="fr-FR" sz="2400" dirty="0" smtClean="0">
                    <a:latin typeface="+mj-lt"/>
                  </a:rPr>
                  <a:t>Il </a:t>
                </a:r>
                <a:r>
                  <a:rPr lang="fr-FR" sz="2400" dirty="0" err="1" smtClean="0">
                    <a:latin typeface="+mj-lt"/>
                  </a:rPr>
                  <a:t>suﬃt</a:t>
                </a:r>
                <a:r>
                  <a:rPr lang="fr-FR" sz="2400" dirty="0" smtClean="0">
                    <a:latin typeface="+mj-lt"/>
                  </a:rPr>
                  <a:t> alors de résoudre </a:t>
                </a:r>
                <a14:m>
                  <m:oMath xmlns:m="http://schemas.openxmlformats.org/officeDocument/2006/math">
                    <m:sSup>
                      <m:sSupPr>
                        <m:ctrlPr>
                          <a:rPr lang="fr-FR" sz="2400" i="1" smtClean="0">
                            <a:latin typeface="Cambria Math" panose="02040503050406030204" pitchFamily="18" charset="0"/>
                          </a:rPr>
                        </m:ctrlPr>
                      </m:sSupPr>
                      <m:e>
                        <m:r>
                          <m:rPr>
                            <m:nor/>
                          </m:rPr>
                          <a:rPr lang="fr-FR" sz="2400" b="1" dirty="0" smtClean="0">
                            <a:latin typeface="Consolas" panose="020B0609020204030204" pitchFamily="49" charset="0"/>
                          </a:rPr>
                          <m:t>R</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z </a:t>
                </a:r>
                <a:r>
                  <a:rPr lang="fr-FR" sz="2400" b="1" dirty="0">
                    <a:latin typeface="Consolas" panose="020B0609020204030204" pitchFamily="49" charset="0"/>
                  </a:rPr>
                  <a:t>=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y </a:t>
                </a:r>
                <a:r>
                  <a:rPr lang="fr-FR" sz="2400" dirty="0" smtClean="0">
                    <a:latin typeface="+mj-lt"/>
                  </a:rPr>
                  <a:t>et puis </a:t>
                </a:r>
                <a:r>
                  <a:rPr lang="fr-FR" sz="2400" b="1" dirty="0" err="1">
                    <a:latin typeface="Consolas" panose="020B0609020204030204" pitchFamily="49" charset="0"/>
                  </a:rPr>
                  <a:t>Rx</a:t>
                </a:r>
                <a:r>
                  <a:rPr lang="fr-FR" sz="2400" b="1" dirty="0">
                    <a:latin typeface="Consolas" panose="020B0609020204030204" pitchFamily="49" charset="0"/>
                  </a:rPr>
                  <a:t> = z</a:t>
                </a:r>
                <a:r>
                  <a:rPr lang="fr-FR" sz="2400" dirty="0" smtClean="0">
                    <a:latin typeface="+mj-lt"/>
                  </a:rPr>
                  <a:t> pour</a:t>
                </a:r>
                <a:r>
                  <a:rPr lang="fr-FR" sz="2400" dirty="0">
                    <a:latin typeface="+mj-lt"/>
                  </a:rPr>
                  <a:t> </a:t>
                </a:r>
                <a:r>
                  <a:rPr lang="fr-FR" sz="2400" dirty="0" smtClean="0">
                    <a:latin typeface="+mj-lt"/>
                  </a:rPr>
                  <a:t>obtenir la solution. </a:t>
                </a:r>
              </a:p>
              <a:p>
                <a:pPr marL="342900" indent="-342900">
                  <a:buFont typeface="Wingdings" panose="05000000000000000000" pitchFamily="2" charset="2"/>
                  <a:buChar char="§"/>
                </a:pPr>
                <a:endParaRPr lang="fr-FR" sz="2400" dirty="0" smtClean="0">
                  <a:latin typeface="+mj-lt"/>
                </a:endParaRPr>
              </a:p>
              <a:p>
                <a:pPr marL="342900" indent="-342900">
                  <a:buFont typeface="Wingdings" panose="05000000000000000000" pitchFamily="2" charset="2"/>
                  <a:buChar char="§"/>
                </a:pPr>
                <a:r>
                  <a:rPr lang="fr-FR" sz="2400" dirty="0" smtClean="0">
                    <a:latin typeface="+mj-lt"/>
                  </a:rPr>
                  <a:t>Les deux systèmes sont triangulaires, leur résolution est donc immédiate</a:t>
                </a:r>
              </a:p>
            </p:txBody>
          </p:sp>
        </mc:Choice>
        <mc:Fallback xmlns="">
          <p:sp>
            <p:nvSpPr>
              <p:cNvPr id="2" name="Rectangle 1"/>
              <p:cNvSpPr>
                <a:spLocks noRot="1" noChangeAspect="1" noMove="1" noResize="1" noEditPoints="1" noAdjustHandles="1" noChangeArrowheads="1" noChangeShapeType="1" noTextEdit="1"/>
              </p:cNvSpPr>
              <p:nvPr/>
            </p:nvSpPr>
            <p:spPr>
              <a:xfrm>
                <a:off x="589280" y="1407612"/>
                <a:ext cx="11176000" cy="3751733"/>
              </a:xfrm>
              <a:prstGeom prst="rect">
                <a:avLst/>
              </a:prstGeom>
              <a:blipFill>
                <a:blip r:embed="rId2"/>
                <a:stretch>
                  <a:fillRect l="-873" b="-488"/>
                </a:stretch>
              </a:blipFill>
            </p:spPr>
            <p:txBody>
              <a:bodyPr/>
              <a:lstStyle/>
              <a:p>
                <a:r>
                  <a:rPr lang="fr-FR">
                    <a:noFill/>
                  </a:rPr>
                  <a:t> </a:t>
                </a:r>
              </a:p>
            </p:txBody>
          </p:sp>
        </mc:Fallback>
      </mc:AlternateContent>
    </p:spTree>
    <p:extLst>
      <p:ext uri="{BB962C8B-B14F-4D97-AF65-F5344CB8AC3E}">
        <p14:creationId xmlns:p14="http://schemas.microsoft.com/office/powerpoint/2010/main" val="1137215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2839239" cy="584775"/>
          </a:xfrm>
          <a:prstGeom prst="rect">
            <a:avLst/>
          </a:prstGeom>
        </p:spPr>
        <p:txBody>
          <a:bodyPr wrap="none">
            <a:spAutoFit/>
          </a:bodyPr>
          <a:lstStyle/>
          <a:p>
            <a:r>
              <a:rPr lang="fr-FR" sz="3200" b="1" dirty="0" smtClean="0"/>
              <a:t>3.1</a:t>
            </a:r>
            <a:r>
              <a:rPr lang="fr-FR" sz="3200" dirty="0" smtClean="0"/>
              <a:t>. </a:t>
            </a:r>
            <a:r>
              <a:rPr lang="fr-FR" sz="3200" b="1" dirty="0" smtClean="0"/>
              <a:t>1. </a:t>
            </a:r>
            <a:r>
              <a:rPr lang="fr-FR" sz="3200" b="1" dirty="0" err="1" smtClean="0"/>
              <a:t>Cholesky</a:t>
            </a:r>
            <a:endParaRPr lang="fr-FR" sz="3200" b="1" dirty="0"/>
          </a:p>
        </p:txBody>
      </p:sp>
      <mc:AlternateContent xmlns:mc="http://schemas.openxmlformats.org/markup-compatibility/2006" xmlns:a14="http://schemas.microsoft.com/office/drawing/2010/main">
        <mc:Choice Requires="a14">
          <p:sp>
            <p:nvSpPr>
              <p:cNvPr id="2" name="Rectangle 1"/>
              <p:cNvSpPr/>
              <p:nvPr/>
            </p:nvSpPr>
            <p:spPr>
              <a:xfrm>
                <a:off x="589280" y="1407612"/>
                <a:ext cx="11176000" cy="3785652"/>
              </a:xfrm>
              <a:prstGeom prst="rect">
                <a:avLst/>
              </a:prstGeom>
            </p:spPr>
            <p:txBody>
              <a:bodyPr wrap="square">
                <a:spAutoFit/>
              </a:bodyPr>
              <a:lstStyle/>
              <a:p>
                <a:pPr marL="342900" indent="-342900">
                  <a:buFontTx/>
                  <a:buChar char="-"/>
                </a:pPr>
                <a:r>
                  <a:rPr lang="fr-FR" sz="2400" b="1" dirty="0" smtClean="0">
                    <a:effectLst/>
                  </a:rPr>
                  <a:t>Avantages et inconvénients</a:t>
                </a:r>
              </a:p>
              <a:p>
                <a:r>
                  <a:rPr lang="fr-FR" sz="2400" dirty="0" smtClean="0">
                    <a:effectLst/>
                    <a:latin typeface="+mj-lt"/>
                  </a:rPr>
                  <a:t/>
                </a:r>
                <a:br>
                  <a:rPr lang="fr-FR" sz="2400" dirty="0" smtClean="0">
                    <a:effectLst/>
                    <a:latin typeface="+mj-lt"/>
                  </a:rPr>
                </a:br>
                <a:r>
                  <a:rPr lang="fr-FR" sz="2400" dirty="0" smtClean="0">
                    <a:effectLst/>
                    <a:latin typeface="+mj-lt"/>
                  </a:rPr>
                  <a:t>En dépit de sa simplicité, et de son coût raisonnable, la méthode des équations normales n’est pas recommandée pour des raisons de stabilité. </a:t>
                </a:r>
              </a:p>
              <a:p>
                <a:endParaRPr lang="fr-FR" sz="2400" dirty="0" smtClean="0">
                  <a:effectLst/>
                  <a:latin typeface="+mj-lt"/>
                </a:endParaRPr>
              </a:p>
              <a:p>
                <a:r>
                  <a:rPr lang="fr-FR" sz="2400" dirty="0" smtClean="0">
                    <a:effectLst/>
                    <a:latin typeface="+mj-lt"/>
                  </a:rPr>
                  <a:t>Elle cumule deux inconvénients :</a:t>
                </a:r>
              </a:p>
              <a:p>
                <a:pPr marL="457200" indent="-457200">
                  <a:buAutoNum type="alphaLcParenBoth"/>
                </a:pPr>
                <a:r>
                  <a:rPr lang="fr-FR" sz="2400" b="1" dirty="0" smtClean="0">
                    <a:effectLst/>
                    <a:latin typeface="+mj-lt"/>
                  </a:rPr>
                  <a:t>Le simple fait de former la matrice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effectLst/>
                    <a:latin typeface="Consolas" panose="020B0609020204030204" pitchFamily="49" charset="0"/>
                  </a:rPr>
                  <a:t>M </a:t>
                </a:r>
                <a:r>
                  <a:rPr lang="fr-FR" sz="2400" b="1" dirty="0" smtClean="0">
                    <a:effectLst/>
                    <a:latin typeface="+mj-lt"/>
                  </a:rPr>
                  <a:t>peut faire perdre de l’information sur les petits coefficients de la matrice </a:t>
                </a:r>
                <a:r>
                  <a:rPr lang="fr-FR" sz="2400" b="1" dirty="0">
                    <a:latin typeface="Consolas" panose="020B0609020204030204" pitchFamily="49" charset="0"/>
                  </a:rPr>
                  <a:t>M</a:t>
                </a:r>
                <a:r>
                  <a:rPr lang="fr-FR" sz="2400" b="1" dirty="0" smtClean="0">
                    <a:effectLst/>
                    <a:latin typeface="+mj-lt"/>
                  </a:rPr>
                  <a:t> , ce qui peut avoir des conséquences désastreuses.</a:t>
                </a:r>
              </a:p>
              <a:p>
                <a:pPr marL="457200" indent="-457200">
                  <a:buAutoNum type="alphaLcParenBoth"/>
                </a:pPr>
                <a:endParaRPr lang="fr-FR" sz="2400" b="1" dirty="0" smtClean="0">
                  <a:effectLst/>
                  <a:latin typeface="+mj-lt"/>
                </a:endParaRPr>
              </a:p>
              <a:p>
                <a:r>
                  <a:rPr lang="fr-FR" sz="2400" b="1" dirty="0" smtClean="0">
                    <a:effectLst/>
                    <a:latin typeface="+mj-lt"/>
                  </a:rPr>
                  <a:t>(b) Le conditionnement de la matrice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M</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M </a:t>
                </a:r>
                <a:r>
                  <a:rPr lang="fr-FR" sz="2400" b="1" dirty="0" smtClean="0">
                    <a:effectLst/>
                    <a:latin typeface="+mj-lt"/>
                  </a:rPr>
                  <a:t>est le carré de celui de </a:t>
                </a:r>
                <a:r>
                  <a:rPr lang="fr-FR" sz="2400" b="1" dirty="0">
                    <a:latin typeface="Consolas" panose="020B0609020204030204" pitchFamily="49" charset="0"/>
                  </a:rPr>
                  <a:t>M</a:t>
                </a:r>
                <a:r>
                  <a:rPr lang="fr-FR" sz="2400" b="1" dirty="0" smtClean="0">
                    <a:effectLst/>
                    <a:latin typeface="+mj-lt"/>
                  </a:rPr>
                  <a:t> .</a:t>
                </a:r>
                <a:endParaRPr lang="fr-FR" sz="2400" b="1" dirty="0" smtClean="0">
                  <a:latin typeface="+mj-lt"/>
                </a:endParaRPr>
              </a:p>
            </p:txBody>
          </p:sp>
        </mc:Choice>
        <mc:Fallback xmlns="">
          <p:sp>
            <p:nvSpPr>
              <p:cNvPr id="2" name="Rectangle 1"/>
              <p:cNvSpPr>
                <a:spLocks noRot="1" noChangeAspect="1" noMove="1" noResize="1" noEditPoints="1" noAdjustHandles="1" noChangeArrowheads="1" noChangeShapeType="1" noTextEdit="1"/>
              </p:cNvSpPr>
              <p:nvPr/>
            </p:nvSpPr>
            <p:spPr>
              <a:xfrm>
                <a:off x="589280" y="1407612"/>
                <a:ext cx="11176000" cy="3785652"/>
              </a:xfrm>
              <a:prstGeom prst="rect">
                <a:avLst/>
              </a:prstGeom>
              <a:blipFill>
                <a:blip r:embed="rId2"/>
                <a:stretch>
                  <a:fillRect l="-873" t="-1449" r="-164" b="-2738"/>
                </a:stretch>
              </a:blipFill>
            </p:spPr>
            <p:txBody>
              <a:bodyPr/>
              <a:lstStyle/>
              <a:p>
                <a:r>
                  <a:rPr lang="fr-FR">
                    <a:noFill/>
                  </a:rPr>
                  <a:t> </a:t>
                </a:r>
              </a:p>
            </p:txBody>
          </p:sp>
        </mc:Fallback>
      </mc:AlternateContent>
    </p:spTree>
    <p:extLst>
      <p:ext uri="{BB962C8B-B14F-4D97-AF65-F5344CB8AC3E}">
        <p14:creationId xmlns:p14="http://schemas.microsoft.com/office/powerpoint/2010/main" val="427495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4128246" cy="584775"/>
          </a:xfrm>
          <a:prstGeom prst="rect">
            <a:avLst/>
          </a:prstGeom>
        </p:spPr>
        <p:txBody>
          <a:bodyPr wrap="none">
            <a:spAutoFit/>
          </a:bodyPr>
          <a:lstStyle/>
          <a:p>
            <a:r>
              <a:rPr lang="fr-FR" sz="3200" b="1" dirty="0" smtClean="0"/>
              <a:t>3.1</a:t>
            </a:r>
            <a:r>
              <a:rPr lang="fr-FR" sz="3200" dirty="0" smtClean="0"/>
              <a:t>. </a:t>
            </a:r>
            <a:r>
              <a:rPr lang="fr-FR" sz="3200" b="1" dirty="0" smtClean="0"/>
              <a:t>2. Factorisation QR</a:t>
            </a:r>
            <a:endParaRPr lang="fr-FR" sz="3200" b="1" dirty="0"/>
          </a:p>
        </p:txBody>
      </p:sp>
      <mc:AlternateContent xmlns:mc="http://schemas.openxmlformats.org/markup-compatibility/2006">
        <mc:Choice xmlns:a14="http://schemas.microsoft.com/office/drawing/2010/main" Requires="a14">
          <p:sp>
            <p:nvSpPr>
              <p:cNvPr id="2" name="Rectangle 1"/>
              <p:cNvSpPr/>
              <p:nvPr/>
            </p:nvSpPr>
            <p:spPr>
              <a:xfrm>
                <a:off x="589280" y="1407612"/>
                <a:ext cx="11176000" cy="4950330"/>
              </a:xfrm>
              <a:prstGeom prst="rect">
                <a:avLst/>
              </a:prstGeom>
            </p:spPr>
            <p:txBody>
              <a:bodyPr wrap="square">
                <a:spAutoFit/>
              </a:bodyPr>
              <a:lstStyle/>
              <a:p>
                <a:endParaRPr lang="fr-FR" sz="2400" dirty="0" smtClean="0">
                  <a:effectLst/>
                  <a:latin typeface="+mj-lt"/>
                </a:endParaRPr>
              </a:p>
              <a:p>
                <a:r>
                  <a:rPr lang="fr-FR" sz="2400" dirty="0" smtClean="0">
                    <a:effectLst/>
                    <a:latin typeface="+mj-lt"/>
                  </a:rPr>
                  <a:t>La méthode moderne pour résoudre </a:t>
                </a:r>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b="1" dirty="0">
                    <a:latin typeface="Consolas" panose="020B0609020204030204" pitchFamily="49" charset="0"/>
                  </a:rPr>
                  <a:t>= y </a:t>
                </a:r>
                <a:r>
                  <a:rPr lang="fr-FR" sz="2400" dirty="0" smtClean="0">
                    <a:effectLst/>
                    <a:latin typeface="+mj-lt"/>
                  </a:rPr>
                  <a:t>est basée sur la factorisation </a:t>
                </a:r>
                <a:r>
                  <a:rPr lang="fr-FR" sz="2400" b="1" dirty="0">
                    <a:latin typeface="Consolas" panose="020B0609020204030204" pitchFamily="49" charset="0"/>
                  </a:rPr>
                  <a:t>QR</a:t>
                </a:r>
                <a:r>
                  <a:rPr lang="fr-FR" sz="2400" dirty="0" smtClean="0">
                    <a:effectLst/>
                    <a:latin typeface="+mj-lt"/>
                  </a:rPr>
                  <a:t> de la matrice </a:t>
                </a:r>
                <a:r>
                  <a:rPr lang="fr-FR" sz="2400" b="1" dirty="0">
                    <a:latin typeface="Consolas" panose="020B0609020204030204" pitchFamily="49" charset="0"/>
                  </a:rPr>
                  <a:t>M</a:t>
                </a:r>
                <a:r>
                  <a:rPr lang="fr-FR" sz="2400" dirty="0" smtClean="0">
                    <a:effectLst/>
                    <a:latin typeface="+mj-lt"/>
                  </a:rPr>
                  <a:t> de dimension </a:t>
                </a:r>
                <a:r>
                  <a:rPr lang="fr-FR" sz="2400" b="1" dirty="0">
                    <a:latin typeface="Consolas" panose="020B0609020204030204" pitchFamily="49" charset="0"/>
                  </a:rPr>
                  <a:t>m × n </a:t>
                </a:r>
                <a:r>
                  <a:rPr lang="fr-FR" sz="2400" dirty="0" smtClean="0">
                    <a:effectLst/>
                    <a:latin typeface="+mj-lt"/>
                  </a:rPr>
                  <a:t>avec </a:t>
                </a:r>
                <a:r>
                  <a:rPr lang="fr-FR" sz="2400" b="1" dirty="0">
                    <a:latin typeface="Consolas" panose="020B0609020204030204" pitchFamily="49" charset="0"/>
                  </a:rPr>
                  <a:t>m ≥ n, </a:t>
                </a:r>
                <a:r>
                  <a:rPr lang="fr-FR" sz="2400" dirty="0" smtClean="0">
                    <a:effectLst/>
                    <a:latin typeface="+mj-lt"/>
                  </a:rPr>
                  <a:t>où </a:t>
                </a:r>
                <a:r>
                  <a:rPr lang="fr-FR" sz="2400" b="1" dirty="0" smtClean="0">
                    <a:effectLst/>
                    <a:latin typeface="Consolas" panose="020B0609020204030204" pitchFamily="49" charset="0"/>
                  </a:rPr>
                  <a:t>Q</a:t>
                </a:r>
                <a:r>
                  <a:rPr lang="fr-FR" sz="2400" dirty="0" smtClean="0">
                    <a:effectLst/>
                    <a:latin typeface="+mj-lt"/>
                  </a:rPr>
                  <a:t> est une matrice orthogonale d’ordre </a:t>
                </a:r>
                <a:r>
                  <a:rPr lang="fr-FR" sz="2400" b="1" dirty="0">
                    <a:latin typeface="Consolas" panose="020B0609020204030204" pitchFamily="49" charset="0"/>
                  </a:rPr>
                  <a:t>m</a:t>
                </a:r>
                <a:r>
                  <a:rPr lang="fr-FR" sz="2400" dirty="0" smtClean="0">
                    <a:effectLst/>
                    <a:latin typeface="+mj-lt"/>
                  </a:rPr>
                  <a:t>, et </a:t>
                </a:r>
                <a:r>
                  <a:rPr lang="fr-FR" sz="2400" b="1" dirty="0">
                    <a:latin typeface="Consolas" panose="020B0609020204030204" pitchFamily="49" charset="0"/>
                  </a:rPr>
                  <a:t>R </a:t>
                </a:r>
                <a:r>
                  <a:rPr lang="fr-FR" sz="2400" dirty="0" smtClean="0">
                    <a:effectLst/>
                    <a:latin typeface="+mj-lt"/>
                  </a:rPr>
                  <a:t>est triangulaire supérieure d’ordre </a:t>
                </a:r>
                <a:r>
                  <a:rPr lang="fr-FR" sz="2400" b="1" dirty="0">
                    <a:latin typeface="Consolas" panose="020B0609020204030204" pitchFamily="49" charset="0"/>
                  </a:rPr>
                  <a:t>n</a:t>
                </a:r>
                <a:r>
                  <a:rPr lang="fr-FR" sz="2400" dirty="0" smtClean="0">
                    <a:effectLst/>
                    <a:latin typeface="+mj-lt"/>
                  </a:rPr>
                  <a:t>. </a:t>
                </a:r>
              </a:p>
              <a:p>
                <a:endParaRPr lang="fr-FR" sz="2400" dirty="0">
                  <a:latin typeface="+mj-lt"/>
                </a:endParaRPr>
              </a:p>
              <a:p>
                <a:r>
                  <a:rPr lang="fr-FR" sz="2400" dirty="0" smtClean="0">
                    <a:effectLst/>
                    <a:latin typeface="+mj-lt"/>
                  </a:rPr>
                  <a:t>Pour résoudre </a:t>
                </a:r>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b="1" dirty="0">
                    <a:latin typeface="Consolas" panose="020B0609020204030204" pitchFamily="49" charset="0"/>
                  </a:rPr>
                  <a:t>= y, </a:t>
                </a:r>
                <a:r>
                  <a:rPr lang="fr-FR" sz="2400" dirty="0" smtClean="0">
                    <a:effectLst/>
                    <a:latin typeface="+mj-lt"/>
                  </a:rPr>
                  <a:t>nous décomposons </a:t>
                </a:r>
                <a:r>
                  <a:rPr lang="fr-FR" sz="2400" b="1" dirty="0">
                    <a:latin typeface="Consolas" panose="020B0609020204030204" pitchFamily="49" charset="0"/>
                  </a:rPr>
                  <a:t>M</a:t>
                </a:r>
                <a:r>
                  <a:rPr lang="fr-FR" sz="2400" dirty="0" smtClean="0">
                    <a:effectLst/>
                    <a:latin typeface="+mj-lt"/>
                  </a:rPr>
                  <a:t> en </a:t>
                </a:r>
                <a:r>
                  <a:rPr lang="fr-FR" sz="2400" b="1" dirty="0">
                    <a:latin typeface="Consolas" panose="020B0609020204030204" pitchFamily="49" charset="0"/>
                  </a:rPr>
                  <a:t>Q(R; 0). </a:t>
                </a:r>
              </a:p>
              <a:p>
                <a:r>
                  <a:rPr lang="fr-FR" sz="2400" dirty="0" smtClean="0">
                    <a:effectLst/>
                    <a:latin typeface="+mj-lt"/>
                  </a:rPr>
                  <a:t>Nous résolvons </a:t>
                </a:r>
                <a:r>
                  <a:rPr lang="fr-FR" sz="2400" b="1" dirty="0" err="1" smtClean="0">
                    <a:effectLst/>
                    <a:latin typeface="Consolas" panose="020B0609020204030204" pitchFamily="49" charset="0"/>
                  </a:rPr>
                  <a:t>Rx</a:t>
                </a:r>
                <a:r>
                  <a:rPr lang="fr-FR" sz="2400" b="1" dirty="0" smtClean="0">
                    <a:effectLst/>
                    <a:latin typeface="Consolas" panose="020B0609020204030204" pitchFamily="49" charset="0"/>
                  </a:rPr>
                  <a:t> = z1 </a:t>
                </a:r>
                <a:r>
                  <a:rPr lang="fr-FR" sz="2400" dirty="0" smtClean="0">
                    <a:effectLst/>
                    <a:latin typeface="+mj-lt"/>
                  </a:rPr>
                  <a:t>avec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Q</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y </a:t>
                </a:r>
                <a:r>
                  <a:rPr lang="fr-FR" sz="2400" b="1" dirty="0">
                    <a:latin typeface="Consolas" panose="020B0609020204030204" pitchFamily="49" charset="0"/>
                  </a:rPr>
                  <a:t>= (z1; z2). </a:t>
                </a:r>
              </a:p>
              <a:p>
                <a:endParaRPr lang="fr-FR" sz="2400" dirty="0" smtClean="0">
                  <a:latin typeface="+mj-lt"/>
                </a:endParaRPr>
              </a:p>
              <a:p>
                <a:r>
                  <a:rPr lang="fr-FR" sz="2400" b="1" dirty="0" smtClean="0">
                    <a:effectLst/>
                  </a:rPr>
                  <a:t>Avantages et inconvénients</a:t>
                </a:r>
                <a:endParaRPr lang="fr-FR" sz="2400" dirty="0">
                  <a:latin typeface="+mj-lt"/>
                </a:endParaRPr>
              </a:p>
              <a:p>
                <a:r>
                  <a:rPr lang="fr-FR" sz="2400" dirty="0" smtClean="0">
                    <a:effectLst/>
                    <a:latin typeface="+mj-lt"/>
                  </a:rPr>
                  <a:t>Cette méthode, bien que plus coûteuse que la précédente, est plus robuste au niveau algorithmique, et constitue la méthode de choix pour résoudre les problèmes inverses linéaires non aveugles de taille raisonnable (quelques centaines) avec un bon conditionnement.</a:t>
                </a:r>
                <a:endParaRPr lang="fr-FR" sz="2400" b="1" dirty="0" smtClean="0">
                  <a:latin typeface="+mj-lt"/>
                </a:endParaRPr>
              </a:p>
            </p:txBody>
          </p:sp>
        </mc:Choice>
        <mc:Fallback>
          <p:sp>
            <p:nvSpPr>
              <p:cNvPr id="2" name="Rectangle 1"/>
              <p:cNvSpPr>
                <a:spLocks noRot="1" noChangeAspect="1" noMove="1" noResize="1" noEditPoints="1" noAdjustHandles="1" noChangeArrowheads="1" noChangeShapeType="1" noTextEdit="1"/>
              </p:cNvSpPr>
              <p:nvPr/>
            </p:nvSpPr>
            <p:spPr>
              <a:xfrm>
                <a:off x="589280" y="1407612"/>
                <a:ext cx="11176000" cy="4950330"/>
              </a:xfrm>
              <a:prstGeom prst="rect">
                <a:avLst/>
              </a:prstGeom>
              <a:blipFill>
                <a:blip r:embed="rId2"/>
                <a:stretch>
                  <a:fillRect l="-873" b="-739"/>
                </a:stretch>
              </a:blipFill>
            </p:spPr>
            <p:txBody>
              <a:bodyPr/>
              <a:lstStyle/>
              <a:p>
                <a:r>
                  <a:rPr lang="fr-FR">
                    <a:noFill/>
                  </a:rPr>
                  <a:t> </a:t>
                </a:r>
              </a:p>
            </p:txBody>
          </p:sp>
        </mc:Fallback>
      </mc:AlternateContent>
    </p:spTree>
    <p:extLst>
      <p:ext uri="{BB962C8B-B14F-4D97-AF65-F5344CB8AC3E}">
        <p14:creationId xmlns:p14="http://schemas.microsoft.com/office/powerpoint/2010/main" val="245521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4128246" cy="584775"/>
          </a:xfrm>
          <a:prstGeom prst="rect">
            <a:avLst/>
          </a:prstGeom>
        </p:spPr>
        <p:txBody>
          <a:bodyPr wrap="none">
            <a:spAutoFit/>
          </a:bodyPr>
          <a:lstStyle/>
          <a:p>
            <a:r>
              <a:rPr lang="fr-FR" sz="3200" b="1" dirty="0" smtClean="0"/>
              <a:t>3.1</a:t>
            </a:r>
            <a:r>
              <a:rPr lang="fr-FR" sz="3200" dirty="0" smtClean="0"/>
              <a:t>. </a:t>
            </a:r>
            <a:r>
              <a:rPr lang="fr-FR" sz="3200" b="1" dirty="0" smtClean="0"/>
              <a:t>2. Factorisation QR</a:t>
            </a:r>
            <a:endParaRPr lang="fr-FR" sz="3200" b="1" dirty="0"/>
          </a:p>
        </p:txBody>
      </p:sp>
      <p:pic>
        <p:nvPicPr>
          <p:cNvPr id="4" name="Image 3"/>
          <p:cNvPicPr>
            <a:picLocks noChangeAspect="1"/>
          </p:cNvPicPr>
          <p:nvPr/>
        </p:nvPicPr>
        <p:blipFill>
          <a:blip r:embed="rId2"/>
          <a:stretch>
            <a:fillRect/>
          </a:stretch>
        </p:blipFill>
        <p:spPr>
          <a:xfrm>
            <a:off x="2032000" y="1659890"/>
            <a:ext cx="8067675" cy="4229100"/>
          </a:xfrm>
          <a:prstGeom prst="rect">
            <a:avLst/>
          </a:prstGeom>
        </p:spPr>
      </p:pic>
    </p:spTree>
    <p:extLst>
      <p:ext uri="{BB962C8B-B14F-4D97-AF65-F5344CB8AC3E}">
        <p14:creationId xmlns:p14="http://schemas.microsoft.com/office/powerpoint/2010/main" val="291639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046480"/>
            <a:ext cx="9144000" cy="1823321"/>
          </a:xfrm>
          <a:ln w="3175">
            <a:solidFill>
              <a:schemeClr val="tx1"/>
            </a:solidFill>
          </a:ln>
        </p:spPr>
        <p:txBody>
          <a:bodyPr>
            <a:normAutofit/>
          </a:bodyPr>
          <a:lstStyle/>
          <a:p>
            <a:r>
              <a:rPr lang="fr-FR" sz="4800" b="1" dirty="0" smtClean="0"/>
              <a:t>Chapitre 1</a:t>
            </a:r>
            <a:r>
              <a:rPr lang="fr-FR" b="1" dirty="0"/>
              <a:t/>
            </a:r>
            <a:br>
              <a:rPr lang="fr-FR" b="1" dirty="0"/>
            </a:br>
            <a:r>
              <a:rPr lang="fr-FR" b="1" dirty="0" smtClean="0"/>
              <a:t>LES PROBLEMES INVERSES</a:t>
            </a:r>
            <a:endParaRPr lang="fr-FR" b="1" dirty="0"/>
          </a:p>
        </p:txBody>
      </p:sp>
      <p:sp>
        <p:nvSpPr>
          <p:cNvPr id="3" name="Sous-titre 2"/>
          <p:cNvSpPr>
            <a:spLocks noGrp="1"/>
          </p:cNvSpPr>
          <p:nvPr>
            <p:ph type="subTitle" idx="1"/>
          </p:nvPr>
        </p:nvSpPr>
        <p:spPr/>
        <p:txBody>
          <a:bodyPr/>
          <a:lstStyle/>
          <a:p>
            <a:r>
              <a:rPr lang="fr-FR" dirty="0" smtClean="0"/>
              <a:t>Notions générales sur les Problèmes Inverses;</a:t>
            </a:r>
          </a:p>
          <a:p>
            <a:r>
              <a:rPr lang="fr-FR" dirty="0" smtClean="0"/>
              <a:t>Quelques méthodes de résolutions des problèmes inverses</a:t>
            </a:r>
          </a:p>
          <a:p>
            <a:r>
              <a:rPr lang="fr-FR" dirty="0" smtClean="0"/>
              <a:t>Lien avec le ML</a:t>
            </a:r>
          </a:p>
          <a:p>
            <a:endParaRPr lang="fr-FR" dirty="0"/>
          </a:p>
        </p:txBody>
      </p:sp>
    </p:spTree>
    <p:extLst>
      <p:ext uri="{BB962C8B-B14F-4D97-AF65-F5344CB8AC3E}">
        <p14:creationId xmlns:p14="http://schemas.microsoft.com/office/powerpoint/2010/main" val="1458400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4679679" cy="584775"/>
          </a:xfrm>
          <a:prstGeom prst="rect">
            <a:avLst/>
          </a:prstGeom>
        </p:spPr>
        <p:txBody>
          <a:bodyPr wrap="none">
            <a:spAutoFit/>
          </a:bodyPr>
          <a:lstStyle/>
          <a:p>
            <a:r>
              <a:rPr lang="fr-FR" sz="3200" b="1" dirty="0" smtClean="0"/>
              <a:t>3.1</a:t>
            </a:r>
            <a:r>
              <a:rPr lang="fr-FR" sz="3200" dirty="0" smtClean="0"/>
              <a:t>. </a:t>
            </a:r>
            <a:r>
              <a:rPr lang="fr-FR" sz="3200" b="1" dirty="0"/>
              <a:t>3</a:t>
            </a:r>
            <a:r>
              <a:rPr lang="fr-FR" sz="3200" b="1" dirty="0" smtClean="0"/>
              <a:t>. Décomposition SVD</a:t>
            </a:r>
            <a:endParaRPr lang="fr-FR" sz="3200" b="1" dirty="0"/>
          </a:p>
        </p:txBody>
      </p:sp>
      <mc:AlternateContent xmlns:mc="http://schemas.openxmlformats.org/markup-compatibility/2006" xmlns:a14="http://schemas.microsoft.com/office/drawing/2010/main">
        <mc:Choice Requires="a14">
          <p:sp>
            <p:nvSpPr>
              <p:cNvPr id="2" name="Rectangle 1"/>
              <p:cNvSpPr/>
              <p:nvPr/>
            </p:nvSpPr>
            <p:spPr>
              <a:xfrm>
                <a:off x="574040" y="1407612"/>
                <a:ext cx="11176000" cy="3809504"/>
              </a:xfrm>
              <a:prstGeom prst="rect">
                <a:avLst/>
              </a:prstGeom>
            </p:spPr>
            <p:txBody>
              <a:bodyPr wrap="square">
                <a:spAutoFit/>
              </a:bodyPr>
              <a:lstStyle/>
              <a:p>
                <a:endParaRPr lang="fr-FR" sz="2400" dirty="0" smtClean="0">
                  <a:effectLst/>
                  <a:latin typeface="+mj-lt"/>
                </a:endParaRPr>
              </a:p>
              <a:p>
                <a:r>
                  <a:rPr lang="fr-FR" sz="2400" dirty="0" smtClean="0">
                    <a:effectLst/>
                    <a:latin typeface="+mj-lt"/>
                  </a:rPr>
                  <a:t>Cette méthode est plus générale que les deux précédentes car elle n’impose aucune condition de dimension ou de rang. Après avoir réalisé une décomposition SVD de la matrice </a:t>
                </a:r>
                <a:r>
                  <a:rPr lang="fr-FR" sz="2400" b="1" dirty="0">
                    <a:latin typeface="Consolas" panose="020B0609020204030204" pitchFamily="49" charset="0"/>
                  </a:rPr>
                  <a:t>M</a:t>
                </a:r>
                <a:r>
                  <a:rPr lang="fr-FR" sz="2400" dirty="0" smtClean="0">
                    <a:effectLst/>
                    <a:latin typeface="+mj-lt"/>
                  </a:rPr>
                  <a:t> de dimension </a:t>
                </a:r>
                <a:r>
                  <a:rPr lang="fr-FR" sz="2400" b="1" dirty="0">
                    <a:latin typeface="Consolas" panose="020B0609020204030204" pitchFamily="49" charset="0"/>
                  </a:rPr>
                  <a:t>m × n </a:t>
                </a:r>
                <a:r>
                  <a:rPr lang="fr-FR" sz="2400" dirty="0" smtClean="0">
                    <a:effectLst/>
                    <a:latin typeface="+mj-lt"/>
                  </a:rPr>
                  <a:t>et de rang </a:t>
                </a:r>
                <a:r>
                  <a:rPr lang="fr-FR" sz="2400" b="1" dirty="0">
                    <a:latin typeface="Consolas" panose="020B0609020204030204" pitchFamily="49" charset="0"/>
                  </a:rPr>
                  <a:t>r </a:t>
                </a:r>
                <a:r>
                  <a:rPr lang="fr-FR" sz="2400" dirty="0" smtClean="0">
                    <a:effectLst/>
                    <a:latin typeface="+mj-lt"/>
                  </a:rPr>
                  <a:t>:</a:t>
                </a:r>
              </a:p>
              <a:p>
                <a:endParaRPr lang="fr-FR" sz="2400" dirty="0" smtClean="0">
                  <a:effectLst/>
                  <a:latin typeface="+mj-lt"/>
                </a:endParaRPr>
              </a:p>
              <a:p>
                <a:r>
                  <a:rPr lang="fr-FR" sz="2400" b="1" dirty="0">
                    <a:latin typeface="Consolas" panose="020B0609020204030204" pitchFamily="49" charset="0"/>
                  </a:rPr>
                  <a:t>M = </a:t>
                </a:r>
                <a:r>
                  <a:rPr lang="fr-FR" sz="2400" b="1" dirty="0" smtClean="0">
                    <a:latin typeface="Consolas" panose="020B0609020204030204" pitchFamily="49" charset="0"/>
                  </a:rPr>
                  <a:t>UΣV </a:t>
                </a:r>
                <a:r>
                  <a:rPr lang="fr-FR" sz="2400" b="1" dirty="0">
                    <a:latin typeface="Consolas" panose="020B0609020204030204" pitchFamily="49" charset="0"/>
                  </a:rPr>
                  <a:t>T </a:t>
                </a:r>
                <a:r>
                  <a:rPr lang="fr-FR" sz="2400" dirty="0" smtClean="0">
                    <a:effectLst/>
                    <a:latin typeface="+mj-lt"/>
                  </a:rPr>
                  <a:t>avec </a:t>
                </a:r>
                <a:r>
                  <a:rPr lang="fr-FR" sz="2400" b="1" dirty="0">
                    <a:latin typeface="Consolas" panose="020B0609020204030204" pitchFamily="49" charset="0"/>
                  </a:rPr>
                  <a:t>U</a:t>
                </a:r>
                <a:r>
                  <a:rPr lang="fr-FR" sz="2400" dirty="0" smtClean="0">
                    <a:effectLst/>
                    <a:latin typeface="+mj-lt"/>
                  </a:rPr>
                  <a:t> et </a:t>
                </a:r>
                <a:r>
                  <a:rPr lang="fr-FR" sz="2400" b="1" dirty="0">
                    <a:latin typeface="Consolas" panose="020B0609020204030204" pitchFamily="49" charset="0"/>
                  </a:rPr>
                  <a:t>V</a:t>
                </a:r>
                <a:r>
                  <a:rPr lang="fr-FR" sz="2400" dirty="0" smtClean="0">
                    <a:effectLst/>
                    <a:latin typeface="+mj-lt"/>
                  </a:rPr>
                  <a:t> matrices orthogonales de dimension </a:t>
                </a:r>
                <a:r>
                  <a:rPr lang="fr-FR" sz="2400" b="1" dirty="0">
                    <a:latin typeface="Consolas" panose="020B0609020204030204" pitchFamily="49" charset="0"/>
                  </a:rPr>
                  <a:t>m × m </a:t>
                </a:r>
                <a:r>
                  <a:rPr lang="fr-FR" sz="2400" dirty="0" smtClean="0">
                    <a:effectLst/>
                    <a:latin typeface="+mj-lt"/>
                  </a:rPr>
                  <a:t>et </a:t>
                </a:r>
                <a:r>
                  <a:rPr lang="fr-FR" sz="2400" b="1" dirty="0">
                    <a:latin typeface="Consolas" panose="020B0609020204030204" pitchFamily="49" charset="0"/>
                  </a:rPr>
                  <a:t>n × n </a:t>
                </a:r>
                <a:r>
                  <a:rPr lang="fr-FR" sz="2400" dirty="0" smtClean="0">
                    <a:effectLst/>
                    <a:latin typeface="+mj-lt"/>
                  </a:rPr>
                  <a:t>respectivement et </a:t>
                </a:r>
                <a:r>
                  <a:rPr lang="fr-FR" sz="2400" b="1" dirty="0">
                    <a:latin typeface="Consolas" panose="020B0609020204030204" pitchFamily="49" charset="0"/>
                  </a:rPr>
                  <a:t>Σ</a:t>
                </a:r>
                <a:r>
                  <a:rPr lang="fr-FR" sz="2400" dirty="0" smtClean="0">
                    <a:effectLst/>
                    <a:latin typeface="+mj-lt"/>
                  </a:rPr>
                  <a:t> matrice de dimension </a:t>
                </a:r>
                <a:r>
                  <a:rPr lang="fr-FR" sz="2400" b="1" dirty="0">
                    <a:latin typeface="Consolas" panose="020B0609020204030204" pitchFamily="49" charset="0"/>
                  </a:rPr>
                  <a:t>m × n </a:t>
                </a:r>
                <a:r>
                  <a:rPr lang="fr-FR" sz="2400" dirty="0" smtClean="0">
                    <a:effectLst/>
                    <a:latin typeface="+mj-lt"/>
                  </a:rPr>
                  <a:t>nulle excepté les </a:t>
                </a:r>
                <a:r>
                  <a:rPr lang="fr-FR" sz="2400" b="1" dirty="0">
                    <a:latin typeface="Consolas" panose="020B0609020204030204" pitchFamily="49" charset="0"/>
                  </a:rPr>
                  <a:t>r </a:t>
                </a:r>
                <a:r>
                  <a:rPr lang="fr-FR" sz="2400" dirty="0" smtClean="0">
                    <a:effectLst/>
                    <a:latin typeface="+mj-lt"/>
                  </a:rPr>
                  <a:t>premiers éléments diagonaux strictement positifs </a:t>
                </a:r>
                <a:r>
                  <a:rPr lang="fr-FR" sz="2400" b="1" dirty="0">
                    <a:latin typeface="Consolas" panose="020B0609020204030204" pitchFamily="49" charset="0"/>
                  </a:rPr>
                  <a:t>(σ1 ≥ σ2 ≥ . . . </a:t>
                </a:r>
                <a:r>
                  <a:rPr lang="fr-FR" sz="2400" b="1" dirty="0" err="1">
                    <a:latin typeface="Consolas" panose="020B0609020204030204" pitchFamily="49" charset="0"/>
                  </a:rPr>
                  <a:t>σr</a:t>
                </a:r>
                <a:r>
                  <a:rPr lang="fr-FR" sz="2400" b="1" dirty="0">
                    <a:latin typeface="Consolas" panose="020B0609020204030204" pitchFamily="49" charset="0"/>
                  </a:rPr>
                  <a:t> &gt; 0</a:t>
                </a:r>
                <a:r>
                  <a:rPr lang="fr-FR" sz="2400" dirty="0">
                    <a:latin typeface="+mj-lt"/>
                  </a:rPr>
                  <a:t>),nous avons </a:t>
                </a:r>
                <a:r>
                  <a:rPr lang="fr-FR" sz="2400" dirty="0" smtClean="0">
                    <a:latin typeface="+mj-lt"/>
                  </a:rPr>
                  <a:t>:</a:t>
                </a:r>
              </a:p>
              <a:p>
                <a:endParaRPr lang="fr-FR" sz="2400" dirty="0">
                  <a:latin typeface="+mj-lt"/>
                </a:endParaRPr>
              </a:p>
              <a:p>
                <a:pPr/>
                <a14:m>
                  <m:oMathPara xmlns:m="http://schemas.openxmlformats.org/officeDocument/2006/math">
                    <m:oMathParaPr>
                      <m:jc m:val="centerGroup"/>
                    </m:oMathParaPr>
                    <m:oMath xmlns:m="http://schemas.openxmlformats.org/officeDocument/2006/math">
                      <m:sSubSup>
                        <m:sSubSupPr>
                          <m:ctrlPr>
                            <a:rPr lang="fr-FR" sz="2400" b="1" i="1">
                              <a:latin typeface="Cambria Math" panose="02040503050406030204" pitchFamily="18" charset="0"/>
                            </a:rPr>
                          </m:ctrlPr>
                        </m:sSubSupPr>
                        <m:e>
                          <m:r>
                            <m:rPr>
                              <m:nor/>
                            </m:rPr>
                            <a:rPr lang="fr-FR" sz="2400" b="1" dirty="0">
                              <a:latin typeface="Consolas" panose="020B0609020204030204" pitchFamily="49" charset="0"/>
                            </a:rPr>
                            <m:t>‖</m:t>
                          </m:r>
                          <m:r>
                            <m:rPr>
                              <m:nor/>
                            </m:rPr>
                            <a:rPr lang="fr-FR" sz="2400" b="1" dirty="0">
                              <a:latin typeface="Consolas" panose="020B0609020204030204" pitchFamily="49" charset="0"/>
                            </a:rPr>
                            <m:t>M</m:t>
                          </m:r>
                          <m:r>
                            <m:rPr>
                              <m:nor/>
                            </m:rPr>
                            <a:rPr lang="fr-FR" sz="2400" b="1" dirty="0">
                              <a:latin typeface="Consolas" panose="020B0609020204030204" pitchFamily="49" charset="0"/>
                            </a:rPr>
                            <m:t> </m:t>
                          </m:r>
                          <m:r>
                            <m:rPr>
                              <m:nor/>
                            </m:rPr>
                            <a:rPr lang="fr-FR" sz="2400" b="1" dirty="0">
                              <a:latin typeface="Consolas" panose="020B0609020204030204" pitchFamily="49" charset="0"/>
                            </a:rPr>
                            <m:t>x</m:t>
                          </m:r>
                          <m:r>
                            <m:rPr>
                              <m:nor/>
                            </m:rPr>
                            <a:rPr lang="fr-FR" sz="2400" b="1" dirty="0">
                              <a:latin typeface="Consolas" panose="020B0609020204030204" pitchFamily="49" charset="0"/>
                            </a:rPr>
                            <m:t> − </m:t>
                          </m:r>
                          <m:r>
                            <m:rPr>
                              <m:nor/>
                            </m:rPr>
                            <a:rPr lang="fr-FR" sz="2400" b="1" dirty="0">
                              <a:latin typeface="Consolas" panose="020B0609020204030204" pitchFamily="49" charset="0"/>
                            </a:rPr>
                            <m:t>y</m:t>
                          </m:r>
                          <m:r>
                            <m:rPr>
                              <m:nor/>
                            </m:rPr>
                            <a:rPr lang="fr-FR" sz="2400" b="1" dirty="0">
                              <a:latin typeface="Consolas" panose="020B0609020204030204" pitchFamily="49" charset="0"/>
                            </a:rPr>
                            <m:t>‖</m:t>
                          </m:r>
                        </m:e>
                        <m:sub>
                          <m:r>
                            <a:rPr lang="fr-FR" sz="2400" b="1">
                              <a:latin typeface="Cambria Math" panose="02040503050406030204" pitchFamily="18" charset="0"/>
                            </a:rPr>
                            <m:t>𝟐</m:t>
                          </m:r>
                        </m:sub>
                        <m:sup>
                          <m:r>
                            <a:rPr lang="fr-FR" sz="2400" b="1">
                              <a:latin typeface="Cambria Math" panose="02040503050406030204" pitchFamily="18" charset="0"/>
                            </a:rPr>
                            <m:t>𝟐</m:t>
                          </m:r>
                        </m:sup>
                      </m:sSubSup>
                      <m:r>
                        <a:rPr lang="fr-FR" sz="2400" b="1">
                          <a:latin typeface="Cambria Math" panose="02040503050406030204" pitchFamily="18" charset="0"/>
                        </a:rPr>
                        <m:t>=</m:t>
                      </m:r>
                      <m:sSubSup>
                        <m:sSubSupPr>
                          <m:ctrlPr>
                            <a:rPr lang="fr-FR" sz="2400" b="1" i="1">
                              <a:latin typeface="Cambria Math" panose="02040503050406030204" pitchFamily="18" charset="0"/>
                            </a:rPr>
                          </m:ctrlPr>
                        </m:sSubSupPr>
                        <m:e>
                          <m:r>
                            <m:rPr>
                              <m:nor/>
                            </m:rPr>
                            <a:rPr lang="fr-FR" sz="2400" b="1" dirty="0">
                              <a:latin typeface="Consolas" panose="020B0609020204030204" pitchFamily="49" charset="0"/>
                            </a:rPr>
                            <m:t>‖</m:t>
                          </m:r>
                          <m:r>
                            <m:rPr>
                              <m:nor/>
                            </m:rPr>
                            <a:rPr lang="fr-FR" sz="2400" b="1" dirty="0">
                              <a:latin typeface="Consolas" panose="020B0609020204030204" pitchFamily="49" charset="0"/>
                            </a:rPr>
                            <m:t>U</m:t>
                          </m:r>
                          <m:r>
                            <m:rPr>
                              <m:nor/>
                            </m:rPr>
                            <a:rPr lang="fr-FR" sz="2400" b="1" dirty="0">
                              <a:latin typeface="Consolas" panose="020B0609020204030204" pitchFamily="49" charset="0"/>
                            </a:rPr>
                            <m:t> </m:t>
                          </m:r>
                          <m:r>
                            <m:rPr>
                              <m:nor/>
                            </m:rPr>
                            <a:rPr lang="fr-FR" sz="2400" b="1" dirty="0">
                              <a:latin typeface="Consolas" panose="020B0609020204030204" pitchFamily="49" charset="0"/>
                            </a:rPr>
                            <m:t>ΣV</m:t>
                          </m:r>
                          <m:r>
                            <m:rPr>
                              <m:nor/>
                            </m:rPr>
                            <a:rPr lang="fr-FR" sz="2400" b="1" dirty="0">
                              <a:latin typeface="Consolas" panose="020B0609020204030204" pitchFamily="49" charset="0"/>
                            </a:rPr>
                            <m:t> </m:t>
                          </m:r>
                          <m:r>
                            <m:rPr>
                              <m:nor/>
                            </m:rPr>
                            <a:rPr lang="fr-FR" sz="2400" b="1" dirty="0">
                              <a:latin typeface="Consolas" panose="020B0609020204030204" pitchFamily="49" charset="0"/>
                            </a:rPr>
                            <m:t>T</m:t>
                          </m:r>
                          <m:r>
                            <m:rPr>
                              <m:nor/>
                            </m:rPr>
                            <a:rPr lang="fr-FR" sz="2400" b="1" dirty="0">
                              <a:latin typeface="Consolas" panose="020B0609020204030204" pitchFamily="49" charset="0"/>
                            </a:rPr>
                            <m:t> </m:t>
                          </m:r>
                          <m:r>
                            <m:rPr>
                              <m:nor/>
                            </m:rPr>
                            <a:rPr lang="fr-FR" sz="2400" b="1" dirty="0">
                              <a:latin typeface="Consolas" panose="020B0609020204030204" pitchFamily="49" charset="0"/>
                            </a:rPr>
                            <m:t>x</m:t>
                          </m:r>
                          <m:r>
                            <m:rPr>
                              <m:nor/>
                            </m:rPr>
                            <a:rPr lang="fr-FR" sz="2400" b="1" dirty="0">
                              <a:latin typeface="Consolas" panose="020B0609020204030204" pitchFamily="49" charset="0"/>
                            </a:rPr>
                            <m:t>− </m:t>
                          </m:r>
                          <m:r>
                            <m:rPr>
                              <m:nor/>
                            </m:rPr>
                            <a:rPr lang="fr-FR" sz="2400" b="1" dirty="0">
                              <a:latin typeface="Consolas" panose="020B0609020204030204" pitchFamily="49" charset="0"/>
                            </a:rPr>
                            <m:t>y</m:t>
                          </m:r>
                          <m:r>
                            <m:rPr>
                              <m:nor/>
                            </m:rPr>
                            <a:rPr lang="fr-FR" sz="2400" b="1" dirty="0">
                              <a:latin typeface="Consolas" panose="020B0609020204030204" pitchFamily="49" charset="0"/>
                            </a:rPr>
                            <m:t>‖</m:t>
                          </m:r>
                        </m:e>
                        <m:sub>
                          <m:r>
                            <a:rPr lang="fr-FR" sz="2400" b="1">
                              <a:latin typeface="Cambria Math" panose="02040503050406030204" pitchFamily="18" charset="0"/>
                            </a:rPr>
                            <m:t>𝟐</m:t>
                          </m:r>
                        </m:sub>
                        <m:sup>
                          <m:r>
                            <a:rPr lang="fr-FR" sz="2400" b="1">
                              <a:latin typeface="Cambria Math" panose="02040503050406030204" pitchFamily="18" charset="0"/>
                            </a:rPr>
                            <m:t>𝟐</m:t>
                          </m:r>
                        </m:sup>
                      </m:sSubSup>
                      <m:r>
                        <a:rPr lang="fr-FR" sz="2400" b="1">
                          <a:latin typeface="Cambria Math" panose="02040503050406030204" pitchFamily="18" charset="0"/>
                        </a:rPr>
                        <m:t>=</m:t>
                      </m:r>
                      <m:sSubSup>
                        <m:sSubSupPr>
                          <m:ctrlPr>
                            <a:rPr lang="fr-FR" sz="2400" b="1" i="1">
                              <a:latin typeface="Cambria Math" panose="02040503050406030204" pitchFamily="18" charset="0"/>
                            </a:rPr>
                          </m:ctrlPr>
                        </m:sSubSupPr>
                        <m:e>
                          <m:r>
                            <m:rPr>
                              <m:nor/>
                            </m:rPr>
                            <a:rPr lang="fr-FR" sz="2400" b="1" dirty="0">
                              <a:latin typeface="Consolas" panose="020B0609020204030204" pitchFamily="49" charset="0"/>
                            </a:rPr>
                            <m:t>‖</m:t>
                          </m:r>
                          <m:r>
                            <m:rPr>
                              <m:nor/>
                            </m:rPr>
                            <a:rPr lang="fr-FR" sz="2400" b="1" dirty="0">
                              <a:latin typeface="Consolas" panose="020B0609020204030204" pitchFamily="49" charset="0"/>
                            </a:rPr>
                            <m:t>ΣV</m:t>
                          </m:r>
                          <m:r>
                            <m:rPr>
                              <m:nor/>
                            </m:rPr>
                            <a:rPr lang="fr-FR" sz="2400" b="1" dirty="0">
                              <a:latin typeface="Consolas" panose="020B0609020204030204" pitchFamily="49" charset="0"/>
                            </a:rPr>
                            <m:t> </m:t>
                          </m:r>
                          <m:r>
                            <m:rPr>
                              <m:nor/>
                            </m:rPr>
                            <a:rPr lang="fr-FR" sz="2400" b="1" dirty="0">
                              <a:latin typeface="Consolas" panose="020B0609020204030204" pitchFamily="49" charset="0"/>
                            </a:rPr>
                            <m:t>T</m:t>
                          </m:r>
                          <m:r>
                            <m:rPr>
                              <m:nor/>
                            </m:rPr>
                            <a:rPr lang="fr-FR" sz="2400" b="1" dirty="0">
                              <a:latin typeface="Consolas" panose="020B0609020204030204" pitchFamily="49" charset="0"/>
                            </a:rPr>
                            <m:t> </m:t>
                          </m:r>
                          <m:r>
                            <m:rPr>
                              <m:nor/>
                            </m:rPr>
                            <a:rPr lang="fr-FR" sz="2400" b="1" dirty="0">
                              <a:latin typeface="Consolas" panose="020B0609020204030204" pitchFamily="49" charset="0"/>
                            </a:rPr>
                            <m:t>x</m:t>
                          </m:r>
                          <m:r>
                            <m:rPr>
                              <m:nor/>
                            </m:rPr>
                            <a:rPr lang="fr-FR" sz="2400" b="1" dirty="0">
                              <a:latin typeface="Consolas" panose="020B0609020204030204" pitchFamily="49" charset="0"/>
                            </a:rPr>
                            <m:t> − </m:t>
                          </m:r>
                          <m:r>
                            <m:rPr>
                              <m:nor/>
                            </m:rPr>
                            <a:rPr lang="fr-FR" sz="2400" b="1" dirty="0">
                              <a:latin typeface="Consolas" panose="020B0609020204030204" pitchFamily="49" charset="0"/>
                            </a:rPr>
                            <m:t>U</m:t>
                          </m:r>
                          <m:r>
                            <m:rPr>
                              <m:nor/>
                            </m:rPr>
                            <a:rPr lang="fr-FR" sz="2400" b="1" dirty="0">
                              <a:latin typeface="Consolas" panose="020B0609020204030204" pitchFamily="49" charset="0"/>
                            </a:rPr>
                            <m:t> </m:t>
                          </m:r>
                          <m:r>
                            <m:rPr>
                              <m:nor/>
                            </m:rPr>
                            <a:rPr lang="fr-FR" sz="2400" b="1" dirty="0">
                              <a:latin typeface="Consolas" panose="020B0609020204030204" pitchFamily="49" charset="0"/>
                            </a:rPr>
                            <m:t>Ty</m:t>
                          </m:r>
                          <m:r>
                            <m:rPr>
                              <m:nor/>
                            </m:rPr>
                            <a:rPr lang="fr-FR" sz="2400" b="1" dirty="0">
                              <a:latin typeface="Consolas" panose="020B0609020204030204" pitchFamily="49" charset="0"/>
                            </a:rPr>
                            <m:t>‖</m:t>
                          </m:r>
                        </m:e>
                        <m:sub>
                          <m:r>
                            <a:rPr lang="fr-FR" sz="2400" b="1">
                              <a:latin typeface="Cambria Math" panose="02040503050406030204" pitchFamily="18" charset="0"/>
                            </a:rPr>
                            <m:t>𝟐</m:t>
                          </m:r>
                        </m:sub>
                        <m:sup>
                          <m:r>
                            <a:rPr lang="fr-FR" sz="2400" b="1">
                              <a:latin typeface="Cambria Math" panose="02040503050406030204" pitchFamily="18" charset="0"/>
                            </a:rPr>
                            <m:t>𝟐</m:t>
                          </m:r>
                        </m:sup>
                      </m:sSubSup>
                    </m:oMath>
                  </m:oMathPara>
                </a14:m>
                <a:endParaRPr lang="fr-FR" sz="2400" b="1" dirty="0">
                  <a:latin typeface="Consolas" panose="020B0609020204030204" pitchFamily="49"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74040" y="1407612"/>
                <a:ext cx="11176000" cy="3809504"/>
              </a:xfrm>
              <a:prstGeom prst="rect">
                <a:avLst/>
              </a:prstGeom>
              <a:blipFill>
                <a:blip r:embed="rId2"/>
                <a:stretch>
                  <a:fillRect l="-818" r="-1309"/>
                </a:stretch>
              </a:blipFill>
            </p:spPr>
            <p:txBody>
              <a:bodyPr/>
              <a:lstStyle/>
              <a:p>
                <a:r>
                  <a:rPr lang="fr-FR">
                    <a:noFill/>
                  </a:rPr>
                  <a:t> </a:t>
                </a:r>
              </a:p>
            </p:txBody>
          </p:sp>
        </mc:Fallback>
      </mc:AlternateContent>
    </p:spTree>
    <p:extLst>
      <p:ext uri="{BB962C8B-B14F-4D97-AF65-F5344CB8AC3E}">
        <p14:creationId xmlns:p14="http://schemas.microsoft.com/office/powerpoint/2010/main" val="3122848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4679679" cy="584775"/>
          </a:xfrm>
          <a:prstGeom prst="rect">
            <a:avLst/>
          </a:prstGeom>
        </p:spPr>
        <p:txBody>
          <a:bodyPr wrap="none">
            <a:spAutoFit/>
          </a:bodyPr>
          <a:lstStyle/>
          <a:p>
            <a:r>
              <a:rPr lang="fr-FR" sz="3200" b="1" dirty="0" smtClean="0"/>
              <a:t>3.1</a:t>
            </a:r>
            <a:r>
              <a:rPr lang="fr-FR" sz="3200" dirty="0" smtClean="0"/>
              <a:t>. </a:t>
            </a:r>
            <a:r>
              <a:rPr lang="fr-FR" sz="3200" b="1" dirty="0"/>
              <a:t>3</a:t>
            </a:r>
            <a:r>
              <a:rPr lang="fr-FR" sz="3200" b="1" dirty="0" smtClean="0"/>
              <a:t>. Décomposition SVD</a:t>
            </a:r>
            <a:endParaRPr lang="fr-FR" sz="3200" b="1" dirty="0"/>
          </a:p>
        </p:txBody>
      </p:sp>
      <mc:AlternateContent xmlns:mc="http://schemas.openxmlformats.org/markup-compatibility/2006" xmlns:a14="http://schemas.microsoft.com/office/drawing/2010/main">
        <mc:Choice Requires="a14">
          <p:sp>
            <p:nvSpPr>
              <p:cNvPr id="2" name="Rectangle 1"/>
              <p:cNvSpPr/>
              <p:nvPr/>
            </p:nvSpPr>
            <p:spPr>
              <a:xfrm>
                <a:off x="325120" y="1407612"/>
                <a:ext cx="11424920" cy="5289140"/>
              </a:xfrm>
              <a:prstGeom prst="rect">
                <a:avLst/>
              </a:prstGeom>
            </p:spPr>
            <p:txBody>
              <a:bodyPr wrap="square">
                <a:spAutoFit/>
              </a:bodyPr>
              <a:lstStyle/>
              <a:p>
                <a:r>
                  <a:rPr lang="fr-FR" sz="2400" dirty="0" smtClean="0">
                    <a:latin typeface="+mj-lt"/>
                  </a:rPr>
                  <a:t>P</a:t>
                </a:r>
                <a:r>
                  <a:rPr lang="fr-FR" sz="2400" dirty="0" smtClean="0">
                    <a:effectLst/>
                    <a:latin typeface="+mj-lt"/>
                  </a:rPr>
                  <a:t>uisque </a:t>
                </a:r>
                <a:r>
                  <a:rPr lang="fr-FR" sz="2400" b="1" dirty="0">
                    <a:latin typeface="Consolas" panose="020B0609020204030204" pitchFamily="49" charset="0"/>
                  </a:rPr>
                  <a:t>U</a:t>
                </a:r>
                <a:r>
                  <a:rPr lang="fr-FR" sz="2400" dirty="0" smtClean="0">
                    <a:effectLst/>
                    <a:latin typeface="+mj-lt"/>
                  </a:rPr>
                  <a:t> est orthogonale. Notons </a:t>
                </a:r>
                <a:r>
                  <a:rPr lang="fr-FR" sz="2400" b="1" dirty="0">
                    <a:latin typeface="Consolas" panose="020B0609020204030204" pitchFamily="49" charset="0"/>
                  </a:rPr>
                  <a:t>w =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U</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y</a:t>
                </a:r>
                <a:r>
                  <a:rPr lang="fr-FR" sz="2400" dirty="0" smtClean="0">
                    <a:effectLst/>
                    <a:latin typeface="+mj-lt"/>
                  </a:rPr>
                  <a:t> et </a:t>
                </a:r>
                <a:r>
                  <a:rPr lang="fr-FR" sz="2400" b="1" dirty="0">
                    <a:latin typeface="Consolas" panose="020B0609020204030204" pitchFamily="49" charset="0"/>
                  </a:rPr>
                  <a:t>z = </a:t>
                </a:r>
                <a14:m>
                  <m:oMath xmlns:m="http://schemas.openxmlformats.org/officeDocument/2006/math">
                    <m:sSup>
                      <m:sSupPr>
                        <m:ctrlPr>
                          <a:rPr lang="fr-FR" sz="2400" i="1" smtClean="0">
                            <a:latin typeface="Cambria Math" panose="02040503050406030204" pitchFamily="18" charset="0"/>
                          </a:rPr>
                        </m:ctrlPr>
                      </m:sSupPr>
                      <m:e>
                        <m:r>
                          <m:rPr>
                            <m:nor/>
                          </m:rPr>
                          <a:rPr lang="fr-FR" sz="2400" b="1" i="0" smtClean="0">
                            <a:latin typeface="Cambria Math" panose="02040503050406030204" pitchFamily="18" charset="0"/>
                          </a:rPr>
                          <m:t>V</m:t>
                        </m:r>
                      </m:e>
                      <m:sup>
                        <m:r>
                          <a:rPr lang="fr-FR" sz="2400" b="0" i="1" smtClean="0">
                            <a:latin typeface="Cambria Math" panose="02040503050406030204" pitchFamily="18" charset="0"/>
                          </a:rPr>
                          <m:t>𝑇</m:t>
                        </m:r>
                      </m:sup>
                    </m:sSup>
                  </m:oMath>
                </a14:m>
                <a:r>
                  <a:rPr lang="fr-FR" sz="2400" b="1" dirty="0" smtClean="0">
                    <a:latin typeface="Consolas" panose="020B0609020204030204" pitchFamily="49" charset="0"/>
                  </a:rPr>
                  <a:t>x</a:t>
                </a:r>
                <a:r>
                  <a:rPr lang="fr-FR" sz="2400" dirty="0" smtClean="0">
                    <a:effectLst/>
                    <a:latin typeface="+mj-lt"/>
                  </a:rPr>
                  <a:t>, nous avons donc</a:t>
                </a:r>
              </a:p>
              <a:p>
                <a14:m>
                  <m:oMath xmlns:m="http://schemas.openxmlformats.org/officeDocument/2006/math">
                    <m:sSubSup>
                      <m:sSubSupPr>
                        <m:ctrlPr>
                          <a:rPr lang="fr-FR" sz="2400" b="1" i="1" smtClean="0">
                            <a:latin typeface="Cambria Math" panose="02040503050406030204" pitchFamily="18" charset="0"/>
                          </a:rPr>
                        </m:ctrlPr>
                      </m:sSubSupPr>
                      <m:e>
                        <m:r>
                          <m:rPr>
                            <m:nor/>
                          </m:rPr>
                          <a:rPr lang="fr-FR" sz="2400" b="1" dirty="0">
                            <a:latin typeface="Consolas" panose="020B0609020204030204" pitchFamily="49" charset="0"/>
                          </a:rPr>
                          <m:t>‖</m:t>
                        </m:r>
                        <m:r>
                          <m:rPr>
                            <m:nor/>
                          </m:rPr>
                          <a:rPr lang="fr-FR" sz="2400" b="1" dirty="0">
                            <a:latin typeface="Consolas" panose="020B0609020204030204" pitchFamily="49" charset="0"/>
                          </a:rPr>
                          <m:t>Mx</m:t>
                        </m:r>
                        <m:r>
                          <m:rPr>
                            <m:nor/>
                          </m:rPr>
                          <a:rPr lang="fr-FR" sz="2400" b="1" dirty="0">
                            <a:latin typeface="Consolas" panose="020B0609020204030204" pitchFamily="49" charset="0"/>
                          </a:rPr>
                          <m:t> − </m:t>
                        </m:r>
                        <m:r>
                          <m:rPr>
                            <m:nor/>
                          </m:rPr>
                          <a:rPr lang="fr-FR" sz="2400" b="1" dirty="0">
                            <a:latin typeface="Consolas" panose="020B0609020204030204" pitchFamily="49" charset="0"/>
                          </a:rPr>
                          <m:t>y</m:t>
                        </m:r>
                        <m:r>
                          <m:rPr>
                            <m:nor/>
                          </m:rPr>
                          <a:rPr lang="fr-FR" sz="2400" b="1" dirty="0">
                            <a:latin typeface="Consolas" panose="020B0609020204030204" pitchFamily="49" charset="0"/>
                          </a:rPr>
                          <m:t>‖</m:t>
                        </m:r>
                      </m:e>
                      <m:sub>
                        <m:r>
                          <a:rPr lang="fr-FR" sz="2400" b="1">
                            <a:latin typeface="Cambria Math" panose="02040503050406030204" pitchFamily="18" charset="0"/>
                          </a:rPr>
                          <m:t>𝟐</m:t>
                        </m:r>
                      </m:sub>
                      <m:sup>
                        <m:r>
                          <a:rPr lang="fr-FR" sz="2400" b="1">
                            <a:latin typeface="Cambria Math" panose="02040503050406030204" pitchFamily="18" charset="0"/>
                          </a:rPr>
                          <m:t>𝟐</m:t>
                        </m:r>
                      </m:sup>
                    </m:sSubSup>
                    <m:r>
                      <a:rPr lang="fr-FR" sz="2400" b="1">
                        <a:latin typeface="Cambria Math" panose="02040503050406030204" pitchFamily="18" charset="0"/>
                      </a:rPr>
                      <m:t>=</m:t>
                    </m:r>
                  </m:oMath>
                </a14:m>
                <a:r>
                  <a:rPr lang="fr-FR" sz="2400" b="1" dirty="0" smtClean="0">
                    <a:latin typeface="Consolas" panose="020B0609020204030204" pitchFamily="49" charset="0"/>
                  </a:rPr>
                  <a:t> </a:t>
                </a:r>
                <a14:m>
                  <m:oMath xmlns:m="http://schemas.openxmlformats.org/officeDocument/2006/math">
                    <m:sSubSup>
                      <m:sSubSupPr>
                        <m:ctrlPr>
                          <a:rPr lang="fr-FR" sz="2400" b="1" i="1" smtClean="0">
                            <a:latin typeface="Cambria Math" panose="02040503050406030204" pitchFamily="18" charset="0"/>
                          </a:rPr>
                        </m:ctrlPr>
                      </m:sSubSupPr>
                      <m:e>
                        <m:r>
                          <m:rPr>
                            <m:nor/>
                          </m:rPr>
                          <a:rPr lang="fr-FR" sz="2400" b="1" dirty="0">
                            <a:latin typeface="Consolas" panose="020B0609020204030204" pitchFamily="49" charset="0"/>
                          </a:rPr>
                          <m:t>‖</m:t>
                        </m:r>
                        <m:r>
                          <m:rPr>
                            <m:nor/>
                          </m:rPr>
                          <a:rPr lang="fr-FR" sz="2400" b="1" dirty="0" smtClean="0">
                            <a:latin typeface="Consolas" panose="020B0609020204030204" pitchFamily="49" charset="0"/>
                          </a:rPr>
                          <m:t>Σz</m:t>
                        </m:r>
                        <m:r>
                          <m:rPr>
                            <m:nor/>
                          </m:rPr>
                          <a:rPr lang="fr-FR" sz="2400" b="1" dirty="0">
                            <a:latin typeface="Consolas" panose="020B0609020204030204" pitchFamily="49" charset="0"/>
                          </a:rPr>
                          <m:t>− </m:t>
                        </m:r>
                        <m:r>
                          <m:rPr>
                            <m:nor/>
                          </m:rPr>
                          <a:rPr lang="fr-FR" sz="2400" b="1" i="0" dirty="0" smtClean="0">
                            <a:latin typeface="Consolas" panose="020B0609020204030204" pitchFamily="49" charset="0"/>
                          </a:rPr>
                          <m:t>w</m:t>
                        </m:r>
                        <m:r>
                          <m:rPr>
                            <m:nor/>
                          </m:rPr>
                          <a:rPr lang="fr-FR" sz="2400" b="1" dirty="0">
                            <a:latin typeface="Consolas" panose="020B0609020204030204" pitchFamily="49" charset="0"/>
                          </a:rPr>
                          <m:t>‖</m:t>
                        </m:r>
                      </m:e>
                      <m:sub>
                        <m:r>
                          <a:rPr lang="fr-FR" sz="2400" b="1">
                            <a:latin typeface="Cambria Math" panose="02040503050406030204" pitchFamily="18" charset="0"/>
                          </a:rPr>
                          <m:t>𝟐</m:t>
                        </m:r>
                      </m:sub>
                      <m:sup>
                        <m:r>
                          <a:rPr lang="fr-FR" sz="2400" b="1">
                            <a:latin typeface="Cambria Math" panose="02040503050406030204" pitchFamily="18" charset="0"/>
                          </a:rPr>
                          <m:t>𝟐</m:t>
                        </m:r>
                      </m:sup>
                    </m:sSubSup>
                    <m:r>
                      <a:rPr lang="fr-FR" sz="2400" b="1" i="1" smtClean="0">
                        <a:latin typeface="Cambria Math" panose="02040503050406030204" pitchFamily="18" charset="0"/>
                      </a:rPr>
                      <m:t>= </m:t>
                    </m:r>
                    <m:nary>
                      <m:naryPr>
                        <m:chr m:val="∑"/>
                        <m:ctrlPr>
                          <a:rPr lang="fr-FR" sz="2400" b="1" i="1" smtClean="0">
                            <a:latin typeface="Cambria Math" panose="02040503050406030204" pitchFamily="18" charset="0"/>
                          </a:rPr>
                        </m:ctrlPr>
                      </m:naryPr>
                      <m:sub>
                        <m:r>
                          <m:rPr>
                            <m:brk m:alnAt="23"/>
                          </m:rPr>
                          <a:rPr lang="fr-FR" sz="2400" b="1" i="1" smtClean="0">
                            <a:latin typeface="Cambria Math" panose="02040503050406030204" pitchFamily="18" charset="0"/>
                          </a:rPr>
                          <m:t>𝒊</m:t>
                        </m:r>
                        <m:r>
                          <a:rPr lang="fr-FR" sz="2400" b="1" i="1" smtClean="0">
                            <a:latin typeface="Cambria Math" panose="02040503050406030204" pitchFamily="18" charset="0"/>
                          </a:rPr>
                          <m:t>=</m:t>
                        </m:r>
                        <m:r>
                          <a:rPr lang="fr-FR" sz="2400" b="1" i="1" smtClean="0">
                            <a:latin typeface="Cambria Math" panose="02040503050406030204" pitchFamily="18" charset="0"/>
                          </a:rPr>
                          <m:t>𝟏</m:t>
                        </m:r>
                      </m:sub>
                      <m:sup>
                        <m:r>
                          <a:rPr lang="fr-FR" sz="2400" b="1" i="1" smtClean="0">
                            <a:latin typeface="Cambria Math" panose="02040503050406030204" pitchFamily="18" charset="0"/>
                          </a:rPr>
                          <m:t>𝒓</m:t>
                        </m:r>
                      </m:sup>
                      <m:e>
                        <m:r>
                          <a:rPr lang="fr-FR" sz="2400" b="1" i="1" smtClean="0">
                            <a:latin typeface="Cambria Math" panose="02040503050406030204" pitchFamily="18" charset="0"/>
                          </a:rPr>
                          <m:t>(</m:t>
                        </m:r>
                        <m:r>
                          <m:rPr>
                            <m:nor/>
                          </m:rPr>
                          <a:rPr lang="fr-FR" sz="2400" b="1" dirty="0" smtClean="0">
                            <a:latin typeface="Consolas" panose="020B0609020204030204" pitchFamily="49" charset="0"/>
                          </a:rPr>
                          <m:t>σizi</m:t>
                        </m:r>
                        <m:r>
                          <a:rPr lang="fr-FR" sz="2400" b="1" i="1" dirty="0" smtClean="0">
                            <a:latin typeface="Cambria Math" panose="02040503050406030204" pitchFamily="18" charset="0"/>
                          </a:rPr>
                          <m:t> −</m:t>
                        </m:r>
                        <m:r>
                          <a:rPr lang="fr-FR" sz="2400" b="1" i="1" dirty="0" smtClean="0">
                            <a:latin typeface="Cambria Math" panose="02040503050406030204" pitchFamily="18" charset="0"/>
                          </a:rPr>
                          <m:t>𝒘𝒊</m:t>
                        </m:r>
                        <m:r>
                          <a:rPr lang="fr-FR" sz="2400" b="1" i="1" dirty="0" smtClean="0">
                            <a:latin typeface="Cambria Math" panose="02040503050406030204" pitchFamily="18" charset="0"/>
                          </a:rPr>
                          <m:t>)²</m:t>
                        </m:r>
                      </m:e>
                    </m:nary>
                  </m:oMath>
                </a14:m>
                <a:endParaRPr lang="fr-FR" sz="2400" b="1" dirty="0" smtClean="0">
                  <a:latin typeface="Consolas" panose="020B0609020204030204" pitchFamily="49" charset="0"/>
                </a:endParaRPr>
              </a:p>
              <a:p>
                <a:endParaRPr lang="fr-FR" sz="2400" b="1" dirty="0">
                  <a:latin typeface="Consolas" panose="020B0609020204030204" pitchFamily="49" charset="0"/>
                </a:endParaRPr>
              </a:p>
              <a:p>
                <a:r>
                  <a:rPr lang="fr-FR" sz="2400" dirty="0" smtClean="0">
                    <a:effectLst/>
                    <a:latin typeface="+mj-lt"/>
                  </a:rPr>
                  <a:t>Cette somme de carrés est minimale pour </a:t>
                </a:r>
              </a:p>
              <a:p>
                <a:r>
                  <a:rPr lang="fr-FR" sz="2400" b="1" dirty="0" err="1">
                    <a:latin typeface="Consolas" panose="020B0609020204030204" pitchFamily="49" charset="0"/>
                  </a:rPr>
                  <a:t>zi</a:t>
                </a:r>
                <a:r>
                  <a:rPr lang="fr-FR" sz="2400" b="1" dirty="0">
                    <a:latin typeface="Consolas" panose="020B0609020204030204" pitchFamily="49" charset="0"/>
                  </a:rPr>
                  <a:t> ={ </a:t>
                </a:r>
                <a:r>
                  <a:rPr lang="fr-FR" sz="2400" b="1" dirty="0" err="1">
                    <a:latin typeface="Consolas" panose="020B0609020204030204" pitchFamily="49" charset="0"/>
                  </a:rPr>
                  <a:t>wi</a:t>
                </a:r>
                <a:r>
                  <a:rPr lang="fr-FR" sz="2400" b="1" dirty="0">
                    <a:latin typeface="Consolas" panose="020B0609020204030204" pitchFamily="49" charset="0"/>
                  </a:rPr>
                  <a:t>/</a:t>
                </a:r>
                <a:r>
                  <a:rPr lang="fr-FR" sz="2400" b="1" dirty="0" err="1">
                    <a:latin typeface="Consolas" panose="020B0609020204030204" pitchFamily="49" charset="0"/>
                  </a:rPr>
                  <a:t>σi</a:t>
                </a:r>
                <a:r>
                  <a:rPr lang="fr-FR" sz="2400" b="1" dirty="0">
                    <a:latin typeface="Consolas" panose="020B0609020204030204" pitchFamily="49" charset="0"/>
                  </a:rPr>
                  <a:t> pour 1 ≤ i ≤ r et quelconque pour i ≥ r + 1.} (1)</a:t>
                </a:r>
              </a:p>
              <a:p>
                <a:endParaRPr lang="fr-FR" sz="2400" dirty="0" smtClean="0">
                  <a:effectLst/>
                  <a:latin typeface="+mj-lt"/>
                </a:endParaRPr>
              </a:p>
              <a:p>
                <a:r>
                  <a:rPr lang="fr-FR" sz="2400" dirty="0" smtClean="0">
                    <a:effectLst/>
                    <a:latin typeface="+mj-lt"/>
                  </a:rPr>
                  <a:t>Nous trouvons les solutions à partir de </a:t>
                </a:r>
                <a:r>
                  <a:rPr lang="fr-FR" sz="2400" b="1" dirty="0">
                    <a:latin typeface="Consolas" panose="020B0609020204030204" pitchFamily="49" charset="0"/>
                  </a:rPr>
                  <a:t>z</a:t>
                </a:r>
                <a:r>
                  <a:rPr lang="fr-FR" sz="2400" dirty="0" smtClean="0">
                    <a:effectLst/>
                    <a:latin typeface="+mj-lt"/>
                  </a:rPr>
                  <a:t> en faisant </a:t>
                </a:r>
                <a:r>
                  <a:rPr lang="fr-FR" sz="2400" b="1" dirty="0">
                    <a:latin typeface="Consolas" panose="020B0609020204030204" pitchFamily="49" charset="0"/>
                  </a:rPr>
                  <a:t>x = </a:t>
                </a:r>
                <a:r>
                  <a:rPr lang="fr-FR" sz="2400" b="1" dirty="0" err="1" smtClean="0">
                    <a:latin typeface="Consolas" panose="020B0609020204030204" pitchFamily="49" charset="0"/>
                  </a:rPr>
                  <a:t>Vz</a:t>
                </a:r>
                <a:r>
                  <a:rPr lang="fr-FR" sz="2400" b="1" dirty="0">
                    <a:latin typeface="Consolas" panose="020B0609020204030204" pitchFamily="49" charset="0"/>
                  </a:rPr>
                  <a:t>. </a:t>
                </a:r>
                <a:r>
                  <a:rPr lang="fr-FR" sz="2400" dirty="0" smtClean="0">
                    <a:effectLst/>
                    <a:latin typeface="+mj-lt"/>
                  </a:rPr>
                  <a:t>Dans le cas où </a:t>
                </a:r>
                <a:r>
                  <a:rPr lang="fr-FR" sz="2400" b="1" dirty="0">
                    <a:latin typeface="Consolas" panose="020B0609020204030204" pitchFamily="49" charset="0"/>
                  </a:rPr>
                  <a:t>M </a:t>
                </a:r>
                <a:r>
                  <a:rPr lang="fr-FR" sz="2400" dirty="0" smtClean="0">
                    <a:effectLst/>
                    <a:latin typeface="+mj-lt"/>
                  </a:rPr>
                  <a:t>est de rang plein, il y a une solution unique. Sinon, il y a une infinité de solutions. Celle de norme minimale est celle avec </a:t>
                </a:r>
                <a:r>
                  <a:rPr lang="fr-FR" sz="2400" b="1" dirty="0" err="1">
                    <a:latin typeface="Consolas" panose="020B0609020204030204" pitchFamily="49" charset="0"/>
                  </a:rPr>
                  <a:t>zi</a:t>
                </a:r>
                <a:r>
                  <a:rPr lang="fr-FR" sz="2400" b="1" dirty="0">
                    <a:latin typeface="Consolas" panose="020B0609020204030204" pitchFamily="49" charset="0"/>
                  </a:rPr>
                  <a:t> = 0 </a:t>
                </a:r>
                <a:r>
                  <a:rPr lang="fr-FR" sz="2400" dirty="0" smtClean="0">
                    <a:effectLst/>
                    <a:latin typeface="+mj-lt"/>
                  </a:rPr>
                  <a:t>pour </a:t>
                </a:r>
                <a:r>
                  <a:rPr lang="fr-FR" sz="2400" b="1" dirty="0">
                    <a:latin typeface="Consolas" panose="020B0609020204030204" pitchFamily="49" charset="0"/>
                  </a:rPr>
                  <a:t>i ≥ r + 1.</a:t>
                </a:r>
                <a:r>
                  <a:rPr lang="fr-FR" sz="2400" dirty="0" smtClean="0">
                    <a:effectLst/>
                    <a:latin typeface="+mj-lt"/>
                  </a:rPr>
                  <a:t> </a:t>
                </a:r>
              </a:p>
              <a:p>
                <a:endParaRPr lang="fr-FR" sz="2400" dirty="0">
                  <a:latin typeface="+mj-lt"/>
                </a:endParaRPr>
              </a:p>
              <a:p>
                <a:r>
                  <a:rPr lang="fr-FR" sz="2400" dirty="0" smtClean="0">
                    <a:effectLst/>
                    <a:latin typeface="+mj-lt"/>
                  </a:rPr>
                  <a:t>La méthode SVD donne une méthode numérique ayant d’excellentes propriétés de stabilité au niveau de l’algorithme. Le seul inconvénient en est son coût, plus élevé que la méthode basée sur la factorisation QR</a:t>
                </a:r>
              </a:p>
              <a:p>
                <a:r>
                  <a:rPr lang="fr-FR" sz="2400" dirty="0" smtClean="0">
                    <a:effectLst/>
                    <a:latin typeface="+mj-lt"/>
                  </a:rPr>
                  <a:t>([</a:t>
                </a:r>
                <a:r>
                  <a:rPr lang="fr-FR" sz="2400" dirty="0" err="1" smtClean="0">
                    <a:effectLst/>
                    <a:latin typeface="+mj-lt"/>
                  </a:rPr>
                  <a:t>Kern</a:t>
                </a:r>
                <a:r>
                  <a:rPr lang="fr-FR" sz="2400" dirty="0" smtClean="0">
                    <a:effectLst/>
                    <a:latin typeface="+mj-lt"/>
                  </a:rPr>
                  <a:t>, 2002]).</a:t>
                </a:r>
                <a:endParaRPr lang="fr-FR" sz="2400" b="1" dirty="0">
                  <a:latin typeface="Consolas" panose="020B0609020204030204" pitchFamily="49"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25120" y="1407612"/>
                <a:ext cx="11424920" cy="5289140"/>
              </a:xfrm>
              <a:prstGeom prst="rect">
                <a:avLst/>
              </a:prstGeom>
              <a:blipFill>
                <a:blip r:embed="rId2"/>
                <a:stretch>
                  <a:fillRect l="-800" t="-922" r="-267" b="-1613"/>
                </a:stretch>
              </a:blipFill>
            </p:spPr>
            <p:txBody>
              <a:bodyPr/>
              <a:lstStyle/>
              <a:p>
                <a:r>
                  <a:rPr lang="fr-FR">
                    <a:noFill/>
                  </a:rPr>
                  <a:t> </a:t>
                </a:r>
              </a:p>
            </p:txBody>
          </p:sp>
        </mc:Fallback>
      </mc:AlternateContent>
    </p:spTree>
    <p:extLst>
      <p:ext uri="{BB962C8B-B14F-4D97-AF65-F5344CB8AC3E}">
        <p14:creationId xmlns:p14="http://schemas.microsoft.com/office/powerpoint/2010/main" val="3500098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2102050" cy="584775"/>
          </a:xfrm>
          <a:prstGeom prst="rect">
            <a:avLst/>
          </a:prstGeom>
        </p:spPr>
        <p:txBody>
          <a:bodyPr wrap="none">
            <a:spAutoFit/>
          </a:bodyPr>
          <a:lstStyle/>
          <a:p>
            <a:r>
              <a:rPr lang="fr-FR" sz="3200" b="1" dirty="0" smtClean="0">
                <a:solidFill>
                  <a:srgbClr val="FF0000"/>
                </a:solidFill>
              </a:rPr>
              <a:t>Remarques</a:t>
            </a:r>
            <a:endParaRPr lang="fr-FR" sz="3200" b="1" dirty="0">
              <a:solidFill>
                <a:srgbClr val="FF0000"/>
              </a:solidFill>
            </a:endParaRPr>
          </a:p>
        </p:txBody>
      </p:sp>
      <p:sp>
        <p:nvSpPr>
          <p:cNvPr id="2" name="Rectangle 1"/>
          <p:cNvSpPr/>
          <p:nvPr/>
        </p:nvSpPr>
        <p:spPr>
          <a:xfrm>
            <a:off x="325120" y="1407612"/>
            <a:ext cx="11424920" cy="4893647"/>
          </a:xfrm>
          <a:prstGeom prst="rect">
            <a:avLst/>
          </a:prstGeom>
        </p:spPr>
        <p:txBody>
          <a:bodyPr wrap="square">
            <a:spAutoFit/>
          </a:bodyPr>
          <a:lstStyle/>
          <a:p>
            <a:r>
              <a:rPr lang="fr-FR" sz="2400" dirty="0">
                <a:latin typeface="+mj-lt"/>
              </a:rPr>
              <a:t>Ces trois méthodes permettent de résoudre des problèmes mal posés au </a:t>
            </a:r>
            <a:r>
              <a:rPr lang="fr-FR" sz="2400" dirty="0" smtClean="0">
                <a:latin typeface="+mj-lt"/>
              </a:rPr>
              <a:t>sens où </a:t>
            </a:r>
            <a:r>
              <a:rPr lang="fr-FR" sz="2400" dirty="0">
                <a:latin typeface="+mj-lt"/>
              </a:rPr>
              <a:t>une des deux premières conditions de Hadamard n’est pas satisfaite. </a:t>
            </a:r>
            <a:r>
              <a:rPr lang="fr-FR" sz="2400" dirty="0" smtClean="0">
                <a:latin typeface="+mj-lt"/>
              </a:rPr>
              <a:t>Lorsque c’est </a:t>
            </a:r>
            <a:r>
              <a:rPr lang="fr-FR" sz="2400" dirty="0">
                <a:latin typeface="+mj-lt"/>
              </a:rPr>
              <a:t>la troisième condition de Hadamard qui n’est pas remplie, ces méthodes </a:t>
            </a:r>
            <a:r>
              <a:rPr lang="fr-FR" sz="2400" dirty="0" smtClean="0">
                <a:latin typeface="+mj-lt"/>
              </a:rPr>
              <a:t>ne sont </a:t>
            </a:r>
            <a:r>
              <a:rPr lang="fr-FR" sz="2400" dirty="0">
                <a:latin typeface="+mj-lt"/>
              </a:rPr>
              <a:t>pas satisfaisantes</a:t>
            </a:r>
            <a:r>
              <a:rPr lang="fr-FR" sz="2400" dirty="0" smtClean="0">
                <a:latin typeface="+mj-lt"/>
              </a:rPr>
              <a:t>.</a:t>
            </a:r>
          </a:p>
          <a:p>
            <a:endParaRPr lang="fr-FR" sz="2400" dirty="0">
              <a:latin typeface="+mj-lt"/>
            </a:endParaRPr>
          </a:p>
          <a:p>
            <a:r>
              <a:rPr lang="fr-FR" sz="2400" dirty="0" smtClean="0">
                <a:latin typeface="+mj-lt"/>
              </a:rPr>
              <a:t> </a:t>
            </a:r>
            <a:r>
              <a:rPr lang="fr-FR" sz="2400" dirty="0">
                <a:latin typeface="+mj-lt"/>
              </a:rPr>
              <a:t>Illustrons ces propos avec la factorisation SVD pour </a:t>
            </a:r>
            <a:r>
              <a:rPr lang="fr-FR" sz="2400" b="1" dirty="0">
                <a:latin typeface="Consolas" panose="020B0609020204030204" pitchFamily="49" charset="0"/>
              </a:rPr>
              <a:t>M</a:t>
            </a:r>
            <a:r>
              <a:rPr lang="fr-FR" sz="2400" dirty="0" smtClean="0">
                <a:latin typeface="+mj-lt"/>
              </a:rPr>
              <a:t> de </a:t>
            </a:r>
            <a:r>
              <a:rPr lang="fr-FR" sz="2400" dirty="0">
                <a:latin typeface="+mj-lt"/>
              </a:rPr>
              <a:t>rang </a:t>
            </a:r>
            <a:r>
              <a:rPr lang="fr-FR" sz="2400" b="1" dirty="0">
                <a:latin typeface="Consolas" panose="020B0609020204030204" pitchFamily="49" charset="0"/>
              </a:rPr>
              <a:t>n</a:t>
            </a:r>
            <a:r>
              <a:rPr lang="fr-FR" sz="2400" dirty="0">
                <a:latin typeface="+mj-lt"/>
              </a:rPr>
              <a:t>. On peut montrer que l’erreur sur la solution x est bornée </a:t>
            </a:r>
            <a:r>
              <a:rPr lang="fr-FR" sz="2400" dirty="0" smtClean="0">
                <a:latin typeface="+mj-lt"/>
              </a:rPr>
              <a:t>supérieurement </a:t>
            </a:r>
            <a:r>
              <a:rPr lang="fr-FR" sz="2400" dirty="0">
                <a:latin typeface="+mj-lt"/>
              </a:rPr>
              <a:t>par l’inverse de la plus petite valeur singulière multipliée par l’erreur </a:t>
            </a:r>
            <a:r>
              <a:rPr lang="fr-FR" sz="2400" dirty="0" smtClean="0">
                <a:latin typeface="+mj-lt"/>
              </a:rPr>
              <a:t>sur la </a:t>
            </a:r>
            <a:r>
              <a:rPr lang="fr-FR" sz="2400" dirty="0">
                <a:latin typeface="+mj-lt"/>
              </a:rPr>
              <a:t>donnée </a:t>
            </a:r>
            <a:r>
              <a:rPr lang="fr-FR" sz="2400" b="1" dirty="0">
                <a:latin typeface="Consolas" panose="020B0609020204030204" pitchFamily="49" charset="0"/>
              </a:rPr>
              <a:t>y</a:t>
            </a:r>
            <a:r>
              <a:rPr lang="fr-FR" sz="2400" dirty="0">
                <a:latin typeface="+mj-lt"/>
              </a:rPr>
              <a:t>. </a:t>
            </a:r>
            <a:endParaRPr lang="fr-FR" sz="2400" dirty="0" smtClean="0">
              <a:latin typeface="+mj-lt"/>
            </a:endParaRPr>
          </a:p>
          <a:p>
            <a:endParaRPr lang="fr-FR" sz="2400" dirty="0">
              <a:latin typeface="+mj-lt"/>
            </a:endParaRPr>
          </a:p>
          <a:p>
            <a:r>
              <a:rPr lang="fr-FR" sz="2400" dirty="0" smtClean="0">
                <a:latin typeface="+mj-lt"/>
              </a:rPr>
              <a:t>Dans </a:t>
            </a:r>
            <a:r>
              <a:rPr lang="fr-FR" sz="2400" dirty="0">
                <a:latin typeface="+mj-lt"/>
              </a:rPr>
              <a:t>le cas où cette plus petite valeur singulière est petite, </a:t>
            </a:r>
            <a:r>
              <a:rPr lang="fr-FR" sz="2400" dirty="0" smtClean="0">
                <a:latin typeface="+mj-lt"/>
              </a:rPr>
              <a:t>l’amplification </a:t>
            </a:r>
            <a:r>
              <a:rPr lang="fr-FR" sz="2400" dirty="0">
                <a:latin typeface="+mj-lt"/>
              </a:rPr>
              <a:t>peut devenir dramatique. </a:t>
            </a:r>
            <a:endParaRPr lang="fr-FR" sz="2400" dirty="0" smtClean="0">
              <a:latin typeface="+mj-lt"/>
            </a:endParaRPr>
          </a:p>
          <a:p>
            <a:endParaRPr lang="fr-FR" sz="2400" dirty="0">
              <a:latin typeface="+mj-lt"/>
            </a:endParaRPr>
          </a:p>
          <a:p>
            <a:r>
              <a:rPr lang="fr-FR" sz="2400" dirty="0" smtClean="0">
                <a:latin typeface="+mj-lt"/>
              </a:rPr>
              <a:t>Ainsi</a:t>
            </a:r>
            <a:r>
              <a:rPr lang="fr-FR" sz="2400" dirty="0">
                <a:latin typeface="+mj-lt"/>
              </a:rPr>
              <a:t>, dans le cas où la troisième condition </a:t>
            </a:r>
            <a:r>
              <a:rPr lang="fr-FR" sz="2400" dirty="0" smtClean="0">
                <a:latin typeface="+mj-lt"/>
              </a:rPr>
              <a:t>de Hadamard </a:t>
            </a:r>
            <a:r>
              <a:rPr lang="fr-FR" sz="2400" dirty="0">
                <a:latin typeface="+mj-lt"/>
              </a:rPr>
              <a:t>n’est pas satisfaite, on se tourne vers d’autres méthodes, celles </a:t>
            </a:r>
            <a:r>
              <a:rPr lang="fr-FR" sz="2400" dirty="0" smtClean="0">
                <a:latin typeface="+mj-lt"/>
              </a:rPr>
              <a:t>dites de </a:t>
            </a:r>
            <a:r>
              <a:rPr lang="fr-FR" sz="2400" dirty="0">
                <a:latin typeface="+mj-lt"/>
              </a:rPr>
              <a:t>régularisation.</a:t>
            </a:r>
            <a:endParaRPr lang="fr-FR" sz="2400" b="1" dirty="0">
              <a:latin typeface="Consolas" panose="020B0609020204030204" pitchFamily="49" charset="0"/>
            </a:endParaRPr>
          </a:p>
        </p:txBody>
      </p:sp>
    </p:spTree>
    <p:extLst>
      <p:ext uri="{BB962C8B-B14F-4D97-AF65-F5344CB8AC3E}">
        <p14:creationId xmlns:p14="http://schemas.microsoft.com/office/powerpoint/2010/main" val="1356465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3353610" cy="1077218"/>
          </a:xfrm>
          <a:prstGeom prst="rect">
            <a:avLst/>
          </a:prstGeom>
        </p:spPr>
        <p:txBody>
          <a:bodyPr wrap="none">
            <a:spAutoFit/>
          </a:bodyPr>
          <a:lstStyle/>
          <a:p>
            <a:r>
              <a:rPr lang="fr-FR" sz="3200" b="1" dirty="0" smtClean="0"/>
              <a:t>3.2. </a:t>
            </a:r>
            <a:r>
              <a:rPr lang="fr-FR" sz="3200" b="1" dirty="0" smtClean="0"/>
              <a:t>Régularisation</a:t>
            </a:r>
            <a:endParaRPr lang="fr-FR" sz="3200" b="1" dirty="0"/>
          </a:p>
          <a:p>
            <a:endParaRPr lang="fr-FR" sz="3200" b="1" dirty="0"/>
          </a:p>
        </p:txBody>
      </p:sp>
      <p:sp>
        <p:nvSpPr>
          <p:cNvPr id="2" name="Rectangle 1"/>
          <p:cNvSpPr/>
          <p:nvPr/>
        </p:nvSpPr>
        <p:spPr>
          <a:xfrm>
            <a:off x="325120" y="1407612"/>
            <a:ext cx="11424920" cy="2677656"/>
          </a:xfrm>
          <a:prstGeom prst="rect">
            <a:avLst/>
          </a:prstGeom>
        </p:spPr>
        <p:txBody>
          <a:bodyPr wrap="square">
            <a:spAutoFit/>
          </a:bodyPr>
          <a:lstStyle/>
          <a:p>
            <a:r>
              <a:rPr lang="fr-FR" sz="2400" dirty="0" smtClean="0">
                <a:latin typeface="+mj-lt"/>
              </a:rPr>
              <a:t>Régulariser </a:t>
            </a:r>
            <a:r>
              <a:rPr lang="fr-FR" sz="2400" dirty="0">
                <a:latin typeface="+mj-lt"/>
              </a:rPr>
              <a:t>un problème mal posé, c’est le remplacer par un autre, </a:t>
            </a:r>
            <a:r>
              <a:rPr lang="fr-FR" sz="2400" dirty="0" smtClean="0">
                <a:latin typeface="+mj-lt"/>
              </a:rPr>
              <a:t>bien posé</a:t>
            </a:r>
            <a:r>
              <a:rPr lang="fr-FR" sz="2400" dirty="0">
                <a:latin typeface="+mj-lt"/>
              </a:rPr>
              <a:t>, de sorte que l’ </a:t>
            </a:r>
            <a:r>
              <a:rPr lang="fr-FR" sz="2400" dirty="0">
                <a:solidFill>
                  <a:srgbClr val="FF0000"/>
                </a:solidFill>
                <a:latin typeface="+mj-lt"/>
              </a:rPr>
              <a:t>"erreur commise" </a:t>
            </a:r>
            <a:r>
              <a:rPr lang="fr-FR" sz="2400" dirty="0">
                <a:latin typeface="+mj-lt"/>
              </a:rPr>
              <a:t>soit compensée par le gain de stabilité</a:t>
            </a:r>
            <a:r>
              <a:rPr lang="fr-FR" sz="2400" dirty="0" smtClean="0">
                <a:latin typeface="+mj-lt"/>
              </a:rPr>
              <a:t>.</a:t>
            </a:r>
          </a:p>
          <a:p>
            <a:endParaRPr lang="fr-FR" sz="2400" dirty="0">
              <a:latin typeface="+mj-lt"/>
            </a:endParaRPr>
          </a:p>
          <a:p>
            <a:r>
              <a:rPr lang="fr-FR" sz="2400" dirty="0">
                <a:latin typeface="+mj-lt"/>
              </a:rPr>
              <a:t>Dans ce paragraphe, nous présentons une introduction aux méthodes de </a:t>
            </a:r>
            <a:r>
              <a:rPr lang="fr-FR" sz="2400" dirty="0" smtClean="0">
                <a:latin typeface="+mj-lt"/>
              </a:rPr>
              <a:t>régularisation </a:t>
            </a:r>
            <a:r>
              <a:rPr lang="fr-FR" sz="2400" dirty="0">
                <a:latin typeface="+mj-lt"/>
              </a:rPr>
              <a:t>les plus courantes, à savoir la </a:t>
            </a:r>
            <a:r>
              <a:rPr lang="fr-FR" sz="2400" dirty="0">
                <a:solidFill>
                  <a:srgbClr val="FF0000"/>
                </a:solidFill>
                <a:latin typeface="+mj-lt"/>
              </a:rPr>
              <a:t>méthode de Tikhonov et la </a:t>
            </a:r>
            <a:r>
              <a:rPr lang="fr-FR" sz="2400" dirty="0" smtClean="0">
                <a:solidFill>
                  <a:srgbClr val="FF0000"/>
                </a:solidFill>
                <a:latin typeface="+mj-lt"/>
              </a:rPr>
              <a:t>troncature spectrale </a:t>
            </a:r>
            <a:r>
              <a:rPr lang="fr-FR" sz="2400" dirty="0">
                <a:solidFill>
                  <a:srgbClr val="FF0000"/>
                </a:solidFill>
                <a:latin typeface="+mj-lt"/>
              </a:rPr>
              <a:t>ainsi qu’une méthode itérative, la méthode de </a:t>
            </a:r>
            <a:r>
              <a:rPr lang="fr-FR" sz="2400" dirty="0" err="1">
                <a:solidFill>
                  <a:srgbClr val="FF0000"/>
                </a:solidFill>
                <a:latin typeface="+mj-lt"/>
              </a:rPr>
              <a:t>Landweber</a:t>
            </a:r>
            <a:r>
              <a:rPr lang="fr-FR" sz="2400" dirty="0">
                <a:solidFill>
                  <a:srgbClr val="FF0000"/>
                </a:solidFill>
                <a:latin typeface="+mj-lt"/>
              </a:rPr>
              <a:t>.</a:t>
            </a:r>
          </a:p>
          <a:p>
            <a:endParaRPr lang="fr-FR" sz="2400" b="1" dirty="0">
              <a:latin typeface="Consolas" panose="020B0609020204030204" pitchFamily="49" charset="0"/>
            </a:endParaRPr>
          </a:p>
        </p:txBody>
      </p:sp>
    </p:spTree>
    <p:extLst>
      <p:ext uri="{BB962C8B-B14F-4D97-AF65-F5344CB8AC3E}">
        <p14:creationId xmlns:p14="http://schemas.microsoft.com/office/powerpoint/2010/main" val="4350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526641" cy="1569660"/>
          </a:xfrm>
          <a:prstGeom prst="rect">
            <a:avLst/>
          </a:prstGeom>
        </p:spPr>
        <p:txBody>
          <a:bodyPr wrap="none">
            <a:spAutoFit/>
          </a:bodyPr>
          <a:lstStyle/>
          <a:p>
            <a:r>
              <a:rPr lang="fr-FR" sz="3200" b="1" dirty="0" smtClean="0"/>
              <a:t>3.2. </a:t>
            </a:r>
            <a:r>
              <a:rPr lang="fr-FR" sz="3200" b="1" dirty="0"/>
              <a:t>1. La méthode de Tikhonov</a:t>
            </a:r>
          </a:p>
          <a:p>
            <a:endParaRPr lang="fr-FR" sz="3200" b="1" dirty="0"/>
          </a:p>
          <a:p>
            <a:endParaRPr lang="fr-FR" sz="3200" b="1" dirty="0"/>
          </a:p>
        </p:txBody>
      </p:sp>
      <mc:AlternateContent xmlns:mc="http://schemas.openxmlformats.org/markup-compatibility/2006">
        <mc:Choice xmlns:a14="http://schemas.microsoft.com/office/drawing/2010/main" Requires="a14">
          <p:sp>
            <p:nvSpPr>
              <p:cNvPr id="2" name="Rectangle 1"/>
              <p:cNvSpPr/>
              <p:nvPr/>
            </p:nvSpPr>
            <p:spPr>
              <a:xfrm>
                <a:off x="325120" y="1407612"/>
                <a:ext cx="11424920" cy="1621278"/>
              </a:xfrm>
              <a:prstGeom prst="rect">
                <a:avLst/>
              </a:prstGeom>
            </p:spPr>
            <p:txBody>
              <a:bodyPr wrap="square">
                <a:spAutoFit/>
              </a:bodyPr>
              <a:lstStyle/>
              <a:p>
                <a:r>
                  <a:rPr lang="fr-FR" sz="2400" dirty="0" smtClean="0">
                    <a:latin typeface="+mj-lt"/>
                  </a:rPr>
                  <a:t>Pour </a:t>
                </a:r>
                <a:r>
                  <a:rPr lang="fr-FR" sz="2400" dirty="0">
                    <a:latin typeface="+mj-lt"/>
                  </a:rPr>
                  <a:t>résoudre l’instabilité d’un problème </a:t>
                </a:r>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b="1" dirty="0">
                    <a:latin typeface="Consolas" panose="020B0609020204030204" pitchFamily="49" charset="0"/>
                  </a:rPr>
                  <a:t>= y </a:t>
                </a:r>
                <a:r>
                  <a:rPr lang="fr-FR" sz="2400" dirty="0">
                    <a:latin typeface="+mj-lt"/>
                  </a:rPr>
                  <a:t>mal posé au sens </a:t>
                </a:r>
                <a:r>
                  <a:rPr lang="fr-FR" sz="2400" dirty="0">
                    <a:latin typeface="+mj-lt"/>
                  </a:rPr>
                  <a:t>de la </a:t>
                </a:r>
                <a:r>
                  <a:rPr lang="fr-FR" sz="2400" dirty="0">
                    <a:latin typeface="+mj-lt"/>
                  </a:rPr>
                  <a:t>troisième condition de Hadamard, nous introduisons une </a:t>
                </a:r>
                <a:r>
                  <a:rPr lang="fr-FR" sz="2400" dirty="0">
                    <a:latin typeface="+mj-lt"/>
                  </a:rPr>
                  <a:t>information a </a:t>
                </a:r>
                <a:r>
                  <a:rPr lang="fr-FR" sz="2400" dirty="0">
                    <a:latin typeface="+mj-lt"/>
                  </a:rPr>
                  <a:t>priori : un estimé a priori </a:t>
                </a:r>
                <a:r>
                  <a:rPr lang="fr-FR" sz="2400" b="1" dirty="0">
                    <a:solidFill>
                      <a:srgbClr val="FF0000"/>
                    </a:solidFill>
                    <a:latin typeface="Consolas" panose="020B0609020204030204" pitchFamily="49" charset="0"/>
                  </a:rPr>
                  <a:t>x0</a:t>
                </a:r>
                <a:r>
                  <a:rPr lang="fr-FR" sz="2400" dirty="0"/>
                  <a:t>. </a:t>
                </a:r>
                <a:r>
                  <a:rPr lang="fr-FR" sz="2400" dirty="0">
                    <a:latin typeface="+mj-lt"/>
                  </a:rPr>
                  <a:t>Pour un nombre </a:t>
                </a:r>
                <a14:m>
                  <m:oMath xmlns:m="http://schemas.openxmlformats.org/officeDocument/2006/math">
                    <m:r>
                      <a:rPr lang="fr-FR" sz="2400" b="1" i="1">
                        <a:latin typeface="Cambria Math" panose="02040503050406030204" pitchFamily="18" charset="0"/>
                        <a:ea typeface="Cambria Math" panose="02040503050406030204" pitchFamily="18" charset="0"/>
                      </a:rPr>
                      <m:t>𝜺</m:t>
                    </m:r>
                  </m:oMath>
                </a14:m>
                <a:r>
                  <a:rPr lang="fr-FR" sz="2400" b="1" dirty="0" smtClean="0">
                    <a:latin typeface="Consolas" panose="020B0609020204030204" pitchFamily="49" charset="0"/>
                  </a:rPr>
                  <a:t> </a:t>
                </a:r>
                <a:r>
                  <a:rPr lang="fr-FR" sz="2400" b="1" dirty="0">
                    <a:latin typeface="Consolas" panose="020B0609020204030204" pitchFamily="49" charset="0"/>
                  </a:rPr>
                  <a:t>&gt; 0 </a:t>
                </a:r>
                <a:r>
                  <a:rPr lang="fr-FR" sz="2400" dirty="0"/>
                  <a:t>(</a:t>
                </a:r>
                <a:r>
                  <a:rPr lang="fr-FR" sz="2400" dirty="0">
                    <a:latin typeface="+mj-lt"/>
                  </a:rPr>
                  <a:t>le coefficient </a:t>
                </a:r>
                <a:r>
                  <a:rPr lang="fr-FR" sz="2400" dirty="0">
                    <a:latin typeface="+mj-lt"/>
                  </a:rPr>
                  <a:t>de régularisation</a:t>
                </a:r>
                <a:r>
                  <a:rPr lang="fr-FR" sz="2400" dirty="0">
                    <a:latin typeface="+mj-lt"/>
                  </a:rPr>
                  <a:t>), nous remplaçons le problème de départ</a:t>
                </a:r>
                <a:r>
                  <a:rPr lang="fr-FR" sz="2400" dirty="0"/>
                  <a:t> </a:t>
                </a:r>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b="1" dirty="0">
                    <a:latin typeface="Consolas" panose="020B0609020204030204" pitchFamily="49" charset="0"/>
                  </a:rPr>
                  <a:t>= y </a:t>
                </a:r>
                <a:r>
                  <a:rPr lang="fr-FR" sz="2400" dirty="0">
                    <a:latin typeface="+mj-lt"/>
                  </a:rPr>
                  <a:t>par </a:t>
                </a:r>
                <a:r>
                  <a:rPr lang="fr-FR" sz="2400" dirty="0">
                    <a:latin typeface="+mj-lt"/>
                  </a:rPr>
                  <a:t>le problème </a:t>
                </a:r>
                <a:r>
                  <a:rPr lang="fr-FR" sz="2400" dirty="0">
                    <a:latin typeface="+mj-lt"/>
                  </a:rPr>
                  <a:t>régularisé </a:t>
                </a:r>
                <a:r>
                  <a:rPr lang="fr-FR" sz="2400" dirty="0" smtClean="0"/>
                  <a:t>:</a:t>
                </a:r>
                <a:endParaRPr lang="fr-FR" sz="2400" dirty="0"/>
              </a:p>
            </p:txBody>
          </p:sp>
        </mc:Choice>
        <mc:Fallback>
          <p:sp>
            <p:nvSpPr>
              <p:cNvPr id="2" name="Rectangle 1"/>
              <p:cNvSpPr>
                <a:spLocks noRot="1" noChangeAspect="1" noMove="1" noResize="1" noEditPoints="1" noAdjustHandles="1" noChangeArrowheads="1" noChangeShapeType="1" noTextEdit="1"/>
              </p:cNvSpPr>
              <p:nvPr/>
            </p:nvSpPr>
            <p:spPr>
              <a:xfrm>
                <a:off x="325120" y="1407612"/>
                <a:ext cx="11424920" cy="1621278"/>
              </a:xfrm>
              <a:prstGeom prst="rect">
                <a:avLst/>
              </a:prstGeom>
              <a:blipFill>
                <a:blip r:embed="rId2"/>
                <a:stretch>
                  <a:fillRect l="-800" t="-3008" b="-4511"/>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 name="ZoneTexte 2"/>
              <p:cNvSpPr txBox="1"/>
              <p:nvPr/>
            </p:nvSpPr>
            <p:spPr>
              <a:xfrm>
                <a:off x="1483360" y="3370456"/>
                <a:ext cx="7660640" cy="85856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fr-FR" sz="2800" b="1" i="1" smtClean="0">
                              <a:latin typeface="Cambria Math" panose="02040503050406030204" pitchFamily="18" charset="0"/>
                            </a:rPr>
                          </m:ctrlPr>
                        </m:sSubPr>
                        <m:e>
                          <m:r>
                            <a:rPr lang="fr-FR" sz="2800" b="1" i="1" smtClean="0">
                              <a:latin typeface="Cambria Math" panose="02040503050406030204" pitchFamily="18" charset="0"/>
                            </a:rPr>
                            <m:t>𝒎𝒊𝒏</m:t>
                          </m:r>
                        </m:e>
                        <m:sub>
                          <m:r>
                            <a:rPr lang="fr-FR" sz="2800" b="1" i="1" smtClean="0">
                              <a:latin typeface="Cambria Math" panose="02040503050406030204" pitchFamily="18" charset="0"/>
                            </a:rPr>
                            <m:t>𝒙</m:t>
                          </m:r>
                        </m:sub>
                      </m:sSub>
                      <m:r>
                        <m:rPr>
                          <m:nor/>
                        </m:rPr>
                        <a:rPr lang="fr-FR" sz="2800" b="1" dirty="0">
                          <a:latin typeface="Consolas" panose="020B0609020204030204" pitchFamily="49" charset="0"/>
                        </a:rPr>
                        <m:t>‖</m:t>
                      </m:r>
                      <m:r>
                        <m:rPr>
                          <m:nor/>
                        </m:rPr>
                        <a:rPr lang="fr-FR" sz="2800" b="1" dirty="0">
                          <a:latin typeface="Consolas" panose="020B0609020204030204" pitchFamily="49" charset="0"/>
                        </a:rPr>
                        <m:t>M</m:t>
                      </m:r>
                      <m:r>
                        <m:rPr>
                          <m:nor/>
                        </m:rPr>
                        <a:rPr lang="fr-FR" sz="2800" b="1" dirty="0">
                          <a:latin typeface="Consolas" panose="020B0609020204030204" pitchFamily="49" charset="0"/>
                        </a:rPr>
                        <m:t> </m:t>
                      </m:r>
                      <m:r>
                        <m:rPr>
                          <m:nor/>
                        </m:rPr>
                        <a:rPr lang="fr-FR" sz="2800" b="1" dirty="0">
                          <a:latin typeface="Consolas" panose="020B0609020204030204" pitchFamily="49" charset="0"/>
                        </a:rPr>
                        <m:t>x</m:t>
                      </m:r>
                      <m:r>
                        <m:rPr>
                          <m:nor/>
                        </m:rPr>
                        <a:rPr lang="fr-FR" sz="2800" b="1" dirty="0">
                          <a:latin typeface="Consolas" panose="020B0609020204030204" pitchFamily="49" charset="0"/>
                        </a:rPr>
                        <m:t> − </m:t>
                      </m:r>
                      <m:r>
                        <m:rPr>
                          <m:nor/>
                        </m:rPr>
                        <a:rPr lang="fr-FR" sz="2800" b="1" dirty="0">
                          <a:latin typeface="Consolas" panose="020B0609020204030204" pitchFamily="49" charset="0"/>
                        </a:rPr>
                        <m:t>y</m:t>
                      </m:r>
                      <m:r>
                        <m:rPr>
                          <m:nor/>
                        </m:rPr>
                        <a:rPr lang="fr-FR" sz="2800" b="1" dirty="0" smtClean="0">
                          <a:latin typeface="Consolas" panose="020B0609020204030204" pitchFamily="49" charset="0"/>
                        </a:rPr>
                        <m:t>‖</m:t>
                      </m:r>
                      <m:r>
                        <a:rPr lang="fr-FR" sz="2800" b="1" i="1" dirty="0" smtClean="0">
                          <a:latin typeface="Cambria Math" panose="02040503050406030204" pitchFamily="18" charset="0"/>
                        </a:rPr>
                        <m:t>²</m:t>
                      </m:r>
                      <m:r>
                        <a:rPr lang="fr-FR" sz="2800" b="1" i="1" smtClean="0">
                          <a:latin typeface="Cambria Math" panose="02040503050406030204" pitchFamily="18" charset="0"/>
                        </a:rPr>
                        <m:t>= </m:t>
                      </m:r>
                      <m:f>
                        <m:fPr>
                          <m:ctrlPr>
                            <a:rPr lang="fr-FR" sz="2800" b="1" i="1" smtClean="0">
                              <a:latin typeface="Cambria Math" panose="02040503050406030204" pitchFamily="18" charset="0"/>
                            </a:rPr>
                          </m:ctrlPr>
                        </m:fPr>
                        <m:num>
                          <m:r>
                            <a:rPr lang="fr-FR" sz="2800" b="1" i="1" smtClean="0">
                              <a:latin typeface="Cambria Math" panose="02040503050406030204" pitchFamily="18" charset="0"/>
                              <a:ea typeface="Cambria Math" panose="02040503050406030204" pitchFamily="18" charset="0"/>
                            </a:rPr>
                            <m:t>𝜺</m:t>
                          </m:r>
                          <m:r>
                            <a:rPr lang="fr-FR" sz="2800" b="1" i="1" smtClean="0">
                              <a:latin typeface="Cambria Math" panose="02040503050406030204" pitchFamily="18" charset="0"/>
                              <a:ea typeface="Cambria Math" panose="02040503050406030204" pitchFamily="18" charset="0"/>
                            </a:rPr>
                            <m:t>²</m:t>
                          </m:r>
                        </m:num>
                        <m:den>
                          <m:r>
                            <a:rPr lang="fr-FR" sz="2800" b="1" i="1" smtClean="0">
                              <a:latin typeface="Cambria Math" panose="02040503050406030204" pitchFamily="18" charset="0"/>
                            </a:rPr>
                            <m:t>𝟐</m:t>
                          </m:r>
                        </m:den>
                      </m:f>
                      <m:r>
                        <m:rPr>
                          <m:nor/>
                        </m:rPr>
                        <a:rPr lang="fr-FR" sz="2800" b="1" dirty="0">
                          <a:latin typeface="Consolas" panose="020B0609020204030204" pitchFamily="49" charset="0"/>
                        </a:rPr>
                        <m:t>‖</m:t>
                      </m:r>
                      <m:r>
                        <m:rPr>
                          <m:nor/>
                        </m:rPr>
                        <a:rPr lang="fr-FR" sz="2800" b="1" dirty="0">
                          <a:latin typeface="Consolas" panose="020B0609020204030204" pitchFamily="49" charset="0"/>
                        </a:rPr>
                        <m:t>x</m:t>
                      </m:r>
                      <m:r>
                        <m:rPr>
                          <m:nor/>
                        </m:rPr>
                        <a:rPr lang="fr-FR" sz="2800" b="1" dirty="0">
                          <a:latin typeface="Consolas" panose="020B0609020204030204" pitchFamily="49" charset="0"/>
                        </a:rPr>
                        <m:t> − </m:t>
                      </m:r>
                      <m:r>
                        <m:rPr>
                          <m:nor/>
                        </m:rPr>
                        <a:rPr lang="fr-FR" sz="2800" b="1" i="0" dirty="0" smtClean="0">
                          <a:latin typeface="Consolas" panose="020B0609020204030204" pitchFamily="49" charset="0"/>
                        </a:rPr>
                        <m:t>x</m:t>
                      </m:r>
                      <m:r>
                        <m:rPr>
                          <m:nor/>
                        </m:rPr>
                        <a:rPr lang="fr-FR" sz="2800" b="1" i="0" dirty="0" smtClean="0">
                          <a:latin typeface="Consolas" panose="020B0609020204030204" pitchFamily="49" charset="0"/>
                        </a:rPr>
                        <m:t>0‖²</m:t>
                      </m:r>
                    </m:oMath>
                  </m:oMathPara>
                </a14:m>
                <a:endParaRPr lang="fr-FR" sz="2800" b="1" dirty="0">
                  <a:latin typeface="Consolas" panose="020B0609020204030204" pitchFamily="49" charset="0"/>
                </a:endParaRPr>
              </a:p>
            </p:txBody>
          </p:sp>
        </mc:Choice>
        <mc:Fallback>
          <p:sp>
            <p:nvSpPr>
              <p:cNvPr id="3" name="ZoneTexte 2"/>
              <p:cNvSpPr txBox="1">
                <a:spLocks noRot="1" noChangeAspect="1" noMove="1" noResize="1" noEditPoints="1" noAdjustHandles="1" noChangeArrowheads="1" noChangeShapeType="1" noTextEdit="1"/>
              </p:cNvSpPr>
              <p:nvPr/>
            </p:nvSpPr>
            <p:spPr>
              <a:xfrm>
                <a:off x="1483360" y="3370456"/>
                <a:ext cx="7660640" cy="858568"/>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224389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526641" cy="1569660"/>
          </a:xfrm>
          <a:prstGeom prst="rect">
            <a:avLst/>
          </a:prstGeom>
        </p:spPr>
        <p:txBody>
          <a:bodyPr wrap="none">
            <a:spAutoFit/>
          </a:bodyPr>
          <a:lstStyle/>
          <a:p>
            <a:r>
              <a:rPr lang="fr-FR" sz="3200" b="1" dirty="0" smtClean="0"/>
              <a:t>3.2. </a:t>
            </a:r>
            <a:r>
              <a:rPr lang="fr-FR" sz="3200" b="1" dirty="0"/>
              <a:t>1. La méthode de Tikhonov</a:t>
            </a:r>
          </a:p>
          <a:p>
            <a:endParaRPr lang="fr-FR" sz="3200" b="1" dirty="0"/>
          </a:p>
          <a:p>
            <a:endParaRPr lang="fr-FR" sz="3200" b="1" dirty="0"/>
          </a:p>
        </p:txBody>
      </p:sp>
      <mc:AlternateContent xmlns:mc="http://schemas.openxmlformats.org/markup-compatibility/2006">
        <mc:Choice xmlns:a14="http://schemas.microsoft.com/office/drawing/2010/main" Requires="a14">
          <p:sp>
            <p:nvSpPr>
              <p:cNvPr id="2" name="Rectangle 1"/>
              <p:cNvSpPr/>
              <p:nvPr/>
            </p:nvSpPr>
            <p:spPr>
              <a:xfrm>
                <a:off x="325120" y="1407612"/>
                <a:ext cx="11424920" cy="3785652"/>
              </a:xfrm>
              <a:prstGeom prst="rect">
                <a:avLst/>
              </a:prstGeom>
            </p:spPr>
            <p:txBody>
              <a:bodyPr wrap="square">
                <a:spAutoFit/>
              </a:bodyPr>
              <a:lstStyle/>
              <a:p>
                <a:r>
                  <a:rPr lang="fr-FR" sz="2400" dirty="0">
                    <a:latin typeface="+mj-lt"/>
                  </a:rPr>
                  <a:t>On peut montrer que ce problème admet une solution unique, qui </a:t>
                </a:r>
                <a:r>
                  <a:rPr lang="fr-FR" sz="2400" dirty="0" smtClean="0">
                    <a:latin typeface="+mj-lt"/>
                  </a:rPr>
                  <a:t>dépend continûment </a:t>
                </a:r>
                <a:r>
                  <a:rPr lang="fr-FR" sz="2400" dirty="0">
                    <a:latin typeface="+mj-lt"/>
                  </a:rPr>
                  <a:t>de </a:t>
                </a:r>
                <a:r>
                  <a:rPr lang="fr-FR" sz="2400" b="1" dirty="0">
                    <a:latin typeface="Consolas" panose="020B0609020204030204" pitchFamily="49" charset="0"/>
                  </a:rPr>
                  <a:t>y</a:t>
                </a:r>
                <a:r>
                  <a:rPr lang="fr-FR" sz="2400" dirty="0">
                    <a:latin typeface="+mj-lt"/>
                  </a:rPr>
                  <a:t>, et qui converge lorsque </a:t>
                </a:r>
                <a14:m>
                  <m:oMath xmlns:m="http://schemas.openxmlformats.org/officeDocument/2006/math">
                    <m:r>
                      <a:rPr lang="fr-FR" sz="2400" b="1">
                        <a:latin typeface="Consolas" panose="020B0609020204030204" pitchFamily="49" charset="0"/>
                      </a:rPr>
                      <m:t>𝜺</m:t>
                    </m:r>
                  </m:oMath>
                </a14:m>
                <a:r>
                  <a:rPr lang="fr-FR" sz="2400" b="1" dirty="0">
                    <a:latin typeface="Consolas" panose="020B0609020204030204" pitchFamily="49" charset="0"/>
                  </a:rPr>
                  <a:t> </a:t>
                </a:r>
                <a:r>
                  <a:rPr lang="fr-FR" sz="2400" b="1" dirty="0">
                    <a:latin typeface="Consolas" panose="020B0609020204030204" pitchFamily="49" charset="0"/>
                  </a:rPr>
                  <a:t>→ 0 </a:t>
                </a:r>
                <a:r>
                  <a:rPr lang="fr-FR" sz="2400" dirty="0">
                    <a:latin typeface="+mj-lt"/>
                  </a:rPr>
                  <a:t>vers la solution de </a:t>
                </a:r>
                <a:r>
                  <a:rPr lang="fr-FR" sz="2400" b="1" dirty="0">
                    <a:latin typeface="Consolas" panose="020B0609020204030204" pitchFamily="49" charset="0"/>
                  </a:rPr>
                  <a:t>M x = </a:t>
                </a:r>
                <a:r>
                  <a:rPr lang="fr-FR" sz="2400" b="1" dirty="0" smtClean="0">
                    <a:latin typeface="Consolas" panose="020B0609020204030204" pitchFamily="49" charset="0"/>
                  </a:rPr>
                  <a:t>y </a:t>
                </a:r>
                <a:r>
                  <a:rPr lang="fr-FR" sz="2400" dirty="0" smtClean="0">
                    <a:latin typeface="+mj-lt"/>
                  </a:rPr>
                  <a:t>la </a:t>
                </a:r>
                <a:r>
                  <a:rPr lang="fr-FR" sz="2400" dirty="0">
                    <a:latin typeface="+mj-lt"/>
                  </a:rPr>
                  <a:t>plus proche de </a:t>
                </a:r>
                <a:r>
                  <a:rPr lang="fr-FR" sz="2400" b="1" dirty="0">
                    <a:latin typeface="Consolas" panose="020B0609020204030204" pitchFamily="49" charset="0"/>
                  </a:rPr>
                  <a:t>x0</a:t>
                </a:r>
                <a:r>
                  <a:rPr lang="fr-FR" sz="2400" dirty="0">
                    <a:latin typeface="+mj-lt"/>
                  </a:rPr>
                  <a:t>. Ce problème est donc bien posé. Évidemment, si </a:t>
                </a:r>
                <a:r>
                  <a:rPr lang="fr-FR" sz="2400" dirty="0" smtClean="0">
                    <a:latin typeface="+mj-lt"/>
                  </a:rPr>
                  <a:t>ǫ est </a:t>
                </a:r>
                <a:r>
                  <a:rPr lang="fr-FR" sz="2400" dirty="0">
                    <a:latin typeface="+mj-lt"/>
                  </a:rPr>
                  <a:t>choisi trop petit, le problème de départ et le problème régularisé </a:t>
                </a:r>
                <a:r>
                  <a:rPr lang="fr-FR" sz="2400" dirty="0" smtClean="0">
                    <a:latin typeface="+mj-lt"/>
                  </a:rPr>
                  <a:t>seront proches</a:t>
                </a:r>
                <a:r>
                  <a:rPr lang="fr-FR" sz="2400" dirty="0">
                    <a:latin typeface="+mj-lt"/>
                  </a:rPr>
                  <a:t>, donc tous les deux mal posés si celui de départ l’est, alors que si </a:t>
                </a:r>
                <a14:m>
                  <m:oMath xmlns:m="http://schemas.openxmlformats.org/officeDocument/2006/math">
                    <m:r>
                      <a:rPr lang="fr-FR" sz="2400" b="1" i="1">
                        <a:latin typeface="Cambria Math" panose="02040503050406030204" pitchFamily="18" charset="0"/>
                        <a:ea typeface="Cambria Math" panose="02040503050406030204" pitchFamily="18" charset="0"/>
                      </a:rPr>
                      <m:t>𝜺</m:t>
                    </m:r>
                  </m:oMath>
                </a14:m>
                <a:r>
                  <a:rPr lang="fr-FR" sz="2400" dirty="0" smtClean="0">
                    <a:latin typeface="+mj-lt"/>
                  </a:rPr>
                  <a:t> est </a:t>
                </a:r>
                <a:r>
                  <a:rPr lang="fr-FR" sz="2400" dirty="0">
                    <a:latin typeface="+mj-lt"/>
                  </a:rPr>
                  <a:t>trop grand, le problème régularisé ne sert qu’à forcer </a:t>
                </a:r>
                <a:r>
                  <a:rPr lang="fr-FR" sz="2400" b="1" dirty="0">
                    <a:latin typeface="Consolas" panose="020B0609020204030204" pitchFamily="49" charset="0"/>
                  </a:rPr>
                  <a:t>x</a:t>
                </a:r>
                <a:r>
                  <a:rPr lang="fr-FR" sz="2400" dirty="0">
                    <a:latin typeface="+mj-lt"/>
                  </a:rPr>
                  <a:t> à être proche </a:t>
                </a:r>
                <a:r>
                  <a:rPr lang="fr-FR" sz="2400" dirty="0" smtClean="0">
                    <a:latin typeface="+mj-lt"/>
                  </a:rPr>
                  <a:t>de </a:t>
                </a:r>
                <a:r>
                  <a:rPr lang="fr-FR" sz="2400" b="1" dirty="0">
                    <a:latin typeface="Consolas" panose="020B0609020204030204" pitchFamily="49" charset="0"/>
                  </a:rPr>
                  <a:t>x0</a:t>
                </a:r>
                <a:r>
                  <a:rPr lang="fr-FR" sz="2400" dirty="0">
                    <a:latin typeface="+mj-lt"/>
                  </a:rPr>
                  <a:t>. Le choix optimal du paramètre de régularisation </a:t>
                </a:r>
                <a14:m>
                  <m:oMath xmlns:m="http://schemas.openxmlformats.org/officeDocument/2006/math">
                    <m:r>
                      <a:rPr lang="fr-FR" sz="2400" b="1" i="1">
                        <a:latin typeface="Cambria Math" panose="02040503050406030204" pitchFamily="18" charset="0"/>
                        <a:ea typeface="Cambria Math" panose="02040503050406030204" pitchFamily="18" charset="0"/>
                      </a:rPr>
                      <m:t>𝜺</m:t>
                    </m:r>
                  </m:oMath>
                </a14:m>
                <a:r>
                  <a:rPr lang="fr-FR" sz="2400" dirty="0" smtClean="0">
                    <a:latin typeface="+mj-lt"/>
                  </a:rPr>
                  <a:t> </a:t>
                </a:r>
                <a:r>
                  <a:rPr lang="fr-FR" sz="2400" dirty="0">
                    <a:latin typeface="+mj-lt"/>
                  </a:rPr>
                  <a:t>est par </a:t>
                </a:r>
                <a:r>
                  <a:rPr lang="fr-FR" sz="2400" dirty="0" smtClean="0">
                    <a:latin typeface="+mj-lt"/>
                  </a:rPr>
                  <a:t>conséquent délicat.</a:t>
                </a:r>
              </a:p>
              <a:p>
                <a:endParaRPr lang="fr-FR" sz="2400" dirty="0">
                  <a:latin typeface="+mj-lt"/>
                </a:endParaRPr>
              </a:p>
              <a:p>
                <a:r>
                  <a:rPr lang="fr-FR" sz="2400" dirty="0">
                    <a:latin typeface="+mj-lt"/>
                  </a:rPr>
                  <a:t>Nous voyons donc bien la nécessité d’adapter le paramètre de </a:t>
                </a:r>
                <a:r>
                  <a:rPr lang="fr-FR" sz="2400" dirty="0" smtClean="0">
                    <a:latin typeface="+mj-lt"/>
                  </a:rPr>
                  <a:t>régularisation </a:t>
                </a:r>
                <a:r>
                  <a:rPr lang="fr-FR" sz="2400" dirty="0">
                    <a:latin typeface="+mj-lt"/>
                  </a:rPr>
                  <a:t>au niveau de bruit présent dans les données. Une telle stratégie </a:t>
                </a:r>
                <a:r>
                  <a:rPr lang="fr-FR" sz="2400" dirty="0" smtClean="0">
                    <a:latin typeface="+mj-lt"/>
                  </a:rPr>
                  <a:t>de régularisation </a:t>
                </a:r>
                <a:r>
                  <a:rPr lang="fr-FR" sz="2400" dirty="0">
                    <a:latin typeface="+mj-lt"/>
                  </a:rPr>
                  <a:t>peut se concevoir de deux </a:t>
                </a:r>
                <a:r>
                  <a:rPr lang="fr-FR" sz="2400" dirty="0" smtClean="0">
                    <a:latin typeface="+mj-lt"/>
                  </a:rPr>
                  <a:t>façons:</a:t>
                </a:r>
                <a:endParaRPr lang="fr-FR" sz="2400" dirty="0">
                  <a:latin typeface="+mj-lt"/>
                </a:endParaRPr>
              </a:p>
            </p:txBody>
          </p:sp>
        </mc:Choice>
        <mc:Fallback>
          <p:sp>
            <p:nvSpPr>
              <p:cNvPr id="2" name="Rectangle 1"/>
              <p:cNvSpPr>
                <a:spLocks noRot="1" noChangeAspect="1" noMove="1" noResize="1" noEditPoints="1" noAdjustHandles="1" noChangeArrowheads="1" noChangeShapeType="1" noTextEdit="1"/>
              </p:cNvSpPr>
              <p:nvPr/>
            </p:nvSpPr>
            <p:spPr>
              <a:xfrm>
                <a:off x="325120" y="1407612"/>
                <a:ext cx="11424920" cy="3785652"/>
              </a:xfrm>
              <a:prstGeom prst="rect">
                <a:avLst/>
              </a:prstGeom>
              <a:blipFill>
                <a:blip r:embed="rId2"/>
                <a:stretch>
                  <a:fillRect l="-800" t="-1288" r="-693" b="-2738"/>
                </a:stretch>
              </a:blipFill>
            </p:spPr>
            <p:txBody>
              <a:bodyPr/>
              <a:lstStyle/>
              <a:p>
                <a:r>
                  <a:rPr lang="fr-FR">
                    <a:noFill/>
                  </a:rPr>
                  <a:t> </a:t>
                </a:r>
              </a:p>
            </p:txBody>
          </p:sp>
        </mc:Fallback>
      </mc:AlternateContent>
    </p:spTree>
    <p:extLst>
      <p:ext uri="{BB962C8B-B14F-4D97-AF65-F5344CB8AC3E}">
        <p14:creationId xmlns:p14="http://schemas.microsoft.com/office/powerpoint/2010/main" val="4267183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526641" cy="1569660"/>
          </a:xfrm>
          <a:prstGeom prst="rect">
            <a:avLst/>
          </a:prstGeom>
        </p:spPr>
        <p:txBody>
          <a:bodyPr wrap="none">
            <a:spAutoFit/>
          </a:bodyPr>
          <a:lstStyle/>
          <a:p>
            <a:r>
              <a:rPr lang="fr-FR" sz="3200" b="1" dirty="0" smtClean="0"/>
              <a:t>3.2. </a:t>
            </a:r>
            <a:r>
              <a:rPr lang="fr-FR" sz="3200" b="1" dirty="0"/>
              <a:t>1. La méthode de Tikhonov</a:t>
            </a:r>
          </a:p>
          <a:p>
            <a:endParaRPr lang="fr-FR" sz="3200" b="1" dirty="0"/>
          </a:p>
          <a:p>
            <a:endParaRPr lang="fr-FR" sz="3200" b="1" dirty="0"/>
          </a:p>
        </p:txBody>
      </p:sp>
      <p:sp>
        <p:nvSpPr>
          <p:cNvPr id="2" name="Rectangle 1"/>
          <p:cNvSpPr/>
          <p:nvPr/>
        </p:nvSpPr>
        <p:spPr>
          <a:xfrm>
            <a:off x="325120" y="1407612"/>
            <a:ext cx="11424920" cy="4893647"/>
          </a:xfrm>
          <a:prstGeom prst="rect">
            <a:avLst/>
          </a:prstGeom>
        </p:spPr>
        <p:txBody>
          <a:bodyPr wrap="square">
            <a:spAutoFit/>
          </a:bodyPr>
          <a:lstStyle/>
          <a:p>
            <a:r>
              <a:rPr lang="fr-FR" sz="2400" dirty="0" smtClean="0">
                <a:latin typeface="+mj-lt"/>
              </a:rPr>
              <a:t>Nous </a:t>
            </a:r>
            <a:r>
              <a:rPr lang="fr-FR" sz="2400" dirty="0">
                <a:latin typeface="+mj-lt"/>
              </a:rPr>
              <a:t>voyons donc bien la nécessité d’adapter le paramètre de </a:t>
            </a:r>
            <a:r>
              <a:rPr lang="fr-FR" sz="2400" dirty="0" smtClean="0">
                <a:latin typeface="+mj-lt"/>
              </a:rPr>
              <a:t>régularisation </a:t>
            </a:r>
            <a:r>
              <a:rPr lang="fr-FR" sz="2400" dirty="0">
                <a:latin typeface="+mj-lt"/>
              </a:rPr>
              <a:t>au niveau de bruit présent dans les données. Une telle stratégie </a:t>
            </a:r>
            <a:r>
              <a:rPr lang="fr-FR" sz="2400" dirty="0" smtClean="0">
                <a:latin typeface="+mj-lt"/>
              </a:rPr>
              <a:t>de régularisation </a:t>
            </a:r>
            <a:r>
              <a:rPr lang="fr-FR" sz="2400" dirty="0">
                <a:latin typeface="+mj-lt"/>
              </a:rPr>
              <a:t>peut se concevoir de deux façons :</a:t>
            </a:r>
          </a:p>
          <a:p>
            <a:pPr marL="342900" indent="-342900">
              <a:buFont typeface="Arial" panose="020B0604020202020204" pitchFamily="34" charset="0"/>
              <a:buChar char="•"/>
            </a:pPr>
            <a:r>
              <a:rPr lang="fr-FR" sz="2400" dirty="0" smtClean="0">
                <a:latin typeface="+mj-lt"/>
              </a:rPr>
              <a:t>Si </a:t>
            </a:r>
            <a:r>
              <a:rPr lang="fr-FR" sz="2400" dirty="0">
                <a:latin typeface="+mj-lt"/>
              </a:rPr>
              <a:t>l’on possède une estimation du niveau de bruit, on peut en </a:t>
            </a:r>
            <a:r>
              <a:rPr lang="fr-FR" sz="2400" dirty="0" smtClean="0">
                <a:latin typeface="+mj-lt"/>
              </a:rPr>
              <a:t>déduire comment </a:t>
            </a:r>
            <a:r>
              <a:rPr lang="fr-FR" sz="2400" dirty="0">
                <a:latin typeface="+mj-lt"/>
              </a:rPr>
              <a:t>il faut choisir ǫ pour obtenir la convergence. Une telle </a:t>
            </a:r>
            <a:r>
              <a:rPr lang="fr-FR" sz="2400" dirty="0" smtClean="0">
                <a:latin typeface="+mj-lt"/>
              </a:rPr>
              <a:t>stratégie s’appelle </a:t>
            </a:r>
            <a:r>
              <a:rPr lang="fr-FR" sz="2400" dirty="0">
                <a:latin typeface="+mj-lt"/>
              </a:rPr>
              <a:t>une stratégie </a:t>
            </a:r>
            <a:r>
              <a:rPr lang="fr-FR" sz="2400" dirty="0" smtClean="0">
                <a:latin typeface="+mj-lt"/>
              </a:rPr>
              <a:t>de régularisation </a:t>
            </a:r>
            <a:r>
              <a:rPr lang="fr-FR" sz="2400" dirty="0">
                <a:latin typeface="+mj-lt"/>
              </a:rPr>
              <a:t>a priori. Elle suppose que </a:t>
            </a:r>
            <a:r>
              <a:rPr lang="fr-FR" sz="2400" dirty="0" smtClean="0">
                <a:latin typeface="+mj-lt"/>
              </a:rPr>
              <a:t>l’on sache </a:t>
            </a:r>
            <a:r>
              <a:rPr lang="fr-FR" sz="2400" dirty="0">
                <a:latin typeface="+mj-lt"/>
              </a:rPr>
              <a:t>estimer le bruit présent dans les données, ce qui n’est pas </a:t>
            </a:r>
            <a:r>
              <a:rPr lang="fr-FR" sz="2400" dirty="0" smtClean="0">
                <a:latin typeface="+mj-lt"/>
              </a:rPr>
              <a:t>forcément possible ;</a:t>
            </a:r>
          </a:p>
          <a:p>
            <a:pPr marL="342900" indent="-342900">
              <a:buFont typeface="Arial" panose="020B0604020202020204" pitchFamily="34" charset="0"/>
              <a:buChar char="•"/>
            </a:pPr>
            <a:endParaRPr lang="fr-FR" sz="2400" dirty="0">
              <a:latin typeface="+mj-lt"/>
            </a:endParaRPr>
          </a:p>
          <a:p>
            <a:pPr marL="342900" indent="-342900">
              <a:buFont typeface="Arial" panose="020B0604020202020204" pitchFamily="34" charset="0"/>
              <a:buChar char="•"/>
            </a:pPr>
            <a:r>
              <a:rPr lang="fr-FR" sz="2400" dirty="0" smtClean="0">
                <a:latin typeface="+mj-lt"/>
              </a:rPr>
              <a:t>L’autre </a:t>
            </a:r>
            <a:r>
              <a:rPr lang="fr-FR" sz="2400" dirty="0">
                <a:latin typeface="+mj-lt"/>
              </a:rPr>
              <a:t>stratégie, appelée a posteriori, consiste à estimer au cours </a:t>
            </a:r>
            <a:r>
              <a:rPr lang="fr-FR" sz="2400" dirty="0" smtClean="0">
                <a:latin typeface="+mj-lt"/>
              </a:rPr>
              <a:t>du calcul </a:t>
            </a:r>
            <a:r>
              <a:rPr lang="fr-FR" sz="2400" dirty="0">
                <a:latin typeface="+mj-lt"/>
              </a:rPr>
              <a:t>la valeur convenable du paramètre, en utilisant uniquement </a:t>
            </a:r>
            <a:r>
              <a:rPr lang="fr-FR" sz="2400" dirty="0" smtClean="0">
                <a:latin typeface="+mj-lt"/>
              </a:rPr>
              <a:t>les données disponibles. Des </a:t>
            </a:r>
            <a:r>
              <a:rPr lang="fr-FR" sz="2400" dirty="0">
                <a:latin typeface="+mj-lt"/>
              </a:rPr>
              <a:t>informations complémentaires se trouvent dans [Petit, 2013</a:t>
            </a:r>
            <a:r>
              <a:rPr lang="fr-FR" sz="2400" dirty="0" smtClean="0">
                <a:latin typeface="+mj-lt"/>
              </a:rPr>
              <a:t>].Cette </a:t>
            </a:r>
            <a:r>
              <a:rPr lang="fr-FR" sz="2400" dirty="0">
                <a:latin typeface="+mj-lt"/>
              </a:rPr>
              <a:t>notion </a:t>
            </a:r>
            <a:r>
              <a:rPr lang="fr-FR" sz="2400" dirty="0" smtClean="0">
                <a:latin typeface="+mj-lt"/>
              </a:rPr>
              <a:t>de régularisation </a:t>
            </a:r>
            <a:r>
              <a:rPr lang="fr-FR" sz="2400" dirty="0">
                <a:latin typeface="+mj-lt"/>
              </a:rPr>
              <a:t>a été étendue. On peut également </a:t>
            </a:r>
            <a:r>
              <a:rPr lang="fr-FR" sz="2400" dirty="0" smtClean="0">
                <a:latin typeface="+mj-lt"/>
              </a:rPr>
              <a:t>régulariser le </a:t>
            </a:r>
            <a:r>
              <a:rPr lang="fr-FR" sz="2400" dirty="0">
                <a:latin typeface="+mj-lt"/>
              </a:rPr>
              <a:t>problème par une (des) contrainte(s) </a:t>
            </a:r>
            <a:r>
              <a:rPr lang="fr-FR" sz="2400" b="1" dirty="0">
                <a:latin typeface="Consolas" panose="020B0609020204030204" pitchFamily="49" charset="0"/>
              </a:rPr>
              <a:t>F (x) = 0 </a:t>
            </a:r>
            <a:r>
              <a:rPr lang="fr-FR" sz="2400" dirty="0">
                <a:latin typeface="+mj-lt"/>
              </a:rPr>
              <a:t>comme suit :</a:t>
            </a:r>
            <a:endParaRPr lang="fr-FR" sz="2400" dirty="0">
              <a:latin typeface="+mj-lt"/>
            </a:endParaRPr>
          </a:p>
        </p:txBody>
      </p:sp>
    </p:spTree>
    <p:extLst>
      <p:ext uri="{BB962C8B-B14F-4D97-AF65-F5344CB8AC3E}">
        <p14:creationId xmlns:p14="http://schemas.microsoft.com/office/powerpoint/2010/main" val="248186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526641" cy="1569660"/>
          </a:xfrm>
          <a:prstGeom prst="rect">
            <a:avLst/>
          </a:prstGeom>
        </p:spPr>
        <p:txBody>
          <a:bodyPr wrap="none">
            <a:spAutoFit/>
          </a:bodyPr>
          <a:lstStyle/>
          <a:p>
            <a:r>
              <a:rPr lang="fr-FR" sz="3200" b="1" dirty="0" smtClean="0"/>
              <a:t>3.2. </a:t>
            </a:r>
            <a:r>
              <a:rPr lang="fr-FR" sz="3200" b="1" dirty="0"/>
              <a:t>1. La méthode de Tikhonov</a:t>
            </a:r>
          </a:p>
          <a:p>
            <a:endParaRPr lang="fr-FR" sz="3200" b="1" dirty="0"/>
          </a:p>
          <a:p>
            <a:endParaRPr lang="fr-FR" sz="3200" b="1" dirty="0"/>
          </a:p>
        </p:txBody>
      </p:sp>
      <p:sp>
        <p:nvSpPr>
          <p:cNvPr id="2" name="Rectangle 1"/>
          <p:cNvSpPr/>
          <p:nvPr/>
        </p:nvSpPr>
        <p:spPr>
          <a:xfrm>
            <a:off x="325120" y="1407612"/>
            <a:ext cx="11424920" cy="2308324"/>
          </a:xfrm>
          <a:prstGeom prst="rect">
            <a:avLst/>
          </a:prstGeom>
        </p:spPr>
        <p:txBody>
          <a:bodyPr wrap="square">
            <a:spAutoFit/>
          </a:bodyPr>
          <a:lstStyle/>
          <a:p>
            <a:endParaRPr lang="fr-FR" sz="2400" dirty="0" smtClean="0">
              <a:latin typeface="+mj-lt"/>
            </a:endParaRPr>
          </a:p>
          <a:p>
            <a:endParaRPr lang="fr-FR" sz="2400" dirty="0">
              <a:latin typeface="+mj-lt"/>
            </a:endParaRPr>
          </a:p>
          <a:p>
            <a:r>
              <a:rPr lang="fr-FR" sz="2400" dirty="0" smtClean="0">
                <a:latin typeface="+mj-lt"/>
              </a:rPr>
              <a:t/>
            </a:r>
            <a:br>
              <a:rPr lang="fr-FR" sz="2400" dirty="0" smtClean="0">
                <a:latin typeface="+mj-lt"/>
              </a:rPr>
            </a:br>
            <a:endParaRPr lang="fr-FR" sz="2400" dirty="0" smtClean="0">
              <a:latin typeface="+mj-lt"/>
            </a:endParaRPr>
          </a:p>
          <a:p>
            <a:r>
              <a:rPr lang="fr-FR" sz="2400" dirty="0" smtClean="0">
                <a:latin typeface="+mj-lt"/>
              </a:rPr>
              <a:t>Nous </a:t>
            </a:r>
            <a:r>
              <a:rPr lang="fr-FR" sz="2400" dirty="0">
                <a:latin typeface="+mj-lt"/>
              </a:rPr>
              <a:t>verrons plus loin que le principe de régularisation étendu est </a:t>
            </a:r>
            <a:r>
              <a:rPr lang="fr-FR" sz="2400" dirty="0" smtClean="0">
                <a:latin typeface="+mj-lt"/>
              </a:rPr>
              <a:t>largement </a:t>
            </a:r>
            <a:r>
              <a:rPr lang="fr-FR" sz="2400" dirty="0">
                <a:latin typeface="+mj-lt"/>
              </a:rPr>
              <a:t>utilisé dans les problèmes inverses aveugles. Son avantage est </a:t>
            </a:r>
            <a:r>
              <a:rPr lang="fr-FR" sz="2400" dirty="0" smtClean="0">
                <a:latin typeface="+mj-lt"/>
              </a:rPr>
              <a:t>l’utilisation </a:t>
            </a:r>
            <a:r>
              <a:rPr lang="fr-FR" sz="2400" dirty="0">
                <a:latin typeface="+mj-lt"/>
              </a:rPr>
              <a:t>d’information a priori.</a:t>
            </a:r>
            <a:endParaRPr lang="fr-FR" sz="2400" dirty="0">
              <a:latin typeface="+mj-lt"/>
            </a:endParaRPr>
          </a:p>
        </p:txBody>
      </p:sp>
      <mc:AlternateContent xmlns:mc="http://schemas.openxmlformats.org/markup-compatibility/2006">
        <mc:Choice xmlns:a14="http://schemas.microsoft.com/office/drawing/2010/main" Requires="a14">
          <p:sp>
            <p:nvSpPr>
              <p:cNvPr id="7" name="ZoneTexte 6"/>
              <p:cNvSpPr txBox="1"/>
              <p:nvPr/>
            </p:nvSpPr>
            <p:spPr>
              <a:xfrm>
                <a:off x="1229360" y="1758812"/>
                <a:ext cx="7660640" cy="85856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fr-FR" sz="2800" b="1" i="1" smtClean="0">
                              <a:latin typeface="Cambria Math" panose="02040503050406030204" pitchFamily="18" charset="0"/>
                            </a:rPr>
                          </m:ctrlPr>
                        </m:sSubPr>
                        <m:e>
                          <m:r>
                            <a:rPr lang="fr-FR" sz="2800" b="1" i="1" smtClean="0">
                              <a:latin typeface="Cambria Math" panose="02040503050406030204" pitchFamily="18" charset="0"/>
                            </a:rPr>
                            <m:t>𝒎𝒊𝒏</m:t>
                          </m:r>
                        </m:e>
                        <m:sub>
                          <m:r>
                            <a:rPr lang="fr-FR" sz="2800" b="1" i="1" smtClean="0">
                              <a:latin typeface="Cambria Math" panose="02040503050406030204" pitchFamily="18" charset="0"/>
                            </a:rPr>
                            <m:t>𝒙</m:t>
                          </m:r>
                        </m:sub>
                      </m:sSub>
                      <m:r>
                        <m:rPr>
                          <m:nor/>
                        </m:rPr>
                        <a:rPr lang="fr-FR" sz="2800" b="1" dirty="0">
                          <a:latin typeface="Consolas" panose="020B0609020204030204" pitchFamily="49" charset="0"/>
                        </a:rPr>
                        <m:t>‖</m:t>
                      </m:r>
                      <m:r>
                        <m:rPr>
                          <m:nor/>
                        </m:rPr>
                        <a:rPr lang="fr-FR" sz="2800" b="1" dirty="0">
                          <a:latin typeface="Consolas" panose="020B0609020204030204" pitchFamily="49" charset="0"/>
                        </a:rPr>
                        <m:t>M</m:t>
                      </m:r>
                      <m:r>
                        <m:rPr>
                          <m:nor/>
                        </m:rPr>
                        <a:rPr lang="fr-FR" sz="2800" b="1" dirty="0">
                          <a:latin typeface="Consolas" panose="020B0609020204030204" pitchFamily="49" charset="0"/>
                        </a:rPr>
                        <m:t> </m:t>
                      </m:r>
                      <m:r>
                        <m:rPr>
                          <m:nor/>
                        </m:rPr>
                        <a:rPr lang="fr-FR" sz="2800" b="1" dirty="0">
                          <a:latin typeface="Consolas" panose="020B0609020204030204" pitchFamily="49" charset="0"/>
                        </a:rPr>
                        <m:t>x</m:t>
                      </m:r>
                      <m:r>
                        <m:rPr>
                          <m:nor/>
                        </m:rPr>
                        <a:rPr lang="fr-FR" sz="2800" b="1" dirty="0">
                          <a:latin typeface="Consolas" panose="020B0609020204030204" pitchFamily="49" charset="0"/>
                        </a:rPr>
                        <m:t> − </m:t>
                      </m:r>
                      <m:r>
                        <m:rPr>
                          <m:nor/>
                        </m:rPr>
                        <a:rPr lang="fr-FR" sz="2800" b="1" dirty="0">
                          <a:latin typeface="Consolas" panose="020B0609020204030204" pitchFamily="49" charset="0"/>
                        </a:rPr>
                        <m:t>y</m:t>
                      </m:r>
                      <m:r>
                        <m:rPr>
                          <m:nor/>
                        </m:rPr>
                        <a:rPr lang="fr-FR" sz="2800" b="1" dirty="0" smtClean="0">
                          <a:latin typeface="Consolas" panose="020B0609020204030204" pitchFamily="49" charset="0"/>
                        </a:rPr>
                        <m:t>‖</m:t>
                      </m:r>
                      <m:r>
                        <a:rPr lang="fr-FR" sz="2800" b="1" i="1" dirty="0" smtClean="0">
                          <a:latin typeface="Cambria Math" panose="02040503050406030204" pitchFamily="18" charset="0"/>
                        </a:rPr>
                        <m:t>²</m:t>
                      </m:r>
                      <m:r>
                        <a:rPr lang="fr-FR" sz="2800" b="1" i="1" smtClean="0">
                          <a:latin typeface="Cambria Math" panose="02040503050406030204" pitchFamily="18" charset="0"/>
                        </a:rPr>
                        <m:t>= </m:t>
                      </m:r>
                      <m:f>
                        <m:fPr>
                          <m:ctrlPr>
                            <a:rPr lang="fr-FR" sz="2800" b="1" i="1" smtClean="0">
                              <a:latin typeface="Cambria Math" panose="02040503050406030204" pitchFamily="18" charset="0"/>
                            </a:rPr>
                          </m:ctrlPr>
                        </m:fPr>
                        <m:num>
                          <m:r>
                            <a:rPr lang="fr-FR" sz="2800" b="1" i="1" smtClean="0">
                              <a:latin typeface="Cambria Math" panose="02040503050406030204" pitchFamily="18" charset="0"/>
                              <a:ea typeface="Cambria Math" panose="02040503050406030204" pitchFamily="18" charset="0"/>
                            </a:rPr>
                            <m:t>𝜺</m:t>
                          </m:r>
                          <m:r>
                            <a:rPr lang="fr-FR" sz="2800" b="1" i="1" smtClean="0">
                              <a:latin typeface="Cambria Math" panose="02040503050406030204" pitchFamily="18" charset="0"/>
                              <a:ea typeface="Cambria Math" panose="02040503050406030204" pitchFamily="18" charset="0"/>
                            </a:rPr>
                            <m:t>²</m:t>
                          </m:r>
                        </m:num>
                        <m:den>
                          <m:r>
                            <a:rPr lang="fr-FR" sz="2800" b="1" i="1" smtClean="0">
                              <a:latin typeface="Cambria Math" panose="02040503050406030204" pitchFamily="18" charset="0"/>
                            </a:rPr>
                            <m:t>𝟐</m:t>
                          </m:r>
                        </m:den>
                      </m:f>
                      <m:r>
                        <m:rPr>
                          <m:nor/>
                        </m:rPr>
                        <a:rPr lang="fr-FR" sz="2800" b="1" dirty="0">
                          <a:latin typeface="Consolas" panose="020B0609020204030204" pitchFamily="49" charset="0"/>
                        </a:rPr>
                        <m:t>‖</m:t>
                      </m:r>
                      <m:r>
                        <m:rPr>
                          <m:nor/>
                        </m:rPr>
                        <a:rPr lang="fr-FR" sz="2800" b="1" i="0" dirty="0" smtClean="0">
                          <a:latin typeface="Consolas" panose="020B0609020204030204" pitchFamily="49" charset="0"/>
                        </a:rPr>
                        <m:t>F</m:t>
                      </m:r>
                      <m:r>
                        <m:rPr>
                          <m:nor/>
                        </m:rPr>
                        <a:rPr lang="fr-FR" sz="2800" b="1" i="0" dirty="0" smtClean="0">
                          <a:latin typeface="Consolas" panose="020B0609020204030204" pitchFamily="49" charset="0"/>
                        </a:rPr>
                        <m:t>(</m:t>
                      </m:r>
                      <m:r>
                        <m:rPr>
                          <m:nor/>
                        </m:rPr>
                        <a:rPr lang="fr-FR" sz="2800" b="1" i="0" dirty="0" smtClean="0">
                          <a:latin typeface="Consolas" panose="020B0609020204030204" pitchFamily="49" charset="0"/>
                        </a:rPr>
                        <m:t>x</m:t>
                      </m:r>
                      <m:r>
                        <m:rPr>
                          <m:nor/>
                        </m:rPr>
                        <a:rPr lang="fr-FR" sz="2800" b="1" i="0" dirty="0" smtClean="0">
                          <a:latin typeface="Consolas" panose="020B0609020204030204" pitchFamily="49" charset="0"/>
                        </a:rPr>
                        <m:t>)‖²</m:t>
                      </m:r>
                    </m:oMath>
                  </m:oMathPara>
                </a14:m>
                <a:endParaRPr lang="fr-FR" sz="2800" b="1" dirty="0">
                  <a:latin typeface="Consolas" panose="020B0609020204030204" pitchFamily="49" charset="0"/>
                </a:endParaRPr>
              </a:p>
            </p:txBody>
          </p:sp>
        </mc:Choice>
        <mc:Fallback>
          <p:sp>
            <p:nvSpPr>
              <p:cNvPr id="7" name="ZoneTexte 6"/>
              <p:cNvSpPr txBox="1">
                <a:spLocks noRot="1" noChangeAspect="1" noMove="1" noResize="1" noEditPoints="1" noAdjustHandles="1" noChangeArrowheads="1" noChangeShapeType="1" noTextEdit="1"/>
              </p:cNvSpPr>
              <p:nvPr/>
            </p:nvSpPr>
            <p:spPr>
              <a:xfrm>
                <a:off x="1229360" y="1758812"/>
                <a:ext cx="7660640" cy="858568"/>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75194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9" y="822837"/>
            <a:ext cx="5236498" cy="2062103"/>
          </a:xfrm>
          <a:prstGeom prst="rect">
            <a:avLst/>
          </a:prstGeom>
        </p:spPr>
        <p:txBody>
          <a:bodyPr wrap="none">
            <a:spAutoFit/>
          </a:bodyPr>
          <a:lstStyle/>
          <a:p>
            <a:r>
              <a:rPr lang="fr-FR" sz="3200" b="1" dirty="0" smtClean="0"/>
              <a:t>3.2. 2</a:t>
            </a:r>
            <a:r>
              <a:rPr lang="fr-FR" sz="3200" b="1" dirty="0" smtClean="0"/>
              <a:t>. </a:t>
            </a:r>
            <a:r>
              <a:rPr lang="fr-FR" sz="3200" b="1" dirty="0"/>
              <a:t>La troncature spectrale</a:t>
            </a:r>
          </a:p>
          <a:p>
            <a:endParaRPr lang="fr-FR" sz="3200" b="1" dirty="0"/>
          </a:p>
          <a:p>
            <a:endParaRPr lang="fr-FR" sz="3200" b="1" dirty="0"/>
          </a:p>
          <a:p>
            <a:endParaRPr lang="fr-FR" sz="3200" b="1" dirty="0"/>
          </a:p>
        </p:txBody>
      </p:sp>
      <p:sp>
        <p:nvSpPr>
          <p:cNvPr id="2" name="Rectangle 1"/>
          <p:cNvSpPr/>
          <p:nvPr/>
        </p:nvSpPr>
        <p:spPr>
          <a:xfrm>
            <a:off x="325120" y="1407612"/>
            <a:ext cx="11308080" cy="4893647"/>
          </a:xfrm>
          <a:prstGeom prst="rect">
            <a:avLst/>
          </a:prstGeom>
        </p:spPr>
        <p:txBody>
          <a:bodyPr wrap="square">
            <a:spAutoFit/>
          </a:bodyPr>
          <a:lstStyle/>
          <a:p>
            <a:endParaRPr lang="fr-FR" sz="2400" dirty="0" smtClean="0">
              <a:latin typeface="+mj-lt"/>
            </a:endParaRPr>
          </a:p>
          <a:p>
            <a:r>
              <a:rPr lang="fr-FR" sz="2400" dirty="0" smtClean="0">
                <a:latin typeface="+mj-lt"/>
              </a:rPr>
              <a:t>Il </a:t>
            </a:r>
            <a:r>
              <a:rPr lang="fr-FR" sz="2400" dirty="0">
                <a:latin typeface="+mj-lt"/>
              </a:rPr>
              <a:t>s’agit d’utiliser </a:t>
            </a:r>
            <a:r>
              <a:rPr lang="fr-FR" sz="2400" b="1" dirty="0">
                <a:latin typeface="Consolas" panose="020B0609020204030204" pitchFamily="49" charset="0"/>
              </a:rPr>
              <a:t>la factorisation SVD </a:t>
            </a:r>
            <a:r>
              <a:rPr lang="fr-FR" sz="2400" dirty="0">
                <a:latin typeface="+mj-lt"/>
              </a:rPr>
              <a:t>développée à la section 4.1.1. et </a:t>
            </a:r>
            <a:r>
              <a:rPr lang="fr-FR" sz="2400" dirty="0" smtClean="0">
                <a:latin typeface="+mj-lt"/>
              </a:rPr>
              <a:t>de mettre </a:t>
            </a:r>
            <a:r>
              <a:rPr lang="fr-FR" sz="2400" b="1" dirty="0" err="1">
                <a:latin typeface="Consolas" panose="020B0609020204030204" pitchFamily="49" charset="0"/>
              </a:rPr>
              <a:t>zi</a:t>
            </a:r>
            <a:r>
              <a:rPr lang="fr-FR" sz="2400" b="1" dirty="0">
                <a:latin typeface="Consolas" panose="020B0609020204030204" pitchFamily="49" charset="0"/>
              </a:rPr>
              <a:t> = 0 </a:t>
            </a:r>
            <a:r>
              <a:rPr lang="fr-FR" sz="2400" dirty="0">
                <a:latin typeface="+mj-lt"/>
              </a:rPr>
              <a:t>dans l’équation (1) non seulement pour </a:t>
            </a:r>
            <a:r>
              <a:rPr lang="fr-FR" sz="2400" b="1" dirty="0">
                <a:latin typeface="Consolas" panose="020B0609020204030204" pitchFamily="49" charset="0"/>
              </a:rPr>
              <a:t>i ≥ r + 1 </a:t>
            </a:r>
            <a:r>
              <a:rPr lang="fr-FR" sz="2400" dirty="0">
                <a:latin typeface="+mj-lt"/>
              </a:rPr>
              <a:t>mais </a:t>
            </a:r>
            <a:r>
              <a:rPr lang="fr-FR" sz="2400" dirty="0" smtClean="0">
                <a:latin typeface="+mj-lt"/>
              </a:rPr>
              <a:t>pour tous </a:t>
            </a:r>
            <a:r>
              <a:rPr lang="fr-FR" sz="2400" dirty="0">
                <a:latin typeface="+mj-lt"/>
              </a:rPr>
              <a:t>les </a:t>
            </a:r>
            <a:r>
              <a:rPr lang="fr-FR" sz="2400" b="1" dirty="0">
                <a:latin typeface="Consolas" panose="020B0609020204030204" pitchFamily="49" charset="0"/>
              </a:rPr>
              <a:t>i ≥ s </a:t>
            </a:r>
            <a:r>
              <a:rPr lang="fr-FR" sz="2400" dirty="0">
                <a:latin typeface="+mj-lt"/>
              </a:rPr>
              <a:t>avec </a:t>
            </a:r>
            <a:r>
              <a:rPr lang="fr-FR" sz="2400" b="1" dirty="0">
                <a:latin typeface="Consolas" panose="020B0609020204030204" pitchFamily="49" charset="0"/>
              </a:rPr>
              <a:t>s</a:t>
            </a:r>
            <a:r>
              <a:rPr lang="fr-FR" sz="2400" dirty="0">
                <a:latin typeface="+mj-lt"/>
              </a:rPr>
              <a:t> à choisir inférieur ou égal à </a:t>
            </a:r>
            <a:r>
              <a:rPr lang="fr-FR" sz="2400" b="1" dirty="0">
                <a:latin typeface="Consolas" panose="020B0609020204030204" pitchFamily="49" charset="0"/>
              </a:rPr>
              <a:t>r</a:t>
            </a:r>
            <a:r>
              <a:rPr lang="fr-FR" sz="2400" dirty="0">
                <a:latin typeface="+mj-lt"/>
              </a:rPr>
              <a:t>. Le choix du </a:t>
            </a:r>
            <a:r>
              <a:rPr lang="fr-FR" sz="2400" b="1" dirty="0">
                <a:latin typeface="Consolas" panose="020B0609020204030204" pitchFamily="49" charset="0"/>
              </a:rPr>
              <a:t>s </a:t>
            </a:r>
            <a:r>
              <a:rPr lang="fr-FR" sz="2400" dirty="0">
                <a:latin typeface="+mj-lt"/>
              </a:rPr>
              <a:t>joue </a:t>
            </a:r>
            <a:r>
              <a:rPr lang="fr-FR" sz="2400" dirty="0" smtClean="0">
                <a:latin typeface="+mj-lt"/>
              </a:rPr>
              <a:t>le paramètre </a:t>
            </a:r>
            <a:r>
              <a:rPr lang="fr-FR" sz="2400" dirty="0">
                <a:latin typeface="+mj-lt"/>
              </a:rPr>
              <a:t>de régularisation, et, comme pour la méthode de Tikhonov, </a:t>
            </a:r>
            <a:r>
              <a:rPr lang="fr-FR" sz="2400" dirty="0" smtClean="0">
                <a:latin typeface="+mj-lt"/>
              </a:rPr>
              <a:t>le choix </a:t>
            </a:r>
            <a:r>
              <a:rPr lang="fr-FR" sz="2400" dirty="0">
                <a:latin typeface="+mj-lt"/>
              </a:rPr>
              <a:t>du paramètre de régularisation est à la fois important et délicat. </a:t>
            </a:r>
            <a:endParaRPr lang="fr-FR" sz="2400" dirty="0" smtClean="0">
              <a:latin typeface="+mj-lt"/>
            </a:endParaRPr>
          </a:p>
          <a:p>
            <a:endParaRPr lang="fr-FR" sz="2400" dirty="0" smtClean="0">
              <a:latin typeface="+mj-lt"/>
            </a:endParaRPr>
          </a:p>
          <a:p>
            <a:r>
              <a:rPr lang="fr-FR" sz="2400" dirty="0" smtClean="0">
                <a:latin typeface="+mj-lt"/>
              </a:rPr>
              <a:t>Si s </a:t>
            </a:r>
            <a:r>
              <a:rPr lang="fr-FR" sz="2400" dirty="0">
                <a:latin typeface="+mj-lt"/>
              </a:rPr>
              <a:t>est choisi trop grand, l’influence des petites valeurs singulières conduit </a:t>
            </a:r>
            <a:r>
              <a:rPr lang="fr-FR" sz="2400" dirty="0" smtClean="0">
                <a:latin typeface="+mj-lt"/>
              </a:rPr>
              <a:t>à l’instabilité</a:t>
            </a:r>
            <a:r>
              <a:rPr lang="fr-FR" sz="2400" dirty="0">
                <a:latin typeface="+mj-lt"/>
              </a:rPr>
              <a:t>. Si </a:t>
            </a:r>
            <a:r>
              <a:rPr lang="fr-FR" sz="2400" b="1" dirty="0">
                <a:latin typeface="Consolas" panose="020B0609020204030204" pitchFamily="49" charset="0"/>
              </a:rPr>
              <a:t>s</a:t>
            </a:r>
            <a:r>
              <a:rPr lang="fr-FR" sz="2400" dirty="0">
                <a:latin typeface="+mj-lt"/>
              </a:rPr>
              <a:t> est trop petit, la solution obtenue sera éloignée de la </a:t>
            </a:r>
            <a:r>
              <a:rPr lang="fr-FR" sz="2400" dirty="0" smtClean="0">
                <a:latin typeface="+mj-lt"/>
              </a:rPr>
              <a:t>vraie solution.</a:t>
            </a:r>
          </a:p>
          <a:p>
            <a:endParaRPr lang="fr-FR" sz="2400" dirty="0">
              <a:latin typeface="+mj-lt"/>
            </a:endParaRPr>
          </a:p>
          <a:p>
            <a:r>
              <a:rPr lang="fr-FR" sz="2400" dirty="0" smtClean="0">
                <a:latin typeface="+mj-lt"/>
              </a:rPr>
              <a:t> </a:t>
            </a:r>
            <a:r>
              <a:rPr lang="fr-FR" sz="2400" dirty="0">
                <a:latin typeface="+mj-lt"/>
              </a:rPr>
              <a:t>Dans cette discussion, il faut bien entendu prendre en compte </a:t>
            </a:r>
            <a:r>
              <a:rPr lang="fr-FR" sz="2400" dirty="0" smtClean="0">
                <a:latin typeface="+mj-lt"/>
              </a:rPr>
              <a:t>la rapidité </a:t>
            </a:r>
            <a:r>
              <a:rPr lang="fr-FR" sz="2400" dirty="0">
                <a:latin typeface="+mj-lt"/>
              </a:rPr>
              <a:t>plus ou moins grande avec laquelle </a:t>
            </a:r>
            <a:r>
              <a:rPr lang="fr-FR" sz="2400" b="1" dirty="0">
                <a:latin typeface="Consolas" panose="020B0609020204030204" pitchFamily="49" charset="0"/>
              </a:rPr>
              <a:t>les valeurs singulières </a:t>
            </a:r>
            <a:r>
              <a:rPr lang="fr-FR" sz="2400" b="1" dirty="0">
                <a:latin typeface="Consolas" panose="020B0609020204030204" pitchFamily="49" charset="0"/>
              </a:rPr>
              <a:t>tendent vers </a:t>
            </a:r>
            <a:r>
              <a:rPr lang="fr-FR" sz="2400" b="1" dirty="0">
                <a:latin typeface="Consolas" panose="020B0609020204030204" pitchFamily="49" charset="0"/>
              </a:rPr>
              <a:t>0</a:t>
            </a:r>
            <a:r>
              <a:rPr lang="fr-FR" sz="2400" dirty="0">
                <a:latin typeface="+mj-lt"/>
              </a:rPr>
              <a:t>. Plus cette décroissance est rapide, plus </a:t>
            </a:r>
            <a:r>
              <a:rPr lang="fr-FR" sz="2400" b="1" dirty="0">
                <a:latin typeface="Consolas" panose="020B0609020204030204" pitchFamily="49" charset="0"/>
              </a:rPr>
              <a:t>s</a:t>
            </a:r>
            <a:r>
              <a:rPr lang="fr-FR" sz="2400" dirty="0">
                <a:latin typeface="+mj-lt"/>
              </a:rPr>
              <a:t> devra être choisi petit</a:t>
            </a:r>
            <a:endParaRPr lang="fr-FR" sz="2400" dirty="0">
              <a:latin typeface="+mj-lt"/>
            </a:endParaRPr>
          </a:p>
        </p:txBody>
      </p:sp>
    </p:spTree>
    <p:extLst>
      <p:ext uri="{BB962C8B-B14F-4D97-AF65-F5344CB8AC3E}">
        <p14:creationId xmlns:p14="http://schemas.microsoft.com/office/powerpoint/2010/main" val="3338760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8" y="822837"/>
            <a:ext cx="7680561" cy="2062103"/>
          </a:xfrm>
          <a:prstGeom prst="rect">
            <a:avLst/>
          </a:prstGeom>
        </p:spPr>
        <p:txBody>
          <a:bodyPr wrap="square">
            <a:spAutoFit/>
          </a:bodyPr>
          <a:lstStyle/>
          <a:p>
            <a:r>
              <a:rPr lang="fr-FR" sz="3200" b="1" dirty="0" smtClean="0"/>
              <a:t>3.2. </a:t>
            </a:r>
            <a:r>
              <a:rPr lang="fr-FR" sz="3200" b="1" dirty="0"/>
              <a:t>3</a:t>
            </a:r>
            <a:r>
              <a:rPr lang="fr-FR" sz="3200" b="1" dirty="0" smtClean="0"/>
              <a:t>. Méthodes itératives</a:t>
            </a:r>
            <a:endParaRPr lang="fr-FR" sz="3200" b="1" dirty="0"/>
          </a:p>
          <a:p>
            <a:endParaRPr lang="fr-FR" sz="3200" b="1" dirty="0"/>
          </a:p>
          <a:p>
            <a:endParaRPr lang="fr-FR" sz="3200" b="1" dirty="0"/>
          </a:p>
          <a:p>
            <a:endParaRPr lang="fr-FR" sz="3200" b="1" dirty="0"/>
          </a:p>
        </p:txBody>
      </p:sp>
      <mc:AlternateContent xmlns:mc="http://schemas.openxmlformats.org/markup-compatibility/2006">
        <mc:Choice xmlns:a14="http://schemas.microsoft.com/office/drawing/2010/main" Requires="a14">
          <p:sp>
            <p:nvSpPr>
              <p:cNvPr id="2" name="Rectangle 1"/>
              <p:cNvSpPr/>
              <p:nvPr/>
            </p:nvSpPr>
            <p:spPr>
              <a:xfrm>
                <a:off x="325120" y="1407612"/>
                <a:ext cx="11308080" cy="3792192"/>
              </a:xfrm>
              <a:prstGeom prst="rect">
                <a:avLst/>
              </a:prstGeom>
            </p:spPr>
            <p:txBody>
              <a:bodyPr wrap="square">
                <a:spAutoFit/>
              </a:bodyPr>
              <a:lstStyle/>
              <a:p>
                <a:endParaRPr lang="fr-FR" sz="2400" dirty="0" smtClean="0">
                  <a:latin typeface="+mj-lt"/>
                </a:endParaRPr>
              </a:p>
              <a:p>
                <a:r>
                  <a:rPr lang="fr-FR" sz="2400" dirty="0">
                    <a:latin typeface="+mj-lt"/>
                  </a:rPr>
                  <a:t>Les deux méthodes de régularisation (régularisation de Tikhonov, </a:t>
                </a:r>
                <a:r>
                  <a:rPr lang="fr-FR" sz="2400" dirty="0" smtClean="0">
                    <a:latin typeface="+mj-lt"/>
                  </a:rPr>
                  <a:t>troncature </a:t>
                </a:r>
                <a:r>
                  <a:rPr lang="fr-FR" sz="2400" dirty="0">
                    <a:latin typeface="+mj-lt"/>
                  </a:rPr>
                  <a:t>spectrale) vues précédemment sont qualifiées de "directes" </a:t>
                </a:r>
                <a:r>
                  <a:rPr lang="fr-FR" sz="2400" dirty="0" smtClean="0">
                    <a:latin typeface="+mj-lt"/>
                  </a:rPr>
                  <a:t>parce qu’elles </a:t>
                </a:r>
                <a:r>
                  <a:rPr lang="fr-FR" sz="2400" dirty="0">
                    <a:latin typeface="+mj-lt"/>
                  </a:rPr>
                  <a:t>donnent (dans le cas de la dimension finie) la solution exacte </a:t>
                </a:r>
                <a:r>
                  <a:rPr lang="fr-FR" sz="2400" dirty="0" smtClean="0">
                    <a:latin typeface="+mj-lt"/>
                  </a:rPr>
                  <a:t>du problème </a:t>
                </a:r>
                <a:r>
                  <a:rPr lang="fr-FR" sz="2400" dirty="0">
                    <a:latin typeface="+mj-lt"/>
                  </a:rPr>
                  <a:t>régularisé (aux erreurs d’arrondis près) en un nombre fini </a:t>
                </a:r>
                <a:r>
                  <a:rPr lang="fr-FR" sz="2400" dirty="0" smtClean="0">
                    <a:latin typeface="+mj-lt"/>
                  </a:rPr>
                  <a:t>d’opérations</a:t>
                </a:r>
                <a:r>
                  <a:rPr lang="fr-FR" sz="2400" dirty="0">
                    <a:latin typeface="+mj-lt"/>
                  </a:rPr>
                  <a:t>. Pour des problèmes de taille modérée, ces méthodes sont les </a:t>
                </a:r>
                <a:r>
                  <a:rPr lang="fr-FR" sz="2400" dirty="0" smtClean="0">
                    <a:latin typeface="+mj-lt"/>
                  </a:rPr>
                  <a:t>plus utilisées</a:t>
                </a:r>
              </a:p>
              <a:p>
                <a:endParaRPr lang="fr-FR" sz="2400" dirty="0">
                  <a:latin typeface="+mj-lt"/>
                </a:endParaRPr>
              </a:p>
              <a:p>
                <a:r>
                  <a:rPr lang="fr-FR" sz="2400" dirty="0">
                    <a:latin typeface="+mj-lt"/>
                  </a:rPr>
                  <a:t>Étant donné un paramètre de relaxation </a:t>
                </a:r>
                <a:r>
                  <a:rPr lang="fr-FR" sz="2400" b="1" dirty="0">
                    <a:latin typeface="Consolas" panose="020B0609020204030204" pitchFamily="49" charset="0"/>
                  </a:rPr>
                  <a:t>w</a:t>
                </a:r>
                <a:r>
                  <a:rPr lang="fr-FR" sz="2400" dirty="0">
                    <a:latin typeface="+mj-lt"/>
                  </a:rPr>
                  <a:t>, la méthode de </a:t>
                </a:r>
                <a:r>
                  <a:rPr lang="fr-FR" sz="2400" dirty="0" err="1">
                    <a:latin typeface="+mj-lt"/>
                  </a:rPr>
                  <a:t>Landweber</a:t>
                </a:r>
                <a:r>
                  <a:rPr lang="fr-FR" sz="2400" dirty="0">
                    <a:latin typeface="+mj-lt"/>
                  </a:rPr>
                  <a:t> pour</a:t>
                </a:r>
              </a:p>
              <a:p>
                <a:r>
                  <a:rPr lang="fr-FR" sz="2400" dirty="0">
                    <a:latin typeface="+mj-lt"/>
                  </a:rPr>
                  <a:t>résoudre le problème de moindres carrés </a:t>
                </a:r>
                <a14:m>
                  <m:oMath xmlns:m="http://schemas.openxmlformats.org/officeDocument/2006/math">
                    <m:sSup>
                      <m:sSupPr>
                        <m:ctrlPr>
                          <a:rPr lang="fr-FR" sz="2400" b="1" i="1" smtClean="0">
                            <a:latin typeface="Cambria Math" panose="02040503050406030204" pitchFamily="18" charset="0"/>
                          </a:rPr>
                        </m:ctrlPr>
                      </m:sSupPr>
                      <m:e>
                        <m:r>
                          <a:rPr lang="fr-FR" sz="2400" b="1" i="1" smtClean="0">
                            <a:latin typeface="Cambria Math" panose="02040503050406030204" pitchFamily="18" charset="0"/>
                          </a:rPr>
                          <m:t>𝑴</m:t>
                        </m:r>
                      </m:e>
                      <m:sup>
                        <m:r>
                          <a:rPr lang="fr-FR" sz="2400" b="1" i="1" smtClean="0">
                            <a:latin typeface="Cambria Math" panose="02040503050406030204" pitchFamily="18" charset="0"/>
                          </a:rPr>
                          <m:t>𝑻</m:t>
                        </m:r>
                      </m:sup>
                    </m:sSup>
                  </m:oMath>
                </a14:m>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b="1" dirty="0">
                    <a:latin typeface="Consolas" panose="020B0609020204030204" pitchFamily="49" charset="0"/>
                  </a:rPr>
                  <a:t>= </a:t>
                </a:r>
                <a14:m>
                  <m:oMath xmlns:m="http://schemas.openxmlformats.org/officeDocument/2006/math">
                    <m:sSup>
                      <m:sSupPr>
                        <m:ctrlPr>
                          <a:rPr lang="fr-FR" sz="2400" b="1" i="1">
                            <a:latin typeface="Cambria Math" panose="02040503050406030204" pitchFamily="18" charset="0"/>
                          </a:rPr>
                        </m:ctrlPr>
                      </m:sSupPr>
                      <m:e>
                        <m:r>
                          <a:rPr lang="fr-FR" sz="2400" b="1" i="1">
                            <a:latin typeface="Cambria Math" panose="02040503050406030204" pitchFamily="18" charset="0"/>
                          </a:rPr>
                          <m:t>𝑴</m:t>
                        </m:r>
                      </m:e>
                      <m:sup>
                        <m:r>
                          <a:rPr lang="fr-FR" sz="2400" b="1" i="1">
                            <a:latin typeface="Cambria Math" panose="02040503050406030204" pitchFamily="18" charset="0"/>
                          </a:rPr>
                          <m:t>𝑻</m:t>
                        </m:r>
                      </m:sup>
                    </m:sSup>
                  </m:oMath>
                </a14:m>
                <a:r>
                  <a:rPr lang="fr-FR" sz="2400" b="1" dirty="0" smtClean="0">
                    <a:latin typeface="Consolas" panose="020B0609020204030204" pitchFamily="49" charset="0"/>
                  </a:rPr>
                  <a:t>y </a:t>
                </a:r>
                <a:r>
                  <a:rPr lang="fr-FR" sz="2400" dirty="0">
                    <a:latin typeface="+mj-lt"/>
                  </a:rPr>
                  <a:t>est définie par </a:t>
                </a:r>
                <a:r>
                  <a:rPr lang="fr-FR" sz="2400" dirty="0" smtClean="0">
                    <a:latin typeface="+mj-lt"/>
                  </a:rPr>
                  <a:t>la formule </a:t>
                </a:r>
                <a:r>
                  <a:rPr lang="fr-FR" sz="2400" dirty="0">
                    <a:latin typeface="+mj-lt"/>
                  </a:rPr>
                  <a:t>de </a:t>
                </a:r>
                <a:r>
                  <a:rPr lang="fr-FR" sz="2400" dirty="0" smtClean="0">
                    <a:latin typeface="+mj-lt"/>
                  </a:rPr>
                  <a:t>récurrence </a:t>
                </a:r>
                <a:r>
                  <a:rPr lang="fr-FR" sz="2400" b="1" dirty="0" smtClean="0">
                    <a:latin typeface="Consolas" panose="020B0609020204030204" pitchFamily="49" charset="0"/>
                  </a:rPr>
                  <a:t>x(n+1) </a:t>
                </a:r>
                <a:r>
                  <a:rPr lang="fr-FR" sz="2400" b="1" dirty="0">
                    <a:latin typeface="Consolas" panose="020B0609020204030204" pitchFamily="49" charset="0"/>
                  </a:rPr>
                  <a:t>= </a:t>
                </a:r>
                <a:r>
                  <a:rPr lang="fr-FR" sz="2400" b="1" dirty="0" smtClean="0">
                    <a:latin typeface="Consolas" panose="020B0609020204030204" pitchFamily="49" charset="0"/>
                  </a:rPr>
                  <a:t>x(n) </a:t>
                </a:r>
                <a:r>
                  <a:rPr lang="fr-FR" sz="2400" b="1" dirty="0">
                    <a:latin typeface="Consolas" panose="020B0609020204030204" pitchFamily="49" charset="0"/>
                  </a:rPr>
                  <a:t>+ w(</a:t>
                </a:r>
                <a14:m>
                  <m:oMath xmlns:m="http://schemas.openxmlformats.org/officeDocument/2006/math">
                    <m:sSup>
                      <m:sSupPr>
                        <m:ctrlPr>
                          <a:rPr lang="fr-FR" sz="2400" b="1" i="1">
                            <a:latin typeface="Cambria Math" panose="02040503050406030204" pitchFamily="18" charset="0"/>
                          </a:rPr>
                        </m:ctrlPr>
                      </m:sSupPr>
                      <m:e>
                        <m:r>
                          <a:rPr lang="fr-FR" sz="2400" b="1" i="1">
                            <a:latin typeface="Cambria Math" panose="02040503050406030204" pitchFamily="18" charset="0"/>
                          </a:rPr>
                          <m:t>𝑴</m:t>
                        </m:r>
                      </m:e>
                      <m:sup>
                        <m:r>
                          <a:rPr lang="fr-FR" sz="2400" b="1" i="1">
                            <a:latin typeface="Cambria Math" panose="02040503050406030204" pitchFamily="18" charset="0"/>
                          </a:rPr>
                          <m:t>𝑻</m:t>
                        </m:r>
                      </m:sup>
                    </m:sSup>
                  </m:oMath>
                </a14:m>
                <a:r>
                  <a:rPr lang="fr-FR" sz="2400" b="1" dirty="0">
                    <a:latin typeface="Consolas" panose="020B0609020204030204" pitchFamily="49" charset="0"/>
                  </a:rPr>
                  <a:t>y − </a:t>
                </a:r>
                <a14:m>
                  <m:oMath xmlns:m="http://schemas.openxmlformats.org/officeDocument/2006/math">
                    <m:sSup>
                      <m:sSupPr>
                        <m:ctrlPr>
                          <a:rPr lang="fr-FR" sz="2400" b="1" i="1">
                            <a:latin typeface="Cambria Math" panose="02040503050406030204" pitchFamily="18" charset="0"/>
                          </a:rPr>
                        </m:ctrlPr>
                      </m:sSupPr>
                      <m:e>
                        <m:r>
                          <a:rPr lang="fr-FR" sz="2400" b="1" i="1">
                            <a:latin typeface="Cambria Math" panose="02040503050406030204" pitchFamily="18" charset="0"/>
                          </a:rPr>
                          <m:t>𝑴</m:t>
                        </m:r>
                      </m:e>
                      <m:sup>
                        <m:r>
                          <a:rPr lang="fr-FR" sz="2400" b="1" i="1">
                            <a:latin typeface="Cambria Math" panose="02040503050406030204" pitchFamily="18" charset="0"/>
                          </a:rPr>
                          <m:t>𝑻</m:t>
                        </m:r>
                      </m:sup>
                    </m:sSup>
                  </m:oMath>
                </a14:m>
                <a:r>
                  <a:rPr lang="fr-FR" sz="2400" b="1" dirty="0" smtClean="0">
                    <a:latin typeface="Consolas" panose="020B0609020204030204" pitchFamily="49" charset="0"/>
                  </a:rPr>
                  <a:t>Mx(n))</a:t>
                </a:r>
                <a:endParaRPr lang="fr-FR" sz="2400" b="1" dirty="0">
                  <a:latin typeface="Consolas" panose="020B0609020204030204" pitchFamily="49"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5120" y="1407612"/>
                <a:ext cx="11308080" cy="3792192"/>
              </a:xfrm>
              <a:prstGeom prst="rect">
                <a:avLst/>
              </a:prstGeom>
              <a:blipFill>
                <a:blip r:embed="rId2"/>
                <a:stretch>
                  <a:fillRect l="-809" r="-701" b="-2894"/>
                </a:stretch>
              </a:blipFill>
            </p:spPr>
            <p:txBody>
              <a:bodyPr/>
              <a:lstStyle/>
              <a:p>
                <a:r>
                  <a:rPr lang="fr-FR">
                    <a:noFill/>
                  </a:rPr>
                  <a:t> </a:t>
                </a:r>
              </a:p>
            </p:txBody>
          </p:sp>
        </mc:Fallback>
      </mc:AlternateContent>
    </p:spTree>
    <p:extLst>
      <p:ext uri="{BB962C8B-B14F-4D97-AF65-F5344CB8AC3E}">
        <p14:creationId xmlns:p14="http://schemas.microsoft.com/office/powerpoint/2010/main" val="407562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8369" y="493161"/>
            <a:ext cx="10835810" cy="647271"/>
          </a:xfrm>
        </p:spPr>
        <p:txBody>
          <a:bodyPr>
            <a:normAutofit/>
          </a:bodyPr>
          <a:lstStyle/>
          <a:p>
            <a:r>
              <a:rPr lang="fr-FR" sz="3100" b="1" dirty="0" smtClean="0"/>
              <a:t>1. INTRODUCTION</a:t>
            </a:r>
          </a:p>
        </p:txBody>
      </p:sp>
      <p:sp>
        <p:nvSpPr>
          <p:cNvPr id="4" name="Rectangle 3"/>
          <p:cNvSpPr/>
          <p:nvPr/>
        </p:nvSpPr>
        <p:spPr>
          <a:xfrm>
            <a:off x="839057" y="1837889"/>
            <a:ext cx="10685122" cy="4154984"/>
          </a:xfrm>
          <a:prstGeom prst="rect">
            <a:avLst/>
          </a:prstGeom>
        </p:spPr>
        <p:txBody>
          <a:bodyPr wrap="square">
            <a:spAutoFit/>
          </a:bodyPr>
          <a:lstStyle/>
          <a:p>
            <a:pPr algn="just"/>
            <a:r>
              <a:rPr lang="fr-FR" sz="2400" dirty="0" smtClean="0">
                <a:latin typeface="+mj-lt"/>
              </a:rPr>
              <a:t>Un problème inverse consiste à déterminer des causes à partir de la connaissance des effets. </a:t>
            </a:r>
          </a:p>
          <a:p>
            <a:pPr algn="just"/>
            <a:r>
              <a:rPr lang="fr-FR" sz="2400" dirty="0" smtClean="0">
                <a:latin typeface="+mj-lt"/>
              </a:rPr>
              <a:t>Ce problème est l’inverse du problème dit direct, consistant à déduire les effets à partir de la connaissance des causes, ce à quoi nous sommes</a:t>
            </a:r>
          </a:p>
          <a:p>
            <a:pPr algn="just"/>
            <a:r>
              <a:rPr lang="fr-FR" sz="2400" dirty="0" smtClean="0">
                <a:latin typeface="+mj-lt"/>
              </a:rPr>
              <a:t>plus souvent habitués </a:t>
            </a:r>
            <a:r>
              <a:rPr lang="fr-FR" sz="2400" b="1" dirty="0" smtClean="0">
                <a:latin typeface="+mj-lt"/>
              </a:rPr>
              <a:t>[</a:t>
            </a:r>
            <a:r>
              <a:rPr lang="fr-FR" sz="2400" b="1" dirty="0" err="1" smtClean="0">
                <a:latin typeface="+mj-lt"/>
              </a:rPr>
              <a:t>Kern</a:t>
            </a:r>
            <a:r>
              <a:rPr lang="fr-FR" sz="2400" b="1" dirty="0" smtClean="0">
                <a:latin typeface="+mj-lt"/>
              </a:rPr>
              <a:t>, 2002]. </a:t>
            </a:r>
          </a:p>
          <a:p>
            <a:pPr algn="just"/>
            <a:endParaRPr lang="fr-FR" sz="2400" b="1" dirty="0">
              <a:latin typeface="+mj-lt"/>
            </a:endParaRPr>
          </a:p>
          <a:p>
            <a:pPr algn="just"/>
            <a:r>
              <a:rPr lang="fr-FR" sz="2400" dirty="0" smtClean="0">
                <a:latin typeface="+mj-lt"/>
              </a:rPr>
              <a:t>Par exemple, localiser l’origine d’un tremblement de terre à partir de mesures faites par plusieurs stations sismiques réparties sur la surface du globe terrestre est un problème inverse. </a:t>
            </a:r>
          </a:p>
          <a:p>
            <a:pPr algn="just"/>
            <a:r>
              <a:rPr lang="fr-FR" sz="2400" dirty="0" smtClean="0">
                <a:latin typeface="+mj-lt"/>
              </a:rPr>
              <a:t>Le problème d’identification de sources de pollution à partir d’un faible nombre de mesures de concentrations en est un autre.</a:t>
            </a:r>
            <a:endParaRPr lang="fr-FR" sz="2400" dirty="0">
              <a:latin typeface="+mj-lt"/>
            </a:endParaRPr>
          </a:p>
        </p:txBody>
      </p:sp>
      <p:sp>
        <p:nvSpPr>
          <p:cNvPr id="6" name="Rectangle 5"/>
          <p:cNvSpPr/>
          <p:nvPr/>
        </p:nvSpPr>
        <p:spPr>
          <a:xfrm>
            <a:off x="920757" y="1119884"/>
            <a:ext cx="2812821" cy="584775"/>
          </a:xfrm>
          <a:prstGeom prst="rect">
            <a:avLst/>
          </a:prstGeom>
        </p:spPr>
        <p:txBody>
          <a:bodyPr wrap="none">
            <a:spAutoFit/>
          </a:bodyPr>
          <a:lstStyle/>
          <a:p>
            <a:r>
              <a:rPr lang="fr-FR" sz="3200" b="1" dirty="0" smtClean="0"/>
              <a:t>1. Introduction </a:t>
            </a:r>
            <a:endParaRPr lang="fr-FR" sz="3200" b="1" dirty="0"/>
          </a:p>
        </p:txBody>
      </p:sp>
    </p:spTree>
    <p:extLst>
      <p:ext uri="{BB962C8B-B14F-4D97-AF65-F5344CB8AC3E}">
        <p14:creationId xmlns:p14="http://schemas.microsoft.com/office/powerpoint/2010/main" val="3363307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96819"/>
            <a:ext cx="8260080" cy="1077218"/>
          </a:xfrm>
          <a:prstGeom prst="rect">
            <a:avLst/>
          </a:prstGeom>
        </p:spPr>
        <p:txBody>
          <a:bodyPr wrap="square">
            <a:spAutoFit/>
          </a:bodyPr>
          <a:lstStyle/>
          <a:p>
            <a:r>
              <a:rPr lang="fr-FR" sz="3200" b="1" dirty="0" smtClean="0"/>
              <a:t>3. METHODES DE RESOLUTION DES PI</a:t>
            </a:r>
            <a:r>
              <a:rPr lang="fr-FR" sz="3200" b="1" dirty="0"/>
              <a:t/>
            </a:r>
            <a:br>
              <a:rPr lang="fr-FR" sz="3200" b="1" dirty="0"/>
            </a:br>
            <a:endParaRPr lang="fr-FR" sz="3200" b="1" dirty="0"/>
          </a:p>
        </p:txBody>
      </p:sp>
      <p:sp>
        <p:nvSpPr>
          <p:cNvPr id="6" name="Rectangle 5"/>
          <p:cNvSpPr/>
          <p:nvPr/>
        </p:nvSpPr>
        <p:spPr>
          <a:xfrm>
            <a:off x="1117998" y="822837"/>
            <a:ext cx="7680561" cy="2062103"/>
          </a:xfrm>
          <a:prstGeom prst="rect">
            <a:avLst/>
          </a:prstGeom>
        </p:spPr>
        <p:txBody>
          <a:bodyPr wrap="square">
            <a:spAutoFit/>
          </a:bodyPr>
          <a:lstStyle/>
          <a:p>
            <a:r>
              <a:rPr lang="fr-FR" sz="3200" b="1" dirty="0" smtClean="0"/>
              <a:t>3.2. 4</a:t>
            </a:r>
            <a:r>
              <a:rPr lang="fr-FR" sz="3200" b="1" dirty="0" smtClean="0"/>
              <a:t>. </a:t>
            </a:r>
            <a:r>
              <a:rPr lang="fr-FR" sz="3200" b="1" dirty="0"/>
              <a:t>Méthodes probabilistes</a:t>
            </a:r>
          </a:p>
          <a:p>
            <a:endParaRPr lang="fr-FR" sz="3200" b="1" dirty="0"/>
          </a:p>
          <a:p>
            <a:endParaRPr lang="fr-FR" sz="3200" b="1" dirty="0"/>
          </a:p>
          <a:p>
            <a:endParaRPr lang="fr-FR" sz="3200" b="1" dirty="0"/>
          </a:p>
        </p:txBody>
      </p:sp>
      <p:sp>
        <p:nvSpPr>
          <p:cNvPr id="2" name="Rectangle 1"/>
          <p:cNvSpPr/>
          <p:nvPr/>
        </p:nvSpPr>
        <p:spPr>
          <a:xfrm>
            <a:off x="325120" y="1407612"/>
            <a:ext cx="11308080" cy="3046988"/>
          </a:xfrm>
          <a:prstGeom prst="rect">
            <a:avLst/>
          </a:prstGeom>
        </p:spPr>
        <p:txBody>
          <a:bodyPr wrap="square">
            <a:spAutoFit/>
          </a:bodyPr>
          <a:lstStyle/>
          <a:p>
            <a:endParaRPr lang="fr-FR" sz="2400" dirty="0" smtClean="0">
              <a:latin typeface="+mj-lt"/>
            </a:endParaRPr>
          </a:p>
          <a:p>
            <a:r>
              <a:rPr lang="fr-FR" sz="2400" dirty="0" smtClean="0">
                <a:latin typeface="+mj-lt"/>
              </a:rPr>
              <a:t>L’inversion </a:t>
            </a:r>
            <a:r>
              <a:rPr lang="fr-FR" sz="2400" dirty="0">
                <a:latin typeface="+mj-lt"/>
              </a:rPr>
              <a:t>stochastique a été développée par </a:t>
            </a:r>
            <a:r>
              <a:rPr lang="fr-FR" sz="2400" dirty="0" err="1">
                <a:latin typeface="+mj-lt"/>
              </a:rPr>
              <a:t>Tarantola</a:t>
            </a:r>
            <a:r>
              <a:rPr lang="fr-FR" sz="2400" dirty="0">
                <a:latin typeface="+mj-lt"/>
              </a:rPr>
              <a:t> et </a:t>
            </a:r>
            <a:r>
              <a:rPr lang="fr-FR" sz="2400" dirty="0" err="1">
                <a:latin typeface="+mj-lt"/>
              </a:rPr>
              <a:t>Menke</a:t>
            </a:r>
            <a:r>
              <a:rPr lang="fr-FR" sz="2400" dirty="0">
                <a:latin typeface="+mj-lt"/>
              </a:rPr>
              <a:t>. Le </a:t>
            </a:r>
            <a:r>
              <a:rPr lang="fr-FR" sz="2400" dirty="0" smtClean="0">
                <a:latin typeface="+mj-lt"/>
              </a:rPr>
              <a:t>principe </a:t>
            </a:r>
            <a:r>
              <a:rPr lang="fr-FR" sz="2400" dirty="0">
                <a:latin typeface="+mj-lt"/>
              </a:rPr>
              <a:t>est de considérer toutes les variables comme aléatoires afin de </a:t>
            </a:r>
            <a:r>
              <a:rPr lang="fr-FR" sz="2400" dirty="0" smtClean="0">
                <a:latin typeface="+mj-lt"/>
              </a:rPr>
              <a:t>représenter toutes </a:t>
            </a:r>
            <a:r>
              <a:rPr lang="fr-FR" sz="2400" dirty="0">
                <a:latin typeface="+mj-lt"/>
              </a:rPr>
              <a:t>les incertitudes. La solution du problème inverse est la fonction de </a:t>
            </a:r>
            <a:r>
              <a:rPr lang="fr-FR" sz="2400" dirty="0" smtClean="0">
                <a:latin typeface="+mj-lt"/>
              </a:rPr>
              <a:t>densité de </a:t>
            </a:r>
            <a:r>
              <a:rPr lang="fr-FR" sz="2400" dirty="0">
                <a:latin typeface="+mj-lt"/>
              </a:rPr>
              <a:t>probabilité associée à l’inconnue x et la mesure y, à partir de laquelle on </a:t>
            </a:r>
            <a:r>
              <a:rPr lang="fr-FR" sz="2400" dirty="0" smtClean="0">
                <a:latin typeface="+mj-lt"/>
              </a:rPr>
              <a:t>peut chercher </a:t>
            </a:r>
            <a:r>
              <a:rPr lang="fr-FR" sz="2400" dirty="0">
                <a:latin typeface="+mj-lt"/>
              </a:rPr>
              <a:t>des grandeurs caractéristiques : valeur moyenne, valeur de plus </a:t>
            </a:r>
            <a:r>
              <a:rPr lang="fr-FR" sz="2400" dirty="0" smtClean="0">
                <a:latin typeface="+mj-lt"/>
              </a:rPr>
              <a:t>grande probabilité</a:t>
            </a:r>
            <a:r>
              <a:rPr lang="fr-FR" sz="2400" dirty="0">
                <a:latin typeface="+mj-lt"/>
              </a:rPr>
              <a:t>, </a:t>
            </a:r>
            <a:r>
              <a:rPr lang="fr-FR" sz="2400" dirty="0" smtClean="0">
                <a:latin typeface="+mj-lt"/>
              </a:rPr>
              <a:t>dispersion, corrélations</a:t>
            </a:r>
            <a:r>
              <a:rPr lang="fr-FR" sz="2400" dirty="0">
                <a:latin typeface="+mj-lt"/>
              </a:rPr>
              <a:t>. Les principes de ces méthodes sont détaillés</a:t>
            </a:r>
          </a:p>
          <a:p>
            <a:r>
              <a:rPr lang="fr-FR" sz="2400" dirty="0">
                <a:latin typeface="+mj-lt"/>
              </a:rPr>
              <a:t>dans [Bonnet, 2008]</a:t>
            </a:r>
            <a:endParaRPr lang="fr-FR" sz="2400" b="1" dirty="0">
              <a:latin typeface="Consolas" panose="020B0609020204030204" pitchFamily="49" charset="0"/>
            </a:endParaRPr>
          </a:p>
        </p:txBody>
      </p:sp>
    </p:spTree>
    <p:extLst>
      <p:ext uri="{BB962C8B-B14F-4D97-AF65-F5344CB8AC3E}">
        <p14:creationId xmlns:p14="http://schemas.microsoft.com/office/powerpoint/2010/main" val="1732330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4478" y="0"/>
            <a:ext cx="7680561" cy="2062103"/>
          </a:xfrm>
          <a:prstGeom prst="rect">
            <a:avLst/>
          </a:prstGeom>
        </p:spPr>
        <p:txBody>
          <a:bodyPr wrap="square">
            <a:spAutoFit/>
          </a:bodyPr>
          <a:lstStyle/>
          <a:p>
            <a:r>
              <a:rPr lang="fr-FR" sz="3200" b="1" dirty="0"/>
              <a:t>Références</a:t>
            </a:r>
          </a:p>
          <a:p>
            <a:endParaRPr lang="fr-FR" sz="3200" b="1" dirty="0"/>
          </a:p>
          <a:p>
            <a:endParaRPr lang="fr-FR" sz="3200" b="1" dirty="0"/>
          </a:p>
          <a:p>
            <a:endParaRPr lang="fr-FR" sz="3200" b="1" dirty="0"/>
          </a:p>
        </p:txBody>
      </p:sp>
      <p:sp>
        <p:nvSpPr>
          <p:cNvPr id="2" name="Rectangle 1"/>
          <p:cNvSpPr/>
          <p:nvPr/>
        </p:nvSpPr>
        <p:spPr>
          <a:xfrm>
            <a:off x="325120" y="686252"/>
            <a:ext cx="11308080" cy="5632311"/>
          </a:xfrm>
          <a:prstGeom prst="rect">
            <a:avLst/>
          </a:prstGeom>
        </p:spPr>
        <p:txBody>
          <a:bodyPr wrap="square">
            <a:spAutoFit/>
          </a:bodyPr>
          <a:lstStyle/>
          <a:p>
            <a:r>
              <a:rPr lang="fr-FR" dirty="0" smtClean="0">
                <a:latin typeface="+mj-lt"/>
              </a:rPr>
              <a:t>[</a:t>
            </a:r>
            <a:r>
              <a:rPr lang="fr-FR" dirty="0">
                <a:latin typeface="+mj-lt"/>
              </a:rPr>
              <a:t>Aster et al., 2012] Aster R.C., </a:t>
            </a:r>
            <a:r>
              <a:rPr lang="fr-FR" dirty="0" err="1">
                <a:latin typeface="+mj-lt"/>
              </a:rPr>
              <a:t>Borchers</a:t>
            </a:r>
            <a:r>
              <a:rPr lang="fr-FR" dirty="0">
                <a:latin typeface="+mj-lt"/>
              </a:rPr>
              <a:t> B., Thurber C. [2012]. </a:t>
            </a:r>
            <a:r>
              <a:rPr lang="fr-FR" dirty="0" err="1" smtClean="0">
                <a:latin typeface="+mj-lt"/>
              </a:rPr>
              <a:t>Parameter</a:t>
            </a:r>
            <a:r>
              <a:rPr lang="fr-FR" dirty="0" smtClean="0">
                <a:latin typeface="+mj-lt"/>
              </a:rPr>
              <a:t> </a:t>
            </a:r>
            <a:r>
              <a:rPr lang="fr-FR" dirty="0">
                <a:latin typeface="+mj-lt"/>
              </a:rPr>
              <a:t>estimation and inverse </a:t>
            </a:r>
            <a:r>
              <a:rPr lang="fr-FR" dirty="0" err="1">
                <a:latin typeface="+mj-lt"/>
              </a:rPr>
              <a:t>problems</a:t>
            </a:r>
            <a:r>
              <a:rPr lang="fr-FR" dirty="0">
                <a:latin typeface="+mj-lt"/>
              </a:rPr>
              <a:t>. </a:t>
            </a:r>
            <a:r>
              <a:rPr lang="fr-FR" dirty="0" err="1">
                <a:latin typeface="+mj-lt"/>
              </a:rPr>
              <a:t>Academic</a:t>
            </a:r>
            <a:r>
              <a:rPr lang="fr-FR" dirty="0">
                <a:latin typeface="+mj-lt"/>
              </a:rPr>
              <a:t> </a:t>
            </a:r>
            <a:r>
              <a:rPr lang="fr-FR" dirty="0" err="1">
                <a:latin typeface="+mj-lt"/>
              </a:rPr>
              <a:t>Press</a:t>
            </a:r>
            <a:r>
              <a:rPr lang="fr-FR" dirty="0">
                <a:latin typeface="+mj-lt"/>
              </a:rPr>
              <a:t>.</a:t>
            </a:r>
          </a:p>
          <a:p>
            <a:r>
              <a:rPr lang="fr-FR" dirty="0">
                <a:latin typeface="+mj-lt"/>
              </a:rPr>
              <a:t>[</a:t>
            </a:r>
            <a:r>
              <a:rPr lang="fr-FR" dirty="0" err="1">
                <a:latin typeface="+mj-lt"/>
              </a:rPr>
              <a:t>Ayers</a:t>
            </a:r>
            <a:r>
              <a:rPr lang="fr-FR" dirty="0">
                <a:latin typeface="+mj-lt"/>
              </a:rPr>
              <a:t> et al., 1988] </a:t>
            </a:r>
            <a:r>
              <a:rPr lang="fr-FR" dirty="0" err="1">
                <a:latin typeface="+mj-lt"/>
              </a:rPr>
              <a:t>Ayers</a:t>
            </a:r>
            <a:r>
              <a:rPr lang="fr-FR" dirty="0">
                <a:latin typeface="+mj-lt"/>
              </a:rPr>
              <a:t> G.R. </a:t>
            </a:r>
            <a:r>
              <a:rPr lang="fr-FR" dirty="0" err="1">
                <a:latin typeface="+mj-lt"/>
              </a:rPr>
              <a:t>Dainty</a:t>
            </a:r>
            <a:r>
              <a:rPr lang="fr-FR" dirty="0">
                <a:latin typeface="+mj-lt"/>
              </a:rPr>
              <a:t> J.C. [1988]. </a:t>
            </a:r>
            <a:r>
              <a:rPr lang="fr-FR" dirty="0" err="1">
                <a:latin typeface="+mj-lt"/>
              </a:rPr>
              <a:t>Iterative</a:t>
            </a:r>
            <a:r>
              <a:rPr lang="fr-FR" dirty="0">
                <a:latin typeface="+mj-lt"/>
              </a:rPr>
              <a:t> </a:t>
            </a:r>
            <a:r>
              <a:rPr lang="fr-FR" dirty="0" err="1">
                <a:latin typeface="+mj-lt"/>
              </a:rPr>
              <a:t>blind</a:t>
            </a:r>
            <a:r>
              <a:rPr lang="fr-FR" dirty="0">
                <a:latin typeface="+mj-lt"/>
              </a:rPr>
              <a:t> </a:t>
            </a:r>
            <a:r>
              <a:rPr lang="fr-FR" dirty="0" err="1" smtClean="0">
                <a:latin typeface="+mj-lt"/>
              </a:rPr>
              <a:t>deconvolution</a:t>
            </a:r>
            <a:r>
              <a:rPr lang="fr-FR" dirty="0" smtClean="0">
                <a:latin typeface="+mj-lt"/>
              </a:rPr>
              <a:t> </a:t>
            </a:r>
            <a:r>
              <a:rPr lang="fr-FR" dirty="0" err="1">
                <a:latin typeface="+mj-lt"/>
              </a:rPr>
              <a:t>method</a:t>
            </a:r>
            <a:r>
              <a:rPr lang="fr-FR" dirty="0">
                <a:latin typeface="+mj-lt"/>
              </a:rPr>
              <a:t> and </a:t>
            </a:r>
            <a:r>
              <a:rPr lang="fr-FR" dirty="0" err="1">
                <a:latin typeface="+mj-lt"/>
              </a:rPr>
              <a:t>its</a:t>
            </a:r>
            <a:r>
              <a:rPr lang="fr-FR" dirty="0">
                <a:latin typeface="+mj-lt"/>
              </a:rPr>
              <a:t> applications. </a:t>
            </a:r>
            <a:r>
              <a:rPr lang="fr-FR" dirty="0" err="1">
                <a:latin typeface="+mj-lt"/>
              </a:rPr>
              <a:t>Optics</a:t>
            </a:r>
            <a:r>
              <a:rPr lang="fr-FR" dirty="0">
                <a:latin typeface="+mj-lt"/>
              </a:rPr>
              <a:t> </a:t>
            </a:r>
            <a:r>
              <a:rPr lang="fr-FR" dirty="0" err="1">
                <a:latin typeface="+mj-lt"/>
              </a:rPr>
              <a:t>Letters</a:t>
            </a:r>
            <a:r>
              <a:rPr lang="fr-FR" dirty="0">
                <a:latin typeface="+mj-lt"/>
              </a:rPr>
              <a:t>, Vol. 13, Issue 7, </a:t>
            </a:r>
            <a:r>
              <a:rPr lang="fr-FR" dirty="0" smtClean="0">
                <a:latin typeface="+mj-lt"/>
              </a:rPr>
              <a:t>pp.547-549</a:t>
            </a:r>
            <a:r>
              <a:rPr lang="fr-FR" dirty="0">
                <a:latin typeface="+mj-lt"/>
              </a:rPr>
              <a:t>.</a:t>
            </a:r>
          </a:p>
          <a:p>
            <a:r>
              <a:rPr lang="fr-FR" dirty="0">
                <a:latin typeface="+mj-lt"/>
              </a:rPr>
              <a:t>[Bonnet, 2008] Bonnet M. [2008]. Problèmes inverses. Syllabus du cours </a:t>
            </a:r>
            <a:r>
              <a:rPr lang="fr-FR" dirty="0" smtClean="0">
                <a:latin typeface="+mj-lt"/>
              </a:rPr>
              <a:t>à l’Ecole </a:t>
            </a:r>
            <a:r>
              <a:rPr lang="fr-FR" dirty="0">
                <a:latin typeface="+mj-lt"/>
              </a:rPr>
              <a:t>Centrale de Paris.</a:t>
            </a:r>
          </a:p>
          <a:p>
            <a:r>
              <a:rPr lang="fr-FR" dirty="0">
                <a:latin typeface="+mj-lt"/>
              </a:rPr>
              <a:t>[Cavalier, 2003] Cavalier L. [2003]. Problèmes inverses en statistique. </a:t>
            </a:r>
            <a:r>
              <a:rPr lang="fr-FR" dirty="0" smtClean="0">
                <a:latin typeface="+mj-lt"/>
              </a:rPr>
              <a:t>Mémoire </a:t>
            </a:r>
            <a:r>
              <a:rPr lang="fr-FR" dirty="0">
                <a:latin typeface="+mj-lt"/>
              </a:rPr>
              <a:t>présenté pour obtenir l’habilitation à diriger des recherches.</a:t>
            </a:r>
          </a:p>
          <a:p>
            <a:r>
              <a:rPr lang="fr-FR" dirty="0">
                <a:latin typeface="+mj-lt"/>
              </a:rPr>
              <a:t>[Fish et al., 1995] Fish D.A., </a:t>
            </a:r>
            <a:r>
              <a:rPr lang="fr-FR" dirty="0" err="1">
                <a:latin typeface="+mj-lt"/>
              </a:rPr>
              <a:t>Brinicombe</a:t>
            </a:r>
            <a:r>
              <a:rPr lang="fr-FR" dirty="0">
                <a:latin typeface="+mj-lt"/>
              </a:rPr>
              <a:t> A.M., Pike E.R., </a:t>
            </a:r>
            <a:r>
              <a:rPr lang="fr-FR" dirty="0" smtClean="0">
                <a:latin typeface="+mj-lt"/>
              </a:rPr>
              <a:t>Walker J.G</a:t>
            </a:r>
            <a:r>
              <a:rPr lang="fr-FR" dirty="0">
                <a:latin typeface="+mj-lt"/>
              </a:rPr>
              <a:t>.. [1995]. </a:t>
            </a:r>
            <a:r>
              <a:rPr lang="fr-FR" dirty="0" smtClean="0">
                <a:latin typeface="+mj-lt"/>
              </a:rPr>
              <a:t>Blind </a:t>
            </a:r>
            <a:r>
              <a:rPr lang="fr-FR" dirty="0" err="1" smtClean="0">
                <a:latin typeface="+mj-lt"/>
              </a:rPr>
              <a:t>deconvolution</a:t>
            </a:r>
            <a:r>
              <a:rPr lang="fr-FR" dirty="0" smtClean="0">
                <a:latin typeface="+mj-lt"/>
              </a:rPr>
              <a:t> </a:t>
            </a:r>
            <a:r>
              <a:rPr lang="fr-FR" dirty="0">
                <a:latin typeface="+mj-lt"/>
              </a:rPr>
              <a:t>by </a:t>
            </a:r>
            <a:r>
              <a:rPr lang="fr-FR" dirty="0" err="1">
                <a:latin typeface="+mj-lt"/>
              </a:rPr>
              <a:t>means</a:t>
            </a:r>
            <a:r>
              <a:rPr lang="fr-FR" dirty="0">
                <a:latin typeface="+mj-lt"/>
              </a:rPr>
              <a:t> of the Richardson-Lucy </a:t>
            </a:r>
            <a:r>
              <a:rPr lang="fr-FR" dirty="0" err="1">
                <a:latin typeface="+mj-lt"/>
              </a:rPr>
              <a:t>algo</a:t>
            </a:r>
            <a:r>
              <a:rPr lang="fr-FR" dirty="0">
                <a:latin typeface="+mj-lt"/>
              </a:rPr>
              <a:t>-</a:t>
            </a:r>
          </a:p>
          <a:p>
            <a:r>
              <a:rPr lang="fr-FR" dirty="0" err="1">
                <a:latin typeface="+mj-lt"/>
              </a:rPr>
              <a:t>rithm</a:t>
            </a:r>
            <a:r>
              <a:rPr lang="fr-FR" dirty="0">
                <a:latin typeface="+mj-lt"/>
              </a:rPr>
              <a:t>. J. </a:t>
            </a:r>
            <a:r>
              <a:rPr lang="fr-FR" dirty="0" err="1">
                <a:latin typeface="+mj-lt"/>
              </a:rPr>
              <a:t>Opt</a:t>
            </a:r>
            <a:r>
              <a:rPr lang="fr-FR" dirty="0">
                <a:latin typeface="+mj-lt"/>
              </a:rPr>
              <a:t>. Soc. Am. A 12, 58-65.</a:t>
            </a:r>
          </a:p>
          <a:p>
            <a:r>
              <a:rPr lang="fr-FR" dirty="0">
                <a:latin typeface="+mj-lt"/>
              </a:rPr>
              <a:t>[</a:t>
            </a:r>
            <a:r>
              <a:rPr lang="fr-FR" dirty="0" err="1">
                <a:latin typeface="+mj-lt"/>
              </a:rPr>
              <a:t>Hazart</a:t>
            </a:r>
            <a:r>
              <a:rPr lang="fr-FR" dirty="0">
                <a:latin typeface="+mj-lt"/>
              </a:rPr>
              <a:t> et al., 2005] </a:t>
            </a:r>
            <a:r>
              <a:rPr lang="fr-FR" dirty="0" err="1">
                <a:latin typeface="+mj-lt"/>
              </a:rPr>
              <a:t>Hazart</a:t>
            </a:r>
            <a:r>
              <a:rPr lang="fr-FR" dirty="0">
                <a:latin typeface="+mj-lt"/>
              </a:rPr>
              <a:t> A., </a:t>
            </a:r>
            <a:r>
              <a:rPr lang="fr-FR" dirty="0" err="1">
                <a:latin typeface="+mj-lt"/>
              </a:rPr>
              <a:t>Giovannelli</a:t>
            </a:r>
            <a:r>
              <a:rPr lang="fr-FR" dirty="0">
                <a:latin typeface="+mj-lt"/>
              </a:rPr>
              <a:t> J.-F., Dubois S., </a:t>
            </a:r>
            <a:r>
              <a:rPr lang="fr-FR" dirty="0" err="1" smtClean="0">
                <a:latin typeface="+mj-lt"/>
              </a:rPr>
              <a:t>Chatellier</a:t>
            </a:r>
            <a:r>
              <a:rPr lang="fr-FR" dirty="0" smtClean="0">
                <a:latin typeface="+mj-lt"/>
              </a:rPr>
              <a:t> </a:t>
            </a:r>
            <a:r>
              <a:rPr lang="fr-FR" dirty="0">
                <a:latin typeface="+mj-lt"/>
              </a:rPr>
              <a:t>L. [2005]. Pollution de milieux poreux : </a:t>
            </a:r>
            <a:r>
              <a:rPr lang="fr-FR" dirty="0" err="1">
                <a:latin typeface="+mj-lt"/>
              </a:rPr>
              <a:t>identifiabilité</a:t>
            </a:r>
            <a:r>
              <a:rPr lang="fr-FR" dirty="0">
                <a:latin typeface="+mj-lt"/>
              </a:rPr>
              <a:t> et </a:t>
            </a:r>
            <a:r>
              <a:rPr lang="fr-FR" dirty="0" smtClean="0">
                <a:latin typeface="+mj-lt"/>
              </a:rPr>
              <a:t>identification </a:t>
            </a:r>
            <a:r>
              <a:rPr lang="fr-FR" dirty="0">
                <a:latin typeface="+mj-lt"/>
              </a:rPr>
              <a:t>de modèles paramétriques de sources. 20ème Colloque sur le </a:t>
            </a:r>
            <a:r>
              <a:rPr lang="fr-FR" dirty="0" smtClean="0">
                <a:latin typeface="+mj-lt"/>
              </a:rPr>
              <a:t>traitement du </a:t>
            </a:r>
            <a:r>
              <a:rPr lang="fr-FR" dirty="0">
                <a:latin typeface="+mj-lt"/>
              </a:rPr>
              <a:t>signal et des images, 2005 :144-147.</a:t>
            </a:r>
          </a:p>
          <a:p>
            <a:r>
              <a:rPr lang="fr-FR" dirty="0">
                <a:latin typeface="+mj-lt"/>
              </a:rPr>
              <a:t>[</a:t>
            </a:r>
            <a:r>
              <a:rPr lang="fr-FR" dirty="0" err="1">
                <a:latin typeface="+mj-lt"/>
              </a:rPr>
              <a:t>Kern</a:t>
            </a:r>
            <a:r>
              <a:rPr lang="fr-FR" dirty="0">
                <a:latin typeface="+mj-lt"/>
              </a:rPr>
              <a:t>, 2002] </a:t>
            </a:r>
            <a:r>
              <a:rPr lang="fr-FR" dirty="0" err="1">
                <a:latin typeface="+mj-lt"/>
              </a:rPr>
              <a:t>Kern</a:t>
            </a:r>
            <a:r>
              <a:rPr lang="fr-FR" dirty="0">
                <a:latin typeface="+mj-lt"/>
              </a:rPr>
              <a:t> M. [2002]. Problèmes inverses. Syllabus du cours à l’Ecole</a:t>
            </a:r>
          </a:p>
          <a:p>
            <a:r>
              <a:rPr lang="fr-FR" dirty="0">
                <a:latin typeface="+mj-lt"/>
              </a:rPr>
              <a:t>supérieure d’ingénieurs Léonard de Vinci.</a:t>
            </a:r>
          </a:p>
          <a:p>
            <a:r>
              <a:rPr lang="fr-FR" dirty="0">
                <a:latin typeface="+mj-lt"/>
              </a:rPr>
              <a:t>[Kirsch, 1996] Kirsch A. [1996]. An Introduction to the </a:t>
            </a:r>
            <a:r>
              <a:rPr lang="fr-FR" dirty="0" err="1">
                <a:latin typeface="+mj-lt"/>
              </a:rPr>
              <a:t>Mathematical</a:t>
            </a:r>
            <a:endParaRPr lang="fr-FR" dirty="0">
              <a:latin typeface="+mj-lt"/>
            </a:endParaRPr>
          </a:p>
          <a:p>
            <a:r>
              <a:rPr lang="fr-FR" dirty="0">
                <a:latin typeface="+mj-lt"/>
              </a:rPr>
              <a:t>Theory of Inverse </a:t>
            </a:r>
            <a:r>
              <a:rPr lang="fr-FR" dirty="0" err="1">
                <a:latin typeface="+mj-lt"/>
              </a:rPr>
              <a:t>Problems</a:t>
            </a:r>
            <a:r>
              <a:rPr lang="fr-FR" dirty="0">
                <a:latin typeface="+mj-lt"/>
              </a:rPr>
              <a:t>. </a:t>
            </a:r>
            <a:r>
              <a:rPr lang="fr-FR" dirty="0" err="1">
                <a:latin typeface="+mj-lt"/>
              </a:rPr>
              <a:t>Number</a:t>
            </a:r>
            <a:r>
              <a:rPr lang="fr-FR" dirty="0">
                <a:latin typeface="+mj-lt"/>
              </a:rPr>
              <a:t> 120 in </a:t>
            </a:r>
            <a:r>
              <a:rPr lang="fr-FR" dirty="0" err="1">
                <a:latin typeface="+mj-lt"/>
              </a:rPr>
              <a:t>Applied</a:t>
            </a:r>
            <a:r>
              <a:rPr lang="fr-FR" dirty="0">
                <a:latin typeface="+mj-lt"/>
              </a:rPr>
              <a:t> </a:t>
            </a:r>
            <a:r>
              <a:rPr lang="fr-FR" dirty="0" err="1">
                <a:latin typeface="+mj-lt"/>
              </a:rPr>
              <a:t>Mathematical</a:t>
            </a:r>
            <a:r>
              <a:rPr lang="fr-FR" dirty="0">
                <a:latin typeface="+mj-lt"/>
              </a:rPr>
              <a:t> Sciences.</a:t>
            </a:r>
          </a:p>
          <a:p>
            <a:r>
              <a:rPr lang="fr-FR" dirty="0">
                <a:latin typeface="+mj-lt"/>
              </a:rPr>
              <a:t>Springer-</a:t>
            </a:r>
            <a:r>
              <a:rPr lang="fr-FR" dirty="0" err="1">
                <a:latin typeface="+mj-lt"/>
              </a:rPr>
              <a:t>Verlag</a:t>
            </a:r>
            <a:r>
              <a:rPr lang="fr-FR" dirty="0">
                <a:latin typeface="+mj-lt"/>
              </a:rPr>
              <a:t>, New-York.</a:t>
            </a:r>
          </a:p>
          <a:p>
            <a:r>
              <a:rPr lang="fr-FR" dirty="0">
                <a:latin typeface="+mj-lt"/>
              </a:rPr>
              <a:t>[</a:t>
            </a:r>
            <a:r>
              <a:rPr lang="fr-FR" dirty="0" err="1">
                <a:latin typeface="+mj-lt"/>
              </a:rPr>
              <a:t>Lecharlier</a:t>
            </a:r>
            <a:r>
              <a:rPr lang="fr-FR" dirty="0">
                <a:latin typeface="+mj-lt"/>
              </a:rPr>
              <a:t> et al., 2013] </a:t>
            </a:r>
            <a:r>
              <a:rPr lang="fr-FR" dirty="0" err="1">
                <a:latin typeface="+mj-lt"/>
              </a:rPr>
              <a:t>Lecharlier</a:t>
            </a:r>
            <a:r>
              <a:rPr lang="fr-FR" dirty="0">
                <a:latin typeface="+mj-lt"/>
              </a:rPr>
              <a:t> L., De Mol C. [2013]. </a:t>
            </a:r>
            <a:r>
              <a:rPr lang="fr-FR" dirty="0" err="1">
                <a:latin typeface="+mj-lt"/>
              </a:rPr>
              <a:t>Regularized</a:t>
            </a:r>
            <a:endParaRPr lang="fr-FR" dirty="0">
              <a:latin typeface="+mj-lt"/>
            </a:endParaRPr>
          </a:p>
          <a:p>
            <a:r>
              <a:rPr lang="fr-FR" dirty="0" err="1">
                <a:latin typeface="+mj-lt"/>
              </a:rPr>
              <a:t>blind</a:t>
            </a:r>
            <a:r>
              <a:rPr lang="fr-FR" dirty="0">
                <a:latin typeface="+mj-lt"/>
              </a:rPr>
              <a:t> </a:t>
            </a:r>
            <a:r>
              <a:rPr lang="fr-FR" dirty="0" err="1">
                <a:latin typeface="+mj-lt"/>
              </a:rPr>
              <a:t>deconvolution</a:t>
            </a:r>
            <a:r>
              <a:rPr lang="fr-FR" dirty="0">
                <a:latin typeface="+mj-lt"/>
              </a:rPr>
              <a:t> </a:t>
            </a:r>
            <a:r>
              <a:rPr lang="fr-FR" dirty="0" err="1">
                <a:latin typeface="+mj-lt"/>
              </a:rPr>
              <a:t>with</a:t>
            </a:r>
            <a:r>
              <a:rPr lang="fr-FR" dirty="0">
                <a:latin typeface="+mj-lt"/>
              </a:rPr>
              <a:t> Poisson data. Journal of </a:t>
            </a:r>
            <a:r>
              <a:rPr lang="fr-FR" dirty="0" err="1">
                <a:latin typeface="+mj-lt"/>
              </a:rPr>
              <a:t>Physics</a:t>
            </a:r>
            <a:r>
              <a:rPr lang="fr-FR" dirty="0">
                <a:latin typeface="+mj-lt"/>
              </a:rPr>
              <a:t> : </a:t>
            </a:r>
            <a:r>
              <a:rPr lang="fr-FR" dirty="0" err="1">
                <a:latin typeface="+mj-lt"/>
              </a:rPr>
              <a:t>Conference</a:t>
            </a:r>
            <a:r>
              <a:rPr lang="fr-FR" dirty="0">
                <a:latin typeface="+mj-lt"/>
              </a:rPr>
              <a:t> </a:t>
            </a:r>
            <a:r>
              <a:rPr lang="fr-FR" dirty="0" err="1">
                <a:latin typeface="+mj-lt"/>
              </a:rPr>
              <a:t>Series</a:t>
            </a:r>
            <a:endParaRPr lang="fr-FR" b="1" dirty="0">
              <a:latin typeface="Consolas" panose="020B0609020204030204" pitchFamily="49" charset="0"/>
            </a:endParaRPr>
          </a:p>
        </p:txBody>
      </p:sp>
    </p:spTree>
    <p:extLst>
      <p:ext uri="{BB962C8B-B14F-4D97-AF65-F5344CB8AC3E}">
        <p14:creationId xmlns:p14="http://schemas.microsoft.com/office/powerpoint/2010/main" val="71700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8369" y="493161"/>
            <a:ext cx="10835810" cy="647271"/>
          </a:xfrm>
        </p:spPr>
        <p:txBody>
          <a:bodyPr>
            <a:normAutofit/>
          </a:bodyPr>
          <a:lstStyle/>
          <a:p>
            <a:r>
              <a:rPr lang="fr-FR" sz="3100" b="1" dirty="0" smtClean="0"/>
              <a:t>1. INTRODUCTION</a:t>
            </a:r>
          </a:p>
        </p:txBody>
      </p:sp>
      <p:sp>
        <p:nvSpPr>
          <p:cNvPr id="6" name="Rectangle 5"/>
          <p:cNvSpPr/>
          <p:nvPr/>
        </p:nvSpPr>
        <p:spPr>
          <a:xfrm>
            <a:off x="920757" y="1119884"/>
            <a:ext cx="3145220" cy="584775"/>
          </a:xfrm>
          <a:prstGeom prst="rect">
            <a:avLst/>
          </a:prstGeom>
        </p:spPr>
        <p:txBody>
          <a:bodyPr wrap="none">
            <a:spAutoFit/>
          </a:bodyPr>
          <a:lstStyle/>
          <a:p>
            <a:r>
              <a:rPr lang="fr-FR" sz="3200" b="1" dirty="0" smtClean="0"/>
              <a:t>2. Exemples de PI</a:t>
            </a:r>
            <a:endParaRPr lang="fr-FR" sz="3200" b="1" dirty="0"/>
          </a:p>
        </p:txBody>
      </p:sp>
      <p:pic>
        <p:nvPicPr>
          <p:cNvPr id="5" name="Image 4"/>
          <p:cNvPicPr>
            <a:picLocks noChangeAspect="1"/>
          </p:cNvPicPr>
          <p:nvPr/>
        </p:nvPicPr>
        <p:blipFill>
          <a:blip r:embed="rId2"/>
          <a:stretch>
            <a:fillRect/>
          </a:stretch>
        </p:blipFill>
        <p:spPr>
          <a:xfrm>
            <a:off x="2153921" y="1911985"/>
            <a:ext cx="7752080" cy="4478655"/>
          </a:xfrm>
          <a:prstGeom prst="rect">
            <a:avLst/>
          </a:prstGeom>
        </p:spPr>
      </p:pic>
    </p:spTree>
    <p:extLst>
      <p:ext uri="{BB962C8B-B14F-4D97-AF65-F5344CB8AC3E}">
        <p14:creationId xmlns:p14="http://schemas.microsoft.com/office/powerpoint/2010/main" val="2414105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8369" y="493161"/>
            <a:ext cx="10835810" cy="647271"/>
          </a:xfrm>
        </p:spPr>
        <p:txBody>
          <a:bodyPr>
            <a:normAutofit/>
          </a:bodyPr>
          <a:lstStyle/>
          <a:p>
            <a:r>
              <a:rPr lang="fr-FR" sz="3100" b="1" dirty="0" smtClean="0"/>
              <a:t>1. INTRODUCTION</a:t>
            </a:r>
          </a:p>
        </p:txBody>
      </p:sp>
      <p:sp>
        <p:nvSpPr>
          <p:cNvPr id="6" name="Rectangle 5"/>
          <p:cNvSpPr/>
          <p:nvPr/>
        </p:nvSpPr>
        <p:spPr>
          <a:xfrm>
            <a:off x="920757" y="1119884"/>
            <a:ext cx="3145220" cy="584775"/>
          </a:xfrm>
          <a:prstGeom prst="rect">
            <a:avLst/>
          </a:prstGeom>
        </p:spPr>
        <p:txBody>
          <a:bodyPr wrap="none">
            <a:spAutoFit/>
          </a:bodyPr>
          <a:lstStyle/>
          <a:p>
            <a:r>
              <a:rPr lang="fr-FR" sz="3200" b="1" dirty="0" smtClean="0"/>
              <a:t>2. Exemples de PI</a:t>
            </a:r>
            <a:endParaRPr lang="fr-FR" sz="3200" b="1" dirty="0"/>
          </a:p>
        </p:txBody>
      </p:sp>
      <p:pic>
        <p:nvPicPr>
          <p:cNvPr id="3" name="Image 2"/>
          <p:cNvPicPr>
            <a:picLocks noChangeAspect="1"/>
          </p:cNvPicPr>
          <p:nvPr/>
        </p:nvPicPr>
        <p:blipFill>
          <a:blip r:embed="rId2"/>
          <a:stretch>
            <a:fillRect/>
          </a:stretch>
        </p:blipFill>
        <p:spPr>
          <a:xfrm>
            <a:off x="2110740" y="1767155"/>
            <a:ext cx="7561580" cy="5019725"/>
          </a:xfrm>
          <a:prstGeom prst="rect">
            <a:avLst/>
          </a:prstGeom>
        </p:spPr>
      </p:pic>
    </p:spTree>
    <p:extLst>
      <p:ext uri="{BB962C8B-B14F-4D97-AF65-F5344CB8AC3E}">
        <p14:creationId xmlns:p14="http://schemas.microsoft.com/office/powerpoint/2010/main" val="2556607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894080" y="1869896"/>
            <a:ext cx="11023943" cy="4294598"/>
          </a:xfrm>
        </p:spPr>
        <p:txBody>
          <a:bodyPr>
            <a:noAutofit/>
          </a:bodyPr>
          <a:lstStyle/>
          <a:p>
            <a:pPr algn="l"/>
            <a:r>
              <a:rPr lang="fr-FR" sz="2400" dirty="0" smtClean="0"/>
              <a:t>Un grand nombre de problèmes réels en sciences expérimentales consiste à</a:t>
            </a:r>
            <a:br>
              <a:rPr lang="fr-FR" sz="2400" dirty="0" smtClean="0"/>
            </a:br>
            <a:r>
              <a:rPr lang="fr-FR" sz="2400" dirty="0" smtClean="0"/>
              <a:t>déterminer une grandeur non directement observable x(r) à partir d’un ensemble</a:t>
            </a:r>
            <a:br>
              <a:rPr lang="fr-FR" sz="2400" dirty="0" smtClean="0"/>
            </a:br>
            <a:r>
              <a:rPr lang="fr-FR" sz="2400" dirty="0" smtClean="0"/>
              <a:t>fini de mesures d’une grandeur observée y(u) dépendant de paramètres θ selon le</a:t>
            </a:r>
            <a:br>
              <a:rPr lang="fr-FR" sz="2400" dirty="0" smtClean="0"/>
            </a:br>
            <a:r>
              <a:rPr lang="fr-FR" sz="2400" dirty="0" smtClean="0"/>
              <a:t>modèle </a:t>
            </a:r>
            <a:r>
              <a:rPr lang="fr-FR" sz="2400" b="1" dirty="0" smtClean="0">
                <a:latin typeface="Consolas" panose="020B0609020204030204" pitchFamily="49" charset="0"/>
              </a:rPr>
              <a:t>M (y(u), x(r), θ) = 0</a:t>
            </a:r>
            <a:r>
              <a:rPr lang="fr-FR" sz="2400" dirty="0" smtClean="0">
                <a:latin typeface="Consolas" panose="020B0609020204030204" pitchFamily="49" charset="0"/>
              </a:rPr>
              <a:t>. </a:t>
            </a:r>
            <a:r>
              <a:rPr lang="fr-FR" sz="2400" dirty="0" smtClean="0"/>
              <a:t>Parfois le modèle est explicite : </a:t>
            </a:r>
            <a:r>
              <a:rPr lang="fr-FR" sz="2400" b="1" dirty="0" smtClean="0">
                <a:latin typeface="Consolas" panose="020B0609020204030204" pitchFamily="49" charset="0"/>
              </a:rPr>
              <a:t>y(u) = M (x(r), θ).</a:t>
            </a:r>
            <a:r>
              <a:rPr lang="fr-FR" sz="2400" dirty="0" smtClean="0">
                <a:latin typeface="Consolas" panose="020B0609020204030204" pitchFamily="49" charset="0"/>
              </a:rPr>
              <a:t/>
            </a:r>
            <a:br>
              <a:rPr lang="fr-FR" sz="2400" dirty="0" smtClean="0">
                <a:latin typeface="Consolas" panose="020B0609020204030204" pitchFamily="49" charset="0"/>
              </a:rPr>
            </a:br>
            <a:r>
              <a:rPr lang="fr-FR" sz="2400" dirty="0" smtClean="0"/>
              <a:t/>
            </a:r>
            <a:br>
              <a:rPr lang="fr-FR" sz="2400" dirty="0" smtClean="0"/>
            </a:br>
            <a:r>
              <a:rPr lang="fr-FR" sz="2400" dirty="0" smtClean="0"/>
              <a:t>Nous pouvons dire que</a:t>
            </a:r>
            <a:br>
              <a:rPr lang="fr-FR" sz="2400" dirty="0" smtClean="0"/>
            </a:br>
            <a:r>
              <a:rPr lang="fr-FR" sz="2400" dirty="0" smtClean="0"/>
              <a:t/>
            </a:r>
            <a:br>
              <a:rPr lang="fr-FR" sz="2400" dirty="0" smtClean="0"/>
            </a:br>
            <a:r>
              <a:rPr lang="fr-FR" sz="2400" dirty="0" smtClean="0"/>
              <a:t>– connaissant </a:t>
            </a:r>
            <a:r>
              <a:rPr lang="fr-FR" sz="2400" b="1" dirty="0">
                <a:latin typeface="Consolas" panose="020B0609020204030204" pitchFamily="49" charset="0"/>
              </a:rPr>
              <a:t>M, θ, x</a:t>
            </a:r>
            <a:r>
              <a:rPr lang="fr-FR" sz="2400" dirty="0" smtClean="0"/>
              <a:t>, le calcul de </a:t>
            </a:r>
            <a:r>
              <a:rPr lang="fr-FR" sz="2400" b="1" dirty="0" smtClean="0">
                <a:latin typeface="Consolas" panose="020B0609020204030204" pitchFamily="49" charset="0"/>
              </a:rPr>
              <a:t>y</a:t>
            </a:r>
            <a:r>
              <a:rPr lang="fr-FR" sz="2400" dirty="0" smtClean="0"/>
              <a:t> est un </a:t>
            </a:r>
            <a:r>
              <a:rPr lang="fr-FR" sz="2400" b="1" dirty="0" smtClean="0"/>
              <a:t>problème direct.</a:t>
            </a:r>
            <a:br>
              <a:rPr lang="fr-FR" sz="2400" b="1" dirty="0" smtClean="0"/>
            </a:br>
            <a:r>
              <a:rPr lang="fr-FR" sz="2400" dirty="0" smtClean="0"/>
              <a:t>– connaissant </a:t>
            </a:r>
            <a:r>
              <a:rPr lang="fr-FR" sz="2400" b="1" dirty="0">
                <a:latin typeface="Consolas" panose="020B0609020204030204" pitchFamily="49" charset="0"/>
              </a:rPr>
              <a:t>M, θ, y, </a:t>
            </a:r>
            <a:r>
              <a:rPr lang="fr-FR" sz="2400" dirty="0" smtClean="0"/>
              <a:t>le calcul de </a:t>
            </a:r>
            <a:r>
              <a:rPr lang="fr-FR" sz="2400" b="1" dirty="0">
                <a:latin typeface="Consolas" panose="020B0609020204030204" pitchFamily="49" charset="0"/>
              </a:rPr>
              <a:t>x </a:t>
            </a:r>
            <a:r>
              <a:rPr lang="fr-FR" sz="2400" dirty="0" smtClean="0"/>
              <a:t>est un </a:t>
            </a:r>
            <a:r>
              <a:rPr lang="fr-FR" sz="2400" b="1" dirty="0"/>
              <a:t>problème inverse.</a:t>
            </a:r>
            <a:r>
              <a:rPr lang="fr-FR" sz="2400" dirty="0" smtClean="0"/>
              <a:t/>
            </a:r>
            <a:br>
              <a:rPr lang="fr-FR" sz="2400" dirty="0" smtClean="0"/>
            </a:br>
            <a:r>
              <a:rPr lang="fr-FR" sz="2400" dirty="0" smtClean="0"/>
              <a:t>– connaissant </a:t>
            </a:r>
            <a:r>
              <a:rPr lang="fr-FR" sz="2400" b="1" dirty="0">
                <a:latin typeface="Consolas" panose="020B0609020204030204" pitchFamily="49" charset="0"/>
              </a:rPr>
              <a:t>M, x, y</a:t>
            </a:r>
            <a:r>
              <a:rPr lang="fr-FR" sz="2400" dirty="0" smtClean="0"/>
              <a:t>, le calcul de </a:t>
            </a:r>
            <a:r>
              <a:rPr lang="fr-FR" sz="2400" dirty="0" smtClean="0">
                <a:latin typeface="Consolas" panose="020B0609020204030204" pitchFamily="49" charset="0"/>
              </a:rPr>
              <a:t>θ</a:t>
            </a:r>
            <a:r>
              <a:rPr lang="fr-FR" sz="2400" dirty="0" smtClean="0"/>
              <a:t> est un </a:t>
            </a:r>
            <a:r>
              <a:rPr lang="fr-FR" sz="2400" b="1" dirty="0"/>
              <a:t>problème inverse d’identifications de paramètres.</a:t>
            </a:r>
            <a:r>
              <a:rPr lang="fr-FR" sz="2400" dirty="0" smtClean="0"/>
              <a:t/>
            </a:r>
            <a:br>
              <a:rPr lang="fr-FR" sz="2400" dirty="0" smtClean="0"/>
            </a:br>
            <a:r>
              <a:rPr lang="fr-FR" sz="2400" dirty="0" smtClean="0"/>
              <a:t>– connaissant M, y, le calcul de θ et x est </a:t>
            </a:r>
            <a:r>
              <a:rPr lang="fr-FR" sz="2400" b="1" dirty="0"/>
              <a:t>un problème inverse aveugle.</a:t>
            </a:r>
          </a:p>
        </p:txBody>
      </p:sp>
      <p:sp>
        <p:nvSpPr>
          <p:cNvPr id="5" name="Rectangle 4"/>
          <p:cNvSpPr/>
          <p:nvPr/>
        </p:nvSpPr>
        <p:spPr>
          <a:xfrm>
            <a:off x="3212387" y="440071"/>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865979" y="1147957"/>
            <a:ext cx="2610202" cy="584775"/>
          </a:xfrm>
          <a:prstGeom prst="rect">
            <a:avLst/>
          </a:prstGeom>
        </p:spPr>
        <p:txBody>
          <a:bodyPr wrap="none">
            <a:spAutoFit/>
          </a:bodyPr>
          <a:lstStyle/>
          <a:p>
            <a:r>
              <a:rPr lang="fr-FR" sz="3200" b="1" dirty="0" smtClean="0"/>
              <a:t>2.1. Définition</a:t>
            </a:r>
            <a:endParaRPr lang="fr-FR" sz="3200" b="1" dirty="0"/>
          </a:p>
        </p:txBody>
      </p:sp>
    </p:spTree>
    <p:extLst>
      <p:ext uri="{BB962C8B-B14F-4D97-AF65-F5344CB8AC3E}">
        <p14:creationId xmlns:p14="http://schemas.microsoft.com/office/powerpoint/2010/main" val="3082208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387" y="440071"/>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865979" y="1147957"/>
            <a:ext cx="2610202" cy="584775"/>
          </a:xfrm>
          <a:prstGeom prst="rect">
            <a:avLst/>
          </a:prstGeom>
        </p:spPr>
        <p:txBody>
          <a:bodyPr wrap="none">
            <a:spAutoFit/>
          </a:bodyPr>
          <a:lstStyle/>
          <a:p>
            <a:r>
              <a:rPr lang="fr-FR" sz="3200" b="1" dirty="0" smtClean="0"/>
              <a:t>2.1. Définition</a:t>
            </a:r>
            <a:endParaRPr lang="fr-FR" sz="3200" b="1" dirty="0"/>
          </a:p>
        </p:txBody>
      </p:sp>
      <p:sp>
        <p:nvSpPr>
          <p:cNvPr id="4" name="Rectangle 3"/>
          <p:cNvSpPr/>
          <p:nvPr/>
        </p:nvSpPr>
        <p:spPr>
          <a:xfrm>
            <a:off x="386080" y="1882845"/>
            <a:ext cx="11653520" cy="4524315"/>
          </a:xfrm>
          <a:prstGeom prst="rect">
            <a:avLst/>
          </a:prstGeom>
        </p:spPr>
        <p:txBody>
          <a:bodyPr wrap="square">
            <a:spAutoFit/>
          </a:bodyPr>
          <a:lstStyle/>
          <a:p>
            <a:r>
              <a:rPr lang="fr-FR" sz="2400" dirty="0" smtClean="0">
                <a:latin typeface="+mj-lt"/>
              </a:rPr>
              <a:t>Ces problèmes étant sensibles à la présence d’incertitudes au niveau du modèle</a:t>
            </a:r>
          </a:p>
          <a:p>
            <a:r>
              <a:rPr lang="fr-FR" sz="2400" dirty="0" smtClean="0">
                <a:latin typeface="+mj-lt"/>
              </a:rPr>
              <a:t>et des mesures, il est plus réaliste d’écrire </a:t>
            </a:r>
            <a:r>
              <a:rPr lang="fr-FR" sz="2400" b="1" dirty="0" smtClean="0">
                <a:latin typeface="Consolas" panose="020B0609020204030204" pitchFamily="49" charset="0"/>
              </a:rPr>
              <a:t>M (</a:t>
            </a:r>
            <a:r>
              <a:rPr lang="fr-FR" sz="2400" b="1" dirty="0" smtClean="0">
                <a:latin typeface="Consolas" panose="020B0609020204030204" pitchFamily="49" charset="0"/>
              </a:rPr>
              <a:t>y, x</a:t>
            </a:r>
            <a:r>
              <a:rPr lang="fr-FR" sz="2400" b="1" dirty="0" smtClean="0">
                <a:latin typeface="Consolas" panose="020B0609020204030204" pitchFamily="49" charset="0"/>
              </a:rPr>
              <a:t>, θ, e) = 0</a:t>
            </a:r>
            <a:r>
              <a:rPr lang="fr-FR" sz="2400" dirty="0" smtClean="0">
                <a:latin typeface="Consolas" panose="020B0609020204030204" pitchFamily="49" charset="0"/>
              </a:rPr>
              <a:t> </a:t>
            </a:r>
            <a:r>
              <a:rPr lang="fr-FR" sz="2400" dirty="0" smtClean="0">
                <a:latin typeface="+mj-lt"/>
              </a:rPr>
              <a:t>où e représente les</a:t>
            </a:r>
          </a:p>
          <a:p>
            <a:r>
              <a:rPr lang="fr-FR" sz="2400" dirty="0" smtClean="0">
                <a:latin typeface="+mj-lt"/>
              </a:rPr>
              <a:t>erreurs communément appelé bruit. Pour un modèle explicite, on peut faire l’hypothèse que les erreurs interviennent à la sortie et si les erreurs sont additives, on a </a:t>
            </a:r>
            <a:r>
              <a:rPr lang="fr-FR" sz="2400" b="1" dirty="0" smtClean="0">
                <a:latin typeface="Consolas" panose="020B0609020204030204" pitchFamily="49" charset="0"/>
              </a:rPr>
              <a:t>y = </a:t>
            </a:r>
            <a:r>
              <a:rPr lang="fr-FR" sz="2400" b="1" dirty="0" smtClean="0">
                <a:latin typeface="Consolas" panose="020B0609020204030204" pitchFamily="49" charset="0"/>
              </a:rPr>
              <a:t>M(x</a:t>
            </a:r>
            <a:r>
              <a:rPr lang="fr-FR" sz="2400" b="1" dirty="0" smtClean="0">
                <a:latin typeface="Consolas" panose="020B0609020204030204" pitchFamily="49" charset="0"/>
              </a:rPr>
              <a:t>, θ</a:t>
            </a:r>
            <a:r>
              <a:rPr lang="fr-FR" sz="2400" b="1" dirty="0" smtClean="0">
                <a:latin typeface="Consolas" panose="020B0609020204030204" pitchFamily="49" charset="0"/>
              </a:rPr>
              <a:t>) + e </a:t>
            </a:r>
            <a:r>
              <a:rPr lang="fr-FR" sz="2400" dirty="0" smtClean="0">
                <a:latin typeface="+mj-lt"/>
              </a:rPr>
              <a:t>[Roussel, 2011].</a:t>
            </a:r>
          </a:p>
          <a:p>
            <a:endParaRPr lang="fr-FR" sz="2400" dirty="0" smtClean="0">
              <a:latin typeface="+mj-lt"/>
            </a:endParaRPr>
          </a:p>
          <a:p>
            <a:r>
              <a:rPr lang="fr-FR" sz="2400" dirty="0" smtClean="0">
                <a:latin typeface="+mj-lt"/>
              </a:rPr>
              <a:t>Si </a:t>
            </a:r>
            <a:r>
              <a:rPr lang="fr-FR" sz="2400" b="1" dirty="0">
                <a:latin typeface="Consolas" panose="020B0609020204030204" pitchFamily="49" charset="0"/>
              </a:rPr>
              <a:t>M</a:t>
            </a:r>
            <a:r>
              <a:rPr lang="fr-FR" sz="2400" dirty="0" smtClean="0">
                <a:latin typeface="+mj-lt"/>
              </a:rPr>
              <a:t> est un opérateur linéaire, la relation peut s’écrire soit comme </a:t>
            </a:r>
            <a:r>
              <a:rPr lang="fr-FR" sz="2400" b="1" dirty="0">
                <a:latin typeface="Consolas" panose="020B0609020204030204" pitchFamily="49" charset="0"/>
              </a:rPr>
              <a:t>y = </a:t>
            </a:r>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b="1" dirty="0">
                <a:latin typeface="Consolas" panose="020B0609020204030204" pitchFamily="49" charset="0"/>
              </a:rPr>
              <a:t>+ e </a:t>
            </a:r>
            <a:r>
              <a:rPr lang="fr-FR" sz="2400" dirty="0" smtClean="0">
                <a:latin typeface="+mj-lt"/>
              </a:rPr>
              <a:t>où </a:t>
            </a:r>
            <a:r>
              <a:rPr lang="fr-FR" sz="2400" b="1" dirty="0">
                <a:latin typeface="Consolas" panose="020B0609020204030204" pitchFamily="49" charset="0"/>
              </a:rPr>
              <a:t>M</a:t>
            </a:r>
            <a:r>
              <a:rPr lang="fr-FR" sz="2400" dirty="0" smtClean="0">
                <a:latin typeface="+mj-lt"/>
              </a:rPr>
              <a:t> est une matrice dans le cas discret, soit comme une intégrale de </a:t>
            </a:r>
            <a:r>
              <a:rPr lang="fr-FR" sz="2400" b="1" dirty="0" err="1" smtClean="0">
                <a:latin typeface="+mj-lt"/>
              </a:rPr>
              <a:t>Freedholm</a:t>
            </a:r>
            <a:r>
              <a:rPr lang="fr-FR" sz="2400" dirty="0" smtClean="0">
                <a:latin typeface="+mj-lt"/>
              </a:rPr>
              <a:t> dite de première espèce </a:t>
            </a:r>
            <a:r>
              <a:rPr lang="fr-FR" sz="2400" b="1" dirty="0" smtClean="0">
                <a:latin typeface="Consolas" panose="020B0609020204030204" pitchFamily="49" charset="0"/>
              </a:rPr>
              <a:t>y(u) = </a:t>
            </a:r>
            <a:r>
              <a:rPr lang="fr-FR" sz="2400" b="1" dirty="0" smtClean="0">
                <a:latin typeface="Consolas" panose="020B0609020204030204" pitchFamily="49" charset="0"/>
              </a:rPr>
              <a:t>∫x(r)h(r</a:t>
            </a:r>
            <a:r>
              <a:rPr lang="fr-FR" sz="2400" b="1" dirty="0" smtClean="0">
                <a:latin typeface="Consolas" panose="020B0609020204030204" pitchFamily="49" charset="0"/>
              </a:rPr>
              <a:t>, u)</a:t>
            </a:r>
            <a:r>
              <a:rPr lang="fr-FR" sz="2400" b="1" dirty="0" err="1" smtClean="0">
                <a:latin typeface="Consolas" panose="020B0609020204030204" pitchFamily="49" charset="0"/>
              </a:rPr>
              <a:t>dr</a:t>
            </a:r>
            <a:r>
              <a:rPr lang="fr-FR" sz="2400" b="1" dirty="0" smtClean="0">
                <a:latin typeface="Consolas" panose="020B0609020204030204" pitchFamily="49" charset="0"/>
              </a:rPr>
              <a:t> + e(u)</a:t>
            </a:r>
          </a:p>
          <a:p>
            <a:endParaRPr lang="fr-FR" sz="2400" b="1" dirty="0" smtClean="0">
              <a:latin typeface="Consolas" panose="020B0609020204030204" pitchFamily="49" charset="0"/>
            </a:endParaRPr>
          </a:p>
          <a:p>
            <a:r>
              <a:rPr lang="fr-FR" sz="2400" dirty="0" smtClean="0">
                <a:latin typeface="+mj-lt"/>
              </a:rPr>
              <a:t>où </a:t>
            </a:r>
            <a:r>
              <a:rPr lang="fr-FR" sz="2400" dirty="0" smtClean="0">
                <a:latin typeface="Consolas" panose="020B0609020204030204" pitchFamily="49" charset="0"/>
              </a:rPr>
              <a:t>h(r, u) </a:t>
            </a:r>
            <a:r>
              <a:rPr lang="fr-FR" sz="2400" dirty="0" smtClean="0">
                <a:latin typeface="+mj-lt"/>
              </a:rPr>
              <a:t>est appelé noyau de Green ou fonction instrumentale dans le cas continu. Cette</a:t>
            </a:r>
          </a:p>
          <a:p>
            <a:r>
              <a:rPr lang="fr-FR" sz="2400" dirty="0" smtClean="0">
                <a:latin typeface="+mj-lt"/>
              </a:rPr>
              <a:t>intégrale se discrétise, par quadrature par exemple, en </a:t>
            </a:r>
            <a:r>
              <a:rPr lang="fr-FR" sz="2400" b="1" dirty="0" smtClean="0">
                <a:latin typeface="Consolas" panose="020B0609020204030204" pitchFamily="49" charset="0"/>
              </a:rPr>
              <a:t>y = </a:t>
            </a:r>
            <a:r>
              <a:rPr lang="fr-FR" sz="2400" b="1" dirty="0" err="1" smtClean="0">
                <a:latin typeface="Consolas" panose="020B0609020204030204" pitchFamily="49" charset="0"/>
              </a:rPr>
              <a:t>Mx</a:t>
            </a:r>
            <a:r>
              <a:rPr lang="fr-FR" sz="2400" b="1" dirty="0" smtClean="0">
                <a:latin typeface="Consolas" panose="020B0609020204030204" pitchFamily="49" charset="0"/>
              </a:rPr>
              <a:t> </a:t>
            </a:r>
            <a:r>
              <a:rPr lang="fr-FR" sz="2400" b="1" dirty="0" smtClean="0">
                <a:latin typeface="Consolas" panose="020B0609020204030204" pitchFamily="49" charset="0"/>
              </a:rPr>
              <a:t>+ e </a:t>
            </a:r>
            <a:r>
              <a:rPr lang="fr-FR" sz="2400" dirty="0" smtClean="0">
                <a:latin typeface="+mj-lt"/>
              </a:rPr>
              <a:t>où </a:t>
            </a:r>
            <a:r>
              <a:rPr lang="fr-FR" sz="2400" b="1" dirty="0">
                <a:latin typeface="Consolas" panose="020B0609020204030204" pitchFamily="49" charset="0"/>
              </a:rPr>
              <a:t>M </a:t>
            </a:r>
            <a:r>
              <a:rPr lang="fr-FR" sz="2400" dirty="0" smtClean="0">
                <a:latin typeface="+mj-lt"/>
              </a:rPr>
              <a:t>est une matrice.</a:t>
            </a:r>
            <a:endParaRPr lang="fr-FR" sz="2400" dirty="0">
              <a:latin typeface="+mj-lt"/>
            </a:endParaRPr>
          </a:p>
        </p:txBody>
      </p:sp>
    </p:spTree>
    <p:extLst>
      <p:ext uri="{BB962C8B-B14F-4D97-AF65-F5344CB8AC3E}">
        <p14:creationId xmlns:p14="http://schemas.microsoft.com/office/powerpoint/2010/main" val="183576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386" y="96819"/>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117999" y="822837"/>
            <a:ext cx="4188775" cy="584775"/>
          </a:xfrm>
          <a:prstGeom prst="rect">
            <a:avLst/>
          </a:prstGeom>
        </p:spPr>
        <p:txBody>
          <a:bodyPr wrap="none">
            <a:spAutoFit/>
          </a:bodyPr>
          <a:lstStyle/>
          <a:p>
            <a:r>
              <a:rPr lang="fr-FR" sz="3200" b="1" dirty="0" smtClean="0"/>
              <a:t>2.2</a:t>
            </a:r>
            <a:r>
              <a:rPr lang="fr-FR" sz="3200" dirty="0" smtClean="0"/>
              <a:t>. </a:t>
            </a:r>
            <a:r>
              <a:rPr lang="fr-FR" sz="3200" b="1" dirty="0"/>
              <a:t>Problème mal posé</a:t>
            </a:r>
          </a:p>
        </p:txBody>
      </p:sp>
      <p:sp>
        <p:nvSpPr>
          <p:cNvPr id="2" name="Rectangle 1"/>
          <p:cNvSpPr/>
          <p:nvPr/>
        </p:nvSpPr>
        <p:spPr>
          <a:xfrm>
            <a:off x="477520" y="1225689"/>
            <a:ext cx="11176000" cy="5632311"/>
          </a:xfrm>
          <a:prstGeom prst="rect">
            <a:avLst/>
          </a:prstGeom>
        </p:spPr>
        <p:txBody>
          <a:bodyPr wrap="square">
            <a:spAutoFit/>
          </a:bodyPr>
          <a:lstStyle/>
          <a:p>
            <a:r>
              <a:rPr lang="fr-FR" sz="2400" dirty="0" smtClean="0">
                <a:latin typeface="+mj-lt"/>
              </a:rPr>
              <a:t>En 1923, Hadamard a introduit la notion de problème bien posé. Il s’agit d’un problème dont :</a:t>
            </a:r>
          </a:p>
          <a:p>
            <a:r>
              <a:rPr lang="fr-FR" sz="2400" b="1" dirty="0" smtClean="0">
                <a:latin typeface="+mj-lt"/>
              </a:rPr>
              <a:t>– la solution existe</a:t>
            </a:r>
          </a:p>
          <a:p>
            <a:r>
              <a:rPr lang="fr-FR" sz="2400" b="1" dirty="0" smtClean="0">
                <a:latin typeface="+mj-lt"/>
              </a:rPr>
              <a:t>– la solution est unique</a:t>
            </a:r>
          </a:p>
          <a:p>
            <a:r>
              <a:rPr lang="fr-FR" sz="2400" b="1" dirty="0" smtClean="0">
                <a:latin typeface="+mj-lt"/>
              </a:rPr>
              <a:t>– la solution dépend continûment des données.</a:t>
            </a:r>
          </a:p>
          <a:p>
            <a:endParaRPr lang="fr-FR" sz="2400" dirty="0" smtClean="0">
              <a:latin typeface="+mj-lt"/>
            </a:endParaRPr>
          </a:p>
          <a:p>
            <a:r>
              <a:rPr lang="fr-FR" sz="2400" dirty="0" smtClean="0">
                <a:latin typeface="+mj-lt"/>
              </a:rPr>
              <a:t>Un problème qui n’est pas bien posé au sens de la définition ci-dessus est dit </a:t>
            </a:r>
            <a:r>
              <a:rPr lang="fr-FR" sz="2400" b="1" dirty="0" smtClean="0">
                <a:latin typeface="+mj-lt"/>
              </a:rPr>
              <a:t>mal posé</a:t>
            </a:r>
            <a:r>
              <a:rPr lang="fr-FR" sz="2400" dirty="0" smtClean="0">
                <a:latin typeface="+mj-lt"/>
              </a:rPr>
              <a:t>.</a:t>
            </a:r>
          </a:p>
          <a:p>
            <a:r>
              <a:rPr lang="fr-FR" sz="2400" i="1" dirty="0" smtClean="0">
                <a:solidFill>
                  <a:srgbClr val="FF0000"/>
                </a:solidFill>
              </a:rPr>
              <a:t>Les problèmes inverses ne vérifient souvent pas l’une ou l’autre de ces conditions, voire les trois ensemble. Cela n’est pas surprenant pour plusieurs raisons.</a:t>
            </a:r>
          </a:p>
          <a:p>
            <a:endParaRPr lang="fr-FR" sz="2400" dirty="0" smtClean="0">
              <a:latin typeface="+mj-lt"/>
            </a:endParaRPr>
          </a:p>
          <a:p>
            <a:r>
              <a:rPr lang="fr-FR" sz="2400" dirty="0" smtClean="0">
                <a:latin typeface="+mj-lt"/>
              </a:rPr>
              <a:t>Tout d’abord, un modèle physique étant fixé, les données expérimentales dont on dispose sont en général bruitées, et rien ne garantit que de telles données bruitées proviennent de ce modèle, même pour un autre jeu de paramètres. Ensuite, si une solution existe, il est parfaitement concevable que des paramètres différents conduisent aux mêmes observations [</a:t>
            </a:r>
            <a:r>
              <a:rPr lang="fr-FR" sz="2400" dirty="0" err="1" smtClean="0">
                <a:latin typeface="+mj-lt"/>
              </a:rPr>
              <a:t>Kern</a:t>
            </a:r>
            <a:r>
              <a:rPr lang="fr-FR" sz="2400" dirty="0" smtClean="0">
                <a:latin typeface="+mj-lt"/>
              </a:rPr>
              <a:t>, 2002]</a:t>
            </a:r>
            <a:endParaRPr lang="fr-FR" sz="2400" dirty="0">
              <a:latin typeface="+mj-lt"/>
            </a:endParaRPr>
          </a:p>
        </p:txBody>
      </p:sp>
    </p:spTree>
    <p:extLst>
      <p:ext uri="{BB962C8B-B14F-4D97-AF65-F5344CB8AC3E}">
        <p14:creationId xmlns:p14="http://schemas.microsoft.com/office/powerpoint/2010/main" val="301818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386" y="96819"/>
            <a:ext cx="6096000" cy="1077218"/>
          </a:xfrm>
          <a:prstGeom prst="rect">
            <a:avLst/>
          </a:prstGeom>
        </p:spPr>
        <p:txBody>
          <a:bodyPr>
            <a:spAutoFit/>
          </a:bodyPr>
          <a:lstStyle/>
          <a:p>
            <a:r>
              <a:rPr lang="fr-FR" sz="3200" b="1" dirty="0"/>
              <a:t>2. PRINCIPES GENERAUX</a:t>
            </a:r>
            <a:br>
              <a:rPr lang="fr-FR" sz="3200" b="1" dirty="0"/>
            </a:br>
            <a:endParaRPr lang="fr-FR" sz="3200" b="1" dirty="0"/>
          </a:p>
        </p:txBody>
      </p:sp>
      <p:sp>
        <p:nvSpPr>
          <p:cNvPr id="6" name="Rectangle 5"/>
          <p:cNvSpPr/>
          <p:nvPr/>
        </p:nvSpPr>
        <p:spPr>
          <a:xfrm>
            <a:off x="1117999" y="822837"/>
            <a:ext cx="6208944" cy="584775"/>
          </a:xfrm>
          <a:prstGeom prst="rect">
            <a:avLst/>
          </a:prstGeom>
        </p:spPr>
        <p:txBody>
          <a:bodyPr wrap="none">
            <a:spAutoFit/>
          </a:bodyPr>
          <a:lstStyle/>
          <a:p>
            <a:r>
              <a:rPr lang="fr-FR" sz="3200" b="1" dirty="0" smtClean="0"/>
              <a:t>2.3</a:t>
            </a:r>
            <a:r>
              <a:rPr lang="fr-FR" sz="3200" dirty="0" smtClean="0"/>
              <a:t>. </a:t>
            </a:r>
            <a:r>
              <a:rPr lang="fr-FR" sz="3200" b="1" dirty="0"/>
              <a:t>Exemple de</a:t>
            </a:r>
            <a:r>
              <a:rPr lang="fr-FR" sz="3200" dirty="0" smtClean="0"/>
              <a:t> </a:t>
            </a:r>
            <a:r>
              <a:rPr lang="fr-FR" sz="3200" b="1" dirty="0"/>
              <a:t>Problème mal posé</a:t>
            </a:r>
          </a:p>
        </p:txBody>
      </p:sp>
      <mc:AlternateContent xmlns:mc="http://schemas.openxmlformats.org/markup-compatibility/2006" xmlns:a14="http://schemas.microsoft.com/office/drawing/2010/main">
        <mc:Choice Requires="a14">
          <p:sp>
            <p:nvSpPr>
              <p:cNvPr id="2" name="Rectangle 1"/>
              <p:cNvSpPr/>
              <p:nvPr/>
            </p:nvSpPr>
            <p:spPr>
              <a:xfrm>
                <a:off x="589280" y="1407612"/>
                <a:ext cx="11176000" cy="4982839"/>
              </a:xfrm>
              <a:prstGeom prst="rect">
                <a:avLst/>
              </a:prstGeom>
            </p:spPr>
            <p:txBody>
              <a:bodyPr wrap="square">
                <a:spAutoFit/>
              </a:bodyPr>
              <a:lstStyle/>
              <a:p>
                <a:r>
                  <a:rPr lang="fr-FR" sz="2400" dirty="0" smtClean="0">
                    <a:latin typeface="+mj-lt"/>
                  </a:rPr>
                  <a:t>Analysons les trois conditions d’un problème bien posé dans le cas des problèmes </a:t>
                </a:r>
                <a:r>
                  <a:rPr lang="fr-FR" sz="2400" dirty="0">
                    <a:latin typeface="+mj-lt"/>
                  </a:rPr>
                  <a:t>inverses. </a:t>
                </a:r>
                <a:endParaRPr lang="fr-FR" sz="2400" dirty="0" smtClean="0">
                  <a:latin typeface="+mj-lt"/>
                </a:endParaRPr>
              </a:p>
              <a:p>
                <a:endParaRPr lang="fr-FR" sz="2400" dirty="0" smtClean="0">
                  <a:latin typeface="+mj-lt"/>
                </a:endParaRPr>
              </a:p>
              <a:p>
                <a:pPr marL="342900" indent="-342900">
                  <a:buFont typeface="Wingdings" panose="05000000000000000000" pitchFamily="2" charset="2"/>
                  <a:buChar char="§"/>
                </a:pPr>
                <a:r>
                  <a:rPr lang="fr-FR" sz="2400" dirty="0" smtClean="0">
                    <a:latin typeface="+mj-lt"/>
                  </a:rPr>
                  <a:t>Premièrement</a:t>
                </a:r>
                <a:r>
                  <a:rPr lang="fr-FR" sz="2400" dirty="0">
                    <a:latin typeface="+mj-lt"/>
                  </a:rPr>
                  <a:t>, le fait que la solution d’un problème </a:t>
                </a:r>
                <a:r>
                  <a:rPr lang="fr-FR" sz="2400" dirty="0" smtClean="0">
                    <a:latin typeface="+mj-lt"/>
                  </a:rPr>
                  <a:t>inverse puisse </a:t>
                </a:r>
                <a:r>
                  <a:rPr lang="fr-FR" sz="2400" dirty="0">
                    <a:latin typeface="+mj-lt"/>
                  </a:rPr>
                  <a:t>ne pas exister n’est pas une grande difficulté. Il est habituellement </a:t>
                </a:r>
                <a:r>
                  <a:rPr lang="fr-FR" sz="2400" dirty="0" smtClean="0">
                    <a:latin typeface="+mj-lt"/>
                  </a:rPr>
                  <a:t>possible </a:t>
                </a:r>
                <a:r>
                  <a:rPr lang="fr-FR" sz="2400" dirty="0">
                    <a:latin typeface="+mj-lt"/>
                  </a:rPr>
                  <a:t>de rétablir l’existence en </a:t>
                </a:r>
                <a:r>
                  <a:rPr lang="fr-FR" sz="2400" b="1" dirty="0">
                    <a:latin typeface="+mj-lt"/>
                  </a:rPr>
                  <a:t>relaxant la notion de solution</a:t>
                </a:r>
                <a:r>
                  <a:rPr lang="fr-FR" sz="2400" dirty="0">
                    <a:latin typeface="+mj-lt"/>
                  </a:rPr>
                  <a:t>. Par exemple, </a:t>
                </a:r>
                <a:r>
                  <a:rPr lang="fr-FR" sz="2400" dirty="0" smtClean="0">
                    <a:latin typeface="+mj-lt"/>
                  </a:rPr>
                  <a:t>dans le </a:t>
                </a:r>
                <a:r>
                  <a:rPr lang="fr-FR" sz="2400" dirty="0">
                    <a:latin typeface="+mj-lt"/>
                  </a:rPr>
                  <a:t>cas d’un système linéaire surdéterminé </a:t>
                </a:r>
                <a:r>
                  <a:rPr lang="fr-FR" sz="2400" b="1" dirty="0" err="1">
                    <a:latin typeface="Consolas" panose="020B0609020204030204" pitchFamily="49" charset="0"/>
                  </a:rPr>
                  <a:t>Ax</a:t>
                </a:r>
                <a:r>
                  <a:rPr lang="fr-FR" sz="2400" b="1" dirty="0">
                    <a:latin typeface="Consolas" panose="020B0609020204030204" pitchFamily="49" charset="0"/>
                  </a:rPr>
                  <a:t> = b, </a:t>
                </a:r>
                <a:r>
                  <a:rPr lang="fr-FR" sz="2400" dirty="0">
                    <a:latin typeface="+mj-lt"/>
                  </a:rPr>
                  <a:t>en redéfinissant le </a:t>
                </a:r>
                <a:r>
                  <a:rPr lang="fr-FR" sz="2400" dirty="0" smtClean="0">
                    <a:latin typeface="+mj-lt"/>
                  </a:rPr>
                  <a:t>problème avec </a:t>
                </a:r>
                <a:r>
                  <a:rPr lang="fr-FR" sz="2400" dirty="0">
                    <a:latin typeface="+mj-lt"/>
                  </a:rPr>
                  <a:t>moins d’équations ou en cherchant la solution au sens des moindres </a:t>
                </a:r>
                <a:r>
                  <a:rPr lang="fr-FR" sz="2400" dirty="0" smtClean="0">
                    <a:latin typeface="+mj-lt"/>
                  </a:rPr>
                  <a:t>carrés </a:t>
                </a:r>
                <a:r>
                  <a:rPr lang="fr-FR" sz="2400" b="1" dirty="0" smtClean="0">
                    <a:latin typeface="Consolas" panose="020B0609020204030204" pitchFamily="49" charset="0"/>
                  </a:rPr>
                  <a:t>(</a:t>
                </a:r>
                <a:r>
                  <a:rPr lang="fr-FR" sz="2400" b="1" dirty="0" smtClean="0">
                    <a:latin typeface="+mj-lt"/>
                  </a:rPr>
                  <a:t>i.e</a:t>
                </a:r>
                <a:r>
                  <a:rPr lang="fr-FR" sz="2400" b="1" dirty="0">
                    <a:latin typeface="+mj-lt"/>
                  </a:rPr>
                  <a:t>. </a:t>
                </a:r>
                <a:r>
                  <a:rPr lang="fr-FR" sz="2400" b="1" dirty="0">
                    <a:latin typeface="Consolas" panose="020B0609020204030204" pitchFamily="49" charset="0"/>
                  </a:rPr>
                  <a:t>x </a:t>
                </a:r>
                <a:r>
                  <a:rPr lang="fr-FR" sz="2400" b="1" dirty="0">
                    <a:latin typeface="+mj-lt"/>
                  </a:rPr>
                  <a:t>tel que </a:t>
                </a:r>
                <a14:m>
                  <m:oMath xmlns:m="http://schemas.openxmlformats.org/officeDocument/2006/math">
                    <m:sSubSup>
                      <m:sSubSupPr>
                        <m:ctrlPr>
                          <a:rPr lang="fr-FR" sz="2400" b="1" i="1" smtClean="0">
                            <a:latin typeface="Cambria Math" panose="02040503050406030204" pitchFamily="18" charset="0"/>
                          </a:rPr>
                        </m:ctrlPr>
                      </m:sSubSupPr>
                      <m:e>
                        <m:r>
                          <m:rPr>
                            <m:nor/>
                          </m:rPr>
                          <a:rPr lang="fr-FR" sz="2400" b="1" dirty="0" smtClean="0">
                            <a:latin typeface="Consolas" panose="020B0609020204030204" pitchFamily="49" charset="0"/>
                          </a:rPr>
                          <m:t>‖</m:t>
                        </m:r>
                        <m:r>
                          <m:rPr>
                            <m:nor/>
                          </m:rPr>
                          <a:rPr lang="fr-FR" sz="2400" b="1" dirty="0" smtClean="0">
                            <a:latin typeface="Consolas" panose="020B0609020204030204" pitchFamily="49" charset="0"/>
                          </a:rPr>
                          <m:t>Ax</m:t>
                        </m:r>
                        <m:r>
                          <m:rPr>
                            <m:nor/>
                          </m:rPr>
                          <a:rPr lang="fr-FR" sz="2400" b="1" dirty="0" smtClean="0">
                            <a:latin typeface="Consolas" panose="020B0609020204030204" pitchFamily="49" charset="0"/>
                          </a:rPr>
                          <m:t> − </m:t>
                        </m:r>
                        <m:r>
                          <m:rPr>
                            <m:nor/>
                          </m:rPr>
                          <a:rPr lang="fr-FR" sz="2400" b="1" dirty="0" smtClean="0">
                            <a:latin typeface="Consolas" panose="020B0609020204030204" pitchFamily="49" charset="0"/>
                          </a:rPr>
                          <m:t>b</m:t>
                        </m:r>
                        <m:r>
                          <m:rPr>
                            <m:nor/>
                          </m:rPr>
                          <a:rPr lang="fr-FR" sz="2400" b="1" dirty="0" smtClean="0">
                            <a:latin typeface="Consolas" panose="020B0609020204030204" pitchFamily="49" charset="0"/>
                          </a:rPr>
                          <m:t>‖</m:t>
                        </m:r>
                      </m:e>
                      <m:sub>
                        <m:r>
                          <a:rPr lang="fr-FR" sz="2400" b="1" i="1" smtClean="0">
                            <a:latin typeface="Cambria Math" panose="02040503050406030204" pitchFamily="18" charset="0"/>
                          </a:rPr>
                          <m:t>𝟐</m:t>
                        </m:r>
                      </m:sub>
                      <m:sup>
                        <m:r>
                          <a:rPr lang="fr-FR" sz="2400" b="1" i="1" smtClean="0">
                            <a:latin typeface="Cambria Math" panose="02040503050406030204" pitchFamily="18" charset="0"/>
                          </a:rPr>
                          <m:t>𝟐</m:t>
                        </m:r>
                      </m:sup>
                    </m:sSubSup>
                  </m:oMath>
                </a14:m>
                <a:r>
                  <a:rPr lang="fr-FR" sz="2400" b="1" dirty="0" smtClean="0">
                    <a:latin typeface="Consolas" panose="020B0609020204030204" pitchFamily="49" charset="0"/>
                  </a:rPr>
                  <a:t> </a:t>
                </a:r>
                <a:r>
                  <a:rPr lang="fr-FR" sz="2400" dirty="0">
                    <a:latin typeface="+mj-lt"/>
                  </a:rPr>
                  <a:t>soit la plus petite</a:t>
                </a:r>
                <a:r>
                  <a:rPr lang="fr-FR" sz="2400" dirty="0" smtClean="0">
                    <a:latin typeface="+mj-lt"/>
                  </a:rPr>
                  <a:t>)</a:t>
                </a:r>
                <a:r>
                  <a:rPr lang="fr-FR" sz="2400" b="1" dirty="0" smtClean="0">
                    <a:latin typeface="Consolas" panose="020B0609020204030204" pitchFamily="49" charset="0"/>
                  </a:rPr>
                  <a:t>.</a:t>
                </a:r>
              </a:p>
              <a:p>
                <a:r>
                  <a:rPr lang="fr-FR" sz="2400" b="1" dirty="0" smtClean="0">
                    <a:latin typeface="Consolas" panose="020B0609020204030204" pitchFamily="49" charset="0"/>
                  </a:rPr>
                  <a:t> </a:t>
                </a:r>
              </a:p>
              <a:p>
                <a:pPr marL="342900" indent="-342900">
                  <a:buFont typeface="Wingdings" panose="05000000000000000000" pitchFamily="2" charset="2"/>
                  <a:buChar char="§"/>
                </a:pPr>
                <a:r>
                  <a:rPr lang="fr-FR" sz="2400" dirty="0" smtClean="0">
                    <a:latin typeface="+mj-lt"/>
                  </a:rPr>
                  <a:t>Deuxièmement</a:t>
                </a:r>
                <a:r>
                  <a:rPr lang="fr-FR" sz="2400" dirty="0">
                    <a:latin typeface="+mj-lt"/>
                  </a:rPr>
                  <a:t>, la non-unicité </a:t>
                </a:r>
                <a:r>
                  <a:rPr lang="fr-FR" sz="2400" dirty="0" smtClean="0">
                    <a:latin typeface="+mj-lt"/>
                  </a:rPr>
                  <a:t>est un </a:t>
                </a:r>
                <a:r>
                  <a:rPr lang="fr-FR" sz="2400" dirty="0">
                    <a:latin typeface="+mj-lt"/>
                  </a:rPr>
                  <a:t>problème un peu plus sérieux. Si un problème a plusieurs solutions, il </a:t>
                </a:r>
                <a:r>
                  <a:rPr lang="fr-FR" sz="2400" dirty="0" smtClean="0">
                    <a:latin typeface="+mj-lt"/>
                  </a:rPr>
                  <a:t>faut un </a:t>
                </a:r>
                <a:r>
                  <a:rPr lang="fr-FR" sz="2400" dirty="0">
                    <a:latin typeface="+mj-lt"/>
                  </a:rPr>
                  <a:t>moyen de choisir entre elles. Pour cela, il faut disposer d’informations </a:t>
                </a:r>
                <a:r>
                  <a:rPr lang="fr-FR" sz="2400" dirty="0" smtClean="0">
                    <a:latin typeface="+mj-lt"/>
                  </a:rPr>
                  <a:t>supplémentaires </a:t>
                </a:r>
                <a:r>
                  <a:rPr lang="fr-FR" sz="2400" dirty="0">
                    <a:latin typeface="+mj-lt"/>
                  </a:rPr>
                  <a:t>(</a:t>
                </a:r>
                <a:r>
                  <a:rPr lang="fr-FR" sz="2400" b="1" dirty="0">
                    <a:latin typeface="+mj-lt"/>
                  </a:rPr>
                  <a:t>une information a priori</a:t>
                </a:r>
                <a:r>
                  <a:rPr lang="fr-FR" sz="2400" dirty="0">
                    <a:latin typeface="+mj-lt"/>
                  </a:rPr>
                  <a:t>). </a:t>
                </a:r>
              </a:p>
            </p:txBody>
          </p:sp>
        </mc:Choice>
        <mc:Fallback xmlns="">
          <p:sp>
            <p:nvSpPr>
              <p:cNvPr id="2" name="Rectangle 1"/>
              <p:cNvSpPr>
                <a:spLocks noRot="1" noChangeAspect="1" noMove="1" noResize="1" noEditPoints="1" noAdjustHandles="1" noChangeArrowheads="1" noChangeShapeType="1" noTextEdit="1"/>
              </p:cNvSpPr>
              <p:nvPr/>
            </p:nvSpPr>
            <p:spPr>
              <a:xfrm>
                <a:off x="589280" y="1407612"/>
                <a:ext cx="11176000" cy="4982839"/>
              </a:xfrm>
              <a:prstGeom prst="rect">
                <a:avLst/>
              </a:prstGeom>
              <a:blipFill>
                <a:blip r:embed="rId2"/>
                <a:stretch>
                  <a:fillRect l="-873" t="-979" b="-612"/>
                </a:stretch>
              </a:blipFill>
            </p:spPr>
            <p:txBody>
              <a:bodyPr/>
              <a:lstStyle/>
              <a:p>
                <a:r>
                  <a:rPr lang="fr-FR">
                    <a:noFill/>
                  </a:rPr>
                  <a:t> </a:t>
                </a:r>
              </a:p>
            </p:txBody>
          </p:sp>
        </mc:Fallback>
      </mc:AlternateContent>
    </p:spTree>
    <p:extLst>
      <p:ext uri="{BB962C8B-B14F-4D97-AF65-F5344CB8AC3E}">
        <p14:creationId xmlns:p14="http://schemas.microsoft.com/office/powerpoint/2010/main" val="3350215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1993</TotalTime>
  <Words>3788</Words>
  <Application>Microsoft Office PowerPoint</Application>
  <PresentationFormat>Grand écran</PresentationFormat>
  <Paragraphs>226</Paragraphs>
  <Slides>31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31</vt:i4>
      </vt:variant>
    </vt:vector>
  </HeadingPairs>
  <TitlesOfParts>
    <vt:vector size="39" baseType="lpstr">
      <vt:lpstr>Arial</vt:lpstr>
      <vt:lpstr>Calibri</vt:lpstr>
      <vt:lpstr>Calibri Light</vt:lpstr>
      <vt:lpstr>Cambria Math</vt:lpstr>
      <vt:lpstr>Consolas</vt:lpstr>
      <vt:lpstr>Times New Roman</vt:lpstr>
      <vt:lpstr>Wingdings</vt:lpstr>
      <vt:lpstr>Thème Office</vt:lpstr>
      <vt:lpstr>COURS DE MACHINE LEARNING AVANCE</vt:lpstr>
      <vt:lpstr>Chapitre 1 LES PROBLEMES INVERSES</vt:lpstr>
      <vt:lpstr>1. INTRODUCTION</vt:lpstr>
      <vt:lpstr>1. INTRODUCTION</vt:lpstr>
      <vt:lpstr>1. INTRODUCTION</vt:lpstr>
      <vt:lpstr>Un grand nombre de problèmes réels en sciences expérimentales consiste à déterminer une grandeur non directement observable x(r) à partir d’un ensemble fini de mesures d’une grandeur observée y(u) dépendant de paramètres θ selon le modèle M (y(u), x(r), θ) = 0. Parfois le modèle est explicite : y(u) = M (x(r), θ).  Nous pouvons dire que  – connaissant M, θ, x, le calcul de y est un problème direct. – connaissant M, θ, y, le calcul de x est un problème inverse. – connaissant M, x, y, le calcul de θ est un problème inverse d’identifications de paramètres. – connaissant M, y, le calcul de θ et x est un problème inverse aveugle.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PROBLEMES INVERSES</dc:title>
  <dc:creator>Benoit IPOU</dc:creator>
  <cp:lastModifiedBy>Benoit IPOU</cp:lastModifiedBy>
  <cp:revision>34</cp:revision>
  <dcterms:created xsi:type="dcterms:W3CDTF">2024-01-16T10:08:27Z</dcterms:created>
  <dcterms:modified xsi:type="dcterms:W3CDTF">2024-01-18T13:22:29Z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8ed5431-0ab7-4c1b-98f4-d4e50f674d02_Enabled">
    <vt:lpwstr>true</vt:lpwstr>
  </property>
  <property fmtid="{D5CDD505-2E9C-101B-9397-08002B2CF9AE}" pid="3" name="MSIP_Label_48ed5431-0ab7-4c1b-98f4-d4e50f674d02_SetDate">
    <vt:lpwstr>2024-01-16T10:32:05Z</vt:lpwstr>
  </property>
  <property fmtid="{D5CDD505-2E9C-101B-9397-08002B2CF9AE}" pid="4" name="MSIP_Label_48ed5431-0ab7-4c1b-98f4-d4e50f674d02_Method">
    <vt:lpwstr>Privileged</vt:lpwstr>
  </property>
  <property fmtid="{D5CDD505-2E9C-101B-9397-08002B2CF9AE}" pid="5" name="MSIP_Label_48ed5431-0ab7-4c1b-98f4-d4e50f674d02_Name">
    <vt:lpwstr>48ed5431-0ab7-4c1b-98f4-d4e50f674d02</vt:lpwstr>
  </property>
  <property fmtid="{D5CDD505-2E9C-101B-9397-08002B2CF9AE}" pid="6" name="MSIP_Label_48ed5431-0ab7-4c1b-98f4-d4e50f674d02_SiteId">
    <vt:lpwstr>614f9c25-bffa-42c7-86d8-964101f55fa2</vt:lpwstr>
  </property>
  <property fmtid="{D5CDD505-2E9C-101B-9397-08002B2CF9AE}" pid="7" name="MSIP_Label_48ed5431-0ab7-4c1b-98f4-d4e50f674d02_ActionId">
    <vt:lpwstr>259bd76e-dab1-4fa3-8257-3b3e6165866d</vt:lpwstr>
  </property>
  <property fmtid="{D5CDD505-2E9C-101B-9397-08002B2CF9AE}" pid="8" name="MSIP_Label_48ed5431-0ab7-4c1b-98f4-d4e50f674d02_ContentBits">
    <vt:lpwstr>0</vt:lpwstr>
  </property>
</Properties>
</file>