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0" r:id="rId5"/>
    <p:sldId id="262"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3" d="100"/>
          <a:sy n="63" d="100"/>
        </p:scale>
        <p:origin x="7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16/01/2024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94070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16/01/2024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53011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16/01/2024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8111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16/01/2024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234611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EBB294E-278D-496E-97C7-D2F806AB49D4}" type="datetimeFigureOut">
              <a:rPr lang="fr-FR" smtClean="0"/>
              <a:t>16/01/2024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311293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EBB294E-278D-496E-97C7-D2F806AB49D4}" type="datetimeFigureOut">
              <a:rPr lang="fr-FR" smtClean="0"/>
              <a:t>16/01/2024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73993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EBB294E-278D-496E-97C7-D2F806AB49D4}" type="datetimeFigureOut">
              <a:rPr lang="fr-FR" smtClean="0"/>
              <a:t>16/01/2024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4731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EBB294E-278D-496E-97C7-D2F806AB49D4}" type="datetimeFigureOut">
              <a:rPr lang="fr-FR" smtClean="0"/>
              <a:t>16/01/2024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3175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BB294E-278D-496E-97C7-D2F806AB49D4}" type="datetimeFigureOut">
              <a:rPr lang="fr-FR" smtClean="0"/>
              <a:t>16/01/2024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320333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BB294E-278D-496E-97C7-D2F806AB49D4}" type="datetimeFigureOut">
              <a:rPr lang="fr-FR" smtClean="0"/>
              <a:t>16/01/2024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32209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BB294E-278D-496E-97C7-D2F806AB49D4}" type="datetimeFigureOut">
              <a:rPr lang="fr-FR" smtClean="0"/>
              <a:t>16/01/2024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263067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B294E-278D-496E-97C7-D2F806AB49D4}" type="datetimeFigureOut">
              <a:rPr lang="fr-FR" smtClean="0"/>
              <a:t>16/01/2024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91D32-48EC-43FF-BC93-7F0CA82E41D7}" type="slidenum">
              <a:rPr lang="fr-FR" smtClean="0"/>
              <a:t>‹N°›</a:t>
            </a:fld>
            <a:endParaRPr lang="fr-FR"/>
          </a:p>
        </p:txBody>
      </p:sp>
    </p:spTree>
    <p:extLst>
      <p:ext uri="{BB962C8B-B14F-4D97-AF65-F5344CB8AC3E}">
        <p14:creationId xmlns:p14="http://schemas.microsoft.com/office/powerpoint/2010/main" val="122998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35760"/>
            <a:ext cx="9144000" cy="1528681"/>
          </a:xfrm>
          <a:ln w="3175">
            <a:solidFill>
              <a:schemeClr val="tx1"/>
            </a:solidFill>
          </a:ln>
        </p:spPr>
        <p:txBody>
          <a:bodyPr>
            <a:noAutofit/>
          </a:bodyPr>
          <a:lstStyle/>
          <a:p>
            <a:r>
              <a:rPr lang="fr-FR" sz="5400" b="1" dirty="0" smtClean="0"/>
              <a:t>COURS DE MACHINE LEARNING AVANCE</a:t>
            </a:r>
            <a:endParaRPr lang="fr-FR" sz="5400" b="1" dirty="0"/>
          </a:p>
        </p:txBody>
      </p:sp>
      <p:sp>
        <p:nvSpPr>
          <p:cNvPr id="3" name="Sous-titre 2"/>
          <p:cNvSpPr>
            <a:spLocks noGrp="1"/>
          </p:cNvSpPr>
          <p:nvPr>
            <p:ph type="subTitle" idx="1"/>
          </p:nvPr>
        </p:nvSpPr>
        <p:spPr/>
        <p:txBody>
          <a:bodyPr/>
          <a:lstStyle/>
          <a:p>
            <a:r>
              <a:rPr lang="fr-FR" dirty="0" smtClean="0"/>
              <a:t>Année: 2023 – 2024</a:t>
            </a:r>
          </a:p>
          <a:p>
            <a:r>
              <a:rPr lang="fr-FR" dirty="0" smtClean="0"/>
              <a:t>Heures: 30</a:t>
            </a:r>
            <a:endParaRPr lang="fr-FR" dirty="0"/>
          </a:p>
        </p:txBody>
      </p:sp>
      <p:sp>
        <p:nvSpPr>
          <p:cNvPr id="4" name="ZoneTexte 3"/>
          <p:cNvSpPr txBox="1"/>
          <p:nvPr/>
        </p:nvSpPr>
        <p:spPr>
          <a:xfrm>
            <a:off x="965200" y="467360"/>
            <a:ext cx="4724400" cy="707886"/>
          </a:xfrm>
          <a:prstGeom prst="rect">
            <a:avLst/>
          </a:prstGeom>
          <a:noFill/>
        </p:spPr>
        <p:txBody>
          <a:bodyPr wrap="square" rtlCol="0">
            <a:spAutoFit/>
          </a:bodyPr>
          <a:lstStyle/>
          <a:p>
            <a:pPr algn="ctr"/>
            <a:r>
              <a:rPr lang="fr-FR" sz="2000" b="1" dirty="0" smtClean="0"/>
              <a:t>Ecole Nationale Supérieure de Statistique et d'Economie Appliquée d'Abidjan</a:t>
            </a:r>
            <a:endParaRPr lang="fr-FR" sz="20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640" y="169406"/>
            <a:ext cx="1005840" cy="1005840"/>
          </a:xfrm>
          <a:prstGeom prst="rect">
            <a:avLst/>
          </a:prstGeom>
        </p:spPr>
      </p:pic>
      <p:sp>
        <p:nvSpPr>
          <p:cNvPr id="6" name="ZoneTexte 5"/>
          <p:cNvSpPr txBox="1"/>
          <p:nvPr/>
        </p:nvSpPr>
        <p:spPr>
          <a:xfrm>
            <a:off x="1524000" y="5811520"/>
            <a:ext cx="2956560" cy="646331"/>
          </a:xfrm>
          <a:prstGeom prst="rect">
            <a:avLst/>
          </a:prstGeom>
          <a:noFill/>
        </p:spPr>
        <p:txBody>
          <a:bodyPr wrap="square" rtlCol="0">
            <a:spAutoFit/>
          </a:bodyPr>
          <a:lstStyle/>
          <a:p>
            <a:r>
              <a:rPr lang="fr-FR" b="1" dirty="0" smtClean="0"/>
              <a:t>IPOU Koffi Benoit</a:t>
            </a:r>
          </a:p>
          <a:p>
            <a:r>
              <a:rPr lang="fr-FR" dirty="0" smtClean="0"/>
              <a:t>Data </a:t>
            </a:r>
            <a:r>
              <a:rPr lang="fr-FR" dirty="0" err="1" smtClean="0"/>
              <a:t>scientist</a:t>
            </a:r>
            <a:r>
              <a:rPr lang="fr-FR" dirty="0" smtClean="0"/>
              <a:t> - Enseignant</a:t>
            </a:r>
            <a:endParaRPr lang="fr-FR" dirty="0"/>
          </a:p>
        </p:txBody>
      </p:sp>
    </p:spTree>
    <p:extLst>
      <p:ext uri="{BB962C8B-B14F-4D97-AF65-F5344CB8AC3E}">
        <p14:creationId xmlns:p14="http://schemas.microsoft.com/office/powerpoint/2010/main" val="382379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6" y="96819"/>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117999" y="822837"/>
            <a:ext cx="6208944" cy="584775"/>
          </a:xfrm>
          <a:prstGeom prst="rect">
            <a:avLst/>
          </a:prstGeom>
        </p:spPr>
        <p:txBody>
          <a:bodyPr wrap="none">
            <a:spAutoFit/>
          </a:bodyPr>
          <a:lstStyle/>
          <a:p>
            <a:r>
              <a:rPr lang="fr-FR" sz="3200" b="1" dirty="0" smtClean="0"/>
              <a:t>2.3</a:t>
            </a:r>
            <a:r>
              <a:rPr lang="fr-FR" sz="3200" dirty="0" smtClean="0"/>
              <a:t>. </a:t>
            </a:r>
            <a:r>
              <a:rPr lang="fr-FR" sz="3200" b="1" dirty="0"/>
              <a:t>Exemple de</a:t>
            </a:r>
            <a:r>
              <a:rPr lang="fr-FR" sz="3200" dirty="0" smtClean="0"/>
              <a:t> </a:t>
            </a:r>
            <a:r>
              <a:rPr lang="fr-FR" sz="3200" b="1" dirty="0"/>
              <a:t>Problème mal posé</a:t>
            </a:r>
            <a:endParaRPr lang="fr-FR" sz="3200" b="1" dirty="0"/>
          </a:p>
        </p:txBody>
      </p:sp>
      <p:sp>
        <p:nvSpPr>
          <p:cNvPr id="2" name="Rectangle 1"/>
          <p:cNvSpPr/>
          <p:nvPr/>
        </p:nvSpPr>
        <p:spPr>
          <a:xfrm>
            <a:off x="589280" y="1407612"/>
            <a:ext cx="11176000" cy="4893647"/>
          </a:xfrm>
          <a:prstGeom prst="rect">
            <a:avLst/>
          </a:prstGeom>
        </p:spPr>
        <p:txBody>
          <a:bodyPr wrap="square">
            <a:spAutoFit/>
          </a:bodyPr>
          <a:lstStyle/>
          <a:p>
            <a:pPr marL="342900" indent="-342900">
              <a:buFont typeface="Wingdings" panose="05000000000000000000" pitchFamily="2" charset="2"/>
              <a:buChar char="§"/>
            </a:pPr>
            <a:r>
              <a:rPr lang="fr-FR" sz="2400" dirty="0" smtClean="0">
                <a:latin typeface="+mj-lt"/>
              </a:rPr>
              <a:t>Troisièmement</a:t>
            </a:r>
            <a:r>
              <a:rPr lang="fr-FR" sz="2400" dirty="0">
                <a:latin typeface="+mj-lt"/>
              </a:rPr>
              <a:t>, le manque de </a:t>
            </a:r>
            <a:r>
              <a:rPr lang="fr-FR" sz="2400" dirty="0" smtClean="0">
                <a:latin typeface="+mj-lt"/>
              </a:rPr>
              <a:t>continuité est </a:t>
            </a:r>
            <a:r>
              <a:rPr lang="fr-FR" sz="2400" dirty="0">
                <a:latin typeface="+mj-lt"/>
              </a:rPr>
              <a:t>sans doute le plus problématique, en particulier en vue d’une résolution </a:t>
            </a:r>
            <a:r>
              <a:rPr lang="fr-FR" sz="2400" dirty="0" smtClean="0">
                <a:latin typeface="+mj-lt"/>
              </a:rPr>
              <a:t>approchée </a:t>
            </a:r>
            <a:r>
              <a:rPr lang="fr-FR" sz="2400" dirty="0">
                <a:latin typeface="+mj-lt"/>
              </a:rPr>
              <a:t>ou numérique</a:t>
            </a:r>
            <a:r>
              <a:rPr lang="fr-FR" sz="2400" dirty="0" smtClean="0">
                <a:latin typeface="+mj-lt"/>
              </a:rPr>
              <a:t>.</a:t>
            </a:r>
          </a:p>
          <a:p>
            <a:pPr marL="342900" indent="-342900">
              <a:buFont typeface="Wingdings" panose="05000000000000000000" pitchFamily="2" charset="2"/>
              <a:buChar char="§"/>
            </a:pPr>
            <a:endParaRPr lang="fr-FR" sz="2400" dirty="0" smtClean="0">
              <a:latin typeface="+mj-lt"/>
            </a:endParaRPr>
          </a:p>
          <a:p>
            <a:pPr marL="342900" indent="-342900">
              <a:buFont typeface="Wingdings" panose="05000000000000000000" pitchFamily="2" charset="2"/>
              <a:buChar char="§"/>
            </a:pPr>
            <a:r>
              <a:rPr lang="fr-FR" sz="2400" dirty="0" smtClean="0">
                <a:latin typeface="+mj-lt"/>
              </a:rPr>
              <a:t>Prenons </a:t>
            </a:r>
            <a:r>
              <a:rPr lang="fr-FR" sz="2400" dirty="0">
                <a:latin typeface="+mj-lt"/>
              </a:rPr>
              <a:t>pour exemple la résolution du système </a:t>
            </a:r>
            <a:r>
              <a:rPr lang="fr-FR" sz="2400" dirty="0" smtClean="0">
                <a:latin typeface="+mj-lt"/>
              </a:rPr>
              <a:t>suivant </a:t>
            </a:r>
            <a:r>
              <a:rPr lang="fr-FR" sz="2400" b="1" i="1" dirty="0" err="1" smtClean="0">
                <a:latin typeface="Consolas" panose="020B0609020204030204" pitchFamily="49" charset="0"/>
              </a:rPr>
              <a:t>Ax</a:t>
            </a:r>
            <a:r>
              <a:rPr lang="fr-FR" sz="2400" b="1" i="1" dirty="0" smtClean="0">
                <a:latin typeface="Consolas" panose="020B0609020204030204" pitchFamily="49" charset="0"/>
              </a:rPr>
              <a:t> </a:t>
            </a:r>
            <a:r>
              <a:rPr lang="fr-FR" sz="2400" b="1" i="1" dirty="0">
                <a:latin typeface="Consolas" panose="020B0609020204030204" pitchFamily="49" charset="0"/>
              </a:rPr>
              <a:t>= b : </a:t>
            </a:r>
            <a:endParaRPr lang="fr-FR" sz="2400" b="1" i="1" dirty="0" smtClean="0">
              <a:latin typeface="Consolas" panose="020B0609020204030204" pitchFamily="49" charset="0"/>
            </a:endParaRPr>
          </a:p>
          <a:p>
            <a:r>
              <a:rPr lang="fr-FR" sz="2400" b="1" i="1" dirty="0">
                <a:latin typeface="Consolas" panose="020B0609020204030204" pitchFamily="49" charset="0"/>
              </a:rPr>
              <a:t>{ 12x1 + 11x2 = 23  et 13x1 + 12x2 = 25 }</a:t>
            </a:r>
          </a:p>
          <a:p>
            <a:r>
              <a:rPr lang="fr-FR" sz="2400" dirty="0" smtClean="0">
                <a:latin typeface="+mj-lt"/>
              </a:rPr>
              <a:t>Ce système a pour solution </a:t>
            </a:r>
            <a:r>
              <a:rPr lang="fr-FR" sz="2400" b="1" i="1" dirty="0">
                <a:latin typeface="Consolas" panose="020B0609020204030204" pitchFamily="49" charset="0"/>
              </a:rPr>
              <a:t>x1 = 1 et x2 = 1. </a:t>
            </a:r>
            <a:endParaRPr lang="fr-FR" sz="2400" b="1" i="1" dirty="0" smtClean="0">
              <a:latin typeface="Consolas" panose="020B0609020204030204" pitchFamily="49" charset="0"/>
            </a:endParaRPr>
          </a:p>
          <a:p>
            <a:endParaRPr lang="fr-FR" sz="2400" b="1" i="1" dirty="0" smtClean="0">
              <a:latin typeface="Consolas" panose="020B0609020204030204" pitchFamily="49" charset="0"/>
            </a:endParaRPr>
          </a:p>
          <a:p>
            <a:pPr marL="342900" indent="-342900">
              <a:buFont typeface="Wingdings" panose="05000000000000000000" pitchFamily="2" charset="2"/>
              <a:buChar char="§"/>
            </a:pPr>
            <a:r>
              <a:rPr lang="fr-FR" sz="2400" dirty="0" smtClean="0">
                <a:latin typeface="+mj-lt"/>
              </a:rPr>
              <a:t>Si on introduit une perturbation dans la matrice des coefficients, on obtient par exemple </a:t>
            </a:r>
            <a:r>
              <a:rPr lang="fr-FR" sz="2400" b="1" i="1" dirty="0" smtClean="0">
                <a:latin typeface="Consolas" panose="020B0609020204030204" pitchFamily="49" charset="0"/>
              </a:rPr>
              <a:t>{ </a:t>
            </a:r>
            <a:r>
              <a:rPr lang="fr-FR" sz="2400" b="1" i="1" dirty="0">
                <a:latin typeface="Consolas" panose="020B0609020204030204" pitchFamily="49" charset="0"/>
              </a:rPr>
              <a:t>12.05x1 + 11x2 = 23 et 13x1 + 11.95x2 = </a:t>
            </a:r>
            <a:r>
              <a:rPr lang="fr-FR" sz="2400" b="1" i="1" dirty="0" smtClean="0">
                <a:latin typeface="Consolas" panose="020B0609020204030204" pitchFamily="49" charset="0"/>
              </a:rPr>
              <a:t>25} </a:t>
            </a:r>
            <a:r>
              <a:rPr lang="fr-FR" sz="2400" dirty="0" smtClean="0">
                <a:latin typeface="+mj-lt"/>
              </a:rPr>
              <a:t>qui a pour solution </a:t>
            </a:r>
            <a:r>
              <a:rPr lang="fr-FR" sz="2400" b="1" i="1" dirty="0">
                <a:latin typeface="Consolas" panose="020B0609020204030204" pitchFamily="49" charset="0"/>
              </a:rPr>
              <a:t>x1 = −0.15 et x2 = 2.25, </a:t>
            </a:r>
            <a:r>
              <a:rPr lang="fr-FR" sz="2400" dirty="0" smtClean="0">
                <a:latin typeface="+mj-lt"/>
              </a:rPr>
              <a:t>solution fort différente de la précédente.</a:t>
            </a:r>
          </a:p>
          <a:p>
            <a:pPr marL="342900" indent="-342900">
              <a:buFont typeface="Wingdings" panose="05000000000000000000" pitchFamily="2" charset="2"/>
              <a:buChar char="§"/>
            </a:pPr>
            <a:r>
              <a:rPr lang="fr-FR" sz="2400" dirty="0" smtClean="0">
                <a:latin typeface="+mj-lt"/>
              </a:rPr>
              <a:t> </a:t>
            </a:r>
            <a:r>
              <a:rPr lang="fr-FR" sz="2400" dirty="0" smtClean="0">
                <a:solidFill>
                  <a:srgbClr val="FF0000"/>
                </a:solidFill>
                <a:latin typeface="+mj-lt"/>
              </a:rPr>
              <a:t>Une petite perturbation de </a:t>
            </a:r>
            <a:r>
              <a:rPr lang="fr-FR" sz="2400" b="1" i="1" dirty="0">
                <a:solidFill>
                  <a:srgbClr val="FF0000"/>
                </a:solidFill>
                <a:latin typeface="Consolas" panose="020B0609020204030204" pitchFamily="49" charset="0"/>
              </a:rPr>
              <a:t>A</a:t>
            </a:r>
            <a:r>
              <a:rPr lang="fr-FR" sz="2400" dirty="0" smtClean="0">
                <a:solidFill>
                  <a:srgbClr val="FF0000"/>
                </a:solidFill>
                <a:latin typeface="+mj-lt"/>
              </a:rPr>
              <a:t> entraîne une grande perturbation de </a:t>
            </a:r>
            <a:r>
              <a:rPr lang="fr-FR" sz="2400" b="1" i="1" dirty="0" smtClean="0">
                <a:solidFill>
                  <a:srgbClr val="FF0000"/>
                </a:solidFill>
                <a:latin typeface="Consolas" panose="020B0609020204030204" pitchFamily="49" charset="0"/>
              </a:rPr>
              <a:t>x.</a:t>
            </a:r>
          </a:p>
          <a:p>
            <a:endParaRPr lang="fr-FR" sz="2400" dirty="0" smtClean="0">
              <a:latin typeface="+mj-lt"/>
            </a:endParaRPr>
          </a:p>
          <a:p>
            <a:r>
              <a:rPr lang="fr-FR" sz="2400" dirty="0" smtClean="0">
                <a:latin typeface="+mj-lt"/>
              </a:rPr>
              <a:t>Ce problème est donc mal posé car la troisième condition n’est pas satisfaite.</a:t>
            </a:r>
            <a:endParaRPr lang="fr-FR" sz="2400" dirty="0">
              <a:latin typeface="+mj-lt"/>
            </a:endParaRPr>
          </a:p>
        </p:txBody>
      </p:sp>
    </p:spTree>
    <p:extLst>
      <p:ext uri="{BB962C8B-B14F-4D97-AF65-F5344CB8AC3E}">
        <p14:creationId xmlns:p14="http://schemas.microsoft.com/office/powerpoint/2010/main" val="350283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069016" cy="584775"/>
          </a:xfrm>
          <a:prstGeom prst="rect">
            <a:avLst/>
          </a:prstGeom>
        </p:spPr>
        <p:txBody>
          <a:bodyPr wrap="none">
            <a:spAutoFit/>
          </a:bodyPr>
          <a:lstStyle/>
          <a:p>
            <a:r>
              <a:rPr lang="fr-FR" sz="3200" b="1" dirty="0" smtClean="0"/>
              <a:t>3.1</a:t>
            </a:r>
            <a:r>
              <a:rPr lang="fr-FR" sz="3200" dirty="0" smtClean="0"/>
              <a:t>. </a:t>
            </a:r>
            <a:r>
              <a:rPr lang="fr-FR" sz="3200" b="1" dirty="0" smtClean="0"/>
              <a:t>Approches de résolution</a:t>
            </a:r>
            <a:endParaRPr lang="fr-FR" sz="3200" b="1" dirty="0"/>
          </a:p>
        </p:txBody>
      </p:sp>
      <p:sp>
        <p:nvSpPr>
          <p:cNvPr id="2" name="Rectangle 1"/>
          <p:cNvSpPr/>
          <p:nvPr/>
        </p:nvSpPr>
        <p:spPr>
          <a:xfrm>
            <a:off x="589280" y="1407612"/>
            <a:ext cx="11176000" cy="4524315"/>
          </a:xfrm>
          <a:prstGeom prst="rect">
            <a:avLst/>
          </a:prstGeom>
        </p:spPr>
        <p:txBody>
          <a:bodyPr wrap="square">
            <a:spAutoFit/>
          </a:bodyPr>
          <a:lstStyle/>
          <a:p>
            <a:pPr marL="342900" indent="-342900">
              <a:buFont typeface="Wingdings" panose="05000000000000000000" pitchFamily="2" charset="2"/>
              <a:buChar char="§"/>
            </a:pPr>
            <a:r>
              <a:rPr lang="fr-FR" sz="2400" dirty="0" smtClean="0">
                <a:latin typeface="+mj-lt"/>
              </a:rPr>
              <a:t>Dans l’introduction, nous avons établi que les problèmes inverses se répartissent en deux groupes. </a:t>
            </a:r>
          </a:p>
          <a:p>
            <a:endParaRPr lang="fr-FR" sz="2400" dirty="0" smtClean="0">
              <a:latin typeface="+mj-lt"/>
            </a:endParaRPr>
          </a:p>
          <a:p>
            <a:pPr marL="342900" indent="-342900">
              <a:buFont typeface="Wingdings" panose="05000000000000000000" pitchFamily="2" charset="2"/>
              <a:buChar char="§"/>
            </a:pPr>
            <a:r>
              <a:rPr lang="fr-FR" sz="2400" dirty="0" smtClean="0">
                <a:latin typeface="+mj-lt"/>
              </a:rPr>
              <a:t>D’une part, il y a les problèmes linéaires et d’autre part es problèmes non-linéaires.</a:t>
            </a:r>
          </a:p>
          <a:p>
            <a:r>
              <a:rPr lang="fr-FR" sz="2400" dirty="0" smtClean="0">
                <a:latin typeface="+mj-lt"/>
              </a:rPr>
              <a:t>Dans ce paragraphe, nous décrivons brièvement les principales méthodes de résolution des problèmes inverses linéaires non-aveugles</a:t>
            </a:r>
          </a:p>
          <a:p>
            <a:endParaRPr lang="fr-FR" sz="2400" dirty="0">
              <a:latin typeface="+mj-lt"/>
            </a:endParaRPr>
          </a:p>
          <a:p>
            <a:pPr marL="342900" indent="-342900">
              <a:buFont typeface="Wingdings" panose="05000000000000000000" pitchFamily="2" charset="2"/>
              <a:buChar char="§"/>
            </a:pPr>
            <a:r>
              <a:rPr lang="fr-FR" sz="2400" dirty="0" smtClean="0">
                <a:latin typeface="+mj-lt"/>
              </a:rPr>
              <a:t>Dans la section 2.1., nous avons vu que, dans le cas des problèmes inverses linéaires, le problème discret s’écrit comme </a:t>
            </a:r>
            <a:r>
              <a:rPr lang="fr-FR" sz="2400" b="1" dirty="0" smtClean="0">
                <a:latin typeface="Consolas" panose="020B0609020204030204" pitchFamily="49" charset="0"/>
              </a:rPr>
              <a:t>y = M x </a:t>
            </a:r>
            <a:r>
              <a:rPr lang="fr-FR" sz="2400" dirty="0" smtClean="0">
                <a:latin typeface="+mj-lt"/>
              </a:rPr>
              <a:t>où </a:t>
            </a:r>
            <a:r>
              <a:rPr lang="fr-FR" sz="2400" b="1" dirty="0">
                <a:latin typeface="Consolas" panose="020B0609020204030204" pitchFamily="49" charset="0"/>
              </a:rPr>
              <a:t>M</a:t>
            </a:r>
            <a:r>
              <a:rPr lang="fr-FR" sz="2400" dirty="0" smtClean="0">
                <a:latin typeface="+mj-lt"/>
              </a:rPr>
              <a:t> est une matrice. La question est de trouver </a:t>
            </a:r>
            <a:r>
              <a:rPr lang="fr-FR" sz="2400" b="1" dirty="0">
                <a:latin typeface="Consolas" panose="020B0609020204030204" pitchFamily="49" charset="0"/>
              </a:rPr>
              <a:t>x </a:t>
            </a:r>
            <a:r>
              <a:rPr lang="fr-FR" sz="2400" dirty="0" smtClean="0">
                <a:latin typeface="+mj-lt"/>
              </a:rPr>
              <a:t>à partir de </a:t>
            </a:r>
            <a:r>
              <a:rPr lang="fr-FR" sz="2400" b="1" dirty="0">
                <a:latin typeface="Consolas" panose="020B0609020204030204" pitchFamily="49" charset="0"/>
              </a:rPr>
              <a:t>y. </a:t>
            </a:r>
            <a:r>
              <a:rPr lang="fr-FR" sz="2400" dirty="0" smtClean="0">
                <a:latin typeface="+mj-lt"/>
              </a:rPr>
              <a:t>Dans le cas non-aveugle, la matrice M est connue. Nous traitons ici uniquement les problèmes en dimension finie, qui peuvent éventuellement provenir de la discrétisation d’un opérateur intégral comme vu dans la section 2.1.</a:t>
            </a:r>
            <a:endParaRPr lang="fr-FR" sz="2400" dirty="0">
              <a:latin typeface="+mj-lt"/>
            </a:endParaRPr>
          </a:p>
        </p:txBody>
      </p:sp>
    </p:spTree>
    <p:extLst>
      <p:ext uri="{BB962C8B-B14F-4D97-AF65-F5344CB8AC3E}">
        <p14:creationId xmlns:p14="http://schemas.microsoft.com/office/powerpoint/2010/main" val="4030430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069016" cy="584775"/>
          </a:xfrm>
          <a:prstGeom prst="rect">
            <a:avLst/>
          </a:prstGeom>
        </p:spPr>
        <p:txBody>
          <a:bodyPr wrap="none">
            <a:spAutoFit/>
          </a:bodyPr>
          <a:lstStyle/>
          <a:p>
            <a:r>
              <a:rPr lang="fr-FR" sz="3200" b="1" dirty="0" smtClean="0"/>
              <a:t>3.1</a:t>
            </a:r>
            <a:r>
              <a:rPr lang="fr-FR" sz="3200" dirty="0" smtClean="0"/>
              <a:t>. </a:t>
            </a:r>
            <a:r>
              <a:rPr lang="fr-FR" sz="3200" b="1" dirty="0" smtClean="0"/>
              <a:t>Approches de résolution</a:t>
            </a:r>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589280" y="1407612"/>
                <a:ext cx="11176000" cy="4169218"/>
              </a:xfrm>
              <a:prstGeom prst="rect">
                <a:avLst/>
              </a:prstGeom>
            </p:spPr>
            <p:txBody>
              <a:bodyPr wrap="square">
                <a:spAutoFit/>
              </a:bodyPr>
              <a:lstStyle/>
              <a:p>
                <a:r>
                  <a:rPr lang="fr-FR" sz="2400" dirty="0" smtClean="0">
                    <a:latin typeface="+mj-lt"/>
                  </a:rPr>
                  <a:t>Si on souhaite résoudre </a:t>
                </a:r>
                <a:r>
                  <a:rPr lang="fr-FR" sz="2400" b="1" dirty="0" smtClean="0">
                    <a:latin typeface="Consolas" panose="020B0609020204030204" pitchFamily="49" charset="0"/>
                  </a:rPr>
                  <a:t>M x = y </a:t>
                </a:r>
                <a:r>
                  <a:rPr lang="fr-FR" sz="2400" dirty="0" smtClean="0">
                    <a:latin typeface="+mj-lt"/>
                  </a:rPr>
                  <a:t>et que </a:t>
                </a:r>
                <a:r>
                  <a:rPr lang="fr-FR" sz="2400" b="1" dirty="0">
                    <a:latin typeface="Consolas" panose="020B0609020204030204" pitchFamily="49" charset="0"/>
                  </a:rPr>
                  <a:t>M</a:t>
                </a:r>
                <a:r>
                  <a:rPr lang="fr-FR" sz="2400" dirty="0" smtClean="0">
                    <a:latin typeface="+mj-lt"/>
                  </a:rPr>
                  <a:t> est carrée régulière (</a:t>
                </a:r>
                <a:r>
                  <a:rPr lang="fr-FR" sz="2400" b="1" dirty="0" err="1">
                    <a:latin typeface="Consolas" panose="020B0609020204030204" pitchFamily="49" charset="0"/>
                  </a:rPr>
                  <a:t>det</a:t>
                </a:r>
                <a:r>
                  <a:rPr lang="fr-FR" sz="2400" b="1" dirty="0">
                    <a:latin typeface="Consolas" panose="020B0609020204030204" pitchFamily="49" charset="0"/>
                  </a:rPr>
                  <a:t>(M )  ≠ 0</a:t>
                </a:r>
                <a:r>
                  <a:rPr lang="fr-FR" sz="2400" dirty="0" smtClean="0">
                    <a:latin typeface="+mj-lt"/>
                  </a:rPr>
                  <a:t>),</a:t>
                </a:r>
              </a:p>
              <a:p>
                <a:r>
                  <a:rPr lang="fr-FR" sz="2400" dirty="0" smtClean="0">
                    <a:latin typeface="+mj-lt"/>
                  </a:rPr>
                  <a:t>la solution unique est simple et </a:t>
                </a:r>
                <a:r>
                  <a:rPr lang="fr-FR" sz="2400" b="1" dirty="0">
                    <a:latin typeface="Consolas" panose="020B0609020204030204" pitchFamily="49" charset="0"/>
                  </a:rPr>
                  <a:t>vaut x = </a:t>
                </a:r>
                <a14:m>
                  <m:oMath xmlns:m="http://schemas.openxmlformats.org/officeDocument/2006/math">
                    <m:sSup>
                      <m:sSupPr>
                        <m:ctrlPr>
                          <a:rPr lang="fr-FR" sz="2400" b="1" i="1" smtClean="0">
                            <a:latin typeface="Cambria Math" panose="02040503050406030204" pitchFamily="18" charset="0"/>
                          </a:rPr>
                        </m:ctrlPr>
                      </m:sSupPr>
                      <m:e>
                        <m:r>
                          <a:rPr lang="fr-FR" sz="2400" b="1" i="1" smtClean="0">
                            <a:latin typeface="Cambria Math" panose="02040503050406030204" pitchFamily="18" charset="0"/>
                          </a:rPr>
                          <m:t>𝑴</m:t>
                        </m:r>
                      </m:e>
                      <m:sup>
                        <m:r>
                          <a:rPr lang="fr-FR" sz="2400" b="1" i="1" smtClean="0">
                            <a:latin typeface="Cambria Math" panose="02040503050406030204" pitchFamily="18" charset="0"/>
                          </a:rPr>
                          <m:t>−</m:t>
                        </m:r>
                        <m:r>
                          <a:rPr lang="fr-FR" sz="2400" b="1" i="1" smtClean="0">
                            <a:latin typeface="Cambria Math" panose="02040503050406030204" pitchFamily="18" charset="0"/>
                          </a:rPr>
                          <m:t>𝟏</m:t>
                        </m:r>
                      </m:sup>
                    </m:sSup>
                  </m:oMath>
                </a14:m>
                <a:r>
                  <a:rPr lang="fr-FR" sz="2400" b="1" dirty="0" smtClean="0">
                    <a:latin typeface="Consolas" panose="020B0609020204030204" pitchFamily="49" charset="0"/>
                  </a:rPr>
                  <a:t>y</a:t>
                </a:r>
                <a:r>
                  <a:rPr lang="fr-FR" sz="2400" dirty="0" smtClean="0">
                    <a:latin typeface="+mj-lt"/>
                  </a:rPr>
                  <a:t>. Celle-ci peut être calculée par diverses méthodes numériques. </a:t>
                </a:r>
              </a:p>
              <a:p>
                <a:endParaRPr lang="fr-FR" sz="2400" dirty="0">
                  <a:latin typeface="+mj-lt"/>
                </a:endParaRPr>
              </a:p>
              <a:p>
                <a:pPr marL="342900" indent="-342900">
                  <a:buFont typeface="Wingdings" panose="05000000000000000000" pitchFamily="2" charset="2"/>
                  <a:buChar char="§"/>
                </a:pPr>
                <a:r>
                  <a:rPr lang="fr-FR" sz="2400" dirty="0" smtClean="0">
                    <a:latin typeface="+mj-lt"/>
                  </a:rPr>
                  <a:t>Par contre, si on veut résoudre </a:t>
                </a:r>
                <a:r>
                  <a:rPr lang="fr-FR" sz="2400" b="1" dirty="0">
                    <a:latin typeface="Consolas" panose="020B0609020204030204" pitchFamily="49" charset="0"/>
                  </a:rPr>
                  <a:t>M x = y </a:t>
                </a:r>
                <a:r>
                  <a:rPr lang="fr-FR" sz="2400" dirty="0" smtClean="0">
                    <a:latin typeface="+mj-lt"/>
                  </a:rPr>
                  <a:t>avec </a:t>
                </a:r>
                <a:r>
                  <a:rPr lang="fr-FR" sz="2400" b="1" i="1" dirty="0" smtClean="0">
                    <a:latin typeface="Consolas" panose="020B0609020204030204" pitchFamily="49" charset="0"/>
                  </a:rPr>
                  <a:t>M ∈ </a:t>
                </a:r>
                <a14:m>
                  <m:oMath xmlns:m="http://schemas.openxmlformats.org/officeDocument/2006/math">
                    <m:sSup>
                      <m:sSupPr>
                        <m:ctrlPr>
                          <a:rPr lang="fr-FR" sz="2400" b="1" i="1" smtClean="0">
                            <a:latin typeface="Cambria Math" panose="02040503050406030204" pitchFamily="18" charset="0"/>
                          </a:rPr>
                        </m:ctrlPr>
                      </m:sSupPr>
                      <m:e>
                        <m:r>
                          <a:rPr lang="fr-FR" sz="2400" b="1" i="1" smtClean="0">
                            <a:latin typeface="Cambria Math" panose="02040503050406030204" pitchFamily="18" charset="0"/>
                          </a:rPr>
                          <m:t>𝑹</m:t>
                        </m:r>
                      </m:e>
                      <m:sup>
                        <m:r>
                          <a:rPr lang="fr-FR" sz="2400" b="1" i="1" smtClean="0">
                            <a:latin typeface="Cambria Math" panose="02040503050406030204" pitchFamily="18" charset="0"/>
                          </a:rPr>
                          <m:t>−</m:t>
                        </m:r>
                        <m:r>
                          <a:rPr lang="fr-FR" sz="2400" b="1" i="1" smtClean="0">
                            <a:latin typeface="Cambria Math" panose="02040503050406030204" pitchFamily="18" charset="0"/>
                          </a:rPr>
                          <m:t>𝒎</m:t>
                        </m:r>
                        <m:r>
                          <m:rPr>
                            <m:nor/>
                          </m:rPr>
                          <a:rPr lang="fr-FR" sz="2400" b="1" i="1" dirty="0" smtClean="0">
                            <a:latin typeface="Consolas" panose="020B0609020204030204" pitchFamily="49" charset="0"/>
                          </a:rPr>
                          <m:t>×</m:t>
                        </m:r>
                        <m:r>
                          <a:rPr lang="fr-FR" sz="2400" b="1" i="1" dirty="0" smtClean="0">
                            <a:latin typeface="Cambria Math" panose="02040503050406030204" pitchFamily="18" charset="0"/>
                          </a:rPr>
                          <m:t>𝒏</m:t>
                        </m:r>
                      </m:sup>
                    </m:sSup>
                  </m:oMath>
                </a14:m>
                <a:r>
                  <a:rPr lang="fr-FR" sz="2400" b="1" i="1" dirty="0" smtClean="0">
                    <a:latin typeface="Consolas" panose="020B0609020204030204" pitchFamily="49" charset="0"/>
                  </a:rPr>
                  <a:t> </a:t>
                </a:r>
                <a:r>
                  <a:rPr lang="fr-FR" sz="2400" dirty="0" smtClean="0">
                    <a:latin typeface="+mj-lt"/>
                  </a:rPr>
                  <a:t>et si on suppose le problème mal posé, plusieurs méthodes existent suivant la condition de Hadamard qui n’est pas respectée. </a:t>
                </a:r>
              </a:p>
              <a:p>
                <a:endParaRPr lang="fr-FR" sz="2400" dirty="0">
                  <a:latin typeface="+mj-lt"/>
                </a:endParaRPr>
              </a:p>
              <a:p>
                <a:pPr marL="342900" indent="-342900">
                  <a:buFont typeface="Wingdings" panose="05000000000000000000" pitchFamily="2" charset="2"/>
                  <a:buChar char="§"/>
                </a:pPr>
                <a:r>
                  <a:rPr lang="fr-FR" sz="2400" dirty="0" smtClean="0">
                    <a:latin typeface="+mj-lt"/>
                  </a:rPr>
                  <a:t>Ci-dessous, nous décrivons dans un premier temps les méthodes basées sur la résolution de systèmes </a:t>
                </a:r>
                <a:r>
                  <a:rPr lang="fr-FR" sz="2400" b="1" dirty="0" smtClean="0">
                    <a:latin typeface="+mj-lt"/>
                  </a:rPr>
                  <a:t>par factorisation de matrices</a:t>
                </a:r>
                <a:r>
                  <a:rPr lang="fr-FR" sz="2400" dirty="0" smtClean="0">
                    <a:latin typeface="+mj-lt"/>
                  </a:rPr>
                  <a:t>, dans un deuxième temps les </a:t>
                </a:r>
                <a:r>
                  <a:rPr lang="fr-FR" sz="2400" b="1" dirty="0" smtClean="0">
                    <a:latin typeface="+mj-lt"/>
                  </a:rPr>
                  <a:t>méthodes de régularisation</a:t>
                </a:r>
                <a:r>
                  <a:rPr lang="fr-FR" sz="2400" dirty="0" smtClean="0">
                    <a:latin typeface="+mj-lt"/>
                  </a:rPr>
                  <a:t> et terminons en évoquant </a:t>
                </a:r>
                <a:r>
                  <a:rPr lang="fr-FR" sz="2400" b="1" dirty="0" smtClean="0">
                    <a:latin typeface="+mj-lt"/>
                  </a:rPr>
                  <a:t>les méthodes probabilistes.</a:t>
                </a:r>
                <a:endParaRPr lang="fr-FR" sz="2400" b="1" dirty="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589280" y="1407612"/>
                <a:ext cx="11176000" cy="4169218"/>
              </a:xfrm>
              <a:prstGeom prst="rect">
                <a:avLst/>
              </a:prstGeom>
              <a:blipFill>
                <a:blip r:embed="rId2"/>
                <a:stretch>
                  <a:fillRect l="-873" t="-1170" r="-1309" b="-2339"/>
                </a:stretch>
              </a:blipFill>
            </p:spPr>
            <p:txBody>
              <a:bodyPr/>
              <a:lstStyle/>
              <a:p>
                <a:r>
                  <a:rPr lang="fr-FR">
                    <a:noFill/>
                  </a:rPr>
                  <a:t> </a:t>
                </a:r>
              </a:p>
            </p:txBody>
          </p:sp>
        </mc:Fallback>
      </mc:AlternateContent>
    </p:spTree>
    <p:extLst>
      <p:ext uri="{BB962C8B-B14F-4D97-AF65-F5344CB8AC3E}">
        <p14:creationId xmlns:p14="http://schemas.microsoft.com/office/powerpoint/2010/main" val="2699958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187254" cy="584775"/>
          </a:xfrm>
          <a:prstGeom prst="rect">
            <a:avLst/>
          </a:prstGeom>
        </p:spPr>
        <p:txBody>
          <a:bodyPr wrap="none">
            <a:spAutoFit/>
          </a:bodyPr>
          <a:lstStyle/>
          <a:p>
            <a:r>
              <a:rPr lang="fr-FR" sz="3200" b="1" dirty="0" smtClean="0"/>
              <a:t>3.1</a:t>
            </a:r>
            <a:r>
              <a:rPr lang="fr-FR" sz="3200" dirty="0" smtClean="0"/>
              <a:t>. </a:t>
            </a:r>
            <a:r>
              <a:rPr lang="fr-FR" sz="3200" b="1" dirty="0" smtClean="0"/>
              <a:t>Factorisation </a:t>
            </a:r>
            <a:r>
              <a:rPr lang="fr-FR" sz="3200" b="1" dirty="0"/>
              <a:t>de matrices</a:t>
            </a:r>
          </a:p>
        </p:txBody>
      </p:sp>
      <p:sp>
        <p:nvSpPr>
          <p:cNvPr id="2" name="Rectangle 1"/>
          <p:cNvSpPr/>
          <p:nvPr/>
        </p:nvSpPr>
        <p:spPr>
          <a:xfrm>
            <a:off x="589280" y="1407612"/>
            <a:ext cx="11176000" cy="3416320"/>
          </a:xfrm>
          <a:prstGeom prst="rect">
            <a:avLst/>
          </a:prstGeom>
        </p:spPr>
        <p:txBody>
          <a:bodyPr wrap="square">
            <a:spAutoFit/>
          </a:bodyPr>
          <a:lstStyle/>
          <a:p>
            <a:r>
              <a:rPr lang="fr-FR" sz="2400" dirty="0" smtClean="0">
                <a:latin typeface="+mj-lt"/>
              </a:rPr>
              <a:t>Le système </a:t>
            </a:r>
            <a:r>
              <a:rPr lang="fr-FR" sz="2400" b="1" dirty="0" smtClean="0">
                <a:latin typeface="Consolas" panose="020B0609020204030204" pitchFamily="49" charset="0"/>
              </a:rPr>
              <a:t>M x = y </a:t>
            </a:r>
            <a:r>
              <a:rPr lang="fr-FR" sz="2400" dirty="0" smtClean="0">
                <a:latin typeface="+mj-lt"/>
              </a:rPr>
              <a:t>avec </a:t>
            </a:r>
            <a:r>
              <a:rPr lang="fr-FR" sz="2400" b="1" dirty="0">
                <a:latin typeface="Consolas" panose="020B0609020204030204" pitchFamily="49" charset="0"/>
              </a:rPr>
              <a:t>M</a:t>
            </a:r>
            <a:r>
              <a:rPr lang="fr-FR" sz="2400" dirty="0" smtClean="0">
                <a:latin typeface="+mj-lt"/>
              </a:rPr>
              <a:t> non nécessairement carrée régulière peut </a:t>
            </a:r>
            <a:r>
              <a:rPr lang="fr-FR" sz="2400" b="1" dirty="0" smtClean="0">
                <a:latin typeface="+mj-lt"/>
              </a:rPr>
              <a:t>ne pas admettre de solutions</a:t>
            </a:r>
            <a:r>
              <a:rPr lang="fr-FR" sz="2400" dirty="0" smtClean="0">
                <a:latin typeface="+mj-lt"/>
              </a:rPr>
              <a:t> ou bien </a:t>
            </a:r>
            <a:r>
              <a:rPr lang="fr-FR" sz="2400" b="1" dirty="0" smtClean="0">
                <a:latin typeface="+mj-lt"/>
              </a:rPr>
              <a:t>en avoir une infinité. </a:t>
            </a:r>
          </a:p>
          <a:p>
            <a:endParaRPr lang="fr-FR" sz="2400" b="1" dirty="0" smtClean="0">
              <a:latin typeface="+mj-lt"/>
            </a:endParaRPr>
          </a:p>
          <a:p>
            <a:pPr marL="342900" indent="-342900">
              <a:buFont typeface="Wingdings" panose="05000000000000000000" pitchFamily="2" charset="2"/>
              <a:buChar char="§"/>
            </a:pPr>
            <a:r>
              <a:rPr lang="fr-FR" sz="2400" dirty="0" smtClean="0">
                <a:latin typeface="+mj-lt"/>
              </a:rPr>
              <a:t>Le problème inverse est dans ces deux cas mal posé car la première ou la seconde condition au sens de </a:t>
            </a:r>
            <a:r>
              <a:rPr lang="fr-FR" sz="2400" b="1" dirty="0" smtClean="0">
                <a:latin typeface="+mj-lt"/>
              </a:rPr>
              <a:t>Hadamard</a:t>
            </a:r>
            <a:r>
              <a:rPr lang="fr-FR" sz="2400" dirty="0" smtClean="0">
                <a:latin typeface="+mj-lt"/>
              </a:rPr>
              <a:t> n’est pas respectée. </a:t>
            </a:r>
          </a:p>
          <a:p>
            <a:endParaRPr lang="fr-FR" sz="2400" dirty="0">
              <a:latin typeface="+mj-lt"/>
            </a:endParaRPr>
          </a:p>
          <a:p>
            <a:pPr marL="342900" indent="-342900">
              <a:buFont typeface="Wingdings" panose="05000000000000000000" pitchFamily="2" charset="2"/>
              <a:buChar char="§"/>
            </a:pPr>
            <a:r>
              <a:rPr lang="fr-FR" sz="2400" dirty="0" smtClean="0">
                <a:latin typeface="+mj-lt"/>
              </a:rPr>
              <a:t>Les trois méthodes décrites dans ce paragraphe et basées sur la </a:t>
            </a:r>
            <a:r>
              <a:rPr lang="fr-FR" sz="2400" b="1" i="1" dirty="0" smtClean="0">
                <a:latin typeface="+mj-lt"/>
              </a:rPr>
              <a:t>factorisation de matrices sont applicables lorsque les problèmes, </a:t>
            </a:r>
            <a:r>
              <a:rPr lang="fr-FR" sz="2400" dirty="0" smtClean="0">
                <a:latin typeface="+mj-lt"/>
              </a:rPr>
              <a:t>bien que mal posés, vérifient la troisième condition au sens de Hadamard i.e. M est bien conditionnée.</a:t>
            </a:r>
            <a:endParaRPr lang="fr-FR" sz="2400" b="1" dirty="0">
              <a:latin typeface="+mj-lt"/>
            </a:endParaRPr>
          </a:p>
        </p:txBody>
      </p:sp>
    </p:spTree>
    <p:extLst>
      <p:ext uri="{BB962C8B-B14F-4D97-AF65-F5344CB8AC3E}">
        <p14:creationId xmlns:p14="http://schemas.microsoft.com/office/powerpoint/2010/main" val="279679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187254" cy="584775"/>
          </a:xfrm>
          <a:prstGeom prst="rect">
            <a:avLst/>
          </a:prstGeom>
        </p:spPr>
        <p:txBody>
          <a:bodyPr wrap="none">
            <a:spAutoFit/>
          </a:bodyPr>
          <a:lstStyle/>
          <a:p>
            <a:r>
              <a:rPr lang="fr-FR" sz="3200" b="1" dirty="0" smtClean="0"/>
              <a:t>3.1</a:t>
            </a:r>
            <a:r>
              <a:rPr lang="fr-FR" sz="3200" dirty="0" smtClean="0"/>
              <a:t>. </a:t>
            </a:r>
            <a:r>
              <a:rPr lang="fr-FR" sz="3200" b="1" dirty="0" smtClean="0"/>
              <a:t>Factorisation </a:t>
            </a:r>
            <a:r>
              <a:rPr lang="fr-FR" sz="3200" b="1" dirty="0"/>
              <a:t>de matrices</a:t>
            </a:r>
          </a:p>
        </p:txBody>
      </p:sp>
      <p:sp>
        <p:nvSpPr>
          <p:cNvPr id="2" name="Rectangle 1"/>
          <p:cNvSpPr/>
          <p:nvPr/>
        </p:nvSpPr>
        <p:spPr>
          <a:xfrm>
            <a:off x="589280" y="1407612"/>
            <a:ext cx="11176000" cy="3785652"/>
          </a:xfrm>
          <a:prstGeom prst="rect">
            <a:avLst/>
          </a:prstGeom>
        </p:spPr>
        <p:txBody>
          <a:bodyPr wrap="square">
            <a:spAutoFit/>
          </a:bodyPr>
          <a:lstStyle/>
          <a:p>
            <a:endParaRPr lang="fr-FR" sz="2400" dirty="0" smtClean="0">
              <a:latin typeface="+mj-lt"/>
            </a:endParaRPr>
          </a:p>
          <a:p>
            <a:r>
              <a:rPr lang="fr-FR" sz="2400" dirty="0" smtClean="0">
                <a:latin typeface="+mj-lt"/>
              </a:rPr>
              <a:t>Ci-dessous, nous montrons que ce système peut être résolu par </a:t>
            </a:r>
            <a:r>
              <a:rPr lang="fr-FR" sz="2400" b="1" dirty="0" smtClean="0"/>
              <a:t>une facto-</a:t>
            </a:r>
          </a:p>
          <a:p>
            <a:r>
              <a:rPr lang="fr-FR" sz="2400" b="1" dirty="0" err="1" smtClean="0"/>
              <a:t>risation</a:t>
            </a:r>
            <a:r>
              <a:rPr lang="fr-FR" sz="2400" b="1" dirty="0" smtClean="0"/>
              <a:t> de </a:t>
            </a:r>
            <a:r>
              <a:rPr lang="fr-FR" sz="2400" b="1" dirty="0" err="1" smtClean="0"/>
              <a:t>Cholesky</a:t>
            </a:r>
            <a:r>
              <a:rPr lang="fr-FR" sz="2400" b="1" dirty="0" smtClean="0"/>
              <a:t> ou encore par une factorisation QR</a:t>
            </a:r>
            <a:r>
              <a:rPr lang="fr-FR" sz="2400" dirty="0" smtClean="0">
                <a:latin typeface="+mj-lt"/>
              </a:rPr>
              <a:t>. </a:t>
            </a:r>
          </a:p>
          <a:p>
            <a:endParaRPr lang="fr-FR" sz="2400" dirty="0">
              <a:latin typeface="+mj-lt"/>
            </a:endParaRPr>
          </a:p>
          <a:p>
            <a:pPr marL="342900" indent="-342900">
              <a:buFont typeface="Wingdings" panose="05000000000000000000" pitchFamily="2" charset="2"/>
              <a:buChar char="§"/>
            </a:pPr>
            <a:r>
              <a:rPr lang="fr-FR" sz="2400" dirty="0" smtClean="0">
                <a:latin typeface="+mj-lt"/>
              </a:rPr>
              <a:t>Cette dernière donne une méthode plus coûteuse que la factorisation de </a:t>
            </a:r>
            <a:r>
              <a:rPr lang="fr-FR" sz="2400" dirty="0" err="1" smtClean="0">
                <a:latin typeface="+mj-lt"/>
              </a:rPr>
              <a:t>Cholesky</a:t>
            </a:r>
            <a:r>
              <a:rPr lang="fr-FR" sz="2400" dirty="0" smtClean="0">
                <a:latin typeface="+mj-lt"/>
              </a:rPr>
              <a:t>, mais plus robuste au niveau algorithmique, et constitue la méthode de choix pour résoudre les problèmes de taille raisonnable (quelques centaines). </a:t>
            </a:r>
          </a:p>
          <a:p>
            <a:endParaRPr lang="fr-FR" sz="2400" dirty="0">
              <a:latin typeface="+mj-lt"/>
            </a:endParaRPr>
          </a:p>
          <a:p>
            <a:pPr marL="342900" indent="-342900">
              <a:buFont typeface="Wingdings" panose="05000000000000000000" pitchFamily="2" charset="2"/>
              <a:buChar char="§"/>
            </a:pPr>
            <a:r>
              <a:rPr lang="fr-FR" sz="2400" dirty="0" smtClean="0">
                <a:latin typeface="+mj-lt"/>
              </a:rPr>
              <a:t>Nous donnons également quelques indications sur la méthode utilisant la factorisation SVD (</a:t>
            </a:r>
            <a:r>
              <a:rPr lang="fr-FR" sz="2400" dirty="0" err="1" smtClean="0">
                <a:latin typeface="+mj-lt"/>
              </a:rPr>
              <a:t>Singular</a:t>
            </a:r>
            <a:r>
              <a:rPr lang="fr-FR" sz="2400" dirty="0" smtClean="0">
                <a:latin typeface="+mj-lt"/>
              </a:rPr>
              <a:t> </a:t>
            </a:r>
            <a:r>
              <a:rPr lang="fr-FR" sz="2400" dirty="0" err="1" smtClean="0">
                <a:latin typeface="+mj-lt"/>
              </a:rPr>
              <a:t>Va-lue</a:t>
            </a:r>
            <a:r>
              <a:rPr lang="fr-FR" sz="2400" dirty="0" smtClean="0">
                <a:latin typeface="+mj-lt"/>
              </a:rPr>
              <a:t> </a:t>
            </a:r>
            <a:r>
              <a:rPr lang="fr-FR" sz="2400" dirty="0" err="1" smtClean="0">
                <a:latin typeface="+mj-lt"/>
              </a:rPr>
              <a:t>Decomposition</a:t>
            </a:r>
            <a:r>
              <a:rPr lang="fr-FR" sz="2400" dirty="0" smtClean="0">
                <a:latin typeface="+mj-lt"/>
              </a:rPr>
              <a:t>).</a:t>
            </a:r>
          </a:p>
        </p:txBody>
      </p:sp>
    </p:spTree>
    <p:extLst>
      <p:ext uri="{BB962C8B-B14F-4D97-AF65-F5344CB8AC3E}">
        <p14:creationId xmlns:p14="http://schemas.microsoft.com/office/powerpoint/2010/main" val="433590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839239" cy="584775"/>
          </a:xfrm>
          <a:prstGeom prst="rect">
            <a:avLst/>
          </a:prstGeom>
        </p:spPr>
        <p:txBody>
          <a:bodyPr wrap="none">
            <a:spAutoFit/>
          </a:bodyPr>
          <a:lstStyle/>
          <a:p>
            <a:r>
              <a:rPr lang="fr-FR" sz="3200" b="1" dirty="0" smtClean="0"/>
              <a:t>3.1</a:t>
            </a:r>
            <a:r>
              <a:rPr lang="fr-FR" sz="3200" dirty="0" smtClean="0"/>
              <a:t>. </a:t>
            </a:r>
            <a:r>
              <a:rPr lang="fr-FR" sz="3200" b="1" dirty="0" smtClean="0"/>
              <a:t>1. </a:t>
            </a:r>
            <a:r>
              <a:rPr lang="fr-FR" sz="3200" b="1" dirty="0" err="1" smtClean="0"/>
              <a:t>Cholesky</a:t>
            </a:r>
            <a:endParaRPr lang="fr-FR" sz="3200" b="1" dirty="0"/>
          </a:p>
        </p:txBody>
      </p:sp>
      <p:sp>
        <p:nvSpPr>
          <p:cNvPr id="2" name="Rectangle 1"/>
          <p:cNvSpPr/>
          <p:nvPr/>
        </p:nvSpPr>
        <p:spPr>
          <a:xfrm>
            <a:off x="589280" y="1407612"/>
            <a:ext cx="11176000" cy="4154984"/>
          </a:xfrm>
          <a:prstGeom prst="rect">
            <a:avLst/>
          </a:prstGeom>
        </p:spPr>
        <p:txBody>
          <a:bodyPr wrap="square">
            <a:spAutoFit/>
          </a:bodyPr>
          <a:lstStyle/>
          <a:p>
            <a:r>
              <a:rPr lang="fr-FR" sz="2400" dirty="0" smtClean="0">
                <a:effectLst/>
                <a:latin typeface="+mj-lt"/>
              </a:rPr>
              <a:t/>
            </a:r>
            <a:br>
              <a:rPr lang="fr-FR" sz="2400" dirty="0" smtClean="0">
                <a:effectLst/>
                <a:latin typeface="+mj-lt"/>
              </a:rPr>
            </a:br>
            <a:r>
              <a:rPr lang="fr-FR" sz="2400" dirty="0">
                <a:latin typeface="+mj-lt"/>
              </a:rPr>
              <a:t>Si on veut résoudre </a:t>
            </a:r>
            <a:r>
              <a:rPr lang="fr-FR" sz="2400" b="1" dirty="0">
                <a:latin typeface="Consolas" panose="020B0609020204030204" pitchFamily="49" charset="0"/>
              </a:rPr>
              <a:t>M x = y </a:t>
            </a:r>
            <a:r>
              <a:rPr lang="fr-FR" sz="2400" dirty="0">
                <a:latin typeface="+mj-lt"/>
              </a:rPr>
              <a:t>avec </a:t>
            </a:r>
            <a:r>
              <a:rPr lang="fr-FR" sz="2400" b="1" dirty="0">
                <a:latin typeface="Consolas" panose="020B0609020204030204" pitchFamily="49" charset="0"/>
              </a:rPr>
              <a:t>M ∈ </a:t>
            </a:r>
            <a:r>
              <a:rPr lang="fr-FR" sz="2400" b="1" dirty="0" err="1">
                <a:latin typeface="Consolas" panose="020B0609020204030204" pitchFamily="49" charset="0"/>
              </a:rPr>
              <a:t>IRm×n</a:t>
            </a:r>
            <a:r>
              <a:rPr lang="fr-FR" sz="2400" dirty="0">
                <a:latin typeface="+mj-lt"/>
              </a:rPr>
              <a:t>, si on suppose </a:t>
            </a:r>
            <a:r>
              <a:rPr lang="fr-FR" sz="2400" b="1" dirty="0">
                <a:latin typeface="Consolas" panose="020B0609020204030204" pitchFamily="49" charset="0"/>
              </a:rPr>
              <a:t>m ≥ n, </a:t>
            </a:r>
            <a:r>
              <a:rPr lang="fr-FR" sz="2400" dirty="0">
                <a:latin typeface="+mj-lt"/>
              </a:rPr>
              <a:t>et </a:t>
            </a:r>
            <a:r>
              <a:rPr lang="fr-FR" sz="2400" dirty="0" smtClean="0">
                <a:latin typeface="+mj-lt"/>
              </a:rPr>
              <a:t>si</a:t>
            </a:r>
            <a:r>
              <a:rPr lang="fr-FR" sz="2400" dirty="0">
                <a:latin typeface="+mj-lt"/>
              </a:rPr>
              <a:t> </a:t>
            </a:r>
            <a:r>
              <a:rPr lang="fr-FR" sz="2400" dirty="0" smtClean="0">
                <a:latin typeface="+mj-lt"/>
              </a:rPr>
              <a:t>le </a:t>
            </a:r>
            <a:r>
              <a:rPr lang="fr-FR" sz="2400" dirty="0">
                <a:latin typeface="+mj-lt"/>
              </a:rPr>
              <a:t>problème est mal posé au sens de la première ou la seconde </a:t>
            </a:r>
            <a:r>
              <a:rPr lang="fr-FR" sz="2400" dirty="0" smtClean="0">
                <a:latin typeface="+mj-lt"/>
              </a:rPr>
              <a:t>condition de </a:t>
            </a:r>
            <a:r>
              <a:rPr lang="fr-FR" sz="2400" dirty="0">
                <a:latin typeface="+mj-lt"/>
              </a:rPr>
              <a:t>Hadamard, le problème est reformulé sous la forme des moindres </a:t>
            </a:r>
            <a:r>
              <a:rPr lang="fr-FR" sz="2400" dirty="0" smtClean="0">
                <a:latin typeface="+mj-lt"/>
              </a:rPr>
              <a:t>carrés</a:t>
            </a:r>
            <a:r>
              <a:rPr lang="fr-FR" sz="2400" dirty="0">
                <a:latin typeface="+mj-lt"/>
              </a:rPr>
              <a:t> </a:t>
            </a:r>
            <a:r>
              <a:rPr lang="fr-FR" sz="2400" b="1" dirty="0" err="1">
                <a:latin typeface="Consolas" panose="020B0609020204030204" pitchFamily="49" charset="0"/>
              </a:rPr>
              <a:t>minx</a:t>
            </a:r>
            <a:r>
              <a:rPr lang="fr-FR" sz="2400" b="1" dirty="0">
                <a:latin typeface="Consolas" panose="020B0609020204030204" pitchFamily="49" charset="0"/>
              </a:rPr>
              <a:t> ‖M x−y‖2 </a:t>
            </a:r>
            <a:r>
              <a:rPr lang="fr-FR" sz="2400" dirty="0">
                <a:latin typeface="+mj-lt"/>
              </a:rPr>
              <a:t>avec </a:t>
            </a:r>
            <a:r>
              <a:rPr lang="fr-FR" sz="2400" b="1" dirty="0">
                <a:latin typeface="Consolas" panose="020B0609020204030204" pitchFamily="49" charset="0"/>
              </a:rPr>
              <a:t>x </a:t>
            </a:r>
            <a:r>
              <a:rPr lang="fr-FR" sz="2400" dirty="0">
                <a:latin typeface="+mj-lt"/>
              </a:rPr>
              <a:t>solution de </a:t>
            </a:r>
            <a:r>
              <a:rPr lang="fr-FR" sz="2400" dirty="0" smtClean="0">
                <a:latin typeface="+mj-lt"/>
              </a:rPr>
              <a:t>ce problème </a:t>
            </a:r>
            <a:r>
              <a:rPr lang="fr-FR" sz="2400" dirty="0">
                <a:latin typeface="+mj-lt"/>
              </a:rPr>
              <a:t>si et seulement si </a:t>
            </a:r>
            <a:r>
              <a:rPr lang="fr-FR" sz="2400" b="1" dirty="0">
                <a:latin typeface="Consolas" panose="020B0609020204030204" pitchFamily="49" charset="0"/>
              </a:rPr>
              <a:t>M T M x = M T y, </a:t>
            </a:r>
            <a:r>
              <a:rPr lang="fr-FR" sz="2400" dirty="0">
                <a:latin typeface="+mj-lt"/>
              </a:rPr>
              <a:t>appelée équation normale</a:t>
            </a:r>
            <a:r>
              <a:rPr lang="fr-FR" sz="2400" dirty="0" smtClean="0">
                <a:latin typeface="+mj-lt"/>
              </a:rPr>
              <a:t>.</a:t>
            </a:r>
          </a:p>
          <a:p>
            <a:r>
              <a:rPr lang="fr-FR" sz="2400" dirty="0" smtClean="0">
                <a:latin typeface="+mj-lt"/>
              </a:rPr>
              <a:t/>
            </a:r>
            <a:br>
              <a:rPr lang="fr-FR" sz="2400" dirty="0" smtClean="0">
                <a:latin typeface="+mj-lt"/>
              </a:rPr>
            </a:br>
            <a:r>
              <a:rPr lang="fr-FR" sz="2400" dirty="0">
                <a:latin typeface="+mj-lt"/>
              </a:rPr>
              <a:t>Supposons </a:t>
            </a:r>
            <a:r>
              <a:rPr lang="fr-FR" sz="2400" b="1" dirty="0">
                <a:latin typeface="Consolas" panose="020B0609020204030204" pitchFamily="49" charset="0"/>
              </a:rPr>
              <a:t>M </a:t>
            </a:r>
            <a:r>
              <a:rPr lang="fr-FR" sz="2400" dirty="0">
                <a:latin typeface="+mj-lt"/>
              </a:rPr>
              <a:t>de rang </a:t>
            </a:r>
            <a:r>
              <a:rPr lang="fr-FR" sz="2400" b="1" dirty="0">
                <a:latin typeface="Consolas" panose="020B0609020204030204" pitchFamily="49" charset="0"/>
              </a:rPr>
              <a:t>n</a:t>
            </a:r>
            <a:r>
              <a:rPr lang="fr-FR" sz="2400" dirty="0">
                <a:latin typeface="+mj-lt"/>
              </a:rPr>
              <a:t>, la matrice </a:t>
            </a:r>
            <a:r>
              <a:rPr lang="fr-FR" sz="2400" b="1" dirty="0">
                <a:latin typeface="Consolas" panose="020B0609020204030204" pitchFamily="49" charset="0"/>
              </a:rPr>
              <a:t>M T M </a:t>
            </a:r>
            <a:r>
              <a:rPr lang="fr-FR" sz="2400" dirty="0">
                <a:latin typeface="+mj-lt"/>
              </a:rPr>
              <a:t>est </a:t>
            </a:r>
            <a:r>
              <a:rPr lang="fr-FR" sz="2400" dirty="0" err="1">
                <a:latin typeface="+mj-lt"/>
              </a:rPr>
              <a:t>déﬁnie</a:t>
            </a:r>
            <a:r>
              <a:rPr lang="fr-FR" sz="2400" dirty="0">
                <a:latin typeface="+mj-lt"/>
              </a:rPr>
              <a:t> positive et </a:t>
            </a:r>
            <a:r>
              <a:rPr lang="fr-FR" sz="2400" dirty="0" smtClean="0">
                <a:latin typeface="+mj-lt"/>
              </a:rPr>
              <a:t>d’ordre</a:t>
            </a:r>
            <a:r>
              <a:rPr lang="fr-FR" sz="2400" dirty="0">
                <a:latin typeface="+mj-lt"/>
              </a:rPr>
              <a:t> </a:t>
            </a:r>
            <a:r>
              <a:rPr lang="fr-FR" sz="2400" b="1" dirty="0">
                <a:latin typeface="Consolas" panose="020B0609020204030204" pitchFamily="49" charset="0"/>
              </a:rPr>
              <a:t>n</a:t>
            </a:r>
            <a:r>
              <a:rPr lang="fr-FR" sz="2400" dirty="0">
                <a:latin typeface="+mj-lt"/>
              </a:rPr>
              <a:t>. </a:t>
            </a:r>
            <a:endParaRPr lang="fr-FR" sz="2400" dirty="0" smtClean="0">
              <a:latin typeface="+mj-lt"/>
            </a:endParaRPr>
          </a:p>
          <a:p>
            <a:r>
              <a:rPr lang="fr-FR" sz="2400" dirty="0" smtClean="0">
                <a:latin typeface="+mj-lt"/>
              </a:rPr>
              <a:t>Tout </a:t>
            </a:r>
            <a:r>
              <a:rPr lang="fr-FR" sz="2400" dirty="0">
                <a:latin typeface="+mj-lt"/>
              </a:rPr>
              <a:t>d’abord, on constate que l’équation normale représente dans </a:t>
            </a:r>
            <a:r>
              <a:rPr lang="fr-FR" sz="2400" dirty="0" smtClean="0">
                <a:latin typeface="+mj-lt"/>
              </a:rPr>
              <a:t>ce</a:t>
            </a:r>
            <a:r>
              <a:rPr lang="fr-FR" sz="2400" dirty="0">
                <a:latin typeface="+mj-lt"/>
              </a:rPr>
              <a:t> </a:t>
            </a:r>
            <a:r>
              <a:rPr lang="fr-FR" sz="2400" dirty="0" smtClean="0">
                <a:latin typeface="+mj-lt"/>
              </a:rPr>
              <a:t>cas </a:t>
            </a:r>
            <a:r>
              <a:rPr lang="fr-FR" sz="2400" dirty="0">
                <a:latin typeface="+mj-lt"/>
              </a:rPr>
              <a:t>une </a:t>
            </a:r>
            <a:r>
              <a:rPr lang="fr-FR" sz="2400" dirty="0" smtClean="0">
                <a:latin typeface="+mj-lt"/>
              </a:rPr>
              <a:t>compression d’information </a:t>
            </a:r>
            <a:r>
              <a:rPr lang="fr-FR" sz="2400" dirty="0">
                <a:latin typeface="+mj-lt"/>
              </a:rPr>
              <a:t>puisque</a:t>
            </a:r>
            <a:r>
              <a:rPr lang="fr-FR" sz="2400" b="1" dirty="0">
                <a:latin typeface="Consolas" panose="020B0609020204030204" pitchFamily="49" charset="0"/>
              </a:rPr>
              <a:t> n &lt; m</a:t>
            </a:r>
            <a:r>
              <a:rPr lang="fr-FR" sz="2400" dirty="0">
                <a:latin typeface="+mj-lt"/>
              </a:rPr>
              <a:t>. Ensuite, </a:t>
            </a:r>
            <a:r>
              <a:rPr lang="fr-FR" sz="2400" b="1" dirty="0">
                <a:latin typeface="Consolas" panose="020B0609020204030204" pitchFamily="49" charset="0"/>
              </a:rPr>
              <a:t>M T M </a:t>
            </a:r>
            <a:r>
              <a:rPr lang="fr-FR" sz="2400" dirty="0" smtClean="0">
                <a:latin typeface="+mj-lt"/>
              </a:rPr>
              <a:t>étant</a:t>
            </a:r>
            <a:r>
              <a:rPr lang="fr-FR" sz="2400" dirty="0">
                <a:latin typeface="+mj-lt"/>
              </a:rPr>
              <a:t> </a:t>
            </a:r>
            <a:r>
              <a:rPr lang="fr-FR" sz="2400" dirty="0" err="1" smtClean="0">
                <a:latin typeface="+mj-lt"/>
              </a:rPr>
              <a:t>déﬁnie</a:t>
            </a:r>
            <a:r>
              <a:rPr lang="fr-FR" sz="2400" dirty="0" smtClean="0">
                <a:latin typeface="+mj-lt"/>
              </a:rPr>
              <a:t> </a:t>
            </a:r>
            <a:r>
              <a:rPr lang="fr-FR" sz="2400" dirty="0">
                <a:latin typeface="+mj-lt"/>
              </a:rPr>
              <a:t>positive, le système </a:t>
            </a:r>
            <a:r>
              <a:rPr lang="fr-FR" sz="2400" b="1" dirty="0">
                <a:latin typeface="Consolas" panose="020B0609020204030204" pitchFamily="49" charset="0"/>
              </a:rPr>
              <a:t>M T M x = M T y</a:t>
            </a:r>
            <a:r>
              <a:rPr lang="fr-FR" sz="2400" dirty="0">
                <a:latin typeface="+mj-lt"/>
              </a:rPr>
              <a:t> peut être résolu par la </a:t>
            </a:r>
            <a:r>
              <a:rPr lang="fr-FR" sz="2400" b="1" dirty="0" smtClean="0">
                <a:latin typeface="+mj-lt"/>
              </a:rPr>
              <a:t>factorisation </a:t>
            </a:r>
            <a:r>
              <a:rPr lang="fr-FR" sz="2400" b="1" dirty="0">
                <a:latin typeface="+mj-lt"/>
              </a:rPr>
              <a:t>de </a:t>
            </a:r>
            <a:r>
              <a:rPr lang="fr-FR" sz="2400" b="1" dirty="0" err="1">
                <a:latin typeface="+mj-lt"/>
              </a:rPr>
              <a:t>Cholesky</a:t>
            </a:r>
            <a:r>
              <a:rPr lang="fr-FR" sz="2400" b="1" dirty="0">
                <a:latin typeface="+mj-lt"/>
              </a:rPr>
              <a:t>. </a:t>
            </a:r>
            <a:endParaRPr lang="fr-FR" sz="2400" b="1" dirty="0" smtClean="0">
              <a:latin typeface="+mj-lt"/>
            </a:endParaRPr>
          </a:p>
        </p:txBody>
      </p:sp>
    </p:spTree>
    <p:extLst>
      <p:ext uri="{BB962C8B-B14F-4D97-AF65-F5344CB8AC3E}">
        <p14:creationId xmlns:p14="http://schemas.microsoft.com/office/powerpoint/2010/main" val="282667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839239" cy="584775"/>
          </a:xfrm>
          <a:prstGeom prst="rect">
            <a:avLst/>
          </a:prstGeom>
        </p:spPr>
        <p:txBody>
          <a:bodyPr wrap="none">
            <a:spAutoFit/>
          </a:bodyPr>
          <a:lstStyle/>
          <a:p>
            <a:r>
              <a:rPr lang="fr-FR" sz="3200" b="1" dirty="0" smtClean="0"/>
              <a:t>3.1</a:t>
            </a:r>
            <a:r>
              <a:rPr lang="fr-FR" sz="3200" dirty="0" smtClean="0"/>
              <a:t>. </a:t>
            </a:r>
            <a:r>
              <a:rPr lang="fr-FR" sz="3200" b="1" dirty="0" smtClean="0"/>
              <a:t>1. </a:t>
            </a:r>
            <a:r>
              <a:rPr lang="fr-FR" sz="3200" b="1" dirty="0" err="1" smtClean="0"/>
              <a:t>Cholesky</a:t>
            </a:r>
            <a:endParaRPr lang="fr-FR" sz="3200" b="1" dirty="0"/>
          </a:p>
        </p:txBody>
      </p:sp>
      <p:sp>
        <p:nvSpPr>
          <p:cNvPr id="2" name="Rectangle 1"/>
          <p:cNvSpPr/>
          <p:nvPr/>
        </p:nvSpPr>
        <p:spPr>
          <a:xfrm>
            <a:off x="589280" y="1407612"/>
            <a:ext cx="11176000" cy="4031873"/>
          </a:xfrm>
          <a:prstGeom prst="rect">
            <a:avLst/>
          </a:prstGeom>
        </p:spPr>
        <p:txBody>
          <a:bodyPr wrap="square">
            <a:spAutoFit/>
          </a:bodyPr>
          <a:lstStyle/>
          <a:p>
            <a:r>
              <a:rPr lang="fr-FR" sz="2400" dirty="0" smtClean="0">
                <a:effectLst/>
                <a:latin typeface="+mj-lt"/>
              </a:rPr>
              <a:t/>
            </a:r>
            <a:br>
              <a:rPr lang="fr-FR" sz="2400" dirty="0" smtClean="0">
                <a:effectLst/>
                <a:latin typeface="+mj-lt"/>
              </a:rPr>
            </a:br>
            <a:r>
              <a:rPr lang="fr-FR" sz="2400" dirty="0" smtClean="0">
                <a:latin typeface="+mj-lt"/>
              </a:rPr>
              <a:t>Cette méthode bien connue se base sur le théorème</a:t>
            </a:r>
            <a:br>
              <a:rPr lang="fr-FR" sz="2400" dirty="0" smtClean="0">
                <a:latin typeface="+mj-lt"/>
              </a:rPr>
            </a:br>
            <a:r>
              <a:rPr lang="fr-FR" sz="2400" dirty="0" smtClean="0">
                <a:latin typeface="+mj-lt"/>
              </a:rPr>
              <a:t>suivant : « </a:t>
            </a:r>
            <a:r>
              <a:rPr lang="fr-FR" sz="2000" b="1" i="1" dirty="0" smtClean="0">
                <a:latin typeface="Consolas" panose="020B0609020204030204" pitchFamily="49" charset="0"/>
                <a:cs typeface="Times New Roman" panose="02020603050405020304" pitchFamily="18" charset="0"/>
              </a:rPr>
              <a:t>Si </a:t>
            </a:r>
            <a:r>
              <a:rPr lang="fr-FR" sz="2000" b="1" i="1" dirty="0">
                <a:latin typeface="Consolas" panose="020B0609020204030204" pitchFamily="49" charset="0"/>
                <a:cs typeface="Times New Roman" panose="02020603050405020304" pitchFamily="18" charset="0"/>
              </a:rPr>
              <a:t>A</a:t>
            </a:r>
            <a:r>
              <a:rPr lang="fr-FR" sz="2000" b="1" i="1" dirty="0" smtClean="0">
                <a:latin typeface="Consolas" panose="020B0609020204030204" pitchFamily="49" charset="0"/>
                <a:cs typeface="Times New Roman" panose="02020603050405020304" pitchFamily="18" charset="0"/>
              </a:rPr>
              <a:t> est une matrice symétrique et </a:t>
            </a:r>
            <a:r>
              <a:rPr lang="fr-FR" sz="2000" b="1" i="1" dirty="0" err="1" smtClean="0">
                <a:latin typeface="Consolas" panose="020B0609020204030204" pitchFamily="49" charset="0"/>
                <a:cs typeface="Times New Roman" panose="02020603050405020304" pitchFamily="18" charset="0"/>
              </a:rPr>
              <a:t>déﬁnie</a:t>
            </a:r>
            <a:r>
              <a:rPr lang="fr-FR" sz="2000" b="1" i="1" dirty="0" smtClean="0">
                <a:latin typeface="Consolas" panose="020B0609020204030204" pitchFamily="49" charset="0"/>
                <a:cs typeface="Times New Roman" panose="02020603050405020304" pitchFamily="18" charset="0"/>
              </a:rPr>
              <a:t> positive, il existe une unique matrice </a:t>
            </a:r>
            <a:r>
              <a:rPr lang="fr-FR" sz="2000" b="1" i="1" dirty="0">
                <a:latin typeface="Consolas" panose="020B0609020204030204" pitchFamily="49" charset="0"/>
                <a:cs typeface="Times New Roman" panose="02020603050405020304" pitchFamily="18" charset="0"/>
              </a:rPr>
              <a:t>R</a:t>
            </a:r>
            <a:r>
              <a:rPr lang="fr-FR" sz="2000" b="1" i="1" dirty="0" smtClean="0">
                <a:latin typeface="Consolas" panose="020B0609020204030204" pitchFamily="49" charset="0"/>
                <a:cs typeface="Times New Roman" panose="02020603050405020304" pitchFamily="18" charset="0"/>
              </a:rPr>
              <a:t> triangulaire supérieure, à éléments diagonaux strictement positifs, telle que </a:t>
            </a:r>
            <a:r>
              <a:rPr lang="fr-FR" sz="2000" b="1" i="1" dirty="0">
                <a:latin typeface="Consolas" panose="020B0609020204030204" pitchFamily="49" charset="0"/>
                <a:cs typeface="Times New Roman" panose="02020603050405020304" pitchFamily="18" charset="0"/>
              </a:rPr>
              <a:t>A = RT </a:t>
            </a:r>
            <a:r>
              <a:rPr lang="fr-FR" sz="2000" b="1" i="1" dirty="0" smtClean="0">
                <a:latin typeface="Consolas" panose="020B0609020204030204" pitchFamily="49" charset="0"/>
                <a:cs typeface="Times New Roman" panose="02020603050405020304" pitchFamily="18" charset="0"/>
              </a:rPr>
              <a:t>R ». </a:t>
            </a:r>
          </a:p>
          <a:p>
            <a:endParaRPr lang="fr-FR" sz="2400" dirty="0" smtClean="0">
              <a:latin typeface="+mj-lt"/>
            </a:endParaRPr>
          </a:p>
          <a:p>
            <a:pPr marL="342900" indent="-342900">
              <a:buFont typeface="Wingdings" panose="05000000000000000000" pitchFamily="2" charset="2"/>
              <a:buChar char="§"/>
            </a:pPr>
            <a:r>
              <a:rPr lang="fr-FR" sz="2400" dirty="0" smtClean="0">
                <a:latin typeface="+mj-lt"/>
              </a:rPr>
              <a:t>Dans notre cas, nous appliquons la factorisation de </a:t>
            </a:r>
            <a:r>
              <a:rPr lang="fr-FR" sz="2400" dirty="0" err="1" smtClean="0">
                <a:latin typeface="+mj-lt"/>
              </a:rPr>
              <a:t>Cholesky</a:t>
            </a:r>
            <a:r>
              <a:rPr lang="fr-FR" sz="2400" dirty="0" smtClean="0">
                <a:latin typeface="+mj-lt"/>
              </a:rPr>
              <a:t> à </a:t>
            </a:r>
            <a:r>
              <a:rPr lang="fr-FR" sz="2400" b="1" dirty="0">
                <a:latin typeface="Consolas" panose="020B0609020204030204" pitchFamily="49" charset="0"/>
              </a:rPr>
              <a:t>M T M </a:t>
            </a:r>
            <a:r>
              <a:rPr lang="fr-FR" sz="2400" b="1" dirty="0" smtClean="0">
                <a:latin typeface="Consolas" panose="020B0609020204030204" pitchFamily="49" charset="0"/>
              </a:rPr>
              <a:t>:</a:t>
            </a:r>
          </a:p>
          <a:p>
            <a:r>
              <a:rPr lang="fr-FR" sz="2400" b="1" dirty="0" smtClean="0">
                <a:latin typeface="Consolas" panose="020B0609020204030204" pitchFamily="49" charset="0"/>
              </a:rPr>
              <a:t> </a:t>
            </a:r>
            <a:r>
              <a:rPr lang="fr-FR" sz="2400" b="1" dirty="0">
                <a:latin typeface="Consolas" panose="020B0609020204030204" pitchFamily="49" charset="0"/>
              </a:rPr>
              <a:t>M T M = RT R </a:t>
            </a:r>
            <a:r>
              <a:rPr lang="fr-FR" sz="2400" dirty="0" smtClean="0">
                <a:latin typeface="+mj-lt"/>
              </a:rPr>
              <a:t>avec </a:t>
            </a:r>
            <a:r>
              <a:rPr lang="fr-FR" sz="2400" b="1" dirty="0">
                <a:latin typeface="Consolas" panose="020B0609020204030204" pitchFamily="49" charset="0"/>
              </a:rPr>
              <a:t>R</a:t>
            </a:r>
            <a:r>
              <a:rPr lang="fr-FR" sz="2400" dirty="0" smtClean="0">
                <a:latin typeface="+mj-lt"/>
              </a:rPr>
              <a:t> triangulaire supérieure. </a:t>
            </a:r>
          </a:p>
          <a:p>
            <a:r>
              <a:rPr lang="fr-FR" sz="2400" dirty="0" smtClean="0">
                <a:latin typeface="+mj-lt"/>
              </a:rPr>
              <a:t>Il </a:t>
            </a:r>
            <a:r>
              <a:rPr lang="fr-FR" sz="2400" dirty="0" err="1" smtClean="0">
                <a:latin typeface="+mj-lt"/>
              </a:rPr>
              <a:t>suﬃt</a:t>
            </a:r>
            <a:r>
              <a:rPr lang="fr-FR" sz="2400" dirty="0" smtClean="0">
                <a:latin typeface="+mj-lt"/>
              </a:rPr>
              <a:t> alors de résoudre </a:t>
            </a:r>
            <a:r>
              <a:rPr lang="fr-FR" sz="2400" b="1" dirty="0">
                <a:latin typeface="Consolas" panose="020B0609020204030204" pitchFamily="49" charset="0"/>
              </a:rPr>
              <a:t>RT z = M T y </a:t>
            </a:r>
            <a:r>
              <a:rPr lang="fr-FR" sz="2400" dirty="0" smtClean="0">
                <a:latin typeface="+mj-lt"/>
              </a:rPr>
              <a:t>et puis </a:t>
            </a:r>
            <a:r>
              <a:rPr lang="fr-FR" sz="2400" b="1" dirty="0" err="1">
                <a:latin typeface="Consolas" panose="020B0609020204030204" pitchFamily="49" charset="0"/>
              </a:rPr>
              <a:t>Rx</a:t>
            </a:r>
            <a:r>
              <a:rPr lang="fr-FR" sz="2400" b="1" dirty="0">
                <a:latin typeface="Consolas" panose="020B0609020204030204" pitchFamily="49" charset="0"/>
              </a:rPr>
              <a:t> = </a:t>
            </a:r>
            <a:r>
              <a:rPr lang="fr-FR" sz="2400" dirty="0" smtClean="0">
                <a:latin typeface="+mj-lt"/>
              </a:rPr>
              <a:t>z pour</a:t>
            </a:r>
            <a:r>
              <a:rPr lang="fr-FR" sz="2400" dirty="0">
                <a:latin typeface="+mj-lt"/>
              </a:rPr>
              <a:t> </a:t>
            </a:r>
            <a:r>
              <a:rPr lang="fr-FR" sz="2400" dirty="0" smtClean="0">
                <a:latin typeface="+mj-lt"/>
              </a:rPr>
              <a:t>obtenir la solution. </a:t>
            </a:r>
          </a:p>
          <a:p>
            <a:pPr marL="342900" indent="-342900">
              <a:buFont typeface="Wingdings" panose="05000000000000000000" pitchFamily="2" charset="2"/>
              <a:buChar char="§"/>
            </a:pPr>
            <a:endParaRPr lang="fr-FR" sz="2400" dirty="0" smtClean="0">
              <a:latin typeface="+mj-lt"/>
            </a:endParaRPr>
          </a:p>
          <a:p>
            <a:pPr marL="342900" indent="-342900">
              <a:buFont typeface="Wingdings" panose="05000000000000000000" pitchFamily="2" charset="2"/>
              <a:buChar char="§"/>
            </a:pPr>
            <a:r>
              <a:rPr lang="fr-FR" sz="2400" dirty="0" smtClean="0">
                <a:latin typeface="+mj-lt"/>
              </a:rPr>
              <a:t>Les deux systèmes sont triangulaires, leur résolution est donc immédiate</a:t>
            </a:r>
          </a:p>
        </p:txBody>
      </p:sp>
    </p:spTree>
    <p:extLst>
      <p:ext uri="{BB962C8B-B14F-4D97-AF65-F5344CB8AC3E}">
        <p14:creationId xmlns:p14="http://schemas.microsoft.com/office/powerpoint/2010/main" val="113721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839239" cy="584775"/>
          </a:xfrm>
          <a:prstGeom prst="rect">
            <a:avLst/>
          </a:prstGeom>
        </p:spPr>
        <p:txBody>
          <a:bodyPr wrap="none">
            <a:spAutoFit/>
          </a:bodyPr>
          <a:lstStyle/>
          <a:p>
            <a:r>
              <a:rPr lang="fr-FR" sz="3200" b="1" dirty="0" smtClean="0"/>
              <a:t>3.1</a:t>
            </a:r>
            <a:r>
              <a:rPr lang="fr-FR" sz="3200" dirty="0" smtClean="0"/>
              <a:t>. </a:t>
            </a:r>
            <a:r>
              <a:rPr lang="fr-FR" sz="3200" b="1" dirty="0" smtClean="0"/>
              <a:t>1. </a:t>
            </a:r>
            <a:r>
              <a:rPr lang="fr-FR" sz="3200" b="1" dirty="0" err="1" smtClean="0"/>
              <a:t>Cholesky</a:t>
            </a:r>
            <a:endParaRPr lang="fr-FR" sz="3200" b="1" dirty="0"/>
          </a:p>
        </p:txBody>
      </p:sp>
      <p:sp>
        <p:nvSpPr>
          <p:cNvPr id="2" name="Rectangle 1"/>
          <p:cNvSpPr/>
          <p:nvPr/>
        </p:nvSpPr>
        <p:spPr>
          <a:xfrm>
            <a:off x="589280" y="1407612"/>
            <a:ext cx="11176000" cy="3785652"/>
          </a:xfrm>
          <a:prstGeom prst="rect">
            <a:avLst/>
          </a:prstGeom>
        </p:spPr>
        <p:txBody>
          <a:bodyPr wrap="square">
            <a:spAutoFit/>
          </a:bodyPr>
          <a:lstStyle/>
          <a:p>
            <a:pPr marL="342900" indent="-342900">
              <a:buFontTx/>
              <a:buChar char="-"/>
            </a:pPr>
            <a:r>
              <a:rPr lang="fr-FR" sz="2400" b="1" dirty="0" smtClean="0">
                <a:effectLst/>
              </a:rPr>
              <a:t>Avantages et inconvénients</a:t>
            </a:r>
          </a:p>
          <a:p>
            <a:r>
              <a:rPr lang="fr-FR" sz="2400" dirty="0" smtClean="0">
                <a:effectLst/>
                <a:latin typeface="+mj-lt"/>
              </a:rPr>
              <a:t/>
            </a:r>
            <a:br>
              <a:rPr lang="fr-FR" sz="2400" dirty="0" smtClean="0">
                <a:effectLst/>
                <a:latin typeface="+mj-lt"/>
              </a:rPr>
            </a:br>
            <a:r>
              <a:rPr lang="fr-FR" sz="2400" dirty="0" smtClean="0">
                <a:effectLst/>
                <a:latin typeface="+mj-lt"/>
              </a:rPr>
              <a:t>En dépit de sa simplicité, et de son coût raisonnable, la méthode des équations normales n’est pas recommandée pour des raisons de stabilité. </a:t>
            </a:r>
          </a:p>
          <a:p>
            <a:endParaRPr lang="fr-FR" sz="2400" dirty="0" smtClean="0">
              <a:effectLst/>
              <a:latin typeface="+mj-lt"/>
            </a:endParaRPr>
          </a:p>
          <a:p>
            <a:r>
              <a:rPr lang="fr-FR" sz="2400" dirty="0" smtClean="0">
                <a:effectLst/>
                <a:latin typeface="+mj-lt"/>
              </a:rPr>
              <a:t>Elle cumule deux inconvénients :</a:t>
            </a:r>
          </a:p>
          <a:p>
            <a:pPr marL="457200" indent="-457200">
              <a:buAutoNum type="alphaLcParenBoth"/>
            </a:pPr>
            <a:r>
              <a:rPr lang="fr-FR" sz="2400" b="1" dirty="0" smtClean="0">
                <a:effectLst/>
                <a:latin typeface="+mj-lt"/>
              </a:rPr>
              <a:t>Le simple fait de former la matrice </a:t>
            </a:r>
            <a:r>
              <a:rPr lang="fr-FR" sz="2400" b="1" dirty="0" smtClean="0">
                <a:effectLst/>
                <a:latin typeface="Consolas" panose="020B0609020204030204" pitchFamily="49" charset="0"/>
              </a:rPr>
              <a:t>M T M </a:t>
            </a:r>
            <a:r>
              <a:rPr lang="fr-FR" sz="2400" b="1" dirty="0" smtClean="0">
                <a:effectLst/>
                <a:latin typeface="+mj-lt"/>
              </a:rPr>
              <a:t>peut faire perdre de l’information sur les petits coefficients de la matrice </a:t>
            </a:r>
            <a:r>
              <a:rPr lang="fr-FR" sz="2400" b="1" dirty="0">
                <a:latin typeface="Consolas" panose="020B0609020204030204" pitchFamily="49" charset="0"/>
              </a:rPr>
              <a:t>M</a:t>
            </a:r>
            <a:r>
              <a:rPr lang="fr-FR" sz="2400" b="1" dirty="0" smtClean="0">
                <a:effectLst/>
                <a:latin typeface="+mj-lt"/>
              </a:rPr>
              <a:t> , ce qui peut avoir des conséquences désastreuses.</a:t>
            </a:r>
          </a:p>
          <a:p>
            <a:pPr marL="457200" indent="-457200">
              <a:buAutoNum type="alphaLcParenBoth"/>
            </a:pPr>
            <a:endParaRPr lang="fr-FR" sz="2400" b="1" dirty="0" smtClean="0">
              <a:effectLst/>
              <a:latin typeface="+mj-lt"/>
            </a:endParaRPr>
          </a:p>
          <a:p>
            <a:r>
              <a:rPr lang="fr-FR" sz="2400" b="1" dirty="0" smtClean="0">
                <a:effectLst/>
                <a:latin typeface="+mj-lt"/>
              </a:rPr>
              <a:t>(b) Le conditionnement de la matrice </a:t>
            </a:r>
            <a:r>
              <a:rPr lang="fr-FR" sz="2400" b="1" dirty="0">
                <a:latin typeface="Consolas" panose="020B0609020204030204" pitchFamily="49" charset="0"/>
              </a:rPr>
              <a:t>M T M </a:t>
            </a:r>
            <a:r>
              <a:rPr lang="fr-FR" sz="2400" b="1" dirty="0" smtClean="0">
                <a:effectLst/>
                <a:latin typeface="+mj-lt"/>
              </a:rPr>
              <a:t>est le carré de celui de </a:t>
            </a:r>
            <a:r>
              <a:rPr lang="fr-FR" sz="2400" b="1" dirty="0">
                <a:latin typeface="Consolas" panose="020B0609020204030204" pitchFamily="49" charset="0"/>
              </a:rPr>
              <a:t>M</a:t>
            </a:r>
            <a:r>
              <a:rPr lang="fr-FR" sz="2400" b="1" dirty="0" smtClean="0">
                <a:effectLst/>
                <a:latin typeface="+mj-lt"/>
              </a:rPr>
              <a:t> .</a:t>
            </a:r>
            <a:endParaRPr lang="fr-FR" sz="2400" b="1" dirty="0" smtClean="0">
              <a:latin typeface="+mj-lt"/>
            </a:endParaRPr>
          </a:p>
        </p:txBody>
      </p:sp>
    </p:spTree>
    <p:extLst>
      <p:ext uri="{BB962C8B-B14F-4D97-AF65-F5344CB8AC3E}">
        <p14:creationId xmlns:p14="http://schemas.microsoft.com/office/powerpoint/2010/main" val="427495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128246" cy="584775"/>
          </a:xfrm>
          <a:prstGeom prst="rect">
            <a:avLst/>
          </a:prstGeom>
        </p:spPr>
        <p:txBody>
          <a:bodyPr wrap="none">
            <a:spAutoFit/>
          </a:bodyPr>
          <a:lstStyle/>
          <a:p>
            <a:r>
              <a:rPr lang="fr-FR" sz="3200" b="1" dirty="0" smtClean="0"/>
              <a:t>3.1</a:t>
            </a:r>
            <a:r>
              <a:rPr lang="fr-FR" sz="3200" dirty="0" smtClean="0"/>
              <a:t>. </a:t>
            </a:r>
            <a:r>
              <a:rPr lang="fr-FR" sz="3200" b="1" dirty="0" smtClean="0"/>
              <a:t>2. Factorisation QR</a:t>
            </a:r>
            <a:endParaRPr lang="fr-FR" sz="3200" b="1" dirty="0"/>
          </a:p>
        </p:txBody>
      </p:sp>
      <p:sp>
        <p:nvSpPr>
          <p:cNvPr id="2" name="Rectangle 1"/>
          <p:cNvSpPr/>
          <p:nvPr/>
        </p:nvSpPr>
        <p:spPr>
          <a:xfrm>
            <a:off x="589280" y="1407612"/>
            <a:ext cx="11176000" cy="4893647"/>
          </a:xfrm>
          <a:prstGeom prst="rect">
            <a:avLst/>
          </a:prstGeom>
        </p:spPr>
        <p:txBody>
          <a:bodyPr wrap="square">
            <a:spAutoFit/>
          </a:bodyPr>
          <a:lstStyle/>
          <a:p>
            <a:endParaRPr lang="fr-FR" sz="2400" dirty="0" smtClean="0">
              <a:effectLst/>
              <a:latin typeface="+mj-lt"/>
            </a:endParaRPr>
          </a:p>
          <a:p>
            <a:r>
              <a:rPr lang="fr-FR" sz="2400" dirty="0" smtClean="0">
                <a:effectLst/>
                <a:latin typeface="+mj-lt"/>
              </a:rPr>
              <a:t>La méthode moderne pour résoudre </a:t>
            </a:r>
            <a:r>
              <a:rPr lang="fr-FR" sz="2400" b="1" dirty="0">
                <a:latin typeface="Consolas" panose="020B0609020204030204" pitchFamily="49" charset="0"/>
              </a:rPr>
              <a:t>M x = y </a:t>
            </a:r>
            <a:r>
              <a:rPr lang="fr-FR" sz="2400" dirty="0" smtClean="0">
                <a:effectLst/>
                <a:latin typeface="+mj-lt"/>
              </a:rPr>
              <a:t>est basée sur la factorisation </a:t>
            </a:r>
            <a:r>
              <a:rPr lang="fr-FR" sz="2400" b="1" dirty="0">
                <a:latin typeface="Consolas" panose="020B0609020204030204" pitchFamily="49" charset="0"/>
              </a:rPr>
              <a:t>QR</a:t>
            </a:r>
            <a:r>
              <a:rPr lang="fr-FR" sz="2400" dirty="0" smtClean="0">
                <a:effectLst/>
                <a:latin typeface="+mj-lt"/>
              </a:rPr>
              <a:t> de la matrice </a:t>
            </a:r>
            <a:r>
              <a:rPr lang="fr-FR" sz="2400" b="1" dirty="0">
                <a:latin typeface="Consolas" panose="020B0609020204030204" pitchFamily="49" charset="0"/>
              </a:rPr>
              <a:t>M</a:t>
            </a:r>
            <a:r>
              <a:rPr lang="fr-FR" sz="2400" dirty="0" smtClean="0">
                <a:effectLst/>
                <a:latin typeface="+mj-lt"/>
              </a:rPr>
              <a:t> de dimension </a:t>
            </a:r>
            <a:r>
              <a:rPr lang="fr-FR" sz="2400" b="1" dirty="0">
                <a:latin typeface="Consolas" panose="020B0609020204030204" pitchFamily="49" charset="0"/>
              </a:rPr>
              <a:t>m × n </a:t>
            </a:r>
            <a:r>
              <a:rPr lang="fr-FR" sz="2400" dirty="0" smtClean="0">
                <a:effectLst/>
                <a:latin typeface="+mj-lt"/>
              </a:rPr>
              <a:t>avec </a:t>
            </a:r>
            <a:r>
              <a:rPr lang="fr-FR" sz="2400" b="1" dirty="0">
                <a:latin typeface="Consolas" panose="020B0609020204030204" pitchFamily="49" charset="0"/>
              </a:rPr>
              <a:t>m ≥ n, </a:t>
            </a:r>
            <a:r>
              <a:rPr lang="fr-FR" sz="2400" dirty="0" smtClean="0">
                <a:effectLst/>
                <a:latin typeface="+mj-lt"/>
              </a:rPr>
              <a:t>où </a:t>
            </a:r>
            <a:r>
              <a:rPr lang="fr-FR" sz="2400" b="1" dirty="0" smtClean="0">
                <a:effectLst/>
                <a:latin typeface="Consolas" panose="020B0609020204030204" pitchFamily="49" charset="0"/>
              </a:rPr>
              <a:t>Q</a:t>
            </a:r>
            <a:r>
              <a:rPr lang="fr-FR" sz="2400" dirty="0" smtClean="0">
                <a:effectLst/>
                <a:latin typeface="+mj-lt"/>
              </a:rPr>
              <a:t> est une matrice orthogonale d’ordre </a:t>
            </a:r>
            <a:r>
              <a:rPr lang="fr-FR" sz="2400" b="1" dirty="0">
                <a:latin typeface="Consolas" panose="020B0609020204030204" pitchFamily="49" charset="0"/>
              </a:rPr>
              <a:t>m</a:t>
            </a:r>
            <a:r>
              <a:rPr lang="fr-FR" sz="2400" dirty="0" smtClean="0">
                <a:effectLst/>
                <a:latin typeface="+mj-lt"/>
              </a:rPr>
              <a:t>, et </a:t>
            </a:r>
            <a:r>
              <a:rPr lang="fr-FR" sz="2400" b="1" dirty="0">
                <a:latin typeface="Consolas" panose="020B0609020204030204" pitchFamily="49" charset="0"/>
              </a:rPr>
              <a:t>R </a:t>
            </a:r>
            <a:r>
              <a:rPr lang="fr-FR" sz="2400" dirty="0" smtClean="0">
                <a:effectLst/>
                <a:latin typeface="+mj-lt"/>
              </a:rPr>
              <a:t>est triangulaire supérieure d’ordre </a:t>
            </a:r>
            <a:r>
              <a:rPr lang="fr-FR" sz="2400" b="1" dirty="0">
                <a:latin typeface="Consolas" panose="020B0609020204030204" pitchFamily="49" charset="0"/>
              </a:rPr>
              <a:t>n</a:t>
            </a:r>
            <a:r>
              <a:rPr lang="fr-FR" sz="2400" dirty="0" smtClean="0">
                <a:effectLst/>
                <a:latin typeface="+mj-lt"/>
              </a:rPr>
              <a:t>. </a:t>
            </a:r>
          </a:p>
          <a:p>
            <a:endParaRPr lang="fr-FR" sz="2400" dirty="0">
              <a:latin typeface="+mj-lt"/>
            </a:endParaRPr>
          </a:p>
          <a:p>
            <a:r>
              <a:rPr lang="fr-FR" sz="2400" dirty="0" smtClean="0">
                <a:effectLst/>
                <a:latin typeface="+mj-lt"/>
              </a:rPr>
              <a:t>Pour résoudre </a:t>
            </a:r>
            <a:r>
              <a:rPr lang="fr-FR" sz="2400" b="1" dirty="0">
                <a:latin typeface="Consolas" panose="020B0609020204030204" pitchFamily="49" charset="0"/>
              </a:rPr>
              <a:t>M x = y, </a:t>
            </a:r>
            <a:r>
              <a:rPr lang="fr-FR" sz="2400" dirty="0" smtClean="0">
                <a:effectLst/>
                <a:latin typeface="+mj-lt"/>
              </a:rPr>
              <a:t>nous décomposons </a:t>
            </a:r>
            <a:r>
              <a:rPr lang="fr-FR" sz="2400" b="1" dirty="0">
                <a:latin typeface="Consolas" panose="020B0609020204030204" pitchFamily="49" charset="0"/>
              </a:rPr>
              <a:t>M</a:t>
            </a:r>
            <a:r>
              <a:rPr lang="fr-FR" sz="2400" dirty="0" smtClean="0">
                <a:effectLst/>
                <a:latin typeface="+mj-lt"/>
              </a:rPr>
              <a:t> en </a:t>
            </a:r>
            <a:r>
              <a:rPr lang="fr-FR" sz="2400" b="1" dirty="0">
                <a:latin typeface="Consolas" panose="020B0609020204030204" pitchFamily="49" charset="0"/>
              </a:rPr>
              <a:t>Q(R; 0). </a:t>
            </a:r>
          </a:p>
          <a:p>
            <a:r>
              <a:rPr lang="fr-FR" sz="2400" dirty="0" smtClean="0">
                <a:effectLst/>
                <a:latin typeface="+mj-lt"/>
              </a:rPr>
              <a:t>Nous résolvons </a:t>
            </a:r>
            <a:r>
              <a:rPr lang="fr-FR" sz="2400" b="1" dirty="0" err="1" smtClean="0">
                <a:effectLst/>
                <a:latin typeface="Consolas" panose="020B0609020204030204" pitchFamily="49" charset="0"/>
              </a:rPr>
              <a:t>Rx</a:t>
            </a:r>
            <a:r>
              <a:rPr lang="fr-FR" sz="2400" b="1" dirty="0" smtClean="0">
                <a:effectLst/>
                <a:latin typeface="Consolas" panose="020B0609020204030204" pitchFamily="49" charset="0"/>
              </a:rPr>
              <a:t> = z1 </a:t>
            </a:r>
            <a:r>
              <a:rPr lang="fr-FR" sz="2400" dirty="0" smtClean="0">
                <a:effectLst/>
                <a:latin typeface="+mj-lt"/>
              </a:rPr>
              <a:t>avec </a:t>
            </a:r>
            <a:r>
              <a:rPr lang="fr-FR" sz="2400" b="1" dirty="0">
                <a:latin typeface="Consolas" panose="020B0609020204030204" pitchFamily="49" charset="0"/>
              </a:rPr>
              <a:t>QT y = (z1; z2). </a:t>
            </a:r>
          </a:p>
          <a:p>
            <a:endParaRPr lang="fr-FR" sz="2400" dirty="0" smtClean="0">
              <a:latin typeface="+mj-lt"/>
            </a:endParaRPr>
          </a:p>
          <a:p>
            <a:r>
              <a:rPr lang="fr-FR" sz="2400" b="1" dirty="0" smtClean="0">
                <a:effectLst/>
              </a:rPr>
              <a:t>Avantages et inconvénients</a:t>
            </a:r>
            <a:endParaRPr lang="fr-FR" sz="2400" dirty="0">
              <a:latin typeface="+mj-lt"/>
            </a:endParaRPr>
          </a:p>
          <a:p>
            <a:r>
              <a:rPr lang="fr-FR" sz="2400" dirty="0" smtClean="0">
                <a:effectLst/>
                <a:latin typeface="+mj-lt"/>
              </a:rPr>
              <a:t>Cette méthode, bien que plus coûteuse que la précédente, est plus robuste au niveau algorithmique, et constitue la méthode de choix pour résoudre les problèmes inverses linéaires non aveugles de taille raisonnable (quelques centaines) avec un bon conditionnement.</a:t>
            </a:r>
            <a:endParaRPr lang="fr-FR" sz="2400" b="1" dirty="0" smtClean="0">
              <a:latin typeface="+mj-lt"/>
            </a:endParaRPr>
          </a:p>
        </p:txBody>
      </p:sp>
    </p:spTree>
    <p:extLst>
      <p:ext uri="{BB962C8B-B14F-4D97-AF65-F5344CB8AC3E}">
        <p14:creationId xmlns:p14="http://schemas.microsoft.com/office/powerpoint/2010/main" val="245521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679679" cy="584775"/>
          </a:xfrm>
          <a:prstGeom prst="rect">
            <a:avLst/>
          </a:prstGeom>
        </p:spPr>
        <p:txBody>
          <a:bodyPr wrap="none">
            <a:spAutoFit/>
          </a:bodyPr>
          <a:lstStyle/>
          <a:p>
            <a:r>
              <a:rPr lang="fr-FR" sz="3200" b="1" dirty="0" smtClean="0"/>
              <a:t>3.1</a:t>
            </a:r>
            <a:r>
              <a:rPr lang="fr-FR" sz="3200" dirty="0" smtClean="0"/>
              <a:t>. </a:t>
            </a:r>
            <a:r>
              <a:rPr lang="fr-FR" sz="3200" b="1" dirty="0"/>
              <a:t>3</a:t>
            </a:r>
            <a:r>
              <a:rPr lang="fr-FR" sz="3200" b="1" dirty="0" smtClean="0"/>
              <a:t>. </a:t>
            </a:r>
            <a:r>
              <a:rPr lang="fr-FR" sz="3200" b="1" dirty="0" smtClean="0"/>
              <a:t>Décomposition SVD</a:t>
            </a:r>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574040" y="1407612"/>
                <a:ext cx="11176000" cy="3809504"/>
              </a:xfrm>
              <a:prstGeom prst="rect">
                <a:avLst/>
              </a:prstGeom>
            </p:spPr>
            <p:txBody>
              <a:bodyPr wrap="square">
                <a:spAutoFit/>
              </a:bodyPr>
              <a:lstStyle/>
              <a:p>
                <a:endParaRPr lang="fr-FR" sz="2400" dirty="0" smtClean="0">
                  <a:effectLst/>
                  <a:latin typeface="+mj-lt"/>
                </a:endParaRPr>
              </a:p>
              <a:p>
                <a:r>
                  <a:rPr lang="fr-FR" sz="2400" dirty="0" smtClean="0">
                    <a:effectLst/>
                    <a:latin typeface="+mj-lt"/>
                  </a:rPr>
                  <a:t>Cette méthode est plus générale que les deux précédentes car elle n’impose aucune condition de dimension ou de rang. Après avoir réalisé une décomposition SVD de la matrice </a:t>
                </a:r>
                <a:r>
                  <a:rPr lang="fr-FR" sz="2400" b="1" dirty="0">
                    <a:latin typeface="Consolas" panose="020B0609020204030204" pitchFamily="49" charset="0"/>
                  </a:rPr>
                  <a:t>M</a:t>
                </a:r>
                <a:r>
                  <a:rPr lang="fr-FR" sz="2400" dirty="0" smtClean="0">
                    <a:effectLst/>
                    <a:latin typeface="+mj-lt"/>
                  </a:rPr>
                  <a:t> de dimension </a:t>
                </a:r>
                <a:r>
                  <a:rPr lang="fr-FR" sz="2400" b="1" dirty="0">
                    <a:latin typeface="Consolas" panose="020B0609020204030204" pitchFamily="49" charset="0"/>
                  </a:rPr>
                  <a:t>m × n </a:t>
                </a:r>
                <a:r>
                  <a:rPr lang="fr-FR" sz="2400" dirty="0" smtClean="0">
                    <a:effectLst/>
                    <a:latin typeface="+mj-lt"/>
                  </a:rPr>
                  <a:t>et de rang </a:t>
                </a:r>
                <a:r>
                  <a:rPr lang="fr-FR" sz="2400" b="1" dirty="0">
                    <a:latin typeface="Consolas" panose="020B0609020204030204" pitchFamily="49" charset="0"/>
                  </a:rPr>
                  <a:t>r </a:t>
                </a:r>
                <a:r>
                  <a:rPr lang="fr-FR" sz="2400" dirty="0" smtClean="0">
                    <a:effectLst/>
                    <a:latin typeface="+mj-lt"/>
                  </a:rPr>
                  <a:t>:</a:t>
                </a:r>
              </a:p>
              <a:p>
                <a:endParaRPr lang="fr-FR" sz="2400" dirty="0" smtClean="0">
                  <a:effectLst/>
                  <a:latin typeface="+mj-lt"/>
                </a:endParaRPr>
              </a:p>
              <a:p>
                <a:r>
                  <a:rPr lang="fr-FR" sz="2400" b="1" dirty="0">
                    <a:latin typeface="Consolas" panose="020B0609020204030204" pitchFamily="49" charset="0"/>
                  </a:rPr>
                  <a:t>M = U ΣV T </a:t>
                </a:r>
                <a:r>
                  <a:rPr lang="fr-FR" sz="2400" dirty="0" smtClean="0">
                    <a:effectLst/>
                    <a:latin typeface="+mj-lt"/>
                  </a:rPr>
                  <a:t>avec </a:t>
                </a:r>
                <a:r>
                  <a:rPr lang="fr-FR" sz="2400" b="1" dirty="0">
                    <a:latin typeface="Consolas" panose="020B0609020204030204" pitchFamily="49" charset="0"/>
                  </a:rPr>
                  <a:t>U</a:t>
                </a:r>
                <a:r>
                  <a:rPr lang="fr-FR" sz="2400" dirty="0" smtClean="0">
                    <a:effectLst/>
                    <a:latin typeface="+mj-lt"/>
                  </a:rPr>
                  <a:t> et </a:t>
                </a:r>
                <a:r>
                  <a:rPr lang="fr-FR" sz="2400" b="1" dirty="0">
                    <a:latin typeface="Consolas" panose="020B0609020204030204" pitchFamily="49" charset="0"/>
                  </a:rPr>
                  <a:t>V</a:t>
                </a:r>
                <a:r>
                  <a:rPr lang="fr-FR" sz="2400" dirty="0" smtClean="0">
                    <a:effectLst/>
                    <a:latin typeface="+mj-lt"/>
                  </a:rPr>
                  <a:t> matrices orthogonales de dimension </a:t>
                </a:r>
                <a:r>
                  <a:rPr lang="fr-FR" sz="2400" b="1" dirty="0">
                    <a:latin typeface="Consolas" panose="020B0609020204030204" pitchFamily="49" charset="0"/>
                  </a:rPr>
                  <a:t>m × m </a:t>
                </a:r>
                <a:r>
                  <a:rPr lang="fr-FR" sz="2400" dirty="0" smtClean="0">
                    <a:effectLst/>
                    <a:latin typeface="+mj-lt"/>
                  </a:rPr>
                  <a:t>et </a:t>
                </a:r>
                <a:r>
                  <a:rPr lang="fr-FR" sz="2400" b="1" dirty="0">
                    <a:latin typeface="Consolas" panose="020B0609020204030204" pitchFamily="49" charset="0"/>
                  </a:rPr>
                  <a:t>n × n </a:t>
                </a:r>
                <a:r>
                  <a:rPr lang="fr-FR" sz="2400" dirty="0" smtClean="0">
                    <a:effectLst/>
                    <a:latin typeface="+mj-lt"/>
                  </a:rPr>
                  <a:t>respectivement et </a:t>
                </a:r>
                <a:r>
                  <a:rPr lang="fr-FR" sz="2400" b="1" dirty="0">
                    <a:latin typeface="Consolas" panose="020B0609020204030204" pitchFamily="49" charset="0"/>
                  </a:rPr>
                  <a:t>Σ</a:t>
                </a:r>
                <a:r>
                  <a:rPr lang="fr-FR" sz="2400" dirty="0" smtClean="0">
                    <a:effectLst/>
                    <a:latin typeface="+mj-lt"/>
                  </a:rPr>
                  <a:t> matrice de dimension </a:t>
                </a:r>
                <a:r>
                  <a:rPr lang="fr-FR" sz="2400" b="1" dirty="0">
                    <a:latin typeface="Consolas" panose="020B0609020204030204" pitchFamily="49" charset="0"/>
                  </a:rPr>
                  <a:t>m × n </a:t>
                </a:r>
                <a:r>
                  <a:rPr lang="fr-FR" sz="2400" dirty="0" smtClean="0">
                    <a:effectLst/>
                    <a:latin typeface="+mj-lt"/>
                  </a:rPr>
                  <a:t>nulle excepté les </a:t>
                </a:r>
                <a:r>
                  <a:rPr lang="fr-FR" sz="2400" b="1" dirty="0">
                    <a:latin typeface="Consolas" panose="020B0609020204030204" pitchFamily="49" charset="0"/>
                  </a:rPr>
                  <a:t>r </a:t>
                </a:r>
                <a:r>
                  <a:rPr lang="fr-FR" sz="2400" dirty="0" smtClean="0">
                    <a:effectLst/>
                    <a:latin typeface="+mj-lt"/>
                  </a:rPr>
                  <a:t>premiers éléments diagonaux strictement positifs </a:t>
                </a:r>
                <a:r>
                  <a:rPr lang="fr-FR" sz="2400" b="1" dirty="0">
                    <a:latin typeface="Consolas" panose="020B0609020204030204" pitchFamily="49" charset="0"/>
                  </a:rPr>
                  <a:t>(σ1 ≥ σ2 ≥ . . . </a:t>
                </a:r>
                <a:r>
                  <a:rPr lang="fr-FR" sz="2400" b="1" dirty="0" err="1">
                    <a:latin typeface="Consolas" panose="020B0609020204030204" pitchFamily="49" charset="0"/>
                  </a:rPr>
                  <a:t>σr</a:t>
                </a:r>
                <a:r>
                  <a:rPr lang="fr-FR" sz="2400" b="1" dirty="0">
                    <a:latin typeface="Consolas" panose="020B0609020204030204" pitchFamily="49" charset="0"/>
                  </a:rPr>
                  <a:t> &gt; 0</a:t>
                </a:r>
                <a:r>
                  <a:rPr lang="fr-FR" sz="2400" dirty="0">
                    <a:latin typeface="+mj-lt"/>
                  </a:rPr>
                  <a:t>),nous avons </a:t>
                </a:r>
                <a:r>
                  <a:rPr lang="fr-FR" sz="2400" dirty="0" smtClean="0">
                    <a:latin typeface="+mj-lt"/>
                  </a:rPr>
                  <a:t>:</a:t>
                </a:r>
              </a:p>
              <a:p>
                <a:endParaRPr lang="fr-FR" sz="2400" dirty="0">
                  <a:latin typeface="+mj-lt"/>
                </a:endParaRPr>
              </a:p>
              <a:p>
                <a14:m>
                  <m:oMathPara xmlns:m="http://schemas.openxmlformats.org/officeDocument/2006/math">
                    <m:oMathParaPr>
                      <m:jc m:val="centerGroup"/>
                    </m:oMathParaPr>
                    <m:oMath xmlns:m="http://schemas.openxmlformats.org/officeDocument/2006/math">
                      <m:sSubSup>
                        <m:sSubSupPr>
                          <m:ctrlPr>
                            <a:rPr lang="fr-FR" sz="2400" b="1">
                              <a:latin typeface="Consolas" panose="020B0609020204030204" pitchFamily="49"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M</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 </m:t>
                          </m:r>
                          <m:r>
                            <m:rPr>
                              <m:nor/>
                            </m:rPr>
                            <a:rPr lang="fr-FR" sz="2400" b="1" dirty="0">
                              <a:latin typeface="Consolas" panose="020B0609020204030204" pitchFamily="49" charset="0"/>
                            </a:rPr>
                            <m:t>y</m:t>
                          </m:r>
                          <m:r>
                            <m:rPr>
                              <m:nor/>
                            </m:rPr>
                            <a:rPr lang="fr-FR" sz="2400" b="1" dirty="0">
                              <a:latin typeface="Consolas" panose="020B0609020204030204" pitchFamily="49" charset="0"/>
                            </a:rPr>
                            <m:t>‖</m:t>
                          </m:r>
                        </m:e>
                        <m:sub>
                          <m:r>
                            <a:rPr lang="fr-FR" sz="2400" b="1">
                              <a:latin typeface="Consolas" panose="020B0609020204030204" pitchFamily="49" charset="0"/>
                            </a:rPr>
                            <m:t>𝟐</m:t>
                          </m:r>
                        </m:sub>
                        <m:sup>
                          <m:r>
                            <a:rPr lang="fr-FR" sz="2400" b="1">
                              <a:latin typeface="Consolas" panose="020B0609020204030204" pitchFamily="49" charset="0"/>
                            </a:rPr>
                            <m:t>𝟐</m:t>
                          </m:r>
                        </m:sup>
                      </m:sSubSup>
                      <m:r>
                        <a:rPr lang="fr-FR" sz="2400" b="1">
                          <a:latin typeface="Consolas" panose="020B0609020204030204" pitchFamily="49" charset="0"/>
                        </a:rPr>
                        <m:t>=</m:t>
                      </m:r>
                      <m:sSubSup>
                        <m:sSubSupPr>
                          <m:ctrlPr>
                            <a:rPr lang="fr-FR" sz="2400" b="1">
                              <a:latin typeface="Consolas" panose="020B0609020204030204" pitchFamily="49"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U</m:t>
                          </m:r>
                          <m:r>
                            <m:rPr>
                              <m:nor/>
                            </m:rPr>
                            <a:rPr lang="fr-FR" sz="2400" b="1" dirty="0">
                              <a:latin typeface="Consolas" panose="020B0609020204030204" pitchFamily="49" charset="0"/>
                            </a:rPr>
                            <m:t> </m:t>
                          </m:r>
                          <m:r>
                            <m:rPr>
                              <m:nor/>
                            </m:rPr>
                            <a:rPr lang="fr-FR" sz="2400" b="1" dirty="0">
                              <a:latin typeface="Consolas" panose="020B0609020204030204" pitchFamily="49" charset="0"/>
                            </a:rPr>
                            <m:t>ΣV</m:t>
                          </m:r>
                          <m:r>
                            <m:rPr>
                              <m:nor/>
                            </m:rPr>
                            <a:rPr lang="fr-FR" sz="2400" b="1" dirty="0">
                              <a:latin typeface="Consolas" panose="020B0609020204030204" pitchFamily="49" charset="0"/>
                            </a:rPr>
                            <m:t> </m:t>
                          </m:r>
                          <m:r>
                            <m:rPr>
                              <m:nor/>
                            </m:rPr>
                            <a:rPr lang="fr-FR" sz="2400" b="1" dirty="0">
                              <a:latin typeface="Consolas" panose="020B0609020204030204" pitchFamily="49" charset="0"/>
                            </a:rPr>
                            <m:t>T</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m:t>
                          </m:r>
                          <m:r>
                            <m:rPr>
                              <m:nor/>
                            </m:rPr>
                            <a:rPr lang="fr-FR" sz="2400" b="1" dirty="0">
                              <a:latin typeface="Consolas" panose="020B0609020204030204" pitchFamily="49" charset="0"/>
                            </a:rPr>
                            <m:t>y</m:t>
                          </m:r>
                          <m:r>
                            <m:rPr>
                              <m:nor/>
                            </m:rPr>
                            <a:rPr lang="fr-FR" sz="2400" b="1" dirty="0">
                              <a:latin typeface="Consolas" panose="020B0609020204030204" pitchFamily="49" charset="0"/>
                            </a:rPr>
                            <m:t>‖</m:t>
                          </m:r>
                        </m:e>
                        <m:sub>
                          <m:r>
                            <a:rPr lang="fr-FR" sz="2400" b="1">
                              <a:latin typeface="Consolas" panose="020B0609020204030204" pitchFamily="49" charset="0"/>
                            </a:rPr>
                            <m:t>𝟐</m:t>
                          </m:r>
                        </m:sub>
                        <m:sup>
                          <m:r>
                            <a:rPr lang="fr-FR" sz="2400" b="1">
                              <a:latin typeface="Consolas" panose="020B0609020204030204" pitchFamily="49" charset="0"/>
                            </a:rPr>
                            <m:t>𝟐</m:t>
                          </m:r>
                        </m:sup>
                      </m:sSubSup>
                      <m:r>
                        <a:rPr lang="fr-FR" sz="2400" b="1">
                          <a:latin typeface="Consolas" panose="020B0609020204030204" pitchFamily="49" charset="0"/>
                        </a:rPr>
                        <m:t>=</m:t>
                      </m:r>
                      <m:sSubSup>
                        <m:sSubSupPr>
                          <m:ctrlPr>
                            <a:rPr lang="fr-FR" sz="2400" b="1">
                              <a:latin typeface="Consolas" panose="020B0609020204030204" pitchFamily="49"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ΣV</m:t>
                          </m:r>
                          <m:r>
                            <m:rPr>
                              <m:nor/>
                            </m:rPr>
                            <a:rPr lang="fr-FR" sz="2400" b="1" dirty="0">
                              <a:latin typeface="Consolas" panose="020B0609020204030204" pitchFamily="49" charset="0"/>
                            </a:rPr>
                            <m:t> </m:t>
                          </m:r>
                          <m:r>
                            <m:rPr>
                              <m:nor/>
                            </m:rPr>
                            <a:rPr lang="fr-FR" sz="2400" b="1" dirty="0">
                              <a:latin typeface="Consolas" panose="020B0609020204030204" pitchFamily="49" charset="0"/>
                            </a:rPr>
                            <m:t>T</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 </m:t>
                          </m:r>
                          <m:r>
                            <m:rPr>
                              <m:nor/>
                            </m:rPr>
                            <a:rPr lang="fr-FR" sz="2400" b="1" dirty="0">
                              <a:latin typeface="Consolas" panose="020B0609020204030204" pitchFamily="49" charset="0"/>
                            </a:rPr>
                            <m:t>U</m:t>
                          </m:r>
                          <m:r>
                            <m:rPr>
                              <m:nor/>
                            </m:rPr>
                            <a:rPr lang="fr-FR" sz="2400" b="1" dirty="0">
                              <a:latin typeface="Consolas" panose="020B0609020204030204" pitchFamily="49" charset="0"/>
                            </a:rPr>
                            <m:t> </m:t>
                          </m:r>
                          <m:r>
                            <m:rPr>
                              <m:nor/>
                            </m:rPr>
                            <a:rPr lang="fr-FR" sz="2400" b="1" dirty="0">
                              <a:latin typeface="Consolas" panose="020B0609020204030204" pitchFamily="49" charset="0"/>
                            </a:rPr>
                            <m:t>Ty</m:t>
                          </m:r>
                          <m:r>
                            <m:rPr>
                              <m:nor/>
                            </m:rPr>
                            <a:rPr lang="fr-FR" sz="2400" b="1" dirty="0">
                              <a:latin typeface="Consolas" panose="020B0609020204030204" pitchFamily="49" charset="0"/>
                            </a:rPr>
                            <m:t>‖</m:t>
                          </m:r>
                        </m:e>
                        <m:sub>
                          <m:r>
                            <a:rPr lang="fr-FR" sz="2400" b="1">
                              <a:latin typeface="Consolas" panose="020B0609020204030204" pitchFamily="49" charset="0"/>
                            </a:rPr>
                            <m:t>𝟐</m:t>
                          </m:r>
                        </m:sub>
                        <m:sup>
                          <m:r>
                            <a:rPr lang="fr-FR" sz="2400" b="1">
                              <a:latin typeface="Consolas" panose="020B0609020204030204" pitchFamily="49" charset="0"/>
                            </a:rPr>
                            <m:t>𝟐</m:t>
                          </m:r>
                        </m:sup>
                      </m:sSubSup>
                    </m:oMath>
                  </m:oMathPara>
                </a14:m>
                <a:endParaRPr lang="fr-FR" sz="2400" b="1" dirty="0">
                  <a:latin typeface="Consolas" panose="020B0609020204030204" pitchFamily="49" charset="0"/>
                </a:endParaRPr>
              </a:p>
            </p:txBody>
          </p:sp>
        </mc:Choice>
        <mc:Fallback>
          <p:sp>
            <p:nvSpPr>
              <p:cNvPr id="2" name="Rectangle 1"/>
              <p:cNvSpPr>
                <a:spLocks noRot="1" noChangeAspect="1" noMove="1" noResize="1" noEditPoints="1" noAdjustHandles="1" noChangeArrowheads="1" noChangeShapeType="1" noTextEdit="1"/>
              </p:cNvSpPr>
              <p:nvPr/>
            </p:nvSpPr>
            <p:spPr>
              <a:xfrm>
                <a:off x="574040" y="1407612"/>
                <a:ext cx="11176000" cy="3809504"/>
              </a:xfrm>
              <a:prstGeom prst="rect">
                <a:avLst/>
              </a:prstGeom>
              <a:blipFill>
                <a:blip r:embed="rId2"/>
                <a:stretch>
                  <a:fillRect l="-818" r="-1309"/>
                </a:stretch>
              </a:blipFill>
            </p:spPr>
            <p:txBody>
              <a:bodyPr/>
              <a:lstStyle/>
              <a:p>
                <a:r>
                  <a:rPr lang="fr-FR">
                    <a:noFill/>
                  </a:rPr>
                  <a:t> </a:t>
                </a:r>
              </a:p>
            </p:txBody>
          </p:sp>
        </mc:Fallback>
      </mc:AlternateContent>
    </p:spTree>
    <p:extLst>
      <p:ext uri="{BB962C8B-B14F-4D97-AF65-F5344CB8AC3E}">
        <p14:creationId xmlns:p14="http://schemas.microsoft.com/office/powerpoint/2010/main" val="312284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046480"/>
            <a:ext cx="9144000" cy="1823321"/>
          </a:xfrm>
          <a:ln w="3175">
            <a:solidFill>
              <a:schemeClr val="tx1"/>
            </a:solidFill>
          </a:ln>
        </p:spPr>
        <p:txBody>
          <a:bodyPr>
            <a:normAutofit/>
          </a:bodyPr>
          <a:lstStyle/>
          <a:p>
            <a:r>
              <a:rPr lang="fr-FR" sz="4800" b="1" dirty="0" smtClean="0"/>
              <a:t>Chapitre 1</a:t>
            </a:r>
            <a:r>
              <a:rPr lang="fr-FR" b="1" dirty="0"/>
              <a:t/>
            </a:r>
            <a:br>
              <a:rPr lang="fr-FR" b="1" dirty="0"/>
            </a:br>
            <a:r>
              <a:rPr lang="fr-FR" b="1" dirty="0" smtClean="0"/>
              <a:t>LES PROBLEMES INVERSES</a:t>
            </a:r>
            <a:endParaRPr lang="fr-FR" b="1" dirty="0"/>
          </a:p>
        </p:txBody>
      </p:sp>
      <p:sp>
        <p:nvSpPr>
          <p:cNvPr id="3" name="Sous-titre 2"/>
          <p:cNvSpPr>
            <a:spLocks noGrp="1"/>
          </p:cNvSpPr>
          <p:nvPr>
            <p:ph type="subTitle" idx="1"/>
          </p:nvPr>
        </p:nvSpPr>
        <p:spPr/>
        <p:txBody>
          <a:bodyPr/>
          <a:lstStyle/>
          <a:p>
            <a:r>
              <a:rPr lang="fr-FR" dirty="0" smtClean="0"/>
              <a:t>Notions générales sur les Problèmes Inverses;</a:t>
            </a:r>
          </a:p>
          <a:p>
            <a:r>
              <a:rPr lang="fr-FR" dirty="0" smtClean="0"/>
              <a:t>Quelques méthodes de résolutions des problèmes inverses</a:t>
            </a:r>
          </a:p>
          <a:p>
            <a:r>
              <a:rPr lang="fr-FR" dirty="0" smtClean="0"/>
              <a:t>Lien avec le ML</a:t>
            </a:r>
          </a:p>
          <a:p>
            <a:endParaRPr lang="fr-FR" dirty="0"/>
          </a:p>
        </p:txBody>
      </p:sp>
    </p:spTree>
    <p:extLst>
      <p:ext uri="{BB962C8B-B14F-4D97-AF65-F5344CB8AC3E}">
        <p14:creationId xmlns:p14="http://schemas.microsoft.com/office/powerpoint/2010/main" val="1458400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679679" cy="584775"/>
          </a:xfrm>
          <a:prstGeom prst="rect">
            <a:avLst/>
          </a:prstGeom>
        </p:spPr>
        <p:txBody>
          <a:bodyPr wrap="none">
            <a:spAutoFit/>
          </a:bodyPr>
          <a:lstStyle/>
          <a:p>
            <a:r>
              <a:rPr lang="fr-FR" sz="3200" b="1" dirty="0" smtClean="0"/>
              <a:t>3.1</a:t>
            </a:r>
            <a:r>
              <a:rPr lang="fr-FR" sz="3200" dirty="0" smtClean="0"/>
              <a:t>. </a:t>
            </a:r>
            <a:r>
              <a:rPr lang="fr-FR" sz="3200" b="1" dirty="0"/>
              <a:t>3</a:t>
            </a:r>
            <a:r>
              <a:rPr lang="fr-FR" sz="3200" b="1" dirty="0" smtClean="0"/>
              <a:t>. </a:t>
            </a:r>
            <a:r>
              <a:rPr lang="fr-FR" sz="3200" b="1" dirty="0" smtClean="0"/>
              <a:t>Décomposition SVD</a:t>
            </a:r>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325120" y="1407612"/>
                <a:ext cx="11424920" cy="4893647"/>
              </a:xfrm>
              <a:prstGeom prst="rect">
                <a:avLst/>
              </a:prstGeom>
            </p:spPr>
            <p:txBody>
              <a:bodyPr wrap="square">
                <a:spAutoFit/>
              </a:bodyPr>
              <a:lstStyle/>
              <a:p>
                <a:endParaRPr lang="fr-FR" sz="2400" dirty="0" smtClean="0">
                  <a:effectLst/>
                  <a:latin typeface="+mj-lt"/>
                </a:endParaRPr>
              </a:p>
              <a:p>
                <a:r>
                  <a:rPr lang="fr-FR" sz="2400" dirty="0">
                    <a:latin typeface="+mj-lt"/>
                  </a:rPr>
                  <a:t>P</a:t>
                </a:r>
                <a:r>
                  <a:rPr lang="fr-FR" sz="2400" dirty="0" smtClean="0">
                    <a:effectLst/>
                    <a:latin typeface="+mj-lt"/>
                  </a:rPr>
                  <a:t>uisque </a:t>
                </a:r>
                <a:r>
                  <a:rPr lang="fr-FR" sz="2400" b="1" dirty="0">
                    <a:latin typeface="Consolas" panose="020B0609020204030204" pitchFamily="49" charset="0"/>
                  </a:rPr>
                  <a:t>U</a:t>
                </a:r>
                <a:r>
                  <a:rPr lang="fr-FR" sz="2400" dirty="0" smtClean="0">
                    <a:effectLst/>
                    <a:latin typeface="+mj-lt"/>
                  </a:rPr>
                  <a:t> est orthogonale. Notons </a:t>
                </a:r>
                <a:r>
                  <a:rPr lang="fr-FR" sz="2400" b="1" dirty="0">
                    <a:latin typeface="Consolas" panose="020B0609020204030204" pitchFamily="49" charset="0"/>
                  </a:rPr>
                  <a:t>w = U T y</a:t>
                </a:r>
                <a:r>
                  <a:rPr lang="fr-FR" sz="2400" dirty="0" smtClean="0">
                    <a:effectLst/>
                    <a:latin typeface="+mj-lt"/>
                  </a:rPr>
                  <a:t> et </a:t>
                </a:r>
                <a:r>
                  <a:rPr lang="fr-FR" sz="2400" b="1" dirty="0">
                    <a:latin typeface="Consolas" panose="020B0609020204030204" pitchFamily="49" charset="0"/>
                  </a:rPr>
                  <a:t>z = V T x</a:t>
                </a:r>
                <a:r>
                  <a:rPr lang="fr-FR" sz="2400" dirty="0" smtClean="0">
                    <a:effectLst/>
                    <a:latin typeface="+mj-lt"/>
                  </a:rPr>
                  <a:t>, nous avons donc</a:t>
                </a:r>
              </a:p>
              <a:p>
                <a:r>
                  <a:rPr lang="fr-FR" sz="2400" b="1" dirty="0">
                    <a:latin typeface="Consolas" panose="020B0609020204030204" pitchFamily="49" charset="0"/>
                  </a:rPr>
                  <a:t>‖M x − y‖22 = ‖</a:t>
                </a:r>
                <a:r>
                  <a:rPr lang="fr-FR" sz="2400" b="1" dirty="0" err="1">
                    <a:latin typeface="Consolas" panose="020B0609020204030204" pitchFamily="49" charset="0"/>
                  </a:rPr>
                  <a:t>Σz</a:t>
                </a:r>
                <a:r>
                  <a:rPr lang="fr-FR" sz="2400" b="1" dirty="0">
                    <a:latin typeface="Consolas" panose="020B0609020204030204" pitchFamily="49" charset="0"/>
                  </a:rPr>
                  <a:t> − w‖22 =</a:t>
                </a:r>
                <a:r>
                  <a:rPr lang="fr-FR" sz="2400" b="1" dirty="0" err="1">
                    <a:latin typeface="Consolas" panose="020B0609020204030204" pitchFamily="49" charset="0"/>
                  </a:rPr>
                  <a:t>r∑i</a:t>
                </a:r>
                <a:r>
                  <a:rPr lang="fr-FR" sz="2400" b="1" dirty="0">
                    <a:latin typeface="Consolas" panose="020B0609020204030204" pitchFamily="49" charset="0"/>
                  </a:rPr>
                  <a:t>=1(</a:t>
                </a:r>
                <a:r>
                  <a:rPr lang="fr-FR" sz="2400" b="1" dirty="0" err="1">
                    <a:latin typeface="Consolas" panose="020B0609020204030204" pitchFamily="49" charset="0"/>
                  </a:rPr>
                  <a:t>σizi</a:t>
                </a:r>
                <a:r>
                  <a:rPr lang="fr-FR" sz="2400" b="1" dirty="0">
                    <a:latin typeface="Consolas" panose="020B0609020204030204" pitchFamily="49" charset="0"/>
                  </a:rPr>
                  <a:t> − </a:t>
                </a:r>
                <a:r>
                  <a:rPr lang="fr-FR" sz="2400" b="1" dirty="0" err="1">
                    <a:latin typeface="Consolas" panose="020B0609020204030204" pitchFamily="49" charset="0"/>
                  </a:rPr>
                  <a:t>wi</a:t>
                </a:r>
                <a:r>
                  <a:rPr lang="fr-FR" sz="2400" b="1" dirty="0">
                    <a:latin typeface="Consolas" panose="020B0609020204030204" pitchFamily="49" charset="0"/>
                  </a:rPr>
                  <a:t>)2</a:t>
                </a:r>
                <a:r>
                  <a:rPr lang="fr-FR" sz="2400" b="1" dirty="0" smtClean="0">
                    <a:latin typeface="Consolas" panose="020B0609020204030204" pitchFamily="49" charset="0"/>
                  </a:rPr>
                  <a:t>.</a:t>
                </a:r>
              </a:p>
              <a:p>
                <a14:m>
                  <m:oMath xmlns:m="http://schemas.openxmlformats.org/officeDocument/2006/math">
                    <m:sSubSup>
                      <m:sSubSupPr>
                        <m:ctrlPr>
                          <a:rPr lang="fr-FR" sz="2400" b="1" i="1" smtClean="0">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M</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 </m:t>
                        </m:r>
                        <m:r>
                          <m:rPr>
                            <m:nor/>
                          </m:rPr>
                          <a:rPr lang="fr-FR" sz="2400" b="1" dirty="0">
                            <a:latin typeface="Consolas" panose="020B0609020204030204" pitchFamily="49" charset="0"/>
                          </a:rPr>
                          <m:t>y</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r>
                      <a:rPr lang="fr-FR" sz="2400" b="1">
                        <a:latin typeface="Cambria Math" panose="02040503050406030204" pitchFamily="18" charset="0"/>
                      </a:rPr>
                      <m:t>=</m:t>
                    </m:r>
                  </m:oMath>
                </a14:m>
                <a:r>
                  <a:rPr lang="fr-FR" sz="2400" b="1" dirty="0" smtClean="0">
                    <a:latin typeface="Consolas" panose="020B0609020204030204" pitchFamily="49" charset="0"/>
                  </a:rPr>
                  <a:t> </a:t>
                </a:r>
                <a14:m>
                  <m:oMath xmlns:m="http://schemas.openxmlformats.org/officeDocument/2006/math">
                    <m:sSubSup>
                      <m:sSubSupPr>
                        <m:ctrlPr>
                          <a:rPr lang="fr-FR" sz="2400" b="1" i="1" smtClean="0">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smtClean="0">
                            <a:latin typeface="Consolas" panose="020B0609020204030204" pitchFamily="49" charset="0"/>
                          </a:rPr>
                          <m:t>Σz</m:t>
                        </m:r>
                        <m:r>
                          <m:rPr>
                            <m:nor/>
                          </m:rPr>
                          <a:rPr lang="fr-FR" sz="2400" b="1" dirty="0">
                            <a:latin typeface="Consolas" panose="020B0609020204030204" pitchFamily="49" charset="0"/>
                          </a:rPr>
                          <m:t>− </m:t>
                        </m:r>
                        <m:r>
                          <m:rPr>
                            <m:nor/>
                          </m:rPr>
                          <a:rPr lang="fr-FR" sz="2400" b="1" i="0" dirty="0" smtClean="0">
                            <a:latin typeface="Consolas" panose="020B0609020204030204" pitchFamily="49" charset="0"/>
                          </a:rPr>
                          <m:t>w</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r>
                      <a:rPr lang="fr-FR" sz="2400" b="1">
                        <a:latin typeface="Cambria Math" panose="02040503050406030204" pitchFamily="18" charset="0"/>
                      </a:rPr>
                      <m:t>=</m:t>
                    </m:r>
                  </m:oMath>
                </a14:m>
                <a:r>
                  <a:rPr lang="fr-FR" sz="2400" b="1" dirty="0" smtClean="0">
                    <a:latin typeface="Consolas" panose="020B0609020204030204" pitchFamily="49" charset="0"/>
                  </a:rPr>
                  <a:t> </a:t>
                </a:r>
                <a:r>
                  <a:rPr lang="fr-FR" sz="2400" b="1" dirty="0" smtClean="0">
                    <a:latin typeface="Consolas" panose="020B0609020204030204" pitchFamily="49" charset="0"/>
                  </a:rPr>
                  <a:t>r∑i=1(σizi − wi)2</a:t>
                </a:r>
                <a:endParaRPr lang="fr-FR" sz="2400" b="1" dirty="0">
                  <a:latin typeface="Consolas" panose="020B0609020204030204" pitchFamily="49" charset="0"/>
                </a:endParaRPr>
              </a:p>
              <a:p>
                <a:r>
                  <a:rPr lang="fr-FR" sz="2400" dirty="0" smtClean="0">
                    <a:effectLst/>
                    <a:latin typeface="+mj-lt"/>
                  </a:rPr>
                  <a:t>Cette somme de carrés est minimale pour </a:t>
                </a:r>
              </a:p>
              <a:p>
                <a:r>
                  <a:rPr lang="fr-FR" sz="2400" b="1" dirty="0" err="1">
                    <a:latin typeface="Consolas" panose="020B0609020204030204" pitchFamily="49" charset="0"/>
                  </a:rPr>
                  <a:t>zi</a:t>
                </a:r>
                <a:r>
                  <a:rPr lang="fr-FR" sz="2400" b="1" dirty="0">
                    <a:latin typeface="Consolas" panose="020B0609020204030204" pitchFamily="49" charset="0"/>
                  </a:rPr>
                  <a:t> ={ </a:t>
                </a:r>
                <a:r>
                  <a:rPr lang="fr-FR" sz="2400" b="1" dirty="0" err="1">
                    <a:latin typeface="Consolas" panose="020B0609020204030204" pitchFamily="49" charset="0"/>
                  </a:rPr>
                  <a:t>wi</a:t>
                </a:r>
                <a:r>
                  <a:rPr lang="fr-FR" sz="2400" b="1" dirty="0">
                    <a:latin typeface="Consolas" panose="020B0609020204030204" pitchFamily="49" charset="0"/>
                  </a:rPr>
                  <a:t>/</a:t>
                </a:r>
                <a:r>
                  <a:rPr lang="fr-FR" sz="2400" b="1" dirty="0" err="1">
                    <a:latin typeface="Consolas" panose="020B0609020204030204" pitchFamily="49" charset="0"/>
                  </a:rPr>
                  <a:t>σi</a:t>
                </a:r>
                <a:r>
                  <a:rPr lang="fr-FR" sz="2400" b="1" dirty="0">
                    <a:latin typeface="Consolas" panose="020B0609020204030204" pitchFamily="49" charset="0"/>
                  </a:rPr>
                  <a:t> pour 1 ≤ i ≤ r et quelconque pour i ≥ r + 1.} (1)</a:t>
                </a:r>
              </a:p>
              <a:p>
                <a:endParaRPr lang="fr-FR" sz="2400" dirty="0" smtClean="0">
                  <a:effectLst/>
                  <a:latin typeface="+mj-lt"/>
                </a:endParaRPr>
              </a:p>
              <a:p>
                <a:r>
                  <a:rPr lang="fr-FR" sz="2400" dirty="0" smtClean="0">
                    <a:effectLst/>
                    <a:latin typeface="+mj-lt"/>
                  </a:rPr>
                  <a:t>Nous trouvons les solutions à partir de z en faisant x = V z. Dans le cas où M est de rang plein, il y a une solution unique. Sinon, il y a une infinité de solutions. Celle de norme minimale est celle avec </a:t>
                </a:r>
                <a:r>
                  <a:rPr lang="fr-FR" sz="2400" dirty="0" err="1" smtClean="0">
                    <a:effectLst/>
                    <a:latin typeface="+mj-lt"/>
                  </a:rPr>
                  <a:t>zi</a:t>
                </a:r>
                <a:r>
                  <a:rPr lang="fr-FR" sz="2400" dirty="0" smtClean="0">
                    <a:effectLst/>
                    <a:latin typeface="+mj-lt"/>
                  </a:rPr>
                  <a:t> = 0 pour i ≥ r + 1. La méthode SVD donne une méthode numérique ayant d’excellentes propriétés de stabilité au niveau de l’algorithme. Le seul inconvénient en est son coût, plus élevé que la méthode basée sur la factorisation QR</a:t>
                </a:r>
              </a:p>
              <a:p>
                <a:r>
                  <a:rPr lang="fr-FR" sz="2400" dirty="0" smtClean="0">
                    <a:effectLst/>
                    <a:latin typeface="+mj-lt"/>
                  </a:rPr>
                  <a:t>([</a:t>
                </a:r>
                <a:r>
                  <a:rPr lang="fr-FR" sz="2400" dirty="0" err="1" smtClean="0">
                    <a:effectLst/>
                    <a:latin typeface="+mj-lt"/>
                  </a:rPr>
                  <a:t>Kern</a:t>
                </a:r>
                <a:r>
                  <a:rPr lang="fr-FR" sz="2400" dirty="0" smtClean="0">
                    <a:effectLst/>
                    <a:latin typeface="+mj-lt"/>
                  </a:rPr>
                  <a:t>, 2002]).</a:t>
                </a:r>
                <a:endParaRPr lang="fr-FR" sz="2400" b="1" dirty="0">
                  <a:latin typeface="Consolas" panose="020B0609020204030204" pitchFamily="49"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5120" y="1407612"/>
                <a:ext cx="11424920" cy="4893647"/>
              </a:xfrm>
              <a:prstGeom prst="rect">
                <a:avLst/>
              </a:prstGeom>
              <a:blipFill>
                <a:blip r:embed="rId2"/>
                <a:stretch>
                  <a:fillRect l="-800" b="-2366"/>
                </a:stretch>
              </a:blipFill>
            </p:spPr>
            <p:txBody>
              <a:bodyPr/>
              <a:lstStyle/>
              <a:p>
                <a:r>
                  <a:rPr lang="fr-FR">
                    <a:noFill/>
                  </a:rPr>
                  <a:t> </a:t>
                </a:r>
              </a:p>
            </p:txBody>
          </p:sp>
        </mc:Fallback>
      </mc:AlternateContent>
    </p:spTree>
    <p:extLst>
      <p:ext uri="{BB962C8B-B14F-4D97-AF65-F5344CB8AC3E}">
        <p14:creationId xmlns:p14="http://schemas.microsoft.com/office/powerpoint/2010/main" val="350009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8369" y="493161"/>
            <a:ext cx="10835810" cy="647271"/>
          </a:xfrm>
        </p:spPr>
        <p:txBody>
          <a:bodyPr>
            <a:normAutofit/>
          </a:bodyPr>
          <a:lstStyle/>
          <a:p>
            <a:r>
              <a:rPr lang="fr-FR" sz="3100" b="1" dirty="0" smtClean="0"/>
              <a:t>1. INTRODUCTION</a:t>
            </a:r>
            <a:endParaRPr lang="fr-FR" sz="3100" b="1" dirty="0" smtClean="0"/>
          </a:p>
        </p:txBody>
      </p:sp>
      <p:sp>
        <p:nvSpPr>
          <p:cNvPr id="4" name="Rectangle 3"/>
          <p:cNvSpPr/>
          <p:nvPr/>
        </p:nvSpPr>
        <p:spPr>
          <a:xfrm>
            <a:off x="839057" y="1837889"/>
            <a:ext cx="10685122" cy="4154984"/>
          </a:xfrm>
          <a:prstGeom prst="rect">
            <a:avLst/>
          </a:prstGeom>
        </p:spPr>
        <p:txBody>
          <a:bodyPr wrap="square">
            <a:spAutoFit/>
          </a:bodyPr>
          <a:lstStyle/>
          <a:p>
            <a:pPr algn="just"/>
            <a:r>
              <a:rPr lang="fr-FR" sz="2400" dirty="0" smtClean="0">
                <a:latin typeface="+mj-lt"/>
              </a:rPr>
              <a:t>Un problème inverse consiste à déterminer des causes à partir de la connaissance des effets. </a:t>
            </a:r>
          </a:p>
          <a:p>
            <a:pPr algn="just"/>
            <a:r>
              <a:rPr lang="fr-FR" sz="2400" dirty="0" smtClean="0">
                <a:latin typeface="+mj-lt"/>
              </a:rPr>
              <a:t>Ce problème est l’inverse du problème dit direct, consistant à déduire les effets à partir de la connaissance des causes, ce à quoi nous sommes</a:t>
            </a:r>
          </a:p>
          <a:p>
            <a:pPr algn="just"/>
            <a:r>
              <a:rPr lang="fr-FR" sz="2400" dirty="0" smtClean="0">
                <a:latin typeface="+mj-lt"/>
              </a:rPr>
              <a:t>plus souvent habitués </a:t>
            </a:r>
            <a:r>
              <a:rPr lang="fr-FR" sz="2400" b="1" dirty="0" smtClean="0">
                <a:latin typeface="+mj-lt"/>
              </a:rPr>
              <a:t>[</a:t>
            </a:r>
            <a:r>
              <a:rPr lang="fr-FR" sz="2400" b="1" dirty="0" err="1" smtClean="0">
                <a:latin typeface="+mj-lt"/>
              </a:rPr>
              <a:t>Kern</a:t>
            </a:r>
            <a:r>
              <a:rPr lang="fr-FR" sz="2400" b="1" dirty="0" smtClean="0">
                <a:latin typeface="+mj-lt"/>
              </a:rPr>
              <a:t>, 2002]. </a:t>
            </a:r>
          </a:p>
          <a:p>
            <a:pPr algn="just"/>
            <a:endParaRPr lang="fr-FR" sz="2400" b="1" dirty="0">
              <a:latin typeface="+mj-lt"/>
            </a:endParaRPr>
          </a:p>
          <a:p>
            <a:pPr algn="just"/>
            <a:r>
              <a:rPr lang="fr-FR" sz="2400" dirty="0" smtClean="0">
                <a:latin typeface="+mj-lt"/>
              </a:rPr>
              <a:t>Par exemple, localiser l’origine d’un tremblement de terre à partir de mesures faites par plusieurs stations sismiques réparties sur la surface du globe terrestre est un problème inverse. </a:t>
            </a:r>
          </a:p>
          <a:p>
            <a:pPr algn="just"/>
            <a:r>
              <a:rPr lang="fr-FR" sz="2400" dirty="0" smtClean="0">
                <a:latin typeface="+mj-lt"/>
              </a:rPr>
              <a:t>Le problème d’identification de sources de pollution à partir d’un faible nombre de mesures de concentrations en est un autre.</a:t>
            </a:r>
            <a:endParaRPr lang="fr-FR" sz="2400" dirty="0">
              <a:latin typeface="+mj-lt"/>
            </a:endParaRPr>
          </a:p>
        </p:txBody>
      </p:sp>
      <p:sp>
        <p:nvSpPr>
          <p:cNvPr id="6" name="Rectangle 5"/>
          <p:cNvSpPr/>
          <p:nvPr/>
        </p:nvSpPr>
        <p:spPr>
          <a:xfrm>
            <a:off x="920757" y="1119884"/>
            <a:ext cx="2812821" cy="584775"/>
          </a:xfrm>
          <a:prstGeom prst="rect">
            <a:avLst/>
          </a:prstGeom>
        </p:spPr>
        <p:txBody>
          <a:bodyPr wrap="none">
            <a:spAutoFit/>
          </a:bodyPr>
          <a:lstStyle/>
          <a:p>
            <a:r>
              <a:rPr lang="fr-FR" sz="3200" b="1" dirty="0" smtClean="0"/>
              <a:t>1. Introduction </a:t>
            </a:r>
            <a:endParaRPr lang="fr-FR" sz="3200" b="1" dirty="0"/>
          </a:p>
        </p:txBody>
      </p:sp>
    </p:spTree>
    <p:extLst>
      <p:ext uri="{BB962C8B-B14F-4D97-AF65-F5344CB8AC3E}">
        <p14:creationId xmlns:p14="http://schemas.microsoft.com/office/powerpoint/2010/main" val="336330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8369" y="493161"/>
            <a:ext cx="10835810" cy="647271"/>
          </a:xfrm>
        </p:spPr>
        <p:txBody>
          <a:bodyPr>
            <a:normAutofit/>
          </a:bodyPr>
          <a:lstStyle/>
          <a:p>
            <a:r>
              <a:rPr lang="fr-FR" sz="3100" b="1" dirty="0" smtClean="0"/>
              <a:t>1. INTRODUCTION</a:t>
            </a:r>
            <a:endParaRPr lang="fr-FR" sz="3100" b="1" dirty="0" smtClean="0"/>
          </a:p>
        </p:txBody>
      </p:sp>
      <p:sp>
        <p:nvSpPr>
          <p:cNvPr id="6" name="Rectangle 5"/>
          <p:cNvSpPr/>
          <p:nvPr/>
        </p:nvSpPr>
        <p:spPr>
          <a:xfrm>
            <a:off x="920757" y="1119884"/>
            <a:ext cx="3145220" cy="584775"/>
          </a:xfrm>
          <a:prstGeom prst="rect">
            <a:avLst/>
          </a:prstGeom>
        </p:spPr>
        <p:txBody>
          <a:bodyPr wrap="none">
            <a:spAutoFit/>
          </a:bodyPr>
          <a:lstStyle/>
          <a:p>
            <a:r>
              <a:rPr lang="fr-FR" sz="3200" b="1" dirty="0" smtClean="0"/>
              <a:t>2. Exemples de PI</a:t>
            </a:r>
            <a:endParaRPr lang="fr-FR" sz="3200" b="1" dirty="0"/>
          </a:p>
        </p:txBody>
      </p:sp>
      <p:pic>
        <p:nvPicPr>
          <p:cNvPr id="5" name="Image 4"/>
          <p:cNvPicPr>
            <a:picLocks noChangeAspect="1"/>
          </p:cNvPicPr>
          <p:nvPr/>
        </p:nvPicPr>
        <p:blipFill>
          <a:blip r:embed="rId2"/>
          <a:stretch>
            <a:fillRect/>
          </a:stretch>
        </p:blipFill>
        <p:spPr>
          <a:xfrm>
            <a:off x="2153921" y="1911985"/>
            <a:ext cx="7752080" cy="4478655"/>
          </a:xfrm>
          <a:prstGeom prst="rect">
            <a:avLst/>
          </a:prstGeom>
        </p:spPr>
      </p:pic>
    </p:spTree>
    <p:extLst>
      <p:ext uri="{BB962C8B-B14F-4D97-AF65-F5344CB8AC3E}">
        <p14:creationId xmlns:p14="http://schemas.microsoft.com/office/powerpoint/2010/main" val="2414105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8369" y="493161"/>
            <a:ext cx="10835810" cy="647271"/>
          </a:xfrm>
        </p:spPr>
        <p:txBody>
          <a:bodyPr>
            <a:normAutofit/>
          </a:bodyPr>
          <a:lstStyle/>
          <a:p>
            <a:r>
              <a:rPr lang="fr-FR" sz="3100" b="1" dirty="0" smtClean="0"/>
              <a:t>1. INTRODUCTION</a:t>
            </a:r>
            <a:endParaRPr lang="fr-FR" sz="3100" b="1" dirty="0" smtClean="0"/>
          </a:p>
        </p:txBody>
      </p:sp>
      <p:sp>
        <p:nvSpPr>
          <p:cNvPr id="6" name="Rectangle 5"/>
          <p:cNvSpPr/>
          <p:nvPr/>
        </p:nvSpPr>
        <p:spPr>
          <a:xfrm>
            <a:off x="920757" y="1119884"/>
            <a:ext cx="3145220" cy="584775"/>
          </a:xfrm>
          <a:prstGeom prst="rect">
            <a:avLst/>
          </a:prstGeom>
        </p:spPr>
        <p:txBody>
          <a:bodyPr wrap="none">
            <a:spAutoFit/>
          </a:bodyPr>
          <a:lstStyle/>
          <a:p>
            <a:r>
              <a:rPr lang="fr-FR" sz="3200" b="1" dirty="0" smtClean="0"/>
              <a:t>2. Exemples de PI</a:t>
            </a:r>
            <a:endParaRPr lang="fr-FR" sz="3200" b="1" dirty="0"/>
          </a:p>
        </p:txBody>
      </p:sp>
      <p:pic>
        <p:nvPicPr>
          <p:cNvPr id="3" name="Image 2"/>
          <p:cNvPicPr>
            <a:picLocks noChangeAspect="1"/>
          </p:cNvPicPr>
          <p:nvPr/>
        </p:nvPicPr>
        <p:blipFill>
          <a:blip r:embed="rId2"/>
          <a:stretch>
            <a:fillRect/>
          </a:stretch>
        </p:blipFill>
        <p:spPr>
          <a:xfrm>
            <a:off x="2110740" y="1767155"/>
            <a:ext cx="7561580" cy="5019725"/>
          </a:xfrm>
          <a:prstGeom prst="rect">
            <a:avLst/>
          </a:prstGeom>
        </p:spPr>
      </p:pic>
    </p:spTree>
    <p:extLst>
      <p:ext uri="{BB962C8B-B14F-4D97-AF65-F5344CB8AC3E}">
        <p14:creationId xmlns:p14="http://schemas.microsoft.com/office/powerpoint/2010/main" val="2556607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894080" y="1869896"/>
            <a:ext cx="11023943" cy="4294598"/>
          </a:xfrm>
        </p:spPr>
        <p:txBody>
          <a:bodyPr>
            <a:noAutofit/>
          </a:bodyPr>
          <a:lstStyle/>
          <a:p>
            <a:pPr algn="l"/>
            <a:r>
              <a:rPr lang="fr-FR" sz="2400" dirty="0" smtClean="0"/>
              <a:t>Un grand nombre de problèmes réels en sciences expérimentales consiste à</a:t>
            </a:r>
            <a:br>
              <a:rPr lang="fr-FR" sz="2400" dirty="0" smtClean="0"/>
            </a:br>
            <a:r>
              <a:rPr lang="fr-FR" sz="2400" dirty="0" smtClean="0"/>
              <a:t>déterminer une grandeur non directement observable x(r) à partir d’un ensemble</a:t>
            </a:r>
            <a:br>
              <a:rPr lang="fr-FR" sz="2400" dirty="0" smtClean="0"/>
            </a:br>
            <a:r>
              <a:rPr lang="fr-FR" sz="2400" dirty="0" smtClean="0"/>
              <a:t>fini de mesures d’une grandeur observée y(u) dépendant de paramètres θ selon le</a:t>
            </a:r>
            <a:br>
              <a:rPr lang="fr-FR" sz="2400" dirty="0" smtClean="0"/>
            </a:br>
            <a:r>
              <a:rPr lang="fr-FR" sz="2400" dirty="0" smtClean="0"/>
              <a:t>modèle </a:t>
            </a:r>
            <a:r>
              <a:rPr lang="fr-FR" sz="2400" b="1" dirty="0" smtClean="0">
                <a:latin typeface="Consolas" panose="020B0609020204030204" pitchFamily="49" charset="0"/>
              </a:rPr>
              <a:t>M (y(u), x(r), θ) = 0</a:t>
            </a:r>
            <a:r>
              <a:rPr lang="fr-FR" sz="2400" dirty="0" smtClean="0">
                <a:latin typeface="Consolas" panose="020B0609020204030204" pitchFamily="49" charset="0"/>
              </a:rPr>
              <a:t>. </a:t>
            </a:r>
            <a:r>
              <a:rPr lang="fr-FR" sz="2400" dirty="0" smtClean="0"/>
              <a:t>Parfois le modèle est explicite : </a:t>
            </a:r>
            <a:r>
              <a:rPr lang="fr-FR" sz="2400" b="1" dirty="0" smtClean="0">
                <a:latin typeface="Consolas" panose="020B0609020204030204" pitchFamily="49" charset="0"/>
              </a:rPr>
              <a:t>y(u) = M (x(r), θ).</a:t>
            </a:r>
            <a:r>
              <a:rPr lang="fr-FR" sz="2400" dirty="0" smtClean="0">
                <a:latin typeface="Consolas" panose="020B0609020204030204" pitchFamily="49" charset="0"/>
              </a:rPr>
              <a:t/>
            </a:r>
            <a:br>
              <a:rPr lang="fr-FR" sz="2400" dirty="0" smtClean="0">
                <a:latin typeface="Consolas" panose="020B0609020204030204" pitchFamily="49" charset="0"/>
              </a:rPr>
            </a:br>
            <a:r>
              <a:rPr lang="fr-FR" sz="2400" dirty="0" smtClean="0"/>
              <a:t/>
            </a:r>
            <a:br>
              <a:rPr lang="fr-FR" sz="2400" dirty="0" smtClean="0"/>
            </a:br>
            <a:r>
              <a:rPr lang="fr-FR" sz="2400" dirty="0" smtClean="0"/>
              <a:t>Nous pouvons dire que</a:t>
            </a:r>
            <a:br>
              <a:rPr lang="fr-FR" sz="2400" dirty="0" smtClean="0"/>
            </a:br>
            <a:r>
              <a:rPr lang="fr-FR" sz="2400" dirty="0" smtClean="0"/>
              <a:t/>
            </a:r>
            <a:br>
              <a:rPr lang="fr-FR" sz="2400" dirty="0" smtClean="0"/>
            </a:br>
            <a:r>
              <a:rPr lang="fr-FR" sz="2400" dirty="0" smtClean="0"/>
              <a:t>– connaissant </a:t>
            </a:r>
            <a:r>
              <a:rPr lang="fr-FR" sz="2400" b="1" dirty="0">
                <a:latin typeface="Consolas" panose="020B0609020204030204" pitchFamily="49" charset="0"/>
              </a:rPr>
              <a:t>M, θ, x</a:t>
            </a:r>
            <a:r>
              <a:rPr lang="fr-FR" sz="2400" dirty="0" smtClean="0"/>
              <a:t>, le calcul de </a:t>
            </a:r>
            <a:r>
              <a:rPr lang="fr-FR" sz="2400" b="1" dirty="0" smtClean="0">
                <a:latin typeface="Consolas" panose="020B0609020204030204" pitchFamily="49" charset="0"/>
              </a:rPr>
              <a:t>y</a:t>
            </a:r>
            <a:r>
              <a:rPr lang="fr-FR" sz="2400" dirty="0" smtClean="0"/>
              <a:t> est un </a:t>
            </a:r>
            <a:r>
              <a:rPr lang="fr-FR" sz="2400" b="1" dirty="0" smtClean="0"/>
              <a:t>problème direct.</a:t>
            </a:r>
            <a:br>
              <a:rPr lang="fr-FR" sz="2400" b="1" dirty="0" smtClean="0"/>
            </a:br>
            <a:r>
              <a:rPr lang="fr-FR" sz="2400" dirty="0" smtClean="0"/>
              <a:t>– connaissant </a:t>
            </a:r>
            <a:r>
              <a:rPr lang="fr-FR" sz="2400" b="1" dirty="0">
                <a:latin typeface="Consolas" panose="020B0609020204030204" pitchFamily="49" charset="0"/>
              </a:rPr>
              <a:t>M, θ, y, </a:t>
            </a:r>
            <a:r>
              <a:rPr lang="fr-FR" sz="2400" dirty="0" smtClean="0"/>
              <a:t>le calcul de </a:t>
            </a:r>
            <a:r>
              <a:rPr lang="fr-FR" sz="2400" b="1" dirty="0">
                <a:latin typeface="Consolas" panose="020B0609020204030204" pitchFamily="49" charset="0"/>
              </a:rPr>
              <a:t>x </a:t>
            </a:r>
            <a:r>
              <a:rPr lang="fr-FR" sz="2400" dirty="0" smtClean="0"/>
              <a:t>est un </a:t>
            </a:r>
            <a:r>
              <a:rPr lang="fr-FR" sz="2400" b="1" dirty="0"/>
              <a:t>problème inverse.</a:t>
            </a:r>
            <a:r>
              <a:rPr lang="fr-FR" sz="2400" dirty="0" smtClean="0"/>
              <a:t/>
            </a:r>
            <a:br>
              <a:rPr lang="fr-FR" sz="2400" dirty="0" smtClean="0"/>
            </a:br>
            <a:r>
              <a:rPr lang="fr-FR" sz="2400" dirty="0" smtClean="0"/>
              <a:t>– connaissant </a:t>
            </a:r>
            <a:r>
              <a:rPr lang="fr-FR" sz="2400" b="1" dirty="0">
                <a:latin typeface="Consolas" panose="020B0609020204030204" pitchFamily="49" charset="0"/>
              </a:rPr>
              <a:t>M, x, y</a:t>
            </a:r>
            <a:r>
              <a:rPr lang="fr-FR" sz="2400" dirty="0" smtClean="0"/>
              <a:t>, le calcul de </a:t>
            </a:r>
            <a:r>
              <a:rPr lang="fr-FR" sz="2400" dirty="0" smtClean="0">
                <a:latin typeface="Consolas" panose="020B0609020204030204" pitchFamily="49" charset="0"/>
              </a:rPr>
              <a:t>θ</a:t>
            </a:r>
            <a:r>
              <a:rPr lang="fr-FR" sz="2400" dirty="0" smtClean="0"/>
              <a:t> est un </a:t>
            </a:r>
            <a:r>
              <a:rPr lang="fr-FR" sz="2400" b="1" dirty="0"/>
              <a:t>problème inverse d’identifications de paramètres.</a:t>
            </a:r>
            <a:r>
              <a:rPr lang="fr-FR" sz="2400" dirty="0" smtClean="0"/>
              <a:t/>
            </a:r>
            <a:br>
              <a:rPr lang="fr-FR" sz="2400" dirty="0" smtClean="0"/>
            </a:br>
            <a:r>
              <a:rPr lang="fr-FR" sz="2400" dirty="0" smtClean="0"/>
              <a:t>– connaissant M, y, le calcul de θ et x est </a:t>
            </a:r>
            <a:r>
              <a:rPr lang="fr-FR" sz="2400" b="1" dirty="0"/>
              <a:t>un problème inverse aveugle.</a:t>
            </a:r>
          </a:p>
        </p:txBody>
      </p:sp>
      <p:sp>
        <p:nvSpPr>
          <p:cNvPr id="5" name="Rectangle 4"/>
          <p:cNvSpPr/>
          <p:nvPr/>
        </p:nvSpPr>
        <p:spPr>
          <a:xfrm>
            <a:off x="3212387" y="440071"/>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865979" y="1147957"/>
            <a:ext cx="2610202" cy="584775"/>
          </a:xfrm>
          <a:prstGeom prst="rect">
            <a:avLst/>
          </a:prstGeom>
        </p:spPr>
        <p:txBody>
          <a:bodyPr wrap="none">
            <a:spAutoFit/>
          </a:bodyPr>
          <a:lstStyle/>
          <a:p>
            <a:r>
              <a:rPr lang="fr-FR" sz="3200" b="1" dirty="0" smtClean="0"/>
              <a:t>2.1. Définition</a:t>
            </a:r>
            <a:endParaRPr lang="fr-FR" sz="3200" b="1" dirty="0"/>
          </a:p>
        </p:txBody>
      </p:sp>
    </p:spTree>
    <p:extLst>
      <p:ext uri="{BB962C8B-B14F-4D97-AF65-F5344CB8AC3E}">
        <p14:creationId xmlns:p14="http://schemas.microsoft.com/office/powerpoint/2010/main" val="3082208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7" y="440071"/>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865979" y="1147957"/>
            <a:ext cx="2610202" cy="584775"/>
          </a:xfrm>
          <a:prstGeom prst="rect">
            <a:avLst/>
          </a:prstGeom>
        </p:spPr>
        <p:txBody>
          <a:bodyPr wrap="none">
            <a:spAutoFit/>
          </a:bodyPr>
          <a:lstStyle/>
          <a:p>
            <a:r>
              <a:rPr lang="fr-FR" sz="3200" b="1" dirty="0" smtClean="0"/>
              <a:t>2.1. Définition</a:t>
            </a:r>
            <a:endParaRPr lang="fr-FR" sz="3200" b="1" dirty="0"/>
          </a:p>
        </p:txBody>
      </p:sp>
      <p:sp>
        <p:nvSpPr>
          <p:cNvPr id="4" name="Rectangle 3"/>
          <p:cNvSpPr/>
          <p:nvPr/>
        </p:nvSpPr>
        <p:spPr>
          <a:xfrm>
            <a:off x="386080" y="1882845"/>
            <a:ext cx="11653520" cy="4524315"/>
          </a:xfrm>
          <a:prstGeom prst="rect">
            <a:avLst/>
          </a:prstGeom>
        </p:spPr>
        <p:txBody>
          <a:bodyPr wrap="square">
            <a:spAutoFit/>
          </a:bodyPr>
          <a:lstStyle/>
          <a:p>
            <a:r>
              <a:rPr lang="fr-FR" sz="2400" dirty="0" smtClean="0">
                <a:latin typeface="+mj-lt"/>
              </a:rPr>
              <a:t>Ces problèmes étant sensibles à la présence d’incertitudes au niveau du modèle</a:t>
            </a:r>
          </a:p>
          <a:p>
            <a:r>
              <a:rPr lang="fr-FR" sz="2400" dirty="0" smtClean="0">
                <a:latin typeface="+mj-lt"/>
              </a:rPr>
              <a:t>et des mesures, il est plus réaliste d’écrire </a:t>
            </a:r>
            <a:r>
              <a:rPr lang="fr-FR" sz="2400" b="1" dirty="0" smtClean="0">
                <a:latin typeface="Consolas" panose="020B0609020204030204" pitchFamily="49" charset="0"/>
              </a:rPr>
              <a:t>M (y, x, θ, e) = 0</a:t>
            </a:r>
            <a:r>
              <a:rPr lang="fr-FR" sz="2400" dirty="0" smtClean="0">
                <a:latin typeface="Consolas" panose="020B0609020204030204" pitchFamily="49" charset="0"/>
              </a:rPr>
              <a:t> </a:t>
            </a:r>
            <a:r>
              <a:rPr lang="fr-FR" sz="2400" dirty="0" smtClean="0">
                <a:latin typeface="+mj-lt"/>
              </a:rPr>
              <a:t>où e représente les</a:t>
            </a:r>
          </a:p>
          <a:p>
            <a:r>
              <a:rPr lang="fr-FR" sz="2400" dirty="0" smtClean="0">
                <a:latin typeface="+mj-lt"/>
              </a:rPr>
              <a:t>erreurs communément appelé bruit. Pour un modèle explicite, on peut faire l’hypothèse que les erreurs interviennent à la sortie et si les erreurs sont additives, on a </a:t>
            </a:r>
            <a:r>
              <a:rPr lang="fr-FR" sz="2400" b="1" dirty="0" smtClean="0">
                <a:latin typeface="Consolas" panose="020B0609020204030204" pitchFamily="49" charset="0"/>
              </a:rPr>
              <a:t>y = M (x, θ) + e </a:t>
            </a:r>
            <a:r>
              <a:rPr lang="fr-FR" sz="2400" dirty="0" smtClean="0">
                <a:latin typeface="+mj-lt"/>
              </a:rPr>
              <a:t>[Roussel, 2011].</a:t>
            </a:r>
          </a:p>
          <a:p>
            <a:endParaRPr lang="fr-FR" sz="2400" dirty="0" smtClean="0">
              <a:latin typeface="+mj-lt"/>
            </a:endParaRPr>
          </a:p>
          <a:p>
            <a:r>
              <a:rPr lang="fr-FR" sz="2400" dirty="0" smtClean="0">
                <a:latin typeface="+mj-lt"/>
              </a:rPr>
              <a:t>Si M est un opérateur linéaire, la relation peut s’écrire soit comme y = M x + e où M est une matrice dans le cas discret, soit comme une intégrale de </a:t>
            </a:r>
            <a:r>
              <a:rPr lang="fr-FR" sz="2400" b="1" dirty="0" err="1" smtClean="0">
                <a:latin typeface="+mj-lt"/>
              </a:rPr>
              <a:t>Freedholm</a:t>
            </a:r>
            <a:r>
              <a:rPr lang="fr-FR" sz="2400" dirty="0" smtClean="0">
                <a:latin typeface="+mj-lt"/>
              </a:rPr>
              <a:t> dite de première espèce </a:t>
            </a:r>
            <a:r>
              <a:rPr lang="fr-FR" sz="2400" b="1" dirty="0" smtClean="0">
                <a:latin typeface="Consolas" panose="020B0609020204030204" pitchFamily="49" charset="0"/>
              </a:rPr>
              <a:t>y(u) = ∫ x(r)h(r, u)</a:t>
            </a:r>
            <a:r>
              <a:rPr lang="fr-FR" sz="2400" b="1" dirty="0" err="1" smtClean="0">
                <a:latin typeface="Consolas" panose="020B0609020204030204" pitchFamily="49" charset="0"/>
              </a:rPr>
              <a:t>dr</a:t>
            </a:r>
            <a:r>
              <a:rPr lang="fr-FR" sz="2400" b="1" dirty="0" smtClean="0">
                <a:latin typeface="Consolas" panose="020B0609020204030204" pitchFamily="49" charset="0"/>
              </a:rPr>
              <a:t> + e(u)</a:t>
            </a:r>
          </a:p>
          <a:p>
            <a:endParaRPr lang="fr-FR" sz="2400" b="1" dirty="0" smtClean="0">
              <a:latin typeface="Consolas" panose="020B0609020204030204" pitchFamily="49" charset="0"/>
            </a:endParaRPr>
          </a:p>
          <a:p>
            <a:r>
              <a:rPr lang="fr-FR" sz="2400" dirty="0" smtClean="0">
                <a:latin typeface="+mj-lt"/>
              </a:rPr>
              <a:t>où </a:t>
            </a:r>
            <a:r>
              <a:rPr lang="fr-FR" sz="2400" dirty="0" smtClean="0">
                <a:latin typeface="Consolas" panose="020B0609020204030204" pitchFamily="49" charset="0"/>
              </a:rPr>
              <a:t>h(r, u) </a:t>
            </a:r>
            <a:r>
              <a:rPr lang="fr-FR" sz="2400" dirty="0" smtClean="0">
                <a:latin typeface="+mj-lt"/>
              </a:rPr>
              <a:t>est appelé noyau de Green ou fonction instrumentale dans le cas continu. Cette</a:t>
            </a:r>
          </a:p>
          <a:p>
            <a:r>
              <a:rPr lang="fr-FR" sz="2400" dirty="0" smtClean="0">
                <a:latin typeface="+mj-lt"/>
              </a:rPr>
              <a:t>intégrale se discrétise, par quadrature par exemple, en </a:t>
            </a:r>
            <a:r>
              <a:rPr lang="fr-FR" sz="2400" b="1" dirty="0" smtClean="0">
                <a:latin typeface="Consolas" panose="020B0609020204030204" pitchFamily="49" charset="0"/>
              </a:rPr>
              <a:t>y = M x + e </a:t>
            </a:r>
            <a:r>
              <a:rPr lang="fr-FR" sz="2400" dirty="0" smtClean="0">
                <a:latin typeface="+mj-lt"/>
              </a:rPr>
              <a:t>où </a:t>
            </a:r>
            <a:r>
              <a:rPr lang="fr-FR" sz="2400" dirty="0" smtClean="0">
                <a:latin typeface="Consolas" panose="020B0609020204030204" pitchFamily="49" charset="0"/>
              </a:rPr>
              <a:t>M</a:t>
            </a:r>
            <a:r>
              <a:rPr lang="fr-FR" sz="2400" dirty="0" smtClean="0">
                <a:latin typeface="+mj-lt"/>
              </a:rPr>
              <a:t> est une matrice.</a:t>
            </a:r>
            <a:endParaRPr lang="fr-FR" sz="2400" dirty="0">
              <a:latin typeface="+mj-lt"/>
            </a:endParaRPr>
          </a:p>
        </p:txBody>
      </p:sp>
    </p:spTree>
    <p:extLst>
      <p:ext uri="{BB962C8B-B14F-4D97-AF65-F5344CB8AC3E}">
        <p14:creationId xmlns:p14="http://schemas.microsoft.com/office/powerpoint/2010/main" val="183576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6" y="96819"/>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117999" y="822837"/>
            <a:ext cx="4188775" cy="584775"/>
          </a:xfrm>
          <a:prstGeom prst="rect">
            <a:avLst/>
          </a:prstGeom>
        </p:spPr>
        <p:txBody>
          <a:bodyPr wrap="none">
            <a:spAutoFit/>
          </a:bodyPr>
          <a:lstStyle/>
          <a:p>
            <a:r>
              <a:rPr lang="fr-FR" sz="3200" b="1" dirty="0" smtClean="0"/>
              <a:t>2.2</a:t>
            </a:r>
            <a:r>
              <a:rPr lang="fr-FR" sz="3200" dirty="0" smtClean="0"/>
              <a:t>. </a:t>
            </a:r>
            <a:r>
              <a:rPr lang="fr-FR" sz="3200" b="1" dirty="0"/>
              <a:t>Problème mal posé</a:t>
            </a:r>
            <a:endParaRPr lang="fr-FR" sz="3200" b="1" dirty="0"/>
          </a:p>
        </p:txBody>
      </p:sp>
      <p:sp>
        <p:nvSpPr>
          <p:cNvPr id="2" name="Rectangle 1"/>
          <p:cNvSpPr/>
          <p:nvPr/>
        </p:nvSpPr>
        <p:spPr>
          <a:xfrm>
            <a:off x="477520" y="1225689"/>
            <a:ext cx="11176000" cy="5632311"/>
          </a:xfrm>
          <a:prstGeom prst="rect">
            <a:avLst/>
          </a:prstGeom>
        </p:spPr>
        <p:txBody>
          <a:bodyPr wrap="square">
            <a:spAutoFit/>
          </a:bodyPr>
          <a:lstStyle/>
          <a:p>
            <a:r>
              <a:rPr lang="fr-FR" sz="2400" dirty="0" smtClean="0">
                <a:latin typeface="+mj-lt"/>
              </a:rPr>
              <a:t>En 1923, Hadamard a introduit la notion de problème bien posé. Il s’agit d’un problème dont :</a:t>
            </a:r>
          </a:p>
          <a:p>
            <a:r>
              <a:rPr lang="fr-FR" sz="2400" b="1" dirty="0" smtClean="0">
                <a:latin typeface="+mj-lt"/>
              </a:rPr>
              <a:t>– la solution existe</a:t>
            </a:r>
          </a:p>
          <a:p>
            <a:r>
              <a:rPr lang="fr-FR" sz="2400" b="1" dirty="0" smtClean="0">
                <a:latin typeface="+mj-lt"/>
              </a:rPr>
              <a:t>– la solution est unique</a:t>
            </a:r>
          </a:p>
          <a:p>
            <a:r>
              <a:rPr lang="fr-FR" sz="2400" b="1" dirty="0" smtClean="0">
                <a:latin typeface="+mj-lt"/>
              </a:rPr>
              <a:t>– la solution dépend continûment des données.</a:t>
            </a:r>
          </a:p>
          <a:p>
            <a:endParaRPr lang="fr-FR" sz="2400" dirty="0" smtClean="0">
              <a:latin typeface="+mj-lt"/>
            </a:endParaRPr>
          </a:p>
          <a:p>
            <a:r>
              <a:rPr lang="fr-FR" sz="2400" dirty="0" smtClean="0">
                <a:latin typeface="+mj-lt"/>
              </a:rPr>
              <a:t>Un problème qui n’est pas bien posé au sens de la définition ci-dessus est dit </a:t>
            </a:r>
            <a:r>
              <a:rPr lang="fr-FR" sz="2400" b="1" dirty="0" smtClean="0">
                <a:latin typeface="+mj-lt"/>
              </a:rPr>
              <a:t>mal posé</a:t>
            </a:r>
            <a:r>
              <a:rPr lang="fr-FR" sz="2400" dirty="0" smtClean="0">
                <a:latin typeface="+mj-lt"/>
              </a:rPr>
              <a:t>.</a:t>
            </a:r>
          </a:p>
          <a:p>
            <a:r>
              <a:rPr lang="fr-FR" sz="2400" i="1" dirty="0" smtClean="0">
                <a:solidFill>
                  <a:srgbClr val="FF0000"/>
                </a:solidFill>
              </a:rPr>
              <a:t>Les problèmes inverses ne vérifient souvent pas l’une ou l’autre de ces conditions, voire les trois ensemble. Cela n’est pas surprenant pour plusieurs raisons.</a:t>
            </a:r>
          </a:p>
          <a:p>
            <a:endParaRPr lang="fr-FR" sz="2400" dirty="0" smtClean="0">
              <a:latin typeface="+mj-lt"/>
            </a:endParaRPr>
          </a:p>
          <a:p>
            <a:r>
              <a:rPr lang="fr-FR" sz="2400" dirty="0" smtClean="0">
                <a:latin typeface="+mj-lt"/>
              </a:rPr>
              <a:t>Tout d’abord, un modèle physique étant fixé, les données expérimentales dont on dispose sont en général bruitées, et rien ne garantit que de telles données bruitées proviennent de ce modèle, même pour un autre jeu de paramètres. Ensuite, si une solution existe, il est parfaitement concevable que des paramètres différents conduisent aux mêmes observations [</a:t>
            </a:r>
            <a:r>
              <a:rPr lang="fr-FR" sz="2400" dirty="0" err="1" smtClean="0">
                <a:latin typeface="+mj-lt"/>
              </a:rPr>
              <a:t>Kern</a:t>
            </a:r>
            <a:r>
              <a:rPr lang="fr-FR" sz="2400" dirty="0" smtClean="0">
                <a:latin typeface="+mj-lt"/>
              </a:rPr>
              <a:t>, 2002]</a:t>
            </a:r>
            <a:endParaRPr lang="fr-FR" sz="2400" dirty="0">
              <a:latin typeface="+mj-lt"/>
            </a:endParaRPr>
          </a:p>
        </p:txBody>
      </p:sp>
    </p:spTree>
    <p:extLst>
      <p:ext uri="{BB962C8B-B14F-4D97-AF65-F5344CB8AC3E}">
        <p14:creationId xmlns:p14="http://schemas.microsoft.com/office/powerpoint/2010/main" val="301818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6" y="96819"/>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117999" y="822837"/>
            <a:ext cx="6208944" cy="584775"/>
          </a:xfrm>
          <a:prstGeom prst="rect">
            <a:avLst/>
          </a:prstGeom>
        </p:spPr>
        <p:txBody>
          <a:bodyPr wrap="none">
            <a:spAutoFit/>
          </a:bodyPr>
          <a:lstStyle/>
          <a:p>
            <a:r>
              <a:rPr lang="fr-FR" sz="3200" b="1" dirty="0" smtClean="0"/>
              <a:t>2.3</a:t>
            </a:r>
            <a:r>
              <a:rPr lang="fr-FR" sz="3200" dirty="0" smtClean="0"/>
              <a:t>. </a:t>
            </a:r>
            <a:r>
              <a:rPr lang="fr-FR" sz="3200" b="1" dirty="0"/>
              <a:t>Exemple de</a:t>
            </a:r>
            <a:r>
              <a:rPr lang="fr-FR" sz="3200" dirty="0" smtClean="0"/>
              <a:t> </a:t>
            </a:r>
            <a:r>
              <a:rPr lang="fr-FR" sz="3200" b="1" dirty="0"/>
              <a:t>Problème mal posé</a:t>
            </a:r>
            <a:endParaRPr lang="fr-FR" sz="3200" b="1" dirty="0"/>
          </a:p>
        </p:txBody>
      </p:sp>
      <p:sp>
        <p:nvSpPr>
          <p:cNvPr id="2" name="Rectangle 1"/>
          <p:cNvSpPr/>
          <p:nvPr/>
        </p:nvSpPr>
        <p:spPr>
          <a:xfrm>
            <a:off x="589280" y="1407612"/>
            <a:ext cx="11176000" cy="4893647"/>
          </a:xfrm>
          <a:prstGeom prst="rect">
            <a:avLst/>
          </a:prstGeom>
        </p:spPr>
        <p:txBody>
          <a:bodyPr wrap="square">
            <a:spAutoFit/>
          </a:bodyPr>
          <a:lstStyle/>
          <a:p>
            <a:r>
              <a:rPr lang="fr-FR" sz="2400" dirty="0">
                <a:latin typeface="+mj-lt"/>
              </a:rPr>
              <a:t>Analysons les trois conditions d’un problème bien posé dans le cas </a:t>
            </a:r>
            <a:r>
              <a:rPr lang="fr-FR" sz="2400" dirty="0" smtClean="0">
                <a:latin typeface="+mj-lt"/>
              </a:rPr>
              <a:t>des problèmes </a:t>
            </a:r>
            <a:r>
              <a:rPr lang="fr-FR" sz="2400" dirty="0">
                <a:latin typeface="+mj-lt"/>
              </a:rPr>
              <a:t>inverses. </a:t>
            </a:r>
            <a:endParaRPr lang="fr-FR" sz="2400" dirty="0" smtClean="0">
              <a:latin typeface="+mj-lt"/>
            </a:endParaRPr>
          </a:p>
          <a:p>
            <a:endParaRPr lang="fr-FR" sz="2400" dirty="0" smtClean="0">
              <a:latin typeface="+mj-lt"/>
            </a:endParaRPr>
          </a:p>
          <a:p>
            <a:pPr marL="342900" indent="-342900">
              <a:buFont typeface="Wingdings" panose="05000000000000000000" pitchFamily="2" charset="2"/>
              <a:buChar char="§"/>
            </a:pPr>
            <a:r>
              <a:rPr lang="fr-FR" sz="2400" dirty="0" smtClean="0">
                <a:latin typeface="+mj-lt"/>
              </a:rPr>
              <a:t>Premièrement</a:t>
            </a:r>
            <a:r>
              <a:rPr lang="fr-FR" sz="2400" dirty="0">
                <a:latin typeface="+mj-lt"/>
              </a:rPr>
              <a:t>, le fait que la solution d’un problème </a:t>
            </a:r>
            <a:r>
              <a:rPr lang="fr-FR" sz="2400" dirty="0" smtClean="0">
                <a:latin typeface="+mj-lt"/>
              </a:rPr>
              <a:t>inverse puisse </a:t>
            </a:r>
            <a:r>
              <a:rPr lang="fr-FR" sz="2400" dirty="0">
                <a:latin typeface="+mj-lt"/>
              </a:rPr>
              <a:t>ne pas exister n’est pas une grande difficulté. Il est habituellement </a:t>
            </a:r>
            <a:r>
              <a:rPr lang="fr-FR" sz="2400" dirty="0" smtClean="0">
                <a:latin typeface="+mj-lt"/>
              </a:rPr>
              <a:t>possible </a:t>
            </a:r>
            <a:r>
              <a:rPr lang="fr-FR" sz="2400" dirty="0">
                <a:latin typeface="+mj-lt"/>
              </a:rPr>
              <a:t>de rétablir l’existence en </a:t>
            </a:r>
            <a:r>
              <a:rPr lang="fr-FR" sz="2400" b="1" dirty="0">
                <a:latin typeface="+mj-lt"/>
              </a:rPr>
              <a:t>relaxant la notion de solution</a:t>
            </a:r>
            <a:r>
              <a:rPr lang="fr-FR" sz="2400" dirty="0">
                <a:latin typeface="+mj-lt"/>
              </a:rPr>
              <a:t>. Par exemple, </a:t>
            </a:r>
            <a:r>
              <a:rPr lang="fr-FR" sz="2400" dirty="0" smtClean="0">
                <a:latin typeface="+mj-lt"/>
              </a:rPr>
              <a:t>dans le </a:t>
            </a:r>
            <a:r>
              <a:rPr lang="fr-FR" sz="2400" dirty="0">
                <a:latin typeface="+mj-lt"/>
              </a:rPr>
              <a:t>cas d’un système linéaire surdéterminé </a:t>
            </a:r>
            <a:r>
              <a:rPr lang="fr-FR" sz="2400" b="1" dirty="0" err="1">
                <a:latin typeface="Consolas" panose="020B0609020204030204" pitchFamily="49" charset="0"/>
              </a:rPr>
              <a:t>Ax</a:t>
            </a:r>
            <a:r>
              <a:rPr lang="fr-FR" sz="2400" b="1" dirty="0">
                <a:latin typeface="Consolas" panose="020B0609020204030204" pitchFamily="49" charset="0"/>
              </a:rPr>
              <a:t> = b, </a:t>
            </a:r>
            <a:r>
              <a:rPr lang="fr-FR" sz="2400" dirty="0">
                <a:latin typeface="+mj-lt"/>
              </a:rPr>
              <a:t>en redéfinissant le </a:t>
            </a:r>
            <a:r>
              <a:rPr lang="fr-FR" sz="2400" dirty="0" smtClean="0">
                <a:latin typeface="+mj-lt"/>
              </a:rPr>
              <a:t>problème avec </a:t>
            </a:r>
            <a:r>
              <a:rPr lang="fr-FR" sz="2400" dirty="0">
                <a:latin typeface="+mj-lt"/>
              </a:rPr>
              <a:t>moins d’équations ou en cherchant la solution au sens des moindres </a:t>
            </a:r>
            <a:r>
              <a:rPr lang="fr-FR" sz="2400" dirty="0" smtClean="0">
                <a:latin typeface="+mj-lt"/>
              </a:rPr>
              <a:t>carrés </a:t>
            </a:r>
            <a:r>
              <a:rPr lang="fr-FR" sz="2400" b="1" dirty="0" smtClean="0">
                <a:latin typeface="Consolas" panose="020B0609020204030204" pitchFamily="49" charset="0"/>
              </a:rPr>
              <a:t>(</a:t>
            </a:r>
            <a:r>
              <a:rPr lang="fr-FR" sz="2400" b="1" dirty="0" smtClean="0">
                <a:latin typeface="+mj-lt"/>
              </a:rPr>
              <a:t>i.e</a:t>
            </a:r>
            <a:r>
              <a:rPr lang="fr-FR" sz="2400" b="1" dirty="0">
                <a:latin typeface="+mj-lt"/>
              </a:rPr>
              <a:t>. </a:t>
            </a:r>
            <a:r>
              <a:rPr lang="fr-FR" sz="2400" b="1" dirty="0">
                <a:latin typeface="Consolas" panose="020B0609020204030204" pitchFamily="49" charset="0"/>
              </a:rPr>
              <a:t>x </a:t>
            </a:r>
            <a:r>
              <a:rPr lang="fr-FR" sz="2400" b="1" dirty="0">
                <a:latin typeface="+mj-lt"/>
              </a:rPr>
              <a:t>tel que </a:t>
            </a:r>
            <a:r>
              <a:rPr lang="fr-FR" sz="2400" b="1" dirty="0">
                <a:latin typeface="Consolas" panose="020B0609020204030204" pitchFamily="49" charset="0"/>
              </a:rPr>
              <a:t>‖</a:t>
            </a:r>
            <a:r>
              <a:rPr lang="fr-FR" sz="2400" b="1" dirty="0" err="1">
                <a:latin typeface="Consolas" panose="020B0609020204030204" pitchFamily="49" charset="0"/>
              </a:rPr>
              <a:t>Ax</a:t>
            </a:r>
            <a:r>
              <a:rPr lang="fr-FR" sz="2400" b="1" dirty="0">
                <a:latin typeface="Consolas" panose="020B0609020204030204" pitchFamily="49" charset="0"/>
              </a:rPr>
              <a:t> − b‖2 </a:t>
            </a:r>
            <a:r>
              <a:rPr lang="fr-FR" sz="2400" dirty="0">
                <a:latin typeface="+mj-lt"/>
              </a:rPr>
              <a:t>soit la plus petite</a:t>
            </a:r>
            <a:r>
              <a:rPr lang="fr-FR" sz="2400" dirty="0" smtClean="0">
                <a:latin typeface="+mj-lt"/>
              </a:rPr>
              <a:t>)</a:t>
            </a:r>
            <a:r>
              <a:rPr lang="fr-FR" sz="2400" b="1" dirty="0" smtClean="0">
                <a:latin typeface="Consolas" panose="020B0609020204030204" pitchFamily="49" charset="0"/>
              </a:rPr>
              <a:t>.</a:t>
            </a:r>
          </a:p>
          <a:p>
            <a:r>
              <a:rPr lang="fr-FR" sz="2400" b="1" dirty="0" smtClean="0">
                <a:latin typeface="Consolas" panose="020B0609020204030204" pitchFamily="49" charset="0"/>
              </a:rPr>
              <a:t> </a:t>
            </a:r>
          </a:p>
          <a:p>
            <a:pPr marL="342900" indent="-342900">
              <a:buFont typeface="Wingdings" panose="05000000000000000000" pitchFamily="2" charset="2"/>
              <a:buChar char="§"/>
            </a:pPr>
            <a:r>
              <a:rPr lang="fr-FR" sz="2400" dirty="0" smtClean="0">
                <a:latin typeface="+mj-lt"/>
              </a:rPr>
              <a:t>Deuxièmement</a:t>
            </a:r>
            <a:r>
              <a:rPr lang="fr-FR" sz="2400" dirty="0">
                <a:latin typeface="+mj-lt"/>
              </a:rPr>
              <a:t>, la non-unicité </a:t>
            </a:r>
            <a:r>
              <a:rPr lang="fr-FR" sz="2400" dirty="0" smtClean="0">
                <a:latin typeface="+mj-lt"/>
              </a:rPr>
              <a:t>est un </a:t>
            </a:r>
            <a:r>
              <a:rPr lang="fr-FR" sz="2400" dirty="0">
                <a:latin typeface="+mj-lt"/>
              </a:rPr>
              <a:t>problème un peu plus sérieux. Si un problème a plusieurs solutions, il </a:t>
            </a:r>
            <a:r>
              <a:rPr lang="fr-FR" sz="2400" dirty="0" smtClean="0">
                <a:latin typeface="+mj-lt"/>
              </a:rPr>
              <a:t>faut un </a:t>
            </a:r>
            <a:r>
              <a:rPr lang="fr-FR" sz="2400" dirty="0">
                <a:latin typeface="+mj-lt"/>
              </a:rPr>
              <a:t>moyen de choisir entre elles. Pour cela, il faut disposer d’informations </a:t>
            </a:r>
            <a:r>
              <a:rPr lang="fr-FR" sz="2400" dirty="0" smtClean="0">
                <a:latin typeface="+mj-lt"/>
              </a:rPr>
              <a:t>supplémentaires </a:t>
            </a:r>
            <a:r>
              <a:rPr lang="fr-FR" sz="2400" dirty="0">
                <a:latin typeface="+mj-lt"/>
              </a:rPr>
              <a:t>(</a:t>
            </a:r>
            <a:r>
              <a:rPr lang="fr-FR" sz="2400" b="1" dirty="0">
                <a:latin typeface="+mj-lt"/>
              </a:rPr>
              <a:t>une information a priori</a:t>
            </a:r>
            <a:r>
              <a:rPr lang="fr-FR" sz="2400" dirty="0">
                <a:latin typeface="+mj-lt"/>
              </a:rPr>
              <a:t>). </a:t>
            </a:r>
          </a:p>
        </p:txBody>
      </p:sp>
    </p:spTree>
    <p:extLst>
      <p:ext uri="{BB962C8B-B14F-4D97-AF65-F5344CB8AC3E}">
        <p14:creationId xmlns:p14="http://schemas.microsoft.com/office/powerpoint/2010/main" val="3350215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2320</Words>
  <Application>Microsoft Office PowerPoint</Application>
  <PresentationFormat>Grand écran</PresentationFormat>
  <Paragraphs>149</Paragraphs>
  <Slides>20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Calibri Light</vt:lpstr>
      <vt:lpstr>Cambria Math</vt:lpstr>
      <vt:lpstr>Consolas</vt:lpstr>
      <vt:lpstr>Times New Roman</vt:lpstr>
      <vt:lpstr>Wingdings</vt:lpstr>
      <vt:lpstr>Thème Office</vt:lpstr>
      <vt:lpstr>COURS DE MACHINE LEARNING AVANCE</vt:lpstr>
      <vt:lpstr>Chapitre 1 LES PROBLEMES INVERSES</vt:lpstr>
      <vt:lpstr>1. INTRODUCTION</vt:lpstr>
      <vt:lpstr>1. INTRODUCTION</vt:lpstr>
      <vt:lpstr>1. INTRODUCTION</vt:lpstr>
      <vt:lpstr>Un grand nombre de problèmes réels en sciences expérimentales consiste à déterminer une grandeur non directement observable x(r) à partir d’un ensemble fini de mesures d’une grandeur observée y(u) dépendant de paramètres θ selon le modèle M (y(u), x(r), θ) = 0. Parfois le modèle est explicite : y(u) = M (x(r), θ).  Nous pouvons dire que  – connaissant M, θ, x, le calcul de y est un problème direct. – connaissant M, θ, y, le calcul de x est un problème inverse. – connaissant M, x, y, le calcul de θ est un problème inverse d’identifications de paramètres. – connaissant M, y, le calcul de θ et x est un problème inverse aveugle.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PROBLEMES INVERSES</dc:title>
  <dc:creator>Benoit IPOU</dc:creator>
  <cp:lastModifiedBy>Benoit IPOU</cp:lastModifiedBy>
  <cp:revision>18</cp:revision>
  <dcterms:created xsi:type="dcterms:W3CDTF">2024-01-16T10:08:27Z</dcterms:created>
  <dcterms:modified xsi:type="dcterms:W3CDTF">2024-01-16T17:03:15Z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8ed5431-0ab7-4c1b-98f4-d4e50f674d02_Enabled">
    <vt:lpwstr>true</vt:lpwstr>
  </property>
  <property fmtid="{D5CDD505-2E9C-101B-9397-08002B2CF9AE}" pid="3" name="MSIP_Label_48ed5431-0ab7-4c1b-98f4-d4e50f674d02_SetDate">
    <vt:lpwstr>2024-01-16T10:32:05Z</vt:lpwstr>
  </property>
  <property fmtid="{D5CDD505-2E9C-101B-9397-08002B2CF9AE}" pid="4" name="MSIP_Label_48ed5431-0ab7-4c1b-98f4-d4e50f674d02_Method">
    <vt:lpwstr>Privileged</vt:lpwstr>
  </property>
  <property fmtid="{D5CDD505-2E9C-101B-9397-08002B2CF9AE}" pid="5" name="MSIP_Label_48ed5431-0ab7-4c1b-98f4-d4e50f674d02_Name">
    <vt:lpwstr>48ed5431-0ab7-4c1b-98f4-d4e50f674d02</vt:lpwstr>
  </property>
  <property fmtid="{D5CDD505-2E9C-101B-9397-08002B2CF9AE}" pid="6" name="MSIP_Label_48ed5431-0ab7-4c1b-98f4-d4e50f674d02_SiteId">
    <vt:lpwstr>614f9c25-bffa-42c7-86d8-964101f55fa2</vt:lpwstr>
  </property>
  <property fmtid="{D5CDD505-2E9C-101B-9397-08002B2CF9AE}" pid="7" name="MSIP_Label_48ed5431-0ab7-4c1b-98f4-d4e50f674d02_ActionId">
    <vt:lpwstr>259bd76e-dab1-4fa3-8257-3b3e6165866d</vt:lpwstr>
  </property>
  <property fmtid="{D5CDD505-2E9C-101B-9397-08002B2CF9AE}" pid="8" name="MSIP_Label_48ed5431-0ab7-4c1b-98f4-d4e50f674d02_ContentBits">
    <vt:lpwstr>0</vt:lpwstr>
  </property>
</Properties>
</file>