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0EE"/>
    <a:srgbClr val="C39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36" d="100"/>
          <a:sy n="36" d="100"/>
        </p:scale>
        <p:origin x="1020" y="7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029327-141B-4754-9AA5-14FF79521D6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261612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29327-141B-4754-9AA5-14FF79521D6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268331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29327-141B-4754-9AA5-14FF79521D6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81719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29327-141B-4754-9AA5-14FF79521D6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19366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29327-141B-4754-9AA5-14FF79521D6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152549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029327-141B-4754-9AA5-14FF79521D6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165944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029327-141B-4754-9AA5-14FF79521D66}" type="datetimeFigureOut">
              <a:rPr lang="en-US" smtClean="0"/>
              <a:t>3/14/2016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136533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029327-141B-4754-9AA5-14FF79521D66}" type="datetimeFigureOut">
              <a:rPr lang="en-US" smtClean="0"/>
              <a:t>3/14/2016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92796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29327-141B-4754-9AA5-14FF79521D66}" type="datetimeFigureOut">
              <a:rPr lang="en-US" smtClean="0"/>
              <a:t>3/14/2016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366151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29327-141B-4754-9AA5-14FF79521D6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297341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29327-141B-4754-9AA5-14FF79521D6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5DDE9-A704-446C-9D91-688FA5A4C77B}" type="slidenum">
              <a:rPr lang="en-US" smtClean="0"/>
              <a:t>‹#›</a:t>
            </a:fld>
            <a:endParaRPr lang="en-US"/>
          </a:p>
        </p:txBody>
      </p:sp>
    </p:spTree>
    <p:extLst>
      <p:ext uri="{BB962C8B-B14F-4D97-AF65-F5344CB8AC3E}">
        <p14:creationId xmlns:p14="http://schemas.microsoft.com/office/powerpoint/2010/main" val="388472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8B029327-141B-4754-9AA5-14FF79521D66}" type="datetimeFigureOut">
              <a:rPr lang="en-US" smtClean="0"/>
              <a:t>3/14/2016</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22F5DDE9-A704-446C-9D91-688FA5A4C77B}" type="slidenum">
              <a:rPr lang="en-US" smtClean="0"/>
              <a:t>‹#›</a:t>
            </a:fld>
            <a:endParaRPr lang="en-US"/>
          </a:p>
        </p:txBody>
      </p:sp>
    </p:spTree>
    <p:extLst>
      <p:ext uri="{BB962C8B-B14F-4D97-AF65-F5344CB8AC3E}">
        <p14:creationId xmlns:p14="http://schemas.microsoft.com/office/powerpoint/2010/main" val="1933627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0" y="15434469"/>
            <a:ext cx="10058400" cy="3413918"/>
          </a:xfrm>
          <a:prstGeom prst="rect">
            <a:avLst/>
          </a:prstGeom>
        </p:spPr>
      </p:pic>
      <p:sp>
        <p:nvSpPr>
          <p:cNvPr id="2" name="Title 1"/>
          <p:cNvSpPr>
            <a:spLocks noGrp="1"/>
          </p:cNvSpPr>
          <p:nvPr>
            <p:ph type="ctrTitle"/>
          </p:nvPr>
        </p:nvSpPr>
        <p:spPr>
          <a:xfrm>
            <a:off x="3359524" y="13970516"/>
            <a:ext cx="8256494" cy="976994"/>
          </a:xfrm>
        </p:spPr>
        <p:txBody>
          <a:bodyPr>
            <a:normAutofit/>
          </a:bodyPr>
          <a:lstStyle/>
          <a:p>
            <a:r>
              <a:rPr lang="en-US" sz="6000" dirty="0" smtClean="0"/>
              <a:t>Feature Extraction</a:t>
            </a:r>
            <a:endParaRPr lang="en-US" sz="6000" dirty="0"/>
          </a:p>
        </p:txBody>
      </p:sp>
      <p:sp>
        <p:nvSpPr>
          <p:cNvPr id="3" name="Subtitle 2"/>
          <p:cNvSpPr>
            <a:spLocks noGrp="1"/>
          </p:cNvSpPr>
          <p:nvPr>
            <p:ph type="subTitle" idx="1"/>
          </p:nvPr>
        </p:nvSpPr>
        <p:spPr>
          <a:xfrm>
            <a:off x="3359524" y="6469925"/>
            <a:ext cx="8256494" cy="7323890"/>
          </a:xfrm>
        </p:spPr>
        <p:txBody>
          <a:bodyPr>
            <a:noAutofit/>
          </a:bodyPr>
          <a:lstStyle/>
          <a:p>
            <a:pPr algn="l"/>
            <a:r>
              <a:rPr lang="en-US" sz="4000" dirty="0"/>
              <a:t> </a:t>
            </a:r>
            <a:r>
              <a:rPr lang="en-US" sz="4000" dirty="0" smtClean="0"/>
              <a:t>   We </a:t>
            </a:r>
            <a:r>
              <a:rPr lang="en-US" sz="4000" dirty="0"/>
              <a:t>built a machine learning system to identify whether a recording of a sound has a human scream in it. This task is important as it may potentially allow for computerized surveillance systems to replace human-centric ones. Since this in the context of a surveillance system, so we trained and tested our system on sounds that would occur in a variety of surveillance situations, such as construction/manmade sounds, bird </a:t>
            </a:r>
            <a:r>
              <a:rPr lang="en-US" sz="4000" dirty="0" smtClean="0"/>
              <a:t>calls.</a:t>
            </a:r>
            <a:endParaRPr lang="en-US" sz="4000" dirty="0"/>
          </a:p>
        </p:txBody>
      </p:sp>
      <p:sp>
        <p:nvSpPr>
          <p:cNvPr id="4" name="Rectangle 3"/>
          <p:cNvSpPr/>
          <p:nvPr/>
        </p:nvSpPr>
        <p:spPr>
          <a:xfrm>
            <a:off x="0" y="0"/>
            <a:ext cx="32918400" cy="4518212"/>
          </a:xfrm>
          <a:prstGeom prst="rect">
            <a:avLst/>
          </a:prstGeom>
          <a:solidFill>
            <a:srgbClr val="E4E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solidFill>
                  <a:schemeClr val="tx1"/>
                </a:solidFill>
              </a:rPr>
              <a:t>Surveillance Sound Classifier</a:t>
            </a:r>
          </a:p>
          <a:p>
            <a:pPr algn="ctr"/>
            <a:r>
              <a:rPr lang="en-US" sz="5400" dirty="0" smtClean="0">
                <a:solidFill>
                  <a:schemeClr val="tx1"/>
                </a:solidFill>
              </a:rPr>
              <a:t>By Juan David Dominguez, Gregory Leung, Ben </a:t>
            </a:r>
            <a:r>
              <a:rPr lang="en-US" sz="5400" dirty="0" err="1" smtClean="0">
                <a:solidFill>
                  <a:schemeClr val="tx1"/>
                </a:solidFill>
              </a:rPr>
              <a:t>Sandeen</a:t>
            </a:r>
            <a:endParaRPr lang="en-US" sz="5400" dirty="0">
              <a:solidFill>
                <a:schemeClr val="tx1"/>
              </a:solidFill>
            </a:endParaRPr>
          </a:p>
        </p:txBody>
      </p:sp>
      <p:sp>
        <p:nvSpPr>
          <p:cNvPr id="5" name="Title 1"/>
          <p:cNvSpPr txBox="1">
            <a:spLocks/>
          </p:cNvSpPr>
          <p:nvPr/>
        </p:nvSpPr>
        <p:spPr>
          <a:xfrm>
            <a:off x="12330953" y="4518213"/>
            <a:ext cx="8256494" cy="1775012"/>
          </a:xfrm>
          <a:prstGeom prst="rect">
            <a:avLst/>
          </a:prstGeom>
        </p:spPr>
        <p:txBody>
          <a:bodyPr vert="horz" lIns="91440" tIns="45720" rIns="91440" bIns="45720" rtlCol="0" anchor="b">
            <a:normAutofit fontScale="97500"/>
          </a:bodyPr>
          <a:lstStyle>
            <a:lvl1pPr algn="ctr" defTabSz="2926080" rtl="0" eaLnBrk="1" latinLnBrk="0" hangingPunct="1">
              <a:lnSpc>
                <a:spcPct val="90000"/>
              </a:lnSpc>
              <a:spcBef>
                <a:spcPct val="0"/>
              </a:spcBef>
              <a:buNone/>
              <a:defRPr sz="19200" kern="1200">
                <a:solidFill>
                  <a:schemeClr val="tx1"/>
                </a:solidFill>
                <a:latin typeface="+mj-lt"/>
                <a:ea typeface="+mj-ea"/>
                <a:cs typeface="+mj-cs"/>
              </a:defRPr>
            </a:lvl1pPr>
          </a:lstStyle>
          <a:p>
            <a:r>
              <a:rPr lang="en-US" sz="6000" dirty="0" smtClean="0"/>
              <a:t>Decision Tree</a:t>
            </a:r>
            <a:endParaRPr lang="en-US" sz="6000" dirty="0"/>
          </a:p>
        </p:txBody>
      </p:sp>
      <p:sp>
        <p:nvSpPr>
          <p:cNvPr id="6" name="Title 1"/>
          <p:cNvSpPr txBox="1">
            <a:spLocks/>
          </p:cNvSpPr>
          <p:nvPr/>
        </p:nvSpPr>
        <p:spPr>
          <a:xfrm>
            <a:off x="21864918" y="4518212"/>
            <a:ext cx="8256494" cy="1775012"/>
          </a:xfrm>
          <a:prstGeom prst="rect">
            <a:avLst/>
          </a:prstGeom>
        </p:spPr>
        <p:txBody>
          <a:bodyPr vert="horz" lIns="91440" tIns="45720" rIns="91440" bIns="45720" rtlCol="0" anchor="b">
            <a:normAutofit fontScale="97500"/>
          </a:bodyPr>
          <a:lstStyle>
            <a:lvl1pPr algn="ctr" defTabSz="2926080" rtl="0" eaLnBrk="1" latinLnBrk="0" hangingPunct="1">
              <a:lnSpc>
                <a:spcPct val="90000"/>
              </a:lnSpc>
              <a:spcBef>
                <a:spcPct val="0"/>
              </a:spcBef>
              <a:buNone/>
              <a:defRPr sz="19200" kern="1200">
                <a:solidFill>
                  <a:schemeClr val="tx1"/>
                </a:solidFill>
                <a:latin typeface="+mj-lt"/>
                <a:ea typeface="+mj-ea"/>
                <a:cs typeface="+mj-cs"/>
              </a:defRPr>
            </a:lvl1pPr>
          </a:lstStyle>
          <a:p>
            <a:r>
              <a:rPr lang="en-US" sz="6000" dirty="0" smtClean="0"/>
              <a:t>Conclusion</a:t>
            </a:r>
            <a:endParaRPr lang="en-US" sz="6000" dirty="0"/>
          </a:p>
        </p:txBody>
      </p:sp>
      <p:sp>
        <p:nvSpPr>
          <p:cNvPr id="7" name="Title 1"/>
          <p:cNvSpPr txBox="1">
            <a:spLocks/>
          </p:cNvSpPr>
          <p:nvPr/>
        </p:nvSpPr>
        <p:spPr>
          <a:xfrm>
            <a:off x="3359524" y="4518212"/>
            <a:ext cx="8256494" cy="1775012"/>
          </a:xfrm>
          <a:prstGeom prst="rect">
            <a:avLst/>
          </a:prstGeom>
        </p:spPr>
        <p:txBody>
          <a:bodyPr vert="horz" lIns="91440" tIns="45720" rIns="91440" bIns="45720" rtlCol="0" anchor="b">
            <a:normAutofit fontScale="97500"/>
          </a:bodyPr>
          <a:lstStyle>
            <a:lvl1pPr algn="ctr" defTabSz="2926080" rtl="0" eaLnBrk="1" latinLnBrk="0" hangingPunct="1">
              <a:lnSpc>
                <a:spcPct val="90000"/>
              </a:lnSpc>
              <a:spcBef>
                <a:spcPct val="0"/>
              </a:spcBef>
              <a:buNone/>
              <a:defRPr sz="19200" kern="1200">
                <a:solidFill>
                  <a:schemeClr val="tx1"/>
                </a:solidFill>
                <a:latin typeface="+mj-lt"/>
                <a:ea typeface="+mj-ea"/>
                <a:cs typeface="+mj-cs"/>
              </a:defRPr>
            </a:lvl1pPr>
          </a:lstStyle>
          <a:p>
            <a:r>
              <a:rPr lang="en-US" sz="6000" dirty="0" smtClean="0"/>
              <a:t>Abstract</a:t>
            </a:r>
            <a:endParaRPr lang="en-US" sz="6000" dirty="0"/>
          </a:p>
        </p:txBody>
      </p:sp>
      <p:sp>
        <p:nvSpPr>
          <p:cNvPr id="8" name="Subtitle 2"/>
          <p:cNvSpPr txBox="1">
            <a:spLocks/>
          </p:cNvSpPr>
          <p:nvPr/>
        </p:nvSpPr>
        <p:spPr>
          <a:xfrm>
            <a:off x="3359524" y="15124211"/>
            <a:ext cx="8256494" cy="5873724"/>
          </a:xfrm>
          <a:prstGeom prst="rect">
            <a:avLst/>
          </a:prstGeom>
        </p:spPr>
        <p:txBody>
          <a:bodyPr vert="horz" lIns="91440" tIns="45720" rIns="91440" bIns="45720" rtlCol="0">
            <a:normAutofit lnSpcReduction="10000"/>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pPr algn="l"/>
            <a:r>
              <a:rPr lang="en-US" sz="4000" dirty="0" smtClean="0"/>
              <a:t>    Feature analysis is done on 40 millisecond windows with 20 milliseconds of overlap on 44100 Hz WAV recordings.  </a:t>
            </a:r>
          </a:p>
          <a:p>
            <a:pPr algn="l"/>
            <a:r>
              <a:rPr lang="en-US" sz="4000" dirty="0"/>
              <a:t> </a:t>
            </a:r>
            <a:r>
              <a:rPr lang="en-US" sz="4000" dirty="0" smtClean="0"/>
              <a:t>   The current model uses 20 Mel Frequency Cepstral Coefficients, 1 root mean squared energy measure of window, 12 </a:t>
            </a:r>
            <a:r>
              <a:rPr lang="en-US" sz="4000" dirty="0" err="1" smtClean="0"/>
              <a:t>chroma</a:t>
            </a:r>
            <a:r>
              <a:rPr lang="en-US" sz="4000" dirty="0" smtClean="0"/>
              <a:t> bins, and 1 average and standard deviation of the </a:t>
            </a:r>
            <a:r>
              <a:rPr lang="en-US" sz="4000" dirty="0" err="1" smtClean="0"/>
              <a:t>chroma</a:t>
            </a:r>
            <a:r>
              <a:rPr lang="en-US" sz="4000" dirty="0" smtClean="0"/>
              <a:t> bins.</a:t>
            </a:r>
            <a:endParaRPr lang="en-US" sz="4000" dirty="0"/>
          </a:p>
        </p:txBody>
      </p:sp>
      <p:sp>
        <p:nvSpPr>
          <p:cNvPr id="9" name="Subtitle 2"/>
          <p:cNvSpPr txBox="1">
            <a:spLocks/>
          </p:cNvSpPr>
          <p:nvPr/>
        </p:nvSpPr>
        <p:spPr>
          <a:xfrm>
            <a:off x="12330953" y="6469924"/>
            <a:ext cx="8256494" cy="8268052"/>
          </a:xfrm>
          <a:prstGeom prst="rect">
            <a:avLst/>
          </a:prstGeom>
        </p:spPr>
        <p:txBody>
          <a:bodyPr vert="horz" lIns="91440" tIns="45720" rIns="91440" bIns="45720" rtlCol="0">
            <a:no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pPr algn="l"/>
            <a:r>
              <a:rPr lang="en-US" sz="4000" dirty="0" smtClean="0"/>
              <a:t>    We used a decision tree because the algorithm used to train one implicitly ignores “useless” features (features that don’t immediately help decide a classification).</a:t>
            </a:r>
          </a:p>
          <a:p>
            <a:pPr algn="l"/>
            <a:r>
              <a:rPr lang="en-US" sz="4000" dirty="0"/>
              <a:t> </a:t>
            </a:r>
            <a:r>
              <a:rPr lang="en-US" sz="4000" dirty="0" smtClean="0"/>
              <a:t>    Using the decision tree model in the </a:t>
            </a:r>
            <a:r>
              <a:rPr lang="en-US" sz="4000" dirty="0" err="1" smtClean="0"/>
              <a:t>Scikit</a:t>
            </a:r>
            <a:r>
              <a:rPr lang="en-US" sz="4000" dirty="0" smtClean="0"/>
              <a:t>-Learn library along with 7-fold cross validation, our selected model had a depth of 5 and a minimum leaf population of 15% of the total population.  During cross-validation, the correct classification rate </a:t>
            </a:r>
            <a:r>
              <a:rPr lang="en-US" sz="4000" dirty="0"/>
              <a:t>was </a:t>
            </a:r>
            <a:r>
              <a:rPr lang="en-US" sz="4000" dirty="0" smtClean="0"/>
              <a:t>0.8234 with a standard deviation of 0.0682</a:t>
            </a:r>
            <a:endParaRPr lang="en-US" sz="4000" dirty="0"/>
          </a:p>
        </p:txBody>
      </p:sp>
      <p:sp>
        <p:nvSpPr>
          <p:cNvPr id="10" name="Subtitle 2"/>
          <p:cNvSpPr txBox="1">
            <a:spLocks/>
          </p:cNvSpPr>
          <p:nvPr/>
        </p:nvSpPr>
        <p:spPr>
          <a:xfrm>
            <a:off x="21864918" y="6469924"/>
            <a:ext cx="8256494" cy="9962382"/>
          </a:xfrm>
          <a:prstGeom prst="rect">
            <a:avLst/>
          </a:prstGeom>
        </p:spPr>
        <p:txBody>
          <a:bodyPr vert="horz" lIns="91440" tIns="45720" rIns="91440" bIns="45720" rtlCol="0">
            <a:no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pPr algn="l"/>
            <a:r>
              <a:rPr lang="en-US" sz="4000" dirty="0" smtClean="0"/>
              <a:t>    Given more time and resources, we would consider exploring more parameters on the decision tree, including testing on max depths of more than 10, trying different minimum populations of leaves, and further cross validation.</a:t>
            </a:r>
          </a:p>
          <a:p>
            <a:pPr algn="l"/>
            <a:r>
              <a:rPr lang="en-US" sz="4000" dirty="0"/>
              <a:t> </a:t>
            </a:r>
            <a:r>
              <a:rPr lang="en-US" sz="4000" dirty="0" smtClean="0"/>
              <a:t>   This also includes testing on different machine learning models, such as nearest neighbors, neural nets, etc. </a:t>
            </a:r>
            <a:endParaRPr lang="en-US" sz="4000" dirty="0"/>
          </a:p>
          <a:p>
            <a:pPr algn="l"/>
            <a:r>
              <a:rPr lang="en-US" sz="4000" dirty="0" smtClean="0"/>
              <a:t>     Judging from the correct classification rate with 7-fold cross validation of 0.8234, the current model is successful especially given the limited computational resources.</a:t>
            </a:r>
            <a:endParaRPr lang="en-US" sz="4000" dirty="0"/>
          </a:p>
        </p:txBody>
      </p:sp>
      <p:sp>
        <p:nvSpPr>
          <p:cNvPr id="11" name="Title 1"/>
          <p:cNvSpPr txBox="1">
            <a:spLocks/>
          </p:cNvSpPr>
          <p:nvPr/>
        </p:nvSpPr>
        <p:spPr>
          <a:xfrm>
            <a:off x="12330953" y="14702493"/>
            <a:ext cx="8256494" cy="976994"/>
          </a:xfrm>
          <a:prstGeom prst="rect">
            <a:avLst/>
          </a:prstGeom>
        </p:spPr>
        <p:txBody>
          <a:bodyPr vert="horz" lIns="91440" tIns="45720" rIns="91440" bIns="45720" rtlCol="0" anchor="b">
            <a:normAutofit/>
          </a:bodyPr>
          <a:lstStyle>
            <a:lvl1pPr algn="ctr" defTabSz="2926080" rtl="0" eaLnBrk="1" latinLnBrk="0" hangingPunct="1">
              <a:lnSpc>
                <a:spcPct val="90000"/>
              </a:lnSpc>
              <a:spcBef>
                <a:spcPct val="0"/>
              </a:spcBef>
              <a:buNone/>
              <a:defRPr sz="19200" kern="1200">
                <a:solidFill>
                  <a:schemeClr val="tx1"/>
                </a:solidFill>
                <a:latin typeface="+mj-lt"/>
                <a:ea typeface="+mj-ea"/>
                <a:cs typeface="+mj-cs"/>
              </a:defRPr>
            </a:lvl1pPr>
          </a:lstStyle>
          <a:p>
            <a:r>
              <a:rPr lang="en-US" sz="6000" dirty="0" smtClean="0"/>
              <a:t>Process Graphic</a:t>
            </a:r>
            <a:endParaRPr lang="en-US" sz="6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0" y="18454858"/>
            <a:ext cx="10058400" cy="2936606"/>
          </a:xfrm>
          <a:prstGeom prst="rect">
            <a:avLst/>
          </a:prstGeom>
        </p:spPr>
      </p:pic>
    </p:spTree>
    <p:extLst>
      <p:ext uri="{BB962C8B-B14F-4D97-AF65-F5344CB8AC3E}">
        <p14:creationId xmlns:p14="http://schemas.microsoft.com/office/powerpoint/2010/main" val="1091654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887</TotalTime>
  <Words>321</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Feature Extraction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Gracken</dc:creator>
  <cp:lastModifiedBy>Gracken</cp:lastModifiedBy>
  <cp:revision>21</cp:revision>
  <dcterms:created xsi:type="dcterms:W3CDTF">2016-03-14T21:30:41Z</dcterms:created>
  <dcterms:modified xsi:type="dcterms:W3CDTF">2016-03-15T12:18:28Z</dcterms:modified>
</cp:coreProperties>
</file>