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0EE"/>
    <a:srgbClr val="C39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26" d="100"/>
          <a:sy n="26" d="100"/>
        </p:scale>
        <p:origin x="-1408" y="-14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9327-141B-4754-9AA5-14FF79521D6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DDE9-A704-446C-9D91-688FA5A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2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9327-141B-4754-9AA5-14FF79521D6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DDE9-A704-446C-9D91-688FA5A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1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9327-141B-4754-9AA5-14FF79521D6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DDE9-A704-446C-9D91-688FA5A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9327-141B-4754-9AA5-14FF79521D6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DDE9-A704-446C-9D91-688FA5A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9327-141B-4754-9AA5-14FF79521D6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DDE9-A704-446C-9D91-688FA5A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9327-141B-4754-9AA5-14FF79521D6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DDE9-A704-446C-9D91-688FA5A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9327-141B-4754-9AA5-14FF79521D6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DDE9-A704-446C-9D91-688FA5A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9327-141B-4754-9AA5-14FF79521D6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DDE9-A704-446C-9D91-688FA5A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9327-141B-4754-9AA5-14FF79521D6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DDE9-A704-446C-9D91-688FA5A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1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9327-141B-4754-9AA5-14FF79521D6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DDE9-A704-446C-9D91-688FA5A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1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9327-141B-4754-9AA5-14FF79521D6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DDE9-A704-446C-9D91-688FA5A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29327-141B-4754-9AA5-14FF79521D6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5DDE9-A704-446C-9D91-688FA5A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15434469"/>
            <a:ext cx="10058400" cy="34139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9524" y="13970516"/>
            <a:ext cx="8256494" cy="97699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Feature Extraction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9524" y="6469925"/>
            <a:ext cx="8256494" cy="7842954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 </a:t>
            </a:r>
            <a:r>
              <a:rPr lang="en-US" sz="4000" dirty="0" smtClean="0"/>
              <a:t>   We </a:t>
            </a:r>
            <a:r>
              <a:rPr lang="en-US" sz="4000" dirty="0"/>
              <a:t>built a machine learning system to identify whether a recording of a sound has a human scream in it. This task is important as it may potentially allow for computerized surveillance systems to replace human-centric ones. Since this in the context of a surveillance system, </a:t>
            </a:r>
            <a:r>
              <a:rPr lang="en-US" sz="4000" dirty="0" smtClean="0"/>
              <a:t>we </a:t>
            </a:r>
            <a:r>
              <a:rPr lang="en-US" sz="4000" dirty="0"/>
              <a:t>trained and tested our system on sounds that would occur in a variety of surveillance situations, such as construction/manmade sounds</a:t>
            </a:r>
            <a:r>
              <a:rPr lang="en-US" sz="4000" dirty="0" smtClean="0"/>
              <a:t>, singing and sounds of nature (i.e. bird and other animal calls).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2918400" cy="4518212"/>
          </a:xfrm>
          <a:prstGeom prst="rect">
            <a:avLst/>
          </a:prstGeom>
          <a:solidFill>
            <a:srgbClr val="E4E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dirty="0" smtClean="0">
                <a:solidFill>
                  <a:schemeClr val="tx1"/>
                </a:solidFill>
              </a:rPr>
              <a:t>Surveillance Sound Classifier</a:t>
            </a:r>
          </a:p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By Juan David Dominguez, Gregory Leung, Ben </a:t>
            </a:r>
            <a:r>
              <a:rPr lang="en-US" sz="5400" dirty="0" err="1" smtClean="0">
                <a:solidFill>
                  <a:schemeClr val="tx1"/>
                </a:solidFill>
              </a:rPr>
              <a:t>Sandeen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330953" y="4518213"/>
            <a:ext cx="8256494" cy="17750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Decision Tree</a:t>
            </a:r>
            <a:endParaRPr lang="en-US" sz="6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864918" y="4518212"/>
            <a:ext cx="8256494" cy="17750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Conclusion</a:t>
            </a:r>
            <a:endParaRPr lang="en-US" sz="6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59524" y="4518212"/>
            <a:ext cx="8256494" cy="17750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Abstract</a:t>
            </a:r>
            <a:endParaRPr lang="en-US" sz="60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359524" y="15124211"/>
            <a:ext cx="8256494" cy="58737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smtClean="0"/>
              <a:t>    Feature analysis is done on 40 millisecond windows with 20 milliseconds of overlap on 44100 Hz WAV recordings.  </a:t>
            </a:r>
          </a:p>
          <a:p>
            <a:pPr algn="l"/>
            <a:r>
              <a:rPr lang="en-US" sz="4000" dirty="0"/>
              <a:t> </a:t>
            </a:r>
            <a:r>
              <a:rPr lang="en-US" sz="4000" dirty="0" smtClean="0"/>
              <a:t>   The current model uses 20 Mel Frequency Cepstral Coefficients, 1 root mean squared energy measure of window, 12 </a:t>
            </a:r>
            <a:r>
              <a:rPr lang="en-US" sz="4000" dirty="0" err="1" smtClean="0"/>
              <a:t>chroma</a:t>
            </a:r>
            <a:r>
              <a:rPr lang="en-US" sz="4000" dirty="0" smtClean="0"/>
              <a:t> bins, and 1 average and standard deviation of the </a:t>
            </a:r>
            <a:r>
              <a:rPr lang="en-US" sz="4000" dirty="0" err="1" smtClean="0"/>
              <a:t>chroma</a:t>
            </a:r>
            <a:r>
              <a:rPr lang="en-US" sz="4000" dirty="0" smtClean="0"/>
              <a:t> bins.</a:t>
            </a:r>
            <a:endParaRPr lang="en-US" sz="40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2330953" y="6469924"/>
            <a:ext cx="8256494" cy="82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smtClean="0"/>
              <a:t>    We used a decision tree because the algorithm used to train one implicitly ignores “useless” features (features that don’t immediately help decide a classification).</a:t>
            </a:r>
          </a:p>
          <a:p>
            <a:pPr algn="l"/>
            <a:r>
              <a:rPr lang="en-US" sz="4000" dirty="0"/>
              <a:t> </a:t>
            </a:r>
            <a:r>
              <a:rPr lang="en-US" sz="4000" dirty="0" smtClean="0"/>
              <a:t>    Using the decision tree model in the </a:t>
            </a:r>
            <a:r>
              <a:rPr lang="en-US" sz="4000" dirty="0" err="1" smtClean="0"/>
              <a:t>Scikit</a:t>
            </a:r>
            <a:r>
              <a:rPr lang="en-US" sz="4000" dirty="0" smtClean="0"/>
              <a:t>-Learn library along with 7-fold cross validation, our selected model had a depth of 5 and a minimum leaf population of 15% of the total population.  During cross-validation, the correct classification rate </a:t>
            </a:r>
            <a:r>
              <a:rPr lang="en-US" sz="4000" dirty="0"/>
              <a:t>was </a:t>
            </a:r>
            <a:r>
              <a:rPr lang="en-US" sz="4000" dirty="0" smtClean="0"/>
              <a:t>0.8234 with a standard deviation of 0.0682</a:t>
            </a:r>
            <a:endParaRPr lang="en-US" sz="40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1864918" y="6469924"/>
            <a:ext cx="8256494" cy="9962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smtClean="0"/>
              <a:t>    Given more time and resources, we would consider exploring </a:t>
            </a:r>
            <a:r>
              <a:rPr lang="en-US" sz="4000" dirty="0" smtClean="0"/>
              <a:t>more features such as </a:t>
            </a:r>
            <a:r>
              <a:rPr lang="en-US" sz="4000" dirty="0" smtClean="0"/>
              <a:t>relations between time segments (e.g. a scream should have no beat) </a:t>
            </a:r>
            <a:r>
              <a:rPr lang="en-US" sz="4000" dirty="0" smtClean="0"/>
              <a:t>and </a:t>
            </a:r>
            <a:r>
              <a:rPr lang="en-US" sz="4000" dirty="0" smtClean="0"/>
              <a:t>further cross validation.</a:t>
            </a:r>
          </a:p>
          <a:p>
            <a:pPr algn="l"/>
            <a:r>
              <a:rPr lang="en-US" sz="4000" dirty="0"/>
              <a:t> </a:t>
            </a:r>
            <a:r>
              <a:rPr lang="en-US" sz="4000" dirty="0" smtClean="0"/>
              <a:t>   This also includes testing on different machine learning models, such as nearest neighbors, neural nets, </a:t>
            </a:r>
            <a:r>
              <a:rPr lang="en-US" sz="4000" dirty="0" smtClean="0"/>
              <a:t>random forests, etc</a:t>
            </a:r>
            <a:r>
              <a:rPr lang="en-US" sz="4000" dirty="0" smtClean="0"/>
              <a:t>. </a:t>
            </a:r>
            <a:endParaRPr lang="en-US" sz="4000" dirty="0"/>
          </a:p>
          <a:p>
            <a:pPr algn="l"/>
            <a:r>
              <a:rPr lang="en-US" sz="4000" dirty="0" smtClean="0"/>
              <a:t>     Judging from the correct classification rate with 7-fold cross validation of 0.8234, the current model is </a:t>
            </a:r>
            <a:r>
              <a:rPr lang="en-US" sz="4000" dirty="0" smtClean="0"/>
              <a:t>successful.</a:t>
            </a:r>
            <a:endParaRPr lang="en-US" sz="4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330953" y="14702493"/>
            <a:ext cx="8256494" cy="9769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Process Graphic</a:t>
            </a:r>
            <a:endParaRPr lang="en-US" sz="6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18454858"/>
            <a:ext cx="10058400" cy="29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5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336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Feature Extraction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Gracken</dc:creator>
  <cp:lastModifiedBy>Juan David  Dominguez</cp:lastModifiedBy>
  <cp:revision>22</cp:revision>
  <dcterms:created xsi:type="dcterms:W3CDTF">2016-03-14T21:30:41Z</dcterms:created>
  <dcterms:modified xsi:type="dcterms:W3CDTF">2016-03-15T16:05:37Z</dcterms:modified>
</cp:coreProperties>
</file>