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0"/>
  </p:notesMasterIdLst>
  <p:handoutMasterIdLst>
    <p:handoutMasterId r:id="rId21"/>
  </p:handoutMasterIdLst>
  <p:sldIdLst>
    <p:sldId id="264" r:id="rId2"/>
    <p:sldId id="265" r:id="rId3"/>
    <p:sldId id="260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  <p15:guide id="14" orient="horz" pos="4081">
          <p15:clr>
            <a:srgbClr val="A4A3A4"/>
          </p15:clr>
        </p15:guide>
        <p15:guide id="15" pos="227">
          <p15:clr>
            <a:srgbClr val="A4A3A4"/>
          </p15:clr>
        </p15:guide>
        <p15:guide id="16" pos="68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aller, Benedict Vincent" initials="SBV" lastIdx="1" clrIdx="0">
    <p:extLst>
      <p:ext uri="{19B8F6BF-5375-455C-9EA6-DF929625EA0E}">
        <p15:presenceInfo xmlns:p15="http://schemas.microsoft.com/office/powerpoint/2012/main" userId="S-1-5-21-4045125846-2727825638-2781775964-662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32" autoAdjust="0"/>
    <p:restoredTop sz="94472" autoAdjust="0"/>
  </p:normalViewPr>
  <p:slideViewPr>
    <p:cSldViewPr showGuides="1">
      <p:cViewPr varScale="1">
        <p:scale>
          <a:sx n="118" d="100"/>
          <a:sy n="118" d="100"/>
        </p:scale>
        <p:origin x="336" y="86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  <p:guide orient="horz" pos="4081"/>
        <p:guide pos="227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-25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07T10:27:01.73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5A23B-3F16-8542-978A-A2706CC94ADF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74BEF-CEE2-7743-B7FA-C7BF234FE8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012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08.11.2018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87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C3873-BA08-40A5-BDCC-B6406E6CD40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6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 anchor="ctr" anchorCtr="1"/>
          <a:lstStyle/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50096-3941-4A4C-8CBF-E8BF8FC4EAAD}" type="datetime1">
              <a:rPr lang="de-DE" smtClean="0"/>
              <a:t>08.11.2018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25088" y="1511300"/>
            <a:ext cx="792162" cy="46815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76104" y="1511300"/>
            <a:ext cx="9648984" cy="46815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F5C3-94FF-7C4E-92F2-C3BCCAF56823}" type="datetime1">
              <a:rPr lang="de-DE" smtClean="0"/>
              <a:t>08.11.2018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96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Titel und Inhalt auf Fo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C7B373-C681-9942-B472-04E4B9AE06A0}" type="datetime1">
              <a:rPr lang="de-DE" smtClean="0"/>
              <a:t>08.11.2018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110" y="395998"/>
            <a:ext cx="539771" cy="720000"/>
          </a:xfrm>
          <a:prstGeom prst="rect">
            <a:avLst/>
          </a:prstGeom>
        </p:spPr>
      </p:pic>
      <p:grpSp>
        <p:nvGrpSpPr>
          <p:cNvPr id="3" name="Gruppieren 2"/>
          <p:cNvGrpSpPr/>
          <p:nvPr userDrawn="1"/>
        </p:nvGrpSpPr>
        <p:grpSpPr>
          <a:xfrm>
            <a:off x="576000" y="396000"/>
            <a:ext cx="9648000" cy="216000"/>
            <a:chOff x="576000" y="396000"/>
            <a:chExt cx="9648000" cy="216000"/>
          </a:xfrm>
        </p:grpSpPr>
        <p:cxnSp>
          <p:nvCxnSpPr>
            <p:cNvPr id="10" name="Gerade Verbindung 9"/>
            <p:cNvCxnSpPr/>
            <p:nvPr userDrawn="1"/>
          </p:nvCxnSpPr>
          <p:spPr>
            <a:xfrm>
              <a:off x="576000" y="612000"/>
              <a:ext cx="9648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 userDrawn="1"/>
          </p:nvCxnSpPr>
          <p:spPr>
            <a:xfrm>
              <a:off x="8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1764000" y="396000"/>
              <a:ext cx="0" cy="14400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SSO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EDE8-69C1-244E-9C2C-2DE0F165EE62}" type="datetime1">
              <a:rPr lang="de-DE" smtClean="0"/>
              <a:t>08.11.2018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576263" y="1511300"/>
            <a:ext cx="3600450" cy="46815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>
          <a:xfrm>
            <a:off x="4464075" y="1511300"/>
            <a:ext cx="3600450" cy="46815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7"/>
          </p:nvPr>
        </p:nvSpPr>
        <p:spPr>
          <a:xfrm>
            <a:off x="8352002" y="1511301"/>
            <a:ext cx="1873086" cy="4681538"/>
          </a:xfrm>
        </p:spPr>
        <p:txBody>
          <a:bodyPr rIns="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2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 En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4000" y="360363"/>
            <a:ext cx="8424936" cy="576047"/>
          </a:xfrm>
          <a:solidFill>
            <a:schemeClr val="bg1"/>
          </a:solidFill>
        </p:spPr>
        <p:txBody>
          <a:bodyPr lIns="288000" tIns="108000"/>
          <a:lstStyle>
            <a:lvl1pPr>
              <a:defRPr sz="2500" spc="50" baseline="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296000"/>
            <a:ext cx="5760000" cy="612169"/>
          </a:xfrm>
        </p:spPr>
        <p:txBody>
          <a:bodyPr numCol="3" spcCol="216000" anchor="t" anchorCtr="0"/>
          <a:lstStyle>
            <a:lvl1pPr marL="0" indent="0" algn="l">
              <a:lnSpc>
                <a:spcPct val="100000"/>
              </a:lnSpc>
              <a:spcAft>
                <a:spcPts val="300"/>
              </a:spcAft>
              <a:buNone/>
              <a:defRPr sz="1300" b="1" spc="20" baseline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300"/>
              </a:spcAft>
              <a:buNone/>
              <a:defRPr sz="1300">
                <a:solidFill>
                  <a:schemeClr val="accent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19"/>
          <a:stretch/>
        </p:blipFill>
        <p:spPr>
          <a:xfrm>
            <a:off x="8799968" y="396000"/>
            <a:ext cx="2359031" cy="54041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0"/>
            <a:ext cx="215798" cy="4390949"/>
          </a:xfrm>
          <a:prstGeom prst="rect">
            <a:avLst/>
          </a:prstGeom>
        </p:spPr>
      </p:pic>
      <p:sp>
        <p:nvSpPr>
          <p:cNvPr id="15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0" y="2087563"/>
            <a:ext cx="11235600" cy="4391025"/>
          </a:xfrm>
        </p:spPr>
        <p:txBody>
          <a:bodyPr/>
          <a:lstStyle/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F92984-46B0-7143-B0E5-4E7AD33F8C01}" type="datetime1">
              <a:rPr lang="de-DE" smtClean="0"/>
              <a:t>08.11.2018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83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288001" y="2087564"/>
            <a:ext cx="11235600" cy="4391025"/>
          </a:xfrm>
        </p:spPr>
        <p:txBody>
          <a:bodyPr anchor="ctr" anchorCtr="1"/>
          <a:lstStyle/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1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6" y="1548000"/>
            <a:ext cx="9432603" cy="432048"/>
          </a:xfrm>
        </p:spPr>
        <p:txBody>
          <a:bodyPr/>
          <a:lstStyle>
            <a:lvl1pPr marL="0" indent="0" algn="l">
              <a:buNone/>
              <a:defRPr sz="1849" b="0" spc="20" baseline="0">
                <a:solidFill>
                  <a:schemeClr val="accent1"/>
                </a:solidFill>
              </a:defRPr>
            </a:lvl1pPr>
            <a:lvl2pPr marL="457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96000"/>
            <a:ext cx="2050999" cy="5404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1"/>
            <a:ext cx="9433088" cy="431903"/>
          </a:xfrm>
        </p:spPr>
        <p:txBody>
          <a:bodyPr/>
          <a:lstStyle>
            <a:lvl1pPr>
              <a:defRPr sz="2499" spc="50" baseline="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1"/>
            <a:ext cx="215798" cy="439094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001"/>
            <a:ext cx="215798" cy="4390949"/>
          </a:xfrm>
          <a:prstGeom prst="rect">
            <a:avLst/>
          </a:prstGeom>
        </p:spPr>
      </p:pic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7864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A06-75DC-7E43-A2BB-8E4C19FAEEC7}" type="datetime1">
              <a:rPr lang="de-DE" smtClean="0"/>
              <a:t>08.11.2018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02DEE1D-7E8B-B849-896C-02C317A4490B}" type="datetime1">
              <a:rPr lang="de-DE" smtClean="0"/>
              <a:t>08.11.2018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88000" y="0"/>
            <a:ext cx="11235600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792485" y="1044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792000" y="612000"/>
            <a:ext cx="9433088" cy="431903"/>
          </a:xfrm>
        </p:spPr>
        <p:txBody>
          <a:bodyPr/>
          <a:lstStyle>
            <a:lvl1pPr>
              <a:defRPr sz="2500" spc="50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10710000" y="396000"/>
            <a:ext cx="540000" cy="720000"/>
          </a:xfr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5798" cy="64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568D-84FF-2145-A784-76E2479258AF}" type="datetime1">
              <a:rPr lang="de-DE" smtClean="0"/>
              <a:t>08.11.2018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4679950" cy="46815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5545138" y="1503874"/>
            <a:ext cx="4679950" cy="46815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3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104" y="1511300"/>
            <a:ext cx="468010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468010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545139" y="1511300"/>
            <a:ext cx="4679949" cy="543756"/>
          </a:xfrm>
        </p:spPr>
        <p:txBody>
          <a:bodyPr anchor="t" anchorCtr="0"/>
          <a:lstStyle>
            <a:lvl1pPr marL="0" indent="0">
              <a:buNone/>
              <a:defRPr sz="235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45139" y="2055056"/>
            <a:ext cx="4679949" cy="4137782"/>
          </a:xfrm>
        </p:spPr>
        <p:txBody>
          <a:bodyPr/>
          <a:lstStyle>
            <a:lvl1pPr>
              <a:defRPr sz="235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EB5D-BB22-B243-9FE4-219F200D4F24}" type="datetime1">
              <a:rPr lang="de-DE" smtClean="0"/>
              <a:t>08.11.2018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8901-7C44-6C4C-A001-B9C762C3FB32}" type="datetime1">
              <a:rPr lang="de-DE" smtClean="0"/>
              <a:t>08.11.2018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57D9-5C9A-DE41-9D85-AA961825A025}" type="datetime1">
              <a:rPr lang="de-DE" smtClean="0"/>
              <a:t>08.11.2018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26EB-E047-9740-BCC7-B0E7D8B06F22}" type="datetime1">
              <a:rPr lang="de-DE" smtClean="0"/>
              <a:t>08.11.2018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76264" y="1519725"/>
            <a:ext cx="7200997" cy="46815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8" name="Inhaltsplatzhalter 11"/>
          <p:cNvSpPr>
            <a:spLocks noGrp="1"/>
          </p:cNvSpPr>
          <p:nvPr>
            <p:ph sz="quarter" idx="17"/>
          </p:nvPr>
        </p:nvSpPr>
        <p:spPr>
          <a:xfrm>
            <a:off x="8066086" y="1511301"/>
            <a:ext cx="3459600" cy="4968874"/>
          </a:xfrm>
        </p:spPr>
        <p:txBody>
          <a:bodyPr rIns="576000" bIns="288000"/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2pPr>
            <a:lvl3pPr marL="144000" indent="-144000">
              <a:lnSpc>
                <a:spcPct val="120000"/>
              </a:lnSpc>
              <a:spcAft>
                <a:spcPts val="0"/>
              </a:spcAft>
              <a:defRPr sz="1800">
                <a:latin typeface="+mn-lt"/>
              </a:defRPr>
            </a:lvl3pPr>
            <a:lvl4pPr marL="144000" indent="-144000">
              <a:lnSpc>
                <a:spcPct val="120000"/>
              </a:lnSpc>
              <a:spcAft>
                <a:spcPts val="0"/>
              </a:spcAft>
              <a:defRPr sz="1600">
                <a:latin typeface="+mn-lt"/>
              </a:defRPr>
            </a:lvl4pPr>
            <a:lvl5pPr marL="288000" indent="-144000">
              <a:lnSpc>
                <a:spcPct val="120000"/>
              </a:lnSpc>
              <a:spcAft>
                <a:spcPts val="0"/>
              </a:spcAft>
              <a:defRPr sz="1400">
                <a:latin typeface="+mn-lt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76262" y="1511299"/>
            <a:ext cx="10440000" cy="439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76262" y="5904383"/>
            <a:ext cx="10440000" cy="400698"/>
          </a:xfrm>
        </p:spPr>
        <p:txBody>
          <a:bodyPr anchor="b" anchorCtr="0"/>
          <a:lstStyle>
            <a:lvl1pPr marL="0" indent="0">
              <a:buNone/>
              <a:defRPr sz="20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6F58D-17D5-9949-8BC5-4C2A4041EF2D}" type="datetime1">
              <a:rPr lang="de-DE" smtClean="0"/>
              <a:t>08.11.2018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31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60363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accent1"/>
                </a:solidFill>
              </a:defRPr>
            </a:lvl1pPr>
          </a:lstStyle>
          <a:p>
            <a:fld id="{E9FB211C-AD2F-3B4F-99F6-E924837BAC65}" type="datetime1">
              <a:rPr lang="de-DE" smtClean="0"/>
              <a:t>08.11.2018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60363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60363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accent1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6" y="395998"/>
            <a:ext cx="539999" cy="720000"/>
          </a:xfrm>
          <a:prstGeom prst="rect">
            <a:avLst/>
          </a:prstGeom>
        </p:spPr>
      </p:pic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8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764000" y="396000"/>
            <a:ext cx="0" cy="1440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7" r:id="rId13"/>
    <p:sldLayoutId id="2147483685" r:id="rId14"/>
    <p:sldLayoutId id="2147483688" r:id="rId1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100" kern="1200" spc="100" baseline="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8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9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9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beginners.de/Sammlungen_und_Listen/Einfach_verkettete_Liste.php" TargetMode="External"/><Relationship Id="rId13" Type="http://schemas.openxmlformats.org/officeDocument/2006/relationships/hyperlink" Target="http://openbook.rheinwerk-verlag.de/c_von_a_bis_z/021_c_dyn_datenstrukturen_002.htm" TargetMode="External"/><Relationship Id="rId3" Type="http://schemas.openxmlformats.org/officeDocument/2006/relationships/hyperlink" Target="https://de.serlo.org/informatik/baustelle/programmieren/grundkonzepte/primitive-datentypen-variablen-arrays" TargetMode="External"/><Relationship Id="rId7" Type="http://schemas.openxmlformats.org/officeDocument/2006/relationships/hyperlink" Target="https://de.wikipedia.org/wiki/Entity-Relationship-Modell" TargetMode="External"/><Relationship Id="rId12" Type="http://schemas.openxmlformats.org/officeDocument/2006/relationships/hyperlink" Target="https://www.ibm.com/support/knowledgecenter/de/SSGU8G_12.1.0/com.ibm.ddi.doc/ids_ddi_313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ymipro.de/informatik/tutorial/java/array.htm" TargetMode="External"/><Relationship Id="rId11" Type="http://schemas.openxmlformats.org/officeDocument/2006/relationships/hyperlink" Target="https://de.wikipedia.org/wiki/Klassendiagramm" TargetMode="External"/><Relationship Id="rId5" Type="http://schemas.openxmlformats.org/officeDocument/2006/relationships/hyperlink" Target="https://de.wikipedia.org/wiki/Aufz%C3%A4hlungstyp" TargetMode="External"/><Relationship Id="rId10" Type="http://schemas.openxmlformats.org/officeDocument/2006/relationships/hyperlink" Target="https://www.philipphauer.de/study/se/design-pattern.php" TargetMode="External"/><Relationship Id="rId4" Type="http://schemas.openxmlformats.org/officeDocument/2006/relationships/hyperlink" Target="https://de.wikipedia.org/wiki/Objektorientierte_Programmierung#Klassen" TargetMode="External"/><Relationship Id="rId9" Type="http://schemas.openxmlformats.org/officeDocument/2006/relationships/hyperlink" Target="https://sopra.informatik.uni-freiburg.de/soprawiki/Serialisieru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6" b="20706"/>
          <a:stretch>
            <a:fillRect/>
          </a:stretch>
        </p:blipFill>
        <p:spPr/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Benedict Schaller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Nachschlagewerk zur OOP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3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Array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8901-7C44-6C4C-A001-B9C762C3FB32}" type="datetime1">
              <a:rPr lang="de-DE" smtClean="0"/>
              <a:t>08.11.2018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10</a:t>
            </a:fld>
            <a:endParaRPr lang="de-DE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Übersetzt: „Feld“ bzw. „Datenfeld“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Aneinanderreihung von Objekten des selben Datentyps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Quasi eine Box voll mit Variablen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Nummerierung beginnt mit 0</a:t>
            </a:r>
            <a:r>
              <a:rPr lang="de-DE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Bedeutet:		 Array[10] </a:t>
            </a:r>
            <a:r>
              <a:rPr lang="de-DE" dirty="0" smtClean="0">
                <a:sym typeface="Wingdings" panose="05000000000000000000" pitchFamily="2" charset="2"/>
              </a:rPr>
              <a:t> Nummerierung 0-9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413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Verkettete Liste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8901-7C44-6C4C-A001-B9C762C3FB32}" type="datetime1">
              <a:rPr lang="de-DE" smtClean="0"/>
              <a:t>08.11.2018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11</a:t>
            </a:fld>
            <a:endParaRPr lang="de-DE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Unterscheidung zwischen: </a:t>
            </a:r>
            <a:r>
              <a:rPr lang="de-DE" dirty="0" smtClean="0"/>
              <a:t>einfach </a:t>
            </a:r>
            <a:r>
              <a:rPr lang="de-DE" dirty="0"/>
              <a:t>und mehrfach verkettete Listen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Listen sind ähnlich wie Arrays Datenbehälter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Sie haben jedoch eine flexible Menge an Objekten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Jedes Element hat eine Referenz auf das nächste</a:t>
            </a:r>
          </a:p>
          <a:p>
            <a:pPr marL="594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Bei doppelt verketteten Listen hat der Nachfolger einen Pointer auf das vorige Element der Liste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681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Serialisierung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8901-7C44-6C4C-A001-B9C762C3FB32}" type="datetime1">
              <a:rPr lang="de-DE" smtClean="0"/>
              <a:t>08.11.2018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12</a:t>
            </a:fld>
            <a:endParaRPr lang="de-DE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Ist die Umwandlung eines Objektes in einen Datenstrom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Dieser Datenstrom kann nun gespeichert oder über ein Netzwerk übertragen werden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Verschiedene Formate</a:t>
            </a:r>
          </a:p>
          <a:p>
            <a:pPr marL="594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Binary </a:t>
            </a:r>
            <a:r>
              <a:rPr lang="de-DE" dirty="0" err="1" smtClean="0"/>
              <a:t>Serialization</a:t>
            </a:r>
            <a:endParaRPr lang="de-DE" dirty="0" smtClean="0"/>
          </a:p>
          <a:p>
            <a:pPr marL="594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XML </a:t>
            </a:r>
            <a:r>
              <a:rPr lang="de-DE" dirty="0" err="1" smtClean="0"/>
              <a:t>Serialization</a:t>
            </a:r>
            <a:endParaRPr lang="de-DE" dirty="0" smtClean="0"/>
          </a:p>
          <a:p>
            <a:pPr marL="594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SOAP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16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ER-Modell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8901-7C44-6C4C-A001-B9C762C3FB32}" type="datetime1">
              <a:rPr lang="de-DE" smtClean="0"/>
              <a:t>08.11.2018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13</a:t>
            </a:fld>
            <a:endParaRPr lang="de-DE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„Entity </a:t>
            </a:r>
            <a:r>
              <a:rPr lang="de-DE" dirty="0" err="1" smtClean="0"/>
              <a:t>Relationship</a:t>
            </a:r>
            <a:r>
              <a:rPr lang="de-DE" dirty="0" smtClean="0"/>
              <a:t> Modell“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Stellt die Beziehungen von Objekten mit deren Eigenschaften dar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Kennzeichnung: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Darstellung: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575999" y="4104183"/>
            <a:ext cx="136861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</a:t>
            </a:r>
            <a:endParaRPr lang="de-DE" dirty="0"/>
          </a:p>
        </p:txBody>
      </p:sp>
      <p:sp>
        <p:nvSpPr>
          <p:cNvPr id="7" name="Flussdiagramm: Verzweigung 6"/>
          <p:cNvSpPr/>
          <p:nvPr/>
        </p:nvSpPr>
        <p:spPr>
          <a:xfrm>
            <a:off x="8137301" y="4104183"/>
            <a:ext cx="1872208" cy="57606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Beziehung</a:t>
            </a:r>
            <a:endParaRPr lang="de-DE" sz="1200" dirty="0"/>
          </a:p>
        </p:txBody>
      </p:sp>
      <p:sp>
        <p:nvSpPr>
          <p:cNvPr id="9" name="Ellipse 8"/>
          <p:cNvSpPr/>
          <p:nvPr/>
        </p:nvSpPr>
        <p:spPr>
          <a:xfrm>
            <a:off x="4140857" y="4212195"/>
            <a:ext cx="180020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Eigenschaft</a:t>
            </a:r>
            <a:endParaRPr lang="de-DE" dirty="0"/>
          </a:p>
        </p:txBody>
      </p:sp>
      <p:cxnSp>
        <p:nvCxnSpPr>
          <p:cNvPr id="11" name="Gerader Verbinder 10"/>
          <p:cNvCxnSpPr>
            <a:stCxn id="24" idx="2"/>
          </p:cNvCxnSpPr>
          <p:nvPr/>
        </p:nvCxnSpPr>
        <p:spPr>
          <a:xfrm flipH="1">
            <a:off x="5761037" y="3565290"/>
            <a:ext cx="755853" cy="64690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hteck 23"/>
          <p:cNvSpPr/>
          <p:nvPr/>
        </p:nvSpPr>
        <p:spPr>
          <a:xfrm>
            <a:off x="5832583" y="2989226"/>
            <a:ext cx="136861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Objekt</a:t>
            </a:r>
            <a:endParaRPr lang="de-DE" dirty="0"/>
          </a:p>
        </p:txBody>
      </p:sp>
      <p:cxnSp>
        <p:nvCxnSpPr>
          <p:cNvPr id="26" name="Gerader Verbinder 25"/>
          <p:cNvCxnSpPr>
            <a:stCxn id="24" idx="3"/>
          </p:cNvCxnSpPr>
          <p:nvPr/>
        </p:nvCxnSpPr>
        <p:spPr>
          <a:xfrm>
            <a:off x="7201197" y="3277258"/>
            <a:ext cx="93610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endCxn id="7" idx="0"/>
          </p:cNvCxnSpPr>
          <p:nvPr/>
        </p:nvCxnSpPr>
        <p:spPr>
          <a:xfrm>
            <a:off x="9073405" y="3565290"/>
            <a:ext cx="0" cy="5388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46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6 9.84811E-7 L 0.45549 -0.171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68" y="-85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713E-6 9.84811E-7 L 0.06255 -0.0009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8" y="-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0083E-6 9.84811E-7 L 0.00013 -0.1719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0518E-6 -4.4929E-6 L 0.22182 0.1719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1" y="8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24" grpId="0" animBg="1"/>
      <p:bldP spid="2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8901-7C44-6C4C-A001-B9C762C3FB32}" type="datetime1">
              <a:rPr lang="de-DE" smtClean="0"/>
              <a:t>08.11.2018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14</a:t>
            </a:fld>
            <a:endParaRPr lang="de-DE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Strukturdiagramm der UML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Grafische Darstellung (Modellierung) von Klassen und Interfaces sowie deren Beziehung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Darstellung: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719999" y="3960167"/>
            <a:ext cx="1440373" cy="1110607"/>
            <a:chOff x="719999" y="3960167"/>
            <a:chExt cx="1296622" cy="1110607"/>
          </a:xfrm>
        </p:grpSpPr>
        <p:grpSp>
          <p:nvGrpSpPr>
            <p:cNvPr id="9" name="Gruppieren 8"/>
            <p:cNvGrpSpPr/>
            <p:nvPr/>
          </p:nvGrpSpPr>
          <p:grpSpPr>
            <a:xfrm>
              <a:off x="719999" y="3960167"/>
              <a:ext cx="1296622" cy="554384"/>
              <a:chOff x="719999" y="3975846"/>
              <a:chExt cx="1296622" cy="554384"/>
            </a:xfrm>
          </p:grpSpPr>
          <p:sp>
            <p:nvSpPr>
              <p:cNvPr id="2" name="Textfeld 1"/>
              <p:cNvSpPr txBox="1"/>
              <p:nvPr/>
            </p:nvSpPr>
            <p:spPr>
              <a:xfrm>
                <a:off x="720477" y="3975846"/>
                <a:ext cx="1296144" cy="184666"/>
              </a:xfrm>
              <a:prstGeom prst="rect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de-DE" sz="1200" b="1" dirty="0" smtClean="0"/>
                  <a:t>Klassenname</a:t>
                </a:r>
              </a:p>
            </p:txBody>
          </p:sp>
          <p:sp>
            <p:nvSpPr>
              <p:cNvPr id="7" name="Textfeld 6"/>
              <p:cNvSpPr txBox="1"/>
              <p:nvPr/>
            </p:nvSpPr>
            <p:spPr>
              <a:xfrm>
                <a:off x="719999" y="4160898"/>
                <a:ext cx="1296622" cy="369332"/>
              </a:xfrm>
              <a:prstGeom prst="rect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de-DE" sz="1200" dirty="0" smtClean="0"/>
                  <a:t>+ </a:t>
                </a:r>
                <a:r>
                  <a:rPr lang="de-DE" sz="1200" dirty="0" err="1" smtClean="0"/>
                  <a:t>size</a:t>
                </a:r>
                <a:r>
                  <a:rPr lang="de-DE" sz="1200" dirty="0" smtClean="0"/>
                  <a:t>: </a:t>
                </a:r>
                <a:r>
                  <a:rPr lang="de-DE" sz="1200" dirty="0" smtClean="0"/>
                  <a:t>Location</a:t>
                </a:r>
                <a:endParaRPr lang="de-DE" sz="1200" dirty="0" smtClean="0"/>
              </a:p>
              <a:p>
                <a:r>
                  <a:rPr lang="de-DE" sz="1200" dirty="0" smtClean="0"/>
                  <a:t># </a:t>
                </a:r>
                <a:r>
                  <a:rPr lang="de-DE" sz="1200" dirty="0" err="1" smtClean="0"/>
                  <a:t>visibility</a:t>
                </a:r>
                <a:r>
                  <a:rPr lang="de-DE" sz="1200" dirty="0" smtClean="0"/>
                  <a:t>: Boolean</a:t>
                </a:r>
              </a:p>
            </p:txBody>
          </p:sp>
        </p:grpSp>
        <p:sp>
          <p:nvSpPr>
            <p:cNvPr id="10" name="Textfeld 9"/>
            <p:cNvSpPr txBox="1"/>
            <p:nvPr/>
          </p:nvSpPr>
          <p:spPr>
            <a:xfrm>
              <a:off x="719999" y="4516776"/>
              <a:ext cx="1296622" cy="553998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de-DE" sz="1200" dirty="0" smtClean="0"/>
                <a:t>+ </a:t>
              </a:r>
              <a:r>
                <a:rPr lang="de-DE" sz="1200" dirty="0" err="1" smtClean="0"/>
                <a:t>writeline</a:t>
              </a:r>
              <a:r>
                <a:rPr lang="de-DE" sz="1200" dirty="0" smtClean="0"/>
                <a:t>()</a:t>
              </a:r>
              <a:endParaRPr lang="de-DE" sz="1200" dirty="0" smtClean="0"/>
            </a:p>
            <a:p>
              <a:endParaRPr lang="de-DE" sz="1200" dirty="0" smtClean="0"/>
            </a:p>
            <a:p>
              <a:endParaRPr lang="de-DE" sz="1200" dirty="0" smtClean="0"/>
            </a:p>
          </p:txBody>
        </p:sp>
      </p:grpSp>
      <p:cxnSp>
        <p:nvCxnSpPr>
          <p:cNvPr id="15" name="Gerade Verbindung mit Pfeil 14"/>
          <p:cNvCxnSpPr/>
          <p:nvPr/>
        </p:nvCxnSpPr>
        <p:spPr>
          <a:xfrm flipH="1">
            <a:off x="2232645" y="4052500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2232645" y="4320207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2232645" y="4824263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176516" y="3954532"/>
            <a:ext cx="5113964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200" b="1" u="sng" dirty="0" smtClean="0"/>
              <a:t>Schlüsselwörter</a:t>
            </a:r>
            <a:r>
              <a:rPr lang="de-DE" sz="1200" b="1" dirty="0" smtClean="0"/>
              <a:t>, </a:t>
            </a:r>
            <a:r>
              <a:rPr lang="de-DE" sz="1200" b="1" i="1" dirty="0" smtClean="0"/>
              <a:t>Eigenschaften</a:t>
            </a:r>
            <a:r>
              <a:rPr lang="de-DE" sz="1200" b="1" dirty="0" smtClean="0"/>
              <a:t> und Klassen- bzw. Interfacenamen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168749" y="4237208"/>
            <a:ext cx="4775346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200" b="1" dirty="0" smtClean="0"/>
              <a:t>Attribute der </a:t>
            </a:r>
            <a:r>
              <a:rPr lang="de-DE" sz="1200" b="1" dirty="0" smtClean="0"/>
              <a:t>Klasse</a:t>
            </a:r>
            <a:r>
              <a:rPr lang="de-DE" sz="1200" b="1" dirty="0"/>
              <a:t>	</a:t>
            </a:r>
            <a:r>
              <a:rPr lang="de-DE" sz="1200" b="1" dirty="0" smtClean="0"/>
              <a:t>„-“ = private		„+“ = </a:t>
            </a:r>
            <a:r>
              <a:rPr lang="de-DE" sz="1200" b="1" dirty="0" err="1" smtClean="0"/>
              <a:t>public</a:t>
            </a:r>
            <a:r>
              <a:rPr lang="de-DE" sz="1200" b="1" dirty="0" smtClean="0"/>
              <a:t>	</a:t>
            </a:r>
          </a:p>
          <a:p>
            <a:r>
              <a:rPr lang="de-DE" sz="1200" b="1" dirty="0"/>
              <a:t>	</a:t>
            </a:r>
            <a:r>
              <a:rPr lang="de-DE" sz="1200" b="1" dirty="0" smtClean="0"/>
              <a:t>	„#“ = </a:t>
            </a:r>
            <a:r>
              <a:rPr lang="de-DE" sz="1200" b="1" dirty="0" err="1" smtClean="0"/>
              <a:t>protected</a:t>
            </a:r>
            <a:r>
              <a:rPr lang="de-DE" sz="1200" b="1" dirty="0" smtClean="0"/>
              <a:t>	„~“ = </a:t>
            </a:r>
            <a:r>
              <a:rPr lang="de-DE" sz="1200" b="1" dirty="0" err="1" smtClean="0"/>
              <a:t>package</a:t>
            </a:r>
            <a:r>
              <a:rPr lang="de-DE" sz="1200" b="1" dirty="0" smtClean="0"/>
              <a:t> </a:t>
            </a:r>
            <a:endParaRPr lang="de-DE" sz="1200" b="1" dirty="0" smtClean="0"/>
          </a:p>
        </p:txBody>
      </p:sp>
      <p:sp>
        <p:nvSpPr>
          <p:cNvPr id="20" name="Textfeld 19"/>
          <p:cNvSpPr txBox="1"/>
          <p:nvPr/>
        </p:nvSpPr>
        <p:spPr>
          <a:xfrm>
            <a:off x="3168749" y="4731930"/>
            <a:ext cx="893130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200" b="1" dirty="0" smtClean="0"/>
              <a:t>Operatoren</a:t>
            </a:r>
          </a:p>
        </p:txBody>
      </p:sp>
    </p:spTree>
    <p:extLst>
      <p:ext uri="{BB962C8B-B14F-4D97-AF65-F5344CB8AC3E}">
        <p14:creationId xmlns:p14="http://schemas.microsoft.com/office/powerpoint/2010/main" val="35622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Entwurfsmuster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8901-7C44-6C4C-A001-B9C762C3FB32}" type="datetime1">
              <a:rPr lang="de-DE" smtClean="0"/>
              <a:t>08.11.2018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15</a:t>
            </a:fld>
            <a:endParaRPr lang="de-DE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Englisch: „Design Pattern“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Lösungswege für Design Probleme in der Programmierung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Diese Muster werden benutzt um Entwürfe…</a:t>
            </a:r>
          </a:p>
          <a:p>
            <a:pPr marL="594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…flexibler zu machen</a:t>
            </a:r>
          </a:p>
          <a:p>
            <a:pPr marL="594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…einfacher wiederverwenden zu können</a:t>
            </a:r>
          </a:p>
          <a:p>
            <a:pPr marL="594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…zu erweitern</a:t>
            </a:r>
          </a:p>
          <a:p>
            <a:pPr marL="594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…einfacher ändern zu können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157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Typen von Entwurfsmustern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8901-7C44-6C4C-A001-B9C762C3FB32}" type="datetime1">
              <a:rPr lang="de-DE" smtClean="0"/>
              <a:t>08.11.2018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16</a:t>
            </a:fld>
            <a:endParaRPr lang="de-DE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 smtClean="0"/>
              <a:t>Strategy</a:t>
            </a:r>
            <a:r>
              <a:rPr lang="de-DE" dirty="0" smtClean="0"/>
              <a:t> 		Pattern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Observer 		Pattern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 smtClean="0"/>
              <a:t>Decorator</a:t>
            </a:r>
            <a:r>
              <a:rPr lang="de-DE" dirty="0" smtClean="0"/>
              <a:t> 	Pattern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Factory </a:t>
            </a:r>
            <a:r>
              <a:rPr lang="de-DE" dirty="0" err="1" smtClean="0"/>
              <a:t>Method</a:t>
            </a:r>
            <a:r>
              <a:rPr lang="de-DE" dirty="0" smtClean="0"/>
              <a:t> Pattern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Abstract 		Factory</a:t>
            </a:r>
          </a:p>
        </p:txBody>
      </p:sp>
    </p:spTree>
    <p:extLst>
      <p:ext uri="{BB962C8B-B14F-4D97-AF65-F5344CB8AC3E}">
        <p14:creationId xmlns:p14="http://schemas.microsoft.com/office/powerpoint/2010/main" val="111599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Typen von Entwurfsmustern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8901-7C44-6C4C-A001-B9C762C3FB32}" type="datetime1">
              <a:rPr lang="de-DE" smtClean="0"/>
              <a:t>08.11.2018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17</a:t>
            </a:fld>
            <a:endParaRPr lang="de-DE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Singleton </a:t>
            </a:r>
            <a:r>
              <a:rPr lang="de-DE" dirty="0" smtClean="0"/>
              <a:t>		Pattern</a:t>
            </a: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Command </a:t>
            </a:r>
            <a:r>
              <a:rPr lang="de-DE" dirty="0" smtClean="0"/>
              <a:t>	Pattern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Composite 	Pattern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 smtClean="0"/>
              <a:t>Facade</a:t>
            </a:r>
            <a:r>
              <a:rPr lang="de-DE" dirty="0" smtClean="0"/>
              <a:t> 		Pattern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State 		Pattern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513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Quellenverzeichnis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8901-7C44-6C4C-A001-B9C762C3FB32}" type="datetime1">
              <a:rPr lang="de-DE" smtClean="0"/>
              <a:t>08.11.2018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18</a:t>
            </a:fld>
            <a:endParaRPr lang="de-DE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576263" y="1223863"/>
            <a:ext cx="9648825" cy="468153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hlinkClick r:id="rId3"/>
              </a:rPr>
              <a:t>https://</a:t>
            </a:r>
            <a:r>
              <a:rPr lang="de-DE" sz="1800" dirty="0" smtClean="0">
                <a:hlinkClick r:id="rId3"/>
              </a:rPr>
              <a:t>de.serlo.org/informatik/baustelle/programmieren/grundkonzepte/primitive-datentypen-variablen-arrays</a:t>
            </a:r>
            <a:endParaRPr lang="de-DE" sz="1800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hlinkClick r:id="rId4"/>
              </a:rPr>
              <a:t>https://</a:t>
            </a:r>
            <a:r>
              <a:rPr lang="de-DE" sz="1800" dirty="0" smtClean="0">
                <a:hlinkClick r:id="rId4"/>
              </a:rPr>
              <a:t>de.wikipedia.org/wiki/Objektorientierte_Programmierung#Klassen</a:t>
            </a:r>
            <a:endParaRPr lang="de-DE" sz="1800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hlinkClick r:id="rId5"/>
              </a:rPr>
              <a:t>https://</a:t>
            </a:r>
            <a:r>
              <a:rPr lang="de-DE" sz="1800" dirty="0" smtClean="0">
                <a:hlinkClick r:id="rId5"/>
              </a:rPr>
              <a:t>de.wikipedia.org/wiki/Aufz%C3%A4hlungstyp</a:t>
            </a:r>
            <a:endParaRPr lang="de-DE" sz="1800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hlinkClick r:id="rId6"/>
              </a:rPr>
              <a:t>http://</a:t>
            </a:r>
            <a:r>
              <a:rPr lang="de-DE" sz="1800" dirty="0" smtClean="0">
                <a:hlinkClick r:id="rId6"/>
              </a:rPr>
              <a:t>www.gymipro.de/informatik/tutorial/java/array.htm</a:t>
            </a:r>
            <a:endParaRPr lang="de-DE" sz="1800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hlinkClick r:id="rId7"/>
              </a:rPr>
              <a:t>https://</a:t>
            </a:r>
            <a:r>
              <a:rPr lang="de-DE" sz="1800" dirty="0" smtClean="0">
                <a:hlinkClick r:id="rId7"/>
              </a:rPr>
              <a:t>de.wikipedia.org/wiki/Entity-Relationship-Modell</a:t>
            </a:r>
            <a:endParaRPr lang="de-DE" sz="1800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hlinkClick r:id="rId8"/>
              </a:rPr>
              <a:t>https://</a:t>
            </a:r>
            <a:r>
              <a:rPr lang="de-DE" sz="1800" dirty="0" smtClean="0">
                <a:hlinkClick r:id="rId8"/>
              </a:rPr>
              <a:t>javabeginners.de/Sammlungen_und_Listen/Einfach_verkettete_Liste.php</a:t>
            </a:r>
            <a:endParaRPr lang="de-DE" sz="1800" dirty="0" smtClean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 smtClean="0">
                <a:hlinkClick r:id="rId9"/>
              </a:rPr>
              <a:t>https</a:t>
            </a:r>
            <a:r>
              <a:rPr lang="de-DE" sz="1800" dirty="0">
                <a:hlinkClick r:id="rId9"/>
              </a:rPr>
              <a:t>://</a:t>
            </a:r>
            <a:r>
              <a:rPr lang="de-DE" sz="1800" dirty="0" smtClean="0">
                <a:hlinkClick r:id="rId9"/>
              </a:rPr>
              <a:t>sopra.informatik.uni-freiburg.de/soprawiki/Serialisierung</a:t>
            </a:r>
            <a:r>
              <a:rPr lang="de-DE" sz="1800" dirty="0" smtClean="0"/>
              <a:t> 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 smtClean="0">
                <a:hlinkClick r:id="rId10"/>
              </a:rPr>
              <a:t>https</a:t>
            </a:r>
            <a:r>
              <a:rPr lang="de-DE" sz="1800" dirty="0">
                <a:hlinkClick r:id="rId10"/>
              </a:rPr>
              <a:t>://</a:t>
            </a:r>
            <a:r>
              <a:rPr lang="de-DE" sz="1800" dirty="0" smtClean="0">
                <a:hlinkClick r:id="rId10"/>
              </a:rPr>
              <a:t>www.philipphauer.de/study/se/design-pattern.php</a:t>
            </a:r>
            <a:endParaRPr lang="de-DE" sz="1800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 smtClean="0">
                <a:hlinkClick r:id="rId11"/>
              </a:rPr>
              <a:t>https</a:t>
            </a:r>
            <a:r>
              <a:rPr lang="de-DE" sz="1800" dirty="0">
                <a:hlinkClick r:id="rId11"/>
              </a:rPr>
              <a:t>://</a:t>
            </a:r>
            <a:r>
              <a:rPr lang="de-DE" sz="1800" dirty="0" smtClean="0">
                <a:hlinkClick r:id="rId11"/>
              </a:rPr>
              <a:t>de.wikipedia.org/wiki/Klassendiagramm</a:t>
            </a:r>
            <a:endParaRPr lang="de-DE" sz="1800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hlinkClick r:id="rId7"/>
              </a:rPr>
              <a:t>https://</a:t>
            </a:r>
            <a:r>
              <a:rPr lang="de-DE" sz="1800" dirty="0" smtClean="0">
                <a:hlinkClick r:id="rId7"/>
              </a:rPr>
              <a:t>de.wikipedia.org/wiki/Entity-Relationship-Modell</a:t>
            </a:r>
            <a:endParaRPr lang="de-DE" sz="1800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hlinkClick r:id="rId12"/>
              </a:rPr>
              <a:t>https://</a:t>
            </a:r>
            <a:r>
              <a:rPr lang="de-DE" sz="1800" dirty="0" smtClean="0">
                <a:hlinkClick r:id="rId12"/>
              </a:rPr>
              <a:t>www.ibm.com/support/knowledgecenter/de/SSGU8G_12.1.0/com.ibm.ddi.doc/ids_ddi_313.htm</a:t>
            </a:r>
            <a:endParaRPr lang="de-DE" sz="1800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hlinkClick r:id="rId13"/>
              </a:rPr>
              <a:t>http://</a:t>
            </a:r>
            <a:r>
              <a:rPr lang="de-DE" sz="1800" dirty="0" smtClean="0">
                <a:hlinkClick r:id="rId13"/>
              </a:rPr>
              <a:t>openbook.rheinwerk-verlag.de/c_von_a_bis_z/021_c_dyn_datenstrukturen_002.htm</a:t>
            </a:r>
            <a:endParaRPr lang="de-DE" sz="1800" dirty="0" smtClean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44259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A06-75DC-7E43-A2BB-8E4C19FAEEC7}" type="datetime1">
              <a:rPr lang="de-DE" smtClean="0"/>
              <a:t>08.11.2018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2</a:t>
            </a:fld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1648018" y="1512704"/>
            <a:ext cx="502568" cy="5025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575314" y="1625489"/>
            <a:ext cx="647973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Rechteck 35"/>
          <p:cNvSpPr/>
          <p:nvPr/>
        </p:nvSpPr>
        <p:spPr>
          <a:xfrm>
            <a:off x="2305282" y="1512704"/>
            <a:ext cx="6047746" cy="5025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2592477" y="1625489"/>
            <a:ext cx="511257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Datentypen</a:t>
            </a:r>
          </a:p>
        </p:txBody>
      </p:sp>
      <p:sp>
        <p:nvSpPr>
          <p:cNvPr id="38" name="Rechteck 37"/>
          <p:cNvSpPr/>
          <p:nvPr/>
        </p:nvSpPr>
        <p:spPr>
          <a:xfrm>
            <a:off x="1648018" y="2161272"/>
            <a:ext cx="502568" cy="5025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1575314" y="2274057"/>
            <a:ext cx="647973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Rechteck 39"/>
          <p:cNvSpPr/>
          <p:nvPr/>
        </p:nvSpPr>
        <p:spPr>
          <a:xfrm>
            <a:off x="2305282" y="2161272"/>
            <a:ext cx="6047746" cy="5025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2592477" y="2274057"/>
            <a:ext cx="511257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Klassen und Interfaces</a:t>
            </a:r>
          </a:p>
        </p:txBody>
      </p:sp>
      <p:sp>
        <p:nvSpPr>
          <p:cNvPr id="42" name="Rechteck 41"/>
          <p:cNvSpPr/>
          <p:nvPr/>
        </p:nvSpPr>
        <p:spPr>
          <a:xfrm>
            <a:off x="1648018" y="2808650"/>
            <a:ext cx="502568" cy="5025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1575314" y="2921435"/>
            <a:ext cx="647973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" name="Rechteck 43"/>
          <p:cNvSpPr/>
          <p:nvPr/>
        </p:nvSpPr>
        <p:spPr>
          <a:xfrm>
            <a:off x="2305282" y="2808650"/>
            <a:ext cx="6047746" cy="5025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592477" y="2921435"/>
            <a:ext cx="511257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Polymorphismus</a:t>
            </a:r>
          </a:p>
        </p:txBody>
      </p:sp>
      <p:sp>
        <p:nvSpPr>
          <p:cNvPr id="46" name="Rechteck 45"/>
          <p:cNvSpPr/>
          <p:nvPr/>
        </p:nvSpPr>
        <p:spPr>
          <a:xfrm>
            <a:off x="1648018" y="3457217"/>
            <a:ext cx="502568" cy="5025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1575314" y="3570002"/>
            <a:ext cx="647973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" name="Rechteck 47"/>
          <p:cNvSpPr/>
          <p:nvPr/>
        </p:nvSpPr>
        <p:spPr>
          <a:xfrm>
            <a:off x="2305282" y="3457217"/>
            <a:ext cx="6047746" cy="5025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2592477" y="3570002"/>
            <a:ext cx="511257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Enumerationen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1648018" y="4104595"/>
            <a:ext cx="502568" cy="5025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1575314" y="4217380"/>
            <a:ext cx="647973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" name="Rechteck 51"/>
          <p:cNvSpPr/>
          <p:nvPr/>
        </p:nvSpPr>
        <p:spPr>
          <a:xfrm>
            <a:off x="2305282" y="4104595"/>
            <a:ext cx="6047746" cy="5025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2592477" y="4217380"/>
            <a:ext cx="511257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Listen und Arrays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48018" y="4753162"/>
            <a:ext cx="502568" cy="5025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1575314" y="4865947"/>
            <a:ext cx="647973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6" name="Rechteck 55"/>
          <p:cNvSpPr/>
          <p:nvPr/>
        </p:nvSpPr>
        <p:spPr>
          <a:xfrm>
            <a:off x="2305282" y="4753162"/>
            <a:ext cx="6047746" cy="5025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2592477" y="4865947"/>
            <a:ext cx="511257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Serialisierung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648018" y="5401136"/>
            <a:ext cx="502568" cy="5025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1575314" y="5513921"/>
            <a:ext cx="647973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0" name="Rechteck 59"/>
          <p:cNvSpPr/>
          <p:nvPr/>
        </p:nvSpPr>
        <p:spPr>
          <a:xfrm>
            <a:off x="2305282" y="5401136"/>
            <a:ext cx="6047746" cy="5025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2592477" y="5513921"/>
            <a:ext cx="511257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de-DE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Modelle, Diagramme und Muster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Einfacher Datentyp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8901-7C44-6C4C-A001-B9C762C3FB32}" type="datetime1">
              <a:rPr lang="de-DE" smtClean="0"/>
              <a:t>08.11.2018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89935" y="360363"/>
            <a:ext cx="8352000" cy="216000"/>
          </a:xfrm>
        </p:spPr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3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/>
        <p:txBody>
          <a:bodyPr numCol="2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Unterscheidung zwischen:</a:t>
            </a:r>
          </a:p>
          <a:p>
            <a:pPr marL="594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Ganzzahligen	</a:t>
            </a:r>
          </a:p>
          <a:p>
            <a:pPr marL="594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Zusatz von „U“ und „S“</a:t>
            </a:r>
          </a:p>
          <a:p>
            <a:pPr marL="594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Gleitkommazahlen		</a:t>
            </a:r>
          </a:p>
          <a:p>
            <a:pPr marL="594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 smtClean="0"/>
              <a:t>Boolenische</a:t>
            </a:r>
            <a:r>
              <a:rPr lang="de-DE" dirty="0" smtClean="0"/>
              <a:t> </a:t>
            </a:r>
            <a:r>
              <a:rPr lang="de-DE" dirty="0"/>
              <a:t>Werte</a:t>
            </a:r>
          </a:p>
          <a:p>
            <a:pPr marL="594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Zeichen bzw. Zeichenketten	</a:t>
            </a:r>
          </a:p>
          <a:p>
            <a:pPr marL="594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Darstellung in ASCII (</a:t>
            </a:r>
            <a:r>
              <a:rPr lang="de-DE" dirty="0" err="1"/>
              <a:t>char</a:t>
            </a:r>
            <a:r>
              <a:rPr lang="de-DE" dirty="0"/>
              <a:t> und</a:t>
            </a:r>
          </a:p>
          <a:p>
            <a:pPr marL="594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de-DE" b="0" dirty="0" smtClean="0">
                <a:sym typeface="Wingdings" panose="05000000000000000000" pitchFamily="2" charset="2"/>
              </a:rPr>
              <a:t>„</a:t>
            </a:r>
            <a:r>
              <a:rPr lang="de-DE" b="0" dirty="0" err="1">
                <a:sym typeface="Wingdings" panose="05000000000000000000" pitchFamily="2" charset="2"/>
              </a:rPr>
              <a:t>byte</a:t>
            </a:r>
            <a:r>
              <a:rPr lang="de-DE" b="0" dirty="0">
                <a:sym typeface="Wingdings" panose="05000000000000000000" pitchFamily="2" charset="2"/>
              </a:rPr>
              <a:t>“, „</a:t>
            </a:r>
            <a:r>
              <a:rPr lang="de-DE" b="0" dirty="0" err="1">
                <a:sym typeface="Wingdings" panose="05000000000000000000" pitchFamily="2" charset="2"/>
              </a:rPr>
              <a:t>short</a:t>
            </a:r>
            <a:r>
              <a:rPr lang="de-DE" b="0" dirty="0">
                <a:sym typeface="Wingdings" panose="05000000000000000000" pitchFamily="2" charset="2"/>
              </a:rPr>
              <a:t>“, „</a:t>
            </a:r>
            <a:r>
              <a:rPr lang="de-DE" b="0" dirty="0" err="1">
                <a:sym typeface="Wingdings" panose="05000000000000000000" pitchFamily="2" charset="2"/>
              </a:rPr>
              <a:t>int</a:t>
            </a:r>
            <a:r>
              <a:rPr lang="de-DE" b="0" dirty="0">
                <a:sym typeface="Wingdings" panose="05000000000000000000" pitchFamily="2" charset="2"/>
              </a:rPr>
              <a:t>“ und „</a:t>
            </a:r>
            <a:r>
              <a:rPr lang="de-DE" b="0" dirty="0" err="1">
                <a:sym typeface="Wingdings" panose="05000000000000000000" pitchFamily="2" charset="2"/>
              </a:rPr>
              <a:t>long</a:t>
            </a:r>
            <a:r>
              <a:rPr lang="de-DE" b="0" dirty="0" smtClean="0">
                <a:sym typeface="Wingdings" panose="05000000000000000000" pitchFamily="2" charset="2"/>
              </a:rPr>
              <a:t>“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de-DE" b="0" dirty="0" smtClean="0">
                <a:sym typeface="Wingdings" panose="05000000000000000000" pitchFamily="2" charset="2"/>
              </a:rPr>
              <a:t>„</a:t>
            </a:r>
            <a:r>
              <a:rPr lang="de-DE" b="0" dirty="0" err="1">
                <a:sym typeface="Wingdings" panose="05000000000000000000" pitchFamily="2" charset="2"/>
              </a:rPr>
              <a:t>s</a:t>
            </a:r>
            <a:r>
              <a:rPr lang="de-DE" b="0" dirty="0" err="1" smtClean="0">
                <a:sym typeface="Wingdings" panose="05000000000000000000" pitchFamily="2" charset="2"/>
              </a:rPr>
              <a:t>byte</a:t>
            </a:r>
            <a:r>
              <a:rPr lang="de-DE" b="0" dirty="0" smtClean="0">
                <a:sym typeface="Wingdings" panose="05000000000000000000" pitchFamily="2" charset="2"/>
              </a:rPr>
              <a:t>“, „</a:t>
            </a:r>
            <a:r>
              <a:rPr lang="de-DE" b="0" dirty="0" err="1" smtClean="0">
                <a:sym typeface="Wingdings" panose="05000000000000000000" pitchFamily="2" charset="2"/>
              </a:rPr>
              <a:t>ushort</a:t>
            </a:r>
            <a:r>
              <a:rPr lang="de-DE" b="0" dirty="0" smtClean="0">
                <a:sym typeface="Wingdings" panose="05000000000000000000" pitchFamily="2" charset="2"/>
              </a:rPr>
              <a:t>“, “</a:t>
            </a:r>
            <a:r>
              <a:rPr lang="de-DE" b="0" dirty="0" err="1" smtClean="0">
                <a:sym typeface="Wingdings" panose="05000000000000000000" pitchFamily="2" charset="2"/>
              </a:rPr>
              <a:t>uint</a:t>
            </a:r>
            <a:r>
              <a:rPr lang="de-DE" b="0" dirty="0" smtClean="0">
                <a:sym typeface="Wingdings" panose="05000000000000000000" pitchFamily="2" charset="2"/>
              </a:rPr>
              <a:t>“, „</a:t>
            </a:r>
            <a:r>
              <a:rPr lang="de-DE" b="0" dirty="0" err="1" smtClean="0">
                <a:sym typeface="Wingdings" panose="05000000000000000000" pitchFamily="2" charset="2"/>
              </a:rPr>
              <a:t>ulong</a:t>
            </a:r>
            <a:r>
              <a:rPr lang="de-DE" b="0" dirty="0" smtClean="0">
                <a:sym typeface="Wingdings" panose="05000000000000000000" pitchFamily="2" charset="2"/>
              </a:rPr>
              <a:t>“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de-DE" b="0" dirty="0" smtClean="0">
                <a:sym typeface="Wingdings" panose="05000000000000000000" pitchFamily="2" charset="2"/>
              </a:rPr>
              <a:t>„</a:t>
            </a:r>
            <a:r>
              <a:rPr lang="de-DE" b="0" dirty="0" err="1">
                <a:sym typeface="Wingdings" panose="05000000000000000000" pitchFamily="2" charset="2"/>
              </a:rPr>
              <a:t>float</a:t>
            </a:r>
            <a:r>
              <a:rPr lang="de-DE" b="0" dirty="0">
                <a:sym typeface="Wingdings" panose="05000000000000000000" pitchFamily="2" charset="2"/>
              </a:rPr>
              <a:t>“ und „double</a:t>
            </a:r>
            <a:r>
              <a:rPr lang="de-DE" b="0" dirty="0" smtClean="0">
                <a:sym typeface="Wingdings" panose="05000000000000000000" pitchFamily="2" charset="2"/>
              </a:rPr>
              <a:t>“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de-DE" b="0" dirty="0" smtClean="0">
                <a:sym typeface="Wingdings" panose="05000000000000000000" pitchFamily="2" charset="2"/>
              </a:rPr>
              <a:t>„</a:t>
            </a:r>
            <a:r>
              <a:rPr lang="de-DE" b="0" dirty="0" err="1">
                <a:sym typeface="Wingdings" panose="05000000000000000000" pitchFamily="2" charset="2"/>
              </a:rPr>
              <a:t>boolean</a:t>
            </a:r>
            <a:r>
              <a:rPr lang="de-DE" b="0" dirty="0">
                <a:sym typeface="Wingdings" panose="05000000000000000000" pitchFamily="2" charset="2"/>
              </a:rPr>
              <a:t>“ also </a:t>
            </a:r>
            <a:r>
              <a:rPr lang="de-DE" b="0" dirty="0" err="1">
                <a:sym typeface="Wingdings" panose="05000000000000000000" pitchFamily="2" charset="2"/>
              </a:rPr>
              <a:t>true</a:t>
            </a:r>
            <a:r>
              <a:rPr lang="de-DE" b="0" dirty="0">
                <a:sym typeface="Wingdings" panose="05000000000000000000" pitchFamily="2" charset="2"/>
              </a:rPr>
              <a:t> oder </a:t>
            </a:r>
            <a:r>
              <a:rPr lang="de-DE" b="0" dirty="0" err="1">
                <a:sym typeface="Wingdings" panose="05000000000000000000" pitchFamily="2" charset="2"/>
              </a:rPr>
              <a:t>false</a:t>
            </a:r>
            <a:endParaRPr lang="de-DE" b="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de-DE" b="0" dirty="0">
                <a:sym typeface="Wingdings" panose="05000000000000000000" pitchFamily="2" charset="2"/>
              </a:rPr>
              <a:t>„</a:t>
            </a:r>
            <a:r>
              <a:rPr lang="de-DE" b="0" dirty="0" err="1">
                <a:sym typeface="Wingdings" panose="05000000000000000000" pitchFamily="2" charset="2"/>
              </a:rPr>
              <a:t>char</a:t>
            </a:r>
            <a:r>
              <a:rPr lang="de-DE" b="0" dirty="0">
                <a:sym typeface="Wingdings" panose="05000000000000000000" pitchFamily="2" charset="2"/>
              </a:rPr>
              <a:t>“ und „</a:t>
            </a:r>
            <a:r>
              <a:rPr lang="de-DE" b="0" dirty="0" err="1">
                <a:sym typeface="Wingdings" panose="05000000000000000000" pitchFamily="2" charset="2"/>
              </a:rPr>
              <a:t>string</a:t>
            </a:r>
            <a:r>
              <a:rPr lang="de-DE" b="0" dirty="0">
                <a:sym typeface="Wingdings" panose="05000000000000000000" pitchFamily="2" charset="2"/>
              </a:rPr>
              <a:t>“ </a:t>
            </a:r>
          </a:p>
          <a:p>
            <a:pPr>
              <a:lnSpc>
                <a:spcPct val="150000"/>
              </a:lnSpc>
            </a:pPr>
            <a:r>
              <a:rPr lang="de-DE" b="0" dirty="0" err="1"/>
              <a:t>string</a:t>
            </a:r>
            <a:r>
              <a:rPr lang="de-DE" b="0" dirty="0"/>
              <a:t>)</a:t>
            </a:r>
            <a:endParaRPr lang="de-DE" dirty="0"/>
          </a:p>
          <a:p>
            <a:pPr>
              <a:lnSpc>
                <a:spcPct val="150000"/>
              </a:lnSpc>
            </a:pP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14190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Komplexer Datentyp (Objekt)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8901-7C44-6C4C-A001-B9C762C3FB32}" type="datetime1">
              <a:rPr lang="de-DE" smtClean="0"/>
              <a:t>08.11.2018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4</a:t>
            </a:fld>
            <a:endParaRPr lang="de-DE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 numCol="1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Unterscheidung zwischen: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ym typeface="Wingdings" panose="05000000000000000000" pitchFamily="2" charset="2"/>
              </a:rPr>
              <a:t>		</a:t>
            </a:r>
            <a:endParaRPr lang="de-DE" b="0" dirty="0" smtClean="0">
              <a:sym typeface="Wingdings" panose="05000000000000000000" pitchFamily="2" charset="2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1872000" y="2375991"/>
            <a:ext cx="7993493" cy="1655761"/>
            <a:chOff x="1872000" y="2375991"/>
            <a:chExt cx="7993493" cy="1655761"/>
          </a:xfrm>
        </p:grpSpPr>
        <p:sp>
          <p:nvSpPr>
            <p:cNvPr id="9" name="Geschweifte Klammer links 8"/>
            <p:cNvSpPr/>
            <p:nvPr/>
          </p:nvSpPr>
          <p:spPr>
            <a:xfrm rot="16200000">
              <a:off x="5509009" y="-405608"/>
              <a:ext cx="504056" cy="7056784"/>
            </a:xfrm>
            <a:prstGeom prst="leftBrac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520039" y="3518827"/>
              <a:ext cx="4481997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Datensammlungsdatentypen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517361" y="2573434"/>
              <a:ext cx="6487353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Array		List		Set		</a:t>
              </a:r>
              <a:r>
                <a:rPr lang="de-DE" sz="2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Multiset</a:t>
              </a:r>
              <a:endParaRPr lang="de-DE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872000" y="2375991"/>
              <a:ext cx="7993493" cy="16557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1872605" y="4320207"/>
            <a:ext cx="7993493" cy="1584176"/>
            <a:chOff x="1872605" y="4320207"/>
            <a:chExt cx="7993493" cy="1584176"/>
          </a:xfrm>
        </p:grpSpPr>
        <p:sp>
          <p:nvSpPr>
            <p:cNvPr id="13" name="Textfeld 12"/>
            <p:cNvSpPr txBox="1"/>
            <p:nvPr/>
          </p:nvSpPr>
          <p:spPr>
            <a:xfrm>
              <a:off x="3148014" y="4392215"/>
              <a:ext cx="5226047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de-DE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 </a:t>
              </a:r>
              <a:r>
                <a:rPr lang="de-DE" sz="2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Row</a:t>
              </a:r>
              <a:r>
                <a:rPr lang="de-DE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Type				</a:t>
              </a:r>
              <a:r>
                <a:rPr lang="de-DE" sz="2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Row</a:t>
              </a:r>
              <a:endParaRPr lang="de-DE" sz="2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Geschweifte Klammer links 13"/>
            <p:cNvSpPr/>
            <p:nvPr/>
          </p:nvSpPr>
          <p:spPr>
            <a:xfrm rot="16200000">
              <a:off x="5509009" y="2257303"/>
              <a:ext cx="504056" cy="5508611"/>
            </a:xfrm>
            <a:prstGeom prst="leftBrac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852137" y="5398784"/>
              <a:ext cx="1817805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Zeilentypen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872605" y="4320207"/>
              <a:ext cx="7993493" cy="158417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22952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8901-7C44-6C4C-A001-B9C762C3FB32}" type="datetime1">
              <a:rPr lang="de-DE" smtClean="0"/>
              <a:t>08.11.2018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5</a:t>
            </a:fld>
            <a:endParaRPr lang="de-DE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Blaupause für ähnliche und öfter auftauchende Objekte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Gleichartige Objekte managen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Oberbegriff für die Beschreibung gemeinsamer Struktur und Verhaltensweisen von Objekten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Deren Objekte werden zur Laufzeit des Programmes aufgerufen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639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Interface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8901-7C44-6C4C-A001-B9C762C3FB32}" type="datetime1">
              <a:rPr lang="de-DE" smtClean="0"/>
              <a:t>08.11.2018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6</a:t>
            </a:fld>
            <a:endParaRPr lang="de-DE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Übersetzung: „Schnittstelle“ bzw. „Verbindungsfläche“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Gibt an über welche Methoden die Klassen verfügen müssen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Sie enthalten nur die Methodenköpfe und Kostanten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Alle Klassen die das Interface implementieren müssen alle Methoden übernehmen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Wird benutzt um Gemeinsamkeiten in einer separaten Klasse zu speichern </a:t>
            </a:r>
          </a:p>
        </p:txBody>
      </p:sp>
    </p:spTree>
    <p:extLst>
      <p:ext uri="{BB962C8B-B14F-4D97-AF65-F5344CB8AC3E}">
        <p14:creationId xmlns:p14="http://schemas.microsoft.com/office/powerpoint/2010/main" val="237098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Abstrakte Klassen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8901-7C44-6C4C-A001-B9C762C3FB32}" type="datetime1">
              <a:rPr lang="de-DE" smtClean="0"/>
              <a:t>08.11.2018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7</a:t>
            </a:fld>
            <a:endParaRPr lang="de-DE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Sie definieren Typen sind jedoch nicht </a:t>
            </a:r>
            <a:r>
              <a:rPr lang="de-DE" dirty="0" err="1" smtClean="0"/>
              <a:t>instanziierbar</a:t>
            </a:r>
            <a:endParaRPr lang="de-DE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Können Methoden- und Attributdefinitionen enthalten</a:t>
            </a:r>
          </a:p>
          <a:p>
            <a:pPr marL="594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Können eine „ist-eine-Art-von“ Beziehung ausdrücken</a:t>
            </a:r>
          </a:p>
          <a:p>
            <a:pPr marL="594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Drücken Signaturen für die Unterklassen definieren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Klassen können von abstrakten Klassen erben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23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Polymorphismus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8901-7C44-6C4C-A001-B9C762C3FB32}" type="datetime1">
              <a:rPr lang="de-DE" smtClean="0"/>
              <a:t>08.11.2018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8</a:t>
            </a:fld>
            <a:endParaRPr lang="de-DE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180079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Übersetzt: „Vielgestaltigkeit“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Bspw.: Verschiedene Klassen mit einzelnen </a:t>
            </a:r>
            <a:r>
              <a:rPr lang="de-DE" dirty="0"/>
              <a:t>G</a:t>
            </a:r>
            <a:r>
              <a:rPr lang="de-DE" dirty="0" smtClean="0"/>
              <a:t>emeinsamkeiten haben eine Überklasse welche diese Gemeinsamkeiten angibt</a:t>
            </a:r>
          </a:p>
          <a:p>
            <a:pPr>
              <a:lnSpc>
                <a:spcPct val="150000"/>
              </a:lnSpc>
            </a:pPr>
            <a:endParaRPr lang="de-DE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1257320" y="5346410"/>
            <a:ext cx="759301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1200" b="1" dirty="0" smtClean="0"/>
              <a:t>Hund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393054" y="5346410"/>
            <a:ext cx="759301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1200" b="1" dirty="0" smtClean="0"/>
              <a:t>Katze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528789" y="5346410"/>
            <a:ext cx="759301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1200" b="1" dirty="0" smtClean="0"/>
              <a:t>Maus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393053" y="4443898"/>
            <a:ext cx="7593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1200" b="1" dirty="0" smtClean="0"/>
              <a:t>Tier</a:t>
            </a:r>
          </a:p>
          <a:p>
            <a:pPr algn="ctr"/>
            <a:r>
              <a:rPr lang="de-DE" sz="1200" dirty="0" smtClean="0"/>
              <a:t>laufen()</a:t>
            </a:r>
          </a:p>
        </p:txBody>
      </p:sp>
      <p:cxnSp>
        <p:nvCxnSpPr>
          <p:cNvPr id="13" name="Gerade Verbindung mit Pfeil 12"/>
          <p:cNvCxnSpPr>
            <a:stCxn id="2" idx="0"/>
            <a:endCxn id="11" idx="1"/>
          </p:cNvCxnSpPr>
          <p:nvPr/>
        </p:nvCxnSpPr>
        <p:spPr>
          <a:xfrm flipV="1">
            <a:off x="1636971" y="4628564"/>
            <a:ext cx="756082" cy="71784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9" idx="0"/>
            <a:endCxn id="11" idx="2"/>
          </p:cNvCxnSpPr>
          <p:nvPr/>
        </p:nvCxnSpPr>
        <p:spPr>
          <a:xfrm flipH="1" flipV="1">
            <a:off x="2772704" y="4813230"/>
            <a:ext cx="1" cy="53318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0" idx="0"/>
            <a:endCxn id="11" idx="3"/>
          </p:cNvCxnSpPr>
          <p:nvPr/>
        </p:nvCxnSpPr>
        <p:spPr>
          <a:xfrm flipH="1" flipV="1">
            <a:off x="3152354" y="4628564"/>
            <a:ext cx="756086" cy="71784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752925" y="3320513"/>
            <a:ext cx="5544616" cy="280076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/>
              <a:t>Wir haben die Klasse Tier mit der Methode laufen und Hund Katze und Maus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/>
              <a:t>Ein Hund ist ein Tier	- er läuft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/>
              <a:t>Eine Katze ist ein Tier 	- sie läuft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/>
              <a:t>Eine Maus ist ein </a:t>
            </a:r>
            <a:r>
              <a:rPr lang="de-DE" sz="1400" b="1" dirty="0"/>
              <a:t>Tier	- </a:t>
            </a:r>
            <a:r>
              <a:rPr lang="de-DE" sz="1400" b="1" dirty="0" smtClean="0"/>
              <a:t>sie läuft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/>
              <a:t>Es sind zwar unterschiedliche Klassen welche jedoch Gemeinsamkeiten aufweisen</a:t>
            </a:r>
          </a:p>
          <a:p>
            <a:endParaRPr lang="de-DE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/>
              <a:t>Diese Gemeinsamkeiten werden in der Klasse Tier angegeben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/>
              <a:t>Ein Tier hat also mehrere Gestalten (Hund, Katze, Maus)</a:t>
            </a:r>
          </a:p>
        </p:txBody>
      </p:sp>
    </p:spTree>
    <p:extLst>
      <p:ext uri="{BB962C8B-B14F-4D97-AF65-F5344CB8AC3E}">
        <p14:creationId xmlns:p14="http://schemas.microsoft.com/office/powerpoint/2010/main" val="341491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Enumeration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8901-7C44-6C4C-A001-B9C762C3FB32}" type="datetime1">
              <a:rPr lang="de-DE" smtClean="0"/>
              <a:t>08.11.2018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adesso AG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9</a:t>
            </a:fld>
            <a:endParaRPr lang="de-DE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/>
          </p:nvPr>
        </p:nvSpPr>
        <p:spPr>
          <a:xfrm>
            <a:off x="576263" y="1511300"/>
            <a:ext cx="9648825" cy="468153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Key-Word zur Deklaration: „</a:t>
            </a:r>
            <a:r>
              <a:rPr lang="de-DE" dirty="0" err="1" smtClean="0"/>
              <a:t>enum</a:t>
            </a:r>
            <a:r>
              <a:rPr lang="de-DE" dirty="0" smtClean="0"/>
              <a:t>“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Aufzählung für Variablen mit einer endlichen Wertemenge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smtClean="0"/>
              <a:t>Es kann eine Reihenfolge für Daten festgelegt werden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09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esso_Beispielseiten_16zu9">
  <a:themeElements>
    <a:clrScheme name="ADESSO Farben2016">
      <a:dk1>
        <a:sysClr val="windowText" lastClr="000000"/>
      </a:dk1>
      <a:lt1>
        <a:sysClr val="window" lastClr="FFFFFF"/>
      </a:lt1>
      <a:dk2>
        <a:srgbClr val="888279"/>
      </a:dk2>
      <a:lt2>
        <a:srgbClr val="595959"/>
      </a:lt2>
      <a:accent1>
        <a:srgbClr val="006EC7"/>
      </a:accent1>
      <a:accent2>
        <a:srgbClr val="774251"/>
      </a:accent2>
      <a:accent3>
        <a:srgbClr val="618792"/>
      </a:accent3>
      <a:accent4>
        <a:srgbClr val="857700"/>
      </a:accent4>
      <a:accent5>
        <a:srgbClr val="AF593E"/>
      </a:accent5>
      <a:accent6>
        <a:srgbClr val="663300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adesso_Beispielseiten_16zu9.potx</Template>
  <TotalTime>0</TotalTime>
  <Words>547</Words>
  <Application>Microsoft Office PowerPoint</Application>
  <PresentationFormat>Benutzerdefiniert</PresentationFormat>
  <Paragraphs>205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Calibri</vt:lpstr>
      <vt:lpstr>Open Sans</vt:lpstr>
      <vt:lpstr>Open Sans Semibold</vt:lpstr>
      <vt:lpstr>Symbol</vt:lpstr>
      <vt:lpstr>Wingdings</vt:lpstr>
      <vt:lpstr>adesso_Beispielseiten_16zu9</vt:lpstr>
      <vt:lpstr>Nachschlagewerk zur OOP</vt:lpstr>
      <vt:lpstr>Agenda</vt:lpstr>
      <vt:lpstr>Einfacher Datentyp</vt:lpstr>
      <vt:lpstr>Komplexer Datentyp (Objekt)</vt:lpstr>
      <vt:lpstr>Klasse</vt:lpstr>
      <vt:lpstr>Interface</vt:lpstr>
      <vt:lpstr>Abstrakte Klassen</vt:lpstr>
      <vt:lpstr>Polymorphismus</vt:lpstr>
      <vt:lpstr>Enumeration</vt:lpstr>
      <vt:lpstr>Array</vt:lpstr>
      <vt:lpstr>Verkettete Liste</vt:lpstr>
      <vt:lpstr>Serialisierung</vt:lpstr>
      <vt:lpstr>ER-Modell</vt:lpstr>
      <vt:lpstr>Klassendiagramm</vt:lpstr>
      <vt:lpstr>Entwurfsmuster</vt:lpstr>
      <vt:lpstr>Typen von Entwurfsmustern</vt:lpstr>
      <vt:lpstr>Typen von Entwurfsmustern</vt:lpstr>
      <vt:lpstr>Quellenverzeichnis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Benedict-Vincent.Schaller@adesso.de</dc:creator>
  <cp:lastModifiedBy>Schaller, Benedict Vincent</cp:lastModifiedBy>
  <cp:revision>288</cp:revision>
  <dcterms:created xsi:type="dcterms:W3CDTF">2016-01-07T15:54:50Z</dcterms:created>
  <dcterms:modified xsi:type="dcterms:W3CDTF">2018-11-08T10:48:28Z</dcterms:modified>
</cp:coreProperties>
</file>