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316" r:id="rId5"/>
    <p:sldId id="324" r:id="rId6"/>
    <p:sldId id="317" r:id="rId7"/>
    <p:sldId id="325" r:id="rId8"/>
    <p:sldId id="319" r:id="rId9"/>
    <p:sldId id="318" r:id="rId10"/>
    <p:sldId id="331" r:id="rId11"/>
    <p:sldId id="333" r:id="rId12"/>
    <p:sldId id="320" r:id="rId13"/>
    <p:sldId id="332" r:id="rId14"/>
    <p:sldId id="334" r:id="rId15"/>
    <p:sldId id="321" r:id="rId16"/>
    <p:sldId id="335" r:id="rId17"/>
    <p:sldId id="322" r:id="rId18"/>
    <p:sldId id="336" r:id="rId19"/>
    <p:sldId id="323" r:id="rId20"/>
    <p:sldId id="337" r:id="rId21"/>
    <p:sldId id="338" r:id="rId22"/>
    <p:sldId id="326" r:id="rId23"/>
    <p:sldId id="328" r:id="rId24"/>
    <p:sldId id="339" r:id="rId25"/>
    <p:sldId id="341" r:id="rId26"/>
    <p:sldId id="342" r:id="rId27"/>
    <p:sldId id="327" r:id="rId28"/>
    <p:sldId id="329" r:id="rId29"/>
    <p:sldId id="343" r:id="rId30"/>
    <p:sldId id="259" r:id="rId31"/>
    <p:sldId id="315" r:id="rId32"/>
    <p:sldId id="264" r:id="rId33"/>
    <p:sldId id="330" r:id="rId34"/>
    <p:sldId id="34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B8"/>
    <a:srgbClr val="80BA25"/>
    <a:srgbClr val="70AD47"/>
    <a:srgbClr val="80BA26"/>
    <a:srgbClr val="63921E"/>
    <a:srgbClr val="B6D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1"/>
    <p:restoredTop sz="96687"/>
  </p:normalViewPr>
  <p:slideViewPr>
    <p:cSldViewPr snapToGrid="0">
      <p:cViewPr>
        <p:scale>
          <a:sx n="125" d="100"/>
          <a:sy n="125" d="100"/>
        </p:scale>
        <p:origin x="23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A0BF3-9A57-0944-AA2E-F87A67B7AA05}" type="datetimeFigureOut">
              <a:rPr lang="de-DE" smtClean="0"/>
              <a:t>21.01.23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7010-A3BE-D247-AAEE-BCEC1CD48B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66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269" y="1562400"/>
            <a:ext cx="7473462" cy="1917113"/>
          </a:xfrm>
        </p:spPr>
        <p:txBody>
          <a:bodyPr anchor="ctr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1DFD8C-7A56-E555-0667-F67B9B537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5047" y="5654642"/>
            <a:ext cx="1113906" cy="368758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F9D36AC9-C550-AE57-6167-F6865212EF62}"/>
              </a:ext>
            </a:extLst>
          </p:cNvPr>
          <p:cNvCxnSpPr>
            <a:cxnSpLocks/>
          </p:cNvCxnSpPr>
          <p:nvPr userDrawn="1"/>
        </p:nvCxnSpPr>
        <p:spPr>
          <a:xfrm>
            <a:off x="1088248" y="3694224"/>
            <a:ext cx="68337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13A1B9A-6685-1A53-BA04-ED01EBB6555A}"/>
              </a:ext>
            </a:extLst>
          </p:cNvPr>
          <p:cNvSpPr txBox="1"/>
          <p:nvPr userDrawn="1"/>
        </p:nvSpPr>
        <p:spPr>
          <a:xfrm>
            <a:off x="706582" y="3943829"/>
            <a:ext cx="7730836" cy="3970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WS22/23   –   DL für Computer Vision   –   Riegel, Schwickert</a:t>
            </a:r>
            <a:endParaRPr lang="de-DE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3" y="365127"/>
            <a:ext cx="6646985" cy="777874"/>
          </a:xfrm>
        </p:spPr>
        <p:txBody>
          <a:bodyPr>
            <a:normAutofit/>
          </a:bodyPr>
          <a:lstStyle>
            <a:lvl1pPr algn="l"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3" y="1485900"/>
            <a:ext cx="8282354" cy="4603140"/>
          </a:xfrm>
        </p:spPr>
        <p:txBody>
          <a:bodyPr>
            <a:norm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1pPr>
            <a:lvl2pPr marL="804863" indent="-347663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2pPr>
            <a:lvl3pPr marL="1250950" indent="-33655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3pPr>
            <a:lvl4pPr marL="1733550" indent="-36195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4pPr>
            <a:lvl5pPr marL="2179638" indent="-350838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tabLst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7391" y="6356351"/>
            <a:ext cx="826477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DD3155C-37F6-BE48-9041-00E5F971AC99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8508" y="6356351"/>
            <a:ext cx="6646984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WS22/23   –   DL für Computer Vision   –   Riegel, Schwickert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7862" y="6356351"/>
            <a:ext cx="51874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003A476C-FAAB-9E4F-9A0B-52A5FC9B6A1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22EEE4-657A-4EF0-C28F-E43E2F9EA9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6231" y="529455"/>
            <a:ext cx="1356946" cy="4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0C40-1AB0-E84D-A722-644EB5E4054A}" type="datetime1">
              <a:rPr lang="de-DE" smtClean="0"/>
              <a:t>21.01.23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WS22/23   –   DL für Computer Vision   –   Riegel, Schwickert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476C-FAAB-9E4F-9A0B-52A5FC9B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4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01181-1B4D-D6F8-4CCE-CF77ABA7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69" y="838900"/>
            <a:ext cx="7473462" cy="2640614"/>
          </a:xfrm>
        </p:spPr>
        <p:txBody>
          <a:bodyPr lIns="90000" anchor="ctr">
            <a:noAutofit/>
          </a:bodyPr>
          <a:lstStyle/>
          <a:p>
            <a:pPr>
              <a:lnSpc>
                <a:spcPts val="7000"/>
              </a:lnSpc>
            </a:pPr>
            <a:r>
              <a:rPr lang="de-DE" sz="4000" dirty="0"/>
              <a:t>Semantische Segmentierung von Unterwasserbilddaten in Echtzeit</a:t>
            </a:r>
          </a:p>
        </p:txBody>
      </p:sp>
    </p:spTree>
    <p:extLst>
      <p:ext uri="{BB962C8B-B14F-4D97-AF65-F5344CB8AC3E}">
        <p14:creationId xmlns:p14="http://schemas.microsoft.com/office/powerpoint/2010/main" val="350774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7752D8-AD7B-BCBC-1B24-8A1A1986FD1D}"/>
              </a:ext>
            </a:extLst>
          </p:cNvPr>
          <p:cNvSpPr txBox="1"/>
          <p:nvPr/>
        </p:nvSpPr>
        <p:spPr>
          <a:xfrm>
            <a:off x="656965" y="1213627"/>
            <a:ext cx="2872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Residual Block  –  Aufbau</a:t>
            </a:r>
          </a:p>
        </p:txBody>
      </p: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18071675-9B2F-F67D-068E-E483202D0F3D}"/>
              </a:ext>
            </a:extLst>
          </p:cNvPr>
          <p:cNvGrpSpPr/>
          <p:nvPr/>
        </p:nvGrpSpPr>
        <p:grpSpPr>
          <a:xfrm>
            <a:off x="563473" y="2397255"/>
            <a:ext cx="8017054" cy="3431478"/>
            <a:chOff x="563473" y="2397255"/>
            <a:chExt cx="8017054" cy="343147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7630966" y="5573150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4</a:t>
              </a:r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95E5C9AF-8C5A-7063-B597-8394BA4EF4E9}"/>
                </a:ext>
              </a:extLst>
            </p:cNvPr>
            <p:cNvGrpSpPr/>
            <p:nvPr/>
          </p:nvGrpSpPr>
          <p:grpSpPr>
            <a:xfrm>
              <a:off x="563473" y="2397255"/>
              <a:ext cx="8017054" cy="3162156"/>
              <a:chOff x="889553" y="2350676"/>
              <a:chExt cx="8017054" cy="3162156"/>
            </a:xfrm>
          </p:grpSpPr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B4EBDF5D-6342-0630-EA40-E581558BD044}"/>
                  </a:ext>
                </a:extLst>
              </p:cNvPr>
              <p:cNvSpPr/>
              <p:nvPr/>
            </p:nvSpPr>
            <p:spPr>
              <a:xfrm rot="16200000">
                <a:off x="1479198" y="3389825"/>
                <a:ext cx="2626469" cy="556080"/>
              </a:xfrm>
              <a:prstGeom prst="roundRect">
                <a:avLst/>
              </a:prstGeom>
              <a:solidFill>
                <a:srgbClr val="E9EE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Faltungsschicht</a:t>
                </a:r>
              </a:p>
            </p:txBody>
          </p:sp>
          <p:sp>
            <p:nvSpPr>
              <p:cNvPr id="12" name="Abgerundetes Rechteck 11">
                <a:extLst>
                  <a:ext uri="{FF2B5EF4-FFF2-40B4-BE49-F238E27FC236}">
                    <a16:creationId xmlns:a16="http://schemas.microsoft.com/office/drawing/2014/main" id="{3F1F8CF2-A916-B5D2-65C2-A1DEB2A962B5}"/>
                  </a:ext>
                </a:extLst>
              </p:cNvPr>
              <p:cNvSpPr/>
              <p:nvPr/>
            </p:nvSpPr>
            <p:spPr>
              <a:xfrm rot="16200000">
                <a:off x="2289613" y="3385871"/>
                <a:ext cx="2626469" cy="556080"/>
              </a:xfrm>
              <a:prstGeom prst="roundRect">
                <a:avLst/>
              </a:prstGeom>
              <a:solidFill>
                <a:srgbClr val="E9EE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Batch-Normalisierung</a:t>
                </a:r>
              </a:p>
            </p:txBody>
          </p:sp>
          <p:sp>
            <p:nvSpPr>
              <p:cNvPr id="13" name="Abgerundetes Rechteck 12">
                <a:extLst>
                  <a:ext uri="{FF2B5EF4-FFF2-40B4-BE49-F238E27FC236}">
                    <a16:creationId xmlns:a16="http://schemas.microsoft.com/office/drawing/2014/main" id="{EEE27CAD-9150-25DB-3E9A-DF49DFBB68A1}"/>
                  </a:ext>
                </a:extLst>
              </p:cNvPr>
              <p:cNvSpPr/>
              <p:nvPr/>
            </p:nvSpPr>
            <p:spPr>
              <a:xfrm rot="16200000">
                <a:off x="3105699" y="3385871"/>
                <a:ext cx="2626469" cy="556080"/>
              </a:xfrm>
              <a:prstGeom prst="roundRect">
                <a:avLst/>
              </a:prstGeom>
              <a:solidFill>
                <a:srgbClr val="E9EE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Aktivierung</a:t>
                </a: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09E989B7-BD2A-E8DA-5274-C2CB7E43FF3F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V="1">
                <a:off x="3070473" y="3663911"/>
                <a:ext cx="254334" cy="3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D0D7EED7-864D-5EE8-809B-E6445B3308E9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3880888" y="3663911"/>
                <a:ext cx="2600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77D8FDE8-86E4-6698-FC31-205981D5AECF}"/>
                  </a:ext>
                </a:extLst>
              </p:cNvPr>
              <p:cNvCxnSpPr>
                <a:cxnSpLocks/>
                <a:stCxn id="13" idx="2"/>
                <a:endCxn id="22" idx="0"/>
              </p:cNvCxnSpPr>
              <p:nvPr/>
            </p:nvCxnSpPr>
            <p:spPr>
              <a:xfrm>
                <a:off x="4696974" y="3663911"/>
                <a:ext cx="260006" cy="39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6C9AA4E2-1443-8663-2F43-372B2983917F}"/>
                  </a:ext>
                </a:extLst>
              </p:cNvPr>
              <p:cNvCxnSpPr>
                <a:cxnSpLocks/>
                <a:stCxn id="18" idx="3"/>
                <a:endCxn id="11" idx="0"/>
              </p:cNvCxnSpPr>
              <p:nvPr/>
            </p:nvCxnSpPr>
            <p:spPr>
              <a:xfrm flipV="1">
                <a:off x="1979579" y="3667865"/>
                <a:ext cx="534813" cy="2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EEF3230-E1EB-B3C3-12D5-00A3FCC51504}"/>
                  </a:ext>
                </a:extLst>
              </p:cNvPr>
              <p:cNvSpPr txBox="1"/>
              <p:nvPr/>
            </p:nvSpPr>
            <p:spPr>
              <a:xfrm>
                <a:off x="889553" y="3498955"/>
                <a:ext cx="1090026" cy="341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Eingabe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56D4B6F-6A23-D3BF-5C9D-AC88CF09677B}"/>
                  </a:ext>
                </a:extLst>
              </p:cNvPr>
              <p:cNvSpPr txBox="1"/>
              <p:nvPr/>
            </p:nvSpPr>
            <p:spPr>
              <a:xfrm>
                <a:off x="2514663" y="5161738"/>
                <a:ext cx="2182311" cy="351094"/>
              </a:xfrm>
              <a:prstGeom prst="rect">
                <a:avLst/>
              </a:prstGeom>
              <a:solidFill>
                <a:srgbClr val="E9EEFF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Faltung 1</a:t>
                </a:r>
              </a:p>
            </p:txBody>
          </p: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210DB76B-E965-A02F-0CC1-0629660DBFD3}"/>
                  </a:ext>
                </a:extLst>
              </p:cNvPr>
              <p:cNvCxnSpPr>
                <a:cxnSpLocks/>
                <a:stCxn id="24" idx="2"/>
                <a:endCxn id="21" idx="1"/>
              </p:cNvCxnSpPr>
              <p:nvPr/>
            </p:nvCxnSpPr>
            <p:spPr>
              <a:xfrm>
                <a:off x="7392890" y="3667861"/>
                <a:ext cx="354103" cy="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30AC034-E28F-4C59-4F70-05E8BA07B3A1}"/>
                  </a:ext>
                </a:extLst>
              </p:cNvPr>
              <p:cNvSpPr txBox="1"/>
              <p:nvPr/>
            </p:nvSpPr>
            <p:spPr>
              <a:xfrm>
                <a:off x="7746993" y="3505305"/>
                <a:ext cx="1159614" cy="3261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de-DE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Ausgabe</a:t>
                </a:r>
              </a:p>
            </p:txBody>
          </p:sp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15E70B63-3AE8-C179-0B06-0CCEB4142AB3}"/>
                  </a:ext>
                </a:extLst>
              </p:cNvPr>
              <p:cNvSpPr/>
              <p:nvPr/>
            </p:nvSpPr>
            <p:spPr>
              <a:xfrm rot="16200000">
                <a:off x="3921785" y="3389823"/>
                <a:ext cx="2626469" cy="5560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Faltungsschicht</a:t>
                </a:r>
              </a:p>
            </p:txBody>
          </p:sp>
          <p:sp>
            <p:nvSpPr>
              <p:cNvPr id="23" name="Abgerundetes Rechteck 22">
                <a:extLst>
                  <a:ext uri="{FF2B5EF4-FFF2-40B4-BE49-F238E27FC236}">
                    <a16:creationId xmlns:a16="http://schemas.microsoft.com/office/drawing/2014/main" id="{9D164305-0327-2BDE-9EE0-01F21A6C2113}"/>
                  </a:ext>
                </a:extLst>
              </p:cNvPr>
              <p:cNvSpPr/>
              <p:nvPr/>
            </p:nvSpPr>
            <p:spPr>
              <a:xfrm rot="16200000">
                <a:off x="4731180" y="3389823"/>
                <a:ext cx="2626469" cy="55608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Batch-Normalisierung</a:t>
                </a:r>
              </a:p>
            </p:txBody>
          </p:sp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FCB9B910-2C15-E809-EEC0-7FA9EFBE3E70}"/>
                  </a:ext>
                </a:extLst>
              </p:cNvPr>
              <p:cNvSpPr/>
              <p:nvPr/>
            </p:nvSpPr>
            <p:spPr>
              <a:xfrm rot="16200000">
                <a:off x="5801615" y="3389821"/>
                <a:ext cx="2626469" cy="5560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Aktivierung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0311638-F829-30A3-5E64-266DB7F5A01A}"/>
                  </a:ext>
                </a:extLst>
              </p:cNvPr>
              <p:cNvSpPr txBox="1"/>
              <p:nvPr/>
            </p:nvSpPr>
            <p:spPr>
              <a:xfrm>
                <a:off x="4956979" y="5159025"/>
                <a:ext cx="2435910" cy="3510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Faltung 2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786AFF56-6D7D-DBB7-13BE-4F2128B7CC68}"/>
                  </a:ext>
                </a:extLst>
              </p:cNvPr>
              <p:cNvCxnSpPr>
                <a:cxnSpLocks/>
                <a:stCxn id="22" idx="2"/>
                <a:endCxn id="23" idx="0"/>
              </p:cNvCxnSpPr>
              <p:nvPr/>
            </p:nvCxnSpPr>
            <p:spPr>
              <a:xfrm>
                <a:off x="5513060" y="3667863"/>
                <a:ext cx="2533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128DA409-D2A7-4826-66BA-A366EE800CAB}"/>
                  </a:ext>
                </a:extLst>
              </p:cNvPr>
              <p:cNvCxnSpPr>
                <a:cxnSpLocks/>
                <a:stCxn id="23" idx="2"/>
                <a:endCxn id="24" idx="0"/>
              </p:cNvCxnSpPr>
              <p:nvPr/>
            </p:nvCxnSpPr>
            <p:spPr>
              <a:xfrm flipV="1">
                <a:off x="6322455" y="3667861"/>
                <a:ext cx="514354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winkelte Verbindung 27">
                <a:extLst>
                  <a:ext uri="{FF2B5EF4-FFF2-40B4-BE49-F238E27FC236}">
                    <a16:creationId xmlns:a16="http://schemas.microsoft.com/office/drawing/2014/main" id="{A1FD5959-F942-DEA9-9FCE-6A0475E22391}"/>
                  </a:ext>
                </a:extLst>
              </p:cNvPr>
              <p:cNvCxnSpPr>
                <a:cxnSpLocks/>
                <a:stCxn id="29" idx="6"/>
                <a:endCxn id="30" idx="6"/>
              </p:cNvCxnSpPr>
              <p:nvPr/>
            </p:nvCxnSpPr>
            <p:spPr>
              <a:xfrm rot="5400000" flipH="1" flipV="1">
                <a:off x="4405697" y="1468660"/>
                <a:ext cx="1213" cy="4331622"/>
              </a:xfrm>
              <a:prstGeom prst="bentConnector3">
                <a:avLst>
                  <a:gd name="adj1" fmla="val 13097386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1CE2B3A-4055-9F8C-5055-006B006FC495}"/>
                  </a:ext>
                </a:extLst>
              </p:cNvPr>
              <p:cNvSpPr/>
              <p:nvPr/>
            </p:nvSpPr>
            <p:spPr>
              <a:xfrm rot="16200000" flipV="1">
                <a:off x="2209741" y="3635077"/>
                <a:ext cx="61503" cy="615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C4CEF1E-3E3E-156E-D59A-9B7E819AA122}"/>
                  </a:ext>
                </a:extLst>
              </p:cNvPr>
              <p:cNvSpPr/>
              <p:nvPr/>
            </p:nvSpPr>
            <p:spPr>
              <a:xfrm rot="16200000">
                <a:off x="6537580" y="3633864"/>
                <a:ext cx="69067" cy="690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96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93112A-0F39-FE57-C229-EB4A3AF0B023}"/>
              </a:ext>
            </a:extLst>
          </p:cNvPr>
          <p:cNvSpPr txBox="1"/>
          <p:nvPr/>
        </p:nvSpPr>
        <p:spPr>
          <a:xfrm>
            <a:off x="656966" y="1213627"/>
            <a:ext cx="205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Pag-Komponente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30D9FAB-59CF-E859-BA78-18672AA2F004}"/>
              </a:ext>
            </a:extLst>
          </p:cNvPr>
          <p:cNvGrpSpPr/>
          <p:nvPr/>
        </p:nvGrpSpPr>
        <p:grpSpPr>
          <a:xfrm>
            <a:off x="1442401" y="1943658"/>
            <a:ext cx="6392303" cy="3706064"/>
            <a:chOff x="1442401" y="1943658"/>
            <a:chExt cx="6392303" cy="3706064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7FC4DBA-E547-2DF5-9B14-A8E62D21347D}"/>
                </a:ext>
              </a:extLst>
            </p:cNvPr>
            <p:cNvGrpSpPr/>
            <p:nvPr/>
          </p:nvGrpSpPr>
          <p:grpSpPr>
            <a:xfrm>
              <a:off x="1442401" y="1943658"/>
              <a:ext cx="6392303" cy="3706064"/>
              <a:chOff x="2426954" y="1884246"/>
              <a:chExt cx="6392303" cy="3706064"/>
            </a:xfrm>
          </p:grpSpPr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938993C-FA06-AD0A-A6AA-E0DBBCF0479B}"/>
                  </a:ext>
                </a:extLst>
              </p:cNvPr>
              <p:cNvSpPr txBox="1"/>
              <p:nvPr/>
            </p:nvSpPr>
            <p:spPr>
              <a:xfrm>
                <a:off x="8062361" y="5334727"/>
                <a:ext cx="756896" cy="255583"/>
              </a:xfrm>
              <a:prstGeom prst="rect">
                <a:avLst/>
              </a:prstGeom>
              <a:noFill/>
            </p:spPr>
            <p:txBody>
              <a:bodyPr wrap="square" lIns="90000" rtlCol="0" anchor="t" anchorCtr="0">
                <a:noAutofit/>
              </a:bodyPr>
              <a:lstStyle/>
              <a:p>
                <a:pPr algn="ctr"/>
                <a:r>
                  <a:rPr lang="de-DE" sz="1200" dirty="0"/>
                  <a:t>Abb. 3</a:t>
                </a:r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E7A909A9-A25E-FA40-1E6F-1CC8F73FE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9907" t="3053" r="33530" b="39181"/>
              <a:stretch/>
            </p:blipFill>
            <p:spPr>
              <a:xfrm>
                <a:off x="2426954" y="1884246"/>
                <a:ext cx="6259197" cy="3462534"/>
              </a:xfrm>
              <a:prstGeom prst="rect">
                <a:avLst/>
              </a:prstGeom>
            </p:spPr>
          </p:pic>
        </p:grpSp>
        <p:sp>
          <p:nvSpPr>
            <p:cNvPr id="9" name="Ring 8">
              <a:extLst>
                <a:ext uri="{FF2B5EF4-FFF2-40B4-BE49-F238E27FC236}">
                  <a16:creationId xmlns:a16="http://schemas.microsoft.com/office/drawing/2014/main" id="{A607459E-AF4C-58D1-4780-831D8A9ACCEE}"/>
                </a:ext>
              </a:extLst>
            </p:cNvPr>
            <p:cNvSpPr/>
            <p:nvPr/>
          </p:nvSpPr>
          <p:spPr>
            <a:xfrm>
              <a:off x="3147462" y="2791327"/>
              <a:ext cx="1039527" cy="83739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Ring 9">
              <a:extLst>
                <a:ext uri="{FF2B5EF4-FFF2-40B4-BE49-F238E27FC236}">
                  <a16:creationId xmlns:a16="http://schemas.microsoft.com/office/drawing/2014/main" id="{C2DD570F-FE1D-53FC-5FCF-E46409803E26}"/>
                </a:ext>
              </a:extLst>
            </p:cNvPr>
            <p:cNvSpPr/>
            <p:nvPr/>
          </p:nvSpPr>
          <p:spPr>
            <a:xfrm>
              <a:off x="4974659" y="2791326"/>
              <a:ext cx="1039527" cy="83739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3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A1420E7-3465-9F1E-1BBF-045D48E9E17D}"/>
              </a:ext>
            </a:extLst>
          </p:cNvPr>
          <p:cNvGrpSpPr/>
          <p:nvPr/>
        </p:nvGrpSpPr>
        <p:grpSpPr>
          <a:xfrm>
            <a:off x="685800" y="1684363"/>
            <a:ext cx="7772400" cy="4271878"/>
            <a:chOff x="874834" y="1771399"/>
            <a:chExt cx="7772400" cy="427187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696D7C2-7364-F35B-3793-40D8DF7D2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834" y="1771399"/>
              <a:ext cx="7772400" cy="411421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0CCDF0-6FA1-1F1B-573F-EE0F81F75356}"/>
                </a:ext>
              </a:extLst>
            </p:cNvPr>
            <p:cNvSpPr txBox="1"/>
            <p:nvPr/>
          </p:nvSpPr>
          <p:spPr>
            <a:xfrm>
              <a:off x="7890338" y="5787694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5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977D8-3569-8B39-CB91-388BA2B3952D}"/>
              </a:ext>
            </a:extLst>
          </p:cNvPr>
          <p:cNvSpPr txBox="1"/>
          <p:nvPr/>
        </p:nvSpPr>
        <p:spPr>
          <a:xfrm>
            <a:off x="656966" y="1213627"/>
            <a:ext cx="205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Pag-Komponente</a:t>
            </a:r>
          </a:p>
        </p:txBody>
      </p:sp>
    </p:spTree>
    <p:extLst>
      <p:ext uri="{BB962C8B-B14F-4D97-AF65-F5344CB8AC3E}">
        <p14:creationId xmlns:p14="http://schemas.microsoft.com/office/powerpoint/2010/main" val="21409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5DCF15C-7ED1-BCE4-2B5B-B2BAF2B928F3}"/>
              </a:ext>
            </a:extLst>
          </p:cNvPr>
          <p:cNvGrpSpPr/>
          <p:nvPr/>
        </p:nvGrpSpPr>
        <p:grpSpPr>
          <a:xfrm>
            <a:off x="973394" y="1808061"/>
            <a:ext cx="7197212" cy="4077554"/>
            <a:chOff x="685800" y="1466400"/>
            <a:chExt cx="7772400" cy="440342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9C113C2-D612-7BC4-D04F-B19414499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466400"/>
              <a:ext cx="7772400" cy="4080025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7138596" y="5614241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6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AED977D8-3569-8B39-CB91-388BA2B3952D}"/>
              </a:ext>
            </a:extLst>
          </p:cNvPr>
          <p:cNvSpPr txBox="1"/>
          <p:nvPr/>
        </p:nvSpPr>
        <p:spPr>
          <a:xfrm>
            <a:off x="656966" y="1213627"/>
            <a:ext cx="205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Pag-Komponente</a:t>
            </a:r>
          </a:p>
        </p:txBody>
      </p:sp>
    </p:spTree>
    <p:extLst>
      <p:ext uri="{BB962C8B-B14F-4D97-AF65-F5344CB8AC3E}">
        <p14:creationId xmlns:p14="http://schemas.microsoft.com/office/powerpoint/2010/main" val="33815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E1F2EE-2F4E-CAA5-9119-2AC01A62B080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PAPPM-Komponente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6CB6FD-5455-FA39-B84D-3BA94E683439}"/>
              </a:ext>
            </a:extLst>
          </p:cNvPr>
          <p:cNvSpPr txBox="1"/>
          <p:nvPr/>
        </p:nvSpPr>
        <p:spPr>
          <a:xfrm>
            <a:off x="924232" y="1619442"/>
            <a:ext cx="5418815" cy="24288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536575" indent="-536575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Langfristige Semantische Beziehungen</a:t>
            </a:r>
          </a:p>
          <a:p>
            <a:pPr marL="536575" indent="-536575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Ursprung im </a:t>
            </a:r>
            <a:r>
              <a:rPr lang="de-DE" sz="2000" dirty="0" err="1"/>
              <a:t>PSPNet</a:t>
            </a:r>
            <a:r>
              <a:rPr lang="de-DE" sz="2000" dirty="0"/>
              <a:t> als PPM</a:t>
            </a:r>
          </a:p>
          <a:p>
            <a:pPr marL="536575" indent="-536575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Weiterentwicklung zu DAPPM und PAPPM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F9AE6CD-04FA-8F19-EAE7-4D1FAEA9ED2F}"/>
              </a:ext>
            </a:extLst>
          </p:cNvPr>
          <p:cNvGrpSpPr/>
          <p:nvPr/>
        </p:nvGrpSpPr>
        <p:grpSpPr>
          <a:xfrm>
            <a:off x="1177790" y="4327931"/>
            <a:ext cx="7210072" cy="1469190"/>
            <a:chOff x="1177790" y="4327931"/>
            <a:chExt cx="7210072" cy="146919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7FC4DBA-E547-2DF5-9B14-A8E62D21347D}"/>
                </a:ext>
              </a:extLst>
            </p:cNvPr>
            <p:cNvGrpSpPr/>
            <p:nvPr/>
          </p:nvGrpSpPr>
          <p:grpSpPr>
            <a:xfrm>
              <a:off x="1177790" y="4327931"/>
              <a:ext cx="7210072" cy="1469190"/>
              <a:chOff x="1063868" y="4063288"/>
              <a:chExt cx="7210072" cy="1469190"/>
            </a:xfrm>
          </p:grpSpPr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938993C-FA06-AD0A-A6AA-E0DBBCF0479B}"/>
                  </a:ext>
                </a:extLst>
              </p:cNvPr>
              <p:cNvSpPr txBox="1"/>
              <p:nvPr/>
            </p:nvSpPr>
            <p:spPr>
              <a:xfrm>
                <a:off x="7517044" y="5276895"/>
                <a:ext cx="756896" cy="255583"/>
              </a:xfrm>
              <a:prstGeom prst="rect">
                <a:avLst/>
              </a:prstGeom>
              <a:noFill/>
            </p:spPr>
            <p:txBody>
              <a:bodyPr wrap="square" lIns="90000" rtlCol="0" anchor="t" anchorCtr="0">
                <a:noAutofit/>
              </a:bodyPr>
              <a:lstStyle/>
              <a:p>
                <a:pPr algn="ctr"/>
                <a:r>
                  <a:rPr lang="de-DE" sz="1200" dirty="0"/>
                  <a:t>Abb. 3</a:t>
                </a:r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E7A909A9-A25E-FA40-1E6F-1CC8F73FE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089" t="35824" r="25232" b="40015"/>
              <a:stretch/>
            </p:blipFill>
            <p:spPr>
              <a:xfrm>
                <a:off x="1063868" y="4063288"/>
                <a:ext cx="6501596" cy="1469190"/>
              </a:xfrm>
              <a:prstGeom prst="rect">
                <a:avLst/>
              </a:prstGeom>
            </p:spPr>
          </p:pic>
        </p:grpSp>
        <p:sp>
          <p:nvSpPr>
            <p:cNvPr id="10" name="Ring 9">
              <a:extLst>
                <a:ext uri="{FF2B5EF4-FFF2-40B4-BE49-F238E27FC236}">
                  <a16:creationId xmlns:a16="http://schemas.microsoft.com/office/drawing/2014/main" id="{4DAE1709-B077-6163-1A8A-D03C65EFDC7F}"/>
                </a:ext>
              </a:extLst>
            </p:cNvPr>
            <p:cNvSpPr/>
            <p:nvPr/>
          </p:nvSpPr>
          <p:spPr>
            <a:xfrm>
              <a:off x="6620314" y="4704141"/>
              <a:ext cx="1039527" cy="83739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38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0C66575-41A8-8CBF-7C1E-CB2516C41443}"/>
              </a:ext>
            </a:extLst>
          </p:cNvPr>
          <p:cNvGrpSpPr/>
          <p:nvPr/>
        </p:nvGrpSpPr>
        <p:grpSpPr>
          <a:xfrm>
            <a:off x="1337187" y="1684363"/>
            <a:ext cx="7050675" cy="4324733"/>
            <a:chOff x="1159899" y="1164011"/>
            <a:chExt cx="7463614" cy="4578021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EDEEA31-6AD7-0598-4F66-010C7C2A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899" y="1164011"/>
              <a:ext cx="6824202" cy="4578021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7866617" y="5332758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7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C505935-E31E-7A48-D495-F4B3B76C29E7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PAPPM-Komponente</a:t>
            </a:r>
          </a:p>
        </p:txBody>
      </p:sp>
    </p:spTree>
    <p:extLst>
      <p:ext uri="{BB962C8B-B14F-4D97-AF65-F5344CB8AC3E}">
        <p14:creationId xmlns:p14="http://schemas.microsoft.com/office/powerpoint/2010/main" val="28381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56DFD5-E9B9-0A53-97F4-389958669019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Bag-Komponente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261AF9F-65FD-F3AA-705D-44D3BFF1A3D2}"/>
              </a:ext>
            </a:extLst>
          </p:cNvPr>
          <p:cNvGrpSpPr/>
          <p:nvPr/>
        </p:nvGrpSpPr>
        <p:grpSpPr>
          <a:xfrm>
            <a:off x="5913975" y="1969773"/>
            <a:ext cx="2652509" cy="3319020"/>
            <a:chOff x="5557841" y="1762765"/>
            <a:chExt cx="2912391" cy="36442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3B118F4-6531-8AA5-6490-25B992B3DA95}"/>
                </a:ext>
              </a:extLst>
            </p:cNvPr>
            <p:cNvGrpSpPr/>
            <p:nvPr/>
          </p:nvGrpSpPr>
          <p:grpSpPr>
            <a:xfrm>
              <a:off x="5557841" y="1762765"/>
              <a:ext cx="2830021" cy="3644204"/>
              <a:chOff x="5557841" y="1888274"/>
              <a:chExt cx="2830021" cy="3644204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FF6BD937-E655-13F2-D4F1-79A185B50493}"/>
                  </a:ext>
                </a:extLst>
              </p:cNvPr>
              <p:cNvGrpSpPr/>
              <p:nvPr/>
            </p:nvGrpSpPr>
            <p:grpSpPr>
              <a:xfrm>
                <a:off x="5557841" y="1888274"/>
                <a:ext cx="2830021" cy="3644204"/>
                <a:chOff x="3116826" y="1888274"/>
                <a:chExt cx="2830021" cy="3644204"/>
              </a:xfrm>
            </p:grpSpPr>
            <p:pic>
              <p:nvPicPr>
                <p:cNvPr id="14" name="Grafik 13">
                  <a:extLst>
                    <a:ext uri="{FF2B5EF4-FFF2-40B4-BE49-F238E27FC236}">
                      <a16:creationId xmlns:a16="http://schemas.microsoft.com/office/drawing/2014/main" id="{E7A909A9-A25E-FA40-1E6F-1CC8F73FEC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5696" t="11940" r="17761" b="11410"/>
                <a:stretch/>
              </p:blipFill>
              <p:spPr>
                <a:xfrm>
                  <a:off x="3116826" y="1888274"/>
                  <a:ext cx="2830021" cy="3644204"/>
                </a:xfrm>
                <a:prstGeom prst="rect">
                  <a:avLst/>
                </a:prstGeom>
              </p:spPr>
            </p:pic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A799F31B-11F5-3AB5-9389-9F39A2933B95}"/>
                    </a:ext>
                  </a:extLst>
                </p:cNvPr>
                <p:cNvSpPr/>
                <p:nvPr/>
              </p:nvSpPr>
              <p:spPr>
                <a:xfrm>
                  <a:off x="4966635" y="1888275"/>
                  <a:ext cx="980211" cy="3640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BCBAE46-B5C2-269D-F8FA-6015C9290628}"/>
                    </a:ext>
                  </a:extLst>
                </p:cNvPr>
                <p:cNvSpPr/>
                <p:nvPr/>
              </p:nvSpPr>
              <p:spPr>
                <a:xfrm>
                  <a:off x="4081894" y="5361272"/>
                  <a:ext cx="1864952" cy="171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938993C-FA06-AD0A-A6AA-E0DBBCF0479B}"/>
                  </a:ext>
                </a:extLst>
              </p:cNvPr>
              <p:cNvSpPr txBox="1"/>
              <p:nvPr/>
            </p:nvSpPr>
            <p:spPr>
              <a:xfrm>
                <a:off x="7490649" y="5180853"/>
                <a:ext cx="809685" cy="266022"/>
              </a:xfrm>
              <a:prstGeom prst="rect">
                <a:avLst/>
              </a:prstGeom>
              <a:noFill/>
            </p:spPr>
            <p:txBody>
              <a:bodyPr wrap="square" lIns="90000" rtlCol="0" anchor="t" anchorCtr="0">
                <a:noAutofit/>
              </a:bodyPr>
              <a:lstStyle/>
              <a:p>
                <a:pPr algn="ctr"/>
                <a:r>
                  <a:rPr lang="de-DE" sz="1200" dirty="0"/>
                  <a:t>Abb. 3</a:t>
                </a:r>
              </a:p>
            </p:txBody>
          </p:sp>
        </p:grpSp>
        <p:sp>
          <p:nvSpPr>
            <p:cNvPr id="13" name="Ring 12">
              <a:extLst>
                <a:ext uri="{FF2B5EF4-FFF2-40B4-BE49-F238E27FC236}">
                  <a16:creationId xmlns:a16="http://schemas.microsoft.com/office/drawing/2014/main" id="{89AFF317-69B8-8BCD-A5B2-D33BC519A98D}"/>
                </a:ext>
              </a:extLst>
            </p:cNvPr>
            <p:cNvSpPr/>
            <p:nvPr/>
          </p:nvSpPr>
          <p:spPr>
            <a:xfrm>
              <a:off x="7570480" y="3248498"/>
              <a:ext cx="899752" cy="553481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2070306-21EA-AEE4-A052-D5B510C9CDD0}"/>
              </a:ext>
            </a:extLst>
          </p:cNvPr>
          <p:cNvSpPr txBox="1"/>
          <p:nvPr/>
        </p:nvSpPr>
        <p:spPr>
          <a:xfrm>
            <a:off x="866570" y="2450978"/>
            <a:ext cx="4765413" cy="23566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90538" indent="-490538"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Zusammenführen der </a:t>
            </a:r>
            <a:r>
              <a:rPr lang="de-DE" sz="2000" dirty="0" err="1"/>
              <a:t>Branches</a:t>
            </a:r>
            <a:endParaRPr lang="de-DE" sz="2000" dirty="0"/>
          </a:p>
          <a:p>
            <a:pPr marL="490538" indent="-490538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D-Branch als Guide:</a:t>
            </a:r>
          </a:p>
          <a:p>
            <a:pPr marL="623888" indent="-441325">
              <a:spcAft>
                <a:spcPts val="1800"/>
              </a:spcAft>
              <a:buFont typeface="Systemschrift Normal"/>
              <a:buChar char="☞"/>
            </a:pPr>
            <a:r>
              <a:rPr lang="de-DE" sz="2000" dirty="0"/>
              <a:t>Detail- und Grenzregion  </a:t>
            </a:r>
            <a:r>
              <a:rPr lang="de-DE" sz="2000" dirty="0">
                <a:sym typeface="Wingdings" pitchFamily="2" charset="2"/>
              </a:rPr>
              <a:t>  P-Branch</a:t>
            </a:r>
          </a:p>
          <a:p>
            <a:pPr marL="623888" indent="-441325">
              <a:spcAft>
                <a:spcPts val="1800"/>
              </a:spcAft>
              <a:buFont typeface="Systemschrift Normal"/>
              <a:buChar char="☞"/>
            </a:pPr>
            <a:r>
              <a:rPr lang="de-DE" sz="2000" dirty="0">
                <a:sym typeface="Wingdings" pitchFamily="2" charset="2"/>
              </a:rPr>
              <a:t>Anderenfalls    I-Branch</a:t>
            </a:r>
          </a:p>
        </p:txBody>
      </p:sp>
    </p:spTree>
    <p:extLst>
      <p:ext uri="{BB962C8B-B14F-4D97-AF65-F5344CB8AC3E}">
        <p14:creationId xmlns:p14="http://schemas.microsoft.com/office/powerpoint/2010/main" val="42268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PID-Net  –  Bag-Komponente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E39D24-808F-F7AC-596E-C5F3ACECDC2F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Bag-Komponente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38993C-FA06-AD0A-A6AA-E0DBBCF0479B}"/>
              </a:ext>
            </a:extLst>
          </p:cNvPr>
          <p:cNvSpPr txBox="1"/>
          <p:nvPr/>
        </p:nvSpPr>
        <p:spPr>
          <a:xfrm>
            <a:off x="7890338" y="5582498"/>
            <a:ext cx="756896" cy="25558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8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45FA07E-3AB9-AFDB-E965-1C4882DCECFC}"/>
              </a:ext>
            </a:extLst>
          </p:cNvPr>
          <p:cNvGrpSpPr/>
          <p:nvPr/>
        </p:nvGrpSpPr>
        <p:grpSpPr>
          <a:xfrm>
            <a:off x="796383" y="2035071"/>
            <a:ext cx="3506110" cy="3459460"/>
            <a:chOff x="661632" y="2035071"/>
            <a:chExt cx="3506110" cy="34594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B4231E9-D7D8-80FA-7947-E52C53426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890" b="14233"/>
            <a:stretch/>
          </p:blipFill>
          <p:spPr>
            <a:xfrm>
              <a:off x="661632" y="2035071"/>
              <a:ext cx="3506110" cy="294119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78E21F9-3966-EAB2-20E4-6C8C95DBFE6D}"/>
                </a:ext>
              </a:extLst>
            </p:cNvPr>
            <p:cNvSpPr txBox="1"/>
            <p:nvPr/>
          </p:nvSpPr>
          <p:spPr>
            <a:xfrm>
              <a:off x="1044618" y="5094421"/>
              <a:ext cx="2459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Standard-Variante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C8FCEF4-D53B-64B0-74BD-9D046D7675AF}"/>
              </a:ext>
            </a:extLst>
          </p:cNvPr>
          <p:cNvGrpSpPr/>
          <p:nvPr/>
        </p:nvGrpSpPr>
        <p:grpSpPr>
          <a:xfrm>
            <a:off x="4504625" y="2019946"/>
            <a:ext cx="4174655" cy="3477838"/>
            <a:chOff x="4259376" y="2035071"/>
            <a:chExt cx="4174655" cy="3477838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CCA8225-EC78-77F5-11EC-C7ACC917E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89" b="14233"/>
            <a:stretch/>
          </p:blipFill>
          <p:spPr>
            <a:xfrm>
              <a:off x="4259376" y="2035071"/>
              <a:ext cx="4174655" cy="294119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6291E19-ADE2-560D-5E15-6C736F6CC795}"/>
                </a:ext>
              </a:extLst>
            </p:cNvPr>
            <p:cNvSpPr txBox="1"/>
            <p:nvPr/>
          </p:nvSpPr>
          <p:spPr>
            <a:xfrm>
              <a:off x="5116773" y="5112799"/>
              <a:ext cx="2459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Light-Variante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150C26C-F317-811A-3B5B-90BF9E4933E2}"/>
              </a:ext>
            </a:extLst>
          </p:cNvPr>
          <p:cNvGrpSpPr/>
          <p:nvPr/>
        </p:nvGrpSpPr>
        <p:grpSpPr>
          <a:xfrm>
            <a:off x="685800" y="1742232"/>
            <a:ext cx="7772400" cy="3790246"/>
            <a:chOff x="685800" y="1742232"/>
            <a:chExt cx="7772400" cy="3790246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7FC4DBA-E547-2DF5-9B14-A8E62D21347D}"/>
                </a:ext>
              </a:extLst>
            </p:cNvPr>
            <p:cNvGrpSpPr/>
            <p:nvPr/>
          </p:nvGrpSpPr>
          <p:grpSpPr>
            <a:xfrm>
              <a:off x="685800" y="1742232"/>
              <a:ext cx="7772400" cy="3790246"/>
              <a:chOff x="685800" y="1742232"/>
              <a:chExt cx="7772400" cy="3790246"/>
            </a:xfrm>
          </p:grpSpPr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938993C-FA06-AD0A-A6AA-E0DBBCF0479B}"/>
                  </a:ext>
                </a:extLst>
              </p:cNvPr>
              <p:cNvSpPr txBox="1"/>
              <p:nvPr/>
            </p:nvSpPr>
            <p:spPr>
              <a:xfrm>
                <a:off x="7701304" y="5276895"/>
                <a:ext cx="756896" cy="255583"/>
              </a:xfrm>
              <a:prstGeom prst="rect">
                <a:avLst/>
              </a:prstGeom>
              <a:noFill/>
            </p:spPr>
            <p:txBody>
              <a:bodyPr wrap="square" lIns="90000" rtlCol="0" anchor="t" anchorCtr="0">
                <a:noAutofit/>
              </a:bodyPr>
              <a:lstStyle/>
              <a:p>
                <a:pPr algn="ctr"/>
                <a:r>
                  <a:rPr lang="de-DE" sz="1200" dirty="0"/>
                  <a:t>Abb. 3</a:t>
                </a:r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E7A909A9-A25E-FA40-1E6F-1CC8F73FE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800" y="1742232"/>
                <a:ext cx="7772400" cy="3465838"/>
              </a:xfrm>
              <a:prstGeom prst="rect">
                <a:avLst/>
              </a:prstGeom>
            </p:spPr>
          </p:pic>
        </p:grpSp>
        <p:sp>
          <p:nvSpPr>
            <p:cNvPr id="7" name="Ring 6">
              <a:extLst>
                <a:ext uri="{FF2B5EF4-FFF2-40B4-BE49-F238E27FC236}">
                  <a16:creationId xmlns:a16="http://schemas.microsoft.com/office/drawing/2014/main" id="{5741A21B-CCC0-D917-1635-8B95C97D1767}"/>
                </a:ext>
              </a:extLst>
            </p:cNvPr>
            <p:cNvSpPr/>
            <p:nvPr/>
          </p:nvSpPr>
          <p:spPr>
            <a:xfrm>
              <a:off x="4926270" y="4745752"/>
              <a:ext cx="723760" cy="395858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Ring 8">
              <a:extLst>
                <a:ext uri="{FF2B5EF4-FFF2-40B4-BE49-F238E27FC236}">
                  <a16:creationId xmlns:a16="http://schemas.microsoft.com/office/drawing/2014/main" id="{32838B6C-03F2-0E9B-7514-6BE3139A8EC5}"/>
                </a:ext>
              </a:extLst>
            </p:cNvPr>
            <p:cNvSpPr/>
            <p:nvPr/>
          </p:nvSpPr>
          <p:spPr>
            <a:xfrm>
              <a:off x="7077808" y="3231071"/>
              <a:ext cx="723760" cy="395858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Ring 9">
              <a:extLst>
                <a:ext uri="{FF2B5EF4-FFF2-40B4-BE49-F238E27FC236}">
                  <a16:creationId xmlns:a16="http://schemas.microsoft.com/office/drawing/2014/main" id="{EC6ADDF5-824E-44C0-D9F9-5947B083F3BF}"/>
                </a:ext>
              </a:extLst>
            </p:cNvPr>
            <p:cNvSpPr/>
            <p:nvPr/>
          </p:nvSpPr>
          <p:spPr>
            <a:xfrm>
              <a:off x="3876475" y="1768945"/>
              <a:ext cx="723760" cy="395858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8A15309-4164-144E-E8F9-E721CAB3F7FA}"/>
              </a:ext>
            </a:extLst>
          </p:cNvPr>
          <p:cNvSpPr txBox="1"/>
          <p:nvPr/>
        </p:nvSpPr>
        <p:spPr>
          <a:xfrm>
            <a:off x="656965" y="1213627"/>
            <a:ext cx="337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S- und B-Head-Komponenten</a:t>
            </a:r>
          </a:p>
        </p:txBody>
      </p:sp>
    </p:spTree>
    <p:extLst>
      <p:ext uri="{BB962C8B-B14F-4D97-AF65-F5344CB8AC3E}">
        <p14:creationId xmlns:p14="http://schemas.microsoft.com/office/powerpoint/2010/main" val="243563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PID-Net  –  Bag-Komponente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CB98033-FC1A-510E-EF7B-CE6245F5D8BE}"/>
              </a:ext>
            </a:extLst>
          </p:cNvPr>
          <p:cNvGrpSpPr/>
          <p:nvPr/>
        </p:nvGrpSpPr>
        <p:grpSpPr>
          <a:xfrm>
            <a:off x="2077065" y="2499642"/>
            <a:ext cx="5818427" cy="1612204"/>
            <a:chOff x="2077065" y="2499642"/>
            <a:chExt cx="5818427" cy="1612204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7138596" y="3856263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9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69CB824-9226-994E-55FE-7C863A6B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7065" y="2499642"/>
              <a:ext cx="4989870" cy="1612204"/>
            </a:xfrm>
            <a:prstGeom prst="rect">
              <a:avLst/>
            </a:prstGeom>
          </p:spPr>
        </p:pic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0659B4EA-AEF5-5C49-C144-A937AFD7F110}"/>
              </a:ext>
            </a:extLst>
          </p:cNvPr>
          <p:cNvSpPr txBox="1"/>
          <p:nvPr/>
        </p:nvSpPr>
        <p:spPr>
          <a:xfrm>
            <a:off x="656965" y="1213627"/>
            <a:ext cx="337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S- und B-Head-Komponenten</a:t>
            </a:r>
          </a:p>
        </p:txBody>
      </p:sp>
    </p:spTree>
    <p:extLst>
      <p:ext uri="{BB962C8B-B14F-4D97-AF65-F5344CB8AC3E}">
        <p14:creationId xmlns:p14="http://schemas.microsoft.com/office/powerpoint/2010/main" val="39003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BED4-1BBE-AE65-E1BE-EA6619E8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58" y="1641463"/>
            <a:ext cx="5684437" cy="4038580"/>
          </a:xfrm>
        </p:spPr>
        <p:txBody>
          <a:bodyPr lIns="9000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>
                <a:solidFill>
                  <a:srgbClr val="80BA26"/>
                </a:solidFill>
              </a:rPr>
              <a:t>Problemstellung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PID-Regler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PID-Net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SUIM-Datensatz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83-8580-224A-B464-A5EF84ECC8DD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04D172D1-D619-A3BC-8625-19B32B30088A}"/>
              </a:ext>
            </a:extLst>
          </p:cNvPr>
          <p:cNvSpPr/>
          <p:nvPr/>
        </p:nvSpPr>
        <p:spPr>
          <a:xfrm rot="5400000">
            <a:off x="1167083" y="1640399"/>
            <a:ext cx="549638" cy="473826"/>
          </a:xfrm>
          <a:prstGeom prst="triangle">
            <a:avLst/>
          </a:prstGeom>
          <a:solidFill>
            <a:srgbClr val="80BA26"/>
          </a:solidFill>
          <a:ln>
            <a:solidFill>
              <a:srgbClr val="639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3D867-A63E-C3AD-6976-FCA14694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WS22/23   –   DL für Computer Vision   –   Riegel, Schwickert</a:t>
            </a:r>
          </a:p>
        </p:txBody>
      </p:sp>
    </p:spTree>
    <p:extLst>
      <p:ext uri="{BB962C8B-B14F-4D97-AF65-F5344CB8AC3E}">
        <p14:creationId xmlns:p14="http://schemas.microsoft.com/office/powerpoint/2010/main" val="1274705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PID-Net  –  Bag-Komponente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59B4EA-AEF5-5C49-C144-A937AFD7F110}"/>
              </a:ext>
            </a:extLst>
          </p:cNvPr>
          <p:cNvSpPr txBox="1"/>
          <p:nvPr/>
        </p:nvSpPr>
        <p:spPr>
          <a:xfrm>
            <a:off x="656965" y="1213627"/>
            <a:ext cx="337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Loss-Funktion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17329DE-F628-34E2-8004-9DEB622ED634}"/>
                  </a:ext>
                </a:extLst>
              </p:cNvPr>
              <p:cNvSpPr txBox="1"/>
              <p:nvPr/>
            </p:nvSpPr>
            <p:spPr>
              <a:xfrm>
                <a:off x="1395663" y="2087007"/>
                <a:ext cx="6160170" cy="3688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marL="9525">
                  <a:spcAft>
                    <a:spcPts val="4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𝐿𝑜𝑠𝑠</m:t>
                      </m:r>
                      <m:r>
                        <a:rPr lang="de-DE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sz="20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sz="20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2000" b="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sz="2000" b="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85788" indent="-452438">
                  <a:spcAft>
                    <a:spcPts val="3600"/>
                  </a:spcAft>
                  <a:buFont typeface="Systemschrift Normal"/>
                  <a:buChar char="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=0,4 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=20 </m:t>
                        </m:r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d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endParaRPr lang="de-DE" dirty="0"/>
              </a:p>
              <a:p>
                <a:pPr marL="585788" indent="-452438">
                  <a:spcAft>
                    <a:spcPts val="3600"/>
                  </a:spcAft>
                  <a:buFont typeface="Systemschrift Normal"/>
                  <a:buChar char="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gewichteter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CE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Loss</m:t>
                    </m:r>
                  </m:oMath>
                </a14:m>
                <a:endParaRPr lang="de-DE" dirty="0"/>
              </a:p>
              <a:p>
                <a:pPr marL="585788" indent="-452438">
                  <a:spcAft>
                    <a:spcPts val="3600"/>
                  </a:spcAft>
                  <a:buFont typeface="Systemschrift Normal"/>
                  <a:buChar char="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gewichteter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BCE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Loss</m:t>
                    </m:r>
                  </m:oMath>
                </a14:m>
                <a:endParaRPr lang="de-DE" dirty="0"/>
              </a:p>
              <a:p>
                <a:pPr marL="585788" indent="-452438">
                  <a:spcAft>
                    <a:spcPts val="3600"/>
                  </a:spcAft>
                  <a:buFont typeface="Systemschrift Normal"/>
                  <a:buChar char="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BAS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de-D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Loss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1:</m:t>
                            </m:r>
                            <m:sSub>
                              <m:sSubPr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∙[</m:t>
                        </m:r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de-D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de-D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de-DE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17329DE-F628-34E2-8004-9DEB622E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3" y="2087007"/>
                <a:ext cx="6160170" cy="3688152"/>
              </a:xfrm>
              <a:prstGeom prst="rect">
                <a:avLst/>
              </a:prstGeom>
              <a:blipFill>
                <a:blip r:embed="rId2"/>
                <a:stretch>
                  <a:fillRect l="-1235" b="-10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1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PID-Net  –  Bag-Komponente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59B4EA-AEF5-5C49-C144-A937AFD7F110}"/>
              </a:ext>
            </a:extLst>
          </p:cNvPr>
          <p:cNvSpPr txBox="1"/>
          <p:nvPr/>
        </p:nvSpPr>
        <p:spPr>
          <a:xfrm>
            <a:off x="656965" y="1213627"/>
            <a:ext cx="337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80BA25"/>
                </a:solidFill>
              </a:rPr>
              <a:t>Optimiser</a:t>
            </a:r>
            <a:endParaRPr lang="de-DE" sz="2000" b="1" dirty="0">
              <a:solidFill>
                <a:srgbClr val="80BA25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D4BB6A-911C-A00B-AE34-E70D09C26FDD}"/>
              </a:ext>
            </a:extLst>
          </p:cNvPr>
          <p:cNvSpPr txBox="1"/>
          <p:nvPr/>
        </p:nvSpPr>
        <p:spPr>
          <a:xfrm>
            <a:off x="1395663" y="2087006"/>
            <a:ext cx="4680154" cy="3231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4800"/>
              </a:spcAft>
            </a:pPr>
            <a:r>
              <a:rPr lang="de-DE" sz="2000" dirty="0"/>
              <a:t>Stochastischer </a:t>
            </a:r>
            <a:r>
              <a:rPr lang="de-DE" sz="2000" dirty="0" err="1"/>
              <a:t>Gradientenabstieg</a:t>
            </a:r>
            <a:r>
              <a:rPr lang="de-DE" sz="2000" dirty="0"/>
              <a:t> (SGD)</a:t>
            </a:r>
          </a:p>
          <a:p>
            <a:pPr marL="536575" indent="-403225">
              <a:spcAft>
                <a:spcPts val="3600"/>
              </a:spcAft>
              <a:buFont typeface="Systemschrift Normal"/>
              <a:buChar char="☞"/>
            </a:pPr>
            <a:r>
              <a:rPr lang="de-DE" sz="2000" dirty="0" err="1"/>
              <a:t>Lernrate</a:t>
            </a:r>
            <a:r>
              <a:rPr lang="de-DE" sz="2000" dirty="0"/>
              <a:t>: 0,1   </a:t>
            </a:r>
            <a:r>
              <a:rPr lang="de-DE" sz="2000" dirty="0">
                <a:sym typeface="Wingdings" pitchFamily="2" charset="2"/>
              </a:rPr>
              <a:t>   0,01      0,0001</a:t>
            </a:r>
            <a:endParaRPr lang="de-DE" sz="2000" dirty="0"/>
          </a:p>
          <a:p>
            <a:pPr marL="536575" indent="-403225">
              <a:spcAft>
                <a:spcPts val="3600"/>
              </a:spcAft>
              <a:buFont typeface="Systemschrift Normal"/>
              <a:buChar char="☞"/>
            </a:pPr>
            <a:r>
              <a:rPr lang="de-DE" sz="2000" dirty="0"/>
              <a:t>Momentum: 0,9</a:t>
            </a:r>
          </a:p>
          <a:p>
            <a:pPr marL="536575" indent="-403225">
              <a:spcAft>
                <a:spcPts val="3600"/>
              </a:spcAft>
              <a:buFont typeface="Systemschrift Normal"/>
              <a:buChar char="☞"/>
            </a:pPr>
            <a:r>
              <a:rPr lang="de-DE" sz="2000" dirty="0" err="1"/>
              <a:t>Weight</a:t>
            </a:r>
            <a:r>
              <a:rPr lang="de-DE" sz="2000" dirty="0"/>
              <a:t>-Decay: 0,0001</a:t>
            </a:r>
          </a:p>
        </p:txBody>
      </p:sp>
    </p:spTree>
    <p:extLst>
      <p:ext uri="{BB962C8B-B14F-4D97-AF65-F5344CB8AC3E}">
        <p14:creationId xmlns:p14="http://schemas.microsoft.com/office/powerpoint/2010/main" val="295851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BED4-1BBE-AE65-E1BE-EA6619E8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58" y="1641463"/>
            <a:ext cx="5684437" cy="4038580"/>
          </a:xfrm>
        </p:spPr>
        <p:txBody>
          <a:bodyPr lIns="9000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Problemstellung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PID-Regler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PID-Net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>
                <a:solidFill>
                  <a:srgbClr val="80BA25"/>
                </a:solidFill>
              </a:rPr>
              <a:t>SUIM-Datensatz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83-8580-224A-B464-A5EF84ECC8DD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04D172D1-D619-A3BC-8625-19B32B30088A}"/>
              </a:ext>
            </a:extLst>
          </p:cNvPr>
          <p:cNvSpPr/>
          <p:nvPr/>
        </p:nvSpPr>
        <p:spPr>
          <a:xfrm rot="5400000">
            <a:off x="1167083" y="4249751"/>
            <a:ext cx="549638" cy="473826"/>
          </a:xfrm>
          <a:prstGeom prst="triangle">
            <a:avLst/>
          </a:prstGeom>
          <a:solidFill>
            <a:srgbClr val="80BA26"/>
          </a:solidFill>
          <a:ln>
            <a:solidFill>
              <a:srgbClr val="639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3D867-A63E-C3AD-6976-FCA14694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WS22/23   –   DL für Computer Vision   –   Riegel, Schwickert</a:t>
            </a:r>
          </a:p>
        </p:txBody>
      </p:sp>
    </p:spTree>
    <p:extLst>
      <p:ext uri="{BB962C8B-B14F-4D97-AF65-F5344CB8AC3E}">
        <p14:creationId xmlns:p14="http://schemas.microsoft.com/office/powerpoint/2010/main" val="126967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 SUIM-Datensatz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E04BEA-351F-D288-5DBC-A1AC94A38F59}"/>
              </a:ext>
            </a:extLst>
          </p:cNvPr>
          <p:cNvGrpSpPr/>
          <p:nvPr/>
        </p:nvGrpSpPr>
        <p:grpSpPr>
          <a:xfrm>
            <a:off x="1063868" y="2313621"/>
            <a:ext cx="7893405" cy="3598397"/>
            <a:chOff x="901352" y="1394347"/>
            <a:chExt cx="8262682" cy="3766741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8118511" y="4801805"/>
              <a:ext cx="1045523" cy="3592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10</a:t>
              </a:r>
            </a:p>
          </p:txBody>
        </p:sp>
        <p:pic>
          <p:nvPicPr>
            <p:cNvPr id="2050" name="Picture 2" descr="Semantic Segmentation of Underwater Imagery (SUIM) | Kaggle">
              <a:extLst>
                <a:ext uri="{FF2B5EF4-FFF2-40B4-BE49-F238E27FC236}">
                  <a16:creationId xmlns:a16="http://schemas.microsoft.com/office/drawing/2014/main" id="{2D25BFAC-C960-4F71-D3D5-261940D42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352" y="1394347"/>
              <a:ext cx="7341295" cy="3693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CB7B3CB6-3E62-CE5C-50DB-8F9BF5588266}"/>
              </a:ext>
            </a:extLst>
          </p:cNvPr>
          <p:cNvSpPr txBox="1"/>
          <p:nvPr/>
        </p:nvSpPr>
        <p:spPr>
          <a:xfrm>
            <a:off x="1063868" y="1583207"/>
            <a:ext cx="3159371" cy="365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de-DE" sz="2000" dirty="0"/>
              <a:t>1500 gelabelte Trainingsdaten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60C3E5-D573-15B9-0593-8901369578D1}"/>
              </a:ext>
            </a:extLst>
          </p:cNvPr>
          <p:cNvSpPr txBox="1"/>
          <p:nvPr/>
        </p:nvSpPr>
        <p:spPr>
          <a:xfrm>
            <a:off x="5599499" y="1579245"/>
            <a:ext cx="2480633" cy="365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4200"/>
              </a:spcAft>
            </a:pPr>
            <a:r>
              <a:rPr lang="de-DE" sz="2000" dirty="0"/>
              <a:t>110 gelabelte Testdaten</a:t>
            </a:r>
          </a:p>
        </p:txBody>
      </p:sp>
    </p:spTree>
    <p:extLst>
      <p:ext uri="{BB962C8B-B14F-4D97-AF65-F5344CB8AC3E}">
        <p14:creationId xmlns:p14="http://schemas.microsoft.com/office/powerpoint/2010/main" val="234794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 SUIM-Datensatz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36A0BD1-6C59-0CEA-66E4-872244B550A3}"/>
              </a:ext>
            </a:extLst>
          </p:cNvPr>
          <p:cNvSpPr txBox="1"/>
          <p:nvPr/>
        </p:nvSpPr>
        <p:spPr>
          <a:xfrm>
            <a:off x="1063868" y="2156301"/>
            <a:ext cx="3163135" cy="3186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57200" indent="-457200">
              <a:spcAft>
                <a:spcPts val="4800"/>
              </a:spcAft>
              <a:buFont typeface="+mj-lt"/>
              <a:buAutoNum type="arabicPeriod"/>
            </a:pPr>
            <a:r>
              <a:rPr lang="de-DE" sz="2000" dirty="0"/>
              <a:t>Hintergrund (Wasser)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accent1"/>
                </a:solidFill>
              </a:rPr>
              <a:t>Taucher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/>
            </a:pPr>
            <a:r>
              <a:rPr lang="de-DE" sz="2000" dirty="0">
                <a:solidFill>
                  <a:schemeClr val="accent6"/>
                </a:solidFill>
              </a:rPr>
              <a:t>Flora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/>
            </a:pPr>
            <a:r>
              <a:rPr lang="de-DE" sz="2000" dirty="0">
                <a:solidFill>
                  <a:srgbClr val="00B0F0"/>
                </a:solidFill>
              </a:rPr>
              <a:t>Ruinen und Wracks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A76C74-D932-1F3C-0DA7-9C13B8AD8BFF}"/>
              </a:ext>
            </a:extLst>
          </p:cNvPr>
          <p:cNvSpPr txBox="1"/>
          <p:nvPr/>
        </p:nvSpPr>
        <p:spPr>
          <a:xfrm>
            <a:off x="5052228" y="2156301"/>
            <a:ext cx="3335634" cy="3186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57200" indent="-457200">
              <a:spcAft>
                <a:spcPts val="4800"/>
              </a:spcAft>
              <a:buFont typeface="+mj-lt"/>
              <a:buAutoNum type="arabicPeriod" startAt="5"/>
            </a:pPr>
            <a:r>
              <a:rPr lang="de-DE" sz="2000" dirty="0">
                <a:solidFill>
                  <a:srgbClr val="C00000"/>
                </a:solidFill>
              </a:rPr>
              <a:t>Roboter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 startAt="5"/>
            </a:pPr>
            <a:r>
              <a:rPr lang="de-DE" sz="2000" dirty="0">
                <a:solidFill>
                  <a:srgbClr val="FF4CB8"/>
                </a:solidFill>
              </a:rPr>
              <a:t>Riffe und Korallen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 startAt="5"/>
            </a:pPr>
            <a:r>
              <a:rPr lang="de-DE" sz="2000" dirty="0">
                <a:solidFill>
                  <a:schemeClr val="accent4"/>
                </a:solidFill>
              </a:rPr>
              <a:t>Fauna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 startAt="5"/>
            </a:pP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Meeresboden und Steine</a:t>
            </a:r>
          </a:p>
          <a:p>
            <a:pPr marL="457200" indent="-457200">
              <a:spcAft>
                <a:spcPts val="4800"/>
              </a:spcAft>
              <a:buFont typeface="+mj-lt"/>
              <a:buAutoNum type="arabicPeriod" startAt="5"/>
            </a:pP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3B21A06-1BB5-4CF7-ADEA-544435352D2C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8 Klassen</a:t>
            </a:r>
          </a:p>
        </p:txBody>
      </p:sp>
    </p:spTree>
    <p:extLst>
      <p:ext uri="{BB962C8B-B14F-4D97-AF65-F5344CB8AC3E}">
        <p14:creationId xmlns:p14="http://schemas.microsoft.com/office/powerpoint/2010/main" val="2781652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 SUIM-Datensatz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3B21A06-1BB5-4CF7-ADEA-544435352D2C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8 Klassen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DE7C1F-189E-CDE7-9505-613E7831DF61}"/>
              </a:ext>
            </a:extLst>
          </p:cNvPr>
          <p:cNvSpPr txBox="1"/>
          <p:nvPr/>
        </p:nvSpPr>
        <p:spPr>
          <a:xfrm>
            <a:off x="7732362" y="5671751"/>
            <a:ext cx="756896" cy="25558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11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8D8A67-E59A-647D-4C61-46BAB6D9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31"/>
          <a:stretch/>
        </p:blipFill>
        <p:spPr>
          <a:xfrm>
            <a:off x="1033190" y="2211335"/>
            <a:ext cx="7077620" cy="27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 SUIM-Datensatz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3B21A06-1BB5-4CF7-ADEA-544435352D2C}"/>
              </a:ext>
            </a:extLst>
          </p:cNvPr>
          <p:cNvSpPr txBox="1"/>
          <p:nvPr/>
        </p:nvSpPr>
        <p:spPr>
          <a:xfrm>
            <a:off x="656966" y="1213627"/>
            <a:ext cx="24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Data Augmentation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407A42-5654-2C06-CEA2-D5CAE77392FC}"/>
              </a:ext>
            </a:extLst>
          </p:cNvPr>
          <p:cNvSpPr txBox="1"/>
          <p:nvPr/>
        </p:nvSpPr>
        <p:spPr>
          <a:xfrm>
            <a:off x="866570" y="2042755"/>
            <a:ext cx="6306390" cy="13862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90538" indent="-490538"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11 verschiedene Methoden</a:t>
            </a:r>
          </a:p>
          <a:p>
            <a:pPr marL="490538" indent="-490538"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itchFamily="2" charset="2"/>
              </a:rPr>
              <a:t>Versuch zum Ausgleich der Imbalance mit </a:t>
            </a:r>
            <a:r>
              <a:rPr lang="de-DE" sz="2000" dirty="0" err="1">
                <a:sym typeface="Wingdings" pitchFamily="2" charset="2"/>
              </a:rPr>
              <a:t>Cropping</a:t>
            </a:r>
            <a:endParaRPr lang="de-DE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634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BED4-1BBE-AE65-E1BE-EA6619E8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58" y="1641463"/>
            <a:ext cx="5684437" cy="4038580"/>
          </a:xfrm>
        </p:spPr>
        <p:txBody>
          <a:bodyPr lIns="9000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Problemstellung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PID-Regler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PID-Net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SUIM-Datensatz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>
                <a:solidFill>
                  <a:srgbClr val="80BA25"/>
                </a:solidFill>
              </a:rPr>
              <a:t>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83-8580-224A-B464-A5EF84ECC8DD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04D172D1-D619-A3BC-8625-19B32B30088A}"/>
              </a:ext>
            </a:extLst>
          </p:cNvPr>
          <p:cNvSpPr/>
          <p:nvPr/>
        </p:nvSpPr>
        <p:spPr>
          <a:xfrm rot="5400000">
            <a:off x="1167083" y="5119151"/>
            <a:ext cx="549638" cy="473826"/>
          </a:xfrm>
          <a:prstGeom prst="triangle">
            <a:avLst/>
          </a:prstGeom>
          <a:solidFill>
            <a:srgbClr val="80BA26"/>
          </a:solidFill>
          <a:ln>
            <a:solidFill>
              <a:srgbClr val="639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3D867-A63E-C3AD-6976-FCA14694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WS22/23   –   DL für Computer Vision   –   Riegel, Schwickert</a:t>
            </a:r>
          </a:p>
        </p:txBody>
      </p:sp>
    </p:spTree>
    <p:extLst>
      <p:ext uri="{BB962C8B-B14F-4D97-AF65-F5344CB8AC3E}">
        <p14:creationId xmlns:p14="http://schemas.microsoft.com/office/powerpoint/2010/main" val="16397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 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38993C-FA06-AD0A-A6AA-E0DBBCF0479B}"/>
              </a:ext>
            </a:extLst>
          </p:cNvPr>
          <p:cNvSpPr txBox="1"/>
          <p:nvPr/>
        </p:nvSpPr>
        <p:spPr>
          <a:xfrm>
            <a:off x="7701304" y="5208070"/>
            <a:ext cx="756896" cy="25558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1</a:t>
            </a:r>
          </a:p>
        </p:txBody>
      </p:sp>
    </p:spTree>
    <p:extLst>
      <p:ext uri="{BB962C8B-B14F-4D97-AF65-F5344CB8AC3E}">
        <p14:creationId xmlns:p14="http://schemas.microsoft.com/office/powerpoint/2010/main" val="162580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 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38993C-FA06-AD0A-A6AA-E0DBBCF0479B}"/>
              </a:ext>
            </a:extLst>
          </p:cNvPr>
          <p:cNvSpPr txBox="1"/>
          <p:nvPr/>
        </p:nvSpPr>
        <p:spPr>
          <a:xfrm>
            <a:off x="7701304" y="5208070"/>
            <a:ext cx="756896" cy="25558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1</a:t>
            </a:r>
          </a:p>
        </p:txBody>
      </p:sp>
    </p:spTree>
    <p:extLst>
      <p:ext uri="{BB962C8B-B14F-4D97-AF65-F5344CB8AC3E}">
        <p14:creationId xmlns:p14="http://schemas.microsoft.com/office/powerpoint/2010/main" val="341166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4C79286-9F37-8683-C1D1-34277FC9C396}"/>
              </a:ext>
            </a:extLst>
          </p:cNvPr>
          <p:cNvSpPr txBox="1"/>
          <p:nvPr/>
        </p:nvSpPr>
        <p:spPr>
          <a:xfrm>
            <a:off x="2038280" y="5587609"/>
            <a:ext cx="5066344" cy="430888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2200" b="1" dirty="0">
                <a:sym typeface="Wingdings" pitchFamily="2" charset="2"/>
              </a:rPr>
              <a:t>Vorhersagezeit vs. Vorhersagegenauigkeit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38993C-FA06-AD0A-A6AA-E0DBBCF0479B}"/>
              </a:ext>
            </a:extLst>
          </p:cNvPr>
          <p:cNvSpPr txBox="1"/>
          <p:nvPr/>
        </p:nvSpPr>
        <p:spPr>
          <a:xfrm>
            <a:off x="7758250" y="5070360"/>
            <a:ext cx="825311" cy="294576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20FF3B-B56B-30F5-8F85-BDC715F0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72" b="52966"/>
          <a:stretch/>
        </p:blipFill>
        <p:spPr>
          <a:xfrm>
            <a:off x="1384654" y="1393688"/>
            <a:ext cx="6373596" cy="39712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A03051-AFD1-E1A1-65BC-B7BF9BEC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</a:blip>
          <a:srcRect l="50426" b="52931"/>
          <a:stretch/>
        </p:blipFill>
        <p:spPr>
          <a:xfrm>
            <a:off x="1384654" y="1393688"/>
            <a:ext cx="6374692" cy="39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01181-1B4D-D6F8-4CCE-CF77ABA77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anchor="ctr">
            <a:noAutofit/>
          </a:bodyPr>
          <a:lstStyle/>
          <a:p>
            <a:pPr>
              <a:lnSpc>
                <a:spcPts val="7000"/>
              </a:lnSpc>
            </a:pPr>
            <a:r>
              <a:rPr lang="de-DE" sz="5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5301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Inhaltliche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52-B1DF-0147-9E95-7AED1C96BEC2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E07CF-C50C-48A1-F20E-A014E5F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7E492C-4DF4-D305-0556-B557B2682487}"/>
              </a:ext>
            </a:extLst>
          </p:cNvPr>
          <p:cNvSpPr txBox="1"/>
          <p:nvPr/>
        </p:nvSpPr>
        <p:spPr>
          <a:xfrm>
            <a:off x="593480" y="1299231"/>
            <a:ext cx="7957039" cy="1743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Texas A&amp;M University (Hrsg.), 10. Juni 2022, https://</a:t>
            </a:r>
            <a:r>
              <a:rPr lang="de-DE" sz="1600" dirty="0" err="1"/>
              <a:t>arxiv.org</a:t>
            </a:r>
            <a:r>
              <a:rPr lang="de-DE" sz="1600" dirty="0"/>
              <a:t>/</a:t>
            </a:r>
            <a:r>
              <a:rPr lang="de-DE" sz="1600" dirty="0" err="1"/>
              <a:t>pdf</a:t>
            </a:r>
            <a:r>
              <a:rPr lang="de-DE" sz="1600" dirty="0"/>
              <a:t>/2206.02066v2.pdf, abgerufen am 14.01.2023.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5550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52-B1DF-0147-9E95-7AED1C96BEC2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E07CF-C50C-48A1-F20E-A014E5F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7E492C-4DF4-D305-0556-B557B2682487}"/>
              </a:ext>
            </a:extLst>
          </p:cNvPr>
          <p:cNvSpPr txBox="1"/>
          <p:nvPr/>
        </p:nvSpPr>
        <p:spPr>
          <a:xfrm>
            <a:off x="593480" y="1298449"/>
            <a:ext cx="7957039" cy="489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 err="1"/>
              <a:t>Kirillov</a:t>
            </a:r>
            <a:r>
              <a:rPr lang="de-DE" sz="1600" dirty="0"/>
              <a:t>, Alexander: </a:t>
            </a:r>
            <a:r>
              <a:rPr lang="de-DE" sz="1600" dirty="0" err="1"/>
              <a:t>Exploring</a:t>
            </a:r>
            <a:r>
              <a:rPr lang="de-DE" sz="1600" dirty="0"/>
              <a:t> </a:t>
            </a:r>
            <a:r>
              <a:rPr lang="de-DE" sz="1600" dirty="0" err="1"/>
              <a:t>Aspects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Image Segmentation: </a:t>
            </a:r>
            <a:r>
              <a:rPr lang="de-DE" sz="1600" dirty="0" err="1"/>
              <a:t>Diversity</a:t>
            </a:r>
            <a:r>
              <a:rPr lang="de-DE" sz="1600" dirty="0"/>
              <a:t>, Global </a:t>
            </a:r>
            <a:r>
              <a:rPr lang="de-DE" sz="1600" dirty="0" err="1"/>
              <a:t>Reasoning</a:t>
            </a:r>
            <a:r>
              <a:rPr lang="de-DE" sz="1600" dirty="0"/>
              <a:t>, and </a:t>
            </a:r>
            <a:r>
              <a:rPr lang="de-DE" sz="1600" dirty="0" err="1"/>
              <a:t>Panoptic</a:t>
            </a:r>
            <a:r>
              <a:rPr lang="de-DE" sz="1600" dirty="0"/>
              <a:t> </a:t>
            </a:r>
            <a:r>
              <a:rPr lang="de-DE" sz="1600" dirty="0" err="1"/>
              <a:t>Formulation</a:t>
            </a:r>
            <a:r>
              <a:rPr lang="de-DE" sz="1600" dirty="0"/>
              <a:t>, </a:t>
            </a:r>
            <a:r>
              <a:rPr lang="de-DE" sz="1600" dirty="0" err="1"/>
              <a:t>Combined</a:t>
            </a:r>
            <a:r>
              <a:rPr lang="de-DE" sz="1600" dirty="0"/>
              <a:t> Faculty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Natural Sciences and </a:t>
            </a:r>
            <a:r>
              <a:rPr lang="de-DE" sz="1600" dirty="0" err="1"/>
              <a:t>Mathematics</a:t>
            </a:r>
            <a:r>
              <a:rPr lang="de-DE" sz="1600" dirty="0"/>
              <a:t> – Universität Heidelberg, https://</a:t>
            </a:r>
            <a:r>
              <a:rPr lang="de-DE" sz="1600" dirty="0" err="1"/>
              <a:t>archiv.ub.uni-heidelberg.de</a:t>
            </a:r>
            <a:r>
              <a:rPr lang="de-DE" sz="1600" dirty="0"/>
              <a:t>/</a:t>
            </a:r>
            <a:r>
              <a:rPr lang="de-DE" sz="1600" dirty="0" err="1"/>
              <a:t>volltextserver</a:t>
            </a:r>
            <a:r>
              <a:rPr lang="de-DE" sz="1600" dirty="0"/>
              <a:t>/25750/1/</a:t>
            </a:r>
            <a:r>
              <a:rPr lang="de-DE" sz="1600" dirty="0" err="1"/>
              <a:t>thesis</a:t>
            </a:r>
            <a:r>
              <a:rPr lang="de-DE" sz="1600" dirty="0"/>
              <a:t> _</a:t>
            </a:r>
            <a:r>
              <a:rPr lang="de-DE" sz="1600" dirty="0" err="1"/>
              <a:t>kirillov.pdf</a:t>
            </a:r>
            <a:r>
              <a:rPr lang="de-DE" sz="1600" dirty="0"/>
              <a:t>, abgerufen am 13.01.2023, S. 73f.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/>
              <a:t>O. V.: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PID Controller And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Works?, </a:t>
            </a:r>
            <a:r>
              <a:rPr lang="de-DE" sz="1600" dirty="0" err="1"/>
              <a:t>plcenergy.com</a:t>
            </a:r>
            <a:r>
              <a:rPr lang="de-DE" sz="1600" dirty="0"/>
              <a:t> (Hrsg.), 16. Januar 2021, https://</a:t>
            </a:r>
            <a:r>
              <a:rPr lang="de-DE" sz="1600" dirty="0" err="1"/>
              <a:t>plcynergy.com</a:t>
            </a:r>
            <a:r>
              <a:rPr lang="de-DE" sz="1600" dirty="0"/>
              <a:t>/</a:t>
            </a:r>
            <a:r>
              <a:rPr lang="de-DE" sz="1600" dirty="0" err="1"/>
              <a:t>pid</a:t>
            </a:r>
            <a:r>
              <a:rPr lang="de-DE" sz="1600" dirty="0"/>
              <a:t>-controller/, abgerufen am 21.01.2023.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Texas A&amp;M University (Hrsg.), 10. Juni 2022, https://</a:t>
            </a:r>
            <a:r>
              <a:rPr lang="de-DE" sz="1600" dirty="0" err="1"/>
              <a:t>arxiv.org</a:t>
            </a:r>
            <a:r>
              <a:rPr lang="de-DE" sz="1600" dirty="0"/>
              <a:t>/</a:t>
            </a:r>
            <a:r>
              <a:rPr lang="de-DE" sz="1600" dirty="0" err="1"/>
              <a:t>pdf</a:t>
            </a:r>
            <a:r>
              <a:rPr lang="de-DE" sz="1600" dirty="0"/>
              <a:t>/2206.02066v2.pdf, abgerufen am 14.01.2023, S. 4.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sz="1600" dirty="0"/>
              <a:t>Eigene Abbildung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69991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52-B1DF-0147-9E95-7AED1C96BEC2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E07CF-C50C-48A1-F20E-A014E5F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7E492C-4DF4-D305-0556-B557B2682487}"/>
              </a:ext>
            </a:extLst>
          </p:cNvPr>
          <p:cNvSpPr txBox="1"/>
          <p:nvPr/>
        </p:nvSpPr>
        <p:spPr>
          <a:xfrm>
            <a:off x="593480" y="1298449"/>
            <a:ext cx="7957039" cy="5051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a. a. O., abgerufen am 14.01.2023, S. 2.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a. a. O., abgerufen am 14.01.2023, S. 4.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a. a. O., abgerufen am 14.01.2023, S. 5.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a. a. O., abgerufen am 14.01.2023, S. 5.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Jiacong</a:t>
            </a:r>
            <a:r>
              <a:rPr lang="de-DE" sz="1600" dirty="0"/>
              <a:t>; </a:t>
            </a:r>
            <a:r>
              <a:rPr lang="de-DE" sz="1600" dirty="0" err="1"/>
              <a:t>Xiong</a:t>
            </a:r>
            <a:r>
              <a:rPr lang="de-DE" sz="1600" dirty="0"/>
              <a:t>, </a:t>
            </a:r>
            <a:r>
              <a:rPr lang="de-DE" sz="1600" dirty="0" err="1"/>
              <a:t>Zixiang</a:t>
            </a:r>
            <a:r>
              <a:rPr lang="de-DE" sz="1600" dirty="0"/>
              <a:t>; </a:t>
            </a:r>
            <a:r>
              <a:rPr lang="de-DE" sz="1600" dirty="0" err="1"/>
              <a:t>Bhattacharyya</a:t>
            </a:r>
            <a:r>
              <a:rPr lang="de-DE" sz="1600" dirty="0"/>
              <a:t>, Shankar: </a:t>
            </a:r>
            <a:r>
              <a:rPr lang="de-DE" sz="1600" dirty="0" err="1"/>
              <a:t>PIDNet</a:t>
            </a:r>
            <a:r>
              <a:rPr lang="de-DE" sz="1600" dirty="0"/>
              <a:t>: A Real-time </a:t>
            </a: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Seg-mentation</a:t>
            </a:r>
            <a:r>
              <a:rPr lang="de-DE" sz="1600" dirty="0"/>
              <a:t> Network </a:t>
            </a:r>
            <a:r>
              <a:rPr lang="de-DE" sz="1600" dirty="0" err="1"/>
              <a:t>Inspired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PID Controller, a. a. O., abgerufen am 14.01.2023, S. 4.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5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57979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452-B1DF-0147-9E95-7AED1C96BEC2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AE07CF-C50C-48A1-F20E-A014E5F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7E492C-4DF4-D305-0556-B557B2682487}"/>
              </a:ext>
            </a:extLst>
          </p:cNvPr>
          <p:cNvSpPr txBox="1"/>
          <p:nvPr/>
        </p:nvSpPr>
        <p:spPr>
          <a:xfrm>
            <a:off x="593480" y="1298449"/>
            <a:ext cx="7957039" cy="251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10"/>
            </a:pPr>
            <a:r>
              <a:rPr lang="de-DE" sz="1600" dirty="0" err="1"/>
              <a:t>Goswami</a:t>
            </a:r>
            <a:r>
              <a:rPr lang="de-DE" sz="1600" dirty="0"/>
              <a:t>, </a:t>
            </a:r>
            <a:r>
              <a:rPr lang="de-DE" sz="1600" dirty="0" err="1"/>
              <a:t>Gashish</a:t>
            </a:r>
            <a:r>
              <a:rPr lang="de-DE" sz="1600" dirty="0"/>
              <a:t>: </a:t>
            </a:r>
            <a:r>
              <a:rPr lang="de-DE" sz="1600" dirty="0" err="1"/>
              <a:t>Semantic</a:t>
            </a:r>
            <a:r>
              <a:rPr lang="de-DE" sz="1600" dirty="0"/>
              <a:t> Segmentation </a:t>
            </a:r>
            <a:r>
              <a:rPr lang="de-DE" sz="1600" dirty="0" err="1"/>
              <a:t>of</a:t>
            </a:r>
            <a:r>
              <a:rPr lang="de-DE" sz="1600" dirty="0"/>
              <a:t> Underwater </a:t>
            </a:r>
            <a:r>
              <a:rPr lang="de-DE" sz="1600" dirty="0" err="1"/>
              <a:t>Imagery</a:t>
            </a:r>
            <a:r>
              <a:rPr lang="de-DE" sz="1600" dirty="0"/>
              <a:t> (SUIM), </a:t>
            </a:r>
            <a:r>
              <a:rPr lang="de-DE" sz="1600" dirty="0" err="1"/>
              <a:t>kaggle.com</a:t>
            </a:r>
            <a:r>
              <a:rPr lang="de-DE" sz="1600" dirty="0"/>
              <a:t> (Hrsg.), https://</a:t>
            </a:r>
            <a:r>
              <a:rPr lang="de-DE" sz="1600" dirty="0" err="1"/>
              <a:t>www.kaggle.com</a:t>
            </a:r>
            <a:r>
              <a:rPr lang="de-DE" sz="1600" dirty="0"/>
              <a:t>/</a:t>
            </a:r>
            <a:r>
              <a:rPr lang="de-DE" sz="1600" dirty="0" err="1"/>
              <a:t>datasets</a:t>
            </a:r>
            <a:r>
              <a:rPr lang="de-DE" sz="1600" dirty="0"/>
              <a:t>/ashish2001/</a:t>
            </a:r>
            <a:r>
              <a:rPr lang="de-DE" sz="1600" dirty="0" err="1"/>
              <a:t>semantic</a:t>
            </a:r>
            <a:r>
              <a:rPr lang="de-DE" sz="1600" dirty="0"/>
              <a:t>-segmentation-</a:t>
            </a:r>
            <a:r>
              <a:rPr lang="de-DE" sz="1600" dirty="0" err="1"/>
              <a:t>of</a:t>
            </a:r>
            <a:r>
              <a:rPr lang="de-DE" sz="1600" dirty="0"/>
              <a:t>-</a:t>
            </a:r>
            <a:r>
              <a:rPr lang="de-DE" sz="1600" dirty="0" err="1"/>
              <a:t>under-water-imagery-suim</a:t>
            </a:r>
            <a:r>
              <a:rPr lang="de-DE" sz="1600" dirty="0"/>
              <a:t>, abgerufen am 21.01.2023.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10"/>
            </a:pPr>
            <a:r>
              <a:rPr lang="de-DE" sz="1600" dirty="0"/>
              <a:t>Islam, </a:t>
            </a:r>
            <a:r>
              <a:rPr lang="de-DE" sz="1600" dirty="0" err="1"/>
              <a:t>Jahidul</a:t>
            </a:r>
            <a:r>
              <a:rPr lang="de-DE" sz="1600" dirty="0"/>
              <a:t>: </a:t>
            </a:r>
            <a:r>
              <a:rPr lang="de-DE" sz="1600" dirty="0" err="1"/>
              <a:t>Semantic</a:t>
            </a:r>
            <a:r>
              <a:rPr lang="de-DE" sz="1600" dirty="0"/>
              <a:t> Segmentation </a:t>
            </a:r>
            <a:r>
              <a:rPr lang="de-DE" sz="1600" dirty="0" err="1"/>
              <a:t>of</a:t>
            </a:r>
            <a:r>
              <a:rPr lang="de-DE" sz="1600" dirty="0"/>
              <a:t> Underwater </a:t>
            </a:r>
            <a:r>
              <a:rPr lang="de-DE" sz="1600" dirty="0" err="1"/>
              <a:t>Imagery</a:t>
            </a:r>
            <a:r>
              <a:rPr lang="de-DE" sz="1600" dirty="0"/>
              <a:t>: Dataset and Benchmark, </a:t>
            </a:r>
            <a:r>
              <a:rPr lang="de-DE" sz="1600" dirty="0" err="1"/>
              <a:t>arxiv.org</a:t>
            </a:r>
            <a:r>
              <a:rPr lang="de-DE" sz="1600" dirty="0"/>
              <a:t> (Hrsg.), 13. September 2020, https://</a:t>
            </a:r>
            <a:r>
              <a:rPr lang="de-DE" sz="1600" dirty="0" err="1"/>
              <a:t>arxiv.org</a:t>
            </a:r>
            <a:r>
              <a:rPr lang="de-DE" sz="1600" dirty="0"/>
              <a:t>/</a:t>
            </a:r>
            <a:r>
              <a:rPr lang="de-DE" sz="1600" dirty="0" err="1"/>
              <a:t>pdf</a:t>
            </a:r>
            <a:r>
              <a:rPr lang="de-DE" sz="1600" dirty="0"/>
              <a:t>/2004.01241.pdf, abgerufen am 21.01.2023, S. 2.</a:t>
            </a:r>
          </a:p>
        </p:txBody>
      </p:sp>
    </p:spTree>
    <p:extLst>
      <p:ext uri="{BB962C8B-B14F-4D97-AF65-F5344CB8AC3E}">
        <p14:creationId xmlns:p14="http://schemas.microsoft.com/office/powerpoint/2010/main" val="123788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38993C-FA06-AD0A-A6AA-E0DBBCF0479B}"/>
              </a:ext>
            </a:extLst>
          </p:cNvPr>
          <p:cNvSpPr txBox="1"/>
          <p:nvPr/>
        </p:nvSpPr>
        <p:spPr>
          <a:xfrm>
            <a:off x="7895492" y="5501537"/>
            <a:ext cx="756896" cy="25558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algn="ctr"/>
            <a:r>
              <a:rPr lang="de-DE" sz="1200" dirty="0"/>
              <a:t>Abb. 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26FFC5-5D8A-8DA2-EF9C-A66262C14B40}"/>
              </a:ext>
            </a:extLst>
          </p:cNvPr>
          <p:cNvGrpSpPr/>
          <p:nvPr/>
        </p:nvGrpSpPr>
        <p:grpSpPr>
          <a:xfrm>
            <a:off x="1248508" y="1393304"/>
            <a:ext cx="6657792" cy="4612330"/>
            <a:chOff x="0" y="0"/>
            <a:chExt cx="7175500" cy="497489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220FF3B-B56B-30F5-8F85-BDC715F05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75500" cy="4711700"/>
            </a:xfrm>
            <a:prstGeom prst="rect">
              <a:avLst/>
            </a:prstGeom>
          </p:spPr>
        </p:pic>
        <p:sp>
          <p:nvSpPr>
            <p:cNvPr id="9" name="Textfeld 4">
              <a:extLst>
                <a:ext uri="{FF2B5EF4-FFF2-40B4-BE49-F238E27FC236}">
                  <a16:creationId xmlns:a16="http://schemas.microsoft.com/office/drawing/2014/main" id="{7DD04034-82AD-848B-9FEE-8C73AC9E5F89}"/>
                </a:ext>
              </a:extLst>
            </p:cNvPr>
            <p:cNvSpPr txBox="1"/>
            <p:nvPr/>
          </p:nvSpPr>
          <p:spPr>
            <a:xfrm>
              <a:off x="0" y="2229104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1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(A) Original Bild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feld 5">
              <a:extLst>
                <a:ext uri="{FF2B5EF4-FFF2-40B4-BE49-F238E27FC236}">
                  <a16:creationId xmlns:a16="http://schemas.microsoft.com/office/drawing/2014/main" id="{1C94D46B-C4CD-585F-8960-932A1F0DB70E}"/>
                </a:ext>
              </a:extLst>
            </p:cNvPr>
            <p:cNvSpPr txBox="1"/>
            <p:nvPr/>
          </p:nvSpPr>
          <p:spPr>
            <a:xfrm>
              <a:off x="3587750" y="2224251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1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(B) Semantische Segmentierung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feld 6">
              <a:extLst>
                <a:ext uri="{FF2B5EF4-FFF2-40B4-BE49-F238E27FC236}">
                  <a16:creationId xmlns:a16="http://schemas.microsoft.com/office/drawing/2014/main" id="{FAE57EC8-FBE7-3F31-1D16-64705037B0B6}"/>
                </a:ext>
              </a:extLst>
            </p:cNvPr>
            <p:cNvSpPr txBox="1"/>
            <p:nvPr/>
          </p:nvSpPr>
          <p:spPr>
            <a:xfrm>
              <a:off x="0" y="4711699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1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(C) Instanz Segmentierung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feld 7">
              <a:extLst>
                <a:ext uri="{FF2B5EF4-FFF2-40B4-BE49-F238E27FC236}">
                  <a16:creationId xmlns:a16="http://schemas.microsoft.com/office/drawing/2014/main" id="{2DC9A31D-B0E2-1FF9-96F0-BAFAFAADE71B}"/>
                </a:ext>
              </a:extLst>
            </p:cNvPr>
            <p:cNvSpPr txBox="1"/>
            <p:nvPr/>
          </p:nvSpPr>
          <p:spPr>
            <a:xfrm>
              <a:off x="3587750" y="4711699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1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(D) Panoptische Segmentierung</a:t>
              </a:r>
              <a:endParaRPr lang="de-DE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3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BED4-1BBE-AE65-E1BE-EA6619E8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58" y="1641463"/>
            <a:ext cx="5684437" cy="4038580"/>
          </a:xfrm>
        </p:spPr>
        <p:txBody>
          <a:bodyPr lIns="9000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Problemstellung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>
                <a:solidFill>
                  <a:srgbClr val="80BA25"/>
                </a:solidFill>
              </a:rPr>
              <a:t>PID-Regler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PID-Net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SUIM-Datensatz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83-8580-224A-B464-A5EF84ECC8DD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04D172D1-D619-A3BC-8625-19B32B30088A}"/>
              </a:ext>
            </a:extLst>
          </p:cNvPr>
          <p:cNvSpPr/>
          <p:nvPr/>
        </p:nvSpPr>
        <p:spPr>
          <a:xfrm rot="5400000">
            <a:off x="1167083" y="2505638"/>
            <a:ext cx="549638" cy="473826"/>
          </a:xfrm>
          <a:prstGeom prst="triangle">
            <a:avLst/>
          </a:prstGeom>
          <a:solidFill>
            <a:srgbClr val="80BA26"/>
          </a:solidFill>
          <a:ln>
            <a:solidFill>
              <a:srgbClr val="639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3D867-A63E-C3AD-6976-FCA14694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WS22/23   –   DL für Computer Vision   –   Riegel, Schwickert</a:t>
            </a:r>
          </a:p>
        </p:txBody>
      </p:sp>
    </p:spTree>
    <p:extLst>
      <p:ext uri="{BB962C8B-B14F-4D97-AF65-F5344CB8AC3E}">
        <p14:creationId xmlns:p14="http://schemas.microsoft.com/office/powerpoint/2010/main" val="262687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 PID-Regler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8BB87BC-5F90-9FF9-0E97-EB3D38DEFEE7}"/>
              </a:ext>
            </a:extLst>
          </p:cNvPr>
          <p:cNvGrpSpPr/>
          <p:nvPr/>
        </p:nvGrpSpPr>
        <p:grpSpPr>
          <a:xfrm>
            <a:off x="830178" y="2266047"/>
            <a:ext cx="7628022" cy="3197606"/>
            <a:chOff x="830178" y="2266047"/>
            <a:chExt cx="7628022" cy="319760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7701304" y="5208070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2</a:t>
              </a:r>
            </a:p>
          </p:txBody>
        </p:sp>
        <p:pic>
          <p:nvPicPr>
            <p:cNvPr id="1026" name="Picture 2" descr="What Is A PID Controller And How It Works? - PLCynergy">
              <a:extLst>
                <a:ext uri="{FF2B5EF4-FFF2-40B4-BE49-F238E27FC236}">
                  <a16:creationId xmlns:a16="http://schemas.microsoft.com/office/drawing/2014/main" id="{F0166221-DA99-AF34-36EE-EBFEC66FE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78" y="2266047"/>
              <a:ext cx="7249574" cy="2325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52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BED4-1BBE-AE65-E1BE-EA6619E8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58" y="1641463"/>
            <a:ext cx="5684437" cy="4038580"/>
          </a:xfrm>
        </p:spPr>
        <p:txBody>
          <a:bodyPr lIns="90000" anchor="t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Problemstellung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PID-Regler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>
                <a:solidFill>
                  <a:srgbClr val="80BA25"/>
                </a:solidFill>
              </a:rPr>
              <a:t>PID-Net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SUIM-Datensatz</a:t>
            </a:r>
          </a:p>
          <a:p>
            <a:pPr marL="514350" indent="-514350">
              <a:spcBef>
                <a:spcPts val="0"/>
              </a:spcBef>
              <a:spcAft>
                <a:spcPts val="4000"/>
              </a:spcAft>
              <a:buFont typeface="+mj-lt"/>
              <a:buAutoNum type="arabicPeriod"/>
            </a:pPr>
            <a:r>
              <a:rPr lang="de-DE" sz="2400" dirty="0"/>
              <a:t>Untersuchungsergebnisse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C83-8580-224A-B464-A5EF84ECC8DD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Dreieck 7">
            <a:extLst>
              <a:ext uri="{FF2B5EF4-FFF2-40B4-BE49-F238E27FC236}">
                <a16:creationId xmlns:a16="http://schemas.microsoft.com/office/drawing/2014/main" id="{04D172D1-D619-A3BC-8625-19B32B30088A}"/>
              </a:ext>
            </a:extLst>
          </p:cNvPr>
          <p:cNvSpPr/>
          <p:nvPr/>
        </p:nvSpPr>
        <p:spPr>
          <a:xfrm rot="5400000">
            <a:off x="1167083" y="3384512"/>
            <a:ext cx="549638" cy="473826"/>
          </a:xfrm>
          <a:prstGeom prst="triangle">
            <a:avLst/>
          </a:prstGeom>
          <a:solidFill>
            <a:srgbClr val="80BA26"/>
          </a:solidFill>
          <a:ln>
            <a:solidFill>
              <a:srgbClr val="639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513D867-A63E-C3AD-6976-FCA14694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WS22/23   –   DL für Computer Vision   –   Riegel, Schwickert</a:t>
            </a:r>
          </a:p>
        </p:txBody>
      </p:sp>
    </p:spTree>
    <p:extLst>
      <p:ext uri="{BB962C8B-B14F-4D97-AF65-F5344CB8AC3E}">
        <p14:creationId xmlns:p14="http://schemas.microsoft.com/office/powerpoint/2010/main" val="347698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7FC4DBA-E547-2DF5-9B14-A8E62D21347D}"/>
              </a:ext>
            </a:extLst>
          </p:cNvPr>
          <p:cNvGrpSpPr/>
          <p:nvPr/>
        </p:nvGrpSpPr>
        <p:grpSpPr>
          <a:xfrm>
            <a:off x="685800" y="1742232"/>
            <a:ext cx="7772400" cy="3790246"/>
            <a:chOff x="685800" y="1742232"/>
            <a:chExt cx="7772400" cy="3790246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938993C-FA06-AD0A-A6AA-E0DBBCF0479B}"/>
                </a:ext>
              </a:extLst>
            </p:cNvPr>
            <p:cNvSpPr txBox="1"/>
            <p:nvPr/>
          </p:nvSpPr>
          <p:spPr>
            <a:xfrm>
              <a:off x="7701304" y="5276895"/>
              <a:ext cx="756896" cy="255583"/>
            </a:xfrm>
            <a:prstGeom prst="rect">
              <a:avLst/>
            </a:prstGeom>
            <a:noFill/>
          </p:spPr>
          <p:txBody>
            <a:bodyPr wrap="square" lIns="90000" rtlCol="0" anchor="t" anchorCtr="0">
              <a:noAutofit/>
            </a:bodyPr>
            <a:lstStyle/>
            <a:p>
              <a:pPr algn="ctr"/>
              <a:r>
                <a:rPr lang="de-DE" sz="1200" dirty="0"/>
                <a:t>Abb. 3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7A909A9-A25E-FA40-1E6F-1CC8F73FE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1742232"/>
              <a:ext cx="7772400" cy="3465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06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13AC-9938-B5A4-BBA8-4B047B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 PID-Net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57E20-352B-2C48-F740-C34E01A8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A34F-E762-9549-B4FA-C0B4F1C8B64C}" type="datetime1">
              <a:rPr lang="de-DE" smtClean="0"/>
              <a:t>21.01.23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61AED7-34AC-2BD0-3A27-1323E90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476C-FAAB-9E4F-9A0B-52A5FC9B6A1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F6991-3DD4-FCA4-92EE-5CBE6A3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WS22/23   –   DL für Computer Vision   –   Riegel, Schwickert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7752D8-AD7B-BCBC-1B24-8A1A1986FD1D}"/>
              </a:ext>
            </a:extLst>
          </p:cNvPr>
          <p:cNvSpPr txBox="1"/>
          <p:nvPr/>
        </p:nvSpPr>
        <p:spPr>
          <a:xfrm>
            <a:off x="656966" y="1213627"/>
            <a:ext cx="173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80BA25"/>
                </a:solidFill>
              </a:rPr>
              <a:t>Residual Block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AE30C-001E-D6B2-13EC-4C275A8E9B8A}"/>
              </a:ext>
            </a:extLst>
          </p:cNvPr>
          <p:cNvSpPr txBox="1"/>
          <p:nvPr/>
        </p:nvSpPr>
        <p:spPr>
          <a:xfrm>
            <a:off x="924233" y="2087006"/>
            <a:ext cx="4680154" cy="3231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536575" indent="-5365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Stamm der Architektur</a:t>
            </a:r>
          </a:p>
          <a:p>
            <a:pPr marL="536575" indent="-5365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Verbesserte Effektivität und Effizienz</a:t>
            </a:r>
          </a:p>
          <a:p>
            <a:pPr marL="536575" indent="-5365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Standard-Variante für Verarbeitung</a:t>
            </a:r>
          </a:p>
          <a:p>
            <a:pPr marL="536575" indent="-5365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Bottleneck-Variante für </a:t>
            </a:r>
            <a:r>
              <a:rPr lang="de-DE" sz="2000" dirty="0" err="1"/>
              <a:t>Upsampling</a:t>
            </a:r>
            <a:endParaRPr lang="de-DE" sz="2000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60AD873-813C-534E-5D53-AE1B129B3C04}"/>
              </a:ext>
            </a:extLst>
          </p:cNvPr>
          <p:cNvGrpSpPr/>
          <p:nvPr/>
        </p:nvGrpSpPr>
        <p:grpSpPr>
          <a:xfrm>
            <a:off x="5842538" y="1635667"/>
            <a:ext cx="2804696" cy="4257995"/>
            <a:chOff x="5842538" y="1635667"/>
            <a:chExt cx="2804696" cy="4257995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1A2CE56-D39A-BBC8-7A23-DCD13CDB000A}"/>
                </a:ext>
              </a:extLst>
            </p:cNvPr>
            <p:cNvGrpSpPr/>
            <p:nvPr/>
          </p:nvGrpSpPr>
          <p:grpSpPr>
            <a:xfrm>
              <a:off x="5960391" y="1635667"/>
              <a:ext cx="2686843" cy="4257995"/>
              <a:chOff x="2231924" y="1966874"/>
              <a:chExt cx="1861013" cy="2949255"/>
            </a:xfrm>
          </p:grpSpPr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B0ECEB55-B92C-0777-1076-5A7581F31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9892" t="6481" r="61327" b="8423"/>
              <a:stretch/>
            </p:blipFill>
            <p:spPr>
              <a:xfrm>
                <a:off x="2231924" y="1966874"/>
                <a:ext cx="1459642" cy="2949255"/>
              </a:xfrm>
              <a:prstGeom prst="rect">
                <a:avLst/>
              </a:prstGeom>
            </p:spPr>
          </p:pic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076CF01-A562-10BA-F6AE-10DC8FAD8163}"/>
                  </a:ext>
                </a:extLst>
              </p:cNvPr>
              <p:cNvSpPr txBox="1"/>
              <p:nvPr/>
            </p:nvSpPr>
            <p:spPr>
              <a:xfrm>
                <a:off x="3436469" y="4660546"/>
                <a:ext cx="656468" cy="187716"/>
              </a:xfrm>
              <a:prstGeom prst="rect">
                <a:avLst/>
              </a:prstGeom>
              <a:noFill/>
            </p:spPr>
            <p:txBody>
              <a:bodyPr wrap="square" lIns="90000" rtlCol="0" anchor="t" anchorCtr="0">
                <a:noAutofit/>
              </a:bodyPr>
              <a:lstStyle/>
              <a:p>
                <a:pPr algn="ctr"/>
                <a:r>
                  <a:rPr lang="de-DE" sz="1200" dirty="0"/>
                  <a:t>Abb. 3</a:t>
                </a:r>
              </a:p>
            </p:txBody>
          </p:sp>
        </p:grpSp>
        <p:sp>
          <p:nvSpPr>
            <p:cNvPr id="37" name="Ring 36">
              <a:extLst>
                <a:ext uri="{FF2B5EF4-FFF2-40B4-BE49-F238E27FC236}">
                  <a16:creationId xmlns:a16="http://schemas.microsoft.com/office/drawing/2014/main" id="{547802B0-05B7-094F-A546-EC2B01F81526}"/>
                </a:ext>
              </a:extLst>
            </p:cNvPr>
            <p:cNvSpPr/>
            <p:nvPr/>
          </p:nvSpPr>
          <p:spPr>
            <a:xfrm>
              <a:off x="5842538" y="3081270"/>
              <a:ext cx="943274" cy="136678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Ring 37">
              <a:extLst>
                <a:ext uri="{FF2B5EF4-FFF2-40B4-BE49-F238E27FC236}">
                  <a16:creationId xmlns:a16="http://schemas.microsoft.com/office/drawing/2014/main" id="{772112F8-1C02-09A5-191B-AAEB104B7242}"/>
                </a:ext>
              </a:extLst>
            </p:cNvPr>
            <p:cNvSpPr/>
            <p:nvPr/>
          </p:nvSpPr>
          <p:spPr>
            <a:xfrm>
              <a:off x="6697256" y="4428891"/>
              <a:ext cx="943274" cy="136678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Ring 38">
              <a:extLst>
                <a:ext uri="{FF2B5EF4-FFF2-40B4-BE49-F238E27FC236}">
                  <a16:creationId xmlns:a16="http://schemas.microsoft.com/office/drawing/2014/main" id="{45D89A74-ABF2-73C9-1F40-0D4FB180F9C2}"/>
                </a:ext>
              </a:extLst>
            </p:cNvPr>
            <p:cNvSpPr/>
            <p:nvPr/>
          </p:nvSpPr>
          <p:spPr>
            <a:xfrm>
              <a:off x="6697256" y="1837203"/>
              <a:ext cx="943274" cy="136678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Ring 39">
              <a:extLst>
                <a:ext uri="{FF2B5EF4-FFF2-40B4-BE49-F238E27FC236}">
                  <a16:creationId xmlns:a16="http://schemas.microsoft.com/office/drawing/2014/main" id="{A6D5EB64-1908-27E0-DA93-299AD133F858}"/>
                </a:ext>
              </a:extLst>
            </p:cNvPr>
            <p:cNvSpPr/>
            <p:nvPr/>
          </p:nvSpPr>
          <p:spPr>
            <a:xfrm>
              <a:off x="7089217" y="3203990"/>
              <a:ext cx="943274" cy="1126917"/>
            </a:xfrm>
            <a:prstGeom prst="donut">
              <a:avLst>
                <a:gd name="adj" fmla="val 149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38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1235</Words>
  <Application>Microsoft Macintosh PowerPoint</Application>
  <PresentationFormat>Bildschirmpräsentation (4:3)</PresentationFormat>
  <Paragraphs>251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Systemschrift Normal</vt:lpstr>
      <vt:lpstr>Times New Roman</vt:lpstr>
      <vt:lpstr>Office</vt:lpstr>
      <vt:lpstr>Semantische Segmentierung von Unterwasserbilddaten in Echtzeit</vt:lpstr>
      <vt:lpstr>Inhaltsverzeichnis</vt:lpstr>
      <vt:lpstr>1.  Problemstellung</vt:lpstr>
      <vt:lpstr>1.  Problemstellung</vt:lpstr>
      <vt:lpstr>Inhaltsverzeichnis</vt:lpstr>
      <vt:lpstr>2.  PID-Regler</vt:lpstr>
      <vt:lpstr>Inhaltsverzeichnis</vt:lpstr>
      <vt:lpstr>3.  PID-Net</vt:lpstr>
      <vt:lpstr>3.  PID-Net</vt:lpstr>
      <vt:lpstr>3.  PID-Net</vt:lpstr>
      <vt:lpstr>3.  PID-Net</vt:lpstr>
      <vt:lpstr>PID-Net</vt:lpstr>
      <vt:lpstr>3.  PID-Net</vt:lpstr>
      <vt:lpstr>3.  PID-Net</vt:lpstr>
      <vt:lpstr>3.  PID-Net</vt:lpstr>
      <vt:lpstr>3.  PID-Net</vt:lpstr>
      <vt:lpstr>PID-Net  –  Bag-Komponente</vt:lpstr>
      <vt:lpstr>3.  PID-Net</vt:lpstr>
      <vt:lpstr>PID-Net  –  Bag-Komponente</vt:lpstr>
      <vt:lpstr>PID-Net  –  Bag-Komponente</vt:lpstr>
      <vt:lpstr>PID-Net  –  Bag-Komponente</vt:lpstr>
      <vt:lpstr>Inhaltsverzeichnis</vt:lpstr>
      <vt:lpstr>4.  SUIM-Datensatz</vt:lpstr>
      <vt:lpstr>4.  SUIM-Datensatz</vt:lpstr>
      <vt:lpstr>4.  SUIM-Datensatz</vt:lpstr>
      <vt:lpstr>4.  SUIM-Datensatz</vt:lpstr>
      <vt:lpstr>Inhaltsverzeichnis</vt:lpstr>
      <vt:lpstr>5.  Untersuchungsergebnisse</vt:lpstr>
      <vt:lpstr>5.  Untersuchungsergebnisse</vt:lpstr>
      <vt:lpstr>Vielen Dank für Eure Aufmerksamkeit!</vt:lpstr>
      <vt:lpstr>Inhaltliche Quellen</vt:lpstr>
      <vt:lpstr>Bildquellen</vt:lpstr>
      <vt:lpstr>Bildquellen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191</cp:revision>
  <dcterms:created xsi:type="dcterms:W3CDTF">2022-10-19T15:20:42Z</dcterms:created>
  <dcterms:modified xsi:type="dcterms:W3CDTF">2023-01-21T17:40:24Z</dcterms:modified>
</cp:coreProperties>
</file>