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71"/>
  </p:notesMasterIdLst>
  <p:sldIdLst>
    <p:sldId id="284" r:id="rId2"/>
    <p:sldId id="257" r:id="rId3"/>
    <p:sldId id="601" r:id="rId4"/>
    <p:sldId id="381" r:id="rId5"/>
    <p:sldId id="605" r:id="rId6"/>
    <p:sldId id="401" r:id="rId7"/>
    <p:sldId id="417" r:id="rId8"/>
    <p:sldId id="610" r:id="rId9"/>
    <p:sldId id="400" r:id="rId10"/>
    <p:sldId id="367" r:id="rId11"/>
    <p:sldId id="369" r:id="rId12"/>
    <p:sldId id="366" r:id="rId13"/>
    <p:sldId id="358" r:id="rId14"/>
    <p:sldId id="402" r:id="rId15"/>
    <p:sldId id="397" r:id="rId16"/>
    <p:sldId id="304" r:id="rId17"/>
    <p:sldId id="303" r:id="rId18"/>
    <p:sldId id="297" r:id="rId19"/>
    <p:sldId id="332" r:id="rId20"/>
    <p:sldId id="406" r:id="rId21"/>
    <p:sldId id="298" r:id="rId22"/>
    <p:sldId id="407" r:id="rId23"/>
    <p:sldId id="428" r:id="rId24"/>
    <p:sldId id="420" r:id="rId25"/>
    <p:sldId id="421" r:id="rId26"/>
    <p:sldId id="612" r:id="rId27"/>
    <p:sldId id="611" r:id="rId28"/>
    <p:sldId id="424" r:id="rId29"/>
    <p:sldId id="320" r:id="rId30"/>
    <p:sldId id="384" r:id="rId31"/>
    <p:sldId id="395" r:id="rId32"/>
    <p:sldId id="386" r:id="rId33"/>
    <p:sldId id="632" r:id="rId34"/>
    <p:sldId id="396" r:id="rId35"/>
    <p:sldId id="387" r:id="rId36"/>
    <p:sldId id="425" r:id="rId37"/>
    <p:sldId id="429" r:id="rId38"/>
    <p:sldId id="430" r:id="rId39"/>
    <p:sldId id="631" r:id="rId40"/>
    <p:sldId id="630" r:id="rId41"/>
    <p:sldId id="633" r:id="rId42"/>
    <p:sldId id="413" r:id="rId43"/>
    <p:sldId id="629" r:id="rId44"/>
    <p:sldId id="412" r:id="rId45"/>
    <p:sldId id="607" r:id="rId46"/>
    <p:sldId id="634" r:id="rId47"/>
    <p:sldId id="635" r:id="rId48"/>
    <p:sldId id="636" r:id="rId49"/>
    <p:sldId id="411" r:id="rId50"/>
    <p:sldId id="403" r:id="rId51"/>
    <p:sldId id="422" r:id="rId52"/>
    <p:sldId id="371" r:id="rId53"/>
    <p:sldId id="379" r:id="rId54"/>
    <p:sldId id="426" r:id="rId55"/>
    <p:sldId id="372" r:id="rId56"/>
    <p:sldId id="427" r:id="rId57"/>
    <p:sldId id="305" r:id="rId58"/>
    <p:sldId id="306" r:id="rId59"/>
    <p:sldId id="310" r:id="rId60"/>
    <p:sldId id="308" r:id="rId61"/>
    <p:sldId id="333" r:id="rId62"/>
    <p:sldId id="311" r:id="rId63"/>
    <p:sldId id="334" r:id="rId64"/>
    <p:sldId id="423" r:id="rId65"/>
    <p:sldId id="312" r:id="rId66"/>
    <p:sldId id="408" r:id="rId67"/>
    <p:sldId id="323" r:id="rId68"/>
    <p:sldId id="307" r:id="rId69"/>
    <p:sldId id="409" r:id="rId70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40640" marR="4064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40640" marR="40640" indent="1714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40640" marR="4064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40640" marR="40640" indent="5143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40640" marR="4064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40640" marR="40640" indent="8572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40640" marR="4064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40640" marR="40640" indent="120015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40640" marR="4064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a A. Lowell" initials="PAL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CFE"/>
    <a:srgbClr val="FFE07D"/>
    <a:srgbClr val="7030A0"/>
    <a:srgbClr val="006600"/>
    <a:srgbClr val="002060"/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51" autoAdjust="0"/>
  </p:normalViewPr>
  <p:slideViewPr>
    <p:cSldViewPr>
      <p:cViewPr varScale="1">
        <p:scale>
          <a:sx n="74" d="100"/>
          <a:sy n="74" d="100"/>
        </p:scale>
        <p:origin x="1956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OShaughnessy" userId="f3170bfe-43c2-407a-b42c-4d7903a65d2a" providerId="ADAL" clId="{80671E76-5F94-4FEE-AAC3-A4FCDC825543}"/>
    <pc:docChg chg="modSld">
      <pc:chgData name="Ben OShaughnessy" userId="f3170bfe-43c2-407a-b42c-4d7903a65d2a" providerId="ADAL" clId="{80671E76-5F94-4FEE-AAC3-A4FCDC825543}" dt="2025-09-12T11:51:23.719" v="0" actId="20577"/>
      <pc:docMkLst>
        <pc:docMk/>
      </pc:docMkLst>
      <pc:sldChg chg="modSp mod">
        <pc:chgData name="Ben OShaughnessy" userId="f3170bfe-43c2-407a-b42c-4d7903a65d2a" providerId="ADAL" clId="{80671E76-5F94-4FEE-AAC3-A4FCDC825543}" dt="2025-09-12T11:51:23.719" v="0" actId="20577"/>
        <pc:sldMkLst>
          <pc:docMk/>
          <pc:sldMk cId="880858965" sldId="284"/>
        </pc:sldMkLst>
        <pc:spChg chg="mod">
          <ac:chgData name="Ben OShaughnessy" userId="f3170bfe-43c2-407a-b42c-4d7903a65d2a" providerId="ADAL" clId="{80671E76-5F94-4FEE-AAC3-A4FCDC825543}" dt="2025-09-12T11:51:23.719" v="0" actId="20577"/>
          <ac:spMkLst>
            <pc:docMk/>
            <pc:sldMk cId="880858965" sldId="284"/>
            <ac:spMk id="12291" creationId="{821372B3-CDCD-4A0A-B896-3B8E0ED64D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3518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2100" latinLnBrk="0">
      <a:defRPr sz="1100">
        <a:latin typeface="Lucida Grande"/>
        <a:ea typeface="Lucida Grande"/>
        <a:cs typeface="Lucida Grande"/>
        <a:sym typeface="Lucida Grande"/>
      </a:defRPr>
    </a:lvl1pPr>
    <a:lvl2pPr indent="114300" defTabSz="292100" latinLnBrk="0">
      <a:defRPr sz="1100">
        <a:latin typeface="Lucida Grande"/>
        <a:ea typeface="Lucida Grande"/>
        <a:cs typeface="Lucida Grande"/>
        <a:sym typeface="Lucida Grande"/>
      </a:defRPr>
    </a:lvl2pPr>
    <a:lvl3pPr indent="228600" defTabSz="292100" latinLnBrk="0">
      <a:defRPr sz="1100">
        <a:latin typeface="Lucida Grande"/>
        <a:ea typeface="Lucida Grande"/>
        <a:cs typeface="Lucida Grande"/>
        <a:sym typeface="Lucida Grande"/>
      </a:defRPr>
    </a:lvl3pPr>
    <a:lvl4pPr indent="342900" defTabSz="292100" latinLnBrk="0">
      <a:defRPr sz="1100">
        <a:latin typeface="Lucida Grande"/>
        <a:ea typeface="Lucida Grande"/>
        <a:cs typeface="Lucida Grande"/>
        <a:sym typeface="Lucida Grande"/>
      </a:defRPr>
    </a:lvl4pPr>
    <a:lvl5pPr indent="457200" defTabSz="292100" latinLnBrk="0">
      <a:defRPr sz="1100">
        <a:latin typeface="Lucida Grande"/>
        <a:ea typeface="Lucida Grande"/>
        <a:cs typeface="Lucida Grande"/>
        <a:sym typeface="Lucida Grande"/>
      </a:defRPr>
    </a:lvl5pPr>
    <a:lvl6pPr indent="571500" defTabSz="292100" latinLnBrk="0">
      <a:defRPr sz="1100">
        <a:latin typeface="Lucida Grande"/>
        <a:ea typeface="Lucida Grande"/>
        <a:cs typeface="Lucida Grande"/>
        <a:sym typeface="Lucida Grande"/>
      </a:defRPr>
    </a:lvl6pPr>
    <a:lvl7pPr indent="685800" defTabSz="292100" latinLnBrk="0">
      <a:defRPr sz="1100">
        <a:latin typeface="Lucida Grande"/>
        <a:ea typeface="Lucida Grande"/>
        <a:cs typeface="Lucida Grande"/>
        <a:sym typeface="Lucida Grande"/>
      </a:defRPr>
    </a:lvl7pPr>
    <a:lvl8pPr indent="800100" defTabSz="292100" latinLnBrk="0">
      <a:defRPr sz="1100">
        <a:latin typeface="Lucida Grande"/>
        <a:ea typeface="Lucida Grande"/>
        <a:cs typeface="Lucida Grande"/>
        <a:sym typeface="Lucida Grande"/>
      </a:defRPr>
    </a:lvl8pPr>
    <a:lvl9pPr indent="914400" defTabSz="292100" latinLnBrk="0">
      <a:defRPr sz="11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69E4C70-19CF-4BC6-A11F-1653998DE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223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223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223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223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22338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22338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22338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22338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3EBC6B-918B-4D0C-BABB-F8A2D464D6A6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F5E481C-B46F-4913-A806-DF5B6F143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8F8F256-1AFA-4AE1-B28A-403909741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460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5412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0509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5851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8440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4013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0716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8016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550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4610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632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0592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2847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4569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2836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96312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9923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4120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8711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8434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654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126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1027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7847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8753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7983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9199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5889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56079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3728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957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2231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B646C-87AC-A143-A5B0-7FBB5CE0F6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2118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68448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5431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83570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9404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02919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16412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44850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10704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41576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0454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9642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43491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44058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50095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85591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47267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1128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26620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431129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552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865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0719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756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815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C47E1-FF87-4B76-9B10-47A016FB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F0A0E10-61A3-43EE-9E3C-F4831416B9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18B78BEF-4269-44DF-AAC7-68821D85CD81}" type="slidenum">
              <a:rPr lang="en-US" altLang="ko-KR"/>
              <a:pPr>
                <a:defRPr/>
              </a:pPr>
              <a:t>‹#›</a:t>
            </a:fld>
            <a:endParaRPr lang="en-US" altLang="ko-K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90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C1D0884-13CA-4ADA-BB0A-01E3EFA8E7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443633" y="6238875"/>
            <a:ext cx="1016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EF11F78A-FF7E-4531-AA3A-581216E62A98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4761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2F0EAE4-2E18-4190-BBEB-A68C343D53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28D5338D-6FA3-4E94-A945-CB00B6C81299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7614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D43E19-89D2-40AF-A4A9-CDFDBD02AC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846667" y="6219825"/>
            <a:ext cx="62992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D8B24-A1A5-41B6-AF41-22C4F86BAF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443633" y="6238875"/>
            <a:ext cx="1016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E4DB964B-C25F-48C0-8581-D7FD03A2D04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9238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939" y="156643"/>
            <a:ext cx="103632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08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7C3E37-CB89-4390-A06D-51D6418360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1-</a:t>
            </a:r>
            <a:fld id="{09CEC17C-00A7-4C9B-87B1-E181FFE8E09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8938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7050-C6D8-468B-8ED2-DBF33ACD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89F6C3-AAC7-4C5D-BA24-A6DA3A2283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6290530-D907-477F-AC45-AB7915E427E1}" type="slidenum">
              <a:rPr lang="en-US" altLang="ko-KR"/>
              <a:pPr>
                <a:defRPr/>
              </a:pPr>
              <a:t>‹#›</a:t>
            </a:fld>
            <a:endParaRPr lang="en-US" altLang="ko-K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991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2"/>
            <a:ext cx="103632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5"/>
            <a:ext cx="103632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9238A1-045F-40BA-A68B-EA5ECEBD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5ECB18-17B7-4743-9962-8EE1C8BE0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2F20BE59-7DC7-472B-8B4C-6AE90D00AECF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0556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4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42643E-9BFB-4681-AC73-ADFCECF27E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A635-6DE6-4887-B96D-4ACA7157B80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D0970040-272E-420E-8477-0EA16A1A92A8}" type="slidenum">
              <a:rPr lang="en-US" altLang="ko-KR"/>
              <a:pPr>
                <a:defRPr/>
              </a:pPr>
              <a:t>‹#›</a:t>
            </a:fld>
            <a:endParaRPr lang="en-US" altLang="ko-K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547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50"/>
            <a:ext cx="5388864" cy="3913187"/>
          </a:xfrm>
        </p:spPr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2CF0AD-B00F-47C5-AAE4-AD11B57D32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EE376A5-E20A-498F-BADE-D84AC64E3D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FFB62C14-EE1E-4F8D-92A8-AFA6F761A8FC}" type="slidenum">
              <a:rPr lang="en-US" altLang="ko-KR"/>
              <a:pPr>
                <a:defRPr/>
              </a:pPr>
              <a:t>‹#›</a:t>
            </a:fld>
            <a:endParaRPr lang="en-US" altLang="ko-K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68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44031E4-0328-48A6-BD23-7D9A3B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2F849EF-89C9-44A2-AC79-0C93F6F62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ECF78EAC-C79B-429F-B822-E95B50DFE7B4}" type="slidenum">
              <a:rPr lang="en-US" altLang="ko-KR"/>
              <a:pPr>
                <a:defRPr/>
              </a:pPr>
              <a:t>‹#›</a:t>
            </a:fld>
            <a:endParaRPr lang="en-US" altLang="ko-K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932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1DF0F57-E11D-4EF7-8313-37E4FBF8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7701DA5-85AC-4366-9BB5-5CD07D1B5C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3EDA9CBA-35DE-42C2-93DC-721C59BFE936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669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8" y="266700"/>
            <a:ext cx="4011084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1" y="273052"/>
            <a:ext cx="6661151" cy="5853113"/>
          </a:xfrm>
        </p:spPr>
        <p:txBody>
          <a:bodyPr/>
          <a:lstStyle>
            <a:lvl1pPr>
              <a:defRPr sz="32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8" y="2438402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C755B3-F42D-4D83-A9D7-403CBAE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2322-F1B8-481E-B17F-D97E24B70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5F943CEF-8F04-47A7-B508-25EEBF276709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615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59390B-2128-4B59-B12A-A5870774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F83B-9249-4A4A-8463-3CA164C70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  <a:fld id="{63B081B3-59FB-474B-B2C3-FB28EF5129E9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7238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63C03-7FA1-4E5F-B77C-8F5506F4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4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CF4F67C-C89A-4EFD-BB2E-FBA691D5D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7EAE4-6A79-4BF4-8F98-F80A0C7C4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83602" y="6356352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D001-8FC9-4E42-957B-8880E9089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902" y="6356352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0B48E3DE-B1E1-4CF6-AD9B-983CFFF2E266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6018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sldNum="0" hdr="0" ftr="0" dt="0"/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Palatino Linotype" pitchFamily="18" charset="0"/>
        </a:defRPr>
      </a:lvl5pPr>
      <a:lvl6pPr marL="4572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0070C0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0070C0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0070C0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0070C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tygeek.com/coroutines-in-unity3d" TargetMode="External"/><Relationship Id="rId2" Type="http://schemas.openxmlformats.org/officeDocument/2006/relationships/hyperlink" Target="https://docs.unity3d.com/Manual/Coroutin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>
            <a:extLst>
              <a:ext uri="{FF2B5EF4-FFF2-40B4-BE49-F238E27FC236}">
                <a16:creationId xmlns:a16="http://schemas.microsoft.com/office/drawing/2014/main" id="{6B62414B-85BD-4A93-AC18-99E7F97625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73581"/>
            <a:ext cx="7772400" cy="3698419"/>
          </a:xfrm>
        </p:spPr>
        <p:txBody>
          <a:bodyPr/>
          <a:lstStyle/>
          <a:p>
            <a:pPr eaLnBrk="1" hangingPunct="1">
              <a:defRPr/>
            </a:pPr>
            <a:r>
              <a:rPr lang="en-IE" sz="4800" dirty="0"/>
              <a:t>Developing Games with Unity &amp; C#</a:t>
            </a:r>
            <a:br>
              <a:rPr lang="en-IE" sz="4800" dirty="0"/>
            </a:br>
            <a:r>
              <a:rPr lang="en-IE" sz="4800" dirty="0"/>
              <a:t>Part 2</a:t>
            </a:r>
            <a:endParaRPr lang="en-US" altLang="ko-KR" sz="4800" dirty="0"/>
          </a:p>
        </p:txBody>
      </p:sp>
      <p:sp>
        <p:nvSpPr>
          <p:cNvPr id="12291" name="Subtitle 1">
            <a:extLst>
              <a:ext uri="{FF2B5EF4-FFF2-40B4-BE49-F238E27FC236}">
                <a16:creationId xmlns:a16="http://schemas.microsoft.com/office/drawing/2014/main" id="{821372B3-CDCD-4A0A-B896-3B8E0ED64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6400800" cy="1219200"/>
          </a:xfrm>
        </p:spPr>
        <p:txBody>
          <a:bodyPr/>
          <a:lstStyle/>
          <a:p>
            <a:pPr eaLnBrk="1" hangingPunct="1"/>
            <a:endParaRPr lang="en-IE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6153F-BEA1-4DF6-B9F2-E8DD405FA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74" r="20371"/>
          <a:stretch/>
        </p:blipFill>
        <p:spPr>
          <a:xfrm>
            <a:off x="3581400" y="359229"/>
            <a:ext cx="228600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2893A-9075-4B23-AE9F-EC0606293F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80" t="16949" r="6780" b="16102"/>
          <a:stretch/>
        </p:blipFill>
        <p:spPr>
          <a:xfrm>
            <a:off x="6781801" y="381001"/>
            <a:ext cx="2090677" cy="1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8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057E8-C982-465E-8637-040E8B2E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62201"/>
            <a:ext cx="7953396" cy="304691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A3C6553-E739-4B51-BD7F-C3F740C55A4D}"/>
              </a:ext>
            </a:extLst>
          </p:cNvPr>
          <p:cNvSpPr txBox="1">
            <a:spLocks/>
          </p:cNvSpPr>
          <p:nvPr/>
        </p:nvSpPr>
        <p:spPr>
          <a:xfrm>
            <a:off x="4495800" y="304800"/>
            <a:ext cx="3013732" cy="1219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Palatino Linotype" pitchFamily="18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Palatino Linotype" pitchFamily="18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Palatino Linotype" pitchFamily="18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Palatino Linotype" pitchFamily="18" charset="0"/>
              </a:defRPr>
            </a:lvl5pPr>
            <a:lvl6pPr marL="457200" algn="ctr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marL="0" marR="0"/>
            <a:r>
              <a:rPr lang="en-IE">
                <a:uFillTx/>
              </a:rPr>
              <a:t>Raycast</a:t>
            </a:r>
            <a:endParaRPr lang="en-IE" dirty="0">
              <a:uFillTx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88CAD-21FA-452B-874A-4D80B329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02" y="-11171"/>
            <a:ext cx="2623298" cy="19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5A25EC-F57D-4EE7-A3BC-29B33AE1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0" y="3002697"/>
            <a:ext cx="11839199" cy="380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16E40-4A82-41F2-A509-737BBC3ECC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1041" b="-1"/>
          <a:stretch/>
        </p:blipFill>
        <p:spPr>
          <a:xfrm>
            <a:off x="304800" y="2590800"/>
            <a:ext cx="2486710" cy="3009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E86751-4991-409E-9686-5AA219DD3466}"/>
              </a:ext>
            </a:extLst>
          </p:cNvPr>
          <p:cNvSpPr/>
          <p:nvPr/>
        </p:nvSpPr>
        <p:spPr>
          <a:xfrm>
            <a:off x="7620000" y="3109276"/>
            <a:ext cx="2414397" cy="24352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10580-23FB-4B6E-86B8-A99AA51CBBB7}"/>
              </a:ext>
            </a:extLst>
          </p:cNvPr>
          <p:cNvSpPr txBox="1"/>
          <p:nvPr/>
        </p:nvSpPr>
        <p:spPr>
          <a:xfrm>
            <a:off x="457199" y="4495801"/>
            <a:ext cx="11558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public static bool </a:t>
            </a:r>
            <a:r>
              <a:rPr lang="en-IE" sz="2400" b="1" dirty="0" err="1">
                <a:solidFill>
                  <a:srgbClr val="455463"/>
                </a:solidFill>
                <a:latin typeface="Roboto" panose="02000000000000000000" pitchFamily="2" charset="0"/>
              </a:rPr>
              <a:t>Raycast</a:t>
            </a:r>
            <a:r>
              <a:rPr lang="en-IE" sz="2400" b="1" dirty="0">
                <a:solidFill>
                  <a:srgbClr val="455463"/>
                </a:solidFill>
                <a:latin typeface="Roboto" panose="02000000000000000000" pitchFamily="2" charset="0"/>
              </a:rPr>
              <a:t> </a:t>
            </a:r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( </a:t>
            </a:r>
            <a:r>
              <a:rPr lang="en-IE" sz="2400" dirty="0">
                <a:solidFill>
                  <a:srgbClr val="B83C82"/>
                </a:solidFill>
                <a:latin typeface="Roboto" panose="02000000000000000000" pitchFamily="2" charset="0"/>
              </a:rPr>
              <a:t>Vector3</a:t>
            </a:r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 </a:t>
            </a:r>
            <a:r>
              <a:rPr lang="en-IE" sz="2400" b="1" dirty="0">
                <a:solidFill>
                  <a:srgbClr val="455463"/>
                </a:solidFill>
                <a:latin typeface="Roboto" panose="02000000000000000000" pitchFamily="2" charset="0"/>
              </a:rPr>
              <a:t>origin</a:t>
            </a:r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, </a:t>
            </a:r>
            <a:r>
              <a:rPr lang="en-IE" sz="2400" dirty="0">
                <a:solidFill>
                  <a:srgbClr val="B83C82"/>
                </a:solidFill>
                <a:latin typeface="Roboto" panose="02000000000000000000" pitchFamily="2" charset="0"/>
              </a:rPr>
              <a:t>Vector3</a:t>
            </a:r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 </a:t>
            </a:r>
            <a:r>
              <a:rPr lang="en-IE" sz="2400" b="1" dirty="0">
                <a:solidFill>
                  <a:srgbClr val="455463"/>
                </a:solidFill>
                <a:latin typeface="Roboto" panose="02000000000000000000" pitchFamily="2" charset="0"/>
              </a:rPr>
              <a:t>direction</a:t>
            </a:r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, </a:t>
            </a:r>
            <a:r>
              <a:rPr lang="en-IE" sz="2400" dirty="0" err="1">
                <a:solidFill>
                  <a:srgbClr val="B83C82"/>
                </a:solidFill>
                <a:latin typeface="Roboto" panose="02000000000000000000" pitchFamily="2" charset="0"/>
              </a:rPr>
              <a:t>RaycastHit</a:t>
            </a:r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 </a:t>
            </a:r>
            <a:r>
              <a:rPr lang="en-IE" sz="2400" b="1" dirty="0" err="1">
                <a:solidFill>
                  <a:srgbClr val="455463"/>
                </a:solidFill>
                <a:latin typeface="Roboto" panose="02000000000000000000" pitchFamily="2" charset="0"/>
              </a:rPr>
              <a:t>hitInfo</a:t>
            </a:r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, 								float </a:t>
            </a:r>
            <a:r>
              <a:rPr lang="en-IE" sz="2400" b="1" dirty="0" err="1">
                <a:solidFill>
                  <a:srgbClr val="455463"/>
                </a:solidFill>
                <a:latin typeface="Roboto" panose="02000000000000000000" pitchFamily="2" charset="0"/>
              </a:rPr>
              <a:t>maxDistance</a:t>
            </a:r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, int </a:t>
            </a:r>
            <a:r>
              <a:rPr lang="en-IE" sz="2400" b="1" dirty="0" err="1">
                <a:solidFill>
                  <a:srgbClr val="455463"/>
                </a:solidFill>
                <a:latin typeface="Roboto" panose="02000000000000000000" pitchFamily="2" charset="0"/>
              </a:rPr>
              <a:t>layerMask</a:t>
            </a:r>
            <a:r>
              <a:rPr lang="en-IE" sz="2400" b="1" dirty="0">
                <a:solidFill>
                  <a:srgbClr val="455463"/>
                </a:solidFill>
                <a:latin typeface="Roboto" panose="02000000000000000000" pitchFamily="2" charset="0"/>
              </a:rPr>
              <a:t> </a:t>
            </a:r>
            <a:r>
              <a:rPr lang="en-IE" sz="2400" dirty="0">
                <a:solidFill>
                  <a:srgbClr val="455463"/>
                </a:solidFill>
                <a:latin typeface="Roboto" panose="02000000000000000000" pitchFamily="2" charset="0"/>
              </a:rPr>
              <a:t>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14003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E26E3B9-902F-4D23-BE5B-B64B9E2367FD}"/>
              </a:ext>
            </a:extLst>
          </p:cNvPr>
          <p:cNvGrpSpPr/>
          <p:nvPr/>
        </p:nvGrpSpPr>
        <p:grpSpPr>
          <a:xfrm>
            <a:off x="1752600" y="14864"/>
            <a:ext cx="8534401" cy="6928498"/>
            <a:chOff x="773153" y="1142999"/>
            <a:chExt cx="7761247" cy="574494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A2D6E1-5702-4F47-A7A9-EEB1260E8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153" y="1142999"/>
              <a:ext cx="7761247" cy="57449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BB9C52-47C2-4F30-828E-16BA3DEE6256}"/>
                </a:ext>
              </a:extLst>
            </p:cNvPr>
            <p:cNvSpPr/>
            <p:nvPr/>
          </p:nvSpPr>
          <p:spPr>
            <a:xfrm>
              <a:off x="1261134" y="2467337"/>
              <a:ext cx="6781800" cy="2286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8F39BB-81E0-4EE3-8D2D-6915C1CC0AC2}"/>
                </a:ext>
              </a:extLst>
            </p:cNvPr>
            <p:cNvSpPr/>
            <p:nvPr/>
          </p:nvSpPr>
          <p:spPr>
            <a:xfrm>
              <a:off x="3470934" y="2931289"/>
              <a:ext cx="914400" cy="2286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005E90-84D4-4BF2-BE00-2FE95715C3F3}"/>
                </a:ext>
              </a:extLst>
            </p:cNvPr>
            <p:cNvSpPr/>
            <p:nvPr/>
          </p:nvSpPr>
          <p:spPr>
            <a:xfrm>
              <a:off x="3242334" y="3361482"/>
              <a:ext cx="1143000" cy="2286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D6EFA1-CAF4-483C-9380-A93F079EFDE1}"/>
                </a:ext>
              </a:extLst>
            </p:cNvPr>
            <p:cNvSpPr/>
            <p:nvPr/>
          </p:nvSpPr>
          <p:spPr>
            <a:xfrm>
              <a:off x="1565934" y="4846899"/>
              <a:ext cx="1295400" cy="2286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C9AA70-2953-4F83-ABFE-DAD468CE2510}"/>
                </a:ext>
              </a:extLst>
            </p:cNvPr>
            <p:cNvSpPr/>
            <p:nvPr/>
          </p:nvSpPr>
          <p:spPr>
            <a:xfrm>
              <a:off x="1565934" y="1220647"/>
              <a:ext cx="3657600" cy="2286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81831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9F98-0D46-4FD0-9C28-311C459A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Finding Nearby 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3008-A797-42D0-8833-A01FB22F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err="1"/>
              <a:t>Physics.OverlapSphere</a:t>
            </a:r>
            <a:r>
              <a:rPr lang="en-IE" sz="2800" dirty="0"/>
              <a:t>()</a:t>
            </a:r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 err="1"/>
              <a:t>FindGameObjectsWithTag</a:t>
            </a:r>
            <a:r>
              <a:rPr lang="en-IE" sz="2800" dirty="0"/>
              <a:t>()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681B2-1DE4-4C2C-A29E-155A08338048}"/>
              </a:ext>
            </a:extLst>
          </p:cNvPr>
          <p:cNvSpPr txBox="1"/>
          <p:nvPr/>
        </p:nvSpPr>
        <p:spPr>
          <a:xfrm>
            <a:off x="-76200" y="2479357"/>
            <a:ext cx="12344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600" b="0" dirty="0">
                <a:solidFill>
                  <a:srgbClr val="569CD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public</a:t>
            </a:r>
            <a:r>
              <a:rPr lang="en-IE" sz="26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E" sz="2600" b="0" dirty="0">
                <a:solidFill>
                  <a:srgbClr val="569CD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static</a:t>
            </a:r>
            <a:r>
              <a:rPr lang="en-IE" sz="26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E" sz="2600" b="0" dirty="0">
                <a:solidFill>
                  <a:srgbClr val="4EC9B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Collider</a:t>
            </a:r>
            <a:r>
              <a:rPr lang="en-IE" sz="2600" b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[]</a:t>
            </a:r>
            <a:r>
              <a:rPr lang="en-IE" sz="26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E" sz="2600" b="0" dirty="0" err="1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OverlapSphere</a:t>
            </a:r>
            <a:r>
              <a:rPr lang="en-IE" sz="2600" b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IE" sz="2600" b="0" dirty="0">
                <a:solidFill>
                  <a:srgbClr val="4EC9B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Vector3</a:t>
            </a:r>
            <a:r>
              <a:rPr lang="en-IE" sz="26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E" sz="2600" b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position</a:t>
            </a:r>
            <a:r>
              <a:rPr lang="en-IE" sz="26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E" sz="2600" b="0" dirty="0">
                <a:solidFill>
                  <a:srgbClr val="4EC9B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float</a:t>
            </a:r>
            <a:r>
              <a:rPr lang="en-IE" sz="26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E" sz="2600" b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radius,</a:t>
            </a:r>
            <a:r>
              <a:rPr lang="en-IE" sz="26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E" sz="2600" b="0" dirty="0">
                <a:solidFill>
                  <a:srgbClr val="4EC9B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en-IE" sz="2600" b="0" dirty="0">
                <a:solidFill>
                  <a:srgbClr val="D4D4D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E" sz="2600" b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layerMask</a:t>
            </a:r>
            <a:r>
              <a:rPr lang="en-IE" sz="2600" b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</a:t>
            </a:r>
          </a:p>
        </p:txBody>
      </p:sp>
      <p:pic>
        <p:nvPicPr>
          <p:cNvPr id="10" name="Picture 2" descr="Fast k Nearest Neighbor Search using GPU – arXiv Vanity">
            <a:extLst>
              <a:ext uri="{FF2B5EF4-FFF2-40B4-BE49-F238E27FC236}">
                <a16:creationId xmlns:a16="http://schemas.microsoft.com/office/drawing/2014/main" id="{3C850319-C17D-48E6-AB5D-0A23C3712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/>
          <a:stretch/>
        </p:blipFill>
        <p:spPr bwMode="auto">
          <a:xfrm>
            <a:off x="6934200" y="3582562"/>
            <a:ext cx="3596968" cy="267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0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FDFA-06F2-49AA-84FE-A3EDD366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Finding Nearby </a:t>
            </a:r>
            <a:r>
              <a:rPr lang="en-IE" dirty="0" err="1"/>
              <a:t>Gos</a:t>
            </a:r>
            <a:r>
              <a:rPr lang="en-IE" dirty="0"/>
              <a:t> </a:t>
            </a:r>
            <a:r>
              <a:rPr lang="en-IE" sz="2400" dirty="0"/>
              <a:t>(</a:t>
            </a:r>
            <a:r>
              <a:rPr lang="en-IE" sz="2400" dirty="0" err="1"/>
              <a:t>cont</a:t>
            </a:r>
            <a:r>
              <a:rPr lang="en-IE" sz="2400" dirty="0"/>
              <a:t>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C4AE-74AF-404D-982E-E0BFBB5E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6E5E38-6541-A6B5-835D-BB634EDC8442}"/>
              </a:ext>
            </a:extLst>
          </p:cNvPr>
          <p:cNvGrpSpPr/>
          <p:nvPr/>
        </p:nvGrpSpPr>
        <p:grpSpPr>
          <a:xfrm>
            <a:off x="420842" y="2362200"/>
            <a:ext cx="11350316" cy="3250009"/>
            <a:chOff x="1070283" y="2617391"/>
            <a:chExt cx="10051433" cy="27166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A908B0-3049-4532-8655-E0D1D15DC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78" t="17956" b="13621"/>
            <a:stretch/>
          </p:blipFill>
          <p:spPr>
            <a:xfrm>
              <a:off x="1070283" y="2617391"/>
              <a:ext cx="10051433" cy="271660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DE51FD-0E75-4858-99DB-0DD444B01D7E}"/>
                </a:ext>
              </a:extLst>
            </p:cNvPr>
            <p:cNvSpPr/>
            <p:nvPr/>
          </p:nvSpPr>
          <p:spPr>
            <a:xfrm>
              <a:off x="5562600" y="3291152"/>
              <a:ext cx="5559116" cy="3664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</p:grpSp>
    </p:spTree>
    <p:extLst>
      <p:ext uri="{BB962C8B-B14F-4D97-AF65-F5344CB8AC3E}">
        <p14:creationId xmlns:p14="http://schemas.microsoft.com/office/powerpoint/2010/main" val="426022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00D13A-025A-4041-9330-A514F3164FCD}"/>
              </a:ext>
            </a:extLst>
          </p:cNvPr>
          <p:cNvSpPr txBox="1"/>
          <p:nvPr/>
        </p:nvSpPr>
        <p:spPr>
          <a:xfrm>
            <a:off x="0" y="0"/>
            <a:ext cx="12192000" cy="69095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17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E" sz="17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1700" dirty="0">
                <a:solidFill>
                  <a:srgbClr val="CE9178"/>
                </a:solidFill>
                <a:latin typeface="Consolas" panose="020B0609020204030204" pitchFamily="49" charset="0"/>
              </a:rPr>
              <a:t>"Closest Object is "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IE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GetClosestObject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1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E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tagName</a:t>
            </a:r>
            <a:r>
              <a:rPr lang="en-IE" sz="1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E" sz="17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E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GameObject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GetClosestObject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17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1700" dirty="0">
                <a:solidFill>
                  <a:srgbClr val="9CDCFE"/>
                </a:solidFill>
                <a:latin typeface="Consolas" panose="020B0609020204030204" pitchFamily="49" charset="0"/>
              </a:rPr>
              <a:t>tag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GameObject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[]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objectsWithTag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GameObject</a:t>
            </a:r>
            <a:r>
              <a:rPr lang="en-IE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FindGameObjectsWithTag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1700" dirty="0">
                <a:solidFill>
                  <a:srgbClr val="9CDCFE"/>
                </a:solidFill>
                <a:latin typeface="Consolas" panose="020B0609020204030204" pitchFamily="49" charset="0"/>
              </a:rPr>
              <a:t>tag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GameObject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closestObj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sz="17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17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IE" sz="1700" dirty="0" err="1">
                <a:solidFill>
                  <a:srgbClr val="4EC9B0"/>
                </a:solidFill>
                <a:latin typeface="Consolas" panose="020B0609020204030204" pitchFamily="49" charset="0"/>
              </a:rPr>
              <a:t>GameObject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17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objectsWithTag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E" sz="17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closestObj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E" sz="17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closestObj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endParaRPr lang="en-IE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E" sz="17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IE" sz="1700" dirty="0">
                <a:solidFill>
                  <a:srgbClr val="9CDCFE"/>
                </a:solidFill>
                <a:latin typeface="Consolas" panose="020B0609020204030204" pitchFamily="49" charset="0"/>
              </a:rPr>
              <a:t>Vector3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1700" dirty="0">
                <a:solidFill>
                  <a:srgbClr val="DCDCAA"/>
                </a:solidFill>
                <a:latin typeface="Consolas" panose="020B0609020204030204" pitchFamily="49" charset="0"/>
              </a:rPr>
              <a:t>Distance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E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) &lt; </a:t>
            </a:r>
            <a:r>
              <a:rPr lang="en-IE" sz="1700" dirty="0">
                <a:solidFill>
                  <a:srgbClr val="9CDCFE"/>
                </a:solidFill>
                <a:latin typeface="Consolas" panose="020B0609020204030204" pitchFamily="49" charset="0"/>
              </a:rPr>
              <a:t>Vector3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1700" dirty="0">
                <a:solidFill>
                  <a:srgbClr val="DCDCAA"/>
                </a:solidFill>
                <a:latin typeface="Consolas" panose="020B0609020204030204" pitchFamily="49" charset="0"/>
              </a:rPr>
              <a:t>Distance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closestObj</a:t>
            </a:r>
            <a:r>
              <a:rPr lang="en-IE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closestObj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17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closestObj</a:t>
            </a:r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F2DEA6-DBB8-475F-E43D-D36525EB7FCE}"/>
              </a:ext>
            </a:extLst>
          </p:cNvPr>
          <p:cNvSpPr/>
          <p:nvPr/>
        </p:nvSpPr>
        <p:spPr>
          <a:xfrm>
            <a:off x="1828800" y="137160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F65E1-E748-6644-147C-A629E903ADD7}"/>
              </a:ext>
            </a:extLst>
          </p:cNvPr>
          <p:cNvSpPr/>
          <p:nvPr/>
        </p:nvSpPr>
        <p:spPr>
          <a:xfrm>
            <a:off x="1447800" y="571500"/>
            <a:ext cx="7696200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43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42491-B5BC-4181-89A3-7732F3CA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3733800"/>
            <a:ext cx="3088481" cy="2587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413AB1-0A14-4968-B5F0-FC11BC06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Unity Coroutines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2BE1CA-72E1-237A-7B49-8C5A6D1C2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083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A29-E933-4A42-BEC5-C909F4A2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09CB-88BA-46B9-BE10-D8003ACE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IE" sz="3000" dirty="0"/>
              <a:t>Work needs to occur over multiple frames</a:t>
            </a:r>
          </a:p>
          <a:p>
            <a:pPr lvl="1"/>
            <a:r>
              <a:rPr lang="en-IE" sz="2800" dirty="0"/>
              <a:t>Animations</a:t>
            </a:r>
          </a:p>
          <a:p>
            <a:pPr lvl="1"/>
            <a:r>
              <a:rPr lang="en-IE" sz="2800" dirty="0"/>
              <a:t>Long computations</a:t>
            </a:r>
          </a:p>
          <a:p>
            <a:pPr lvl="1"/>
            <a:r>
              <a:rPr lang="en-IE" sz="2800" dirty="0"/>
              <a:t>Asynchronous code e.g. network requests</a:t>
            </a:r>
          </a:p>
          <a:p>
            <a:pPr lvl="1"/>
            <a:r>
              <a:rPr lang="en-IE" sz="2800" dirty="0"/>
              <a:t>Executing tasks less frequently than frame rate (i.e. Update()) e.g. every 5 sec.</a:t>
            </a:r>
          </a:p>
          <a:p>
            <a:endParaRPr lang="en-IE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88FF3-EF33-4240-8162-58C90DE8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8623"/>
            <a:ext cx="3962400" cy="26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A29-E933-4A42-BEC5-C909F4A2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Coroutines</a:t>
            </a:r>
            <a:r>
              <a:rPr kumimoji="0" lang="en-IE" sz="2400" b="0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j-ea"/>
                <a:cs typeface="+mj-cs"/>
              </a:rPr>
              <a:t> (</a:t>
            </a:r>
            <a:r>
              <a:rPr kumimoji="0" lang="en-I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428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j-ea"/>
                <a:cs typeface="+mj-cs"/>
              </a:rPr>
              <a:t>cont</a:t>
            </a:r>
            <a:r>
              <a:rPr kumimoji="0" lang="en-IE" sz="2400" b="0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j-ea"/>
                <a:cs typeface="+mj-cs"/>
              </a:rPr>
              <a:t>)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09CB-88BA-46B9-BE10-D8003ACE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3000" dirty="0"/>
              <a:t>Function that can </a:t>
            </a:r>
            <a:r>
              <a:rPr lang="en-IE" sz="3000" b="1" dirty="0"/>
              <a:t>pause its execution</a:t>
            </a:r>
          </a:p>
          <a:p>
            <a:pPr lvl="1">
              <a:spcAft>
                <a:spcPts val="600"/>
              </a:spcAft>
            </a:pPr>
            <a:r>
              <a:rPr lang="en-IE" sz="2800" b="1" dirty="0"/>
              <a:t>Resume</a:t>
            </a:r>
            <a:r>
              <a:rPr lang="en-IE" sz="2800" dirty="0"/>
              <a:t> from exact same point after a condition is met</a:t>
            </a:r>
          </a:p>
          <a:p>
            <a:pPr lvl="1">
              <a:spcAft>
                <a:spcPts val="600"/>
              </a:spcAft>
            </a:pPr>
            <a:r>
              <a:rPr lang="en-IE" sz="2800" dirty="0"/>
              <a:t>Must return</a:t>
            </a:r>
            <a:r>
              <a:rPr lang="en-IE" sz="2800" b="1" dirty="0"/>
              <a:t> </a:t>
            </a:r>
            <a:r>
              <a:rPr lang="en-IE" sz="2800" b="1" dirty="0" err="1">
                <a:highlight>
                  <a:srgbClr val="FFFF00"/>
                </a:highlight>
              </a:rPr>
              <a:t>IEnumerator</a:t>
            </a:r>
            <a:r>
              <a:rPr lang="en-IE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IE" sz="2800" dirty="0"/>
              <a:t>Must use “</a:t>
            </a:r>
            <a:r>
              <a:rPr lang="en-IE" sz="2800" b="1" dirty="0">
                <a:highlight>
                  <a:srgbClr val="FFFF00"/>
                </a:highlight>
              </a:rPr>
              <a:t>yield</a:t>
            </a:r>
            <a:r>
              <a:rPr lang="en-IE" sz="2800" dirty="0"/>
              <a:t>” before “</a:t>
            </a:r>
            <a:r>
              <a:rPr lang="en-IE" sz="2800" b="1" dirty="0"/>
              <a:t>return</a:t>
            </a:r>
            <a:r>
              <a:rPr lang="en-IE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50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A29-E933-4A42-BEC5-C909F4A2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Start/Stop Coroutines</a:t>
            </a:r>
            <a:r>
              <a:rPr lang="en-IE" sz="2400" dirty="0">
                <a:solidFill>
                  <a:srgbClr val="2428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09CB-88BA-46B9-BE10-D8003ACE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IE" sz="3000" dirty="0"/>
              <a:t>2 ways to start Coroutines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E" sz="30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E" sz="3000" dirty="0" err="1">
                <a:latin typeface="Abadi" panose="020B0604020104020204" pitchFamily="34" charset="0"/>
                <a:ea typeface="Verdana" panose="020B0604030504040204" pitchFamily="34" charset="0"/>
              </a:rPr>
              <a:t>StartCoroutine</a:t>
            </a:r>
            <a:r>
              <a:rPr lang="en-IE" sz="3000" dirty="0">
                <a:latin typeface="Abadi" panose="020B0604020104020204" pitchFamily="34" charset="0"/>
                <a:ea typeface="Verdana" panose="020B0604030504040204" pitchFamily="34" charset="0"/>
              </a:rPr>
              <a:t>(string </a:t>
            </a:r>
            <a:r>
              <a:rPr lang="en-IE" sz="3000" dirty="0" err="1">
                <a:latin typeface="Abadi" panose="020B0604020104020204" pitchFamily="34" charset="0"/>
                <a:ea typeface="Verdana" panose="020B0604030504040204" pitchFamily="34" charset="0"/>
              </a:rPr>
              <a:t>methodName</a:t>
            </a:r>
            <a:r>
              <a:rPr lang="en-IE" sz="3000" dirty="0">
                <a:latin typeface="Abadi" panose="020B0604020104020204" pitchFamily="34" charset="0"/>
                <a:ea typeface="Verdana" panose="020B0604030504040204" pitchFamily="34" charset="0"/>
              </a:rPr>
              <a:t>)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IE" sz="2800" dirty="0">
                <a:latin typeface="Abadi" panose="020B0604020104020204" pitchFamily="34" charset="0"/>
              </a:rPr>
              <a:t>e.g. </a:t>
            </a:r>
            <a:r>
              <a:rPr lang="en-IE" sz="2800" dirty="0" err="1">
                <a:latin typeface="Abadi" panose="020B0604020104020204" pitchFamily="34" charset="0"/>
              </a:rPr>
              <a:t>StartCoroutine</a:t>
            </a:r>
            <a:r>
              <a:rPr lang="en-IE" sz="2800" dirty="0">
                <a:latin typeface="Abadi" panose="020B0604020104020204" pitchFamily="34" charset="0"/>
              </a:rPr>
              <a:t>(“</a:t>
            </a:r>
            <a:r>
              <a:rPr lang="en-IE" sz="2800" dirty="0" err="1">
                <a:latin typeface="Abadi" panose="020B0604020104020204" pitchFamily="34" charset="0"/>
              </a:rPr>
              <a:t>myCoroutine</a:t>
            </a:r>
            <a:r>
              <a:rPr lang="en-IE" sz="2800" dirty="0">
                <a:latin typeface="Abadi" panose="020B0604020104020204" pitchFamily="34" charset="0"/>
              </a:rPr>
              <a:t>”)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IE" sz="2800" dirty="0">
              <a:latin typeface="Abadi" panose="020B0604020104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E" sz="3000" dirty="0">
                <a:latin typeface="Abadi" panose="020B0604020104020204" pitchFamily="34" charset="0"/>
                <a:ea typeface="Verdana" panose="020B0604030504040204" pitchFamily="34" charset="0"/>
              </a:rPr>
              <a:t>   </a:t>
            </a:r>
            <a:r>
              <a:rPr lang="en-IE" sz="3000" dirty="0" err="1">
                <a:latin typeface="Abadi" panose="020B0604020104020204" pitchFamily="34" charset="0"/>
                <a:ea typeface="Verdana" panose="020B0604030504040204" pitchFamily="34" charset="0"/>
              </a:rPr>
              <a:t>StartCoroutine</a:t>
            </a:r>
            <a:r>
              <a:rPr lang="en-IE" sz="3000" dirty="0">
                <a:latin typeface="Abadi" panose="020B0604020104020204" pitchFamily="34" charset="0"/>
                <a:ea typeface="Verdana" panose="020B0604030504040204" pitchFamily="34" charset="0"/>
              </a:rPr>
              <a:t>(</a:t>
            </a:r>
            <a:r>
              <a:rPr lang="en-IE" sz="3000" dirty="0" err="1">
                <a:latin typeface="Abadi" panose="020B0604020104020204" pitchFamily="34" charset="0"/>
                <a:ea typeface="Verdana" panose="020B0604030504040204" pitchFamily="34" charset="0"/>
              </a:rPr>
              <a:t>IEnumerator</a:t>
            </a:r>
            <a:r>
              <a:rPr lang="en-IE" sz="3000" dirty="0">
                <a:latin typeface="Abadi" panose="020B0604020104020204" pitchFamily="34" charset="0"/>
                <a:ea typeface="Verdana" panose="020B0604030504040204" pitchFamily="34" charset="0"/>
              </a:rPr>
              <a:t> e)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IE" sz="2800" dirty="0" err="1">
                <a:latin typeface="Abadi" panose="020B0604020104020204" pitchFamily="34" charset="0"/>
              </a:rPr>
              <a:t>eg.</a:t>
            </a:r>
            <a:r>
              <a:rPr lang="en-IE" sz="2800" dirty="0">
                <a:latin typeface="Abadi" panose="020B0604020104020204" pitchFamily="34" charset="0"/>
              </a:rPr>
              <a:t> </a:t>
            </a:r>
            <a:r>
              <a:rPr lang="en-IE" sz="2800" dirty="0" err="1">
                <a:latin typeface="Abadi" panose="020B0604020104020204" pitchFamily="34" charset="0"/>
              </a:rPr>
              <a:t>StartCoroutine</a:t>
            </a:r>
            <a:r>
              <a:rPr lang="en-IE" sz="2800" dirty="0">
                <a:latin typeface="Abadi" panose="020B0604020104020204" pitchFamily="34" charset="0"/>
              </a:rPr>
              <a:t>(</a:t>
            </a:r>
            <a:r>
              <a:rPr lang="en-IE" sz="2800" dirty="0" err="1">
                <a:latin typeface="Abadi" panose="020B0604020104020204" pitchFamily="34" charset="0"/>
              </a:rPr>
              <a:t>myCoroutine</a:t>
            </a:r>
            <a:r>
              <a:rPr lang="en-IE" sz="2800" dirty="0">
                <a:latin typeface="Abadi" panose="020B0604020104020204" pitchFamily="34" charset="0"/>
              </a:rPr>
              <a:t>())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IE" sz="2800" dirty="0">
              <a:latin typeface="Abadi" panose="020B0604020104020204" pitchFamily="34" charset="0"/>
            </a:endParaRPr>
          </a:p>
          <a:p>
            <a:pPr marL="514350" indent="-457200">
              <a:spcAft>
                <a:spcPts val="600"/>
              </a:spcAft>
            </a:pPr>
            <a:r>
              <a:rPr lang="en-IE" sz="3000" dirty="0" err="1">
                <a:latin typeface="Abadi" panose="020B0604020104020204" pitchFamily="34" charset="0"/>
                <a:ea typeface="Verdana" panose="020B0604030504040204" pitchFamily="34" charset="0"/>
              </a:rPr>
              <a:t>StopCoroutine</a:t>
            </a:r>
            <a:r>
              <a:rPr lang="en-IE" sz="3000" dirty="0">
                <a:latin typeface="Abadi" panose="020B0604020104020204" pitchFamily="34" charset="0"/>
                <a:ea typeface="Verdana" panose="020B0604030504040204" pitchFamily="34" charset="0"/>
              </a:rPr>
              <a:t>(string </a:t>
            </a:r>
            <a:r>
              <a:rPr lang="en-IE" sz="3000" dirty="0" err="1">
                <a:latin typeface="Abadi" panose="020B0604020104020204" pitchFamily="34" charset="0"/>
                <a:ea typeface="Verdana" panose="020B0604030504040204" pitchFamily="34" charset="0"/>
              </a:rPr>
              <a:t>methodName</a:t>
            </a:r>
            <a:r>
              <a:rPr lang="en-IE" sz="3000" dirty="0">
                <a:latin typeface="Abadi" panose="020B0604020104020204" pitchFamily="34" charset="0"/>
                <a:ea typeface="Verdana" panose="020B0604030504040204" pitchFamily="34" charset="0"/>
              </a:rPr>
              <a:t>), … </a:t>
            </a:r>
          </a:p>
          <a:p>
            <a:pPr marL="514350" indent="-457200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7623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>
                <a:solidFill>
                  <a:schemeClr val="accent1">
                    <a:lumMod val="50000"/>
                  </a:schemeClr>
                </a:solidFill>
              </a:rPr>
              <a:t>Outline </a:t>
            </a:r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IE" sz="2800" dirty="0" err="1">
                <a:solidFill>
                  <a:schemeClr val="accent1">
                    <a:lumMod val="50000"/>
                  </a:schemeClr>
                </a:solidFill>
              </a:rPr>
              <a:t>cont</a:t>
            </a:r>
            <a:r>
              <a:rPr lang="en-IE" sz="28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Shape 79"/>
          <p:cNvSpPr>
            <a:spLocks noGrp="1"/>
          </p:cNvSpPr>
          <p:nvPr>
            <p:ph idx="1"/>
          </p:nvPr>
        </p:nvSpPr>
        <p:spPr>
          <a:xfrm>
            <a:off x="304800" y="1600200"/>
            <a:ext cx="10972800" cy="3992563"/>
          </a:xfrm>
          <a:prstGeom prst="rect">
            <a:avLst/>
          </a:prstGeom>
        </p:spPr>
        <p:txBody>
          <a:bodyPr/>
          <a:lstStyle/>
          <a:p>
            <a:pPr marL="529590"/>
            <a:r>
              <a:rPr lang="en-IE" sz="2800" dirty="0"/>
              <a:t>Some useful unity </a:t>
            </a:r>
            <a:r>
              <a:rPr lang="en-IE" sz="2800" b="1" dirty="0"/>
              <a:t>tools</a:t>
            </a:r>
            <a:r>
              <a:rPr lang="en-IE" sz="2800" dirty="0"/>
              <a:t> and packages</a:t>
            </a:r>
          </a:p>
          <a:p>
            <a:pPr marL="529590"/>
            <a:r>
              <a:rPr lang="en-IE" sz="2800" dirty="0"/>
              <a:t>New </a:t>
            </a:r>
            <a:r>
              <a:rPr lang="en-IE" sz="2800" b="1" dirty="0"/>
              <a:t>Input</a:t>
            </a:r>
            <a:r>
              <a:rPr lang="en-IE" sz="2800" dirty="0"/>
              <a:t> System</a:t>
            </a:r>
          </a:p>
          <a:p>
            <a:pPr marL="529590"/>
            <a:r>
              <a:rPr lang="en-IE" sz="2800" dirty="0"/>
              <a:t>Unity </a:t>
            </a:r>
            <a:r>
              <a:rPr lang="en-IE" sz="2800" b="1" dirty="0"/>
              <a:t>UI</a:t>
            </a:r>
          </a:p>
          <a:p>
            <a:pPr marL="529590"/>
            <a:r>
              <a:rPr lang="en-IE" sz="2800" dirty="0"/>
              <a:t>Layer </a:t>
            </a:r>
            <a:r>
              <a:rPr lang="en-IE" sz="2800" b="1" dirty="0"/>
              <a:t>mask</a:t>
            </a:r>
            <a:r>
              <a:rPr lang="en-IE" sz="2800" dirty="0"/>
              <a:t> and </a:t>
            </a:r>
            <a:r>
              <a:rPr lang="en-IE" sz="2800" b="1" dirty="0" err="1"/>
              <a:t>Raycast</a:t>
            </a:r>
            <a:endParaRPr lang="en-IE" sz="2800" b="1" dirty="0"/>
          </a:p>
          <a:p>
            <a:pPr marL="529590"/>
            <a:r>
              <a:rPr lang="en-IE" sz="2800" b="1" dirty="0"/>
              <a:t>Coroutines</a:t>
            </a:r>
          </a:p>
          <a:p>
            <a:pPr marL="529590"/>
            <a:r>
              <a:rPr lang="en-IE" sz="2800" dirty="0"/>
              <a:t>Unity </a:t>
            </a:r>
            <a:r>
              <a:rPr lang="en-IE" sz="2800" b="1" dirty="0"/>
              <a:t>Execution Order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30B614-9CEA-4B11-9339-18101E6128B1}"/>
              </a:ext>
            </a:extLst>
          </p:cNvPr>
          <p:cNvSpPr txBox="1"/>
          <p:nvPr/>
        </p:nvSpPr>
        <p:spPr>
          <a:xfrm>
            <a:off x="0" y="347035"/>
            <a:ext cx="12192000" cy="61639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DCDCAA"/>
                </a:solidFill>
                <a:latin typeface="Consolas" panose="020B0609020204030204" pitchFamily="49" charset="0"/>
              </a:rPr>
              <a:t>Start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E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StartCoroutine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MyCoroutine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  <a:p>
            <a:pPr lvl="8">
              <a:lnSpc>
                <a:spcPct val="110000"/>
              </a:lnSpc>
            </a:pPr>
            <a:r>
              <a:rPr lang="en-IE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IEnumerator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MyCoroutine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E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IE" sz="24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sz="2400" dirty="0">
                <a:solidFill>
                  <a:srgbClr val="B5CEA8"/>
                </a:solidFill>
                <a:latin typeface="Consolas" panose="020B0609020204030204" pitchFamily="49" charset="0"/>
              </a:rPr>
              <a:t>1f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IE" sz="2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IE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IE" sz="2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-= </a:t>
            </a:r>
            <a:r>
              <a:rPr lang="en-IE" sz="2400" dirty="0">
                <a:solidFill>
                  <a:srgbClr val="B5CEA8"/>
                </a:solidFill>
                <a:latin typeface="Consolas" panose="020B0609020204030204" pitchFamily="49" charset="0"/>
              </a:rPr>
              <a:t>0.1f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Color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renderer</a:t>
            </a:r>
            <a:r>
              <a:rPr lang="en-I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material</a:t>
            </a:r>
            <a:r>
              <a:rPr lang="en-I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I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sz="2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	   	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renderer</a:t>
            </a:r>
            <a:r>
              <a:rPr lang="en-I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material</a:t>
            </a:r>
            <a:r>
              <a:rPr lang="en-I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;  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24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8">
              <a:lnSpc>
                <a:spcPct val="110000"/>
              </a:lnSpc>
            </a:pP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71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6A29-E933-4A42-BEC5-C909F4A2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Coroutines 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I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09CB-88BA-46B9-BE10-D8003ACE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DCA1DD-4906-445E-8B07-108DB87A5FB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5125" y="1336675"/>
            <a:ext cx="11445875" cy="4525963"/>
          </a:xfrm>
        </p:spPr>
        <p:txBody>
          <a:bodyPr/>
          <a:lstStyle/>
          <a:p>
            <a:r>
              <a:rPr lang="en-IE" sz="2800" dirty="0">
                <a:latin typeface="Arial" panose="020B0604020202020204" pitchFamily="34" charset="0"/>
                <a:cs typeface="Arial" panose="020B0604020202020204" pitchFamily="34" charset="0"/>
              </a:rPr>
              <a:t>Halt the coroutine execution for the given amount of time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7EFEF9-207C-4933-AAA0-D14A32C1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5908"/>
            <a:ext cx="12192000" cy="48320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7"/>
            <a:r>
              <a:rPr lang="en-IE" sz="2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200" dirty="0">
                <a:solidFill>
                  <a:srgbClr val="4EC9B0"/>
                </a:solidFill>
                <a:latin typeface="Consolas" panose="020B0609020204030204" pitchFamily="49" charset="0"/>
              </a:rPr>
              <a:t>Example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IE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MonoBehaviour</a:t>
            </a:r>
            <a:endParaRPr lang="en-I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IE" sz="2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200" dirty="0">
                <a:solidFill>
                  <a:srgbClr val="DCDCAA"/>
                </a:solidFill>
                <a:latin typeface="Consolas" panose="020B0609020204030204" pitchFamily="49" charset="0"/>
              </a:rPr>
              <a:t>Start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2200" dirty="0" err="1">
                <a:solidFill>
                  <a:srgbClr val="DCDCAA"/>
                </a:solidFill>
                <a:latin typeface="Consolas" panose="020B0609020204030204" pitchFamily="49" charset="0"/>
              </a:rPr>
              <a:t>StartCoroutine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22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7"/>
            <a:b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		</a:t>
            </a:r>
            <a:r>
              <a:rPr lang="en-IE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IEnumerator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200" dirty="0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I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2200" dirty="0">
                <a:solidFill>
                  <a:srgbClr val="C586C0"/>
                </a:solidFill>
                <a:latin typeface="Consolas" panose="020B0609020204030204" pitchFamily="49" charset="0"/>
              </a:rPr>
              <a:t>yield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200" dirty="0" err="1">
                <a:solidFill>
                  <a:srgbClr val="4EC9B0"/>
                </a:solidFill>
                <a:latin typeface="Consolas" panose="020B0609020204030204" pitchFamily="49" charset="0"/>
              </a:rPr>
              <a:t>WaitForSeconds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2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IE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IE" sz="2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2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7"/>
            <a:r>
              <a:rPr lang="en-IE" sz="2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200" b="1" dirty="0">
                <a:solidFill>
                  <a:srgbClr val="7030A0"/>
                </a:solidFill>
                <a:latin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225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6235-DD53-4A00-A111-9B746CE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Resuming Execution of Coroutines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9968-A126-4236-BB40-D62418324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E" sz="3000" dirty="0">
                <a:latin typeface="Abadi" panose="020B0604020104020204" pitchFamily="34" charset="0"/>
              </a:rPr>
              <a:t>yield return null;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E" sz="3000" dirty="0">
                <a:latin typeface="Abadi" panose="020B0604020104020204" pitchFamily="34" charset="0"/>
              </a:rPr>
              <a:t>yield return new </a:t>
            </a:r>
            <a:r>
              <a:rPr lang="en-IE" sz="3000" dirty="0" err="1">
                <a:latin typeface="Abadi" panose="020B0604020104020204" pitchFamily="34" charset="0"/>
              </a:rPr>
              <a:t>WaitFor</a:t>
            </a:r>
            <a:r>
              <a:rPr lang="en-IE" sz="3000" dirty="0" err="1">
                <a:solidFill>
                  <a:srgbClr val="7030A0"/>
                </a:solidFill>
                <a:latin typeface="Abadi" panose="020B0604020104020204" pitchFamily="34" charset="0"/>
              </a:rPr>
              <a:t>Seconds</a:t>
            </a:r>
            <a:r>
              <a:rPr lang="en-IE" sz="3000" dirty="0">
                <a:latin typeface="Abadi" panose="020B0604020104020204" pitchFamily="34" charset="0"/>
              </a:rPr>
              <a:t>(t);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E" sz="3000" dirty="0">
                <a:latin typeface="Abadi" panose="020B0604020104020204" pitchFamily="34" charset="0"/>
              </a:rPr>
              <a:t>yield return new </a:t>
            </a:r>
            <a:r>
              <a:rPr lang="en-IE" sz="3000" dirty="0" err="1">
                <a:latin typeface="Abadi" panose="020B0604020104020204" pitchFamily="34" charset="0"/>
              </a:rPr>
              <a:t>WaitFor</a:t>
            </a:r>
            <a:r>
              <a:rPr lang="en-IE" sz="3000" dirty="0" err="1">
                <a:solidFill>
                  <a:srgbClr val="7030A0"/>
                </a:solidFill>
                <a:latin typeface="Abadi" panose="020B0604020104020204" pitchFamily="34" charset="0"/>
              </a:rPr>
              <a:t>EndOfFrame</a:t>
            </a:r>
            <a:r>
              <a:rPr lang="en-IE" sz="3000" dirty="0">
                <a:latin typeface="Abadi" panose="020B0604020104020204" pitchFamily="34" charset="0"/>
              </a:rPr>
              <a:t>();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E" sz="3000" dirty="0">
                <a:latin typeface="Abadi" panose="020B0604020104020204" pitchFamily="34" charset="0"/>
              </a:rPr>
              <a:t>yield return new </a:t>
            </a:r>
            <a:r>
              <a:rPr lang="en-IE" sz="3000" dirty="0" err="1">
                <a:latin typeface="Abadi" panose="020B0604020104020204" pitchFamily="34" charset="0"/>
              </a:rPr>
              <a:t>WaitFor</a:t>
            </a:r>
            <a:r>
              <a:rPr lang="en-IE" sz="3000" dirty="0" err="1">
                <a:solidFill>
                  <a:srgbClr val="7030A0"/>
                </a:solidFill>
                <a:latin typeface="Abadi" panose="020B0604020104020204" pitchFamily="34" charset="0"/>
              </a:rPr>
              <a:t>FixedUpdate</a:t>
            </a:r>
            <a:r>
              <a:rPr lang="en-IE" sz="3000" dirty="0">
                <a:latin typeface="Abadi" panose="020B0604020104020204" pitchFamily="34" charset="0"/>
              </a:rPr>
              <a:t>();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E" sz="3000" dirty="0">
                <a:latin typeface="Abadi" panose="020B0604020104020204" pitchFamily="34" charset="0"/>
              </a:rPr>
              <a:t>yield return new </a:t>
            </a:r>
            <a:r>
              <a:rPr lang="en-IE" sz="3000" dirty="0">
                <a:solidFill>
                  <a:srgbClr val="7030A0"/>
                </a:solidFill>
                <a:latin typeface="Abadi" panose="020B0604020104020204" pitchFamily="34" charset="0"/>
              </a:rPr>
              <a:t>WWW</a:t>
            </a:r>
            <a:r>
              <a:rPr lang="en-IE" sz="3000" dirty="0">
                <a:latin typeface="Abadi" panose="020B0604020104020204" pitchFamily="34" charset="0"/>
              </a:rPr>
              <a:t>(</a:t>
            </a:r>
            <a:r>
              <a:rPr lang="en-IE" sz="3000" dirty="0" err="1">
                <a:latin typeface="Abadi" panose="020B0604020104020204" pitchFamily="34" charset="0"/>
              </a:rPr>
              <a:t>url</a:t>
            </a:r>
            <a:r>
              <a:rPr lang="en-IE" sz="3000" dirty="0">
                <a:latin typeface="Abadi" panose="020B0604020104020204" pitchFamily="34" charset="0"/>
              </a:rPr>
              <a:t>);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E" sz="3000" dirty="0">
                <a:latin typeface="Abadi" panose="020B0604020104020204" pitchFamily="34" charset="0"/>
              </a:rPr>
              <a:t>yield return </a:t>
            </a:r>
            <a:r>
              <a:rPr lang="en-IE" sz="3000" dirty="0" err="1">
                <a:solidFill>
                  <a:srgbClr val="7030A0"/>
                </a:solidFill>
                <a:latin typeface="Abadi" panose="020B0604020104020204" pitchFamily="34" charset="0"/>
              </a:rPr>
              <a:t>StartCoroutine</a:t>
            </a:r>
            <a:r>
              <a:rPr lang="en-IE" sz="3000" dirty="0">
                <a:latin typeface="Abadi" panose="020B0604020104020204" pitchFamily="34" charset="0"/>
              </a:rPr>
              <a:t>(Coroutine2());</a:t>
            </a:r>
          </a:p>
        </p:txBody>
      </p:sp>
    </p:spTree>
    <p:extLst>
      <p:ext uri="{BB962C8B-B14F-4D97-AF65-F5344CB8AC3E}">
        <p14:creationId xmlns:p14="http://schemas.microsoft.com/office/powerpoint/2010/main" val="3833617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71E6AE-29AF-B966-D90B-A95CA2A3C373}"/>
              </a:ext>
            </a:extLst>
          </p:cNvPr>
          <p:cNvSpPr txBox="1"/>
          <p:nvPr/>
        </p:nvSpPr>
        <p:spPr>
          <a:xfrm>
            <a:off x="1524000" y="1981200"/>
            <a:ext cx="94488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IE" sz="26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IE" sz="2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4"/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lvl="4"/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2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Waits for B to terminate</a:t>
            </a:r>
            <a:endParaRPr lang="en-IE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StartCoroutine</a:t>
            </a:r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E" sz="2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);</a:t>
            </a:r>
          </a:p>
          <a:p>
            <a:pPr lvl="4"/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 lvl="4"/>
            <a:r>
              <a:rPr lang="en-IE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sz="2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0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647F70-B3B2-D473-97EF-8C5E2AFA526C}"/>
              </a:ext>
            </a:extLst>
          </p:cNvPr>
          <p:cNvSpPr txBox="1"/>
          <p:nvPr/>
        </p:nvSpPr>
        <p:spPr>
          <a:xfrm>
            <a:off x="0" y="1066800"/>
            <a:ext cx="12192000" cy="52937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sz="26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 bool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i="0" dirty="0" err="1"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ProximityCheck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endParaRPr lang="ar-LY" sz="26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E" sz="26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26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IE" sz="26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26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i="0" dirty="0"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i="0" dirty="0"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sz="2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i="0" dirty="0"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enemies.Length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sz="2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E" sz="2600" b="0" i="0" dirty="0"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IE" sz="26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IE" sz="26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IE" sz="26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(Vector3.</a:t>
            </a:r>
            <a:r>
              <a:rPr lang="en-IE" sz="2600" b="0" i="0" dirty="0"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transform.position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			  			enemies[</a:t>
            </a:r>
            <a:r>
              <a:rPr lang="en-IE" sz="2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E" sz="2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transform.position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sz="2600" b="0" i="0" dirty="0"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dangerDistance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IE" sz="26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IE" sz="26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IE" sz="26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i="0" dirty="0"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E" sz="2600" dirty="0">
                <a:solidFill>
                  <a:srgbClr val="CCCCCC"/>
                </a:solidFill>
                <a:latin typeface="Consolas" panose="020B0609020204030204" pitchFamily="49" charset="0"/>
              </a:rPr>
              <a:t>	 	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IE" sz="26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en-IE" sz="26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26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IE" sz="26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600" b="0" i="0" dirty="0"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IE" sz="2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225057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125694-7B86-01E0-E879-E088FED2F210}"/>
              </a:ext>
            </a:extLst>
          </p:cNvPr>
          <p:cNvSpPr txBox="1"/>
          <p:nvPr/>
        </p:nvSpPr>
        <p:spPr>
          <a:xfrm>
            <a:off x="0" y="402134"/>
            <a:ext cx="12192000" cy="61247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sz="2800" b="0" i="0" dirty="0"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E" sz="2800" b="0" i="0" dirty="0"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0" i="0" dirty="0" err="1"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0" i="0" dirty="0" err="1"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DoCheck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lvl="1"/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lvl="1"/>
            <a:r>
              <a:rPr lang="en-IE" sz="28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IE" sz="28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(;;) </a:t>
            </a:r>
          </a:p>
          <a:p>
            <a:pPr lvl="1"/>
            <a:r>
              <a:rPr lang="en-IE" sz="28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IE" sz="28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IE" sz="28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2800" b="0" i="0" dirty="0" err="1"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ProximityCheck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 lvl="1"/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{ </a:t>
            </a:r>
          </a:p>
          <a:p>
            <a:pPr lvl="1"/>
            <a:r>
              <a:rPr lang="en-IE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		// Perform some action here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} </a:t>
            </a:r>
          </a:p>
          <a:p>
            <a:pPr lvl="1"/>
            <a:endParaRPr lang="en-IE" sz="2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r>
              <a:rPr lang="en-IE" sz="28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		yield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1" i="0" dirty="0"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0" i="0" dirty="0" err="1"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WaitForSeconds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800" b="0" i="0" dirty="0"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.1f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IE" sz="28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lvl="1"/>
            <a:r>
              <a:rPr lang="en-IE" sz="2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064466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C0C4B9-82BF-F96B-E1D5-B05A2E2D19CC}"/>
              </a:ext>
            </a:extLst>
          </p:cNvPr>
          <p:cNvSpPr txBox="1"/>
          <p:nvPr/>
        </p:nvSpPr>
        <p:spPr>
          <a:xfrm>
            <a:off x="0" y="0"/>
            <a:ext cx="12192000" cy="68572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PropertiesAndCoroutines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sz="157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7f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endParaRPr lang="en-IE" sz="157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{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{  </a:t>
            </a:r>
            <a:r>
              <a:rPr lang="en-IE" sz="157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endParaRPr lang="en-IE" sz="157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{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StopCoroutine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57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"Movement"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StartCoroutine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57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"Movement"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}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}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Movement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    </a:t>
            </a:r>
            <a:r>
              <a:rPr lang="en-IE" sz="157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IE" sz="157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E" sz="157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sz="157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0.05f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    {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       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E" sz="157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IE" sz="157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Lerp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IE" sz="157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157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IE" sz="157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E" sz="157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57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        </a:t>
            </a:r>
            <a:r>
              <a:rPr lang="en-IE" sz="157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57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    }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en-IE" sz="157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EB354-2E85-1241-7471-FB4116DF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219200"/>
            <a:ext cx="379147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43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4206AB-1BDC-C359-1255-B2BE82102926}"/>
              </a:ext>
            </a:extLst>
          </p:cNvPr>
          <p:cNvSpPr txBox="1"/>
          <p:nvPr/>
        </p:nvSpPr>
        <p:spPr>
          <a:xfrm>
            <a:off x="-33130" y="76200"/>
            <a:ext cx="12225130" cy="64633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ClickSetPosition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PropertiesAndCoroutines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coroutineScript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coroutineScript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"Sphere"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PropertiesAndCoroutines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ScreenPointToRay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ReadValue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Physics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Raycast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RaycastHit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collider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collider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coroutineScript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newTarget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47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F88541-61D1-E7F7-F3EB-8B35BDFF9077}"/>
              </a:ext>
            </a:extLst>
          </p:cNvPr>
          <p:cNvSpPr txBox="1"/>
          <p:nvPr/>
        </p:nvSpPr>
        <p:spPr>
          <a:xfrm>
            <a:off x="0" y="152400"/>
            <a:ext cx="12192000" cy="71558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2"/>
            <a:r>
              <a:rPr lang="en-IE" sz="17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Updates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sz="17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sz="17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E" sz="17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Awake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IE" sz="17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"Updates: Awake"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sz="17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2"/>
            <a:b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E" sz="17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IE" sz="17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"Updates: Start1"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WaitForSeconds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7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2.5f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IE" sz="17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"Updates: Start2"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2"/>
            <a:b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	 </a:t>
            </a:r>
            <a:r>
              <a:rPr lang="en-IE" sz="17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IE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E" sz="17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deltaTime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7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E" sz="17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7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E" sz="17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7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IE" sz="17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7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"Updates: Update"</a:t>
            </a:r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2"/>
            <a:r>
              <a:rPr lang="en-IE" sz="17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84EC2-356F-8AFD-A404-DEF7B85CE962}"/>
              </a:ext>
            </a:extLst>
          </p:cNvPr>
          <p:cNvSpPr txBox="1"/>
          <p:nvPr/>
        </p:nvSpPr>
        <p:spPr>
          <a:xfrm>
            <a:off x="8229600" y="1828800"/>
            <a:ext cx="2667000" cy="34778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E" sz="2000" dirty="0" err="1">
                <a:solidFill>
                  <a:schemeClr val="bg1"/>
                </a:solidFill>
              </a:rPr>
              <a:t>Updates:Awake</a:t>
            </a:r>
            <a:r>
              <a:rPr lang="en-IE" sz="2000" dirty="0">
                <a:solidFill>
                  <a:schemeClr val="bg1"/>
                </a:solidFill>
              </a:rPr>
              <a:t> () </a:t>
            </a:r>
          </a:p>
          <a:p>
            <a:pPr>
              <a:spcAft>
                <a:spcPts val="600"/>
              </a:spcAft>
            </a:pPr>
            <a:r>
              <a:rPr lang="en-IE" sz="2000" dirty="0">
                <a:solidFill>
                  <a:schemeClr val="bg1"/>
                </a:solidFill>
              </a:rPr>
              <a:t>Updates: Start1</a:t>
            </a:r>
          </a:p>
          <a:p>
            <a:pPr>
              <a:spcAft>
                <a:spcPts val="600"/>
              </a:spcAft>
            </a:pPr>
            <a:r>
              <a:rPr lang="en-IE" sz="2000" dirty="0">
                <a:solidFill>
                  <a:schemeClr val="bg1"/>
                </a:solidFill>
              </a:rPr>
              <a:t>Updates: Update</a:t>
            </a:r>
          </a:p>
          <a:p>
            <a:pPr>
              <a:spcAft>
                <a:spcPts val="600"/>
              </a:spcAft>
            </a:pPr>
            <a:r>
              <a:rPr lang="en-IE" sz="2000" dirty="0">
                <a:solidFill>
                  <a:schemeClr val="bg1"/>
                </a:solidFill>
              </a:rPr>
              <a:t>Updates: Update</a:t>
            </a:r>
          </a:p>
          <a:p>
            <a:pPr>
              <a:spcAft>
                <a:spcPts val="600"/>
              </a:spcAft>
            </a:pPr>
            <a:r>
              <a:rPr lang="en-IE" sz="2000" dirty="0">
                <a:solidFill>
                  <a:schemeClr val="bg1"/>
                </a:solidFill>
              </a:rPr>
              <a:t>Updates: Start2</a:t>
            </a:r>
          </a:p>
          <a:p>
            <a:pPr>
              <a:spcAft>
                <a:spcPts val="600"/>
              </a:spcAft>
            </a:pPr>
            <a:r>
              <a:rPr lang="en-IE" sz="2000" dirty="0">
                <a:solidFill>
                  <a:schemeClr val="bg1"/>
                </a:solidFill>
              </a:rPr>
              <a:t>Updates: Update</a:t>
            </a:r>
          </a:p>
          <a:p>
            <a:pPr marL="0" marR="0" lvl="0" indent="0" defTabSz="292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IE" sz="2000" dirty="0">
                <a:solidFill>
                  <a:schemeClr val="bg1"/>
                </a:solidFill>
              </a:rPr>
              <a:t>Updates: Update</a:t>
            </a:r>
          </a:p>
          <a:p>
            <a:pPr marL="0" marR="0" lvl="0" indent="0" defTabSz="292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IE" sz="2000" dirty="0">
                <a:solidFill>
                  <a:schemeClr val="bg1"/>
                </a:solidFill>
              </a:rPr>
              <a:t>Updates: Update</a:t>
            </a:r>
          </a:p>
          <a:p>
            <a:pPr>
              <a:spcAft>
                <a:spcPts val="600"/>
              </a:spcAft>
            </a:pPr>
            <a:r>
              <a:rPr lang="en-IE" sz="20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4926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E0BC-3CDD-417B-9956-51375718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Readings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C9A4-D646-48B3-9292-593DD488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Coroutines (Unity Manual)</a:t>
            </a:r>
          </a:p>
          <a:p>
            <a:pPr marL="0" indent="0">
              <a:buNone/>
            </a:pPr>
            <a:r>
              <a:rPr lang="en-IE" sz="2800" dirty="0">
                <a:hlinkClick r:id="rId2"/>
              </a:rPr>
              <a:t>https://docs.unity3d.com/Manual/Coroutines.html</a:t>
            </a:r>
            <a:endParaRPr lang="en-IE" sz="2800" dirty="0"/>
          </a:p>
          <a:p>
            <a:pPr marL="0" indent="0">
              <a:buNone/>
            </a:pPr>
            <a:endParaRPr lang="en-IE" sz="2800" dirty="0"/>
          </a:p>
          <a:p>
            <a:r>
              <a:rPr lang="en-IE" sz="2800" dirty="0"/>
              <a:t>A tutorial</a:t>
            </a:r>
          </a:p>
          <a:p>
            <a:pPr marL="0" indent="0">
              <a:buNone/>
            </a:pPr>
            <a:r>
              <a:rPr lang="en-IE" sz="2800" dirty="0">
                <a:hlinkClick r:id="rId3"/>
              </a:rPr>
              <a:t>http://www.unitygeek.com/coroutines-in-unity3d</a:t>
            </a:r>
            <a:endParaRPr lang="en-IE" sz="2800" dirty="0"/>
          </a:p>
          <a:p>
            <a:pPr marL="0" indent="0">
              <a:buNone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63592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1D49-73F6-2522-1717-DC3CDDBF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Layer Masks and </a:t>
            </a:r>
            <a:r>
              <a:rPr lang="en-IE" dirty="0" err="1"/>
              <a:t>Raycasts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6CD43-0E63-F5A1-DDDB-500D6DE78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1494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F5CB-5A9E-49E1-B175-133808FE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New Input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53E62-EF32-03F3-D712-E94B019E8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6CEB8-55E4-41EA-AF4C-4933987ABC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34" t="24482" r="35833" b="23086"/>
          <a:stretch/>
        </p:blipFill>
        <p:spPr>
          <a:xfrm>
            <a:off x="5029200" y="4038601"/>
            <a:ext cx="23622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8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D37A-354E-4D3C-ADEA-1272E73C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New Input System </a:t>
            </a:r>
            <a:r>
              <a:rPr lang="en-IE" sz="2400" dirty="0">
                <a:solidFill>
                  <a:srgbClr val="242852"/>
                </a:solidFill>
                <a:latin typeface="Palatino Linotype"/>
              </a:rPr>
              <a:t>(</a:t>
            </a:r>
            <a:r>
              <a:rPr lang="en-IE" sz="2400" dirty="0" err="1">
                <a:solidFill>
                  <a:srgbClr val="242852"/>
                </a:solidFill>
                <a:latin typeface="Palatino Linotype"/>
              </a:rPr>
              <a:t>cont</a:t>
            </a:r>
            <a:r>
              <a:rPr lang="en-IE" sz="2400" dirty="0">
                <a:solidFill>
                  <a:srgbClr val="242852"/>
                </a:solidFill>
                <a:latin typeface="Palatino Linotype"/>
              </a:rPr>
              <a:t>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6042-B89A-48EC-819C-13DD4D04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b="1" dirty="0"/>
              <a:t>Decoupling</a:t>
            </a:r>
            <a:r>
              <a:rPr lang="en-IE" sz="2800" dirty="0"/>
              <a:t> input devices from actions and code</a:t>
            </a:r>
          </a:p>
          <a:p>
            <a:r>
              <a:rPr lang="en-IE" sz="2800" dirty="0"/>
              <a:t>Game device </a:t>
            </a:r>
            <a:r>
              <a:rPr lang="en-IE" sz="2800" b="1" dirty="0"/>
              <a:t>compatibility</a:t>
            </a:r>
          </a:p>
          <a:p>
            <a:r>
              <a:rPr lang="en-IE" sz="2800" dirty="0"/>
              <a:t>Better </a:t>
            </a:r>
            <a:r>
              <a:rPr lang="en-IE" sz="2800" b="1" dirty="0"/>
              <a:t>debugging</a:t>
            </a:r>
          </a:p>
          <a:p>
            <a:r>
              <a:rPr lang="en-IE" sz="2800" dirty="0"/>
              <a:t>New devices at </a:t>
            </a:r>
            <a:r>
              <a:rPr lang="en-IE" sz="2800" b="1" dirty="0"/>
              <a:t>runtime</a:t>
            </a:r>
          </a:p>
          <a:p>
            <a:r>
              <a:rPr lang="en-IE" sz="2800" dirty="0"/>
              <a:t>More </a:t>
            </a:r>
            <a:r>
              <a:rPr lang="en-IE" sz="2800" b="1" dirty="0"/>
              <a:t>customisable</a:t>
            </a:r>
            <a:r>
              <a:rPr lang="en-IE" sz="2800" dirty="0"/>
              <a:t> and extensible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0615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ction Maps for the Input System">
            <a:extLst>
              <a:ext uri="{FF2B5EF4-FFF2-40B4-BE49-F238E27FC236}">
                <a16:creationId xmlns:a16="http://schemas.microsoft.com/office/drawing/2014/main" id="{F1F87FA4-CD07-4EF5-B876-998FFB4EB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2" y="196599"/>
            <a:ext cx="11489436" cy="646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86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3DFC9-67A0-D840-E62C-B179B6BB1AC8}"/>
              </a:ext>
            </a:extLst>
          </p:cNvPr>
          <p:cNvSpPr txBox="1"/>
          <p:nvPr/>
        </p:nvSpPr>
        <p:spPr>
          <a:xfrm>
            <a:off x="0" y="0"/>
            <a:ext cx="12115800" cy="70173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ReadValue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Look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leftButton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wasPressedThisFrame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m_Firing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mouse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leftButton</a:t>
            </a:r>
            <a:r>
              <a:rPr lang="en-I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wasReleasedThisFrame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m_Firing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m_Firing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Fire</a:t>
            </a:r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8C34C-AA53-2CED-172C-BAF0545BB059}"/>
              </a:ext>
            </a:extLst>
          </p:cNvPr>
          <p:cNvSpPr txBox="1"/>
          <p:nvPr/>
        </p:nvSpPr>
        <p:spPr>
          <a:xfrm>
            <a:off x="7162800" y="381000"/>
            <a:ext cx="3706784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3200" dirty="0">
                <a:solidFill>
                  <a:srgbClr val="FFC000"/>
                </a:solidFill>
              </a:rPr>
              <a:t>Polling Input State </a:t>
            </a:r>
          </a:p>
        </p:txBody>
      </p:sp>
    </p:spTree>
    <p:extLst>
      <p:ext uri="{BB962C8B-B14F-4D97-AF65-F5344CB8AC3E}">
        <p14:creationId xmlns:p14="http://schemas.microsoft.com/office/powerpoint/2010/main" val="1197201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D37A-354E-4D3C-ADEA-1272E73C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6629400" cy="1219200"/>
          </a:xfrm>
        </p:spPr>
        <p:txBody>
          <a:bodyPr/>
          <a:lstStyle/>
          <a:p>
            <a:r>
              <a:rPr lang="en-IE" dirty="0"/>
              <a:t>New Input System</a:t>
            </a:r>
            <a:r>
              <a:rPr lang="en-IE" sz="2400" dirty="0">
                <a:solidFill>
                  <a:srgbClr val="242852"/>
                </a:solidFill>
                <a:latin typeface="Palatino Linotype"/>
              </a:rPr>
              <a:t> (</a:t>
            </a:r>
            <a:r>
              <a:rPr lang="en-IE" sz="2400" dirty="0" err="1">
                <a:solidFill>
                  <a:srgbClr val="242852"/>
                </a:solidFill>
                <a:latin typeface="Palatino Linotype"/>
              </a:rPr>
              <a:t>cont</a:t>
            </a:r>
            <a:r>
              <a:rPr lang="en-IE" sz="2400" dirty="0">
                <a:solidFill>
                  <a:srgbClr val="242852"/>
                </a:solidFill>
                <a:latin typeface="Palatino Linotype"/>
              </a:rPr>
              <a:t>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6042-B89A-48EC-819C-13DD4D04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3000" u="sng" dirty="0"/>
              <a:t>To set input actions: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Add a </a:t>
            </a:r>
            <a:r>
              <a:rPr lang="en-IE" sz="2800" dirty="0" err="1"/>
              <a:t>PlayerInput</a:t>
            </a:r>
            <a:r>
              <a:rPr lang="en-IE" sz="2800" dirty="0"/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Create Actions asset </a:t>
            </a:r>
          </a:p>
          <a:p>
            <a:pPr marL="857250" lvl="1" indent="-457200"/>
            <a:r>
              <a:rPr lang="en-IE" sz="2600" dirty="0"/>
              <a:t>Action maps, actions, bindings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Script Action responses</a:t>
            </a:r>
          </a:p>
          <a:p>
            <a:pPr marL="857250" lvl="1" indent="-457200"/>
            <a:r>
              <a:rPr lang="en-IE" sz="2600" dirty="0"/>
              <a:t>Messages, Unity events, C# events</a:t>
            </a:r>
          </a:p>
          <a:p>
            <a:pPr marL="0" indent="0">
              <a:buNone/>
            </a:pPr>
            <a:endParaRPr lang="en-IE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FC37B4-78CE-EA78-BEE2-A028A75CBC4E}"/>
              </a:ext>
            </a:extLst>
          </p:cNvPr>
          <p:cNvGrpSpPr/>
          <p:nvPr/>
        </p:nvGrpSpPr>
        <p:grpSpPr>
          <a:xfrm>
            <a:off x="4462462" y="0"/>
            <a:ext cx="7729539" cy="6903195"/>
            <a:chOff x="4462462" y="0"/>
            <a:chExt cx="7729539" cy="69031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63D0D2-DD86-4436-938C-03B596E190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671"/>
            <a:stretch/>
          </p:blipFill>
          <p:spPr>
            <a:xfrm>
              <a:off x="8534400" y="0"/>
              <a:ext cx="3657601" cy="6903195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722CDA4-0694-0D9A-CD4F-E2109867F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3600" y="1813768"/>
              <a:ext cx="2743200" cy="5484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81F5EDD-8EDE-A240-E562-F083CB3D5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2462" y="2057400"/>
              <a:ext cx="4343400" cy="8699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93077B-B96A-B950-209B-9EACA4734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6800" y="2927346"/>
              <a:ext cx="3810000" cy="10033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47033C-C2AD-5B28-18E7-488A2674B933}"/>
                </a:ext>
              </a:extLst>
            </p:cNvPr>
            <p:cNvSpPr/>
            <p:nvPr/>
          </p:nvSpPr>
          <p:spPr>
            <a:xfrm>
              <a:off x="8686800" y="1600202"/>
              <a:ext cx="1481138" cy="2135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DA0ECC-6967-FBCD-3C9B-27849D619584}"/>
                </a:ext>
              </a:extLst>
            </p:cNvPr>
            <p:cNvSpPr/>
            <p:nvPr/>
          </p:nvSpPr>
          <p:spPr>
            <a:xfrm>
              <a:off x="8712992" y="1862137"/>
              <a:ext cx="3283745" cy="2135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067FAD-6AB0-CDFA-96EB-ACCB95DB941F}"/>
                </a:ext>
              </a:extLst>
            </p:cNvPr>
            <p:cNvSpPr/>
            <p:nvPr/>
          </p:nvSpPr>
          <p:spPr>
            <a:xfrm>
              <a:off x="8686800" y="2834434"/>
              <a:ext cx="3309938" cy="195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28DE561-8181-D1A0-DAF5-77D56D5F8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778" y="2861516"/>
            <a:ext cx="2563247" cy="8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8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EBB7612-766E-4207-A067-90E2D819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" y="70643"/>
            <a:ext cx="12190560" cy="671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59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A452-A5D1-71E8-AB7D-AFFEDF07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</p:spPr>
        <p:txBody>
          <a:bodyPr/>
          <a:lstStyle/>
          <a:p>
            <a:r>
              <a:rPr lang="en-IE" dirty="0"/>
              <a:t>Sending and Broadcasting Messages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D78FE-EBCE-546C-6004-A3F3E769BDF4}"/>
              </a:ext>
            </a:extLst>
          </p:cNvPr>
          <p:cNvSpPr txBox="1"/>
          <p:nvPr/>
        </p:nvSpPr>
        <p:spPr>
          <a:xfrm>
            <a:off x="1295400" y="1458754"/>
            <a:ext cx="9410700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IE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Example1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IE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SendMessage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ApplyDamage</a:t>
            </a:r>
            <a:r>
              <a:rPr lang="en-IE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Example2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ApplyDamage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damage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(damage);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1"/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859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5D78FE-EBCE-546C-6004-A3F3E769BDF4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5"/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MyPlayerLogic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projectilePrefab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m_Look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m_Move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bool </a:t>
            </a:r>
            <a:r>
              <a:rPr lang="en-IE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m_Fire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5"/>
            <a:b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   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OnFire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projectilePrefab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lvl="5"/>
            <a:endParaRPr lang="en-I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OnMove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InputValue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m_Move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E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I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lvl="5"/>
            <a:b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      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OnLook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InputValue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{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m_Look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E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I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5"/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}</a:t>
            </a:r>
            <a:b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0B4F6-F229-A1D8-D370-7A8ECE6FA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981200"/>
            <a:ext cx="418253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09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E6806-F4C7-706B-846B-F8150FC8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76200"/>
            <a:ext cx="3974123" cy="670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768FD3-EF3F-12BF-7757-07A99D22ADCD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5867400" cy="1219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Palatino Linotype" pitchFamily="18" charset="0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Palatino Linotype" pitchFamily="18" charset="0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Palatino Linotype" pitchFamily="18" charset="0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Palatino Linotype" pitchFamily="18" charset="0"/>
              </a:defRPr>
            </a:lvl5pPr>
            <a:lvl6pPr marL="457200" algn="ctr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6pPr>
            <a:lvl7pPr marL="914400" algn="ctr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7pPr>
            <a:lvl8pPr marL="1371600" algn="ctr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8pPr>
            <a:lvl9pPr marL="1828800" algn="ctr" rtl="0" eaLnBrk="1" fontAlgn="base" hangingPunct="1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Palatino Linotype" pitchFamily="18" charset="0"/>
              </a:defRPr>
            </a:lvl9pPr>
          </a:lstStyle>
          <a:p>
            <a:pPr marL="0" marR="0"/>
            <a:r>
              <a:rPr lang="en-IE" dirty="0">
                <a:uFillTx/>
              </a:rPr>
              <a:t>Using Unity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438D7-6EF2-7F48-BB98-703BB80CE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914400"/>
            <a:ext cx="6629400" cy="550516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CCFB3D-D303-8030-7B6E-53296FAF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2"/>
            <a:ext cx="10972800" cy="4525963"/>
          </a:xfrm>
        </p:spPr>
        <p:txBody>
          <a:bodyPr/>
          <a:lstStyle/>
          <a:p>
            <a:r>
              <a:rPr lang="en-IE" sz="2600" dirty="0"/>
              <a:t>Callbacks instead of polling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41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E47EFD-2119-CA1C-8E53-167E22DF41CD}"/>
              </a:ext>
            </a:extLst>
          </p:cNvPr>
          <p:cNvSpPr txBox="1"/>
          <p:nvPr/>
        </p:nvSpPr>
        <p:spPr>
          <a:xfrm>
            <a:off x="0" y="0"/>
            <a:ext cx="12192000" cy="68941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UnityEngine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InputSystem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UnityEngine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InputSystem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Interactions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E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SimpleController_UsingPlayerInput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rotateSpeed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burstSpeed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projectile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m_Charging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m_Rotation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m_Look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m_Move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OnMove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InputAction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CallbackContext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m_Move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ReadValue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OnLook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InputAction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CallbackContext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m_Look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ReadValue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sz="1700" dirty="0">
                <a:solidFill>
                  <a:srgbClr val="CCCCCC"/>
                </a:solidFill>
                <a:latin typeface="Consolas" panose="020B0609020204030204" pitchFamily="49" charset="0"/>
              </a:rPr>
              <a:t>...</a:t>
            </a:r>
            <a:endParaRPr lang="en-IE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40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83B9-2951-430A-A7C9-62DB8CCB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Layer-based 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DC65-7159-47E7-BAC8-4D01F5E5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b="1" i="0" dirty="0">
                <a:solidFill>
                  <a:srgbClr val="455463"/>
                </a:solidFill>
                <a:effectLst/>
                <a:latin typeface="Roboto" panose="02000000000000000000" pitchFamily="2" charset="0"/>
              </a:rPr>
              <a:t>Edit</a:t>
            </a:r>
            <a:r>
              <a:rPr lang="en-IE" sz="2800" b="0" i="0" dirty="0">
                <a:solidFill>
                  <a:srgbClr val="455463"/>
                </a:solidFill>
                <a:effectLst/>
                <a:latin typeface="Roboto" panose="02000000000000000000" pitchFamily="2" charset="0"/>
              </a:rPr>
              <a:t> &gt; </a:t>
            </a:r>
            <a:r>
              <a:rPr lang="en-IE" sz="2800" b="1" i="0" dirty="0">
                <a:solidFill>
                  <a:srgbClr val="455463"/>
                </a:solidFill>
                <a:effectLst/>
                <a:latin typeface="Roboto" panose="02000000000000000000" pitchFamily="2" charset="0"/>
              </a:rPr>
              <a:t>Project Settings</a:t>
            </a:r>
            <a:r>
              <a:rPr lang="en-IE" sz="2800" b="0" i="0" dirty="0">
                <a:solidFill>
                  <a:srgbClr val="455463"/>
                </a:solidFill>
                <a:effectLst/>
                <a:latin typeface="Roboto" panose="02000000000000000000" pitchFamily="2" charset="0"/>
              </a:rPr>
              <a:t>, then select </a:t>
            </a:r>
            <a:r>
              <a:rPr lang="en-IE" sz="2800" b="1" i="0" dirty="0">
                <a:solidFill>
                  <a:srgbClr val="455463"/>
                </a:solidFill>
                <a:effectLst/>
                <a:latin typeface="Roboto" panose="02000000000000000000" pitchFamily="2" charset="0"/>
              </a:rPr>
              <a:t>Physics</a:t>
            </a:r>
            <a:r>
              <a:rPr lang="en-IE" sz="2800" b="0" i="0" dirty="0">
                <a:solidFill>
                  <a:srgbClr val="455463"/>
                </a:solidFill>
                <a:effectLst/>
                <a:latin typeface="Roboto" panose="02000000000000000000" pitchFamily="2" charset="0"/>
              </a:rPr>
              <a:t> category</a:t>
            </a:r>
          </a:p>
          <a:p>
            <a:endParaRPr lang="en-IE" dirty="0">
              <a:solidFill>
                <a:srgbClr val="455463"/>
              </a:solidFill>
              <a:latin typeface="Roboto" panose="02000000000000000000" pitchFamily="2" charset="0"/>
            </a:endParaRPr>
          </a:p>
          <a:p>
            <a:endParaRPr lang="en-IE" dirty="0">
              <a:solidFill>
                <a:srgbClr val="455463"/>
              </a:solidFill>
              <a:latin typeface="Roboto" panose="02000000000000000000" pitchFamily="2" charset="0"/>
            </a:endParaRPr>
          </a:p>
          <a:p>
            <a:endParaRPr lang="en-IE" dirty="0">
              <a:solidFill>
                <a:srgbClr val="455463"/>
              </a:solidFill>
              <a:latin typeface="Roboto" panose="02000000000000000000" pitchFamily="2" charset="0"/>
            </a:endParaRPr>
          </a:p>
          <a:p>
            <a:endParaRPr lang="en-IE" dirty="0">
              <a:solidFill>
                <a:srgbClr val="455463"/>
              </a:solidFill>
              <a:latin typeface="Roboto" panose="02000000000000000000" pitchFamily="2" charset="0"/>
            </a:endParaRPr>
          </a:p>
          <a:p>
            <a:endParaRPr lang="en-IE" dirty="0">
              <a:solidFill>
                <a:srgbClr val="455463"/>
              </a:solidFill>
              <a:latin typeface="Roboto" panose="02000000000000000000" pitchFamily="2" charset="0"/>
            </a:endParaRPr>
          </a:p>
          <a:p>
            <a:endParaRPr lang="en-IE" dirty="0">
              <a:solidFill>
                <a:srgbClr val="455463"/>
              </a:solidFill>
              <a:latin typeface="Roboto" panose="02000000000000000000" pitchFamily="2" charset="0"/>
            </a:endParaRPr>
          </a:p>
          <a:p>
            <a:endParaRPr lang="en-IE" dirty="0">
              <a:solidFill>
                <a:srgbClr val="455463"/>
              </a:solidFill>
              <a:latin typeface="Roboto" panose="02000000000000000000" pitchFamily="2" charset="0"/>
            </a:endParaRPr>
          </a:p>
          <a:p>
            <a:endParaRPr lang="en-IE" dirty="0">
              <a:solidFill>
                <a:srgbClr val="455463"/>
              </a:solidFill>
              <a:latin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D3E90-D0C4-4A31-BC87-7D0E992E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0" y="3135752"/>
            <a:ext cx="285205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1C0B4-092C-46D6-A0EB-4310A4A55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47603"/>
            <a:ext cx="5182049" cy="323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F871E-BD44-616B-0C70-06FD1C91A4DC}"/>
              </a:ext>
            </a:extLst>
          </p:cNvPr>
          <p:cNvSpPr txBox="1"/>
          <p:nvPr/>
        </p:nvSpPr>
        <p:spPr>
          <a:xfrm>
            <a:off x="9453386" y="3036722"/>
            <a:ext cx="2452460" cy="1569660"/>
          </a:xfrm>
          <a:prstGeom prst="rect">
            <a:avLst/>
          </a:prstGeom>
          <a:solidFill>
            <a:srgbClr val="FFE07D">
              <a:alpha val="23922"/>
            </a:srgbClr>
          </a:solidFill>
        </p:spPr>
        <p:txBody>
          <a:bodyPr wrap="square">
            <a:spAutoFit/>
          </a:bodyPr>
          <a:lstStyle/>
          <a:p>
            <a:r>
              <a:rPr lang="en-IE" sz="2400" b="0" i="1" dirty="0">
                <a:solidFill>
                  <a:srgbClr val="455463"/>
                </a:solidFill>
                <a:effectLst/>
                <a:latin typeface="Roboto" panose="020B0604020202020204" pitchFamily="2" charset="0"/>
              </a:rPr>
              <a:t>Only GOs that belong to the same layer can collide</a:t>
            </a:r>
            <a:endParaRPr lang="en-IE" sz="2400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AB5457-2A7C-3993-E847-60DBE93699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3821552"/>
            <a:ext cx="1757186" cy="1165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5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D58A7-D453-FB97-7911-7375F9BF9229}"/>
              </a:ext>
            </a:extLst>
          </p:cNvPr>
          <p:cNvSpPr txBox="1"/>
          <p:nvPr/>
        </p:nvSpPr>
        <p:spPr>
          <a:xfrm>
            <a:off x="0" y="0"/>
            <a:ext cx="12192000" cy="68941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OnFire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InputAction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CallbackContext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InputActionPhase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Performed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interaction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SlowTapInteraction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StartCoroutine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BurstFire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burstSpeed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E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E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m_Charging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InputActionPhase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Started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interaction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SlowTapInteraction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m_Charging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InputActionPhase</a:t>
            </a:r>
            <a:r>
              <a:rPr lang="en-IE" sz="1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Canceled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m_Charging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015354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A41789-0349-3F83-19FD-7E2CF504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99" y="0"/>
            <a:ext cx="1173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3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6259-332B-4D08-8FE3-970380F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C#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540C-8ED9-4183-B918-E095ACA0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</p:spPr>
        <p:txBody>
          <a:bodyPr/>
          <a:lstStyle/>
          <a:p>
            <a:r>
              <a:rPr lang="en-IE" sz="2800" b="1" dirty="0">
                <a:solidFill>
                  <a:srgbClr val="171717"/>
                </a:solidFill>
                <a:latin typeface="Segoe UI" panose="020B0502040204020203" pitchFamily="34" charset="0"/>
              </a:rPr>
              <a:t>C# Events</a:t>
            </a:r>
          </a:p>
          <a:p>
            <a:pPr lvl="1"/>
            <a:r>
              <a:rPr lang="en-IE" sz="2600" dirty="0">
                <a:solidFill>
                  <a:srgbClr val="171717"/>
                </a:solidFill>
                <a:latin typeface="Segoe UI" panose="020B0502040204020203" pitchFamily="34" charset="0"/>
              </a:rPr>
              <a:t>To subscribe to events e.g. mouse click</a:t>
            </a:r>
          </a:p>
          <a:p>
            <a:pPr lvl="1"/>
            <a:r>
              <a:rPr lang="en-IE" sz="2600" dirty="0">
                <a:solidFill>
                  <a:srgbClr val="171717"/>
                </a:solidFill>
                <a:latin typeface="Segoe UI" panose="020B0502040204020203" pitchFamily="34" charset="0"/>
              </a:rPr>
              <a:t>Callbacks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IE" sz="2800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IE" sz="2600" dirty="0">
              <a:solidFill>
                <a:srgbClr val="171717"/>
              </a:solidFill>
              <a:latin typeface="SFMono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512C3-5D21-4A70-BB08-F1911F372C08}"/>
              </a:ext>
            </a:extLst>
          </p:cNvPr>
          <p:cNvSpPr txBox="1"/>
          <p:nvPr/>
        </p:nvSpPr>
        <p:spPr>
          <a:xfrm>
            <a:off x="1828800" y="3119735"/>
            <a:ext cx="7620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publisher</a:t>
            </a:r>
            <a:r>
              <a:rPr lang="en-I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CustomEvent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HandleCustomEvent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00366C-AD20-1A37-EC56-1336281126D4}"/>
              </a:ext>
            </a:extLst>
          </p:cNvPr>
          <p:cNvGrpSpPr/>
          <p:nvPr/>
        </p:nvGrpSpPr>
        <p:grpSpPr>
          <a:xfrm>
            <a:off x="2701117" y="3856861"/>
            <a:ext cx="6366683" cy="2772539"/>
            <a:chOff x="2701117" y="3856861"/>
            <a:chExt cx="6366683" cy="277253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C225BDC-6448-4034-B65A-2C02292EF230}"/>
                </a:ext>
              </a:extLst>
            </p:cNvPr>
            <p:cNvSpPr/>
            <p:nvPr/>
          </p:nvSpPr>
          <p:spPr>
            <a:xfrm>
              <a:off x="2701117" y="4901553"/>
              <a:ext cx="1873526" cy="846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Publisher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235003-2C03-4AB0-842A-2627421D37AE}"/>
                </a:ext>
              </a:extLst>
            </p:cNvPr>
            <p:cNvSpPr/>
            <p:nvPr/>
          </p:nvSpPr>
          <p:spPr>
            <a:xfrm>
              <a:off x="7162800" y="3856861"/>
              <a:ext cx="1873526" cy="846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Subscriber1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4B7A520-071F-43C7-9F11-D975AEE1FAA7}"/>
                </a:ext>
              </a:extLst>
            </p:cNvPr>
            <p:cNvSpPr/>
            <p:nvPr/>
          </p:nvSpPr>
          <p:spPr>
            <a:xfrm>
              <a:off x="7194274" y="4830453"/>
              <a:ext cx="1873526" cy="846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Subscriber2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E49BF49-79A6-454A-84A6-8A7513D61B09}"/>
                </a:ext>
              </a:extLst>
            </p:cNvPr>
            <p:cNvSpPr/>
            <p:nvPr/>
          </p:nvSpPr>
          <p:spPr>
            <a:xfrm>
              <a:off x="7194274" y="5782953"/>
              <a:ext cx="1873526" cy="846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Subscriber3</a:t>
              </a:r>
            </a:p>
          </p:txBody>
        </p:sp>
        <p:sp>
          <p:nvSpPr>
            <p:cNvPr id="10" name="Flowchart: Direct Access Storage 9">
              <a:extLst>
                <a:ext uri="{FF2B5EF4-FFF2-40B4-BE49-F238E27FC236}">
                  <a16:creationId xmlns:a16="http://schemas.microsoft.com/office/drawing/2014/main" id="{18C3C4F7-FE10-43C5-B940-C1402F769EA6}"/>
                </a:ext>
              </a:extLst>
            </p:cNvPr>
            <p:cNvSpPr/>
            <p:nvPr/>
          </p:nvSpPr>
          <p:spPr>
            <a:xfrm>
              <a:off x="4666579" y="4901553"/>
              <a:ext cx="2319603" cy="780123"/>
            </a:xfrm>
            <a:prstGeom prst="flowChartMagneticDru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2400" dirty="0">
                  <a:solidFill>
                    <a:schemeClr val="tx1"/>
                  </a:solidFill>
                  <a:latin typeface="Abadi" panose="020B0604020104020204" pitchFamily="34" charset="0"/>
                </a:rPr>
                <a:t>Events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B9139B6-A969-4049-9D3B-D3208EBAD31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553200" y="4280085"/>
              <a:ext cx="609600" cy="101581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86691D-B425-449A-835C-2265B951CAA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6553200" y="5253677"/>
              <a:ext cx="641074" cy="61273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80A5AFC-DC6A-4443-9F98-049132AC341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553200" y="5325754"/>
              <a:ext cx="641074" cy="880423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BFB762-A7FA-449B-9A28-F7E097FB883B}"/>
                </a:ext>
              </a:extLst>
            </p:cNvPr>
            <p:cNvCxnSpPr>
              <a:cxnSpLocks/>
            </p:cNvCxnSpPr>
            <p:nvPr/>
          </p:nvCxnSpPr>
          <p:spPr>
            <a:xfrm>
              <a:off x="4384143" y="5319725"/>
              <a:ext cx="639875" cy="1638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1DC68D-F779-4B46-87D5-6F6BCC772E70}"/>
              </a:ext>
            </a:extLst>
          </p:cNvPr>
          <p:cNvSpPr txBox="1"/>
          <p:nvPr/>
        </p:nvSpPr>
        <p:spPr>
          <a:xfrm>
            <a:off x="1600200" y="6172201"/>
            <a:ext cx="716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000" dirty="0"/>
              <a:t>More info:</a:t>
            </a:r>
          </a:p>
          <a:p>
            <a:r>
              <a:rPr lang="en-IE" sz="1600" dirty="0"/>
              <a:t>https://docs.microsoft.com/en-us/dotnet/standard/events/</a:t>
            </a:r>
          </a:p>
        </p:txBody>
      </p:sp>
    </p:spTree>
    <p:extLst>
      <p:ext uri="{BB962C8B-B14F-4D97-AF65-F5344CB8AC3E}">
        <p14:creationId xmlns:p14="http://schemas.microsoft.com/office/powerpoint/2010/main" val="381761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FA5AFD-75FC-4C2D-4FFD-BCA574BC4C44}"/>
              </a:ext>
            </a:extLst>
          </p:cNvPr>
          <p:cNvSpPr txBox="1"/>
          <p:nvPr/>
        </p:nvSpPr>
        <p:spPr>
          <a:xfrm>
            <a:off x="1676400" y="3505200"/>
            <a:ext cx="6781800" cy="22467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E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E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E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E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3CBC1-496B-E215-828A-520376592D53}"/>
              </a:ext>
            </a:extLst>
          </p:cNvPr>
          <p:cNvSpPr txBox="1"/>
          <p:nvPr/>
        </p:nvSpPr>
        <p:spPr>
          <a:xfrm>
            <a:off x="1752600" y="24336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dirty="0"/>
              <a:t>Shorthand for: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3FF42-5BD1-FEAB-57EC-E8FD8857A5A9}"/>
              </a:ext>
            </a:extLst>
          </p:cNvPr>
          <p:cNvSpPr txBox="1"/>
          <p:nvPr/>
        </p:nvSpPr>
        <p:spPr>
          <a:xfrm>
            <a:off x="1693433" y="1637890"/>
            <a:ext cx="8382000" cy="5232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=&gt; 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A4711-27BB-E8A3-ADE7-F777E150582F}"/>
              </a:ext>
            </a:extLst>
          </p:cNvPr>
          <p:cNvSpPr txBox="1"/>
          <p:nvPr/>
        </p:nvSpPr>
        <p:spPr>
          <a:xfrm>
            <a:off x="6964680" y="722383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dirty="0"/>
              <a:t>Lambda operator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27BCCF-5BD2-141A-7114-42AD445D77E2}"/>
              </a:ext>
            </a:extLst>
          </p:cNvPr>
          <p:cNvCxnSpPr>
            <a:stCxn id="13" idx="2"/>
          </p:cNvCxnSpPr>
          <p:nvPr/>
        </p:nvCxnSpPr>
        <p:spPr>
          <a:xfrm flipH="1">
            <a:off x="7696200" y="1245603"/>
            <a:ext cx="830580" cy="5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59066E-2035-41D7-8998-99F017C82E54}"/>
              </a:ext>
            </a:extLst>
          </p:cNvPr>
          <p:cNvSpPr txBox="1"/>
          <p:nvPr/>
        </p:nvSpPr>
        <p:spPr>
          <a:xfrm>
            <a:off x="381000" y="613561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000" dirty="0"/>
              <a:t>More info:</a:t>
            </a:r>
          </a:p>
          <a:p>
            <a:r>
              <a:rPr lang="en-IE" sz="1600" dirty="0"/>
              <a:t>https://docs.microsoft.com/en-us/dotnet/csharp/language-reference/operators/lambda-expressions</a:t>
            </a:r>
          </a:p>
        </p:txBody>
      </p:sp>
    </p:spTree>
    <p:extLst>
      <p:ext uri="{BB962C8B-B14F-4D97-AF65-F5344CB8AC3E}">
        <p14:creationId xmlns:p14="http://schemas.microsoft.com/office/powerpoint/2010/main" val="204719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6259-332B-4D08-8FE3-970380FD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C# Coding Tips </a:t>
            </a:r>
            <a:r>
              <a:rPr lang="en-IE" sz="2400" dirty="0"/>
              <a:t>(</a:t>
            </a:r>
            <a:r>
              <a:rPr lang="en-IE" sz="2400" dirty="0" err="1"/>
              <a:t>cont</a:t>
            </a:r>
            <a:r>
              <a:rPr lang="en-IE" sz="2400" dirty="0"/>
              <a:t>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540C-8ED9-4183-B918-E095ACA0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IE" sz="2800" b="1" dirty="0">
                <a:solidFill>
                  <a:srgbClr val="0070C0"/>
                </a:solidFill>
              </a:rPr>
              <a:t>Lambda Expressions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E" sz="2800" dirty="0">
                <a:solidFill>
                  <a:srgbClr val="17171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(input-parameters) =&gt; expression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E" sz="2800" dirty="0">
                <a:solidFill>
                  <a:srgbClr val="17171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(input-parameters) =&gt; { &lt;sequence-of-statements&gt; }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IE" sz="2600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E" sz="2800" dirty="0">
                <a:solidFill>
                  <a:srgbClr val="171717"/>
                </a:solidFill>
              </a:rPr>
              <a:t>Allow us to use anonymous functions to handle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E" sz="32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highlight>
                  <a:srgbClr val="00FFFF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I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71717"/>
                </a:solidFill>
                <a:effectLst/>
                <a:highlight>
                  <a:srgbClr val="00FFFF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source.event</a:t>
            </a:r>
            <a:r>
              <a:rPr kumimoji="0" lang="en-IE" sz="32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highlight>
                  <a:srgbClr val="00FFFF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IE" sz="32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+= </a:t>
            </a:r>
            <a:r>
              <a:rPr kumimoji="0" lang="en-IE" sz="3200" b="0" i="0" u="none" strike="noStrike" kern="1200" cap="none" spc="0" normalizeH="0" baseline="0" noProof="0" dirty="0">
                <a:ln>
                  <a:noFill/>
                </a:ln>
                <a:solidFill>
                  <a:srgbClr val="171717"/>
                </a:solidFill>
                <a:effectLst/>
                <a:highlight>
                  <a:srgbClr val="FFE07D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(input-parameters) =&gt; expression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IE" sz="2600" dirty="0">
              <a:solidFill>
                <a:srgbClr val="171717"/>
              </a:solidFill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28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3EA6BE-F24D-45DE-AC32-05B43CA444ED}"/>
              </a:ext>
            </a:extLst>
          </p:cNvPr>
          <p:cNvSpPr txBox="1"/>
          <p:nvPr/>
        </p:nvSpPr>
        <p:spPr>
          <a:xfrm>
            <a:off x="0" y="2362200"/>
            <a:ext cx="12268200" cy="4770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fireAction</a:t>
            </a:r>
            <a:r>
              <a:rPr lang="en-IE" sz="2400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E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performed</a:t>
            </a:r>
            <a:r>
              <a:rPr lang="en-IE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+= </a:t>
            </a:r>
            <a:r>
              <a:rPr lang="en-IE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ctx</a:t>
            </a:r>
            <a:r>
              <a:rPr lang="en-IE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=&gt; </a:t>
            </a:r>
            <a:r>
              <a:rPr lang="en-IE" sz="2400" dirty="0" err="1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StartCoroutine</a:t>
            </a:r>
            <a:r>
              <a:rPr lang="en-IE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E" sz="2400" dirty="0" err="1">
                <a:solidFill>
                  <a:srgbClr val="DCDCA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BurstFire</a:t>
            </a:r>
            <a:r>
              <a:rPr lang="en-IE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IE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ctx</a:t>
            </a:r>
            <a:r>
              <a:rPr lang="en-IE" sz="2400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IE" sz="24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duration</a:t>
            </a:r>
            <a:r>
              <a:rPr lang="en-IE" sz="2400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));</a:t>
            </a:r>
            <a:endParaRPr lang="en-IE" sz="240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5987DA2-0567-7175-C95B-2C65CDEE4B2B}"/>
              </a:ext>
            </a:extLst>
          </p:cNvPr>
          <p:cNvSpPr/>
          <p:nvPr/>
        </p:nvSpPr>
        <p:spPr>
          <a:xfrm rot="16200000">
            <a:off x="1478516" y="1928286"/>
            <a:ext cx="243368" cy="2583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8D11A-7BA2-2125-EBD4-0E033B10F2CF}"/>
              </a:ext>
            </a:extLst>
          </p:cNvPr>
          <p:cNvSpPr txBox="1"/>
          <p:nvPr/>
        </p:nvSpPr>
        <p:spPr>
          <a:xfrm>
            <a:off x="1171876" y="3395715"/>
            <a:ext cx="1053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Event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41F2691-01F0-F867-9D9D-28DFFB86EA1E}"/>
              </a:ext>
            </a:extLst>
          </p:cNvPr>
          <p:cNvSpPr/>
          <p:nvPr/>
        </p:nvSpPr>
        <p:spPr>
          <a:xfrm rot="16200000">
            <a:off x="4259816" y="2750929"/>
            <a:ext cx="243368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7C02A-F704-1441-59ED-BA31BB47322B}"/>
              </a:ext>
            </a:extLst>
          </p:cNvPr>
          <p:cNvSpPr txBox="1"/>
          <p:nvPr/>
        </p:nvSpPr>
        <p:spPr>
          <a:xfrm>
            <a:off x="3292492" y="3344781"/>
            <a:ext cx="310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Anonymous function with parameter </a:t>
            </a:r>
            <a:r>
              <a:rPr lang="en-IE" sz="2400" dirty="0" err="1"/>
              <a:t>ctx</a:t>
            </a:r>
            <a:endParaRPr lang="en-IE" sz="24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DA209EC-94B7-758A-5784-D36BF9DB475D}"/>
              </a:ext>
            </a:extLst>
          </p:cNvPr>
          <p:cNvSpPr/>
          <p:nvPr/>
        </p:nvSpPr>
        <p:spPr>
          <a:xfrm rot="16200000">
            <a:off x="8976270" y="223793"/>
            <a:ext cx="243368" cy="5883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85E34-7DDC-8926-D46D-993633C60283}"/>
              </a:ext>
            </a:extLst>
          </p:cNvPr>
          <p:cNvSpPr txBox="1"/>
          <p:nvPr/>
        </p:nvSpPr>
        <p:spPr>
          <a:xfrm>
            <a:off x="6978618" y="3350565"/>
            <a:ext cx="288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Function statement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CC1341E-D173-0AA9-226F-DAF34E739C6A}"/>
              </a:ext>
            </a:extLst>
          </p:cNvPr>
          <p:cNvSpPr/>
          <p:nvPr/>
        </p:nvSpPr>
        <p:spPr>
          <a:xfrm rot="16200000">
            <a:off x="7756822" y="375880"/>
            <a:ext cx="296435" cy="7957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31866F-99FA-3FA8-A8CA-5059DFE888F4}"/>
              </a:ext>
            </a:extLst>
          </p:cNvPr>
          <p:cNvSpPr txBox="1"/>
          <p:nvPr/>
        </p:nvSpPr>
        <p:spPr>
          <a:xfrm>
            <a:off x="6978618" y="447169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Event handler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E7C0C-DA31-0B35-384B-5FBAA74E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-22123"/>
            <a:ext cx="4872675" cy="19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48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7F47D-AA67-B014-2C6D-6893CC3469C2}"/>
              </a:ext>
            </a:extLst>
          </p:cNvPr>
          <p:cNvSpPr txBox="1"/>
          <p:nvPr/>
        </p:nvSpPr>
        <p:spPr>
          <a:xfrm>
            <a:off x="1" y="0"/>
            <a:ext cx="12039600" cy="68172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Awake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fireAction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performed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interaction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SlowTapInteraction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StartCoroutine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BurstFire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burstSpeed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E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m_Charging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b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fireAction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started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interaction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SlowTapInteraction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m_Charging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b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fireAction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canceled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m_Charging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577556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468C77-29FB-CA81-23CC-00E09668098F}"/>
              </a:ext>
            </a:extLst>
          </p:cNvPr>
          <p:cNvSpPr txBox="1"/>
          <p:nvPr/>
        </p:nvSpPr>
        <p:spPr>
          <a:xfrm>
            <a:off x="0" y="2136339"/>
            <a:ext cx="12192000" cy="255454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private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BurstFire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burstAmount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IE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burstAmount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{</a:t>
            </a:r>
          </a:p>
          <a:p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IE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Fire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IE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WaitForSeconds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0.1f</a:t>
            </a:r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r>
              <a:rPr lang="en-I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387268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7F47D-AA67-B014-2C6D-6893CC3469C2}"/>
              </a:ext>
            </a:extLst>
          </p:cNvPr>
          <p:cNvSpPr txBox="1"/>
          <p:nvPr/>
        </p:nvSpPr>
        <p:spPr>
          <a:xfrm>
            <a:off x="1" y="0"/>
            <a:ext cx="12039600" cy="71096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Awake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fireAction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performed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IE" sz="1900" dirty="0" err="1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O</a:t>
            </a:r>
            <a:r>
              <a:rPr lang="en-IE" sz="1900" b="0" dirty="0" err="1">
                <a:solidFill>
                  <a:srgbClr val="9CDCFE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nFireActionPerformed</a:t>
            </a:r>
            <a:r>
              <a:rPr lang="en-IE" sz="1900" b="0" dirty="0">
                <a:solidFill>
                  <a:srgbClr val="9CDCFE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fireAction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started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IE" sz="1900" dirty="0" err="1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O</a:t>
            </a:r>
            <a:r>
              <a:rPr lang="en-IE" sz="1900" b="0" dirty="0" err="1">
                <a:solidFill>
                  <a:srgbClr val="9CDCFE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nFireActionStarted</a:t>
            </a:r>
            <a:r>
              <a:rPr lang="en-IE" sz="1900" b="0" dirty="0">
                <a:solidFill>
                  <a:srgbClr val="9CDCFE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;</a:t>
            </a:r>
            <a:endParaRPr lang="en-IE" sz="1900" b="0" dirty="0">
              <a:solidFill>
                <a:srgbClr val="CCCCCC"/>
              </a:solidFill>
              <a:effectLst/>
              <a:highlight>
                <a:srgbClr val="800080"/>
              </a:highlight>
              <a:latin typeface="Consolas" panose="020B0609020204030204" pitchFamily="49" charset="0"/>
            </a:endParaRPr>
          </a:p>
          <a:p>
            <a:b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fireAction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canceled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IE" sz="1900" b="0" dirty="0" err="1">
                <a:solidFill>
                  <a:srgbClr val="9CDCFE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OnFireActionCanceled</a:t>
            </a:r>
            <a:r>
              <a:rPr lang="en-IE" sz="1900" b="0" dirty="0">
                <a:solidFill>
                  <a:srgbClr val="CCCCCC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IE" sz="1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E" sz="1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E" sz="1900" dirty="0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private void </a:t>
            </a:r>
            <a:r>
              <a:rPr lang="en-IE" sz="1900" dirty="0" err="1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OnFireActionPerformed</a:t>
            </a:r>
            <a:r>
              <a:rPr lang="en-IE" sz="1900" dirty="0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 (</a:t>
            </a:r>
            <a:r>
              <a:rPr lang="en-IE" sz="1900" dirty="0" err="1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InputAction.CallbackContext</a:t>
            </a:r>
            <a:r>
              <a:rPr lang="en-IE" sz="1900" dirty="0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 </a:t>
            </a:r>
            <a:r>
              <a:rPr lang="en-IE" sz="1900" dirty="0" err="1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ctx</a:t>
            </a:r>
            <a:r>
              <a:rPr lang="en-IE" sz="1900" dirty="0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E" sz="1900" dirty="0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9CDCFE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E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interaction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SlowTapInteraction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StartCoroutine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1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BurstFire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IE" sz="1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burstSpeed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E" sz="1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E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E" sz="1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IE" sz="1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m_Charging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1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IE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1900" dirty="0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public void </a:t>
            </a:r>
            <a:r>
              <a:rPr lang="en-IE" sz="1900" dirty="0" err="1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OnFireActionPerformed</a:t>
            </a:r>
            <a:r>
              <a:rPr lang="en-IE" sz="1900" dirty="0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 (</a:t>
            </a:r>
            <a:r>
              <a:rPr lang="en-IE" sz="1900" dirty="0" err="1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InputAction.CallbackContext</a:t>
            </a:r>
            <a:r>
              <a:rPr lang="en-IE" sz="1900" dirty="0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 </a:t>
            </a:r>
            <a:r>
              <a:rPr lang="en-IE" sz="1900" dirty="0" err="1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ctx</a:t>
            </a:r>
            <a:r>
              <a:rPr lang="en-IE" sz="1900" dirty="0">
                <a:solidFill>
                  <a:srgbClr val="9CDCFE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E" sz="1900" dirty="0">
                <a:solidFill>
                  <a:srgbClr val="CCCCCC"/>
                </a:solidFill>
                <a:latin typeface="Consolas" panose="020B0609020204030204" pitchFamily="49" charset="0"/>
              </a:rPr>
              <a:t>{ ...</a:t>
            </a:r>
            <a:endParaRPr lang="en-IE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38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2735EE-953E-4F53-9D4E-605BDE062191}"/>
              </a:ext>
            </a:extLst>
          </p:cNvPr>
          <p:cNvSpPr txBox="1"/>
          <p:nvPr/>
        </p:nvSpPr>
        <p:spPr>
          <a:xfrm>
            <a:off x="2043320" y="153593"/>
            <a:ext cx="786268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sz="2200" dirty="0">
                <a:solidFill>
                  <a:srgbClr val="569CD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E" sz="2200" dirty="0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= </a:t>
            </a:r>
            <a:r>
              <a:rPr lang="en-IE" sz="2200" dirty="0">
                <a:solidFill>
                  <a:srgbClr val="569CD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E" sz="2200" dirty="0">
                <a:solidFill>
                  <a:srgbClr val="4EC9B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Vector2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b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IE" sz="2200" dirty="0">
                <a:solidFill>
                  <a:srgbClr val="569CD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E" sz="2200" dirty="0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gamepad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= 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Gamepad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r>
              <a:rPr lang="en-IE" sz="2200" dirty="0">
                <a:solidFill>
                  <a:srgbClr val="C586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</a:t>
            </a:r>
            <a:r>
              <a:rPr lang="en-IE" sz="2200" dirty="0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gamepad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!= </a:t>
            </a:r>
            <a:r>
              <a:rPr lang="en-IE" sz="2200" dirty="0">
                <a:solidFill>
                  <a:srgbClr val="569CD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    </a:t>
            </a:r>
            <a:r>
              <a:rPr lang="en-IE" sz="2200" dirty="0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= 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gamepad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rightStick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DCDCA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ReadValue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  <a:p>
            <a:b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IE" sz="2200" dirty="0">
                <a:solidFill>
                  <a:srgbClr val="569CD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IE" sz="2200" dirty="0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mouse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= 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Mouse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r>
              <a:rPr lang="en-IE" sz="2200" dirty="0">
                <a:solidFill>
                  <a:srgbClr val="C586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</a:t>
            </a:r>
            <a:r>
              <a:rPr lang="en-IE" sz="2200" dirty="0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mouse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!= </a:t>
            </a:r>
            <a:r>
              <a:rPr lang="en-IE" sz="2200" dirty="0">
                <a:solidFill>
                  <a:srgbClr val="569CD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    </a:t>
            </a:r>
            <a:r>
              <a:rPr lang="en-IE" sz="2200" dirty="0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= 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mouse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delta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DCDCA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ReadValue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DAFB0-112B-4440-B26A-61ACD32BA104}"/>
              </a:ext>
            </a:extLst>
          </p:cNvPr>
          <p:cNvSpPr txBox="1"/>
          <p:nvPr/>
        </p:nvSpPr>
        <p:spPr>
          <a:xfrm>
            <a:off x="838200" y="3671326"/>
            <a:ext cx="9982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E" sz="2200" dirty="0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myControls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gameplay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performed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+=</a:t>
            </a:r>
          </a:p>
          <a:p>
            <a:pPr>
              <a:spcAft>
                <a:spcPts val="1200"/>
              </a:spcAft>
            </a:pP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  	    		                    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cxt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=&gt; </a:t>
            </a:r>
            <a:r>
              <a:rPr lang="en-IE" sz="2200" dirty="0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= </a:t>
            </a:r>
            <a:r>
              <a:rPr lang="en-IE" sz="2200" dirty="0" err="1">
                <a:solidFill>
                  <a:srgbClr val="9CDC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context</a:t>
            </a:r>
            <a:r>
              <a:rPr lang="en-IE" sz="2200" dirty="0" err="1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E" sz="2200" dirty="0" err="1">
                <a:solidFill>
                  <a:srgbClr val="DCDCA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ReadValue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</a:t>
            </a:r>
            <a:r>
              <a:rPr lang="en-IE" sz="2200" dirty="0">
                <a:solidFill>
                  <a:srgbClr val="4EC9B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Vector2</a:t>
            </a:r>
            <a:r>
              <a:rPr lang="en-IE" sz="2200" dirty="0">
                <a:solidFill>
                  <a:srgbClr val="D4D4D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FF4D3-DF9A-C048-1619-E3CE635F2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320" y="5105400"/>
            <a:ext cx="865569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7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5D3-5745-E14C-760C-445EF942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Physics.Raycast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C113-3D5A-8CEA-9483-D3A5EF6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public static bool </a:t>
            </a:r>
            <a:r>
              <a:rPr lang="en-IE" sz="2800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Raycast</a:t>
            </a:r>
            <a:r>
              <a:rPr lang="en-IE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( </a:t>
            </a:r>
            <a:r>
              <a:rPr lang="en-IE" sz="2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Vector3</a:t>
            </a: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E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origin</a:t>
            </a: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E" sz="2800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</a:rPr>
              <a:t>Vector3</a:t>
            </a: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E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direction</a:t>
            </a: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, out </a:t>
            </a:r>
            <a:r>
              <a:rPr lang="en-IE" sz="28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RaycastHit</a:t>
            </a: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E" sz="2800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hitInfo</a:t>
            </a: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, float </a:t>
            </a:r>
            <a:r>
              <a:rPr lang="en-IE" sz="2800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maxDistance</a:t>
            </a: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, int </a:t>
            </a:r>
            <a:r>
              <a:rPr lang="en-IE" sz="2800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layerMask</a:t>
            </a:r>
            <a:r>
              <a:rPr lang="en-IE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E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);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36E652-CB6A-4A81-A09D-12DE0322A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0944"/>
              </p:ext>
            </p:extLst>
          </p:nvPr>
        </p:nvGraphicFramePr>
        <p:xfrm>
          <a:off x="685800" y="2991308"/>
          <a:ext cx="10896600" cy="38666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273391">
                  <a:extLst>
                    <a:ext uri="{9D8B030D-6E8A-4147-A177-3AD203B41FA5}">
                      <a16:colId xmlns:a16="http://schemas.microsoft.com/office/drawing/2014/main" val="367291249"/>
                    </a:ext>
                  </a:extLst>
                </a:gridCol>
                <a:gridCol w="8623209">
                  <a:extLst>
                    <a:ext uri="{9D8B030D-6E8A-4147-A177-3AD203B41FA5}">
                      <a16:colId xmlns:a16="http://schemas.microsoft.com/office/drawing/2014/main" val="2224147548"/>
                    </a:ext>
                  </a:extLst>
                </a:gridCol>
              </a:tblGrid>
              <a:tr h="619589">
                <a:tc>
                  <a:txBody>
                    <a:bodyPr/>
                    <a:lstStyle/>
                    <a:p>
                      <a:pPr fontAlgn="t"/>
                      <a:r>
                        <a:rPr lang="en-IE" sz="2600" b="1">
                          <a:effectLst/>
                          <a:latin typeface="Abadi" panose="020B0604020104020204" pitchFamily="34" charset="0"/>
                        </a:rPr>
                        <a:t>origin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2600" i="1" dirty="0">
                          <a:effectLst/>
                          <a:latin typeface="Abadi" panose="020B0604020104020204" pitchFamily="34" charset="0"/>
                        </a:rPr>
                        <a:t>Starting point of the ray in world coordinates.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832733231"/>
                  </a:ext>
                </a:extLst>
              </a:tr>
              <a:tr h="619589">
                <a:tc>
                  <a:txBody>
                    <a:bodyPr/>
                    <a:lstStyle/>
                    <a:p>
                      <a:pPr fontAlgn="t"/>
                      <a:r>
                        <a:rPr lang="en-IE" sz="2600" b="1" dirty="0">
                          <a:effectLst/>
                          <a:latin typeface="Abadi" panose="020B0604020104020204" pitchFamily="34" charset="0"/>
                        </a:rPr>
                        <a:t>direction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2600" i="1" dirty="0">
                          <a:effectLst/>
                          <a:latin typeface="Abadi" panose="020B0604020104020204" pitchFamily="34" charset="0"/>
                        </a:rPr>
                        <a:t>Direction of the ray.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895544852"/>
                  </a:ext>
                </a:extLst>
              </a:tr>
              <a:tr h="804212">
                <a:tc>
                  <a:txBody>
                    <a:bodyPr/>
                    <a:lstStyle/>
                    <a:p>
                      <a:pPr fontAlgn="t"/>
                      <a:r>
                        <a:rPr lang="en-IE" sz="2600" b="1" dirty="0" err="1">
                          <a:effectLst/>
                          <a:latin typeface="Abadi" panose="020B0604020104020204" pitchFamily="34" charset="0"/>
                        </a:rPr>
                        <a:t>hitInfo</a:t>
                      </a:r>
                      <a:endParaRPr lang="en-IE" sz="2600" b="1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2600" i="1" dirty="0">
                          <a:effectLst/>
                          <a:latin typeface="Abadi" panose="020B0604020104020204" pitchFamily="34" charset="0"/>
                        </a:rPr>
                        <a:t>If true is returned, </a:t>
                      </a:r>
                      <a:r>
                        <a:rPr lang="en-IE" sz="2600" i="1" dirty="0" err="1">
                          <a:effectLst/>
                          <a:latin typeface="Abadi" panose="020B0604020104020204" pitchFamily="34" charset="0"/>
                        </a:rPr>
                        <a:t>hitInfo</a:t>
                      </a:r>
                      <a:r>
                        <a:rPr lang="en-IE" sz="2600" i="1" dirty="0">
                          <a:effectLst/>
                          <a:latin typeface="Abadi" panose="020B0604020104020204" pitchFamily="34" charset="0"/>
                        </a:rPr>
                        <a:t> will contain information about where the closest collider was hit. 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039123228"/>
                  </a:ext>
                </a:extLst>
              </a:tr>
              <a:tr h="619589">
                <a:tc>
                  <a:txBody>
                    <a:bodyPr/>
                    <a:lstStyle/>
                    <a:p>
                      <a:pPr fontAlgn="t"/>
                      <a:r>
                        <a:rPr lang="en-IE" sz="2600" b="1">
                          <a:effectLst/>
                          <a:latin typeface="Abadi" panose="020B0604020104020204" pitchFamily="34" charset="0"/>
                        </a:rPr>
                        <a:t>maxDistance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2600" i="1" dirty="0">
                          <a:effectLst/>
                          <a:latin typeface="Abadi" panose="020B0604020104020204" pitchFamily="34" charset="0"/>
                        </a:rPr>
                        <a:t>Max distance the ray should check for collisions.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4003739291"/>
                  </a:ext>
                </a:extLst>
              </a:tr>
              <a:tr h="1139245">
                <a:tc>
                  <a:txBody>
                    <a:bodyPr/>
                    <a:lstStyle/>
                    <a:p>
                      <a:pPr fontAlgn="t"/>
                      <a:r>
                        <a:rPr lang="en-IE" sz="2600" b="1">
                          <a:effectLst/>
                          <a:latin typeface="Abadi" panose="020B0604020104020204" pitchFamily="34" charset="0"/>
                        </a:rPr>
                        <a:t>layerMask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E" sz="2600" i="1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Layer mask </a:t>
                      </a:r>
                      <a:r>
                        <a:rPr lang="en-IE" sz="2600" i="1" dirty="0">
                          <a:effectLst/>
                          <a:latin typeface="Abadi" panose="020B0604020104020204" pitchFamily="34" charset="0"/>
                        </a:rPr>
                        <a:t>that is used to selectively ignore Colliders when casting a ray.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73574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77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8DB72E-756F-49B4-BC37-6EDD38926675}"/>
              </a:ext>
            </a:extLst>
          </p:cNvPr>
          <p:cNvSpPr txBox="1"/>
          <p:nvPr/>
        </p:nvSpPr>
        <p:spPr>
          <a:xfrm>
            <a:off x="1547191" y="873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dirty="0">
                <a:solidFill>
                  <a:srgbClr val="333333"/>
                </a:solidFill>
                <a:latin typeface="Roboto" panose="02000000000000000000" pitchFamily="2" charset="0"/>
              </a:rPr>
              <a:t>Window &gt; Analysis &gt; Input Debugger</a:t>
            </a:r>
            <a:r>
              <a:rPr lang="en-IE" dirty="0">
                <a:solidFill>
                  <a:srgbClr val="333333"/>
                </a:solidFill>
                <a:latin typeface="Roboto" panose="02000000000000000000" pitchFamily="2" charset="0"/>
              </a:rPr>
              <a:t> 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63507-3FCD-2EAD-0981-4BD3CD3D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56645"/>
            <a:ext cx="4170877" cy="401519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5AFCCD-92D7-4E27-9E4E-3A360AF94860}"/>
              </a:ext>
            </a:extLst>
          </p:cNvPr>
          <p:cNvGrpSpPr/>
          <p:nvPr/>
        </p:nvGrpSpPr>
        <p:grpSpPr>
          <a:xfrm>
            <a:off x="3425886" y="609600"/>
            <a:ext cx="8733277" cy="6401355"/>
            <a:chOff x="205361" y="228322"/>
            <a:chExt cx="8733277" cy="6401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29FC6B-4244-4DE0-859C-6980CBD6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361" y="5364000"/>
              <a:ext cx="4648603" cy="105927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C484AD-8C72-4255-B088-44F3682DB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361" y="228322"/>
              <a:ext cx="8733277" cy="6401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063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8A62-63E0-E468-5CFE-D0E7F689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Unity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85A5-8561-2207-3C2A-2CD54A4D7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5886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6432-C313-484F-BB66-788B30CA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39993"/>
          </a:xfrm>
        </p:spPr>
        <p:txBody>
          <a:bodyPr/>
          <a:lstStyle/>
          <a:p>
            <a:r>
              <a:rPr lang="en-IE" dirty="0"/>
              <a:t>Unity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89552-C0F8-4F3D-A676-A4F5E356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166511"/>
            <a:ext cx="6798015" cy="25249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2A1276-4FF2-417E-B92F-A98B452BF7A9}"/>
              </a:ext>
            </a:extLst>
          </p:cNvPr>
          <p:cNvGrpSpPr/>
          <p:nvPr/>
        </p:nvGrpSpPr>
        <p:grpSpPr>
          <a:xfrm>
            <a:off x="1371600" y="1116180"/>
            <a:ext cx="3370153" cy="5668574"/>
            <a:chOff x="234324" y="1600201"/>
            <a:chExt cx="2377646" cy="4435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D2FF4B-B99F-4ACB-8689-7B18291F3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324" y="1600201"/>
              <a:ext cx="2377646" cy="4435224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2C48DD-42D9-47D4-BC66-737B43C3D6F3}"/>
                </a:ext>
              </a:extLst>
            </p:cNvPr>
            <p:cNvSpPr/>
            <p:nvPr/>
          </p:nvSpPr>
          <p:spPr>
            <a:xfrm>
              <a:off x="642803" y="2615007"/>
              <a:ext cx="1676400" cy="2743200"/>
            </a:xfrm>
            <a:custGeom>
              <a:avLst/>
              <a:gdLst>
                <a:gd name="connsiteX0" fmla="*/ 0 w 1676400"/>
                <a:gd name="connsiteY0" fmla="*/ 279406 h 2743200"/>
                <a:gd name="connsiteX1" fmla="*/ 279406 w 1676400"/>
                <a:gd name="connsiteY1" fmla="*/ 0 h 2743200"/>
                <a:gd name="connsiteX2" fmla="*/ 815848 w 1676400"/>
                <a:gd name="connsiteY2" fmla="*/ 0 h 2743200"/>
                <a:gd name="connsiteX3" fmla="*/ 1396994 w 1676400"/>
                <a:gd name="connsiteY3" fmla="*/ 0 h 2743200"/>
                <a:gd name="connsiteX4" fmla="*/ 1676400 w 1676400"/>
                <a:gd name="connsiteY4" fmla="*/ 279406 h 2743200"/>
                <a:gd name="connsiteX5" fmla="*/ 1676400 w 1676400"/>
                <a:gd name="connsiteY5" fmla="*/ 759971 h 2743200"/>
                <a:gd name="connsiteX6" fmla="*/ 1676400 w 1676400"/>
                <a:gd name="connsiteY6" fmla="*/ 1240537 h 2743200"/>
                <a:gd name="connsiteX7" fmla="*/ 1676400 w 1676400"/>
                <a:gd name="connsiteY7" fmla="*/ 1764790 h 2743200"/>
                <a:gd name="connsiteX8" fmla="*/ 1676400 w 1676400"/>
                <a:gd name="connsiteY8" fmla="*/ 2463794 h 2743200"/>
                <a:gd name="connsiteX9" fmla="*/ 1396994 w 1676400"/>
                <a:gd name="connsiteY9" fmla="*/ 2743200 h 2743200"/>
                <a:gd name="connsiteX10" fmla="*/ 827024 w 1676400"/>
                <a:gd name="connsiteY10" fmla="*/ 2743200 h 2743200"/>
                <a:gd name="connsiteX11" fmla="*/ 279406 w 1676400"/>
                <a:gd name="connsiteY11" fmla="*/ 2743200 h 2743200"/>
                <a:gd name="connsiteX12" fmla="*/ 0 w 1676400"/>
                <a:gd name="connsiteY12" fmla="*/ 2463794 h 2743200"/>
                <a:gd name="connsiteX13" fmla="*/ 0 w 1676400"/>
                <a:gd name="connsiteY13" fmla="*/ 1917697 h 2743200"/>
                <a:gd name="connsiteX14" fmla="*/ 0 w 1676400"/>
                <a:gd name="connsiteY14" fmla="*/ 1393444 h 2743200"/>
                <a:gd name="connsiteX15" fmla="*/ 0 w 1676400"/>
                <a:gd name="connsiteY15" fmla="*/ 869191 h 2743200"/>
                <a:gd name="connsiteX16" fmla="*/ 0 w 1676400"/>
                <a:gd name="connsiteY16" fmla="*/ 279406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6400" h="2743200" extrusionOk="0">
                  <a:moveTo>
                    <a:pt x="0" y="279406"/>
                  </a:moveTo>
                  <a:cubicBezTo>
                    <a:pt x="11874" y="102259"/>
                    <a:pt x="128263" y="-2768"/>
                    <a:pt x="279406" y="0"/>
                  </a:cubicBezTo>
                  <a:cubicBezTo>
                    <a:pt x="533468" y="-27786"/>
                    <a:pt x="621399" y="10235"/>
                    <a:pt x="815848" y="0"/>
                  </a:cubicBezTo>
                  <a:cubicBezTo>
                    <a:pt x="1010297" y="-10235"/>
                    <a:pt x="1121246" y="23811"/>
                    <a:pt x="1396994" y="0"/>
                  </a:cubicBezTo>
                  <a:cubicBezTo>
                    <a:pt x="1579164" y="20638"/>
                    <a:pt x="1699951" y="122284"/>
                    <a:pt x="1676400" y="279406"/>
                  </a:cubicBezTo>
                  <a:cubicBezTo>
                    <a:pt x="1689981" y="404398"/>
                    <a:pt x="1620238" y="638280"/>
                    <a:pt x="1676400" y="759971"/>
                  </a:cubicBezTo>
                  <a:cubicBezTo>
                    <a:pt x="1732562" y="881663"/>
                    <a:pt x="1643002" y="1104887"/>
                    <a:pt x="1676400" y="1240537"/>
                  </a:cubicBezTo>
                  <a:cubicBezTo>
                    <a:pt x="1709798" y="1376187"/>
                    <a:pt x="1652172" y="1590494"/>
                    <a:pt x="1676400" y="1764790"/>
                  </a:cubicBezTo>
                  <a:cubicBezTo>
                    <a:pt x="1700628" y="1939086"/>
                    <a:pt x="1642848" y="2314867"/>
                    <a:pt x="1676400" y="2463794"/>
                  </a:cubicBezTo>
                  <a:cubicBezTo>
                    <a:pt x="1651357" y="2636251"/>
                    <a:pt x="1553284" y="2739032"/>
                    <a:pt x="1396994" y="2743200"/>
                  </a:cubicBezTo>
                  <a:cubicBezTo>
                    <a:pt x="1161139" y="2776481"/>
                    <a:pt x="1036693" y="2677613"/>
                    <a:pt x="827024" y="2743200"/>
                  </a:cubicBezTo>
                  <a:cubicBezTo>
                    <a:pt x="617355" y="2808787"/>
                    <a:pt x="430940" y="2699904"/>
                    <a:pt x="279406" y="2743200"/>
                  </a:cubicBezTo>
                  <a:cubicBezTo>
                    <a:pt x="110211" y="2736010"/>
                    <a:pt x="-17603" y="2589677"/>
                    <a:pt x="0" y="2463794"/>
                  </a:cubicBezTo>
                  <a:cubicBezTo>
                    <a:pt x="-48031" y="2219082"/>
                    <a:pt x="58312" y="2140269"/>
                    <a:pt x="0" y="1917697"/>
                  </a:cubicBezTo>
                  <a:cubicBezTo>
                    <a:pt x="-58312" y="1695125"/>
                    <a:pt x="38536" y="1602988"/>
                    <a:pt x="0" y="1393444"/>
                  </a:cubicBezTo>
                  <a:cubicBezTo>
                    <a:pt x="-38536" y="1183900"/>
                    <a:pt x="31222" y="1012983"/>
                    <a:pt x="0" y="869191"/>
                  </a:cubicBezTo>
                  <a:cubicBezTo>
                    <a:pt x="-31222" y="725399"/>
                    <a:pt x="1312" y="549751"/>
                    <a:pt x="0" y="279406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3827989496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003716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6432-C313-484F-BB66-788B30CA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dirty="0"/>
              <a:t>Unity UI </a:t>
            </a:r>
            <a:r>
              <a:rPr lang="en-IE" sz="2400" dirty="0"/>
              <a:t>(</a:t>
            </a:r>
            <a:r>
              <a:rPr lang="en-IE" sz="2400" dirty="0" err="1"/>
              <a:t>cont</a:t>
            </a:r>
            <a:r>
              <a:rPr lang="en-IE" sz="2400" dirty="0"/>
              <a:t>)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29816-652B-4E81-9A08-433F7402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066800"/>
            <a:ext cx="7010400" cy="54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13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5590-332A-20FB-B395-BEF726B8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SceneManager.LoadScene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5ABC-8530-A87D-7E8C-9E9DA9BD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0" indent="0" algn="l">
              <a:buNone/>
            </a:pPr>
            <a:r>
              <a:rPr lang="en-IE" sz="26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LoadScene</a:t>
            </a:r>
            <a:r>
              <a:rPr lang="en-IE" sz="26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(int </a:t>
            </a:r>
            <a:r>
              <a:rPr lang="en-IE" sz="26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sceneBuildIndex</a:t>
            </a:r>
            <a:r>
              <a:rPr lang="en-IE" sz="26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E" sz="26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SceneManagement.LoadSceneMode</a:t>
            </a:r>
            <a:r>
              <a:rPr lang="en-IE" sz="26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 );</a:t>
            </a:r>
          </a:p>
          <a:p>
            <a:pPr algn="l"/>
            <a:endParaRPr lang="en-IE" sz="2600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IE" sz="26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LoadScene</a:t>
            </a:r>
            <a:r>
              <a:rPr lang="en-IE" sz="26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(string </a:t>
            </a:r>
            <a:r>
              <a:rPr lang="en-IE" sz="2600" b="1" i="0" dirty="0" err="1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sceneName</a:t>
            </a:r>
            <a:r>
              <a:rPr lang="en-IE" sz="26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E" sz="26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SceneManagement.LoadSceneMode</a:t>
            </a:r>
            <a:r>
              <a:rPr lang="en-IE" sz="26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marL="0" indent="0" algn="l">
              <a:buNone/>
            </a:pPr>
            <a:endParaRPr lang="en-IE" sz="2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IE" sz="2600" b="1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mode</a:t>
            </a:r>
            <a:r>
              <a:rPr lang="en-IE" sz="26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 = </a:t>
            </a:r>
            <a:r>
              <a:rPr lang="en-IE" sz="2600" b="0" i="0" dirty="0" err="1">
                <a:solidFill>
                  <a:schemeClr val="bg2">
                    <a:lumMod val="25000"/>
                  </a:schemeClr>
                </a:solidFill>
                <a:effectLst/>
                <a:latin typeface="Roboto" panose="02000000000000000000" pitchFamily="2" charset="0"/>
              </a:rPr>
              <a:t>LoadSceneMode.Single</a:t>
            </a:r>
            <a:r>
              <a:rPr lang="en-IE" sz="2600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 | </a:t>
            </a:r>
            <a:r>
              <a:rPr lang="en-IE" sz="2600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</a:rPr>
              <a:t>LoadSceneMode.Additive</a:t>
            </a:r>
            <a:endParaRPr lang="en-IE" sz="2600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IE" sz="2600" b="0" i="0" dirty="0">
              <a:solidFill>
                <a:srgbClr val="455463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IE" sz="2600" b="0" i="0" dirty="0">
              <a:solidFill>
                <a:srgbClr val="455463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IE" sz="2600" b="0" i="0" dirty="0">
              <a:solidFill>
                <a:srgbClr val="455463"/>
              </a:solidFill>
              <a:effectLst/>
              <a:latin typeface="Roboto" panose="02000000000000000000" pitchFamily="2" charset="0"/>
            </a:endParaRPr>
          </a:p>
          <a:p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2002273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6432-C313-484F-BB66-788B30CA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Loading Scene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489E21-D6F0-4FCA-A1A3-A5F81603E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49" y="1219200"/>
            <a:ext cx="9471498" cy="5204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E89D67E-30D8-4AF2-B714-D9ADB6DD929E}"/>
              </a:ext>
            </a:extLst>
          </p:cNvPr>
          <p:cNvGrpSpPr/>
          <p:nvPr/>
        </p:nvGrpSpPr>
        <p:grpSpPr>
          <a:xfrm>
            <a:off x="3352800" y="1978818"/>
            <a:ext cx="5753100" cy="4879182"/>
            <a:chOff x="4562579" y="2305323"/>
            <a:chExt cx="4589957" cy="39211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6B90D8-232B-44DC-982A-13004301F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2579" y="2305323"/>
              <a:ext cx="4578527" cy="3921128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228760-3557-44E7-960B-1C0A7E98DB78}"/>
                </a:ext>
              </a:extLst>
            </p:cNvPr>
            <p:cNvSpPr/>
            <p:nvPr/>
          </p:nvSpPr>
          <p:spPr>
            <a:xfrm>
              <a:off x="8819475" y="2638475"/>
              <a:ext cx="333061" cy="457166"/>
            </a:xfrm>
            <a:custGeom>
              <a:avLst/>
              <a:gdLst>
                <a:gd name="connsiteX0" fmla="*/ 0 w 333061"/>
                <a:gd name="connsiteY0" fmla="*/ 228583 h 457166"/>
                <a:gd name="connsiteX1" fmla="*/ 166531 w 333061"/>
                <a:gd name="connsiteY1" fmla="*/ 0 h 457166"/>
                <a:gd name="connsiteX2" fmla="*/ 333062 w 333061"/>
                <a:gd name="connsiteY2" fmla="*/ 228583 h 457166"/>
                <a:gd name="connsiteX3" fmla="*/ 166531 w 333061"/>
                <a:gd name="connsiteY3" fmla="*/ 457166 h 457166"/>
                <a:gd name="connsiteX4" fmla="*/ 0 w 333061"/>
                <a:gd name="connsiteY4" fmla="*/ 228583 h 45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61" h="457166" extrusionOk="0">
                  <a:moveTo>
                    <a:pt x="0" y="228583"/>
                  </a:moveTo>
                  <a:cubicBezTo>
                    <a:pt x="-3212" y="117515"/>
                    <a:pt x="78128" y="-6718"/>
                    <a:pt x="166531" y="0"/>
                  </a:cubicBezTo>
                  <a:cubicBezTo>
                    <a:pt x="256279" y="6292"/>
                    <a:pt x="330435" y="99971"/>
                    <a:pt x="333062" y="228583"/>
                  </a:cubicBezTo>
                  <a:cubicBezTo>
                    <a:pt x="335160" y="353283"/>
                    <a:pt x="271435" y="480145"/>
                    <a:pt x="166531" y="457166"/>
                  </a:cubicBezTo>
                  <a:cubicBezTo>
                    <a:pt x="69240" y="455778"/>
                    <a:pt x="-8809" y="368063"/>
                    <a:pt x="0" y="22858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7362874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4075865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8528F7-42C8-AB4A-A438-2557C13D8E74}"/>
              </a:ext>
            </a:extLst>
          </p:cNvPr>
          <p:cNvSpPr txBox="1"/>
          <p:nvPr/>
        </p:nvSpPr>
        <p:spPr>
          <a:xfrm>
            <a:off x="0" y="0"/>
            <a:ext cx="12192000" cy="79406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IE" sz="2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IE" sz="2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OnGUI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E" sz="2200" dirty="0">
                <a:solidFill>
                  <a:srgbClr val="CCCCCC"/>
                </a:solidFill>
                <a:latin typeface="Consolas" panose="020B0609020204030204" pitchFamily="49" charset="0"/>
              </a:rPr>
              <a:t>	  </a:t>
            </a:r>
            <a:r>
              <a:rPr lang="en-IE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IE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E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"Other Scene Single"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2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E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SceneManager</a:t>
            </a:r>
            <a:r>
              <a:rPr lang="en-IE" sz="2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LoadScene</a:t>
            </a:r>
            <a:r>
              <a:rPr lang="en-IE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YourScene</a:t>
            </a:r>
            <a:r>
              <a:rPr lang="en-IE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LoadSceneMode</a:t>
            </a:r>
            <a:r>
              <a:rPr lang="en-IE" sz="2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en-IE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E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IE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E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"Other Scene Additive"</a:t>
            </a:r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2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E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SceneManager</a:t>
            </a:r>
            <a:r>
              <a:rPr lang="en-IE" sz="2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LoadScene</a:t>
            </a:r>
            <a:r>
              <a:rPr lang="en-IE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YourScene</a:t>
            </a:r>
            <a:r>
              <a:rPr lang="en-IE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LoadSceneMode</a:t>
            </a:r>
            <a:r>
              <a:rPr lang="en-IE" sz="2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Additive</a:t>
            </a:r>
            <a:r>
              <a:rPr lang="en-IE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E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E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E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E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56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E75C98-ADFF-4D24-A724-4BEBB83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Unity Execution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56735-55FB-8DC7-75D0-0C7B56A04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239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060E21-1FD3-4A04-9BAD-0E78DBBE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-191843"/>
            <a:ext cx="5311969" cy="74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04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7">
            <a:extLst>
              <a:ext uri="{FF2B5EF4-FFF2-40B4-BE49-F238E27FC236}">
                <a16:creationId xmlns:a16="http://schemas.microsoft.com/office/drawing/2014/main" id="{34E537C6-8068-4B7F-9E27-F1EE636FC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6884"/>
          <a:stretch/>
        </p:blipFill>
        <p:spPr>
          <a:xfrm>
            <a:off x="228600" y="1422995"/>
            <a:ext cx="11790068" cy="37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4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F95FD5-03F4-4989-90E7-48411543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62200"/>
            <a:ext cx="8827913" cy="27432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87F452D-62ED-4917-B5BE-5DFBC87D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 Shift Operator</a:t>
            </a:r>
          </a:p>
        </p:txBody>
      </p:sp>
    </p:spTree>
    <p:extLst>
      <p:ext uri="{BB962C8B-B14F-4D97-AF65-F5344CB8AC3E}">
        <p14:creationId xmlns:p14="http://schemas.microsoft.com/office/powerpoint/2010/main" val="666790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233F88-B34E-77E7-1591-20354897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7150"/>
            <a:ext cx="10972800" cy="1219200"/>
          </a:xfrm>
        </p:spPr>
        <p:txBody>
          <a:bodyPr/>
          <a:lstStyle/>
          <a:p>
            <a:r>
              <a:rPr lang="en-IE" dirty="0"/>
              <a:t>First Scene Load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DB7C6-37E4-914E-98BB-C827BD2C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71600"/>
            <a:ext cx="7551665" cy="51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7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D9483-3511-4184-90E5-FD7085AF6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11007"/>
          <a:stretch/>
        </p:blipFill>
        <p:spPr>
          <a:xfrm>
            <a:off x="457201" y="0"/>
            <a:ext cx="11321722" cy="67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3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A118BC-82DF-4BA5-A5FF-0D56DD55FE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11229"/>
          <a:stretch/>
        </p:blipFill>
        <p:spPr>
          <a:xfrm>
            <a:off x="176068" y="0"/>
            <a:ext cx="11681107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838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825268-DEB7-410D-8E29-5075D72D2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5615"/>
          <a:stretch/>
        </p:blipFill>
        <p:spPr>
          <a:xfrm>
            <a:off x="152400" y="342900"/>
            <a:ext cx="11856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923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532287-97B8-2676-AC93-BE7DBFD0C1E0}"/>
              </a:ext>
            </a:extLst>
          </p:cNvPr>
          <p:cNvSpPr txBox="1"/>
          <p:nvPr/>
        </p:nvSpPr>
        <p:spPr>
          <a:xfrm>
            <a:off x="23812" y="838200"/>
            <a:ext cx="12168188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UnityEngine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ExampleClass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OnGUI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a button"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clicked the button!"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26288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F54BBD-80A4-4B17-96BD-FA2353A58A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41"/>
          <a:stretch/>
        </p:blipFill>
        <p:spPr>
          <a:xfrm>
            <a:off x="332014" y="533400"/>
            <a:ext cx="11527971" cy="5379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01BF-4AE6-07D8-F055-F50C4BA99332}"/>
              </a:ext>
            </a:extLst>
          </p:cNvPr>
          <p:cNvSpPr txBox="1"/>
          <p:nvPr/>
        </p:nvSpPr>
        <p:spPr>
          <a:xfrm>
            <a:off x="2667000" y="5728455"/>
            <a:ext cx="6093618" cy="510778"/>
          </a:xfrm>
          <a:prstGeom prst="wedgeRoundRectCallout">
            <a:avLst>
              <a:gd name="adj1" fmla="val -42638"/>
              <a:gd name="adj2" fmla="val -105332"/>
              <a:gd name="adj3" fmla="val 16667"/>
            </a:avLst>
          </a:prstGeom>
          <a:solidFill>
            <a:srgbClr val="FFE07D"/>
          </a:solidFill>
        </p:spPr>
        <p:txBody>
          <a:bodyPr wrap="square">
            <a:spAutoFit/>
          </a:bodyPr>
          <a:lstStyle/>
          <a:p>
            <a:r>
              <a:rPr lang="en-IE" sz="2400" dirty="0" err="1">
                <a:solidFill>
                  <a:srgbClr val="FF0000"/>
                </a:solidFill>
              </a:rPr>
              <a:t>Object.Destroy</a:t>
            </a:r>
            <a:r>
              <a:rPr lang="en-IE" sz="2400" dirty="0">
                <a:solidFill>
                  <a:srgbClr val="FF0000"/>
                </a:solidFill>
              </a:rPr>
              <a:t> or at closure of 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A9DFB-6854-DEB3-B2D4-062A024993F6}"/>
              </a:ext>
            </a:extLst>
          </p:cNvPr>
          <p:cNvSpPr txBox="1"/>
          <p:nvPr/>
        </p:nvSpPr>
        <p:spPr>
          <a:xfrm>
            <a:off x="3810000" y="1335196"/>
            <a:ext cx="5486400" cy="1328023"/>
          </a:xfrm>
          <a:prstGeom prst="wedgeRoundRectCallout">
            <a:avLst>
              <a:gd name="adj1" fmla="val -53424"/>
              <a:gd name="adj2" fmla="val -2051"/>
              <a:gd name="adj3" fmla="val 16667"/>
            </a:avLst>
          </a:prstGeom>
          <a:solidFill>
            <a:srgbClr val="FFE07D"/>
          </a:solidFill>
        </p:spPr>
        <p:txBody>
          <a:bodyPr wrap="square">
            <a:sp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Called at the end of the frame where pause is detected between normal frame updates</a:t>
            </a:r>
          </a:p>
        </p:txBody>
      </p:sp>
    </p:spTree>
    <p:extLst>
      <p:ext uri="{BB962C8B-B14F-4D97-AF65-F5344CB8AC3E}">
        <p14:creationId xmlns:p14="http://schemas.microsoft.com/office/powerpoint/2010/main" val="28907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4AB21-7703-421A-B4D4-CE53799D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-13547"/>
            <a:ext cx="8669708" cy="6871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3E91DA-485C-413F-A5F7-9136028CB746}"/>
              </a:ext>
            </a:extLst>
          </p:cNvPr>
          <p:cNvSpPr/>
          <p:nvPr/>
        </p:nvSpPr>
        <p:spPr>
          <a:xfrm>
            <a:off x="3886200" y="5638800"/>
            <a:ext cx="3505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5648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AA3F-2E6D-4B4F-AC0C-2D791227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7F0E-818E-4830-8566-1FDAB58E7144}"/>
              </a:ext>
            </a:extLst>
          </p:cNvPr>
          <p:cNvSpPr/>
          <p:nvPr/>
        </p:nvSpPr>
        <p:spPr>
          <a:xfrm>
            <a:off x="1219200" y="3105836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700" dirty="0">
                <a:solidFill>
                  <a:schemeClr val="tx2"/>
                </a:solidFill>
              </a:rPr>
              <a:t>https://docs.unity3d.com/Manual/ExecutionOrder.html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51411-A105-463C-8B47-D1E65D23DE6F}"/>
              </a:ext>
            </a:extLst>
          </p:cNvPr>
          <p:cNvSpPr/>
          <p:nvPr/>
        </p:nvSpPr>
        <p:spPr>
          <a:xfrm>
            <a:off x="1371784" y="2590800"/>
            <a:ext cx="6855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b="1" dirty="0"/>
              <a:t>Execution Order of Event Functions</a:t>
            </a:r>
          </a:p>
        </p:txBody>
      </p:sp>
    </p:spTree>
    <p:extLst>
      <p:ext uri="{BB962C8B-B14F-4D97-AF65-F5344CB8AC3E}">
        <p14:creationId xmlns:p14="http://schemas.microsoft.com/office/powerpoint/2010/main" val="1536858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AE37-FF90-45F3-AF22-EA5EF87E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Script Execution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CAA6-0D86-4988-93D4-CB049CBC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r>
              <a:rPr lang="en-IE" sz="2800" b="1" dirty="0"/>
              <a:t>Edit &gt; Project Settings &gt; Script Execution Order</a:t>
            </a:r>
          </a:p>
          <a:p>
            <a:r>
              <a:rPr lang="en-IE" sz="2800" dirty="0"/>
              <a:t>Applies to each category of event function separately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5AF6A-3BCD-4C56-A4DC-86F01A3B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639864"/>
            <a:ext cx="5278820" cy="41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088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328D-B31D-4A15-A97C-F446AFA0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</p:spPr>
        <p:txBody>
          <a:bodyPr/>
          <a:lstStyle/>
          <a:p>
            <a:r>
              <a:rPr lang="en-IE" dirty="0"/>
              <a:t>Topic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0659-9390-4EB2-85BB-DEAEC5FF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018"/>
            <a:ext cx="11201400" cy="4525963"/>
          </a:xfrm>
        </p:spPr>
        <p:txBody>
          <a:bodyPr/>
          <a:lstStyle/>
          <a:p>
            <a:pPr marL="529590"/>
            <a:r>
              <a:rPr lang="en-IE" sz="2000" dirty="0"/>
              <a:t>Creating Unity C# scripts, namespaces, properties, …</a:t>
            </a:r>
          </a:p>
          <a:p>
            <a:pPr marL="529590"/>
            <a:r>
              <a:rPr lang="en-IE" sz="2000" dirty="0"/>
              <a:t>C# collections; List, Dictionary, Queue, Stack, …</a:t>
            </a:r>
          </a:p>
          <a:p>
            <a:pPr marL="529590"/>
            <a:r>
              <a:rPr lang="en-IE" sz="2000" dirty="0"/>
              <a:t>Some Unity built-in classes; Quaternion, </a:t>
            </a:r>
            <a:r>
              <a:rPr lang="en-IE" sz="2000" dirty="0" err="1"/>
              <a:t>ScriptableObject</a:t>
            </a:r>
            <a:r>
              <a:rPr lang="en-IE" sz="2000" dirty="0"/>
              <a:t>,…</a:t>
            </a:r>
          </a:p>
          <a:p>
            <a:pPr marL="529590"/>
            <a:r>
              <a:rPr lang="en-IE" sz="2000" dirty="0"/>
              <a:t>Transform, renderer, materials, shaders, </a:t>
            </a:r>
            <a:r>
              <a:rPr lang="en-IE" sz="2000" dirty="0" err="1"/>
              <a:t>rigidbody</a:t>
            </a:r>
            <a:r>
              <a:rPr lang="en-IE" sz="2000" dirty="0"/>
              <a:t>, …</a:t>
            </a:r>
          </a:p>
          <a:p>
            <a:pPr marL="529590"/>
            <a:r>
              <a:rPr lang="en-IE" sz="2000" dirty="0"/>
              <a:t>Instantiating </a:t>
            </a:r>
            <a:r>
              <a:rPr lang="en-IE" sz="2000" dirty="0" err="1"/>
              <a:t>GameObjects</a:t>
            </a:r>
            <a:r>
              <a:rPr lang="en-IE" sz="2000" dirty="0"/>
              <a:t> at runtime</a:t>
            </a:r>
          </a:p>
          <a:p>
            <a:pPr marL="529590"/>
            <a:r>
              <a:rPr lang="en-IE" sz="2000" dirty="0"/>
              <a:t>Moving </a:t>
            </a:r>
            <a:r>
              <a:rPr lang="en-IE" sz="2000" dirty="0" err="1"/>
              <a:t>GameObjects</a:t>
            </a:r>
            <a:r>
              <a:rPr lang="en-IE" sz="2000" dirty="0"/>
              <a:t> with transform or physics</a:t>
            </a:r>
          </a:p>
          <a:p>
            <a:pPr marL="529590"/>
            <a:r>
              <a:rPr lang="en-IE" sz="2000" dirty="0"/>
              <a:t>Referencing </a:t>
            </a:r>
            <a:r>
              <a:rPr lang="en-IE" sz="2000" dirty="0" err="1"/>
              <a:t>GameObjects</a:t>
            </a:r>
            <a:r>
              <a:rPr lang="en-IE" sz="2000" dirty="0"/>
              <a:t> and components</a:t>
            </a:r>
          </a:p>
          <a:p>
            <a:pPr marL="529590"/>
            <a:r>
              <a:rPr lang="en-IE" sz="2000" dirty="0"/>
              <a:t>Constraints; position, scale, …</a:t>
            </a:r>
          </a:p>
          <a:p>
            <a:pPr marL="529590"/>
            <a:r>
              <a:rPr lang="en-IE" sz="2000" dirty="0" err="1"/>
              <a:t>LayerMask</a:t>
            </a:r>
            <a:r>
              <a:rPr lang="en-IE" sz="2000" dirty="0"/>
              <a:t>, bitwise operations</a:t>
            </a:r>
          </a:p>
          <a:p>
            <a:pPr marL="529590"/>
            <a:r>
              <a:rPr lang="en-IE" sz="2000" dirty="0" err="1"/>
              <a:t>Physics.OverlapSphere</a:t>
            </a:r>
            <a:r>
              <a:rPr lang="en-IE" sz="2000" dirty="0"/>
              <a:t>(), </a:t>
            </a:r>
            <a:r>
              <a:rPr lang="en-IE" sz="2000" dirty="0" err="1"/>
              <a:t>Physics.RayCast</a:t>
            </a:r>
            <a:r>
              <a:rPr lang="en-IE" sz="2000" dirty="0"/>
              <a:t>()</a:t>
            </a:r>
          </a:p>
          <a:p>
            <a:pPr marL="529590"/>
            <a:r>
              <a:rPr lang="en-IE" sz="2000" dirty="0"/>
              <a:t>Configuring </a:t>
            </a:r>
            <a:r>
              <a:rPr lang="en-IE" sz="2000" dirty="0" err="1"/>
              <a:t>GameObject</a:t>
            </a:r>
            <a:r>
              <a:rPr lang="en-IE" sz="2000" dirty="0"/>
              <a:t> components</a:t>
            </a:r>
          </a:p>
          <a:p>
            <a:pPr marL="529590"/>
            <a:r>
              <a:rPr lang="en-IE" sz="2000" dirty="0"/>
              <a:t>Debugging with Visual Studio, Studio Code</a:t>
            </a:r>
          </a:p>
          <a:p>
            <a:pPr marL="529590"/>
            <a:r>
              <a:rPr lang="en-IE" sz="2000" dirty="0"/>
              <a:t>New input system, C# events, lambda expressions</a:t>
            </a:r>
          </a:p>
          <a:p>
            <a:pPr marL="529590"/>
            <a:r>
              <a:rPr lang="en-IE" sz="2000" dirty="0"/>
              <a:t>UI, Scene Loading</a:t>
            </a:r>
          </a:p>
          <a:p>
            <a:pPr marL="529590"/>
            <a:r>
              <a:rPr lang="en-IE" sz="2000" dirty="0" err="1"/>
              <a:t>SendMessage</a:t>
            </a:r>
            <a:r>
              <a:rPr lang="en-IE" sz="2000" dirty="0"/>
              <a:t>, </a:t>
            </a:r>
            <a:r>
              <a:rPr lang="en-IE" sz="2000" dirty="0" err="1"/>
              <a:t>BroadcastMessage</a:t>
            </a:r>
            <a:r>
              <a:rPr lang="en-IE" sz="2000" dirty="0"/>
              <a:t>, …</a:t>
            </a:r>
          </a:p>
          <a:p>
            <a:endParaRPr lang="en-I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B22B0-D7DC-865E-B9AB-B2E56931A10E}"/>
              </a:ext>
            </a:extLst>
          </p:cNvPr>
          <p:cNvSpPr txBox="1"/>
          <p:nvPr/>
        </p:nvSpPr>
        <p:spPr>
          <a:xfrm>
            <a:off x="6858000" y="5338227"/>
            <a:ext cx="4953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95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srgbClr val="297F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Coroutines</a:t>
            </a:r>
          </a:p>
          <a:p>
            <a:pPr marL="5295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srgbClr val="297F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Unity event function execution order</a:t>
            </a:r>
          </a:p>
          <a:p>
            <a:pPr marL="5295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srgbClr val="297F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Script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323539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9F13-5EAF-7236-0BEC-CA5A3E5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Layer Mask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E32E82-05BA-015F-8FD5-DB7EE57EA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>
                <a:solidFill>
                  <a:srgbClr val="455463"/>
                </a:solidFill>
                <a:latin typeface="Roboto" panose="02000000000000000000" pitchFamily="2" charset="0"/>
              </a:rPr>
              <a:t>Use </a:t>
            </a:r>
            <a:r>
              <a:rPr lang="en-IE" sz="2800" dirty="0" err="1">
                <a:solidFill>
                  <a:srgbClr val="455463"/>
                </a:solidFill>
                <a:latin typeface="Roboto" panose="02000000000000000000" pitchFamily="2" charset="0"/>
              </a:rPr>
              <a:t>LayerMask</a:t>
            </a:r>
            <a:r>
              <a:rPr lang="en-IE" sz="2800" dirty="0">
                <a:solidFill>
                  <a:srgbClr val="455463"/>
                </a:solidFill>
                <a:latin typeface="Roboto" panose="02000000000000000000" pitchFamily="2" charset="0"/>
              </a:rPr>
              <a:t> to check for multiple layers in </a:t>
            </a:r>
            <a:r>
              <a:rPr lang="en-IE" sz="2800" dirty="0" err="1">
                <a:solidFill>
                  <a:srgbClr val="FF0000"/>
                </a:solidFill>
                <a:latin typeface="Roboto" panose="02000000000000000000" pitchFamily="2" charset="0"/>
              </a:rPr>
              <a:t>Physics.Raycast</a:t>
            </a:r>
            <a:endParaRPr lang="en-IE" sz="2800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E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User Layer values of 10 and 11 return value </a:t>
            </a:r>
            <a:r>
              <a:rPr lang="en-IE" sz="2800" b="0" i="0" dirty="0">
                <a:solidFill>
                  <a:srgbClr val="455463"/>
                </a:solidFill>
                <a:effectLst/>
                <a:latin typeface="Roboto" panose="02000000000000000000" pitchFamily="2" charset="0"/>
              </a:rPr>
              <a:t>2^10 + 2^11 = 3072</a:t>
            </a:r>
            <a:endParaRPr lang="en-I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4F10F-20D0-1492-2A30-BC7CC57890F7}"/>
              </a:ext>
            </a:extLst>
          </p:cNvPr>
          <p:cNvSpPr txBox="1"/>
          <p:nvPr/>
        </p:nvSpPr>
        <p:spPr>
          <a:xfrm>
            <a:off x="495300" y="2209800"/>
            <a:ext cx="11201400" cy="3416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E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UnityEngine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E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IE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LayerMask</a:t>
            </a:r>
            <a:r>
              <a:rPr lang="en-IE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GetMask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UserLayerA</a:t>
            </a:r>
            <a:r>
              <a:rPr lang="en-I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UserLayerB</a:t>
            </a:r>
            <a:r>
              <a:rPr lang="en-I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76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58619-9400-3160-ADCD-5905612118F5}"/>
              </a:ext>
            </a:extLst>
          </p:cNvPr>
          <p:cNvSpPr txBox="1"/>
          <p:nvPr/>
        </p:nvSpPr>
        <p:spPr>
          <a:xfrm>
            <a:off x="-152400" y="2514600"/>
            <a:ext cx="124587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E" sz="2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layerMask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IE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; 	</a:t>
            </a:r>
            <a:r>
              <a:rPr lang="en-IE" sz="2400" dirty="0">
                <a:solidFill>
                  <a:srgbClr val="6A9955"/>
                </a:solidFill>
                <a:latin typeface="Consolas" panose="020B0609020204030204" pitchFamily="49" charset="0"/>
              </a:rPr>
              <a:t>//bit shift index of layer 8 to get a bitmask</a:t>
            </a:r>
            <a:endParaRPr lang="en-I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layerMask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~</a:t>
            </a:r>
            <a:r>
              <a:rPr lang="en-IE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layerMask</a:t>
            </a:r>
            <a:r>
              <a:rPr lang="en-IE" sz="2400" dirty="0">
                <a:solidFill>
                  <a:srgbClr val="D4D4D4"/>
                </a:solidFill>
                <a:latin typeface="Consolas" panose="020B0609020204030204" pitchFamily="49" charset="0"/>
              </a:rPr>
              <a:t>;	</a:t>
            </a:r>
            <a:r>
              <a:rPr lang="en-IE" sz="2400" dirty="0">
                <a:solidFill>
                  <a:srgbClr val="6A9955"/>
                </a:solidFill>
                <a:latin typeface="Consolas" panose="020B0609020204030204" pitchFamily="49" charset="0"/>
              </a:rPr>
              <a:t> //invert bitmask</a:t>
            </a:r>
            <a:endParaRPr lang="en-I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1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18B45-E698-4558-B174-D8E13F649D06}"/>
              </a:ext>
            </a:extLst>
          </p:cNvPr>
          <p:cNvSpPr txBox="1"/>
          <p:nvPr/>
        </p:nvSpPr>
        <p:spPr>
          <a:xfrm>
            <a:off x="0" y="-27756"/>
            <a:ext cx="12192000" cy="70173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IE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()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layerMask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I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IE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 	</a:t>
            </a:r>
            <a:r>
              <a:rPr lang="en-IE" dirty="0">
                <a:solidFill>
                  <a:srgbClr val="6A9955"/>
                </a:solidFill>
                <a:latin typeface="Consolas" panose="020B0609020204030204" pitchFamily="49" charset="0"/>
              </a:rPr>
              <a:t>//bit shift index of layer 8 to get a bitmask</a:t>
            </a:r>
            <a:endParaRPr lang="en-I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layerMask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= ~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layerMask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	</a:t>
            </a:r>
            <a:r>
              <a:rPr lang="en-IE" dirty="0">
                <a:solidFill>
                  <a:srgbClr val="6A9955"/>
                </a:solidFill>
                <a:latin typeface="Consolas" panose="020B0609020204030204" pitchFamily="49" charset="0"/>
              </a:rPr>
              <a:t> //inverts bitmask</a:t>
            </a:r>
            <a:endParaRPr lang="en-I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E" dirty="0" err="1">
                <a:solidFill>
                  <a:srgbClr val="4EC9B0"/>
                </a:solidFill>
                <a:latin typeface="Consolas" panose="020B0609020204030204" pitchFamily="49" charset="0"/>
              </a:rPr>
              <a:t>RaycastHit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hit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Physics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Raycast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TransformDirection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forward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						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out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hit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Mathf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Infinity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layerMask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Debug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DrawRay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TransformDirection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forward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						*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hit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distance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yellow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Debug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"Did Hit"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Debug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DrawRay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transform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TransformDirection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forward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 *</a:t>
            </a:r>
            <a:r>
              <a:rPr lang="en-IE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						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Debug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"Did not Hit"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IE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E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Theme" id="{ECCBFE08-9DF2-4A30-87B7-308DC6814529}" vid="{4EE168DD-C891-4928-8349-251DF9AD3E5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81279" marR="81279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62987</TotalTime>
  <Words>2890</Words>
  <Application>Microsoft Office PowerPoint</Application>
  <PresentationFormat>Widescreen</PresentationFormat>
  <Paragraphs>573</Paragraphs>
  <Slides>69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4" baseType="lpstr">
      <vt:lpstr>굴림</vt:lpstr>
      <vt:lpstr>Abadi</vt:lpstr>
      <vt:lpstr>Arial</vt:lpstr>
      <vt:lpstr>Century Gothic</vt:lpstr>
      <vt:lpstr>Consolas</vt:lpstr>
      <vt:lpstr>Courier</vt:lpstr>
      <vt:lpstr>Courier New</vt:lpstr>
      <vt:lpstr>Lucida Grande</vt:lpstr>
      <vt:lpstr>Palatino Linotype</vt:lpstr>
      <vt:lpstr>Roboto</vt:lpstr>
      <vt:lpstr>Segoe UI</vt:lpstr>
      <vt:lpstr>SFMono-Regular</vt:lpstr>
      <vt:lpstr>Times New Roman</vt:lpstr>
      <vt:lpstr>Verdana</vt:lpstr>
      <vt:lpstr>LectureTheme</vt:lpstr>
      <vt:lpstr>Developing Games with Unity &amp; C# Part 2</vt:lpstr>
      <vt:lpstr>Outline (cont)</vt:lpstr>
      <vt:lpstr>Layer Masks and Raycasts</vt:lpstr>
      <vt:lpstr>Layer-based Collision Detection</vt:lpstr>
      <vt:lpstr>Physics.Raycast</vt:lpstr>
      <vt:lpstr>Lift Shift Operator</vt:lpstr>
      <vt:lpstr>Layer 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Nearby GOs</vt:lpstr>
      <vt:lpstr>Finding Nearby Gos (cont)</vt:lpstr>
      <vt:lpstr>PowerPoint Presentation</vt:lpstr>
      <vt:lpstr>Unity Coroutines</vt:lpstr>
      <vt:lpstr>Coroutines</vt:lpstr>
      <vt:lpstr>Coroutines (cont)</vt:lpstr>
      <vt:lpstr>Start/Stop Coroutines </vt:lpstr>
      <vt:lpstr>PowerPoint Presentation</vt:lpstr>
      <vt:lpstr>Coroutines (cont)</vt:lpstr>
      <vt:lpstr>Resuming Execution of Coroutines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Readings</vt:lpstr>
      <vt:lpstr>New Input System</vt:lpstr>
      <vt:lpstr>New Input System (cont)</vt:lpstr>
      <vt:lpstr>PowerPoint Presentation</vt:lpstr>
      <vt:lpstr>PowerPoint Presentation</vt:lpstr>
      <vt:lpstr>New Input System (cont)</vt:lpstr>
      <vt:lpstr>PowerPoint Presentation</vt:lpstr>
      <vt:lpstr>Sending and Broadcasting Messages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C# Events</vt:lpstr>
      <vt:lpstr>PowerPoint Presentation</vt:lpstr>
      <vt:lpstr>C# Coding Tips (cont)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Unity UI</vt:lpstr>
      <vt:lpstr>Unity UI</vt:lpstr>
      <vt:lpstr>Unity UI (cont)</vt:lpstr>
      <vt:lpstr>SceneManager.LoadScene</vt:lpstr>
      <vt:lpstr>Loading Scene</vt:lpstr>
      <vt:lpstr>PowerPoint Presentation</vt:lpstr>
      <vt:lpstr>Unity Execution Order</vt:lpstr>
      <vt:lpstr>PowerPoint Presentation</vt:lpstr>
      <vt:lpstr>PowerPoint Presentation</vt:lpstr>
      <vt:lpstr>First Scene 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</vt:lpstr>
      <vt:lpstr>Script Execution Order</vt:lpstr>
      <vt:lpstr>Topic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Components</dc:title>
  <dc:creator>Hisain Elshaafi</dc:creator>
  <cp:lastModifiedBy>Ben OShaughnessy</cp:lastModifiedBy>
  <cp:revision>1493</cp:revision>
  <dcterms:modified xsi:type="dcterms:W3CDTF">2025-09-12T11:51:25Z</dcterms:modified>
</cp:coreProperties>
</file>