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Title page</a:t>
            </a:r>
            <a:r>
              <a:rPr/>
              <a:t> My research was about developing novel methods for gene editing in trees. The research was done in MIGAL, under the supervision od Dr. Amir Raz and Prof. Martin Goldway.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works best in seedlings -&gt; can explain why in apples and not poplar.</a:t>
            </a:r>
          </a:p>
          <a:p>
            <a:pPr lvl="0" indent="0" marL="0">
              <a:buNone/>
            </a:pPr>
          </a:p>
          <a:p>
            <a:pPr lvl="0"/>
            <a:r>
              <a:rPr i="1"/>
              <a:t>STM</a:t>
            </a:r>
            <a:r>
              <a:rPr/>
              <a:t> and </a:t>
            </a:r>
            <a:r>
              <a:rPr i="1"/>
              <a:t>WUS</a:t>
            </a:r>
            <a:r>
              <a:rPr/>
              <a:t> act in parallel in the regulation of SAM, and they are necessary for the normal expression of each other -&gt; can explain the DRs combination seccess, and non-deformed shoot formation.</a:t>
            </a:r>
          </a:p>
          <a:p>
            <a:pPr lvl="0" indent="0" marL="0">
              <a:buNone/>
            </a:pPr>
          </a:p>
          <a:p>
            <a:pPr lvl="0"/>
            <a:r>
              <a:rPr i="1"/>
              <a:t>WOX11</a:t>
            </a:r>
            <a:r>
              <a:rPr/>
              <a:t> is known to also regulate somatic embryogenesis -&gt; can explain the appearance of cotyledons-like leafs.</a:t>
            </a:r>
          </a:p>
          <a:p>
            <a:pPr lvl="0" indent="0" marL="0">
              <a:buNone/>
            </a:pPr>
          </a:p>
          <a:p>
            <a:pPr lvl="0"/>
            <a:r>
              <a:rPr/>
              <a:t>the location of the regeneration site -&gt; can explain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will give a short introduction just to get us up to pace. There is lots of motivation to get more robust methods for gene editing for plant improvement. The most used methods so far is the </a:t>
            </a:r>
            <a:r>
              <a:rPr i="1"/>
              <a:t>Agrobacterium tumefaciens</a:t>
            </a:r>
            <a:r>
              <a:rPr/>
              <a:t> mediated transformation. The most challenging step in the transformation is the regeneration from single cell to a whole plant. -&gt; Tissue culture. The main concept of novel gene editing methods is the target of in-planta transformation and regeneration.</a:t>
            </a:r>
          </a:p>
          <a:p>
            <a:pPr lvl="0" indent="0" marL="0">
              <a:buNone/>
            </a:pPr>
          </a:p>
          <a:p>
            <a:pPr lvl="0" indent="0" marL="0">
              <a:buNone/>
            </a:pPr>
            <a:r>
              <a:rPr/>
              <a:t>Their are two methods my research focused on: - Virus induced gene editing - De-novo meristem induction and transformation</a:t>
            </a:r>
          </a:p>
          <a:p>
            <a:pPr lvl="0" indent="0" marL="0">
              <a:buNone/>
            </a:pPr>
          </a:p>
          <a:p>
            <a:pPr lvl="0" indent="0" marL="0">
              <a:buNone/>
            </a:pPr>
            <a:r>
              <a:rPr/>
              <a:t>Virus induced gene editing utilises viruses for the systemic guide-RNA transfer in Cas9-OE plants. De-novo meristem induction and transformation is the use of developmental regulator genes for the regeneration of de-novo shoot in planta.</a:t>
            </a:r>
          </a:p>
          <a:p>
            <a:pPr lvl="0" indent="0" marL="0">
              <a:buNone/>
            </a:pPr>
          </a:p>
          <a:p>
            <a:pPr lvl="0" indent="0" marL="0">
              <a:buNone/>
            </a:pPr>
            <a:r>
              <a:rPr/>
              <a:t>Now I will present each method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goal in both methods is the same. Because this research is ambitious, I breaked down the goals to milestones to be able to rate the seccess.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Cas9-OE poplar -&gt; infect with vector -&gt; find mutation. Cas9-OE apple -&gt; infect with vector -&gt; find mutation.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Have not been able to generate Cas9-OE poplar. seccess =&gt; generated viral vectors with sgRNA. seccess =&gt; generated viral vectors with sgRNA fused with mobile RNA sequence. seccess =&gt; observed virus propagation. seccess =&gt; observed mutation at the target sequence.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method have lots of potential, the most limiting factor is the prerequisite for Cas9-OE plant. To date, new methods including virus harboring miniature Cas9 is able to overcome this prerequisite. Bright future ahead!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goal in both methods is the same. Because this research is ambitious, I breaked down the goals to milestones to be able to rate the seccess.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contraction of plasmids -&gt; infect of plants -&gt; observed de-novo shoot regeneration -&gt; find cassette in genome -&gt; find mutation.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seccess =&gt; contracted more than 21 plasmids. seccess =&gt; infecting total of more than 1,500 plants. seccess =&gt; observed 5 de-novo shoot regeneration. seccess =&gt; observed 2 cotyledons like appearence. seccess =&gt; observed 1 cassette integration. seccess =&gt; worked with two specific DRs combinations, </a:t>
            </a:r>
            <a:r>
              <a:rPr i="1"/>
              <a:t>WUS2-STM</a:t>
            </a:r>
            <a:r>
              <a:rPr/>
              <a:t> and </a:t>
            </a:r>
            <a:r>
              <a:rPr i="1"/>
              <a:t>WOX11_STM</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Developing novel methods for gene editing in trees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 Sivan</a:t>
            </a:r>
            <a:br/>
            <a:r>
              <a:rPr/>
              <a:t>Under the supervision Dr. Amir Raz Prof. Martin Goldway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De-novo meristem induction and transformation</a:t>
            </a:r>
          </a:p>
        </p:txBody>
      </p:sp>
      <p:sp>
        <p:nvSpPr>
          <p:cNvPr id="3" name="Content Placeholder 2"/>
          <p:cNvSpPr>
            <a:spLocks noGrp="1"/>
          </p:cNvSpPr>
          <p:nvPr>
            <p:ph idx="1"/>
          </p:nvPr>
        </p:nvSpPr>
        <p:spPr/>
        <p:txBody>
          <a:bodyPr/>
          <a:lstStyle/>
          <a:p>
            <a:pPr lvl="0" indent="0" marL="0">
              <a:spcBef>
                <a:spcPts val="3000"/>
              </a:spcBef>
              <a:buNone/>
            </a:pPr>
            <a:r>
              <a:rPr b="1"/>
              <a:t>Experiments layout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De-novo meristem induction and transformation</a:t>
            </a:r>
          </a:p>
        </p:txBody>
      </p:sp>
      <p:sp>
        <p:nvSpPr>
          <p:cNvPr id="3" name="Content Placeholder 2"/>
          <p:cNvSpPr>
            <a:spLocks noGrp="1"/>
          </p:cNvSpPr>
          <p:nvPr>
            <p:ph idx="1"/>
          </p:nvPr>
        </p:nvSpPr>
        <p:spPr/>
        <p:txBody>
          <a:bodyPr/>
          <a:lstStyle/>
          <a:p>
            <a:pPr lvl="0" indent="0" marL="0">
              <a:spcBef>
                <a:spcPts val="3000"/>
              </a:spcBef>
              <a:buNone/>
            </a:pPr>
            <a:r>
              <a:rPr b="1"/>
              <a:t>Results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De-novo meristem induction and transformation</a:t>
            </a:r>
          </a:p>
        </p:txBody>
      </p:sp>
      <p:sp>
        <p:nvSpPr>
          <p:cNvPr id="3" name="Content Placeholder 2"/>
          <p:cNvSpPr>
            <a:spLocks noGrp="1"/>
          </p:cNvSpPr>
          <p:nvPr>
            <p:ph idx="1"/>
          </p:nvPr>
        </p:nvSpPr>
        <p:spPr/>
        <p:txBody>
          <a:bodyPr/>
          <a:lstStyle/>
          <a:p>
            <a:pPr lvl="0" indent="0" marL="0">
              <a:spcBef>
                <a:spcPts val="3000"/>
              </a:spcBef>
              <a:buNone/>
            </a:pPr>
            <a:r>
              <a:rPr b="1"/>
              <a:t>Discussion and Conclusions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lHaiLogo.jpg" id="0" name="Picture 1"/>
          <p:cNvPicPr>
            <a:picLocks noGrp="1" noChangeAspect="1"/>
          </p:cNvPicPr>
          <p:nvPr/>
        </p:nvPicPr>
        <p:blipFill>
          <a:blip r:embed="rId2"/>
          <a:stretch>
            <a:fillRect/>
          </a:stretch>
        </p:blipFill>
        <p:spPr bwMode="auto">
          <a:xfrm>
            <a:off x="457200" y="1270000"/>
            <a:ext cx="8229600" cy="325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Virus Induced Gene Editing (VIGE)</a:t>
            </a:r>
          </a:p>
        </p:txBody>
      </p:sp>
      <p:sp>
        <p:nvSpPr>
          <p:cNvPr id="3" name="Content Placeholder 2"/>
          <p:cNvSpPr>
            <a:spLocks noGrp="1"/>
          </p:cNvSpPr>
          <p:nvPr>
            <p:ph idx="1"/>
          </p:nvPr>
        </p:nvSpPr>
        <p:spPr/>
        <p:txBody>
          <a:bodyPr/>
          <a:lstStyle/>
          <a:p>
            <a:pPr lvl="0" indent="0" marL="0">
              <a:spcBef>
                <a:spcPts val="3000"/>
              </a:spcBef>
              <a:buNone/>
            </a:pPr>
            <a:r>
              <a:rPr b="1"/>
              <a:t>hypothesis</a:t>
            </a:r>
          </a:p>
          <a:p>
            <a:pPr lvl="0" indent="0" marL="0">
              <a:buNone/>
            </a:pPr>
            <a:r>
              <a:rPr/>
              <a:t>By infecting Cas9-OE plants with viral vector bearing sgRNA targeting endogenous gene, a tissue containing a knocked-out targeted gene will be obtained.</a:t>
            </a:r>
          </a:p>
          <a:p>
            <a:pPr lvl="0" indent="0" marL="0">
              <a:spcBef>
                <a:spcPts val="3000"/>
              </a:spcBef>
              <a:buNone/>
            </a:pPr>
            <a:r>
              <a:rPr b="1"/>
              <a:t>Goal</a:t>
            </a:r>
          </a:p>
          <a:p>
            <a:pPr lvl="0" indent="0" marL="0">
              <a:buNone/>
            </a:pPr>
            <a:r>
              <a:rPr/>
              <a:t>To develop a new method for in-planta tree transformation and gene editing.</a:t>
            </a:r>
          </a:p>
          <a:p>
            <a:pPr lvl="0" indent="0" marL="0">
              <a:spcBef>
                <a:spcPts val="3000"/>
              </a:spcBef>
              <a:buNone/>
            </a:pPr>
            <a:r>
              <a:rPr b="1"/>
              <a:t>Milstones</a:t>
            </a:r>
          </a:p>
          <a:p>
            <a:pPr lvl="0" indent="-342900" marL="342900">
              <a:buAutoNum type="arabicPeriod"/>
            </a:pPr>
            <a:r>
              <a:rPr/>
              <a:t>Generation of a Cas9-OE poplar plant using Agrobacterium-mediated transformation.</a:t>
            </a:r>
          </a:p>
          <a:p>
            <a:pPr lvl="0" indent="-342900" marL="342900">
              <a:buAutoNum type="arabicPeriod"/>
            </a:pPr>
            <a:r>
              <a:rPr/>
              <a:t>Contraction of viral vectors with sgRNA.</a:t>
            </a:r>
          </a:p>
          <a:p>
            <a:pPr lvl="0" indent="-342900" marL="342900">
              <a:buAutoNum type="arabicPeriod"/>
            </a:pPr>
            <a:r>
              <a:rPr/>
              <a:t>Contraction of viral vectors with sgRNA fused with mobile RNA sequence.</a:t>
            </a:r>
          </a:p>
          <a:p>
            <a:pPr lvl="0" indent="-342900" marL="342900">
              <a:buAutoNum type="arabicPeriod"/>
            </a:pPr>
            <a:r>
              <a:rPr/>
              <a:t>Observation of virus propagation.</a:t>
            </a:r>
          </a:p>
          <a:p>
            <a:pPr lvl="0" indent="-342900" marL="342900">
              <a:buAutoNum type="arabicPeriod"/>
            </a:pPr>
            <a:r>
              <a:rPr/>
              <a:t>Observation of mutations at the target sequence.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Virus Induced Gene Editing (VIGE)</a:t>
            </a:r>
          </a:p>
        </p:txBody>
      </p:sp>
      <p:sp>
        <p:nvSpPr>
          <p:cNvPr id="3" name="Content Placeholder 2"/>
          <p:cNvSpPr>
            <a:spLocks noGrp="1"/>
          </p:cNvSpPr>
          <p:nvPr>
            <p:ph idx="1"/>
          </p:nvPr>
        </p:nvSpPr>
        <p:spPr/>
        <p:txBody>
          <a:bodyPr/>
          <a:lstStyle/>
          <a:p>
            <a:pPr lvl="0" indent="0" marL="0">
              <a:spcBef>
                <a:spcPts val="3000"/>
              </a:spcBef>
              <a:buNone/>
            </a:pPr>
            <a:r>
              <a:rPr b="1"/>
              <a:t>Experiments layout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Virus Induced Gene Editing (VIGE)</a:t>
            </a:r>
          </a:p>
        </p:txBody>
      </p:sp>
      <p:sp>
        <p:nvSpPr>
          <p:cNvPr id="3" name="Content Placeholder 2"/>
          <p:cNvSpPr>
            <a:spLocks noGrp="1"/>
          </p:cNvSpPr>
          <p:nvPr>
            <p:ph idx="1"/>
          </p:nvPr>
        </p:nvSpPr>
        <p:spPr/>
        <p:txBody>
          <a:bodyPr/>
          <a:lstStyle/>
          <a:p>
            <a:pPr lvl="0" indent="0" marL="0">
              <a:spcBef>
                <a:spcPts val="3000"/>
              </a:spcBef>
              <a:buNone/>
            </a:pPr>
            <a:r>
              <a:rPr b="1"/>
              <a:t>Results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Virus Induced Gene Editing (VIGE)</a:t>
            </a:r>
          </a:p>
        </p:txBody>
      </p:sp>
      <p:sp>
        <p:nvSpPr>
          <p:cNvPr id="3" name="Content Placeholder 2"/>
          <p:cNvSpPr>
            <a:spLocks noGrp="1"/>
          </p:cNvSpPr>
          <p:nvPr>
            <p:ph idx="1"/>
          </p:nvPr>
        </p:nvSpPr>
        <p:spPr/>
        <p:txBody>
          <a:bodyPr/>
          <a:lstStyle/>
          <a:p>
            <a:pPr lvl="0" indent="0" marL="0">
              <a:spcBef>
                <a:spcPts val="3000"/>
              </a:spcBef>
              <a:buNone/>
            </a:pPr>
            <a:r>
              <a:rPr b="1"/>
              <a:t>Discussion and Conclusions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De-novo meristem induction and transformation</a:t>
            </a:r>
          </a:p>
        </p:txBody>
      </p:sp>
      <p:sp>
        <p:nvSpPr>
          <p:cNvPr id="3" name="Content Placeholder 2"/>
          <p:cNvSpPr>
            <a:spLocks noGrp="1"/>
          </p:cNvSpPr>
          <p:nvPr>
            <p:ph idx="1"/>
          </p:nvPr>
        </p:nvSpPr>
        <p:spPr/>
        <p:txBody>
          <a:bodyPr/>
          <a:lstStyle/>
          <a:p>
            <a:pPr lvl="0" indent="0" marL="0">
              <a:spcBef>
                <a:spcPts val="3000"/>
              </a:spcBef>
              <a:buNone/>
            </a:pPr>
            <a:r>
              <a:rPr b="1"/>
              <a:t>hypothesis</a:t>
            </a:r>
          </a:p>
          <a:p>
            <a:pPr lvl="0" indent="0" marL="0">
              <a:buNone/>
            </a:pPr>
            <a:r>
              <a:rPr/>
              <a:t>By infecting young plants with </a:t>
            </a:r>
            <a:r>
              <a:rPr i="1"/>
              <a:t>Agrobacterium tumefaciens</a:t>
            </a:r>
            <a:r>
              <a:rPr/>
              <a:t> harboring T-DNA that contains DRs, CRISPR/Cas9 and sgRNA, it is possible to achieve de-novo shoot regeneration with knockout at the target gene.</a:t>
            </a:r>
          </a:p>
          <a:p>
            <a:pPr lvl="0" indent="0" marL="0">
              <a:spcBef>
                <a:spcPts val="3000"/>
              </a:spcBef>
              <a:buNone/>
            </a:pPr>
            <a:r>
              <a:rPr b="1"/>
              <a:t>Goal</a:t>
            </a:r>
          </a:p>
          <a:p>
            <a:pPr lvl="0" indent="0" marL="0">
              <a:buNone/>
            </a:pPr>
            <a:r>
              <a:rPr/>
              <a:t>To develop a new method for in-planta tree transformation and gene editing.</a:t>
            </a:r>
          </a:p>
          <a:p>
            <a:pPr lvl="0" indent="0" marL="0">
              <a:spcBef>
                <a:spcPts val="3000"/>
              </a:spcBef>
              <a:buNone/>
            </a:pPr>
            <a:r>
              <a:rPr b="1"/>
              <a:t>Milstones</a:t>
            </a:r>
          </a:p>
          <a:p>
            <a:pPr lvl="0" indent="-342900" marL="342900">
              <a:buAutoNum type="arabicPeriod"/>
            </a:pPr>
            <a:r>
              <a:rPr/>
              <a:t>Contraction of vectors with mix of DRs for shoot regeneration examination.</a:t>
            </a:r>
          </a:p>
          <a:p>
            <a:pPr lvl="0" indent="-342900" marL="342900">
              <a:buAutoNum type="arabicPeriod"/>
            </a:pPr>
            <a:r>
              <a:rPr/>
              <a:t>Achieve de-novo shoot regeneration as a result of the agro-infiltration.</a:t>
            </a:r>
          </a:p>
          <a:p>
            <a:pPr lvl="0" indent="-342900" marL="342900">
              <a:buAutoNum type="arabicPeriod"/>
            </a:pPr>
            <a:r>
              <a:rPr/>
              <a:t>Observe mutation in the target sequence.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novel methods for gene editing in trees</dc:title>
  <dc:creator>Ben Sivan; Under the supervision Dr. Amir Raz Prof. Martin Goldway</dc:creator>
  <cp:keywords/>
  <dcterms:created xsi:type="dcterms:W3CDTF">2022-09-02T07:10:01Z</dcterms:created>
  <dcterms:modified xsi:type="dcterms:W3CDTF">2022-09-02T07:10:01Z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library2.bib</vt:lpwstr>
  </property>
  <property fmtid="{D5CDD505-2E9C-101B-9397-08002B2CF9AE}" pid="3" name="csl">
    <vt:lpwstr>Taylor &amp; Francis - Council of Science Editors.csl</vt:lpwstr>
  </property>
</Properties>
</file>